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64" r:id="rId4"/>
    <p:sldId id="379" r:id="rId5"/>
    <p:sldId id="433" r:id="rId6"/>
    <p:sldId id="434" r:id="rId7"/>
    <p:sldId id="435" r:id="rId8"/>
    <p:sldId id="436" r:id="rId9"/>
    <p:sldId id="366" r:id="rId10"/>
    <p:sldId id="413" r:id="rId11"/>
    <p:sldId id="427" r:id="rId12"/>
    <p:sldId id="437" r:id="rId13"/>
    <p:sldId id="438" r:id="rId14"/>
    <p:sldId id="439" r:id="rId15"/>
    <p:sldId id="29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em" initials="A" lastIdx="7" clrIdx="0">
    <p:extLst>
      <p:ext uri="{19B8F6BF-5375-455C-9EA6-DF929625EA0E}">
        <p15:presenceInfo xmlns:p15="http://schemas.microsoft.com/office/powerpoint/2012/main" userId="Ale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2" autoAdjust="0"/>
    <p:restoredTop sz="95953" autoAdjust="0"/>
  </p:normalViewPr>
  <p:slideViewPr>
    <p:cSldViewPr snapToGrid="0">
      <p:cViewPr varScale="1">
        <p:scale>
          <a:sx n="117" d="100"/>
          <a:sy n="117" d="100"/>
        </p:scale>
        <p:origin x="126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Backup\&#26700;&#38754;\&#39640;&#25928;&#29575;&#26679;&#31649;&#27979;&#3579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Backup\&#26700;&#38754;\&#39640;&#25928;&#29575;&#26679;&#31649;&#27979;&#3579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Backup\&#26700;&#38754;\&#39640;&#25928;&#29575;&#26679;&#31649;&#27979;&#3579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Backup\&#26700;&#38754;\&#39640;&#25928;&#29575;&#26679;&#31649;&#27979;&#3579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Backup\&#26700;&#38754;\&#39640;&#25928;&#29575;&#26679;&#31649;&#27979;&#3579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b="1" dirty="0" smtClean="0"/>
              <a:t>High voltage vs.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Radiation(Short MA&amp;A)</a:t>
            </a:r>
            <a:endParaRPr lang="zh-CN" altLang="en-US" sz="1600" b="1" dirty="0"/>
          </a:p>
        </c:rich>
      </c:tx>
      <c:layout>
        <c:manualLayout>
          <c:xMode val="edge"/>
          <c:yMode val="edge"/>
          <c:x val="0.23049364223262925"/>
          <c:y val="3.6826590497940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2250307483983916E-2"/>
          <c:y val="0.15511418211412373"/>
          <c:w val="0.94383324638199939"/>
          <c:h val="0.77198149617290002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冷高压老练!$C$26:$C$63</c:f>
              <c:numCache>
                <c:formatCode>General</c:formatCode>
                <c:ptCount val="38"/>
                <c:pt idx="0">
                  <c:v>80</c:v>
                </c:pt>
                <c:pt idx="1">
                  <c:v>85</c:v>
                </c:pt>
                <c:pt idx="2">
                  <c:v>87</c:v>
                </c:pt>
                <c:pt idx="3">
                  <c:v>88</c:v>
                </c:pt>
                <c:pt idx="4">
                  <c:v>89</c:v>
                </c:pt>
                <c:pt idx="5">
                  <c:v>90</c:v>
                </c:pt>
                <c:pt idx="6">
                  <c:v>91</c:v>
                </c:pt>
                <c:pt idx="7">
                  <c:v>92</c:v>
                </c:pt>
                <c:pt idx="8">
                  <c:v>93</c:v>
                </c:pt>
                <c:pt idx="9">
                  <c:v>94</c:v>
                </c:pt>
                <c:pt idx="10">
                  <c:v>95</c:v>
                </c:pt>
                <c:pt idx="11">
                  <c:v>96</c:v>
                </c:pt>
                <c:pt idx="12">
                  <c:v>97</c:v>
                </c:pt>
                <c:pt idx="13">
                  <c:v>98</c:v>
                </c:pt>
                <c:pt idx="14">
                  <c:v>99</c:v>
                </c:pt>
                <c:pt idx="15">
                  <c:v>100</c:v>
                </c:pt>
                <c:pt idx="16">
                  <c:v>101</c:v>
                </c:pt>
                <c:pt idx="17">
                  <c:v>102</c:v>
                </c:pt>
                <c:pt idx="18">
                  <c:v>103</c:v>
                </c:pt>
                <c:pt idx="19">
                  <c:v>104</c:v>
                </c:pt>
                <c:pt idx="20">
                  <c:v>105</c:v>
                </c:pt>
                <c:pt idx="21">
                  <c:v>106</c:v>
                </c:pt>
                <c:pt idx="22">
                  <c:v>107</c:v>
                </c:pt>
                <c:pt idx="23">
                  <c:v>108</c:v>
                </c:pt>
                <c:pt idx="24">
                  <c:v>109</c:v>
                </c:pt>
                <c:pt idx="25">
                  <c:v>110</c:v>
                </c:pt>
                <c:pt idx="26">
                  <c:v>111</c:v>
                </c:pt>
                <c:pt idx="27">
                  <c:v>112</c:v>
                </c:pt>
                <c:pt idx="28">
                  <c:v>113</c:v>
                </c:pt>
                <c:pt idx="29">
                  <c:v>114</c:v>
                </c:pt>
                <c:pt idx="30">
                  <c:v>115</c:v>
                </c:pt>
                <c:pt idx="31">
                  <c:v>116</c:v>
                </c:pt>
                <c:pt idx="32">
                  <c:v>117</c:v>
                </c:pt>
                <c:pt idx="33">
                  <c:v>118</c:v>
                </c:pt>
                <c:pt idx="34">
                  <c:v>119</c:v>
                </c:pt>
                <c:pt idx="35">
                  <c:v>120</c:v>
                </c:pt>
                <c:pt idx="36">
                  <c:v>121</c:v>
                </c:pt>
                <c:pt idx="37">
                  <c:v>121</c:v>
                </c:pt>
              </c:numCache>
            </c:numRef>
          </c:xVal>
          <c:yVal>
            <c:numRef>
              <c:f>冷高压老练!$F$26:$F$63</c:f>
              <c:numCache>
                <c:formatCode>General</c:formatCode>
                <c:ptCount val="38"/>
                <c:pt idx="0">
                  <c:v>0.13</c:v>
                </c:pt>
                <c:pt idx="1">
                  <c:v>0.35</c:v>
                </c:pt>
                <c:pt idx="2">
                  <c:v>0.6</c:v>
                </c:pt>
                <c:pt idx="3">
                  <c:v>0.77</c:v>
                </c:pt>
                <c:pt idx="4">
                  <c:v>1.1200000000000001</c:v>
                </c:pt>
                <c:pt idx="5">
                  <c:v>1.25</c:v>
                </c:pt>
                <c:pt idx="6">
                  <c:v>1.59</c:v>
                </c:pt>
                <c:pt idx="7">
                  <c:v>1.83</c:v>
                </c:pt>
                <c:pt idx="8">
                  <c:v>1.2</c:v>
                </c:pt>
                <c:pt idx="9">
                  <c:v>1.52</c:v>
                </c:pt>
                <c:pt idx="10">
                  <c:v>1.86</c:v>
                </c:pt>
                <c:pt idx="11">
                  <c:v>2.04</c:v>
                </c:pt>
                <c:pt idx="12">
                  <c:v>2.2200000000000002</c:v>
                </c:pt>
                <c:pt idx="13">
                  <c:v>2.65</c:v>
                </c:pt>
                <c:pt idx="14">
                  <c:v>2</c:v>
                </c:pt>
                <c:pt idx="15">
                  <c:v>3.29</c:v>
                </c:pt>
                <c:pt idx="16">
                  <c:v>3.8</c:v>
                </c:pt>
                <c:pt idx="17">
                  <c:v>3.75</c:v>
                </c:pt>
                <c:pt idx="18">
                  <c:v>4.3</c:v>
                </c:pt>
                <c:pt idx="19">
                  <c:v>5.26</c:v>
                </c:pt>
                <c:pt idx="20">
                  <c:v>5.37</c:v>
                </c:pt>
                <c:pt idx="21">
                  <c:v>5.49</c:v>
                </c:pt>
                <c:pt idx="22">
                  <c:v>6.52</c:v>
                </c:pt>
                <c:pt idx="23">
                  <c:v>8.14</c:v>
                </c:pt>
                <c:pt idx="24">
                  <c:v>10.6</c:v>
                </c:pt>
                <c:pt idx="25">
                  <c:v>12.8</c:v>
                </c:pt>
                <c:pt idx="26">
                  <c:v>14.9</c:v>
                </c:pt>
                <c:pt idx="27">
                  <c:v>6.42</c:v>
                </c:pt>
                <c:pt idx="28">
                  <c:v>6.72</c:v>
                </c:pt>
                <c:pt idx="29">
                  <c:v>7.74</c:v>
                </c:pt>
                <c:pt idx="30">
                  <c:v>8.1199999999999992</c:v>
                </c:pt>
                <c:pt idx="31">
                  <c:v>5.7</c:v>
                </c:pt>
                <c:pt idx="32">
                  <c:v>6.4</c:v>
                </c:pt>
                <c:pt idx="33">
                  <c:v>7.67</c:v>
                </c:pt>
                <c:pt idx="34">
                  <c:v>9.41</c:v>
                </c:pt>
                <c:pt idx="35">
                  <c:v>7.51</c:v>
                </c:pt>
                <c:pt idx="36">
                  <c:v>7.75</c:v>
                </c:pt>
                <c:pt idx="37">
                  <c:v>7.52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634-4244-8B04-93B91394362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冷高压老练!$C$26:$C$63</c:f>
              <c:numCache>
                <c:formatCode>General</c:formatCode>
                <c:ptCount val="38"/>
                <c:pt idx="0">
                  <c:v>80</c:v>
                </c:pt>
                <c:pt idx="1">
                  <c:v>85</c:v>
                </c:pt>
                <c:pt idx="2">
                  <c:v>87</c:v>
                </c:pt>
                <c:pt idx="3">
                  <c:v>88</c:v>
                </c:pt>
                <c:pt idx="4">
                  <c:v>89</c:v>
                </c:pt>
                <c:pt idx="5">
                  <c:v>90</c:v>
                </c:pt>
                <c:pt idx="6">
                  <c:v>91</c:v>
                </c:pt>
                <c:pt idx="7">
                  <c:v>92</c:v>
                </c:pt>
                <c:pt idx="8">
                  <c:v>93</c:v>
                </c:pt>
                <c:pt idx="9">
                  <c:v>94</c:v>
                </c:pt>
                <c:pt idx="10">
                  <c:v>95</c:v>
                </c:pt>
                <c:pt idx="11">
                  <c:v>96</c:v>
                </c:pt>
                <c:pt idx="12">
                  <c:v>97</c:v>
                </c:pt>
                <c:pt idx="13">
                  <c:v>98</c:v>
                </c:pt>
                <c:pt idx="14">
                  <c:v>99</c:v>
                </c:pt>
                <c:pt idx="15">
                  <c:v>100</c:v>
                </c:pt>
                <c:pt idx="16">
                  <c:v>101</c:v>
                </c:pt>
                <c:pt idx="17">
                  <c:v>102</c:v>
                </c:pt>
                <c:pt idx="18">
                  <c:v>103</c:v>
                </c:pt>
                <c:pt idx="19">
                  <c:v>104</c:v>
                </c:pt>
                <c:pt idx="20">
                  <c:v>105</c:v>
                </c:pt>
                <c:pt idx="21">
                  <c:v>106</c:v>
                </c:pt>
                <c:pt idx="22">
                  <c:v>107</c:v>
                </c:pt>
                <c:pt idx="23">
                  <c:v>108</c:v>
                </c:pt>
                <c:pt idx="24">
                  <c:v>109</c:v>
                </c:pt>
                <c:pt idx="25">
                  <c:v>110</c:v>
                </c:pt>
                <c:pt idx="26">
                  <c:v>111</c:v>
                </c:pt>
                <c:pt idx="27">
                  <c:v>112</c:v>
                </c:pt>
                <c:pt idx="28">
                  <c:v>113</c:v>
                </c:pt>
                <c:pt idx="29">
                  <c:v>114</c:v>
                </c:pt>
                <c:pt idx="30">
                  <c:v>115</c:v>
                </c:pt>
                <c:pt idx="31">
                  <c:v>116</c:v>
                </c:pt>
                <c:pt idx="32">
                  <c:v>117</c:v>
                </c:pt>
                <c:pt idx="33">
                  <c:v>118</c:v>
                </c:pt>
                <c:pt idx="34">
                  <c:v>119</c:v>
                </c:pt>
                <c:pt idx="35">
                  <c:v>120</c:v>
                </c:pt>
                <c:pt idx="36">
                  <c:v>121</c:v>
                </c:pt>
                <c:pt idx="37">
                  <c:v>121</c:v>
                </c:pt>
              </c:numCache>
            </c:numRef>
          </c:xVal>
          <c:yVal>
            <c:numRef>
              <c:f>冷高压老练!$G$26:$G$63</c:f>
              <c:numCache>
                <c:formatCode>General</c:formatCode>
                <c:ptCount val="38"/>
                <c:pt idx="10">
                  <c:v>0.12</c:v>
                </c:pt>
                <c:pt idx="15">
                  <c:v>0.23</c:v>
                </c:pt>
                <c:pt idx="20">
                  <c:v>0.45</c:v>
                </c:pt>
                <c:pt idx="25">
                  <c:v>1.02</c:v>
                </c:pt>
                <c:pt idx="30">
                  <c:v>2.4</c:v>
                </c:pt>
                <c:pt idx="37">
                  <c:v>6.8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634-4244-8B04-93B913943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41310672"/>
        <c:axId val="-641297072"/>
      </c:scatterChart>
      <c:valAx>
        <c:axId val="-641310672"/>
        <c:scaling>
          <c:orientation val="minMax"/>
          <c:max val="125"/>
          <c:min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41297072"/>
        <c:crosses val="autoZero"/>
        <c:crossBetween val="midCat"/>
      </c:valAx>
      <c:valAx>
        <c:axId val="-64129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41310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 dirty="0"/>
              <a:t>Cold Voltage Conditioning(Short</a:t>
            </a:r>
            <a:r>
              <a:rPr lang="en-US" altLang="zh-CN" sz="1800" b="1" baseline="0" dirty="0"/>
              <a:t> MA&amp;C)</a:t>
            </a:r>
            <a:endParaRPr lang="zh-CN" altLang="en-US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Leakage current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冷高压老练!$C$139:$C$157</c:f>
              <c:numCache>
                <c:formatCode>General</c:formatCode>
                <c:ptCount val="19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75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80</c:v>
                </c:pt>
                <c:pt idx="9">
                  <c:v>81</c:v>
                </c:pt>
                <c:pt idx="10">
                  <c:v>82</c:v>
                </c:pt>
                <c:pt idx="11">
                  <c:v>83</c:v>
                </c:pt>
                <c:pt idx="12">
                  <c:v>84</c:v>
                </c:pt>
                <c:pt idx="13">
                  <c:v>85</c:v>
                </c:pt>
                <c:pt idx="14">
                  <c:v>83</c:v>
                </c:pt>
                <c:pt idx="15">
                  <c:v>84</c:v>
                </c:pt>
                <c:pt idx="16">
                  <c:v>84</c:v>
                </c:pt>
                <c:pt idx="17">
                  <c:v>80</c:v>
                </c:pt>
                <c:pt idx="18">
                  <c:v>80</c:v>
                </c:pt>
              </c:numCache>
            </c:numRef>
          </c:xVal>
          <c:yVal>
            <c:numRef>
              <c:f>冷高压老练!$D$139:$D$157</c:f>
              <c:numCache>
                <c:formatCode>General</c:formatCode>
                <c:ptCount val="19"/>
                <c:pt idx="0">
                  <c:v>0.02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0.16</c:v>
                </c:pt>
                <c:pt idx="4">
                  <c:v>0.27</c:v>
                </c:pt>
                <c:pt idx="5">
                  <c:v>0.27</c:v>
                </c:pt>
                <c:pt idx="6">
                  <c:v>0.32</c:v>
                </c:pt>
                <c:pt idx="7">
                  <c:v>0.28999999999999998</c:v>
                </c:pt>
                <c:pt idx="8">
                  <c:v>0.09</c:v>
                </c:pt>
                <c:pt idx="9">
                  <c:v>0.11</c:v>
                </c:pt>
                <c:pt idx="10">
                  <c:v>0.13</c:v>
                </c:pt>
                <c:pt idx="11">
                  <c:v>0.31</c:v>
                </c:pt>
                <c:pt idx="12">
                  <c:v>0.32</c:v>
                </c:pt>
                <c:pt idx="13">
                  <c:v>0.33</c:v>
                </c:pt>
                <c:pt idx="14">
                  <c:v>0.12</c:v>
                </c:pt>
                <c:pt idx="15">
                  <c:v>0.13</c:v>
                </c:pt>
                <c:pt idx="16">
                  <c:v>0.13</c:v>
                </c:pt>
                <c:pt idx="17">
                  <c:v>0.08</c:v>
                </c:pt>
                <c:pt idx="18">
                  <c:v>0.13</c:v>
                </c:pt>
              </c:numCache>
            </c:numRef>
          </c:yVal>
          <c:smooth val="1"/>
        </c:ser>
        <c:ser>
          <c:idx val="1"/>
          <c:order val="1"/>
          <c:tx>
            <c:v>Ion pump current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冷高压老练!$C$139:$C$157</c:f>
              <c:numCache>
                <c:formatCode>General</c:formatCode>
                <c:ptCount val="19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75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80</c:v>
                </c:pt>
                <c:pt idx="9">
                  <c:v>81</c:v>
                </c:pt>
                <c:pt idx="10">
                  <c:v>82</c:v>
                </c:pt>
                <c:pt idx="11">
                  <c:v>83</c:v>
                </c:pt>
                <c:pt idx="12">
                  <c:v>84</c:v>
                </c:pt>
                <c:pt idx="13">
                  <c:v>85</c:v>
                </c:pt>
                <c:pt idx="14">
                  <c:v>83</c:v>
                </c:pt>
                <c:pt idx="15">
                  <c:v>84</c:v>
                </c:pt>
                <c:pt idx="16">
                  <c:v>84</c:v>
                </c:pt>
                <c:pt idx="17">
                  <c:v>80</c:v>
                </c:pt>
                <c:pt idx="18">
                  <c:v>80</c:v>
                </c:pt>
              </c:numCache>
            </c:numRef>
          </c:xVal>
          <c:yVal>
            <c:numRef>
              <c:f>冷高压老练!$E$139:$E$157</c:f>
              <c:numCache>
                <c:formatCode>General</c:formatCode>
                <c:ptCount val="19"/>
                <c:pt idx="0">
                  <c:v>0</c:v>
                </c:pt>
                <c:pt idx="1">
                  <c:v>0.01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0.23</c:v>
                </c:pt>
                <c:pt idx="5">
                  <c:v>0.19</c:v>
                </c:pt>
                <c:pt idx="6">
                  <c:v>0.21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0.12</c:v>
                </c:pt>
                <c:pt idx="12">
                  <c:v>0.12</c:v>
                </c:pt>
                <c:pt idx="13">
                  <c:v>0.12</c:v>
                </c:pt>
                <c:pt idx="14">
                  <c:v>0.1</c:v>
                </c:pt>
                <c:pt idx="15">
                  <c:v>0.12</c:v>
                </c:pt>
                <c:pt idx="16">
                  <c:v>0.09</c:v>
                </c:pt>
                <c:pt idx="17">
                  <c:v>0.04</c:v>
                </c:pt>
                <c:pt idx="18">
                  <c:v>0.08</c:v>
                </c:pt>
              </c:numCache>
            </c:numRef>
          </c:yVal>
          <c:smooth val="1"/>
        </c:ser>
        <c:ser>
          <c:idx val="2"/>
          <c:order val="2"/>
          <c:tx>
            <c:v>Radiation on oil tank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冷高压老练!$C$139:$C$157</c:f>
              <c:numCache>
                <c:formatCode>General</c:formatCode>
                <c:ptCount val="19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75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80</c:v>
                </c:pt>
                <c:pt idx="9">
                  <c:v>81</c:v>
                </c:pt>
                <c:pt idx="10">
                  <c:v>82</c:v>
                </c:pt>
                <c:pt idx="11">
                  <c:v>83</c:v>
                </c:pt>
                <c:pt idx="12">
                  <c:v>84</c:v>
                </c:pt>
                <c:pt idx="13">
                  <c:v>85</c:v>
                </c:pt>
                <c:pt idx="14">
                  <c:v>83</c:v>
                </c:pt>
                <c:pt idx="15">
                  <c:v>84</c:v>
                </c:pt>
                <c:pt idx="16">
                  <c:v>84</c:v>
                </c:pt>
                <c:pt idx="17">
                  <c:v>80</c:v>
                </c:pt>
                <c:pt idx="18">
                  <c:v>80</c:v>
                </c:pt>
              </c:numCache>
            </c:numRef>
          </c:xVal>
          <c:yVal>
            <c:numRef>
              <c:f>冷高压老练!$F$139:$F$157</c:f>
              <c:numCache>
                <c:formatCode>General</c:formatCode>
                <c:ptCount val="19"/>
                <c:pt idx="0">
                  <c:v>0.06</c:v>
                </c:pt>
                <c:pt idx="1">
                  <c:v>0.06</c:v>
                </c:pt>
                <c:pt idx="2">
                  <c:v>0.1</c:v>
                </c:pt>
                <c:pt idx="3">
                  <c:v>0.15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0.75</c:v>
                </c:pt>
                <c:pt idx="8">
                  <c:v>0.34</c:v>
                </c:pt>
                <c:pt idx="9">
                  <c:v>0.45</c:v>
                </c:pt>
                <c:pt idx="10">
                  <c:v>0.57999999999999996</c:v>
                </c:pt>
                <c:pt idx="11">
                  <c:v>0.75</c:v>
                </c:pt>
                <c:pt idx="12">
                  <c:v>0.88</c:v>
                </c:pt>
                <c:pt idx="13">
                  <c:v>0.98</c:v>
                </c:pt>
                <c:pt idx="14">
                  <c:v>0.54</c:v>
                </c:pt>
                <c:pt idx="15">
                  <c:v>0.72</c:v>
                </c:pt>
                <c:pt idx="16">
                  <c:v>0.75</c:v>
                </c:pt>
                <c:pt idx="17">
                  <c:v>0.26</c:v>
                </c:pt>
                <c:pt idx="18">
                  <c:v>0.28999999999999998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41309040"/>
        <c:axId val="-641307408"/>
      </c:scatterChart>
      <c:valAx>
        <c:axId val="-641309040"/>
        <c:scaling>
          <c:orientation val="minMax"/>
          <c:max val="85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41307408"/>
        <c:crosses val="autoZero"/>
        <c:crossBetween val="midCat"/>
      </c:valAx>
      <c:valAx>
        <c:axId val="-64130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41309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阴极电压</a:t>
            </a:r>
            <a:r>
              <a:rPr lang="en-US" altLang="zh-CN"/>
              <a:t>(kV)vs.</a:t>
            </a:r>
            <a:r>
              <a:rPr lang="zh-CN" altLang="en-US"/>
              <a:t>阴极电流</a:t>
            </a:r>
            <a:r>
              <a:rPr lang="en-US" altLang="zh-CN"/>
              <a:t>(A)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高压老练!$D$123:$D$139</c:f>
              <c:numCache>
                <c:formatCode>General</c:formatCode>
                <c:ptCount val="17"/>
                <c:pt idx="0">
                  <c:v>49.8</c:v>
                </c:pt>
                <c:pt idx="1">
                  <c:v>62.8</c:v>
                </c:pt>
                <c:pt idx="2">
                  <c:v>75.599999999999994</c:v>
                </c:pt>
                <c:pt idx="3">
                  <c:v>88</c:v>
                </c:pt>
                <c:pt idx="4">
                  <c:v>94</c:v>
                </c:pt>
                <c:pt idx="5">
                  <c:v>99.2</c:v>
                </c:pt>
                <c:pt idx="6">
                  <c:v>100.5</c:v>
                </c:pt>
                <c:pt idx="7">
                  <c:v>101.7</c:v>
                </c:pt>
                <c:pt idx="8">
                  <c:v>103</c:v>
                </c:pt>
                <c:pt idx="9">
                  <c:v>104.2</c:v>
                </c:pt>
                <c:pt idx="10">
                  <c:v>105.5</c:v>
                </c:pt>
                <c:pt idx="11">
                  <c:v>106.7</c:v>
                </c:pt>
                <c:pt idx="12">
                  <c:v>108</c:v>
                </c:pt>
                <c:pt idx="13">
                  <c:v>109.3</c:v>
                </c:pt>
                <c:pt idx="14">
                  <c:v>110.5</c:v>
                </c:pt>
                <c:pt idx="15">
                  <c:v>111.8</c:v>
                </c:pt>
                <c:pt idx="16">
                  <c:v>113</c:v>
                </c:pt>
              </c:numCache>
            </c:numRef>
          </c:xVal>
          <c:yVal>
            <c:numRef>
              <c:f>高压老练!$F$123:$F$139</c:f>
              <c:numCache>
                <c:formatCode>General</c:formatCode>
                <c:ptCount val="17"/>
                <c:pt idx="0">
                  <c:v>3.38</c:v>
                </c:pt>
                <c:pt idx="1">
                  <c:v>4.6399999999999997</c:v>
                </c:pt>
                <c:pt idx="2">
                  <c:v>6.04</c:v>
                </c:pt>
                <c:pt idx="3">
                  <c:v>7.6</c:v>
                </c:pt>
                <c:pt idx="4">
                  <c:v>8.2799999999999994</c:v>
                </c:pt>
                <c:pt idx="5">
                  <c:v>8.84</c:v>
                </c:pt>
                <c:pt idx="6">
                  <c:v>8.92</c:v>
                </c:pt>
                <c:pt idx="7">
                  <c:v>9.0399999999999991</c:v>
                </c:pt>
                <c:pt idx="8">
                  <c:v>9.1199999999999992</c:v>
                </c:pt>
                <c:pt idx="9">
                  <c:v>9.24</c:v>
                </c:pt>
                <c:pt idx="10">
                  <c:v>9.2799999999999994</c:v>
                </c:pt>
                <c:pt idx="11">
                  <c:v>9.36</c:v>
                </c:pt>
                <c:pt idx="12">
                  <c:v>9.48</c:v>
                </c:pt>
                <c:pt idx="13">
                  <c:v>9.56</c:v>
                </c:pt>
                <c:pt idx="14">
                  <c:v>9.64</c:v>
                </c:pt>
                <c:pt idx="15">
                  <c:v>9.76</c:v>
                </c:pt>
                <c:pt idx="16">
                  <c:v>9.76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41303600"/>
        <c:axId val="-574401936"/>
      </c:scatterChart>
      <c:valAx>
        <c:axId val="-641303600"/>
        <c:scaling>
          <c:orientation val="minMax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74401936"/>
        <c:crosses val="autoZero"/>
        <c:crossBetween val="midCat"/>
      </c:valAx>
      <c:valAx>
        <c:axId val="-57440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41303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b="1" dirty="0"/>
              <a:t>Cathode</a:t>
            </a:r>
            <a:r>
              <a:rPr lang="en-US" altLang="zh-CN" sz="2000" b="1" baseline="0" dirty="0"/>
              <a:t> Voltage vs. Ion pump current</a:t>
            </a:r>
            <a:endParaRPr lang="zh-CN" altLang="en-US" sz="2000" b="1" dirty="0"/>
          </a:p>
        </c:rich>
      </c:tx>
      <c:layout>
        <c:manualLayout>
          <c:xMode val="edge"/>
          <c:yMode val="edge"/>
          <c:x val="0.18830230209787036"/>
          <c:y val="4.0079991009702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阴极激活!$D$16:$D$33</c:f>
              <c:numCache>
                <c:formatCode>General</c:formatCode>
                <c:ptCount val="18"/>
                <c:pt idx="0">
                  <c:v>7.69</c:v>
                </c:pt>
                <c:pt idx="1">
                  <c:v>7.69</c:v>
                </c:pt>
                <c:pt idx="2">
                  <c:v>7.69</c:v>
                </c:pt>
                <c:pt idx="3">
                  <c:v>7.69</c:v>
                </c:pt>
                <c:pt idx="4">
                  <c:v>7.7</c:v>
                </c:pt>
                <c:pt idx="5">
                  <c:v>7.71</c:v>
                </c:pt>
                <c:pt idx="6">
                  <c:v>7.72</c:v>
                </c:pt>
                <c:pt idx="7">
                  <c:v>7.72</c:v>
                </c:pt>
                <c:pt idx="8">
                  <c:v>7.72</c:v>
                </c:pt>
                <c:pt idx="9">
                  <c:v>7.72</c:v>
                </c:pt>
                <c:pt idx="10">
                  <c:v>7.72</c:v>
                </c:pt>
                <c:pt idx="11">
                  <c:v>7.73</c:v>
                </c:pt>
                <c:pt idx="12">
                  <c:v>7.73</c:v>
                </c:pt>
                <c:pt idx="13">
                  <c:v>7.73</c:v>
                </c:pt>
                <c:pt idx="14">
                  <c:v>7.73</c:v>
                </c:pt>
                <c:pt idx="15">
                  <c:v>7.73</c:v>
                </c:pt>
                <c:pt idx="16">
                  <c:v>7.73</c:v>
                </c:pt>
                <c:pt idx="17">
                  <c:v>7.73</c:v>
                </c:pt>
              </c:numCache>
            </c:numRef>
          </c:xVal>
          <c:yVal>
            <c:numRef>
              <c:f>阴极激活!$E$16:$E$33</c:f>
              <c:numCache>
                <c:formatCode>General</c:formatCode>
                <c:ptCount val="18"/>
                <c:pt idx="0">
                  <c:v>0.18</c:v>
                </c:pt>
                <c:pt idx="1">
                  <c:v>0.2</c:v>
                </c:pt>
                <c:pt idx="2">
                  <c:v>0.28000000000000003</c:v>
                </c:pt>
                <c:pt idx="3">
                  <c:v>0.32</c:v>
                </c:pt>
                <c:pt idx="4">
                  <c:v>0.38</c:v>
                </c:pt>
                <c:pt idx="5">
                  <c:v>0.52</c:v>
                </c:pt>
                <c:pt idx="6">
                  <c:v>0.57999999999999996</c:v>
                </c:pt>
                <c:pt idx="7">
                  <c:v>0.6</c:v>
                </c:pt>
                <c:pt idx="8">
                  <c:v>0.67</c:v>
                </c:pt>
                <c:pt idx="9">
                  <c:v>0.71</c:v>
                </c:pt>
                <c:pt idx="10">
                  <c:v>0.72</c:v>
                </c:pt>
                <c:pt idx="11">
                  <c:v>0.73</c:v>
                </c:pt>
                <c:pt idx="12">
                  <c:v>0.78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F9-4F62-BD18-7CD49CAB6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74417712"/>
        <c:axId val="-574412272"/>
      </c:scatterChart>
      <c:valAx>
        <c:axId val="-574417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74412272"/>
        <c:crosses val="autoZero"/>
        <c:crossBetween val="midCat"/>
      </c:valAx>
      <c:valAx>
        <c:axId val="-57441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74417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 smtClean="0"/>
              <a:t>功率</a:t>
            </a:r>
            <a:r>
              <a:rPr lang="en-US" altLang="zh-CN" dirty="0" smtClean="0"/>
              <a:t>(kW)vs.</a:t>
            </a:r>
            <a:r>
              <a:rPr lang="zh-CN" altLang="en-US" dirty="0" smtClean="0"/>
              <a:t>高压</a:t>
            </a:r>
            <a:r>
              <a:rPr lang="en-US" altLang="zh-CN" dirty="0" smtClean="0"/>
              <a:t>(kV)</a:t>
            </a:r>
            <a:endParaRPr lang="zh-CN" altLang="en-US" dirty="0"/>
          </a:p>
        </c:rich>
      </c:tx>
      <c:layout>
        <c:manualLayout>
          <c:xMode val="edge"/>
          <c:yMode val="edge"/>
          <c:x val="0.3648956692913385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高功率老练!$C$58:$C$66</c:f>
              <c:numCache>
                <c:formatCode>General</c:formatCode>
                <c:ptCount val="9"/>
                <c:pt idx="0">
                  <c:v>50.2</c:v>
                </c:pt>
                <c:pt idx="1">
                  <c:v>62.8</c:v>
                </c:pt>
                <c:pt idx="2">
                  <c:v>69</c:v>
                </c:pt>
                <c:pt idx="3">
                  <c:v>75.400000000000006</c:v>
                </c:pt>
                <c:pt idx="4">
                  <c:v>81.599999999999994</c:v>
                </c:pt>
                <c:pt idx="5">
                  <c:v>82.9</c:v>
                </c:pt>
                <c:pt idx="6">
                  <c:v>84.2</c:v>
                </c:pt>
                <c:pt idx="7">
                  <c:v>85.4</c:v>
                </c:pt>
                <c:pt idx="8">
                  <c:v>86.6</c:v>
                </c:pt>
              </c:numCache>
            </c:numRef>
          </c:xVal>
          <c:yVal>
            <c:numRef>
              <c:f>高功率老练!$G$58:$G$66</c:f>
              <c:numCache>
                <c:formatCode>General</c:formatCode>
                <c:ptCount val="9"/>
                <c:pt idx="0">
                  <c:v>23.4</c:v>
                </c:pt>
                <c:pt idx="1">
                  <c:v>91.4</c:v>
                </c:pt>
                <c:pt idx="2">
                  <c:v>156</c:v>
                </c:pt>
                <c:pt idx="3">
                  <c:v>251</c:v>
                </c:pt>
                <c:pt idx="4">
                  <c:v>347</c:v>
                </c:pt>
                <c:pt idx="5">
                  <c:v>365</c:v>
                </c:pt>
                <c:pt idx="6">
                  <c:v>381</c:v>
                </c:pt>
                <c:pt idx="7">
                  <c:v>397</c:v>
                </c:pt>
                <c:pt idx="8">
                  <c:v>412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74410640"/>
        <c:axId val="-574398128"/>
      </c:scatterChart>
      <c:valAx>
        <c:axId val="-574410640"/>
        <c:scaling>
          <c:orientation val="minMax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74398128"/>
        <c:crosses val="autoZero"/>
        <c:crossBetween val="midCat"/>
      </c:valAx>
      <c:valAx>
        <c:axId val="-57439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74410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B097D-8C57-482F-8256-27E2D0D6BBC1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6788E-5D1E-4E21-B187-3F820EB4E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29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8E59-C4D6-4496-8938-E30068776399}" type="datetime1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7720" y="0"/>
            <a:ext cx="16521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5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49-D809-4906-AFF6-EEFBD2CE70C8}" type="datetime1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7720" y="0"/>
            <a:ext cx="16521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9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F5BC-1DA1-4BB1-A455-EE047A38271A}" type="datetime1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49D1-14FB-43E1-AF7B-2B2EE71DB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7720" y="0"/>
            <a:ext cx="16521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2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1820862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Programs for the C-band RF source and a test platform</a:t>
            </a:r>
            <a:endParaRPr lang="zh-CN" alt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51705"/>
          </a:xfrm>
        </p:spPr>
        <p:txBody>
          <a:bodyPr>
            <a:normAutofit/>
          </a:bodyPr>
          <a:lstStyle/>
          <a:p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Zusheng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Zhou</a:t>
            </a:r>
          </a:p>
          <a:p>
            <a:r>
              <a:rPr lang="en-US" altLang="zh-CN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</a:t>
            </a:r>
          </a:p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Mar.25, 2022 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0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1850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波段测试台计划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4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590" y="296408"/>
            <a:ext cx="5828567" cy="920071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</a:rPr>
              <a:t>目前现状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535" y="1330778"/>
            <a:ext cx="6509657" cy="48822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0589" y="1477735"/>
            <a:ext cx="4505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ea"/>
              <a:buAutoNum type="circleNumDbPlain"/>
            </a:pPr>
            <a:r>
              <a:rPr lang="zh-CN" altLang="en-US" sz="2000" dirty="0" smtClean="0"/>
              <a:t>利用修购经费建设的调制器，位于</a:t>
            </a:r>
            <a:r>
              <a:rPr lang="en-US" altLang="zh-CN" sz="2000" dirty="0" smtClean="0"/>
              <a:t>BII</a:t>
            </a:r>
            <a:r>
              <a:rPr lang="zh-CN" altLang="en-US" sz="2000" dirty="0" smtClean="0"/>
              <a:t>直线加速器，满足</a:t>
            </a:r>
            <a:r>
              <a:rPr lang="en-US" altLang="zh-CN" sz="2000" dirty="0" smtClean="0"/>
              <a:t>C</a:t>
            </a:r>
            <a:r>
              <a:rPr lang="zh-CN" altLang="en-US" sz="2000" dirty="0" smtClean="0"/>
              <a:t>波段</a:t>
            </a:r>
            <a:r>
              <a:rPr lang="en-US" altLang="zh-CN" sz="2000" dirty="0" smtClean="0"/>
              <a:t>50MW/50Hz</a:t>
            </a:r>
            <a:r>
              <a:rPr lang="zh-CN" altLang="en-US" sz="2000" dirty="0" smtClean="0"/>
              <a:t>速调管测试需要，也具有升级至</a:t>
            </a:r>
            <a:r>
              <a:rPr lang="en-US" altLang="zh-CN" sz="2000" dirty="0" smtClean="0"/>
              <a:t>200Hz</a:t>
            </a:r>
            <a:r>
              <a:rPr lang="zh-CN" altLang="en-US" sz="2000" dirty="0" smtClean="0"/>
              <a:t>的条件；</a:t>
            </a:r>
            <a:endParaRPr lang="en-US" altLang="zh-CN" sz="2000" dirty="0" smtClean="0"/>
          </a:p>
          <a:p>
            <a:pPr marL="342900" indent="-342900" algn="just">
              <a:buFont typeface="+mj-ea"/>
              <a:buAutoNum type="circleNumDbPlain"/>
            </a:pPr>
            <a:r>
              <a:rPr lang="zh-CN" altLang="en-US" sz="2000" dirty="0" smtClean="0"/>
              <a:t>光源新建测试台调制器，也满足</a:t>
            </a:r>
            <a:r>
              <a:rPr lang="en-US" altLang="zh-CN" sz="2000" dirty="0" smtClean="0"/>
              <a:t>C</a:t>
            </a:r>
            <a:r>
              <a:rPr lang="zh-CN" altLang="en-US" sz="2000" dirty="0" smtClean="0"/>
              <a:t>波段</a:t>
            </a:r>
            <a:r>
              <a:rPr lang="en-US" altLang="zh-CN" sz="2000" dirty="0" smtClean="0"/>
              <a:t>50MW/50Hz</a:t>
            </a:r>
            <a:r>
              <a:rPr lang="zh-CN" altLang="en-US" sz="2000" dirty="0"/>
              <a:t>速调管测试需要，也具有升级至</a:t>
            </a:r>
            <a:r>
              <a:rPr lang="en-US" altLang="zh-CN" sz="2000" dirty="0"/>
              <a:t>200Hz</a:t>
            </a:r>
            <a:r>
              <a:rPr lang="zh-CN" altLang="en-US" sz="2000" dirty="0"/>
              <a:t>的</a:t>
            </a:r>
            <a:r>
              <a:rPr lang="zh-CN" altLang="en-US" sz="2000" dirty="0" smtClean="0"/>
              <a:t>条件。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03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590" y="296408"/>
            <a:ext cx="5828567" cy="920071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</a:rPr>
              <a:t>正在进行工作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589" y="1314449"/>
            <a:ext cx="1109453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1</a:t>
            </a:r>
            <a:r>
              <a:rPr lang="zh-CN" altLang="en-US" sz="2400" dirty="0" smtClean="0"/>
              <a:t>）项目</a:t>
            </a:r>
            <a:r>
              <a:rPr lang="zh-CN" altLang="en-US" sz="2400" dirty="0"/>
              <a:t>组目前工作的</a:t>
            </a:r>
            <a:r>
              <a:rPr lang="zh-CN" altLang="en-US" sz="2400" dirty="0" smtClean="0"/>
              <a:t>优先级：</a:t>
            </a:r>
            <a:endParaRPr lang="en-US" altLang="zh-CN" sz="2400" dirty="0" smtClean="0"/>
          </a:p>
          <a:p>
            <a:pPr lvl="1" algn="just"/>
            <a:r>
              <a:rPr lang="en-US" altLang="zh-CN" sz="2000" dirty="0" smtClean="0"/>
              <a:t>CEPC</a:t>
            </a:r>
            <a:r>
              <a:rPr lang="zh-CN" altLang="en-US" sz="2000" dirty="0"/>
              <a:t>高效率</a:t>
            </a:r>
            <a:r>
              <a:rPr lang="zh-CN" altLang="en-US" sz="2000" dirty="0" smtClean="0"/>
              <a:t>速调管（正在测试，科学家工作室经费）</a:t>
            </a:r>
            <a:endParaRPr lang="en-US" altLang="zh-CN" sz="2000" dirty="0" smtClean="0"/>
          </a:p>
          <a:p>
            <a:pPr lvl="1" algn="just"/>
            <a:r>
              <a:rPr lang="zh-CN" altLang="en-US" sz="2000" dirty="0" smtClean="0"/>
              <a:t>多</a:t>
            </a:r>
            <a:r>
              <a:rPr lang="zh-CN" altLang="en-US" sz="2000" dirty="0"/>
              <a:t>注</a:t>
            </a:r>
            <a:r>
              <a:rPr lang="zh-CN" altLang="en-US" sz="2000" dirty="0" smtClean="0"/>
              <a:t>速调管</a:t>
            </a:r>
            <a:r>
              <a:rPr lang="zh-CN" altLang="en-US" sz="2000" dirty="0"/>
              <a:t>（</a:t>
            </a:r>
            <a:r>
              <a:rPr lang="zh-CN" altLang="en-US" sz="2000" dirty="0" smtClean="0"/>
              <a:t>正在加工，</a:t>
            </a:r>
            <a:r>
              <a:rPr lang="zh-CN" altLang="en-US" sz="2000" dirty="0"/>
              <a:t>科学家工作室经费）</a:t>
            </a:r>
            <a:endParaRPr lang="en-US" altLang="zh-CN" sz="2000" dirty="0" smtClean="0"/>
          </a:p>
          <a:p>
            <a:pPr lvl="1" algn="just"/>
            <a:r>
              <a:rPr lang="zh-CN" altLang="en-US" sz="2000" dirty="0" smtClean="0"/>
              <a:t>散裂</a:t>
            </a:r>
            <a:r>
              <a:rPr lang="en-US" altLang="zh-CN" sz="2000" dirty="0"/>
              <a:t>648MHz</a:t>
            </a:r>
            <a:r>
              <a:rPr lang="zh-CN" altLang="en-US" sz="2000" dirty="0" smtClean="0"/>
              <a:t>速调管（正在加工，南方光源平台经费）</a:t>
            </a:r>
            <a:endParaRPr lang="en-US" altLang="zh-CN" sz="2000" dirty="0" smtClean="0"/>
          </a:p>
          <a:p>
            <a:pPr lvl="1" algn="just"/>
            <a:r>
              <a:rPr lang="zh-CN" altLang="en-US" sz="2000" dirty="0" smtClean="0"/>
              <a:t>散裂</a:t>
            </a:r>
            <a:r>
              <a:rPr lang="en-US" altLang="zh-CN" sz="2000" dirty="0"/>
              <a:t>324MHz</a:t>
            </a:r>
            <a:r>
              <a:rPr lang="zh-CN" altLang="en-US" sz="2000" dirty="0" smtClean="0"/>
              <a:t>速调管（设计中，</a:t>
            </a:r>
            <a:r>
              <a:rPr lang="zh-CN" altLang="en-US" sz="2000" dirty="0"/>
              <a:t>南方光源平台经费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lvl="1" algn="just"/>
            <a:r>
              <a:rPr lang="en-US" altLang="zh-CN" sz="2000" dirty="0" smtClean="0"/>
              <a:t>S</a:t>
            </a:r>
            <a:r>
              <a:rPr lang="zh-CN" altLang="en-US" sz="2000" dirty="0"/>
              <a:t>波段</a:t>
            </a:r>
            <a:r>
              <a:rPr lang="en-US" altLang="zh-CN" sz="2000" dirty="0"/>
              <a:t>80MW</a:t>
            </a:r>
            <a:r>
              <a:rPr lang="zh-CN" altLang="en-US" sz="2000" dirty="0" smtClean="0"/>
              <a:t>速调管</a:t>
            </a:r>
            <a:r>
              <a:rPr lang="zh-CN" altLang="en-US" sz="2000" dirty="0"/>
              <a:t>（设计中</a:t>
            </a:r>
            <a:r>
              <a:rPr lang="zh-CN" altLang="en-US" sz="2000" dirty="0" smtClean="0"/>
              <a:t>，修购项目结余经费）</a:t>
            </a:r>
            <a:endParaRPr lang="en-US" altLang="zh-CN" sz="2000" dirty="0" smtClean="0"/>
          </a:p>
          <a:p>
            <a:pPr lvl="1" algn="just"/>
            <a:r>
              <a:rPr lang="en-US" altLang="zh-CN" sz="2000" dirty="0" smtClean="0"/>
              <a:t>S</a:t>
            </a:r>
            <a:r>
              <a:rPr lang="zh-CN" altLang="en-US" sz="2000" dirty="0"/>
              <a:t>波段</a:t>
            </a:r>
            <a:r>
              <a:rPr lang="en-US" altLang="zh-CN" sz="2000" dirty="0"/>
              <a:t>50MW</a:t>
            </a:r>
            <a:r>
              <a:rPr lang="zh-CN" altLang="en-US" sz="2000" dirty="0" smtClean="0"/>
              <a:t>速调管（加工中</a:t>
            </a:r>
            <a:r>
              <a:rPr lang="zh-CN" altLang="en-US" sz="2000" dirty="0"/>
              <a:t>，所创新经费）</a:t>
            </a:r>
            <a:endParaRPr lang="en-US" altLang="zh-CN" sz="2000" dirty="0"/>
          </a:p>
          <a:p>
            <a:pPr lvl="1" algn="just"/>
            <a:r>
              <a:rPr lang="zh-CN" altLang="en-US" sz="2000" dirty="0" smtClean="0"/>
              <a:t>大</a:t>
            </a:r>
            <a:r>
              <a:rPr lang="zh-CN" altLang="en-US" sz="2000" dirty="0"/>
              <a:t>尺寸国产阴极</a:t>
            </a:r>
            <a:r>
              <a:rPr lang="zh-CN" altLang="en-US" sz="2000" dirty="0" smtClean="0"/>
              <a:t>等（阴极加工完成，正在装配速调管，</a:t>
            </a:r>
            <a:r>
              <a:rPr lang="zh-CN" altLang="en-US" sz="2000" dirty="0"/>
              <a:t>所创新经费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algn="just"/>
            <a:r>
              <a:rPr lang="en-US" altLang="zh-CN" sz="2400" dirty="0" smtClean="0"/>
              <a:t>2</a:t>
            </a:r>
            <a:r>
              <a:rPr lang="zh-CN" altLang="en-US" sz="2400" dirty="0" smtClean="0"/>
              <a:t>）在</a:t>
            </a:r>
            <a:r>
              <a:rPr lang="en-US" altLang="zh-CN" sz="2400" dirty="0" smtClean="0"/>
              <a:t>C</a:t>
            </a:r>
            <a:r>
              <a:rPr lang="zh-CN" altLang="en-US" sz="2400" dirty="0"/>
              <a:t>波段速调管的</a:t>
            </a:r>
            <a:r>
              <a:rPr lang="zh-CN" altLang="en-US" sz="2400" dirty="0" smtClean="0"/>
              <a:t>经费未落实的情况下，现已安排一位国际</a:t>
            </a:r>
            <a:r>
              <a:rPr lang="zh-CN" altLang="en-US" sz="2400" dirty="0"/>
              <a:t>访问学者进行</a:t>
            </a:r>
            <a:r>
              <a:rPr lang="en-US" altLang="zh-CN" sz="2400" dirty="0"/>
              <a:t>C</a:t>
            </a:r>
            <a:r>
              <a:rPr lang="zh-CN" altLang="en-US" sz="2400" dirty="0"/>
              <a:t>波段速调管电子枪的设计</a:t>
            </a:r>
            <a:r>
              <a:rPr lang="zh-CN" altLang="en-US" sz="2400" dirty="0" smtClean="0"/>
              <a:t>工作。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73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590" y="296408"/>
            <a:ext cx="5828567" cy="920071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</a:rPr>
              <a:t>正在考虑的工作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6379" y="1314449"/>
            <a:ext cx="1125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en-US" sz="2400" dirty="0" smtClean="0"/>
              <a:t>上</a:t>
            </a:r>
            <a:r>
              <a:rPr lang="zh-CN" altLang="en-US" sz="2400" dirty="0"/>
              <a:t>周四（</a:t>
            </a:r>
            <a:r>
              <a:rPr lang="en-US" altLang="zh-CN" sz="2400" dirty="0"/>
              <a:t>17</a:t>
            </a:r>
            <a:r>
              <a:rPr lang="zh-CN" altLang="en-US" sz="2400" dirty="0"/>
              <a:t>日）项目组例会，散裂同事提出新的计划，希望我们在</a:t>
            </a:r>
            <a:r>
              <a:rPr lang="en-US" altLang="zh-CN" sz="2400" b="1" dirty="0">
                <a:solidFill>
                  <a:srgbClr val="FF0000"/>
                </a:solidFill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个月</a:t>
            </a:r>
            <a:r>
              <a:rPr lang="zh-CN" altLang="en-US" sz="2400" dirty="0" smtClean="0"/>
              <a:t>内（包括设计</a:t>
            </a:r>
            <a:r>
              <a:rPr lang="en-US" altLang="zh-CN" sz="2400" dirty="0" smtClean="0"/>
              <a:t>&amp;</a:t>
            </a:r>
            <a:r>
              <a:rPr lang="zh-CN" altLang="en-US" sz="2400" dirty="0" smtClean="0"/>
              <a:t>加工）完成</a:t>
            </a:r>
            <a:r>
              <a:rPr lang="en-US" altLang="zh-CN" sz="2400" dirty="0" smtClean="0"/>
              <a:t>C</a:t>
            </a:r>
            <a:r>
              <a:rPr lang="zh-CN" altLang="en-US" sz="2400" dirty="0" smtClean="0"/>
              <a:t>波段速调管研制，</a:t>
            </a:r>
            <a:r>
              <a:rPr lang="zh-CN" altLang="en-US" sz="2400" dirty="0"/>
              <a:t>这将不得不调整我们的计划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</a:t>
            </a:r>
            <a:r>
              <a:rPr lang="en-US" altLang="zh-CN" sz="2400" dirty="0" smtClean="0"/>
              <a:t>     </a:t>
            </a:r>
            <a:r>
              <a:rPr lang="zh-CN" altLang="en-US" sz="2400" dirty="0" smtClean="0"/>
              <a:t>我们</a:t>
            </a:r>
            <a:r>
              <a:rPr lang="zh-CN" altLang="en-US" sz="2400" dirty="0"/>
              <a:t>正在进行评估。</a:t>
            </a:r>
          </a:p>
        </p:txBody>
      </p:sp>
    </p:spTree>
    <p:extLst>
      <p:ext uri="{BB962C8B-B14F-4D97-AF65-F5344CB8AC3E}">
        <p14:creationId xmlns:p14="http://schemas.microsoft.com/office/powerpoint/2010/main" val="9484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590" y="296408"/>
            <a:ext cx="5828567" cy="920071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FF0000"/>
                </a:solidFill>
              </a:rPr>
              <a:t>未来计划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6379" y="1314449"/>
            <a:ext cx="11250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ea"/>
              <a:buAutoNum type="circleNumDbPlain"/>
            </a:pPr>
            <a:r>
              <a:rPr lang="zh-CN" altLang="en-US" sz="2400" dirty="0" smtClean="0"/>
              <a:t>进口一套</a:t>
            </a:r>
            <a:r>
              <a:rPr lang="en-US" altLang="zh-CN" sz="2400" dirty="0" smtClean="0"/>
              <a:t>or</a:t>
            </a:r>
            <a:r>
              <a:rPr lang="zh-CN" altLang="en-US" sz="2400" dirty="0" smtClean="0"/>
              <a:t>国产研制？经费</a:t>
            </a:r>
            <a:r>
              <a:rPr lang="en-US" altLang="zh-CN" sz="2400" dirty="0" smtClean="0"/>
              <a:t>200</a:t>
            </a:r>
            <a:r>
              <a:rPr lang="zh-CN" altLang="en-US" sz="2400" dirty="0" smtClean="0"/>
              <a:t>万</a:t>
            </a:r>
            <a:endParaRPr lang="en-US" altLang="zh-CN" sz="2400" dirty="0" smtClean="0"/>
          </a:p>
          <a:p>
            <a:pPr marL="457200" indent="-457200" algn="just">
              <a:buFont typeface="+mj-ea"/>
              <a:buAutoNum type="circleNumDbPlain"/>
            </a:pPr>
            <a:r>
              <a:rPr lang="en-US" altLang="zh-CN" sz="2400" dirty="0" smtClean="0"/>
              <a:t>50Hz</a:t>
            </a:r>
            <a:r>
              <a:rPr lang="zh-CN" altLang="en-US" sz="2400" dirty="0" smtClean="0"/>
              <a:t>运行，目前测试台调制器满足要求。</a:t>
            </a:r>
            <a:endParaRPr lang="en-US" altLang="zh-CN" sz="2400" dirty="0" smtClean="0"/>
          </a:p>
          <a:p>
            <a:pPr lvl="1" algn="just"/>
            <a:r>
              <a:rPr lang="en-US" altLang="zh-CN" sz="2400" dirty="0" smtClean="0"/>
              <a:t>a</a:t>
            </a:r>
            <a:r>
              <a:rPr lang="zh-CN" altLang="en-US" sz="2400" dirty="0" smtClean="0"/>
              <a:t>）升级至</a:t>
            </a:r>
            <a:r>
              <a:rPr lang="en-US" altLang="zh-CN" sz="2400" dirty="0" smtClean="0"/>
              <a:t>100Hz</a:t>
            </a:r>
            <a:r>
              <a:rPr lang="zh-CN" altLang="en-US" sz="2400" dirty="0" smtClean="0"/>
              <a:t>，经费</a:t>
            </a:r>
            <a:r>
              <a:rPr lang="en-US" altLang="zh-CN" sz="2400" dirty="0" smtClean="0"/>
              <a:t>50</a:t>
            </a:r>
            <a:r>
              <a:rPr lang="zh-CN" altLang="en-US" sz="2400" dirty="0" smtClean="0"/>
              <a:t>万</a:t>
            </a:r>
            <a:endParaRPr lang="en-US" altLang="zh-CN" sz="2400" dirty="0" smtClean="0"/>
          </a:p>
          <a:p>
            <a:pPr lvl="1" algn="just"/>
            <a:r>
              <a:rPr lang="en-US" altLang="zh-CN" sz="2400" dirty="0" smtClean="0"/>
              <a:t>B</a:t>
            </a:r>
            <a:r>
              <a:rPr lang="zh-CN" altLang="en-US" sz="2400" dirty="0" smtClean="0"/>
              <a:t>）升级至</a:t>
            </a:r>
            <a:r>
              <a:rPr lang="en-US" altLang="zh-CN" sz="2400" dirty="0" smtClean="0"/>
              <a:t>200Hz</a:t>
            </a:r>
            <a:r>
              <a:rPr lang="zh-CN" altLang="en-US" sz="2400" dirty="0" smtClean="0"/>
              <a:t>，经费</a:t>
            </a:r>
            <a:r>
              <a:rPr lang="en-US" altLang="zh-CN" sz="2400" dirty="0" smtClean="0"/>
              <a:t>150</a:t>
            </a:r>
            <a:r>
              <a:rPr lang="zh-CN" altLang="en-US" sz="2400" dirty="0" smtClean="0"/>
              <a:t>万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0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1428750" y="182721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5400" smtClean="0">
                <a:latin typeface="Arial" panose="020B0604020202020204" pitchFamily="34" charset="0"/>
                <a:cs typeface="Arial" panose="020B0604020202020204" pitchFamily="34" charset="0"/>
              </a:rPr>
              <a:t>Thanks for your attention!</a:t>
            </a:r>
            <a:endParaRPr lang="zh-CN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875" y="1252537"/>
            <a:ext cx="10515600" cy="48788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样</a:t>
            </a:r>
            <a:r>
              <a:rPr lang="zh-CN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管测试进展</a:t>
            </a:r>
            <a:endParaRPr lang="en-US" altLang="zh-CN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）测试台</a:t>
            </a:r>
            <a:r>
              <a:rPr lang="zh-CN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搭建</a:t>
            </a:r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）老练与测试</a:t>
            </a:r>
            <a:r>
              <a:rPr lang="zh-CN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进展</a:t>
            </a:r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）下一步计划</a:t>
            </a:r>
            <a:endParaRPr lang="en-US" altLang="zh-CN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en-US" altLang="zh-C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波段测试台计划</a:t>
            </a:r>
            <a:endParaRPr lang="en-US" altLang="zh-CN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1850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样管测试进展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7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81445" y="930453"/>
            <a:ext cx="11194739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Day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会议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精神，春节后立即进行速调管更换位置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446" y="406000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主要时间节点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444" y="1605545"/>
            <a:ext cx="3298776" cy="2474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277" y="1605546"/>
            <a:ext cx="3298778" cy="24740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276" y="4262512"/>
            <a:ext cx="3310595" cy="24829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444" y="4262512"/>
            <a:ext cx="3310595" cy="248294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9921" y="1880919"/>
            <a:ext cx="199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月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8-11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日完成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速调管现场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就位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主要时间节点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1446" y="1093128"/>
            <a:ext cx="5764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完成水管改造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64909" y="538585"/>
            <a:ext cx="3501755" cy="26263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9088" y="2330040"/>
            <a:ext cx="4890712" cy="36680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99306" y="2011572"/>
            <a:ext cx="5254673" cy="39410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595" y="3689484"/>
            <a:ext cx="3893235" cy="29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主要时间节点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1446" y="1093128"/>
            <a:ext cx="5764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日开始速调管加电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1446" y="1718701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2400" dirty="0" smtClean="0"/>
              <a:t>冷高压老练（</a:t>
            </a:r>
            <a:r>
              <a:rPr lang="en-US" altLang="zh-CN" sz="2400" dirty="0" smtClean="0"/>
              <a:t>3.8-3.11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74" y="2355475"/>
            <a:ext cx="4987042" cy="2262677"/>
          </a:xfrm>
          <a:prstGeom prst="rect">
            <a:avLst/>
          </a:prstGeom>
        </p:spPr>
      </p:pic>
      <p:graphicFrame>
        <p:nvGraphicFramePr>
          <p:cNvPr id="15" name="图表 1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3B3DA81-6B06-4BA5-AD1B-97B7D076E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885903"/>
              </p:ext>
            </p:extLst>
          </p:nvPr>
        </p:nvGraphicFramePr>
        <p:xfrm>
          <a:off x="5356148" y="133623"/>
          <a:ext cx="5701923" cy="317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图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569613"/>
              </p:ext>
            </p:extLst>
          </p:nvPr>
        </p:nvGraphicFramePr>
        <p:xfrm>
          <a:off x="3931669" y="3653959"/>
          <a:ext cx="8081743" cy="305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76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主要时间节点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974" y="1110123"/>
            <a:ext cx="958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lang="zh-CN" altLang="en-US" sz="2400" dirty="0" smtClean="0"/>
              <a:t>阴极激活（</a:t>
            </a:r>
            <a:r>
              <a:rPr lang="en-US" altLang="zh-CN" sz="2400" dirty="0" smtClean="0"/>
              <a:t>3.14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灯丝电流</a:t>
            </a:r>
            <a:r>
              <a:rPr lang="en-US" altLang="zh-CN" sz="2400" dirty="0" smtClean="0"/>
              <a:t>26A</a:t>
            </a:r>
            <a:r>
              <a:rPr lang="zh-CN" altLang="en-US" sz="2400" dirty="0" smtClean="0"/>
              <a:t>，预热过程中，管内钛泵最高</a:t>
            </a:r>
            <a:r>
              <a:rPr lang="en-US" altLang="zh-CN" sz="2400" dirty="0" smtClean="0"/>
              <a:t>0.8μA</a:t>
            </a:r>
            <a:endParaRPr lang="zh-CN" altLang="en-US" sz="2400" dirty="0"/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934526"/>
              </p:ext>
            </p:extLst>
          </p:nvPr>
        </p:nvGraphicFramePr>
        <p:xfrm>
          <a:off x="5702786" y="39841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BEE7455-886C-47E4-9364-94659649E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565842"/>
              </p:ext>
            </p:extLst>
          </p:nvPr>
        </p:nvGraphicFramePr>
        <p:xfrm>
          <a:off x="810874" y="1510394"/>
          <a:ext cx="6169590" cy="247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67973" y="4057649"/>
            <a:ext cx="4806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ea"/>
              <a:buAutoNum type="circleNumDbPlain" startAt="3"/>
            </a:pPr>
            <a:r>
              <a:rPr lang="zh-CN" altLang="en-US" sz="2400" dirty="0" smtClean="0"/>
              <a:t>阴极发射实验（</a:t>
            </a:r>
            <a:r>
              <a:rPr lang="en-US" altLang="zh-CN" sz="2400" dirty="0" smtClean="0"/>
              <a:t>3.15-3.17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   </a:t>
            </a:r>
            <a:r>
              <a:rPr lang="zh-CN" altLang="en-US" sz="2400" dirty="0" smtClean="0"/>
              <a:t>灯丝电流</a:t>
            </a:r>
            <a:r>
              <a:rPr lang="en-US" altLang="zh-CN" sz="2400" dirty="0" smtClean="0"/>
              <a:t>26A</a:t>
            </a:r>
            <a:r>
              <a:rPr lang="zh-CN" altLang="en-US" sz="2400" dirty="0" smtClean="0"/>
              <a:t>，高压脉宽</a:t>
            </a:r>
            <a:r>
              <a:rPr lang="en-US" altLang="zh-CN" sz="2400" dirty="0" smtClean="0"/>
              <a:t>500</a:t>
            </a:r>
            <a:r>
              <a:rPr lang="el-GR" altLang="zh-CN" sz="2400" dirty="0" smtClean="0"/>
              <a:t>μ</a:t>
            </a:r>
            <a:r>
              <a:rPr lang="en-US" altLang="zh-CN" sz="2400" dirty="0" smtClean="0"/>
              <a:t>s, </a:t>
            </a:r>
            <a:r>
              <a:rPr lang="zh-CN" altLang="en-US" sz="2400" dirty="0" smtClean="0"/>
              <a:t>重复频率</a:t>
            </a:r>
            <a:r>
              <a:rPr lang="en-US" altLang="zh-CN" sz="2400" dirty="0" smtClean="0"/>
              <a:t>1Hz</a:t>
            </a:r>
            <a:r>
              <a:rPr lang="zh-CN" altLang="en-US" sz="2400" dirty="0" smtClean="0"/>
              <a:t>，高压</a:t>
            </a:r>
            <a:r>
              <a:rPr lang="en-US" altLang="zh-CN" sz="2400" dirty="0" smtClean="0"/>
              <a:t>: 113kV</a:t>
            </a:r>
            <a:r>
              <a:rPr lang="zh-CN" altLang="en-US" sz="2400" dirty="0" smtClean="0"/>
              <a:t>，管内钛泵</a:t>
            </a:r>
            <a:r>
              <a:rPr lang="en-US" altLang="zh-CN" sz="2400" dirty="0" smtClean="0"/>
              <a:t>1.08</a:t>
            </a:r>
            <a:r>
              <a:rPr lang="el-GR" altLang="zh-CN" sz="2400" dirty="0"/>
              <a:t>μ</a:t>
            </a:r>
            <a:r>
              <a:rPr lang="en-US" altLang="zh-CN" sz="2400" dirty="0"/>
              <a:t>A</a:t>
            </a:r>
          </a:p>
          <a:p>
            <a:pPr algn="just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85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446" y="406000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主要时间节点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973" y="1110123"/>
            <a:ext cx="564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ea"/>
              <a:buAutoNum type="circleNumDbPlain" startAt="4"/>
            </a:pPr>
            <a:r>
              <a:rPr lang="zh-CN" altLang="en-US" sz="2400" dirty="0" smtClean="0"/>
              <a:t>高压老练（</a:t>
            </a:r>
            <a:r>
              <a:rPr lang="en-US" altLang="zh-CN" sz="2400" dirty="0" smtClean="0"/>
              <a:t>3.17-3.24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algn="just"/>
            <a:r>
              <a:rPr lang="en-US" altLang="zh-CN" sz="2400" dirty="0" smtClean="0"/>
              <a:t>     </a:t>
            </a:r>
            <a:r>
              <a:rPr lang="zh-CN" altLang="en-US" sz="2400" dirty="0" smtClean="0"/>
              <a:t>高压脉</a:t>
            </a:r>
            <a:r>
              <a:rPr lang="zh-CN" altLang="en-US" sz="2400" dirty="0" smtClean="0"/>
              <a:t>宽</a:t>
            </a:r>
            <a:r>
              <a:rPr lang="en-US" altLang="zh-CN" sz="2400" dirty="0" smtClean="0"/>
              <a:t>500us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1ms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5ms</a:t>
            </a:r>
            <a:r>
              <a:rPr lang="zh-CN" altLang="en-US" sz="2400" dirty="0" smtClean="0"/>
              <a:t>至直流老练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67972" y="2214554"/>
            <a:ext cx="5818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ea"/>
              <a:buAutoNum type="circleNumDbPlain" startAt="5"/>
            </a:pPr>
            <a:r>
              <a:rPr lang="en-US" altLang="zh-CN" sz="2400" dirty="0" smtClean="0"/>
              <a:t>RF</a:t>
            </a:r>
            <a:r>
              <a:rPr lang="zh-CN" altLang="en-US" sz="2400" dirty="0" smtClean="0"/>
              <a:t>老练（</a:t>
            </a:r>
            <a:r>
              <a:rPr lang="en-US" altLang="zh-CN" sz="2400" dirty="0" smtClean="0"/>
              <a:t>3.17-3.24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algn="just"/>
            <a:r>
              <a:rPr lang="en-US" altLang="zh-CN" sz="2400" dirty="0"/>
              <a:t>    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在完成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个阶段老练的同时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进行带微波老练，截至目前</a:t>
            </a:r>
            <a:r>
              <a:rPr lang="zh-CN" altLang="en-US" sz="2400" dirty="0"/>
              <a:t>脉冲</a:t>
            </a:r>
            <a:r>
              <a:rPr lang="zh-CN" altLang="en-US" sz="2400" dirty="0" smtClean="0"/>
              <a:t>功率</a:t>
            </a:r>
            <a:r>
              <a:rPr lang="en-US" altLang="zh-CN" sz="2400" dirty="0" smtClean="0"/>
              <a:t>412kW</a:t>
            </a:r>
            <a:r>
              <a:rPr lang="zh-CN" altLang="en-US" sz="2400" dirty="0" smtClean="0"/>
              <a:t>，效率</a:t>
            </a:r>
            <a:r>
              <a:rPr lang="en-US" altLang="zh-CN" sz="2400" dirty="0" smtClean="0"/>
              <a:t>55.3%</a:t>
            </a:r>
            <a:endParaRPr lang="zh-CN" altLang="en-US" sz="2400" dirty="0"/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280441"/>
              </p:ext>
            </p:extLst>
          </p:nvPr>
        </p:nvGraphicFramePr>
        <p:xfrm>
          <a:off x="6806293" y="17012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18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56256"/>
            <a:ext cx="121920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下一步计划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49D1-14FB-43E1-AF7B-2B2EE71DBD17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95993" y="1242785"/>
            <a:ext cx="107578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ea"/>
              <a:buAutoNum type="circleNumDbPlain"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完善测试系统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水冷机组（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平台第一次运行大功率设备，对水冷机组是一个大的考验，也需要时间来老练机组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更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完善的监测与保护系统，特别是温度异常情况的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处置</a:t>
            </a:r>
            <a:endParaRPr lang="en-US" altLang="zh-CN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稳步推进老练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，根据首支样管测试情况，在安全的前提下，稳步推进，不能出现损坏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情况</a:t>
            </a:r>
            <a:endParaRPr lang="en-US" altLang="zh-CN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老练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完成，管子还需要承担：国产环形器、国产负载、多注输出窗的老练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测试。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未来还可为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超导腔耦合器进行高功率老练与测试。</a:t>
            </a:r>
            <a:endParaRPr lang="en-US" altLang="zh-CN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17309</TotalTime>
  <Words>642</Words>
  <Application>Microsoft Office PowerPoint</Application>
  <PresentationFormat>宽屏</PresentationFormat>
  <Paragraphs>67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Arial</vt:lpstr>
      <vt:lpstr>Calibri</vt:lpstr>
      <vt:lpstr>Times New Roman</vt:lpstr>
      <vt:lpstr>Wingdings</vt:lpstr>
      <vt:lpstr>Office 主题</vt:lpstr>
      <vt:lpstr>Programs for the C-band RF source and a test platform</vt:lpstr>
      <vt:lpstr>Outline</vt:lpstr>
      <vt:lpstr>样管测试进展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下一步计划</vt:lpstr>
      <vt:lpstr>C波段测试台计划</vt:lpstr>
      <vt:lpstr>目前现状</vt:lpstr>
      <vt:lpstr>正在进行工作</vt:lpstr>
      <vt:lpstr>正在考虑的工作</vt:lpstr>
      <vt:lpstr>未来计划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zhouzs</dc:creator>
  <cp:lastModifiedBy>zhou</cp:lastModifiedBy>
  <cp:revision>683</cp:revision>
  <dcterms:created xsi:type="dcterms:W3CDTF">2018-09-24T00:55:36Z</dcterms:created>
  <dcterms:modified xsi:type="dcterms:W3CDTF">2022-03-25T00:40:12Z</dcterms:modified>
</cp:coreProperties>
</file>