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2" r:id="rId2"/>
    <p:sldId id="264" r:id="rId3"/>
    <p:sldId id="540" r:id="rId4"/>
    <p:sldId id="277" r:id="rId5"/>
    <p:sldId id="276" r:id="rId6"/>
    <p:sldId id="275" r:id="rId7"/>
    <p:sldId id="539" r:id="rId8"/>
    <p:sldId id="542" r:id="rId9"/>
    <p:sldId id="286" r:id="rId10"/>
    <p:sldId id="273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8" autoAdjust="0"/>
    <p:restoredTop sz="94660"/>
  </p:normalViewPr>
  <p:slideViewPr>
    <p:cSldViewPr snapToGrid="0">
      <p:cViewPr varScale="1">
        <p:scale>
          <a:sx n="62" d="100"/>
          <a:sy n="62" d="100"/>
        </p:scale>
        <p:origin x="9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497863155402947E-2"/>
          <c:y val="6.1746621442625375E-2"/>
          <c:w val="0.91217331752216269"/>
          <c:h val="0.78733168924413655"/>
        </c:manualLayout>
      </c:layout>
      <c:barChart>
        <c:barDir val="col"/>
        <c:grouping val="clustered"/>
        <c:varyColors val="0"/>
        <c:ser>
          <c:idx val="0"/>
          <c:order val="0"/>
          <c:tx>
            <c:v>No63（2）氮气保存11个月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7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414A-4DBA-BB44-70D68144220A}"/>
              </c:ext>
            </c:extLst>
          </c:dPt>
          <c:dLbls>
            <c:dLbl>
              <c:idx val="1"/>
              <c:layout>
                <c:manualLayout>
                  <c:x val="-4.3101729414469795E-3"/>
                  <c:y val="8.36341750981735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14A-4DBA-BB44-70D68144220A}"/>
                </c:ext>
              </c:extLst>
            </c:dLbl>
            <c:dLbl>
              <c:idx val="2"/>
              <c:layout>
                <c:manualLayout>
                  <c:x val="-7.542802647532233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14A-4DBA-BB44-70D68144220A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414A-4DBA-BB44-70D6814422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Sheet1!$E$3:$E$28</c:f>
              <c:numCache>
                <c:formatCode>@</c:formatCode>
                <c:ptCount val="26"/>
                <c:pt idx="0">
                  <c:v>0</c:v>
                </c:pt>
                <c:pt idx="1">
                  <c:v>0.1</c:v>
                </c:pt>
                <c:pt idx="2">
                  <c:v>0.14000000000000001</c:v>
                </c:pt>
                <c:pt idx="3">
                  <c:v>0.2</c:v>
                </c:pt>
                <c:pt idx="4">
                  <c:v>0.21</c:v>
                </c:pt>
                <c:pt idx="5">
                  <c:v>0.23</c:v>
                </c:pt>
                <c:pt idx="6">
                  <c:v>0.27</c:v>
                </c:pt>
                <c:pt idx="7">
                  <c:v>0.28000000000000003</c:v>
                </c:pt>
                <c:pt idx="8">
                  <c:v>0.33</c:v>
                </c:pt>
                <c:pt idx="9" formatCode="General">
                  <c:v>0.37</c:v>
                </c:pt>
                <c:pt idx="10" formatCode="General">
                  <c:v>0.39</c:v>
                </c:pt>
                <c:pt idx="11" formatCode="General">
                  <c:v>0.45</c:v>
                </c:pt>
                <c:pt idx="12" formatCode="General">
                  <c:v>0.45</c:v>
                </c:pt>
                <c:pt idx="13" formatCode="General">
                  <c:v>0.45</c:v>
                </c:pt>
                <c:pt idx="14" formatCode="General">
                  <c:v>0.46</c:v>
                </c:pt>
                <c:pt idx="15" formatCode="General">
                  <c:v>0.46</c:v>
                </c:pt>
                <c:pt idx="16" formatCode="General">
                  <c:v>0.53</c:v>
                </c:pt>
                <c:pt idx="17" formatCode="General">
                  <c:v>0.55000000000000004</c:v>
                </c:pt>
                <c:pt idx="18" formatCode="0.00_ ">
                  <c:v>0.56000000000000005</c:v>
                </c:pt>
                <c:pt idx="19" formatCode="0.00_ ">
                  <c:v>0.59</c:v>
                </c:pt>
                <c:pt idx="20" formatCode="0.00_ ">
                  <c:v>0.6</c:v>
                </c:pt>
                <c:pt idx="21" formatCode="0.00_ ">
                  <c:v>0.59</c:v>
                </c:pt>
                <c:pt idx="22" formatCode="0.00_ ">
                  <c:v>0.59</c:v>
                </c:pt>
                <c:pt idx="23" formatCode="0.00_ ">
                  <c:v>0.6</c:v>
                </c:pt>
                <c:pt idx="24" formatCode="0.00_ ">
                  <c:v>0.66</c:v>
                </c:pt>
                <c:pt idx="25" formatCode="0.00_ 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A-4DBA-BB44-70D68144220A}"/>
            </c:ext>
          </c:extLst>
        </c:ser>
        <c:ser>
          <c:idx val="1"/>
          <c:order val="1"/>
          <c:tx>
            <c:v>No63（3）氖气保存7个月</c:v>
          </c:tx>
          <c:spPr>
            <a:solidFill>
              <a:schemeClr val="accent6">
                <a:lumMod val="75000"/>
              </a:schemeClr>
            </a:solidFill>
            <a:ln>
              <a:solidFill>
                <a:srgbClr val="FFC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Sheet1!$F$3:$F$28</c:f>
              <c:numCache>
                <c:formatCode>@</c:formatCode>
                <c:ptCount val="26"/>
                <c:pt idx="0">
                  <c:v>0</c:v>
                </c:pt>
                <c:pt idx="1">
                  <c:v>0.1</c:v>
                </c:pt>
                <c:pt idx="2">
                  <c:v>0.15</c:v>
                </c:pt>
                <c:pt idx="3">
                  <c:v>0.15</c:v>
                </c:pt>
                <c:pt idx="4">
                  <c:v>0.18</c:v>
                </c:pt>
                <c:pt idx="5">
                  <c:v>0.19</c:v>
                </c:pt>
                <c:pt idx="6">
                  <c:v>0.2</c:v>
                </c:pt>
                <c:pt idx="7">
                  <c:v>0.2</c:v>
                </c:pt>
                <c:pt idx="8">
                  <c:v>0.27</c:v>
                </c:pt>
                <c:pt idx="9">
                  <c:v>0.28999999999999998</c:v>
                </c:pt>
                <c:pt idx="10">
                  <c:v>0.31</c:v>
                </c:pt>
                <c:pt idx="11">
                  <c:v>0.32</c:v>
                </c:pt>
                <c:pt idx="12">
                  <c:v>0.38</c:v>
                </c:pt>
                <c:pt idx="13">
                  <c:v>0.38</c:v>
                </c:pt>
                <c:pt idx="14">
                  <c:v>0.4</c:v>
                </c:pt>
                <c:pt idx="15">
                  <c:v>0.38</c:v>
                </c:pt>
                <c:pt idx="16">
                  <c:v>0.46</c:v>
                </c:pt>
                <c:pt idx="18">
                  <c:v>0.28999999999999998</c:v>
                </c:pt>
                <c:pt idx="19">
                  <c:v>0.35</c:v>
                </c:pt>
                <c:pt idx="20">
                  <c:v>0.37</c:v>
                </c:pt>
                <c:pt idx="21">
                  <c:v>0.36</c:v>
                </c:pt>
                <c:pt idx="22">
                  <c:v>0.37</c:v>
                </c:pt>
                <c:pt idx="23">
                  <c:v>0.46</c:v>
                </c:pt>
                <c:pt idx="24">
                  <c:v>0.46</c:v>
                </c:pt>
                <c:pt idx="25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4A-4DBA-BB44-70D68144220A}"/>
            </c:ext>
          </c:extLst>
        </c:ser>
        <c:ser>
          <c:idx val="3"/>
          <c:order val="3"/>
          <c:tx>
            <c:v>No63（2）低真空度激活降温立刻测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1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14A-4DBA-BB44-70D6814422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Sheet1!$L$3:$L$28</c:f>
              <c:numCache>
                <c:formatCode>General</c:formatCode>
                <c:ptCount val="26"/>
                <c:pt idx="17" formatCode="0.00_ 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4A-4DBA-BB44-70D68144220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031693967"/>
        <c:axId val="1031688143"/>
      </c:barChart>
      <c:lineChart>
        <c:grouping val="standard"/>
        <c:varyColors val="0"/>
        <c:ser>
          <c:idx val="2"/>
          <c:order val="2"/>
          <c:tx>
            <c:v>激活温度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Sheet1!$H$3:$H$28</c:f>
              <c:numCache>
                <c:formatCode>General</c:formatCode>
                <c:ptCount val="26"/>
                <c:pt idx="0">
                  <c:v>160</c:v>
                </c:pt>
                <c:pt idx="1">
                  <c:v>180</c:v>
                </c:pt>
                <c:pt idx="2">
                  <c:v>180</c:v>
                </c:pt>
                <c:pt idx="3">
                  <c:v>180</c:v>
                </c:pt>
                <c:pt idx="4">
                  <c:v>180</c:v>
                </c:pt>
                <c:pt idx="5">
                  <c:v>180</c:v>
                </c:pt>
                <c:pt idx="6">
                  <c:v>180</c:v>
                </c:pt>
                <c:pt idx="7">
                  <c:v>180</c:v>
                </c:pt>
                <c:pt idx="8">
                  <c:v>200</c:v>
                </c:pt>
                <c:pt idx="9">
                  <c:v>200</c:v>
                </c:pt>
                <c:pt idx="10">
                  <c:v>200</c:v>
                </c:pt>
                <c:pt idx="11">
                  <c:v>200</c:v>
                </c:pt>
                <c:pt idx="12">
                  <c:v>200</c:v>
                </c:pt>
                <c:pt idx="13">
                  <c:v>200</c:v>
                </c:pt>
                <c:pt idx="14">
                  <c:v>200</c:v>
                </c:pt>
                <c:pt idx="15">
                  <c:v>200</c:v>
                </c:pt>
                <c:pt idx="16">
                  <c:v>225</c:v>
                </c:pt>
                <c:pt idx="17">
                  <c:v>225</c:v>
                </c:pt>
                <c:pt idx="18">
                  <c:v>225</c:v>
                </c:pt>
                <c:pt idx="19">
                  <c:v>225</c:v>
                </c:pt>
                <c:pt idx="20">
                  <c:v>225</c:v>
                </c:pt>
                <c:pt idx="21">
                  <c:v>225</c:v>
                </c:pt>
                <c:pt idx="22">
                  <c:v>225</c:v>
                </c:pt>
                <c:pt idx="23">
                  <c:v>250</c:v>
                </c:pt>
                <c:pt idx="24">
                  <c:v>250</c:v>
                </c:pt>
                <c:pt idx="25">
                  <c:v>250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14A-4DBA-BB44-70D6814422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31698959"/>
        <c:axId val="1031695631"/>
      </c:lineChart>
      <c:catAx>
        <c:axId val="103169396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b="1" dirty="0"/>
                  <a:t>Activation cycles No.</a:t>
                </a:r>
                <a:endParaRPr lang="zh-CN" altLang="en-US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31688143"/>
        <c:crosses val="autoZero"/>
        <c:auto val="1"/>
        <c:lblAlgn val="ctr"/>
        <c:lblOffset val="100"/>
        <c:noMultiLvlLbl val="0"/>
      </c:catAx>
      <c:valAx>
        <c:axId val="103168814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000" b="1" i="0" baseline="0" dirty="0">
                    <a:effectLst/>
                  </a:rPr>
                  <a:t>Absorbing Speed</a:t>
                </a:r>
                <a:r>
                  <a:rPr lang="zh-CN" altLang="zh-CN" sz="1000" b="1" i="0" baseline="0" dirty="0">
                    <a:effectLst/>
                  </a:rPr>
                  <a:t>（</a:t>
                </a:r>
                <a:r>
                  <a:rPr lang="en-US" altLang="zh-CN" sz="1000" b="1" i="0" baseline="0" dirty="0">
                    <a:effectLst/>
                  </a:rPr>
                  <a:t>L/s.cm2</a:t>
                </a:r>
                <a:r>
                  <a:rPr lang="zh-CN" altLang="zh-CN" sz="1000" b="1" i="0" baseline="0" dirty="0">
                    <a:effectLst/>
                  </a:rPr>
                  <a:t>）</a:t>
                </a:r>
                <a:endParaRPr lang="zh-CN" altLang="zh-CN" sz="10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318300878665937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@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31693967"/>
        <c:crosses val="autoZero"/>
        <c:crossBetween val="between"/>
      </c:valAx>
      <c:valAx>
        <c:axId val="1031695631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000" b="1" i="0" kern="1200" baseline="0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</a:rPr>
                  <a:t>Activation temperature</a:t>
                </a:r>
                <a:r>
                  <a:rPr lang="zh-CN" altLang="zh-CN" sz="1000" b="1" i="0" kern="1200" baseline="0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</a:rPr>
                  <a:t>（℃）</a:t>
                </a:r>
                <a:endParaRPr lang="zh-CN" altLang="zh-CN" dirty="0">
                  <a:solidFill>
                    <a:srgbClr val="00B050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.97104276652903154"/>
              <c:y val="0.328020994876284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0B050"/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31698959"/>
        <c:crosses val="max"/>
        <c:crossBetween val="between"/>
      </c:valAx>
      <c:catAx>
        <c:axId val="1031698959"/>
        <c:scaling>
          <c:orientation val="minMax"/>
        </c:scaling>
        <c:delete val="1"/>
        <c:axPos val="b"/>
        <c:majorTickMark val="out"/>
        <c:minorTickMark val="none"/>
        <c:tickLblPos val="nextTo"/>
        <c:crossAx val="1031695631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8.7698444010598953E-2"/>
          <c:y val="0.94554184885148351"/>
          <c:w val="0.61986981241414651"/>
          <c:h val="3.84914423649407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0.7133</cdr:x>
      <cdr:y>0.95951</cdr:y>
    </cdr:from>
    <cdr:to>
      <cdr:x>0.73432</cdr:x>
      <cdr:y>0.97</cdr:y>
    </cdr:to>
    <cdr:sp macro="" textlink="">
      <cdr:nvSpPr>
        <cdr:cNvPr id="2" name="矩形 1">
          <a:extLst xmlns:a="http://schemas.openxmlformats.org/drawingml/2006/main">
            <a:ext uri="{FF2B5EF4-FFF2-40B4-BE49-F238E27FC236}">
              <a16:creationId xmlns:a16="http://schemas.microsoft.com/office/drawing/2014/main" id="{421D883E-EBCE-49AF-A039-109F60E93273}"/>
            </a:ext>
          </a:extLst>
        </cdr:cNvPr>
        <cdr:cNvSpPr/>
      </cdr:nvSpPr>
      <cdr:spPr>
        <a:xfrm xmlns:a="http://schemas.openxmlformats.org/drawingml/2006/main">
          <a:off x="8406959" y="5342387"/>
          <a:ext cx="247732" cy="58419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zh-CN"/>
        </a:p>
      </cdr:txBody>
    </cdr:sp>
  </cdr:relSizeAnchor>
  <cdr:relSizeAnchor xmlns:cdr="http://schemas.openxmlformats.org/drawingml/2006/chartDrawing">
    <cdr:from>
      <cdr:x>0.74347</cdr:x>
      <cdr:y>0.95495</cdr:y>
    </cdr:from>
    <cdr:to>
      <cdr:x>0.74994</cdr:x>
      <cdr:y>0.96749</cdr:y>
    </cdr:to>
    <cdr:sp macro="" textlink="">
      <cdr:nvSpPr>
        <cdr:cNvPr id="3" name="文本框 2">
          <a:extLst xmlns:a="http://schemas.openxmlformats.org/drawingml/2006/main">
            <a:ext uri="{FF2B5EF4-FFF2-40B4-BE49-F238E27FC236}">
              <a16:creationId xmlns:a16="http://schemas.microsoft.com/office/drawing/2014/main" id="{AB5729B7-121F-48AF-A6E9-4A3330988504}"/>
            </a:ext>
          </a:extLst>
        </cdr:cNvPr>
        <cdr:cNvSpPr txBox="1"/>
      </cdr:nvSpPr>
      <cdr:spPr>
        <a:xfrm xmlns:a="http://schemas.openxmlformats.org/drawingml/2006/main">
          <a:off x="8762641" y="5316988"/>
          <a:ext cx="76200" cy="69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zh-CN" altLang="en-US" sz="1100" dirty="0"/>
        </a:p>
      </cdr:txBody>
    </cdr:sp>
  </cdr:relSizeAnchor>
  <cdr:relSizeAnchor xmlns:cdr="http://schemas.openxmlformats.org/drawingml/2006/chartDrawing">
    <cdr:from>
      <cdr:x>0.66951</cdr:x>
      <cdr:y>0.04762</cdr:y>
    </cdr:from>
    <cdr:to>
      <cdr:x>0.74969</cdr:x>
      <cdr:y>0.1024</cdr:y>
    </cdr:to>
    <cdr:sp macro="" textlink="">
      <cdr:nvSpPr>
        <cdr:cNvPr id="4" name="文本框 2">
          <a:extLst xmlns:a="http://schemas.openxmlformats.org/drawingml/2006/main">
            <a:ext uri="{FF2B5EF4-FFF2-40B4-BE49-F238E27FC236}">
              <a16:creationId xmlns:a16="http://schemas.microsoft.com/office/drawing/2014/main" id="{2748861F-D472-42E0-A25F-15EBBD3FD560}"/>
            </a:ext>
          </a:extLst>
        </cdr:cNvPr>
        <cdr:cNvSpPr txBox="1"/>
      </cdr:nvSpPr>
      <cdr:spPr>
        <a:xfrm xmlns:a="http://schemas.openxmlformats.org/drawingml/2006/main">
          <a:off x="7890876" y="265162"/>
          <a:ext cx="944980" cy="3049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zh-CN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100" dirty="0">
              <a:solidFill>
                <a:srgbClr val="0070C0"/>
              </a:solidFill>
            </a:rPr>
            <a:t>80h</a:t>
          </a:r>
          <a:endParaRPr lang="zh-CN" altLang="en-US" sz="1100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0.66697</cdr:x>
      <cdr:y>0.12758</cdr:y>
    </cdr:from>
    <cdr:to>
      <cdr:x>0.74715</cdr:x>
      <cdr:y>0.18236</cdr:y>
    </cdr:to>
    <cdr:sp macro="" textlink="">
      <cdr:nvSpPr>
        <cdr:cNvPr id="5" name="文本框 3">
          <a:extLst xmlns:a="http://schemas.openxmlformats.org/drawingml/2006/main">
            <a:ext uri="{FF2B5EF4-FFF2-40B4-BE49-F238E27FC236}">
              <a16:creationId xmlns:a16="http://schemas.microsoft.com/office/drawing/2014/main" id="{C379A1BA-E24D-45EB-B1F0-82A917CEE99B}"/>
            </a:ext>
          </a:extLst>
        </cdr:cNvPr>
        <cdr:cNvSpPr txBox="1"/>
      </cdr:nvSpPr>
      <cdr:spPr>
        <a:xfrm xmlns:a="http://schemas.openxmlformats.org/drawingml/2006/main">
          <a:off x="7861000" y="710351"/>
          <a:ext cx="944980" cy="3049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zh-CN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100" dirty="0">
              <a:solidFill>
                <a:schemeClr val="accent6">
                  <a:lumMod val="75000"/>
                </a:schemeClr>
              </a:solidFill>
            </a:rPr>
            <a:t>80h</a:t>
          </a:r>
          <a:endParaRPr lang="zh-CN" altLang="en-US" sz="1100" dirty="0">
            <a:solidFill>
              <a:schemeClr val="accent6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0.85184</cdr:x>
      <cdr:y>0.00622</cdr:y>
    </cdr:from>
    <cdr:to>
      <cdr:x>0.93202</cdr:x>
      <cdr:y>0.06099</cdr:y>
    </cdr:to>
    <cdr:sp macro="" textlink="">
      <cdr:nvSpPr>
        <cdr:cNvPr id="6" name="文本框 2">
          <a:extLst xmlns:a="http://schemas.openxmlformats.org/drawingml/2006/main">
            <a:ext uri="{FF2B5EF4-FFF2-40B4-BE49-F238E27FC236}">
              <a16:creationId xmlns:a16="http://schemas.microsoft.com/office/drawing/2014/main" id="{2748861F-D472-42E0-A25F-15EBBD3FD560}"/>
            </a:ext>
          </a:extLst>
        </cdr:cNvPr>
        <cdr:cNvSpPr txBox="1"/>
      </cdr:nvSpPr>
      <cdr:spPr>
        <a:xfrm xmlns:a="http://schemas.openxmlformats.org/drawingml/2006/main">
          <a:off x="10039857" y="34606"/>
          <a:ext cx="944980" cy="3049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zh-CN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100" dirty="0">
              <a:solidFill>
                <a:srgbClr val="0070C0"/>
              </a:solidFill>
            </a:rPr>
            <a:t>40h</a:t>
          </a:r>
          <a:endParaRPr lang="zh-CN" altLang="en-US" sz="1100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0.84741</cdr:x>
      <cdr:y>0.09114</cdr:y>
    </cdr:from>
    <cdr:to>
      <cdr:x>0.92759</cdr:x>
      <cdr:y>0.14592</cdr:y>
    </cdr:to>
    <cdr:sp macro="" textlink="">
      <cdr:nvSpPr>
        <cdr:cNvPr id="7" name="文本框 3">
          <a:extLst xmlns:a="http://schemas.openxmlformats.org/drawingml/2006/main">
            <a:ext uri="{FF2B5EF4-FFF2-40B4-BE49-F238E27FC236}">
              <a16:creationId xmlns:a16="http://schemas.microsoft.com/office/drawing/2014/main" id="{C379A1BA-E24D-45EB-B1F0-82A917CEE99B}"/>
            </a:ext>
          </a:extLst>
        </cdr:cNvPr>
        <cdr:cNvSpPr txBox="1"/>
      </cdr:nvSpPr>
      <cdr:spPr>
        <a:xfrm xmlns:a="http://schemas.openxmlformats.org/drawingml/2006/main">
          <a:off x="9987640" y="507465"/>
          <a:ext cx="944980" cy="3049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zh-CN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100" dirty="0">
              <a:solidFill>
                <a:schemeClr val="accent6">
                  <a:lumMod val="75000"/>
                </a:schemeClr>
              </a:solidFill>
            </a:rPr>
            <a:t>20h</a:t>
          </a:r>
          <a:endParaRPr lang="zh-CN" altLang="en-US" sz="1100" dirty="0">
            <a:solidFill>
              <a:schemeClr val="accent6">
                <a:lumMod val="7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43085-A832-4199-B4D5-454C36334635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500E4-B11F-4099-BA7D-B7C09C4FE2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111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Vacuum of  Booster </a:t>
            </a:r>
            <a:r>
              <a:rPr lang="zh-CN" altLang="en-US" dirty="0"/>
              <a:t>、</a:t>
            </a:r>
            <a:r>
              <a:rPr lang="en-US" altLang="zh-CN" dirty="0"/>
              <a:t>storage ring, MDI are</a:t>
            </a:r>
            <a:r>
              <a:rPr lang="en-US" altLang="zh-CN" baseline="0" dirty="0"/>
              <a:t> all considered and  under technical design. Conventional technical such as ion pump /Al will be used in CEPC. There is no especial issue exceed our control, except to balance the impedance and gas absorb ability of NEG film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F2924-98E7-46FA-B168-569CDB3EDDF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2726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500E4-B11F-4099-BA7D-B7C09C4FE2A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952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C926-F034-49CA-8FD7-4B1F02654A9B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7BCB-7037-4A40-ACEE-524AA71148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387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C926-F034-49CA-8FD7-4B1F02654A9B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7BCB-7037-4A40-ACEE-524AA71148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6354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C926-F034-49CA-8FD7-4B1F02654A9B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7BCB-7037-4A40-ACEE-524AA71148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74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C926-F034-49CA-8FD7-4B1F02654A9B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7BCB-7037-4A40-ACEE-524AA71148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154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C926-F034-49CA-8FD7-4B1F02654A9B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7BCB-7037-4A40-ACEE-524AA71148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03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C926-F034-49CA-8FD7-4B1F02654A9B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7BCB-7037-4A40-ACEE-524AA71148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133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C926-F034-49CA-8FD7-4B1F02654A9B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7BCB-7037-4A40-ACEE-524AA71148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903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C926-F034-49CA-8FD7-4B1F02654A9B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7BCB-7037-4A40-ACEE-524AA71148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1989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C926-F034-49CA-8FD7-4B1F02654A9B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7BCB-7037-4A40-ACEE-524AA71148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035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C926-F034-49CA-8FD7-4B1F02654A9B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7BCB-7037-4A40-ACEE-524AA71148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388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C926-F034-49CA-8FD7-4B1F02654A9B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7BCB-7037-4A40-ACEE-524AA71148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39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4C926-F034-49CA-8FD7-4B1F02654A9B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07BCB-7037-4A40-ACEE-524AA71148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55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标题 1"/>
          <p:cNvSpPr>
            <a:spLocks noGrp="1"/>
          </p:cNvSpPr>
          <p:nvPr>
            <p:ph type="ctrTitle"/>
          </p:nvPr>
        </p:nvSpPr>
        <p:spPr>
          <a:xfrm>
            <a:off x="1687830" y="1834514"/>
            <a:ext cx="8816340" cy="1315403"/>
          </a:xfrm>
        </p:spPr>
        <p:txBody>
          <a:bodyPr>
            <a:noAutofit/>
          </a:bodyPr>
          <a:lstStyle/>
          <a:p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Improvement to the vacuum status by NEG coating as the solutions for the high </a:t>
            </a:r>
            <a:r>
              <a:rPr lang="en-US" altLang="zh-CN" sz="2800" b="1" dirty="0" err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lumi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. Z &amp; </a:t>
            </a:r>
            <a:r>
              <a:rPr lang="en-US" altLang="zh-CN" sz="2800" b="1" dirty="0" err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tt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operation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8587" name="副标题 2"/>
          <p:cNvSpPr>
            <a:spLocks noGrp="1"/>
          </p:cNvSpPr>
          <p:nvPr>
            <p:ph type="subTitle" idx="1"/>
          </p:nvPr>
        </p:nvSpPr>
        <p:spPr>
          <a:xfrm>
            <a:off x="2667000" y="4105275"/>
            <a:ext cx="6858000" cy="1655762"/>
          </a:xfrm>
        </p:spPr>
        <p:txBody>
          <a:bodyPr/>
          <a:lstStyle/>
          <a:p>
            <a:r>
              <a:rPr lang="en-US" altLang="zh-CN" sz="2400" dirty="0" err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Yongsheng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Ma </a:t>
            </a:r>
          </a:p>
          <a:p>
            <a:r>
              <a:rPr lang="en-US" altLang="zh-CN" dirty="0"/>
              <a:t>2022.3.25</a:t>
            </a:r>
            <a:endParaRPr lang="zh-CN" altLang="en-US" dirty="0"/>
          </a:p>
        </p:txBody>
      </p:sp>
      <p:sp>
        <p:nvSpPr>
          <p:cNvPr id="1048588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F095-3CD2-4D9F-8394-BD3C2414318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2024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11824" y="3066596"/>
            <a:ext cx="3668486" cy="1346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5400" dirty="0"/>
              <a:t>Thank You</a:t>
            </a:r>
            <a:endParaRPr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051470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CN" dirty="0"/>
              <a:t>Problem in vacuum of electron ring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CN" dirty="0"/>
              <a:t>Solution: Al vacuum chamber NEG coating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F095-3CD2-4D9F-8394-BD3C24143187}" type="slidenum">
              <a:rPr lang="zh-CN" altLang="en-US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615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523999" y="145436"/>
            <a:ext cx="9592807" cy="725804"/>
          </a:xfrm>
        </p:spPr>
        <p:txBody>
          <a:bodyPr>
            <a:normAutofit/>
          </a:bodyPr>
          <a:lstStyle/>
          <a:p>
            <a:r>
              <a:rPr lang="en-US" altLang="zh-CN" dirty="0"/>
              <a:t>Preview of CEPC vacuum system</a:t>
            </a:r>
            <a:endParaRPr lang="zh-CN" altLang="en-US" dirty="0"/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2"/>
          <a:stretch/>
        </p:blipFill>
        <p:spPr>
          <a:xfrm>
            <a:off x="7273299" y="4292361"/>
            <a:ext cx="3437518" cy="2382274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840742"/>
              </p:ext>
            </p:extLst>
          </p:nvPr>
        </p:nvGraphicFramePr>
        <p:xfrm>
          <a:off x="4497976" y="1693336"/>
          <a:ext cx="7569666" cy="226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564">
                  <a:extLst>
                    <a:ext uri="{9D8B030D-6E8A-4147-A177-3AD203B41FA5}">
                      <a16:colId xmlns:a16="http://schemas.microsoft.com/office/drawing/2014/main" val="2159451051"/>
                    </a:ext>
                  </a:extLst>
                </a:gridCol>
                <a:gridCol w="2860379">
                  <a:extLst>
                    <a:ext uri="{9D8B030D-6E8A-4147-A177-3AD203B41FA5}">
                      <a16:colId xmlns:a16="http://schemas.microsoft.com/office/drawing/2014/main" val="753678586"/>
                    </a:ext>
                  </a:extLst>
                </a:gridCol>
                <a:gridCol w="1291489">
                  <a:extLst>
                    <a:ext uri="{9D8B030D-6E8A-4147-A177-3AD203B41FA5}">
                      <a16:colId xmlns:a16="http://schemas.microsoft.com/office/drawing/2014/main" val="3285413683"/>
                    </a:ext>
                  </a:extLst>
                </a:gridCol>
                <a:gridCol w="1937234">
                  <a:extLst>
                    <a:ext uri="{9D8B030D-6E8A-4147-A177-3AD203B41FA5}">
                      <a16:colId xmlns:a16="http://schemas.microsoft.com/office/drawing/2014/main" val="47107708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Material</a:t>
                      </a:r>
                      <a:endParaRPr lang="zh-CN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Vacuum/ </a:t>
                      </a:r>
                      <a:r>
                        <a:rPr lang="en-US" altLang="zh-CN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Torr</a:t>
                      </a:r>
                      <a:endParaRPr lang="zh-CN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Cross</a:t>
                      </a:r>
                      <a:r>
                        <a:rPr lang="en-US" altLang="zh-CN" sz="1800" baseline="0" dirty="0"/>
                        <a:t> Section</a:t>
                      </a:r>
                      <a:endParaRPr lang="zh-CN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340739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Booster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Extruded</a:t>
                      </a:r>
                      <a:r>
                        <a:rPr lang="en-US" altLang="zh-CN" sz="1800" baseline="0" dirty="0">
                          <a:solidFill>
                            <a:schemeClr val="tx1"/>
                          </a:solidFill>
                        </a:rPr>
                        <a:t> aluminum 6061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× 10</a:t>
                      </a:r>
                      <a:r>
                        <a:rPr lang="en-US" altLang="zh-CN" sz="180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-8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φ56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9318353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Electron Ring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Extruded</a:t>
                      </a:r>
                      <a:r>
                        <a:rPr lang="en-US" altLang="zh-CN" sz="1800" baseline="0" dirty="0">
                          <a:solidFill>
                            <a:schemeClr val="tx1"/>
                          </a:solidFill>
                        </a:rPr>
                        <a:t> aluminum 6061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rowSpan="2">
                  <a:txBody>
                    <a:bodyPr/>
                    <a:lstStyle/>
                    <a:p>
                      <a:pPr algn="ctr"/>
                      <a:endParaRPr lang="en-US" altLang="zh-CN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× 10</a:t>
                      </a:r>
                      <a:r>
                        <a:rPr lang="en-US" altLang="zh-CN" sz="180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-9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56×75  to</a:t>
                      </a:r>
                      <a:r>
                        <a:rPr lang="en-US" altLang="zh-CN" sz="1800" baseline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l-GR" altLang="zh-CN" sz="1800" b="1" dirty="0">
                          <a:solidFill>
                            <a:schemeClr val="tx1"/>
                          </a:solidFill>
                        </a:rPr>
                        <a:t>φ56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14062807"/>
                  </a:ext>
                </a:extLst>
              </a:tr>
              <a:tr h="2521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Positron</a:t>
                      </a:r>
                      <a:r>
                        <a:rPr lang="en-US" altLang="zh-CN" sz="1800" baseline="0" dirty="0">
                          <a:solidFill>
                            <a:schemeClr val="tx1"/>
                          </a:solidFill>
                        </a:rPr>
                        <a:t> Ring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Extruded</a:t>
                      </a:r>
                      <a:r>
                        <a:rPr lang="en-US" altLang="zh-CN" sz="1800" baseline="0" dirty="0">
                          <a:solidFill>
                            <a:schemeClr val="tx1"/>
                          </a:solidFill>
                        </a:rPr>
                        <a:t> copper, NEG film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56×75 to</a:t>
                      </a:r>
                      <a:r>
                        <a:rPr lang="en-US" altLang="zh-CN" sz="1800" baseline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l-GR" altLang="zh-CN" sz="1800" b="1" dirty="0">
                          <a:solidFill>
                            <a:schemeClr val="tx1"/>
                          </a:solidFill>
                        </a:rPr>
                        <a:t>φ56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0651053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MDI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Copper/</a:t>
                      </a:r>
                      <a:r>
                        <a:rPr lang="en-GB" altLang="zh-CN" sz="1800" dirty="0">
                          <a:solidFill>
                            <a:schemeClr val="tx1"/>
                          </a:solidFill>
                        </a:rPr>
                        <a:t>tungsten alloy, </a:t>
                      </a:r>
                      <a:r>
                        <a:rPr lang="en-US" altLang="zh-CN" sz="1800" baseline="0" dirty="0">
                          <a:solidFill>
                            <a:schemeClr val="tx1"/>
                          </a:solidFill>
                        </a:rPr>
                        <a:t>NEG film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× 10</a:t>
                      </a:r>
                      <a:r>
                        <a:rPr lang="en-US" altLang="zh-CN" sz="180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-10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φ20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23266695"/>
                  </a:ext>
                </a:extLst>
              </a:tr>
            </a:tbl>
          </a:graphicData>
        </a:graphic>
      </p:graphicFrame>
      <p:pic>
        <p:nvPicPr>
          <p:cNvPr id="7" name="图片 6" descr="屏幕剪辑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86" y="1708344"/>
            <a:ext cx="3957015" cy="231066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74143" y="1283112"/>
            <a:ext cx="4305300" cy="369332"/>
          </a:xfrm>
          <a:prstGeom prst="rect">
            <a:avLst/>
          </a:prstGeom>
          <a:ln w="127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Vacuum of Electron Ring 6m long pipe</a:t>
            </a:r>
            <a:endParaRPr lang="zh-CN" altLang="en-US" b="1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046942"/>
              </p:ext>
            </p:extLst>
          </p:nvPr>
        </p:nvGraphicFramePr>
        <p:xfrm>
          <a:off x="1523999" y="4628246"/>
          <a:ext cx="4754516" cy="1842516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188629">
                  <a:extLst>
                    <a:ext uri="{9D8B030D-6E8A-4147-A177-3AD203B41FA5}">
                      <a16:colId xmlns:a16="http://schemas.microsoft.com/office/drawing/2014/main" val="897638284"/>
                    </a:ext>
                  </a:extLst>
                </a:gridCol>
                <a:gridCol w="1188629">
                  <a:extLst>
                    <a:ext uri="{9D8B030D-6E8A-4147-A177-3AD203B41FA5}">
                      <a16:colId xmlns:a16="http://schemas.microsoft.com/office/drawing/2014/main" val="1213059500"/>
                    </a:ext>
                  </a:extLst>
                </a:gridCol>
                <a:gridCol w="1188629">
                  <a:extLst>
                    <a:ext uri="{9D8B030D-6E8A-4147-A177-3AD203B41FA5}">
                      <a16:colId xmlns:a16="http://schemas.microsoft.com/office/drawing/2014/main" val="2577997580"/>
                    </a:ext>
                  </a:extLst>
                </a:gridCol>
                <a:gridCol w="1188629">
                  <a:extLst>
                    <a:ext uri="{9D8B030D-6E8A-4147-A177-3AD203B41FA5}">
                      <a16:colId xmlns:a16="http://schemas.microsoft.com/office/drawing/2014/main" val="1013869858"/>
                    </a:ext>
                  </a:extLst>
                </a:gridCol>
              </a:tblGrid>
              <a:tr h="217170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　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430" marR="11430" marT="114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430" marR="11430" marT="114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430" marR="11430" marT="114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ρ</a:t>
                      </a:r>
                      <a:endParaRPr lang="el-G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430" marR="11430" marT="11430" marB="0" anchor="b"/>
                </a:tc>
                <a:extLst>
                  <a:ext uri="{0D108BD9-81ED-4DB2-BD59-A6C34878D82A}">
                    <a16:rowId xmlns:a16="http://schemas.microsoft.com/office/drawing/2014/main" val="25760113"/>
                  </a:ext>
                </a:extLst>
              </a:tr>
              <a:tr h="413766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　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430" marR="11430" marT="114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Gev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430" marR="11430" marT="114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430" marR="11430" marT="114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430" marR="11430" marT="11430" marB="0" anchor="b"/>
                </a:tc>
                <a:extLst>
                  <a:ext uri="{0D108BD9-81ED-4DB2-BD59-A6C34878D82A}">
                    <a16:rowId xmlns:a16="http://schemas.microsoft.com/office/drawing/2014/main" val="2237778033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Higgs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430" marR="11430" marT="114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430" marR="11430" marT="114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0.0167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430" marR="11430" marT="114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10700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430" marR="11430" marT="11430" marB="0" anchor="b"/>
                </a:tc>
                <a:extLst>
                  <a:ext uri="{0D108BD9-81ED-4DB2-BD59-A6C34878D82A}">
                    <a16:rowId xmlns:a16="http://schemas.microsoft.com/office/drawing/2014/main" val="1791884483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430" marR="11430" marT="114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430" marR="11430" marT="114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0.084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430" marR="11430" marT="114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10700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430" marR="11430" marT="11430" marB="0" anchor="b"/>
                </a:tc>
                <a:extLst>
                  <a:ext uri="{0D108BD9-81ED-4DB2-BD59-A6C34878D82A}">
                    <a16:rowId xmlns:a16="http://schemas.microsoft.com/office/drawing/2014/main" val="1971588898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430" marR="11430" marT="114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45.5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430" marR="11430" marT="114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0.803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430" marR="11430" marT="114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10700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430" marR="11430" marT="11430" marB="0" anchor="b"/>
                </a:tc>
                <a:extLst>
                  <a:ext uri="{0D108BD9-81ED-4DB2-BD59-A6C34878D82A}">
                    <a16:rowId xmlns:a16="http://schemas.microsoft.com/office/drawing/2014/main" val="1181136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430" marR="11430" marT="114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430" marR="11430" marT="114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0.0033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430" marR="11430" marT="114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10700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430" marR="11430" marT="11430" marB="0" anchor="b"/>
                </a:tc>
                <a:extLst>
                  <a:ext uri="{0D108BD9-81ED-4DB2-BD59-A6C34878D82A}">
                    <a16:rowId xmlns:a16="http://schemas.microsoft.com/office/drawing/2014/main" val="3674136454"/>
                  </a:ext>
                </a:extLst>
              </a:tr>
            </a:tbl>
          </a:graphicData>
        </a:graphic>
      </p:graphicFrame>
      <p:pic>
        <p:nvPicPr>
          <p:cNvPr id="9" name="Picture 2" descr="C:\Users\Administrator\Desktop\111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0817" y="145436"/>
            <a:ext cx="761494" cy="44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2052033" y="4107695"/>
            <a:ext cx="3698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Machine and Vacuum Parameters</a:t>
            </a:r>
          </a:p>
        </p:txBody>
      </p:sp>
      <p:sp>
        <p:nvSpPr>
          <p:cNvPr id="10" name="矩形 9"/>
          <p:cNvSpPr/>
          <p:nvPr/>
        </p:nvSpPr>
        <p:spPr>
          <a:xfrm>
            <a:off x="6984986" y="1198261"/>
            <a:ext cx="3159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b="1" dirty="0">
                <a:latin typeface="Arial" panose="020B0604020202020204" pitchFamily="34" charset="0"/>
              </a:rPr>
              <a:t>CDR Vacuum requirements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733127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E5118CD-0984-4721-9DD2-A613AF69D70B}"/>
              </a:ext>
            </a:extLst>
          </p:cNvPr>
          <p:cNvPicPr/>
          <p:nvPr/>
        </p:nvPicPr>
        <p:blipFill rotWithShape="1">
          <a:blip r:embed="rId2"/>
          <a:srcRect l="36123" t="25504" r="13547" b="16651"/>
          <a:stretch/>
        </p:blipFill>
        <p:spPr bwMode="auto">
          <a:xfrm>
            <a:off x="1168400" y="1689100"/>
            <a:ext cx="6245860" cy="4551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8CCA2405-1434-4CE2-BA24-668344116D23}"/>
              </a:ext>
            </a:extLst>
          </p:cNvPr>
          <p:cNvSpPr txBox="1"/>
          <p:nvPr/>
        </p:nvSpPr>
        <p:spPr>
          <a:xfrm>
            <a:off x="701040" y="6377316"/>
            <a:ext cx="645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[4] MALYSHEV O B. Vacuum in Particle Accelerators [J]. 2020, 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D5BE835-FF42-4D47-BEB6-2354C57816D5}"/>
              </a:ext>
            </a:extLst>
          </p:cNvPr>
          <p:cNvSpPr txBox="1"/>
          <p:nvPr/>
        </p:nvSpPr>
        <p:spPr>
          <a:xfrm>
            <a:off x="822960" y="1090899"/>
            <a:ext cx="111709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400" b="1" dirty="0"/>
              <a:t>PSD （</a:t>
            </a:r>
            <a:r>
              <a:rPr lang="en-GB" altLang="zh-CN" sz="2400" b="1" dirty="0"/>
              <a:t>photon-stimulated desorption</a:t>
            </a:r>
            <a:r>
              <a:rPr lang="zh-CN" altLang="en-US" sz="2400" b="1" dirty="0"/>
              <a:t>）as a Function of Critical Energy of SR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A7414451-8BB0-4AFF-80BD-57840259BF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410811"/>
              </p:ext>
            </p:extLst>
          </p:nvPr>
        </p:nvGraphicFramePr>
        <p:xfrm>
          <a:off x="8557260" y="2617470"/>
          <a:ext cx="2918460" cy="18516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589146157"/>
                    </a:ext>
                  </a:extLst>
                </a:gridCol>
                <a:gridCol w="929640">
                  <a:extLst>
                    <a:ext uri="{9D8B030D-6E8A-4147-A177-3AD203B41FA5}">
                      <a16:colId xmlns:a16="http://schemas.microsoft.com/office/drawing/2014/main" val="235630443"/>
                    </a:ext>
                  </a:extLst>
                </a:gridCol>
                <a:gridCol w="1348740">
                  <a:extLst>
                    <a:ext uri="{9D8B030D-6E8A-4147-A177-3AD203B41FA5}">
                      <a16:colId xmlns:a16="http://schemas.microsoft.com/office/drawing/2014/main" val="3998575400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PSD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1908656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Gev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molecules/photon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56689375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Higgs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120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2.00E-05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3519253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W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80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1.00E-05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43015527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Z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45.5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4.00E-06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879659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tt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180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1.35E-03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94223438"/>
                  </a:ext>
                </a:extLst>
              </a:tr>
            </a:tbl>
          </a:graphicData>
        </a:graphic>
      </p:graphicFrame>
      <p:sp>
        <p:nvSpPr>
          <p:cNvPr id="8" name="箭头: 右 7">
            <a:extLst>
              <a:ext uri="{FF2B5EF4-FFF2-40B4-BE49-F238E27FC236}">
                <a16:creationId xmlns:a16="http://schemas.microsoft.com/office/drawing/2014/main" id="{D3E55FF3-9C78-4A52-AF35-7C1CBF5D2BB9}"/>
              </a:ext>
            </a:extLst>
          </p:cNvPr>
          <p:cNvSpPr/>
          <p:nvPr/>
        </p:nvSpPr>
        <p:spPr>
          <a:xfrm>
            <a:off x="7414260" y="3429000"/>
            <a:ext cx="822960" cy="281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B91A0D2-E6D0-42CD-A384-B0AF42151914}"/>
              </a:ext>
            </a:extLst>
          </p:cNvPr>
          <p:cNvSpPr txBox="1"/>
          <p:nvPr/>
        </p:nvSpPr>
        <p:spPr>
          <a:xfrm>
            <a:off x="701040" y="458031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CN" sz="2800" dirty="0"/>
              <a:t>Problem</a:t>
            </a:r>
          </a:p>
        </p:txBody>
      </p:sp>
    </p:spTree>
    <p:extLst>
      <p:ext uri="{BB962C8B-B14F-4D97-AF65-F5344CB8AC3E}">
        <p14:creationId xmlns:p14="http://schemas.microsoft.com/office/powerpoint/2010/main" val="1585007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FECF6BD8-0806-4A09-A034-A4737B6C1D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343193"/>
              </p:ext>
            </p:extLst>
          </p:nvPr>
        </p:nvGraphicFramePr>
        <p:xfrm>
          <a:off x="387484" y="1036157"/>
          <a:ext cx="10112876" cy="540969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79016">
                  <a:extLst>
                    <a:ext uri="{9D8B030D-6E8A-4147-A177-3AD203B41FA5}">
                      <a16:colId xmlns:a16="http://schemas.microsoft.com/office/drawing/2014/main" val="2356538195"/>
                    </a:ext>
                  </a:extLst>
                </a:gridCol>
                <a:gridCol w="605311">
                  <a:extLst>
                    <a:ext uri="{9D8B030D-6E8A-4147-A177-3AD203B41FA5}">
                      <a16:colId xmlns:a16="http://schemas.microsoft.com/office/drawing/2014/main" val="2780534879"/>
                    </a:ext>
                  </a:extLst>
                </a:gridCol>
                <a:gridCol w="173705">
                  <a:extLst>
                    <a:ext uri="{9D8B030D-6E8A-4147-A177-3AD203B41FA5}">
                      <a16:colId xmlns:a16="http://schemas.microsoft.com/office/drawing/2014/main" val="1497981490"/>
                    </a:ext>
                  </a:extLst>
                </a:gridCol>
                <a:gridCol w="779016">
                  <a:extLst>
                    <a:ext uri="{9D8B030D-6E8A-4147-A177-3AD203B41FA5}">
                      <a16:colId xmlns:a16="http://schemas.microsoft.com/office/drawing/2014/main" val="3846930766"/>
                    </a:ext>
                  </a:extLst>
                </a:gridCol>
                <a:gridCol w="779016">
                  <a:extLst>
                    <a:ext uri="{9D8B030D-6E8A-4147-A177-3AD203B41FA5}">
                      <a16:colId xmlns:a16="http://schemas.microsoft.com/office/drawing/2014/main" val="2462932985"/>
                    </a:ext>
                  </a:extLst>
                </a:gridCol>
                <a:gridCol w="779016">
                  <a:extLst>
                    <a:ext uri="{9D8B030D-6E8A-4147-A177-3AD203B41FA5}">
                      <a16:colId xmlns:a16="http://schemas.microsoft.com/office/drawing/2014/main" val="4206164581"/>
                    </a:ext>
                  </a:extLst>
                </a:gridCol>
                <a:gridCol w="1066642">
                  <a:extLst>
                    <a:ext uri="{9D8B030D-6E8A-4147-A177-3AD203B41FA5}">
                      <a16:colId xmlns:a16="http://schemas.microsoft.com/office/drawing/2014/main" val="1043359781"/>
                    </a:ext>
                  </a:extLst>
                </a:gridCol>
                <a:gridCol w="1289063">
                  <a:extLst>
                    <a:ext uri="{9D8B030D-6E8A-4147-A177-3AD203B41FA5}">
                      <a16:colId xmlns:a16="http://schemas.microsoft.com/office/drawing/2014/main" val="2483230180"/>
                    </a:ext>
                  </a:extLst>
                </a:gridCol>
                <a:gridCol w="1147171">
                  <a:extLst>
                    <a:ext uri="{9D8B030D-6E8A-4147-A177-3AD203B41FA5}">
                      <a16:colId xmlns:a16="http://schemas.microsoft.com/office/drawing/2014/main" val="2740046096"/>
                    </a:ext>
                  </a:extLst>
                </a:gridCol>
                <a:gridCol w="1267023">
                  <a:extLst>
                    <a:ext uri="{9D8B030D-6E8A-4147-A177-3AD203B41FA5}">
                      <a16:colId xmlns:a16="http://schemas.microsoft.com/office/drawing/2014/main" val="2657787714"/>
                    </a:ext>
                  </a:extLst>
                </a:gridCol>
                <a:gridCol w="537155">
                  <a:extLst>
                    <a:ext uri="{9D8B030D-6E8A-4147-A177-3AD203B41FA5}">
                      <a16:colId xmlns:a16="http://schemas.microsoft.com/office/drawing/2014/main" val="3266227287"/>
                    </a:ext>
                  </a:extLst>
                </a:gridCol>
                <a:gridCol w="910742">
                  <a:extLst>
                    <a:ext uri="{9D8B030D-6E8A-4147-A177-3AD203B41FA5}">
                      <a16:colId xmlns:a16="http://schemas.microsoft.com/office/drawing/2014/main" val="1933061654"/>
                    </a:ext>
                  </a:extLst>
                </a:gridCol>
              </a:tblGrid>
              <a:tr h="419700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CEPC </a:t>
                      </a:r>
                      <a:r>
                        <a:rPr lang="zh-CN" altLang="en-US" sz="1600" u="none" strike="noStrike" dirty="0">
                          <a:effectLst/>
                        </a:rPr>
                        <a:t> </a:t>
                      </a:r>
                      <a:r>
                        <a:rPr lang="en-US" altLang="zh-CN" sz="1600" u="none" strike="noStrike" dirty="0">
                          <a:effectLst/>
                        </a:rPr>
                        <a:t>30</a:t>
                      </a:r>
                      <a:r>
                        <a:rPr lang="en-GB" sz="1600" u="none" strike="noStrike" dirty="0">
                          <a:effectLst/>
                        </a:rPr>
                        <a:t>MW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33637042"/>
                  </a:ext>
                </a:extLst>
              </a:tr>
              <a:tr h="505194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zh-CN" altLang="en-US" sz="2400" b="1" u="none" strike="noStrike" dirty="0">
                          <a:effectLst/>
                        </a:rPr>
                        <a:t>　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GB" sz="2400" b="1" u="none" strike="noStrike" dirty="0">
                          <a:effectLst/>
                        </a:rPr>
                        <a:t>E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GB" sz="2400" b="1" u="none" strike="noStrike" dirty="0">
                          <a:effectLst/>
                        </a:rPr>
                        <a:t>I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I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l-GR" sz="2400" b="1" u="none" strike="noStrike" dirty="0">
                          <a:effectLst/>
                        </a:rPr>
                        <a:t>ρ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GB" sz="2400" b="1" u="none" strike="noStrike" dirty="0" err="1">
                          <a:effectLst/>
                        </a:rPr>
                        <a:t>Psr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altLang="zh-CN" sz="2400" b="1" u="none" strike="noStrike" dirty="0">
                          <a:effectLst/>
                        </a:rPr>
                        <a:t>PSD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altLang="zh-CN" sz="2400" b="1" u="none" strike="noStrike" dirty="0">
                          <a:effectLst/>
                        </a:rPr>
                        <a:t>q</a:t>
                      </a:r>
                      <a:r>
                        <a:rPr lang="en-GB" sz="2400" b="1" u="none" strike="noStrike" baseline="-25000" dirty="0">
                          <a:effectLst/>
                        </a:rPr>
                        <a:t>td</a:t>
                      </a:r>
                      <a:endParaRPr lang="en-GB" sz="2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altLang="zh-CN" sz="2400" b="1" u="none" strike="noStrike" dirty="0">
                          <a:effectLst/>
                        </a:rPr>
                        <a:t>q</a:t>
                      </a:r>
                      <a:r>
                        <a:rPr lang="en-GB" sz="2400" b="1" u="none" strike="noStrike" baseline="-25000" dirty="0" err="1">
                          <a:effectLst/>
                        </a:rPr>
                        <a:t>lsr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q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P</a:t>
                      </a:r>
                      <a:r>
                        <a:rPr lang="en-US" altLang="zh-CN" sz="24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s</a:t>
                      </a:r>
                      <a:endParaRPr lang="zh-CN" altLang="en-US" sz="2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GB" sz="2400" b="1" u="none" strike="noStrike" dirty="0">
                          <a:effectLst/>
                        </a:rPr>
                        <a:t>P</a:t>
                      </a:r>
                      <a:r>
                        <a:rPr lang="en-GB" sz="2400" b="1" u="none" strike="noStrike" baseline="-25000" dirty="0">
                          <a:effectLst/>
                        </a:rPr>
                        <a:t>max</a:t>
                      </a:r>
                      <a:endParaRPr lang="en-GB" sz="2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50741052"/>
                  </a:ext>
                </a:extLst>
              </a:tr>
              <a:tr h="530689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Gev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A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MW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molecules/photon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altLang="zh-CN" sz="1600" u="none" strike="noStrike" dirty="0" err="1">
                          <a:effectLst/>
                        </a:rPr>
                        <a:t>Torr·L</a:t>
                      </a:r>
                      <a:r>
                        <a:rPr lang="en-GB" altLang="zh-CN" sz="1600" u="none" strike="noStrike" dirty="0">
                          <a:effectLst/>
                        </a:rPr>
                        <a:t>/s·</a:t>
                      </a:r>
                      <a:r>
                        <a:rPr lang="en-US" altLang="zh-CN" sz="1600" u="none" strike="noStrike" dirty="0">
                          <a:effectLst/>
                        </a:rPr>
                        <a:t>c</a:t>
                      </a:r>
                      <a:r>
                        <a:rPr lang="en-GB" altLang="zh-CN" sz="1600" u="none" strike="noStrike" dirty="0">
                          <a:effectLst/>
                        </a:rPr>
                        <a:t>m</a:t>
                      </a:r>
                      <a:r>
                        <a:rPr lang="en-GB" altLang="zh-CN" sz="1600" u="none" strike="noStrike" baseline="30000" dirty="0">
                          <a:effectLst/>
                        </a:rPr>
                        <a:t>2</a:t>
                      </a:r>
                      <a:endParaRPr lang="en-GB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+mn-e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altLang="zh-CN" sz="1600" u="none" strike="noStrike" dirty="0" err="1">
                          <a:effectLst/>
                        </a:rPr>
                        <a:t>Torr·L</a:t>
                      </a:r>
                      <a:r>
                        <a:rPr lang="en-GB" altLang="zh-CN" sz="1600" u="none" strike="noStrike" dirty="0">
                          <a:effectLst/>
                        </a:rPr>
                        <a:t>/s·</a:t>
                      </a:r>
                      <a:r>
                        <a:rPr lang="en-US" altLang="zh-CN" sz="1600" u="none" strike="noStrike" dirty="0">
                          <a:effectLst/>
                        </a:rPr>
                        <a:t>c</a:t>
                      </a:r>
                      <a:r>
                        <a:rPr lang="en-GB" altLang="zh-CN" sz="1600" u="none" strike="noStrike" dirty="0">
                          <a:effectLst/>
                        </a:rPr>
                        <a:t>m</a:t>
                      </a:r>
                      <a:r>
                        <a:rPr lang="en-GB" altLang="zh-CN" sz="1600" u="none" strike="noStrike" baseline="30000" dirty="0">
                          <a:effectLst/>
                        </a:rPr>
                        <a:t>2</a:t>
                      </a:r>
                      <a:endParaRPr lang="en-GB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+mn-e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altLang="zh-CN" sz="1600" u="none" strike="noStrike" dirty="0" err="1">
                          <a:effectLst/>
                        </a:rPr>
                        <a:t>Torr·L</a:t>
                      </a:r>
                      <a:r>
                        <a:rPr lang="en-GB" altLang="zh-CN" sz="1600" u="none" strike="noStrike" dirty="0">
                          <a:effectLst/>
                        </a:rPr>
                        <a:t>/s·</a:t>
                      </a:r>
                      <a:r>
                        <a:rPr lang="en-US" altLang="zh-CN" sz="1600" u="none" strike="noStrike" dirty="0">
                          <a:effectLst/>
                        </a:rPr>
                        <a:t>c</a:t>
                      </a:r>
                      <a:r>
                        <a:rPr lang="en-GB" altLang="zh-CN" sz="1600" u="none" strike="noStrike" dirty="0">
                          <a:effectLst/>
                        </a:rPr>
                        <a:t>m</a:t>
                      </a:r>
                      <a:r>
                        <a:rPr lang="en-GB" altLang="zh-CN" sz="1600" u="none" strike="noStrike" baseline="30000" dirty="0">
                          <a:effectLst/>
                        </a:rPr>
                        <a:t>2</a:t>
                      </a:r>
                      <a:endParaRPr lang="en-GB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+mn-e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L/s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Torr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27185338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Higgs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120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0.0167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0.0167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10700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28.64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2.00E-05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1E-12</a:t>
                      </a:r>
                      <a:endParaRPr lang="en-GB" sz="1600" b="0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8.21E-12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9.21E-12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100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4.40E-09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12335031"/>
                  </a:ext>
                </a:extLst>
              </a:tr>
              <a:tr h="33300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W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80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0.084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0.084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10700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28.46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1.00E-05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1E-12</a:t>
                      </a:r>
                      <a:endParaRPr lang="en-GB" sz="1600" b="0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2.75E-11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1.48E-11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100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7.06E-09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23356044"/>
                  </a:ext>
                </a:extLst>
              </a:tr>
              <a:tr h="31856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Z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45.5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0.803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0.803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10700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28.47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4.00E-06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1E-12</a:t>
                      </a:r>
                      <a:endParaRPr lang="en-GB" sz="1600" b="0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1.50E-10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3.09E-11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100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1.48E-08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63474190"/>
                  </a:ext>
                </a:extLst>
              </a:tr>
              <a:tr h="26055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</a:rPr>
                        <a:t>tt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>
                          <a:effectLst/>
                        </a:rPr>
                        <a:t>180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>
                          <a:effectLst/>
                        </a:rPr>
                        <a:t>0.0033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0.0033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effectLst/>
                        </a:rPr>
                        <a:t>10700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28.65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1.35E-03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1E-12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2.43E-12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1.65E-10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7.90E-08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32676348"/>
                  </a:ext>
                </a:extLst>
              </a:tr>
              <a:tr h="385814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CEPC </a:t>
                      </a:r>
                      <a:r>
                        <a:rPr lang="zh-CN" altLang="en-US" sz="1600" b="1" u="none" strike="noStrike" dirty="0">
                          <a:effectLst/>
                        </a:rPr>
                        <a:t> </a:t>
                      </a:r>
                      <a:r>
                        <a:rPr lang="en-US" altLang="zh-CN" sz="1600" b="1" u="none" strike="noStrike" dirty="0">
                          <a:effectLst/>
                        </a:rPr>
                        <a:t>50</a:t>
                      </a:r>
                      <a:r>
                        <a:rPr lang="en-GB" sz="1600" b="1" u="none" strike="noStrike" dirty="0">
                          <a:effectLst/>
                        </a:rPr>
                        <a:t>MW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45077012"/>
                  </a:ext>
                </a:extLst>
              </a:tr>
              <a:tr h="505194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u="none" strike="noStrike">
                          <a:effectLst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GB" sz="2400" b="1" u="none" strike="noStrike" dirty="0">
                          <a:effectLst/>
                        </a:rPr>
                        <a:t>E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GB" sz="2400" b="1" u="none" strike="noStrike" dirty="0">
                          <a:effectLst/>
                        </a:rPr>
                        <a:t>I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I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l-GR" sz="2400" b="1" u="none" strike="noStrike" dirty="0">
                          <a:effectLst/>
                        </a:rPr>
                        <a:t>ρ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GB" sz="2400" b="1" u="none" strike="noStrike" dirty="0" err="1">
                          <a:effectLst/>
                        </a:rPr>
                        <a:t>Psr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altLang="zh-CN" sz="2400" b="1" u="none" strike="noStrike" dirty="0">
                          <a:effectLst/>
                        </a:rPr>
                        <a:t>PSD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altLang="zh-CN" sz="2400" b="1" u="none" strike="noStrike" dirty="0">
                          <a:effectLst/>
                        </a:rPr>
                        <a:t>q</a:t>
                      </a:r>
                      <a:r>
                        <a:rPr lang="en-GB" sz="2400" b="1" u="none" strike="noStrike" baseline="-25000" dirty="0">
                          <a:effectLst/>
                        </a:rPr>
                        <a:t>td</a:t>
                      </a:r>
                      <a:endParaRPr lang="en-GB" sz="2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altLang="zh-CN" sz="2400" b="1" u="none" strike="noStrike" dirty="0">
                          <a:effectLst/>
                        </a:rPr>
                        <a:t>q</a:t>
                      </a:r>
                      <a:r>
                        <a:rPr lang="en-GB" sz="2400" b="1" u="none" strike="noStrike" baseline="-25000" dirty="0" err="1">
                          <a:effectLst/>
                        </a:rPr>
                        <a:t>lsr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q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P</a:t>
                      </a:r>
                      <a:r>
                        <a:rPr lang="en-US" altLang="zh-CN" sz="24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s</a:t>
                      </a:r>
                      <a:endParaRPr lang="zh-CN" altLang="en-US" sz="2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GB" sz="2400" b="1" u="none" strike="noStrike" dirty="0">
                          <a:effectLst/>
                        </a:rPr>
                        <a:t>P</a:t>
                      </a:r>
                      <a:r>
                        <a:rPr lang="en-GB" sz="2400" b="1" u="none" strike="noStrike" baseline="-25000" dirty="0">
                          <a:effectLst/>
                        </a:rPr>
                        <a:t>max</a:t>
                      </a:r>
                      <a:endParaRPr lang="en-GB" sz="2400" b="1" i="0" u="none" strike="noStrike" baseline="-250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63728111"/>
                  </a:ext>
                </a:extLst>
              </a:tr>
              <a:tr h="463571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u="none" strike="noStrike">
                          <a:effectLst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</a:rPr>
                        <a:t>Gev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</a:rPr>
                        <a:t>A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</a:rPr>
                        <a:t>m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</a:rPr>
                        <a:t>MW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molecules/photon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altLang="zh-CN" sz="1600" b="1" u="none" strike="noStrike" dirty="0" err="1">
                          <a:effectLst/>
                        </a:rPr>
                        <a:t>Torr·L</a:t>
                      </a:r>
                      <a:r>
                        <a:rPr lang="en-GB" altLang="zh-CN" sz="1600" b="1" u="none" strike="noStrike" dirty="0">
                          <a:effectLst/>
                        </a:rPr>
                        <a:t>/s·</a:t>
                      </a:r>
                      <a:r>
                        <a:rPr lang="en-US" altLang="zh-CN" sz="1600" b="1" u="none" strike="noStrike" dirty="0">
                          <a:effectLst/>
                        </a:rPr>
                        <a:t>c</a:t>
                      </a:r>
                      <a:r>
                        <a:rPr lang="en-GB" altLang="zh-CN" sz="1600" b="1" u="none" strike="noStrike" dirty="0">
                          <a:effectLst/>
                        </a:rPr>
                        <a:t>m</a:t>
                      </a:r>
                      <a:r>
                        <a:rPr lang="en-GB" altLang="zh-CN" sz="1600" b="1" u="none" strike="noStrike" baseline="30000" dirty="0">
                          <a:effectLst/>
                        </a:rPr>
                        <a:t>2</a:t>
                      </a:r>
                      <a:endParaRPr lang="en-GB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+mn-e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altLang="zh-CN" sz="1600" b="1" u="none" strike="noStrike" dirty="0" err="1">
                          <a:effectLst/>
                        </a:rPr>
                        <a:t>Torr·L</a:t>
                      </a:r>
                      <a:r>
                        <a:rPr lang="en-GB" altLang="zh-CN" sz="1600" b="1" u="none" strike="noStrike" dirty="0">
                          <a:effectLst/>
                        </a:rPr>
                        <a:t>/s·</a:t>
                      </a:r>
                      <a:r>
                        <a:rPr lang="en-US" altLang="zh-CN" sz="1600" b="1" u="none" strike="noStrike" dirty="0">
                          <a:effectLst/>
                        </a:rPr>
                        <a:t>c</a:t>
                      </a:r>
                      <a:r>
                        <a:rPr lang="en-GB" altLang="zh-CN" sz="1600" b="1" u="none" strike="noStrike" dirty="0">
                          <a:effectLst/>
                        </a:rPr>
                        <a:t>m</a:t>
                      </a:r>
                      <a:r>
                        <a:rPr lang="en-GB" altLang="zh-CN" sz="1600" b="1" u="none" strike="noStrike" baseline="30000" dirty="0">
                          <a:effectLst/>
                        </a:rPr>
                        <a:t>2</a:t>
                      </a:r>
                      <a:endParaRPr lang="en-GB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+mn-e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altLang="zh-CN" sz="1600" b="1" u="none" strike="noStrike" dirty="0" err="1">
                          <a:effectLst/>
                        </a:rPr>
                        <a:t>Torr·L</a:t>
                      </a:r>
                      <a:r>
                        <a:rPr lang="en-GB" altLang="zh-CN" sz="1600" b="1" u="none" strike="noStrike" dirty="0">
                          <a:effectLst/>
                        </a:rPr>
                        <a:t>/s·</a:t>
                      </a:r>
                      <a:r>
                        <a:rPr lang="en-US" altLang="zh-CN" sz="1600" b="1" u="none" strike="noStrike" dirty="0">
                          <a:effectLst/>
                        </a:rPr>
                        <a:t>c</a:t>
                      </a:r>
                      <a:r>
                        <a:rPr lang="en-GB" altLang="zh-CN" sz="1600" b="1" u="none" strike="noStrike" dirty="0">
                          <a:effectLst/>
                        </a:rPr>
                        <a:t>m</a:t>
                      </a:r>
                      <a:r>
                        <a:rPr lang="en-GB" altLang="zh-CN" sz="1600" b="1" u="none" strike="noStrike" baseline="30000" dirty="0">
                          <a:effectLst/>
                        </a:rPr>
                        <a:t>2</a:t>
                      </a:r>
                      <a:endParaRPr lang="en-GB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+mn-e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L/s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Torr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15101538"/>
                  </a:ext>
                </a:extLst>
              </a:tr>
              <a:tr h="406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</a:rPr>
                        <a:t>Higgs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>
                          <a:effectLst/>
                        </a:rPr>
                        <a:t>120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>
                          <a:effectLst/>
                        </a:rPr>
                        <a:t>0.029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>
                          <a:effectLst/>
                        </a:rPr>
                        <a:t>10700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49.74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2.00E-05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solidFill>
                            <a:srgbClr val="FF0000"/>
                          </a:solidFill>
                          <a:effectLst/>
                        </a:rPr>
                        <a:t>1E-12</a:t>
                      </a:r>
                      <a:endParaRPr lang="en-GB" sz="1600" b="1" i="0" u="none" strike="noStrike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1.43E-11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1.53E-11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>
                          <a:effectLst/>
                        </a:rPr>
                        <a:t>100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7.29E-09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6474776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</a:rPr>
                        <a:t>W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>
                          <a:effectLst/>
                        </a:rPr>
                        <a:t>80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>
                          <a:effectLst/>
                        </a:rPr>
                        <a:t>0.147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>
                          <a:effectLst/>
                        </a:rPr>
                        <a:t>10700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49.80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1.00E-05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1E-12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4.82E-11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2.51E-11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>
                          <a:effectLst/>
                        </a:rPr>
                        <a:t>100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1.20E-08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432633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</a:rPr>
                        <a:t>Z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>
                          <a:effectLst/>
                        </a:rPr>
                        <a:t>45.5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>
                          <a:effectLst/>
                        </a:rPr>
                        <a:t>1.39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>
                          <a:effectLst/>
                        </a:rPr>
                        <a:t>10700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49.27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4.00E-06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1E-12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2.59E-10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5.28E-11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>
                          <a:effectLst/>
                        </a:rPr>
                        <a:t>100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2.52E-08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88051665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err="1">
                          <a:effectLst/>
                        </a:rPr>
                        <a:t>tt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 dirty="0">
                          <a:effectLst/>
                        </a:rPr>
                        <a:t>180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>
                          <a:effectLst/>
                        </a:rPr>
                        <a:t>0.0054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u="none" strike="noStrike">
                          <a:effectLst/>
                        </a:rPr>
                        <a:t>10700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46.89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1.35E-03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1E-12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3.98E-12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2.70E-10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1.29E-07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21064329"/>
                  </a:ext>
                </a:extLst>
              </a:tr>
            </a:tbl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E077C98D-9739-4ECA-B92B-BDCBA72A87CD}"/>
              </a:ext>
            </a:extLst>
          </p:cNvPr>
          <p:cNvSpPr/>
          <p:nvPr/>
        </p:nvSpPr>
        <p:spPr>
          <a:xfrm>
            <a:off x="4267200" y="2529840"/>
            <a:ext cx="2385060" cy="127254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A0B5C5E-818D-4EF8-BEC8-A310184D1AA7}"/>
              </a:ext>
            </a:extLst>
          </p:cNvPr>
          <p:cNvSpPr/>
          <p:nvPr/>
        </p:nvSpPr>
        <p:spPr>
          <a:xfrm>
            <a:off x="4282440" y="5138476"/>
            <a:ext cx="2385060" cy="133090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621A36E-5C2A-479F-B1E7-DCB6E78898A8}"/>
              </a:ext>
            </a:extLst>
          </p:cNvPr>
          <p:cNvSpPr/>
          <p:nvPr/>
        </p:nvSpPr>
        <p:spPr>
          <a:xfrm>
            <a:off x="7795260" y="2529840"/>
            <a:ext cx="1257300" cy="127254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1A6E6C7-90EB-4F11-8F19-7EC63DDC92A6}"/>
              </a:ext>
            </a:extLst>
          </p:cNvPr>
          <p:cNvSpPr/>
          <p:nvPr/>
        </p:nvSpPr>
        <p:spPr>
          <a:xfrm>
            <a:off x="7802880" y="5125776"/>
            <a:ext cx="1257300" cy="133090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箭头: 圆角右 8">
            <a:extLst>
              <a:ext uri="{FF2B5EF4-FFF2-40B4-BE49-F238E27FC236}">
                <a16:creationId xmlns:a16="http://schemas.microsoft.com/office/drawing/2014/main" id="{D3705A61-59D1-4E05-B436-609EE5273285}"/>
              </a:ext>
            </a:extLst>
          </p:cNvPr>
          <p:cNvSpPr/>
          <p:nvPr/>
        </p:nvSpPr>
        <p:spPr>
          <a:xfrm rot="1915613">
            <a:off x="6867931" y="2153380"/>
            <a:ext cx="719276" cy="606758"/>
          </a:xfrm>
          <a:prstGeom prst="bentArrow">
            <a:avLst>
              <a:gd name="adj1" fmla="val 10693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49657B9-6BF0-4EAC-B659-226307EDCDC7}"/>
              </a:ext>
            </a:extLst>
          </p:cNvPr>
          <p:cNvSpPr txBox="1"/>
          <p:nvPr/>
        </p:nvSpPr>
        <p:spPr>
          <a:xfrm>
            <a:off x="213360" y="6488668"/>
            <a:ext cx="645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[4] MALYSHEV O B. Vacuum in Particle Accelerators [J]. 2020, 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1AF39B9-535C-4A98-81F9-0A27F4C978B9}"/>
              </a:ext>
            </a:extLst>
          </p:cNvPr>
          <p:cNvSpPr/>
          <p:nvPr/>
        </p:nvSpPr>
        <p:spPr>
          <a:xfrm>
            <a:off x="9551670" y="2518410"/>
            <a:ext cx="948690" cy="127254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C8250A7-2511-4D83-9B16-4E0CED958D75}"/>
              </a:ext>
            </a:extLst>
          </p:cNvPr>
          <p:cNvSpPr/>
          <p:nvPr/>
        </p:nvSpPr>
        <p:spPr>
          <a:xfrm>
            <a:off x="9621386" y="5168956"/>
            <a:ext cx="886594" cy="127254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对话气泡: 圆角矩形 13">
            <a:extLst>
              <a:ext uri="{FF2B5EF4-FFF2-40B4-BE49-F238E27FC236}">
                <a16:creationId xmlns:a16="http://schemas.microsoft.com/office/drawing/2014/main" id="{1D792827-61D2-4A4F-9398-5B7F55151E6C}"/>
              </a:ext>
            </a:extLst>
          </p:cNvPr>
          <p:cNvSpPr/>
          <p:nvPr/>
        </p:nvSpPr>
        <p:spPr>
          <a:xfrm>
            <a:off x="10858500" y="922020"/>
            <a:ext cx="1173480" cy="701040"/>
          </a:xfrm>
          <a:prstGeom prst="wedgeRoundRectCallout">
            <a:avLst>
              <a:gd name="adj1" fmla="val -108495"/>
              <a:gd name="adj2" fmla="val 831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No NEG coating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15C7EDA-A117-44AB-B6FA-92C52875D32C}"/>
              </a:ext>
            </a:extLst>
          </p:cNvPr>
          <p:cNvSpPr txBox="1"/>
          <p:nvPr/>
        </p:nvSpPr>
        <p:spPr>
          <a:xfrm>
            <a:off x="387484" y="240074"/>
            <a:ext cx="9353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2000" b="1" dirty="0"/>
              <a:t>The </a:t>
            </a:r>
            <a:r>
              <a:rPr lang="en-US" altLang="zh-CN" sz="2400" b="1" dirty="0"/>
              <a:t>requirement</a:t>
            </a:r>
            <a:r>
              <a:rPr lang="en-US" altLang="zh-CN" sz="2000" b="1" dirty="0"/>
              <a:t> of vacuum value of Vacuum life time is 3×10</a:t>
            </a:r>
            <a:r>
              <a:rPr lang="en-US" altLang="zh-CN" sz="2000" b="1" baseline="30000" dirty="0"/>
              <a:t>-9</a:t>
            </a:r>
            <a:r>
              <a:rPr lang="en-US" altLang="zh-CN" sz="2000" b="1" dirty="0"/>
              <a:t> Torr</a:t>
            </a:r>
            <a:endParaRPr lang="zh-CN" altLang="en-US" sz="2000" b="1" dirty="0"/>
          </a:p>
        </p:txBody>
      </p:sp>
      <p:sp>
        <p:nvSpPr>
          <p:cNvPr id="15" name="内容占位符 2">
            <a:extLst>
              <a:ext uri="{FF2B5EF4-FFF2-40B4-BE49-F238E27FC236}">
                <a16:creationId xmlns:a16="http://schemas.microsoft.com/office/drawing/2014/main" id="{6B164455-18E9-4B53-9A98-5433F5300735}"/>
              </a:ext>
            </a:extLst>
          </p:cNvPr>
          <p:cNvSpPr txBox="1">
            <a:spLocks/>
          </p:cNvSpPr>
          <p:nvPr/>
        </p:nvSpPr>
        <p:spPr>
          <a:xfrm>
            <a:off x="532715" y="682998"/>
            <a:ext cx="10515600" cy="45275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/>
              <a:t>PSD </a:t>
            </a:r>
            <a:r>
              <a:rPr lang="zh-CN" altLang="en-US" sz="1800" dirty="0"/>
              <a:t>（</a:t>
            </a:r>
            <a:r>
              <a:rPr lang="en-GB" altLang="zh-CN" sz="1800" dirty="0"/>
              <a:t>photon-stimulated desorption</a:t>
            </a:r>
            <a:r>
              <a:rPr lang="zh-CN" altLang="en-US" sz="1800" dirty="0"/>
              <a:t>）</a:t>
            </a:r>
            <a:r>
              <a:rPr lang="en-US" altLang="zh-CN" sz="1800" dirty="0"/>
              <a:t>&amp; TD </a:t>
            </a:r>
            <a:r>
              <a:rPr lang="zh-CN" altLang="en-US" sz="1800" dirty="0"/>
              <a:t>（</a:t>
            </a:r>
            <a:r>
              <a:rPr lang="en-US" altLang="zh-CN" sz="1800" dirty="0"/>
              <a:t>thermal desorption</a:t>
            </a:r>
            <a:r>
              <a:rPr lang="zh-CN" altLang="en-US" sz="1800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094623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22CF04-5240-44CC-AFFA-66CE6B902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835" y="1036869"/>
            <a:ext cx="10515600" cy="452999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p"/>
            </a:pPr>
            <a:r>
              <a:rPr lang="en-US" altLang="zh-CN" sz="1800" dirty="0" err="1"/>
              <a:t>Molflow</a:t>
            </a:r>
            <a:r>
              <a:rPr lang="en-US" altLang="zh-CN" sz="1800" dirty="0"/>
              <a:t> module of vacuum pipe</a:t>
            </a:r>
            <a:endParaRPr lang="zh-CN" altLang="en-US" sz="1800" dirty="0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B485740-BCFF-4A54-BFE6-C65A86AB2439}"/>
              </a:ext>
            </a:extLst>
          </p:cNvPr>
          <p:cNvGrpSpPr/>
          <p:nvPr/>
        </p:nvGrpSpPr>
        <p:grpSpPr>
          <a:xfrm>
            <a:off x="927253" y="1662079"/>
            <a:ext cx="4877904" cy="3003579"/>
            <a:chOff x="436878" y="2449097"/>
            <a:chExt cx="4877904" cy="3003579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9682190A-B94F-41F0-ADD5-080EFD0DA1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276" t="28149" r="12500" b="20889"/>
            <a:stretch/>
          </p:blipFill>
          <p:spPr>
            <a:xfrm rot="10800000">
              <a:off x="436878" y="3811869"/>
              <a:ext cx="4877902" cy="1640807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E1BFB39-7C18-45C0-84E7-40371B429D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611" t="31309" r="13167" b="45778"/>
            <a:stretch/>
          </p:blipFill>
          <p:spPr>
            <a:xfrm rot="10800000">
              <a:off x="436879" y="2449097"/>
              <a:ext cx="4877903" cy="793600"/>
            </a:xfrm>
            <a:prstGeom prst="rect">
              <a:avLst/>
            </a:prstGeom>
          </p:spPr>
        </p:pic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0CCDE9EF-7CD7-4B17-AC71-4DDAAE3B9B1A}"/>
                </a:ext>
              </a:extLst>
            </p:cNvPr>
            <p:cNvSpPr/>
            <p:nvPr/>
          </p:nvSpPr>
          <p:spPr>
            <a:xfrm>
              <a:off x="2538655" y="2676816"/>
              <a:ext cx="674348" cy="624027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箭头: 下 7">
              <a:extLst>
                <a:ext uri="{FF2B5EF4-FFF2-40B4-BE49-F238E27FC236}">
                  <a16:creationId xmlns:a16="http://schemas.microsoft.com/office/drawing/2014/main" id="{12A52DEC-77B1-403B-ACB7-9F73F757B86D}"/>
                </a:ext>
              </a:extLst>
            </p:cNvPr>
            <p:cNvSpPr/>
            <p:nvPr/>
          </p:nvSpPr>
          <p:spPr>
            <a:xfrm>
              <a:off x="2875829" y="3227404"/>
              <a:ext cx="45719" cy="486025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CDD7D79B-A0F2-4098-BDF3-F57A1E8F74A4}"/>
              </a:ext>
            </a:extLst>
          </p:cNvPr>
          <p:cNvSpPr txBox="1"/>
          <p:nvPr/>
        </p:nvSpPr>
        <p:spPr>
          <a:xfrm>
            <a:off x="419101" y="372411"/>
            <a:ext cx="90228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u"/>
            </a:pPr>
            <a:r>
              <a:rPr lang="en-GB" altLang="zh-CN" sz="3200" b="1" i="0" dirty="0">
                <a:solidFill>
                  <a:srgbClr val="333333"/>
                </a:solidFill>
                <a:effectLst/>
                <a:latin typeface="AvertaStd-semibold"/>
              </a:rPr>
              <a:t> Solution: Al vacuum chamber  NEG coating  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A06DB22-D7BE-43CB-BD62-2029D06BBC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0104" b="15818"/>
          <a:stretch/>
        </p:blipFill>
        <p:spPr>
          <a:xfrm>
            <a:off x="6276115" y="851821"/>
            <a:ext cx="5705661" cy="293715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11B2721-73D8-4FCE-B9B0-E6F9494953A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3670" b="15101"/>
          <a:stretch/>
        </p:blipFill>
        <p:spPr>
          <a:xfrm>
            <a:off x="6207086" y="3625836"/>
            <a:ext cx="5774690" cy="280761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E85F846E-3C5C-4E25-AD90-5E25A5D4DA7A}"/>
              </a:ext>
            </a:extLst>
          </p:cNvPr>
          <p:cNvSpPr txBox="1"/>
          <p:nvPr/>
        </p:nvSpPr>
        <p:spPr>
          <a:xfrm>
            <a:off x="7414260" y="1644149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30MW </a:t>
            </a:r>
            <a:r>
              <a:rPr lang="en-US" altLang="zh-CN" sz="1600" dirty="0" err="1"/>
              <a:t>tt</a:t>
            </a:r>
            <a:endParaRPr lang="zh-CN" altLang="en-US" sz="16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F3938DA-ADCE-4C0F-96DD-69009BEE735F}"/>
              </a:ext>
            </a:extLst>
          </p:cNvPr>
          <p:cNvSpPr txBox="1"/>
          <p:nvPr/>
        </p:nvSpPr>
        <p:spPr>
          <a:xfrm>
            <a:off x="7414260" y="1353506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50MW </a:t>
            </a:r>
            <a:r>
              <a:rPr lang="en-US" altLang="zh-CN" sz="1600" dirty="0" err="1"/>
              <a:t>tt</a:t>
            </a:r>
            <a:endParaRPr lang="zh-CN" altLang="en-US" sz="16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B16A1FB-E56E-4A17-BF20-CAEF0B8A1E46}"/>
              </a:ext>
            </a:extLst>
          </p:cNvPr>
          <p:cNvSpPr txBox="1"/>
          <p:nvPr/>
        </p:nvSpPr>
        <p:spPr>
          <a:xfrm>
            <a:off x="286355" y="5111413"/>
            <a:ext cx="6289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/>
              <a:t>Sticking factor is 0.002 (pumping speed H</a:t>
            </a:r>
            <a:r>
              <a:rPr lang="en-US" altLang="zh-CN" baseline="-25000" dirty="0"/>
              <a:t>2</a:t>
            </a:r>
            <a:r>
              <a:rPr lang="en-US" altLang="zh-CN" dirty="0"/>
              <a:t> is 0.088L/s·cm</a:t>
            </a:r>
            <a:r>
              <a:rPr lang="en-US" altLang="zh-CN" baseline="30000" dirty="0"/>
              <a:t>2</a:t>
            </a:r>
            <a:r>
              <a:rPr lang="en-US" altLang="zh-CN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/>
              <a:t> Al vacuum chamber NEG coating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rgbClr val="FF0000"/>
                </a:solidFill>
              </a:rPr>
              <a:t>Activation temperature do not permit to exceed 180 </a:t>
            </a:r>
            <a:r>
              <a:rPr lang="zh-CN" altLang="en-US" dirty="0">
                <a:solidFill>
                  <a:srgbClr val="FF0000"/>
                </a:solidFill>
              </a:rPr>
              <a:t>℃</a:t>
            </a:r>
            <a:r>
              <a:rPr lang="zh-CN" altLang="en-US" dirty="0"/>
              <a:t>；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F2513A1-B59C-44F4-B2AE-BC103EC3A6EB}"/>
              </a:ext>
            </a:extLst>
          </p:cNvPr>
          <p:cNvSpPr/>
          <p:nvPr/>
        </p:nvSpPr>
        <p:spPr>
          <a:xfrm>
            <a:off x="2768600" y="4305300"/>
            <a:ext cx="1193800" cy="59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Pump, gauge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80B65B6-BC8E-45F2-85FB-DF757F383799}"/>
              </a:ext>
            </a:extLst>
          </p:cNvPr>
          <p:cNvSpPr txBox="1"/>
          <p:nvPr/>
        </p:nvSpPr>
        <p:spPr>
          <a:xfrm>
            <a:off x="409643" y="602294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the mechanical stress and deformation due to a 200 °C bake were well within acceptable limits from ESRF tests.</a:t>
            </a:r>
            <a:r>
              <a:rPr lang="zh-CN" altLang="en-US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[5]</a:t>
            </a:r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32FEBC0-24AA-438D-B961-F4239BBC2E50}"/>
              </a:ext>
            </a:extLst>
          </p:cNvPr>
          <p:cNvSpPr txBox="1"/>
          <p:nvPr/>
        </p:nvSpPr>
        <p:spPr>
          <a:xfrm>
            <a:off x="6824359" y="6433452"/>
            <a:ext cx="525334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[5] KERSEVAN R. PERFORMANCE OF A NARROW-GAP, NEG-COATED,EXTRUDEDALUMINIUM VACUUM CHAMBER AT THE ESRF [J]</a:t>
            </a:r>
            <a:endParaRPr lang="zh-CN" altLang="en-US" sz="1100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4DAC92A-58E2-4252-882C-6195917E494C}"/>
              </a:ext>
            </a:extLst>
          </p:cNvPr>
          <p:cNvSpPr txBox="1"/>
          <p:nvPr/>
        </p:nvSpPr>
        <p:spPr>
          <a:xfrm>
            <a:off x="7414260" y="3997981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50MW </a:t>
            </a:r>
            <a:r>
              <a:rPr lang="en-US" altLang="zh-CN" sz="1600" dirty="0" err="1"/>
              <a:t>tt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288836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FF65-6284-49AE-BAA3-7853546C6DAD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8" name="标题 2"/>
          <p:cNvSpPr>
            <a:spLocks noGrp="1"/>
          </p:cNvSpPr>
          <p:nvPr>
            <p:ph type="title" idx="4294967295"/>
          </p:nvPr>
        </p:nvSpPr>
        <p:spPr>
          <a:xfrm>
            <a:off x="635344" y="249871"/>
            <a:ext cx="8229600" cy="1143000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u"/>
            </a:pPr>
            <a:r>
              <a:rPr lang="en-US" altLang="zh-CN" sz="2800" b="1" dirty="0"/>
              <a:t>Pumping speed test of NEG coating</a:t>
            </a:r>
            <a:endParaRPr lang="zh-CN" altLang="en-US" sz="2800" b="1" dirty="0"/>
          </a:p>
        </p:txBody>
      </p:sp>
      <p:sp>
        <p:nvSpPr>
          <p:cNvPr id="2" name="矩形 1"/>
          <p:cNvSpPr/>
          <p:nvPr/>
        </p:nvSpPr>
        <p:spPr>
          <a:xfrm>
            <a:off x="889320" y="1265226"/>
            <a:ext cx="8986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400" b="1" dirty="0"/>
              <a:t>Life time test of NEG coating in Beijing</a:t>
            </a:r>
            <a:endParaRPr lang="zh-CN" altLang="en-US" sz="24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6787278" y="2812338"/>
            <a:ext cx="79060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60" dirty="0"/>
              <a:t>1 um</a:t>
            </a:r>
            <a:endParaRPr lang="zh-CN" altLang="en-US" sz="216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769D3F1-0509-4418-BD8B-156625C36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875" y="1726891"/>
            <a:ext cx="6604250" cy="504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574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5EA4CFE5-50EB-42E1-8A7E-DC780175BCFE}"/>
              </a:ext>
            </a:extLst>
          </p:cNvPr>
          <p:cNvGraphicFramePr>
            <a:graphicFrameLocks/>
          </p:cNvGraphicFramePr>
          <p:nvPr/>
        </p:nvGraphicFramePr>
        <p:xfrm>
          <a:off x="855669" y="1375482"/>
          <a:ext cx="10607464" cy="5011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84356FD8-4F5A-4064-A2EC-5CE1729109B3}"/>
              </a:ext>
            </a:extLst>
          </p:cNvPr>
          <p:cNvSpPr txBox="1"/>
          <p:nvPr/>
        </p:nvSpPr>
        <p:spPr>
          <a:xfrm>
            <a:off x="8602930" y="6103620"/>
            <a:ext cx="2733403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10" dirty="0"/>
              <a:t>No63</a:t>
            </a:r>
            <a:r>
              <a:rPr lang="zh-CN" altLang="en-US" sz="810" dirty="0"/>
              <a:t>（</a:t>
            </a:r>
            <a:r>
              <a:rPr lang="en-US" altLang="zh-CN" sz="810" dirty="0"/>
              <a:t>2</a:t>
            </a:r>
            <a:r>
              <a:rPr lang="zh-CN" altLang="en-US" sz="810" dirty="0"/>
              <a:t>）降温</a:t>
            </a:r>
            <a:r>
              <a:rPr lang="en-US" altLang="zh-CN" sz="810" dirty="0"/>
              <a:t>27</a:t>
            </a:r>
            <a:r>
              <a:rPr lang="zh-CN" altLang="en-US" sz="810" dirty="0"/>
              <a:t>小时后测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2250A79C-87ED-4DAE-A1BB-BB34B1C98BC0}"/>
              </a:ext>
            </a:extLst>
          </p:cNvPr>
          <p:cNvSpPr/>
          <p:nvPr/>
        </p:nvSpPr>
        <p:spPr>
          <a:xfrm>
            <a:off x="7565572" y="2880362"/>
            <a:ext cx="519248" cy="3125288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990"/>
          </a:p>
        </p:txBody>
      </p:sp>
      <p:sp>
        <p:nvSpPr>
          <p:cNvPr id="13" name="左大括号 12">
            <a:extLst>
              <a:ext uri="{FF2B5EF4-FFF2-40B4-BE49-F238E27FC236}">
                <a16:creationId xmlns:a16="http://schemas.microsoft.com/office/drawing/2014/main" id="{FEDC352E-EDB0-4443-B71A-E8AFB6ED34DF}"/>
              </a:ext>
            </a:extLst>
          </p:cNvPr>
          <p:cNvSpPr/>
          <p:nvPr/>
        </p:nvSpPr>
        <p:spPr>
          <a:xfrm rot="5400000">
            <a:off x="2784658" y="1445049"/>
            <a:ext cx="406583" cy="2132579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20"/>
          </a:p>
        </p:txBody>
      </p:sp>
      <p:sp>
        <p:nvSpPr>
          <p:cNvPr id="14" name="左大括号 13">
            <a:extLst>
              <a:ext uri="{FF2B5EF4-FFF2-40B4-BE49-F238E27FC236}">
                <a16:creationId xmlns:a16="http://schemas.microsoft.com/office/drawing/2014/main" id="{4B96D4AA-B607-480E-B3C9-C81E010E4D78}"/>
              </a:ext>
            </a:extLst>
          </p:cNvPr>
          <p:cNvSpPr/>
          <p:nvPr/>
        </p:nvSpPr>
        <p:spPr>
          <a:xfrm rot="5400000">
            <a:off x="2652105" y="2049044"/>
            <a:ext cx="348200" cy="1836964"/>
          </a:xfrm>
          <a:prstGeom prst="leftBrac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20"/>
          </a:p>
        </p:txBody>
      </p:sp>
      <p:sp>
        <p:nvSpPr>
          <p:cNvPr id="15" name="左大括号 14">
            <a:extLst>
              <a:ext uri="{FF2B5EF4-FFF2-40B4-BE49-F238E27FC236}">
                <a16:creationId xmlns:a16="http://schemas.microsoft.com/office/drawing/2014/main" id="{9579C4A7-8534-471D-81E9-05FBBFB8F539}"/>
              </a:ext>
            </a:extLst>
          </p:cNvPr>
          <p:cNvSpPr/>
          <p:nvPr/>
        </p:nvSpPr>
        <p:spPr>
          <a:xfrm rot="5400000">
            <a:off x="5402851" y="1184442"/>
            <a:ext cx="406583" cy="2214157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20"/>
          </a:p>
        </p:txBody>
      </p:sp>
      <p:sp>
        <p:nvSpPr>
          <p:cNvPr id="16" name="左大括号 15">
            <a:extLst>
              <a:ext uri="{FF2B5EF4-FFF2-40B4-BE49-F238E27FC236}">
                <a16:creationId xmlns:a16="http://schemas.microsoft.com/office/drawing/2014/main" id="{153D27F9-22F3-484D-A550-182C82B31EEC}"/>
              </a:ext>
            </a:extLst>
          </p:cNvPr>
          <p:cNvSpPr/>
          <p:nvPr/>
        </p:nvSpPr>
        <p:spPr>
          <a:xfrm rot="5400000">
            <a:off x="5432041" y="1610004"/>
            <a:ext cx="348202" cy="2214156"/>
          </a:xfrm>
          <a:prstGeom prst="leftBrac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20"/>
          </a:p>
        </p:txBody>
      </p:sp>
      <p:sp>
        <p:nvSpPr>
          <p:cNvPr id="17" name="左大括号 16">
            <a:extLst>
              <a:ext uri="{FF2B5EF4-FFF2-40B4-BE49-F238E27FC236}">
                <a16:creationId xmlns:a16="http://schemas.microsoft.com/office/drawing/2014/main" id="{7A3230D8-4EA0-42F8-AEE2-674D5108F486}"/>
              </a:ext>
            </a:extLst>
          </p:cNvPr>
          <p:cNvSpPr/>
          <p:nvPr/>
        </p:nvSpPr>
        <p:spPr>
          <a:xfrm rot="5400000">
            <a:off x="8024035" y="1265964"/>
            <a:ext cx="319499" cy="1451974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20"/>
          </a:p>
        </p:txBody>
      </p:sp>
      <p:sp>
        <p:nvSpPr>
          <p:cNvPr id="18" name="左大括号 17">
            <a:extLst>
              <a:ext uri="{FF2B5EF4-FFF2-40B4-BE49-F238E27FC236}">
                <a16:creationId xmlns:a16="http://schemas.microsoft.com/office/drawing/2014/main" id="{592CFE1B-2158-4AD5-A302-81BB5C08AF7B}"/>
              </a:ext>
            </a:extLst>
          </p:cNvPr>
          <p:cNvSpPr/>
          <p:nvPr/>
        </p:nvSpPr>
        <p:spPr>
          <a:xfrm rot="5400000">
            <a:off x="8033182" y="1657152"/>
            <a:ext cx="348200" cy="1498968"/>
          </a:xfrm>
          <a:prstGeom prst="leftBrac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20"/>
          </a:p>
        </p:txBody>
      </p:sp>
      <p:sp>
        <p:nvSpPr>
          <p:cNvPr id="19" name="左大括号 18">
            <a:extLst>
              <a:ext uri="{FF2B5EF4-FFF2-40B4-BE49-F238E27FC236}">
                <a16:creationId xmlns:a16="http://schemas.microsoft.com/office/drawing/2014/main" id="{4D2FE44F-F6BB-4199-A3F0-819B21242E36}"/>
              </a:ext>
            </a:extLst>
          </p:cNvPr>
          <p:cNvSpPr/>
          <p:nvPr/>
        </p:nvSpPr>
        <p:spPr>
          <a:xfrm rot="5400000">
            <a:off x="10036428" y="1524506"/>
            <a:ext cx="300046" cy="589822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20"/>
          </a:p>
        </p:txBody>
      </p:sp>
      <p:sp>
        <p:nvSpPr>
          <p:cNvPr id="20" name="左大括号 19">
            <a:extLst>
              <a:ext uri="{FF2B5EF4-FFF2-40B4-BE49-F238E27FC236}">
                <a16:creationId xmlns:a16="http://schemas.microsoft.com/office/drawing/2014/main" id="{11A24195-FE76-49A3-A24B-69BB4048DB95}"/>
              </a:ext>
            </a:extLst>
          </p:cNvPr>
          <p:cNvSpPr/>
          <p:nvPr/>
        </p:nvSpPr>
        <p:spPr>
          <a:xfrm rot="5400000">
            <a:off x="9938383" y="1992394"/>
            <a:ext cx="268811" cy="362495"/>
          </a:xfrm>
          <a:prstGeom prst="leftBrac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20"/>
          </a:p>
        </p:txBody>
      </p:sp>
      <p:sp>
        <p:nvSpPr>
          <p:cNvPr id="21" name="文本框 2">
            <a:extLst>
              <a:ext uri="{FF2B5EF4-FFF2-40B4-BE49-F238E27FC236}">
                <a16:creationId xmlns:a16="http://schemas.microsoft.com/office/drawing/2014/main" id="{2748861F-D472-42E0-A25F-15EBBD3FD560}"/>
              </a:ext>
            </a:extLst>
          </p:cNvPr>
          <p:cNvSpPr txBox="1"/>
          <p:nvPr/>
        </p:nvSpPr>
        <p:spPr>
          <a:xfrm>
            <a:off x="2723810" y="1982242"/>
            <a:ext cx="850482" cy="27448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90" dirty="0">
                <a:solidFill>
                  <a:srgbClr val="0070C0"/>
                </a:solidFill>
              </a:rPr>
              <a:t>150h</a:t>
            </a:r>
            <a:endParaRPr lang="zh-CN" altLang="en-US" sz="990" dirty="0">
              <a:solidFill>
                <a:srgbClr val="0070C0"/>
              </a:solidFill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C379A1BA-E24D-45EB-B1F0-82A917CEE99B}"/>
              </a:ext>
            </a:extLst>
          </p:cNvPr>
          <p:cNvSpPr txBox="1"/>
          <p:nvPr/>
        </p:nvSpPr>
        <p:spPr>
          <a:xfrm>
            <a:off x="2783152" y="2548181"/>
            <a:ext cx="850482" cy="27448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90" dirty="0">
                <a:solidFill>
                  <a:schemeClr val="accent6">
                    <a:lumMod val="75000"/>
                  </a:schemeClr>
                </a:solidFill>
              </a:rPr>
              <a:t>130h</a:t>
            </a:r>
            <a:endParaRPr lang="zh-CN" altLang="en-US" sz="99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文本框 2">
            <a:extLst>
              <a:ext uri="{FF2B5EF4-FFF2-40B4-BE49-F238E27FC236}">
                <a16:creationId xmlns:a16="http://schemas.microsoft.com/office/drawing/2014/main" id="{995A5020-FA45-425D-9C28-4A3373111E16}"/>
              </a:ext>
            </a:extLst>
          </p:cNvPr>
          <p:cNvSpPr txBox="1"/>
          <p:nvPr/>
        </p:nvSpPr>
        <p:spPr>
          <a:xfrm>
            <a:off x="5384387" y="1832200"/>
            <a:ext cx="850482" cy="27448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90" dirty="0">
                <a:solidFill>
                  <a:srgbClr val="0070C0"/>
                </a:solidFill>
              </a:rPr>
              <a:t>140h</a:t>
            </a:r>
            <a:endParaRPr lang="zh-CN" altLang="en-US" sz="990" dirty="0">
              <a:solidFill>
                <a:srgbClr val="0070C0"/>
              </a:solidFill>
            </a:endParaRPr>
          </a:p>
        </p:txBody>
      </p:sp>
      <p:sp>
        <p:nvSpPr>
          <p:cNvPr id="24" name="文本框 3">
            <a:extLst>
              <a:ext uri="{FF2B5EF4-FFF2-40B4-BE49-F238E27FC236}">
                <a16:creationId xmlns:a16="http://schemas.microsoft.com/office/drawing/2014/main" id="{4156E09F-48BC-4204-B587-17C486A17860}"/>
              </a:ext>
            </a:extLst>
          </p:cNvPr>
          <p:cNvSpPr txBox="1"/>
          <p:nvPr/>
        </p:nvSpPr>
        <p:spPr>
          <a:xfrm>
            <a:off x="5230137" y="2314843"/>
            <a:ext cx="850482" cy="27448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90" dirty="0">
                <a:solidFill>
                  <a:schemeClr val="accent6">
                    <a:lumMod val="75000"/>
                  </a:schemeClr>
                </a:solidFill>
              </a:rPr>
              <a:t>140h</a:t>
            </a:r>
            <a:endParaRPr lang="zh-CN" altLang="en-US" sz="99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94725" y="6277649"/>
            <a:ext cx="2558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After 11 months N2 storage </a:t>
            </a:r>
            <a:endParaRPr lang="zh-CN" altLang="en-US" sz="1200" dirty="0"/>
          </a:p>
        </p:txBody>
      </p:sp>
      <p:sp>
        <p:nvSpPr>
          <p:cNvPr id="25" name="文本框 24"/>
          <p:cNvSpPr txBox="1"/>
          <p:nvPr/>
        </p:nvSpPr>
        <p:spPr>
          <a:xfrm>
            <a:off x="5458753" y="6299231"/>
            <a:ext cx="2558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After 7 months Ne storage </a:t>
            </a:r>
            <a:endParaRPr lang="zh-CN" altLang="en-US" sz="1200" dirty="0"/>
          </a:p>
        </p:txBody>
      </p:sp>
      <p:sp>
        <p:nvSpPr>
          <p:cNvPr id="26" name="标题 2">
            <a:extLst>
              <a:ext uri="{FF2B5EF4-FFF2-40B4-BE49-F238E27FC236}">
                <a16:creationId xmlns:a16="http://schemas.microsoft.com/office/drawing/2014/main" id="{53F7CA5A-ED8C-430D-A6E7-9492E712BBCE}"/>
              </a:ext>
            </a:extLst>
          </p:cNvPr>
          <p:cNvSpPr txBox="1">
            <a:spLocks/>
          </p:cNvSpPr>
          <p:nvPr/>
        </p:nvSpPr>
        <p:spPr>
          <a:xfrm>
            <a:off x="573081" y="780703"/>
            <a:ext cx="10763250" cy="7254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400" b="1" dirty="0"/>
              <a:t>Absorbing speed of NEG coating at different activation temperature vs time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93578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861EC7AF-9A59-4C6C-BD0F-82EFF284F7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360780"/>
              </p:ext>
            </p:extLst>
          </p:nvPr>
        </p:nvGraphicFramePr>
        <p:xfrm>
          <a:off x="1628140" y="2395524"/>
          <a:ext cx="8452040" cy="291728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365198">
                  <a:extLst>
                    <a:ext uri="{9D8B030D-6E8A-4147-A177-3AD203B41FA5}">
                      <a16:colId xmlns:a16="http://schemas.microsoft.com/office/drawing/2014/main" val="1379547720"/>
                    </a:ext>
                  </a:extLst>
                </a:gridCol>
                <a:gridCol w="2027701">
                  <a:extLst>
                    <a:ext uri="{9D8B030D-6E8A-4147-A177-3AD203B41FA5}">
                      <a16:colId xmlns:a16="http://schemas.microsoft.com/office/drawing/2014/main" val="2987240286"/>
                    </a:ext>
                  </a:extLst>
                </a:gridCol>
                <a:gridCol w="1891096">
                  <a:extLst>
                    <a:ext uri="{9D8B030D-6E8A-4147-A177-3AD203B41FA5}">
                      <a16:colId xmlns:a16="http://schemas.microsoft.com/office/drawing/2014/main" val="2078682201"/>
                    </a:ext>
                  </a:extLst>
                </a:gridCol>
                <a:gridCol w="2168045">
                  <a:extLst>
                    <a:ext uri="{9D8B030D-6E8A-4147-A177-3AD203B41FA5}">
                      <a16:colId xmlns:a16="http://schemas.microsoft.com/office/drawing/2014/main" val="3900608881"/>
                    </a:ext>
                  </a:extLst>
                </a:gridCol>
              </a:tblGrid>
              <a:tr h="10027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4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200" dirty="0">
                          <a:effectLst/>
                        </a:rPr>
                        <a:t>NEG coating </a:t>
                      </a:r>
                      <a:endParaRPr lang="zh-CN" alt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155" marR="8155" marT="815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 length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Price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155" marR="8155" marT="815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Cost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155" marR="8155" marT="8155" marB="0" anchor="ctr"/>
                </a:tc>
                <a:extLst>
                  <a:ext uri="{0D108BD9-81ED-4DB2-BD59-A6C34878D82A}">
                    <a16:rowId xmlns:a16="http://schemas.microsoft.com/office/drawing/2014/main" val="3219134108"/>
                  </a:ext>
                </a:extLst>
              </a:tr>
              <a:tr h="1002735">
                <a:tc>
                  <a:txBody>
                    <a:bodyPr/>
                    <a:lstStyle/>
                    <a:p>
                      <a:pPr algn="ctr" fontAlgn="ctr">
                        <a:lnSpc>
                          <a:spcPts val="14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kern="100" dirty="0" err="1">
                          <a:effectLst/>
                          <a:latin typeface="Calibri"/>
                          <a:ea typeface="宋体"/>
                          <a:cs typeface="Times New Roman"/>
                        </a:rPr>
                        <a:t>TiZrVHf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155" marR="8155" marT="815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m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CNY/m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155" marR="8155" marT="815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Million CNY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155" marR="8155" marT="8155" marB="0" anchor="ctr"/>
                </a:tc>
                <a:extLst>
                  <a:ext uri="{0D108BD9-81ED-4DB2-BD59-A6C34878D82A}">
                    <a16:rowId xmlns:a16="http://schemas.microsoft.com/office/drawing/2014/main" val="2763922772"/>
                  </a:ext>
                </a:extLst>
              </a:tr>
              <a:tr h="911816">
                <a:tc>
                  <a:txBody>
                    <a:bodyPr/>
                    <a:lstStyle/>
                    <a:p>
                      <a:pPr algn="ctr" fontAlgn="ctr">
                        <a:lnSpc>
                          <a:spcPts val="14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1:1:1:1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155" marR="8155" marT="815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95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100,000 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95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0.15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155" marR="8155" marT="815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95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effectLst/>
                        </a:rPr>
                        <a:t>150</a:t>
                      </a:r>
                      <a:endParaRPr lang="zh-CN" sz="20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155" marR="8155" marT="8155" marB="0" anchor="ctr"/>
                </a:tc>
                <a:extLst>
                  <a:ext uri="{0D108BD9-81ED-4DB2-BD59-A6C34878D82A}">
                    <a16:rowId xmlns:a16="http://schemas.microsoft.com/office/drawing/2014/main" val="3164571306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2E9217CE-67BB-450B-B873-CBB6D33C9EB3}"/>
              </a:ext>
            </a:extLst>
          </p:cNvPr>
          <p:cNvSpPr txBox="1"/>
          <p:nvPr/>
        </p:nvSpPr>
        <p:spPr>
          <a:xfrm>
            <a:off x="1069340" y="663694"/>
            <a:ext cx="8341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2400" b="1" dirty="0"/>
              <a:t>Cost increase due to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NEG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coating of electron ring 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73796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14532</TotalTime>
  <Words>669</Words>
  <Application>Microsoft Office PowerPoint</Application>
  <PresentationFormat>宽屏</PresentationFormat>
  <Paragraphs>264</Paragraphs>
  <Slides>10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AvertaStd-semibold</vt:lpstr>
      <vt:lpstr>等线</vt:lpstr>
      <vt:lpstr>等线 Light</vt:lpstr>
      <vt:lpstr>宋体</vt:lpstr>
      <vt:lpstr>Arial</vt:lpstr>
      <vt:lpstr>Calibri</vt:lpstr>
      <vt:lpstr>Times New Roman</vt:lpstr>
      <vt:lpstr>Wingdings</vt:lpstr>
      <vt:lpstr>Office 主题​​</vt:lpstr>
      <vt:lpstr>Improvement to the vacuum status by NEG coating as the solutions for the high lumi. Z &amp; tt operation</vt:lpstr>
      <vt:lpstr>outline</vt:lpstr>
      <vt:lpstr>Preview of CEPC vacuum system</vt:lpstr>
      <vt:lpstr>PowerPoint 演示文稿</vt:lpstr>
      <vt:lpstr>PowerPoint 演示文稿</vt:lpstr>
      <vt:lpstr>Molflow module of vacuum pipe</vt:lpstr>
      <vt:lpstr>Pumping speed test of NEG coating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mays</dc:creator>
  <cp:lastModifiedBy>mays</cp:lastModifiedBy>
  <cp:revision>123</cp:revision>
  <dcterms:created xsi:type="dcterms:W3CDTF">2020-12-24T08:04:32Z</dcterms:created>
  <dcterms:modified xsi:type="dcterms:W3CDTF">2022-03-25T01:32:21Z</dcterms:modified>
</cp:coreProperties>
</file>