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029"/>
  </p:normalViewPr>
  <p:slideViewPr>
    <p:cSldViewPr snapToGrid="0" snapToObjects="1">
      <p:cViewPr varScale="1">
        <p:scale>
          <a:sx n="118" d="100"/>
          <a:sy n="118" d="100"/>
        </p:scale>
        <p:origin x="3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84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EFD99-1DA4-6F4A-9B2B-B9C526A665A6}" type="datetimeFigureOut">
              <a:rPr kumimoji="1" lang="zh-CN" altLang="en-US" smtClean="0"/>
              <a:t>2022/3/8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8170C-0D95-D446-8021-1B3EABB83D8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88686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CC95A6-B1F7-0F4E-B3E4-96843D8BF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1232" y="2"/>
            <a:ext cx="8634413" cy="64545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E1ABEA-5E60-E04D-B799-0087BAC27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1168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A2D5AD-C269-9D4B-8519-0AF002FAC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8D0F3E-E4B9-F647-BAC7-7646A62A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6876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BEFDE1-E3B2-DF42-8247-C71C269D0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4614D36-DB70-D047-BA5A-AEBCCCAD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1716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ED4B0B1-6F7D-AE4D-8E82-7CCF6A3C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629400"/>
            <a:ext cx="2743200" cy="228600"/>
          </a:xfrm>
        </p:spPr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993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9A0842F-9FBF-204B-9F0F-F23BFF563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8"/>
            <a:ext cx="10515600" cy="621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F69D70-8771-B642-8A3D-C56EB86B9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607174"/>
            <a:ext cx="2743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 dirty="0"/>
          </a:p>
        </p:txBody>
      </p:sp>
      <p:cxnSp>
        <p:nvCxnSpPr>
          <p:cNvPr id="8" name="直线连接符 7">
            <a:extLst>
              <a:ext uri="{FF2B5EF4-FFF2-40B4-BE49-F238E27FC236}">
                <a16:creationId xmlns:a16="http://schemas.microsoft.com/office/drawing/2014/main" id="{FFC97774-79B1-E84F-ADE8-CD0CC48A02F5}"/>
              </a:ext>
            </a:extLst>
          </p:cNvPr>
          <p:cNvCxnSpPr/>
          <p:nvPr userDrawn="1"/>
        </p:nvCxnSpPr>
        <p:spPr>
          <a:xfrm>
            <a:off x="838200" y="643502"/>
            <a:ext cx="10515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20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</p:sldLayoutIdLst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>
            <a:extLst>
              <a:ext uri="{FF2B5EF4-FFF2-40B4-BE49-F238E27FC236}">
                <a16:creationId xmlns:a16="http://schemas.microsoft.com/office/drawing/2014/main" id="{DDDC2112-8BE8-A043-84C4-B27029302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8793" y="2721430"/>
            <a:ext cx="8634413" cy="2060604"/>
          </a:xfrm>
        </p:spPr>
        <p:txBody>
          <a:bodyPr>
            <a:normAutofit fontScale="90000"/>
          </a:bodyPr>
          <a:lstStyle/>
          <a:p>
            <a:br>
              <a:rPr lang="en-US" altLang="zh-CN" dirty="0"/>
            </a:br>
            <a:br>
              <a:rPr lang="en-US" altLang="zh-CN" dirty="0"/>
            </a:br>
            <a:r>
              <a:rPr lang="en-US" altLang="zh-CN" dirty="0"/>
              <a:t>Ramping setup for CEPC booster</a:t>
            </a:r>
            <a:br>
              <a:rPr lang="en-US" altLang="zh-CN" dirty="0"/>
            </a:br>
            <a:br>
              <a:rPr lang="en-US" altLang="zh-CN" dirty="0"/>
            </a:br>
            <a:r>
              <a:rPr lang="en-US" altLang="zh-CN" dirty="0" err="1"/>
              <a:t>ChenTao</a:t>
            </a:r>
            <a:endParaRPr lang="zh-CN" altLang="en-US" dirty="0"/>
          </a:p>
        </p:txBody>
      </p:sp>
      <p:sp>
        <p:nvSpPr>
          <p:cNvPr id="12" name="灯片编号占位符 11">
            <a:extLst>
              <a:ext uri="{FF2B5EF4-FFF2-40B4-BE49-F238E27FC236}">
                <a16:creationId xmlns:a16="http://schemas.microsoft.com/office/drawing/2014/main" id="{3E05E105-79D7-DB4E-81C9-C57826A1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9736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ED99B9-7A53-D645-A371-C279615BC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Benchmark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to F-S formula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DC657D17-4343-E841-8D81-11F06358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2</a:t>
            </a:fld>
            <a:endParaRPr kumimoji="1"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C907E8A-7832-F64F-9C80-D25A2D89F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627" y="1416306"/>
            <a:ext cx="4038600" cy="24130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CCEBAACA-787B-B24A-A1A9-930735B91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714" y="3829306"/>
            <a:ext cx="4279900" cy="23622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F8BFC72F-2341-7549-9234-E43AC9705D38}"/>
                  </a:ext>
                </a:extLst>
              </p:cNvPr>
              <p:cNvSpPr txBox="1"/>
              <p:nvPr/>
            </p:nvSpPr>
            <p:spPr>
              <a:xfrm>
                <a:off x="1185727" y="6242306"/>
                <a:ext cx="2066400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d>
                        <m:dPr>
                          <m:ctrlPr>
                            <a:rPr kumimoji="1"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CN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=3.861</m:t>
                      </m:r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kumimoji="1" lang="en-US" altLang="zh-CN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kumimoji="1"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d>
                        <m:dPr>
                          <m:ctrlPr>
                            <a:rPr kumimoji="1"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CN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kumimoji="1"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1.0097</m:t>
                      </m:r>
                    </m:oMath>
                  </m:oMathPara>
                </a14:m>
                <a:endParaRPr kumimoji="1" lang="en-US" altLang="zh-CN" dirty="0"/>
              </a:p>
              <a:p>
                <a:endParaRPr kumimoji="1" lang="zh-CN" altLang="en-US" dirty="0"/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F8BFC72F-2341-7549-9234-E43AC9705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727" y="6242306"/>
                <a:ext cx="2066400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47E27A4-904E-7B40-9BC5-B2A0BA18C553}"/>
                  </a:ext>
                </a:extLst>
              </p:cNvPr>
              <p:cNvSpPr txBox="1"/>
              <p:nvPr/>
            </p:nvSpPr>
            <p:spPr>
              <a:xfrm>
                <a:off x="5173604" y="1623652"/>
                <a:ext cx="6912726" cy="13946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kumimoji="1" lang="zh-CN" altLang="en-US" i="1" smtClean="0">
                        <a:latin typeface="Cambria Math" panose="02040503050406030204" pitchFamily="18" charset="0"/>
                      </a:rPr>
                      <m:t>𝜀</m:t>
                    </m:r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kumimoji="1"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kumimoji="1" lang="en-US" altLang="zh-CN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b>
                        </m:sSub>
                      </m:num>
                      <m:den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𝛽𝛾</m:t>
                        </m:r>
                      </m:den>
                    </m:f>
                    <m:r>
                      <a:rPr kumimoji="1"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;</m:t>
                    </m:r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sSub>
                          <m:sSubPr>
                            <m:ctrlPr>
                              <a:rPr kumimoji="1"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kumimoji="1"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𝑟𝑚𝑠</m:t>
                            </m:r>
                          </m:sub>
                        </m:sSub>
                      </m:e>
                    </m:rad>
                    <m:r>
                      <a:rPr kumimoji="1"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; </m:t>
                    </m:r>
                    <m:sSup>
                      <m:sSupPr>
                        <m:ctrlPr>
                          <a:rPr kumimoji="1"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kumimoji="1" lang="en-US" altLang="zh-CN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kumimoji="1" lang="en-US" altLang="zh-CN" i="1">
                        <a:latin typeface="Cambria Math" panose="02040503050406030204" pitchFamily="18" charset="0"/>
                      </a:rPr>
                      <m:t>=−</m:t>
                    </m:r>
                    <m:r>
                      <a:rPr kumimoji="1"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ad>
                      <m:radPr>
                        <m:degHide m:val="on"/>
                        <m:ctrlPr>
                          <a:rPr kumimoji="1" lang="el-GR" altLang="zh-CN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kumimoji="1" lang="el-GR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l-GR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num>
                          <m:den>
                            <m:r>
                              <a:rPr kumimoji="1" lang="el-GR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den>
                        </m:f>
                      </m:e>
                    </m:rad>
                  </m:oMath>
                </a14:m>
                <a:r>
                  <a:rPr kumimoji="1" lang="zh-CN" altLang="en-US" dirty="0"/>
                  <a:t>  </a:t>
                </a:r>
                <a:r>
                  <a:rPr kumimoji="1" lang="en-US" altLang="zh-CN" dirty="0"/>
                  <a:t>——tracking spin of the particle</a:t>
                </a:r>
              </a:p>
              <a:p>
                <a:pPr/>
                <a:endParaRPr kumimoji="1" lang="en-US" altLang="zh-CN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kumimoji="1" lang="en-US" altLang="zh-CN" dirty="0"/>
                  <a:t>Calculate resonance strength by DEPOL or theoretical formula </a:t>
                </a:r>
                <a:endParaRPr kumimoji="1" lang="zh-CN" alt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kumimoji="1" lang="zh-CN" altLang="en-US" dirty="0"/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47E27A4-904E-7B40-9BC5-B2A0BA18C5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3604" y="1623652"/>
                <a:ext cx="6912726" cy="1394677"/>
              </a:xfrm>
              <a:prstGeom prst="rect">
                <a:avLst/>
              </a:prstGeom>
              <a:blipFill>
                <a:blip r:embed="rId5"/>
                <a:stretch>
                  <a:fillRect l="-2018" r="-110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>
            <a:extLst>
              <a:ext uri="{FF2B5EF4-FFF2-40B4-BE49-F238E27FC236}">
                <a16:creationId xmlns:a16="http://schemas.microsoft.com/office/drawing/2014/main" id="{4A21C83A-086A-BB4D-B21E-D914964C8586}"/>
              </a:ext>
            </a:extLst>
          </p:cNvPr>
          <p:cNvSpPr txBox="1"/>
          <p:nvPr/>
        </p:nvSpPr>
        <p:spPr>
          <a:xfrm>
            <a:off x="1763349" y="845240"/>
            <a:ext cx="2023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Use a simple ring :</a:t>
            </a:r>
            <a:endParaRPr kumimoji="1"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BF9D45BB-3635-EC4B-9F90-BCA8D12FB356}"/>
                  </a:ext>
                </a:extLst>
              </p:cNvPr>
              <p:cNvSpPr txBox="1"/>
              <p:nvPr/>
            </p:nvSpPr>
            <p:spPr>
              <a:xfrm>
                <a:off x="7281458" y="907776"/>
                <a:ext cx="284597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sz="2800" dirty="0"/>
                  <a:t>For a certain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kumimoji="1" lang="en-US" altLang="zh-CN" sz="28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kumimoji="1" lang="en-US" altLang="zh-CN" sz="2800" dirty="0"/>
                  <a:t> : </a:t>
                </a:r>
                <a:endParaRPr kumimoji="1" lang="zh-CN" altLang="en-US" sz="2800" dirty="0"/>
              </a:p>
            </p:txBody>
          </p:sp>
        </mc:Choice>
        <mc:Fallback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BF9D45BB-3635-EC4B-9F90-BCA8D12FB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1458" y="907776"/>
                <a:ext cx="2845972" cy="523220"/>
              </a:xfrm>
              <a:prstGeom prst="rect">
                <a:avLst/>
              </a:prstGeom>
              <a:blipFill>
                <a:blip r:embed="rId6"/>
                <a:stretch>
                  <a:fillRect l="-4444" t="-11905" r="-3556" b="-309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>
            <a:extLst>
              <a:ext uri="{FF2B5EF4-FFF2-40B4-BE49-F238E27FC236}">
                <a16:creationId xmlns:a16="http://schemas.microsoft.com/office/drawing/2014/main" id="{C86F5E8C-7181-6149-93AD-6A1EF6D2A85B}"/>
              </a:ext>
            </a:extLst>
          </p:cNvPr>
          <p:cNvSpPr txBox="1"/>
          <p:nvPr/>
        </p:nvSpPr>
        <p:spPr>
          <a:xfrm>
            <a:off x="5067934" y="3829306"/>
            <a:ext cx="71240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F-S equation:  After crossing isolated resonance , the final polarization</a:t>
            </a:r>
          </a:p>
          <a:p>
            <a:r>
              <a:rPr kumimoji="1" lang="en-US" altLang="zh-CN" dirty="0"/>
              <a:t>and initial polarization satisfy the equation:</a:t>
            </a:r>
            <a:endParaRPr kumimoji="1"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551F45A-F07A-4742-9109-12939DBE9E24}"/>
                  </a:ext>
                </a:extLst>
              </p:cNvPr>
              <p:cNvSpPr/>
              <p:nvPr/>
            </p:nvSpPr>
            <p:spPr>
              <a:xfrm>
                <a:off x="7091526" y="4668293"/>
                <a:ext cx="1960408" cy="6842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zh-C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</m:den>
                      </m:f>
                      <m:r>
                        <a:rPr kumimoji="1" lang="en-US" altLang="zh-CN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kumimoji="1" lang="en-US" altLang="zh-CN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kumimoji="1" lang="en-US" altLang="zh-CN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f>
                            <m:fPr>
                              <m:ctrlPr>
                                <a:rPr kumimoji="1"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1" lang="en-US" altLang="zh-CN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kumimoji="1" lang="en-US" altLang="zh-CN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1" lang="en-US" altLang="zh-CN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zh-CN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</m:sup>
                      </m:sSup>
                      <m:r>
                        <a:rPr kumimoji="1" lang="en-US" altLang="zh-CN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kumimoji="1" lang="en-US" altLang="zh-CN" dirty="0"/>
              </a:p>
            </p:txBody>
          </p:sp>
        </mc:Choice>
        <mc:Fallback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551F45A-F07A-4742-9109-12939DBE9E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1526" y="4668293"/>
                <a:ext cx="1960408" cy="6842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3121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925E36-65B3-434A-841A-0A2A870E2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Benchmark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to F-S formula</a:t>
            </a:r>
            <a:endParaRPr kumimoji="1" lang="zh-CN" altLang="en-US" dirty="0"/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AC7E0C87-0459-0042-99EC-79BBD3614E50}"/>
              </a:ext>
            </a:extLst>
          </p:cNvPr>
          <p:cNvGrpSpPr/>
          <p:nvPr/>
        </p:nvGrpSpPr>
        <p:grpSpPr>
          <a:xfrm>
            <a:off x="369400" y="1347562"/>
            <a:ext cx="5585086" cy="4530724"/>
            <a:chOff x="500027" y="2766138"/>
            <a:chExt cx="5225141" cy="3955336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AEAF70C9-41DF-0D46-9BE5-18F479C0EB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0027" y="2802618"/>
              <a:ext cx="5225141" cy="3918856"/>
            </a:xfrm>
            <a:prstGeom prst="rect">
              <a:avLst/>
            </a:prstGeom>
          </p:spPr>
        </p:pic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1C51992C-AD21-6044-AE32-2203F7914930}"/>
                </a:ext>
              </a:extLst>
            </p:cNvPr>
            <p:cNvSpPr txBox="1"/>
            <p:nvPr/>
          </p:nvSpPr>
          <p:spPr>
            <a:xfrm>
              <a:off x="2345765" y="2766138"/>
              <a:ext cx="16690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/>
                <a:t>Ramping curve</a:t>
              </a:r>
              <a:endParaRPr kumimoji="1" lang="zh-CN" altLang="en-US" dirty="0"/>
            </a:p>
          </p:txBody>
        </p:sp>
        <p:cxnSp>
          <p:nvCxnSpPr>
            <p:cNvPr id="9" name="直线连接符 8">
              <a:extLst>
                <a:ext uri="{FF2B5EF4-FFF2-40B4-BE49-F238E27FC236}">
                  <a16:creationId xmlns:a16="http://schemas.microsoft.com/office/drawing/2014/main" id="{AC3A1498-759E-2149-AE89-C82E7C7C5752}"/>
                </a:ext>
              </a:extLst>
            </p:cNvPr>
            <p:cNvCxnSpPr>
              <a:cxnSpLocks/>
            </p:cNvCxnSpPr>
            <p:nvPr/>
          </p:nvCxnSpPr>
          <p:spPr>
            <a:xfrm>
              <a:off x="1157207" y="4925249"/>
              <a:ext cx="404616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DC7D5388-07F3-AE45-BEC3-55AE2C27AE05}"/>
                </a:ext>
              </a:extLst>
            </p:cNvPr>
            <p:cNvSpPr txBox="1"/>
            <p:nvPr/>
          </p:nvSpPr>
          <p:spPr>
            <a:xfrm>
              <a:off x="3185713" y="4925249"/>
              <a:ext cx="21066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/>
                <a:t>Resonance location</a:t>
              </a:r>
              <a:endParaRPr kumimoji="1" lang="zh-CN" altLang="en-US" dirty="0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7969F6F6-459E-BB4D-BCF2-4CE2D2F6E989}"/>
              </a:ext>
            </a:extLst>
          </p:cNvPr>
          <p:cNvSpPr txBox="1"/>
          <p:nvPr/>
        </p:nvSpPr>
        <p:spPr>
          <a:xfrm>
            <a:off x="6237516" y="2046045"/>
            <a:ext cx="584647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Notice: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dirty="0"/>
              <a:t>1. one</a:t>
            </a:r>
            <a:r>
              <a:rPr kumimoji="1" lang="zh-CN" altLang="en-US" dirty="0"/>
              <a:t> </a:t>
            </a:r>
            <a:r>
              <a:rPr kumimoji="1" lang="en-US" altLang="zh-CN" dirty="0"/>
              <a:t>resonance may be crossed twice or more times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kumimoji="1" lang="en-US" altLang="zh-CN" dirty="0"/>
              <a:t>Carefully choose parameters to avoid this</a:t>
            </a:r>
          </a:p>
          <a:p>
            <a:pPr marL="742950" lvl="1" indent="-285750">
              <a:buFont typeface="Wingdings" pitchFamily="2" charset="2"/>
              <a:buChar char="Ø"/>
            </a:pPr>
            <a:endParaRPr kumimoji="1"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dirty="0"/>
              <a:t>2. The crossing speed is not the previously set value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kumimoji="1" lang="en-US" altLang="zh-CN" dirty="0"/>
              <a:t>Calculate the crossing speed at the crossing point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2367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>
            <a:extLst>
              <a:ext uri="{FF2B5EF4-FFF2-40B4-BE49-F238E27FC236}">
                <a16:creationId xmlns:a16="http://schemas.microsoft.com/office/drawing/2014/main" id="{DB4E43ED-1573-564B-961B-454352E57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54" y="4157516"/>
            <a:ext cx="3600645" cy="2700484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77CD2C3A-8867-364E-8B2E-6BE96317C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Benchmark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to F-S formula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77E47ECE-6667-5B44-98F5-2DF4620EB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4</a:t>
            </a:fld>
            <a:endParaRPr kumimoji="1" lang="zh-CN" altLang="en-US"/>
          </a:p>
        </p:txBody>
      </p:sp>
      <p:sp>
        <p:nvSpPr>
          <p:cNvPr id="4" name="灯片编号占位符 2">
            <a:extLst>
              <a:ext uri="{FF2B5EF4-FFF2-40B4-BE49-F238E27FC236}">
                <a16:creationId xmlns:a16="http://schemas.microsoft.com/office/drawing/2014/main" id="{D6889A47-4CE5-F441-B958-19D81D6D09FC}"/>
              </a:ext>
            </a:extLst>
          </p:cNvPr>
          <p:cNvSpPr txBox="1">
            <a:spLocks/>
          </p:cNvSpPr>
          <p:nvPr/>
        </p:nvSpPr>
        <p:spPr>
          <a:xfrm>
            <a:off x="9448800" y="6607174"/>
            <a:ext cx="2743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9FBEBD-DE2E-D342-92B5-193891D00BC2}" type="slidenum">
              <a:rPr kumimoji="1" lang="zh-CN" altLang="en-US" smtClean="0"/>
              <a:pPr/>
              <a:t>4</a:t>
            </a:fld>
            <a:endParaRPr kumimoji="1"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00C4AB7-5EEF-1A48-8418-2F953760B1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384" y="1200625"/>
            <a:ext cx="3796587" cy="2847441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B850F118-176B-024B-BF04-4CC1F226C062}"/>
              </a:ext>
            </a:extLst>
          </p:cNvPr>
          <p:cNvSpPr txBox="1"/>
          <p:nvPr/>
        </p:nvSpPr>
        <p:spPr>
          <a:xfrm>
            <a:off x="1747051" y="831292"/>
            <a:ext cx="2715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Result of a single proton: </a:t>
            </a:r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3E694B5-05AC-0141-B1D0-CAE718465B51}"/>
              </a:ext>
            </a:extLst>
          </p:cNvPr>
          <p:cNvSpPr txBox="1"/>
          <p:nvPr/>
        </p:nvSpPr>
        <p:spPr>
          <a:xfrm>
            <a:off x="5105400" y="1493186"/>
            <a:ext cx="4583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Resonance strength = 0.024768 at K=398.08</a:t>
            </a:r>
            <a:endParaRPr kumimoji="1"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AB12513-4611-804E-AE3E-D0CE4519F810}"/>
              </a:ext>
            </a:extLst>
          </p:cNvPr>
          <p:cNvSpPr/>
          <p:nvPr/>
        </p:nvSpPr>
        <p:spPr>
          <a:xfrm>
            <a:off x="5105400" y="1200624"/>
            <a:ext cx="27799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dirty="0"/>
              <a:t>normalized emittance=0.1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DC09AF07-B43F-844E-8182-5609033A79E9}"/>
                  </a:ext>
                </a:extLst>
              </p:cNvPr>
              <p:cNvSpPr/>
              <p:nvPr/>
            </p:nvSpPr>
            <p:spPr>
              <a:xfrm>
                <a:off x="5573762" y="3278592"/>
                <a:ext cx="3665542" cy="6842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</m:den>
                      </m:f>
                      <m:r>
                        <a:rPr kumimoji="1" lang="en-US" altLang="zh-CN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kumimoji="1" lang="en-US" altLang="zh-CN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kumimoji="1" lang="en-US" altLang="zh-CN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f>
                            <m:fPr>
                              <m:ctrlPr>
                                <a:rPr kumimoji="1"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1" lang="en-US" altLang="zh-CN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kumimoji="1" lang="en-US" altLang="zh-CN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1" lang="en-US" altLang="zh-CN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zh-CN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</m:sup>
                      </m:sSup>
                      <m:r>
                        <a:rPr kumimoji="1" lang="en-US" altLang="zh-CN" i="1"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0.248</m:t>
                      </m:r>
                    </m:oMath>
                  </m:oMathPara>
                </a14:m>
                <a:endParaRPr kumimoji="1" lang="en-US" altLang="zh-CN" dirty="0"/>
              </a:p>
            </p:txBody>
          </p:sp>
        </mc:Choice>
        <mc:Fallback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DC09AF07-B43F-844E-8182-5609033A79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762" y="3278592"/>
                <a:ext cx="3665542" cy="6842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5368A81E-ECF8-E94D-9525-0A091AC5B764}"/>
                  </a:ext>
                </a:extLst>
              </p:cNvPr>
              <p:cNvSpPr txBox="1"/>
              <p:nvPr/>
            </p:nvSpPr>
            <p:spPr>
              <a:xfrm>
                <a:off x="5099982" y="1787873"/>
                <a:ext cx="5570692" cy="18486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dirty="0"/>
                  <a:t>Slope</a:t>
                </a:r>
                <a:r>
                  <a:rPr kumimoji="1" lang="zh-CN" altLang="en-US" dirty="0"/>
                  <a:t> </a:t>
                </a:r>
                <a:r>
                  <a:rPr kumimoji="1" lang="en-US" altLang="zh-CN" dirty="0"/>
                  <a:t>at crossing point: </a:t>
                </a:r>
              </a:p>
              <a:p>
                <a:endParaRPr kumimoji="1" lang="en-US" altLang="zh-CN" dirty="0"/>
              </a:p>
              <a:p>
                <a:pPr/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zh-CN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a:rPr kumimoji="1" lang="en-US" altLang="zh-CN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zh-CN" i="1">
                            <a:latin typeface="Cambria Math" panose="02040503050406030204" pitchFamily="18" charset="0"/>
                          </a:rPr>
                          <m:t>2.08290125256 − 2.08255002618</m:t>
                        </m:r>
                      </m:num>
                      <m:den>
                        <m:r>
                          <a:rPr kumimoji="1" lang="en-US" altLang="zh-CN" i="1">
                            <a:latin typeface="Cambria Math" panose="02040503050406030204" pitchFamily="18" charset="0"/>
                          </a:rPr>
                          <m:t>114.128123−113.071392</m:t>
                        </m:r>
                      </m:den>
                    </m:f>
                    <m:r>
                      <a:rPr kumimoji="1" lang="en-US" altLang="zh-CN" i="1">
                        <a:latin typeface="Cambria Math" panose="02040503050406030204" pitchFamily="18" charset="0"/>
                      </a:rPr>
                      <m:t>=3</m:t>
                    </m:r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kumimoji="1" lang="en-US" altLang="zh-CN" i="1">
                        <a:latin typeface="Cambria Math" panose="02040503050406030204" pitchFamily="18" charset="0"/>
                      </a:rPr>
                      <m:t>32371</m:t>
                    </m:r>
                    <m:r>
                      <a:rPr kumimoji="1" lang="en-US" altLang="zh-CN" b="0" i="0" smtClean="0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</m:sSup>
                  </m:oMath>
                </a14:m>
                <a:r>
                  <a:rPr kumimoji="1" lang="en-US" altLang="zh-CN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eV/s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num>
                        <m:den>
                          <m: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kumimoji="1" lang="en-US" altLang="zh-C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r>
                        <a:rPr kumimoji="1" lang="en-US" altLang="zh-CN" i="1">
                          <a:latin typeface="Cambria Math" panose="02040503050406030204" pitchFamily="18" charset="0"/>
                        </a:rPr>
                        <m:t>=0.00177949</m:t>
                      </m:r>
                    </m:oMath>
                  </m:oMathPara>
                </a14:m>
                <a:endParaRPr kumimoji="1" lang="en-US" altLang="zh-CN" dirty="0"/>
              </a:p>
              <a:p>
                <a:endParaRPr kumimoji="1" lang="zh-CN" altLang="en-US" dirty="0"/>
              </a:p>
            </p:txBody>
          </p:sp>
        </mc:Choice>
        <mc:Fallback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5368A81E-ECF8-E94D-9525-0A091AC5B7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9982" y="1787873"/>
                <a:ext cx="5570692" cy="1848648"/>
              </a:xfrm>
              <a:prstGeom prst="rect">
                <a:avLst/>
              </a:prstGeom>
              <a:blipFill>
                <a:blip r:embed="rId5"/>
                <a:stretch>
                  <a:fillRect l="-909" t="-13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>
            <a:extLst>
              <a:ext uri="{FF2B5EF4-FFF2-40B4-BE49-F238E27FC236}">
                <a16:creationId xmlns:a16="http://schemas.microsoft.com/office/drawing/2014/main" id="{AC236DE0-EBF7-384A-9E91-8F248342171D}"/>
              </a:ext>
            </a:extLst>
          </p:cNvPr>
          <p:cNvSpPr txBox="1"/>
          <p:nvPr/>
        </p:nvSpPr>
        <p:spPr>
          <a:xfrm>
            <a:off x="1870342" y="3928560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Electron:</a:t>
            </a:r>
            <a:endParaRPr kumimoji="1"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AEC9918-762E-F34B-905B-AD46118B6285}"/>
              </a:ext>
            </a:extLst>
          </p:cNvPr>
          <p:cNvSpPr txBox="1"/>
          <p:nvPr/>
        </p:nvSpPr>
        <p:spPr>
          <a:xfrm>
            <a:off x="5682343" y="4973342"/>
            <a:ext cx="3448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Resonance strength = 0.0151543</a:t>
            </a:r>
            <a:endParaRPr kumimoji="1"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92FAFF80-9091-1D41-9624-562BC4DD4494}"/>
              </a:ext>
            </a:extLst>
          </p:cNvPr>
          <p:cNvSpPr txBox="1"/>
          <p:nvPr/>
        </p:nvSpPr>
        <p:spPr>
          <a:xfrm>
            <a:off x="5865886" y="4604010"/>
            <a:ext cx="2850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normalized emittance=500</a:t>
            </a:r>
            <a:endParaRPr kumimoji="1"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3AB0B0F4-45E8-CE4A-A45E-033ABBC861B8}"/>
                  </a:ext>
                </a:extLst>
              </p:cNvPr>
              <p:cNvSpPr/>
              <p:nvPr/>
            </p:nvSpPr>
            <p:spPr>
              <a:xfrm>
                <a:off x="5295629" y="5712006"/>
                <a:ext cx="3665542" cy="6842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</m:den>
                      </m:f>
                      <m:r>
                        <a:rPr kumimoji="1" lang="en-US" altLang="zh-CN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kumimoji="1" lang="en-US" altLang="zh-CN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kumimoji="1" lang="en-US" altLang="zh-CN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f>
                            <m:fPr>
                              <m:ctrlPr>
                                <a:rPr kumimoji="1"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1" lang="en-US" altLang="zh-CN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kumimoji="1" lang="en-US" altLang="zh-CN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1" lang="en-US" altLang="zh-CN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zh-CN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</m:sup>
                      </m:sSup>
                      <m:r>
                        <a:rPr kumimoji="1" lang="en-US" altLang="zh-CN" i="1"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−0.6389</m:t>
                      </m:r>
                    </m:oMath>
                  </m:oMathPara>
                </a14:m>
                <a:endParaRPr kumimoji="1" lang="en-US" altLang="zh-CN" dirty="0"/>
              </a:p>
            </p:txBody>
          </p:sp>
        </mc:Choice>
        <mc:Fallback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3AB0B0F4-45E8-CE4A-A45E-033ABBC861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5629" y="5712006"/>
                <a:ext cx="3665542" cy="684226"/>
              </a:xfrm>
              <a:prstGeom prst="rect">
                <a:avLst/>
              </a:prstGeom>
              <a:blipFill>
                <a:blip r:embed="rId6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直线连接符 17">
            <a:extLst>
              <a:ext uri="{FF2B5EF4-FFF2-40B4-BE49-F238E27FC236}">
                <a16:creationId xmlns:a16="http://schemas.microsoft.com/office/drawing/2014/main" id="{E7509C8F-AC9A-3343-B8B3-E3928C8A43BA}"/>
              </a:ext>
            </a:extLst>
          </p:cNvPr>
          <p:cNvCxnSpPr/>
          <p:nvPr/>
        </p:nvCxnSpPr>
        <p:spPr>
          <a:xfrm flipV="1">
            <a:off x="4462859" y="4113226"/>
            <a:ext cx="7500541" cy="44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59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B31657DE-0178-054F-8945-197317CF1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9167" y="1430021"/>
            <a:ext cx="5540829" cy="4155622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6EF360B9-FA1C-F343-B353-CC017ACD9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F-S formula vs. simulation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002D6EA3-CD23-5845-8F08-A9A3AE503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5</a:t>
            </a:fld>
            <a:endParaRPr kumimoji="1"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27865659-432E-9B48-A3D5-BC3F745BF5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257" y="1351190"/>
            <a:ext cx="5540829" cy="4155621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FF43BF50-B2C7-304D-B652-34616937A3A7}"/>
              </a:ext>
            </a:extLst>
          </p:cNvPr>
          <p:cNvSpPr txBox="1"/>
          <p:nvPr/>
        </p:nvSpPr>
        <p:spPr>
          <a:xfrm>
            <a:off x="2138638" y="1351189"/>
            <a:ext cx="178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Result of proton</a:t>
            </a:r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FE3DE0A-91BA-B44E-B790-29F9FB04E444}"/>
              </a:ext>
            </a:extLst>
          </p:cNvPr>
          <p:cNvSpPr txBox="1"/>
          <p:nvPr/>
        </p:nvSpPr>
        <p:spPr>
          <a:xfrm>
            <a:off x="7536097" y="1315721"/>
            <a:ext cx="1912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Result of electron</a:t>
            </a:r>
            <a:endParaRPr kumimoji="1"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7652610-9B20-1149-BAA5-85D2E11437EE}"/>
              </a:ext>
            </a:extLst>
          </p:cNvPr>
          <p:cNvSpPr/>
          <p:nvPr/>
        </p:nvSpPr>
        <p:spPr>
          <a:xfrm>
            <a:off x="1567539" y="5891328"/>
            <a:ext cx="39841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dirty="0"/>
              <a:t>The blue line is theoretical</a:t>
            </a:r>
            <a:r>
              <a:rPr kumimoji="1" lang="zh-CN" altLang="en-US" dirty="0"/>
              <a:t> </a:t>
            </a:r>
            <a:r>
              <a:rPr kumimoji="1" lang="en-US" altLang="zh-CN" dirty="0"/>
              <a:t>curve Crossing speed fixed</a:t>
            </a:r>
            <a:endParaRPr kumimoji="1"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A2DB3ED-0379-9C43-ADFF-2A9285E4D602}"/>
              </a:ext>
            </a:extLst>
          </p:cNvPr>
          <p:cNvSpPr txBox="1"/>
          <p:nvPr/>
        </p:nvSpPr>
        <p:spPr>
          <a:xfrm>
            <a:off x="6302835" y="6075143"/>
            <a:ext cx="4093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The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maximum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difference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between theoretical value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and simulation is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10%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928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18F28D-40CA-E44D-B3E6-7763A36E1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Ramping in CEPC</a:t>
            </a:r>
            <a:r>
              <a:rPr kumimoji="1" lang="zh-CN" altLang="en-US" dirty="0"/>
              <a:t> </a:t>
            </a:r>
            <a:r>
              <a:rPr kumimoji="1" lang="en-US" altLang="zh-CN" dirty="0"/>
              <a:t>booster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0E253B55-7959-D64D-A28A-611BB1104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6</a:t>
            </a:fld>
            <a:endParaRPr kumimoji="1"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FA5E4FA-0AE1-5445-88F7-7F48F2E4E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3710"/>
            <a:ext cx="6139543" cy="4604657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A1C3FEA1-28D4-134B-B9AD-C2DFAE0F74FA}"/>
              </a:ext>
            </a:extLst>
          </p:cNvPr>
          <p:cNvSpPr txBox="1"/>
          <p:nvPr/>
        </p:nvSpPr>
        <p:spPr>
          <a:xfrm>
            <a:off x="909564" y="1045811"/>
            <a:ext cx="4320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Designed ramping curve in CEPC booster:</a:t>
            </a:r>
            <a:endParaRPr kumimoji="1"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F277439C-5169-3F48-AC4B-3049D077E1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3829" y="2546955"/>
            <a:ext cx="4887686" cy="3132440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77EAEE67-F87A-4947-AD71-591E4AD87B24}"/>
              </a:ext>
            </a:extLst>
          </p:cNvPr>
          <p:cNvSpPr txBox="1"/>
          <p:nvPr/>
        </p:nvSpPr>
        <p:spPr>
          <a:xfrm>
            <a:off x="6683829" y="2013857"/>
            <a:ext cx="5178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During the ramping , the synchrotron tune is fixed: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4910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0D9AC5-C327-5046-AF9A-7A14F4AB9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CEPC booster ramping simulation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08C3D0BB-E507-7441-A4FD-0B40400CE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7</a:t>
            </a:fld>
            <a:endParaRPr kumimoji="1"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C097D97-ED65-F547-9C9E-BA0174B0F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229" y="1175657"/>
            <a:ext cx="5529414" cy="414706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4D2BF93-8368-0646-A138-450C48185A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057473"/>
            <a:ext cx="5790671" cy="4343003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A2B7256F-AA04-FE4B-8459-803A0A176E58}"/>
              </a:ext>
            </a:extLst>
          </p:cNvPr>
          <p:cNvSpPr txBox="1"/>
          <p:nvPr/>
        </p:nvSpPr>
        <p:spPr>
          <a:xfrm>
            <a:off x="3701143" y="5607417"/>
            <a:ext cx="58721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one</a:t>
            </a:r>
            <a:r>
              <a:rPr kumimoji="1" lang="zh-CN" altLang="en-US" dirty="0"/>
              <a:t> </a:t>
            </a:r>
            <a:r>
              <a:rPr kumimoji="1" lang="en-US" altLang="zh-CN" dirty="0"/>
              <a:t>resonance may be crossed twice or more times , </a:t>
            </a:r>
          </a:p>
          <a:p>
            <a:r>
              <a:rPr kumimoji="1" lang="en-US" altLang="zh-CN" dirty="0"/>
              <a:t>So Previous simulation results may need to be reanalyzed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3241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894746-0176-4F4D-B567-591EFF0FE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Synchrotron tune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3FE6E8B7-F6B9-264F-A4F0-63706F07F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8</a:t>
            </a:fld>
            <a:endParaRPr kumimoji="1"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D34B439-29FE-9846-A565-0BC9A156A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58" y="1771649"/>
            <a:ext cx="5900057" cy="442504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605048CC-90F0-1E4B-AEB5-3B873F2A4827}"/>
                  </a:ext>
                </a:extLst>
              </p:cNvPr>
              <p:cNvSpPr txBox="1"/>
              <p:nvPr/>
            </p:nvSpPr>
            <p:spPr>
              <a:xfrm>
                <a:off x="2993572" y="1034143"/>
                <a:ext cx="1040349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kumimoji="1" lang="el-GR" altLang="zh-CN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kumimoji="1" lang="en-US" altLang="zh-CN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den>
                      </m:f>
                    </m:oMath>
                  </m:oMathPara>
                </a14:m>
                <a:endParaRPr kumimoji="1" lang="zh-CN" altLang="en-US" dirty="0"/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605048CC-90F0-1E4B-AEB5-3B873F2A48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572" y="1034143"/>
                <a:ext cx="1040349" cy="610936"/>
              </a:xfrm>
              <a:prstGeom prst="rect">
                <a:avLst/>
              </a:prstGeom>
              <a:blipFill>
                <a:blip r:embed="rId3"/>
                <a:stretch>
                  <a:fillRect b="-408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图片 7">
            <a:extLst>
              <a:ext uri="{FF2B5EF4-FFF2-40B4-BE49-F238E27FC236}">
                <a16:creationId xmlns:a16="http://schemas.microsoft.com/office/drawing/2014/main" id="{CB08242C-E948-834A-BC69-42BEF9AF72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3714" y="1816552"/>
            <a:ext cx="5780314" cy="433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17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4BD20A-1470-784D-8094-0ACC80183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spectrum analysis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9CB75E0B-7B0E-A443-82D1-65DAFC7DB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9</a:t>
            </a:fld>
            <a:endParaRPr kumimoji="1"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639C7AE-CF14-764F-812F-A964E0AADB22}"/>
              </a:ext>
            </a:extLst>
          </p:cNvPr>
          <p:cNvSpPr txBox="1"/>
          <p:nvPr/>
        </p:nvSpPr>
        <p:spPr>
          <a:xfrm>
            <a:off x="852344" y="855740"/>
            <a:ext cx="376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Fourier transform expansion of </a:t>
            </a:r>
            <a:r>
              <a:rPr kumimoji="1" lang="en-US" altLang="zh-CN" dirty="0" err="1"/>
              <a:t>pz</a:t>
            </a:r>
            <a:r>
              <a:rPr kumimoji="1" lang="zh-CN" altLang="en-US" dirty="0"/>
              <a:t>：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0601046-D3E7-D04E-B0A4-4E3684E56C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163" y="1234129"/>
            <a:ext cx="3472543" cy="2604407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46B73700-702C-524A-B2F0-351563E77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1592" y="744999"/>
            <a:ext cx="1848283" cy="1386213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B98E00E6-DFAB-324B-B405-5EE2125F47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6896" y="765405"/>
            <a:ext cx="1848283" cy="1386212"/>
          </a:xfrm>
          <a:prstGeom prst="rect">
            <a:avLst/>
          </a:prstGeom>
        </p:spPr>
      </p:pic>
      <p:pic>
        <p:nvPicPr>
          <p:cNvPr id="28" name="图片 27">
            <a:extLst>
              <a:ext uri="{FF2B5EF4-FFF2-40B4-BE49-F238E27FC236}">
                <a16:creationId xmlns:a16="http://schemas.microsoft.com/office/drawing/2014/main" id="{E0C1F02F-18E3-A14F-81DA-73D3DEBB2E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0515" y="2175970"/>
            <a:ext cx="2062648" cy="1546986"/>
          </a:xfrm>
          <a:prstGeom prst="rect">
            <a:avLst/>
          </a:prstGeom>
        </p:spPr>
      </p:pic>
      <p:pic>
        <p:nvPicPr>
          <p:cNvPr id="30" name="图片 29">
            <a:extLst>
              <a:ext uri="{FF2B5EF4-FFF2-40B4-BE49-F238E27FC236}">
                <a16:creationId xmlns:a16="http://schemas.microsoft.com/office/drawing/2014/main" id="{1A8326F9-B539-744C-8153-F090FE1FD7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58845" y="2131212"/>
            <a:ext cx="2122325" cy="1591744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272E6C4A-C384-6A43-BBF3-FBF09651A21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20515" y="3649623"/>
            <a:ext cx="2122326" cy="1591744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id="{29A888AF-D885-9345-9E5B-F63FB2E644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883163" y="3796289"/>
            <a:ext cx="1926771" cy="1445078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5B63EFA9-5731-8748-BDF0-B3C36D0CB73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05452" y="5130857"/>
            <a:ext cx="2122326" cy="1591744"/>
          </a:xfrm>
          <a:prstGeom prst="rect">
            <a:avLst/>
          </a:prstGeom>
        </p:spPr>
      </p:pic>
      <p:pic>
        <p:nvPicPr>
          <p:cNvPr id="38" name="图片 37">
            <a:extLst>
              <a:ext uri="{FF2B5EF4-FFF2-40B4-BE49-F238E27FC236}">
                <a16:creationId xmlns:a16="http://schemas.microsoft.com/office/drawing/2014/main" id="{B10161E3-ABD4-474C-AA5D-990D5F1FBE3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883163" y="5181408"/>
            <a:ext cx="2134871" cy="1601153"/>
          </a:xfrm>
          <a:prstGeom prst="rect">
            <a:avLst/>
          </a:prstGeom>
        </p:spPr>
      </p:pic>
      <p:sp>
        <p:nvSpPr>
          <p:cNvPr id="39" name="文本框 38">
            <a:extLst>
              <a:ext uri="{FF2B5EF4-FFF2-40B4-BE49-F238E27FC236}">
                <a16:creationId xmlns:a16="http://schemas.microsoft.com/office/drawing/2014/main" id="{084D9A17-A65C-CB4D-BDEE-65A658A14AA8}"/>
              </a:ext>
            </a:extLst>
          </p:cNvPr>
          <p:cNvSpPr txBox="1"/>
          <p:nvPr/>
        </p:nvSpPr>
        <p:spPr>
          <a:xfrm>
            <a:off x="8164286" y="143810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A94F3FA6-A25B-674C-ABCE-4794D02BF108}"/>
              </a:ext>
            </a:extLst>
          </p:cNvPr>
          <p:cNvSpPr txBox="1"/>
          <p:nvPr/>
        </p:nvSpPr>
        <p:spPr>
          <a:xfrm>
            <a:off x="10310071" y="147889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2</a:t>
            </a:r>
            <a:endParaRPr kumimoji="1" lang="zh-CN" altLang="en-US" dirty="0"/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8F908160-7077-1D45-A1A4-78EBD8E3B4F3}"/>
              </a:ext>
            </a:extLst>
          </p:cNvPr>
          <p:cNvSpPr txBox="1"/>
          <p:nvPr/>
        </p:nvSpPr>
        <p:spPr>
          <a:xfrm>
            <a:off x="8177447" y="29117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3</a:t>
            </a:r>
            <a:endParaRPr kumimoji="1" lang="zh-CN" altLang="en-US" dirty="0"/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CBCCB279-1C5C-EA44-896C-30EC9B4EFA48}"/>
              </a:ext>
            </a:extLst>
          </p:cNvPr>
          <p:cNvSpPr txBox="1"/>
          <p:nvPr/>
        </p:nvSpPr>
        <p:spPr>
          <a:xfrm>
            <a:off x="10115777" y="29046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4</a:t>
            </a:r>
            <a:endParaRPr kumimoji="1" lang="zh-CN" altLang="en-US" dirty="0"/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A18EC107-B44F-6C4B-915B-9B54A5456D25}"/>
              </a:ext>
            </a:extLst>
          </p:cNvPr>
          <p:cNvSpPr txBox="1"/>
          <p:nvPr/>
        </p:nvSpPr>
        <p:spPr>
          <a:xfrm>
            <a:off x="8177447" y="438541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5</a:t>
            </a:r>
            <a:endParaRPr kumimoji="1" lang="zh-CN" altLang="en-US" dirty="0"/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8E8490FB-D422-934B-9232-91BD10B9075D}"/>
              </a:ext>
            </a:extLst>
          </p:cNvPr>
          <p:cNvSpPr txBox="1"/>
          <p:nvPr/>
        </p:nvSpPr>
        <p:spPr>
          <a:xfrm>
            <a:off x="10350039" y="451509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6</a:t>
            </a:r>
            <a:endParaRPr kumimoji="1" lang="zh-CN" altLang="en-US" dirty="0"/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BB4685E6-3DB5-C745-AB38-97AA935FBF30}"/>
              </a:ext>
            </a:extLst>
          </p:cNvPr>
          <p:cNvSpPr txBox="1"/>
          <p:nvPr/>
        </p:nvSpPr>
        <p:spPr>
          <a:xfrm>
            <a:off x="8317533" y="57191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7</a:t>
            </a:r>
            <a:endParaRPr kumimoji="1" lang="zh-CN" altLang="en-US" dirty="0"/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748F4C8C-6A40-004A-B5C1-3C1143711D9A}"/>
              </a:ext>
            </a:extLst>
          </p:cNvPr>
          <p:cNvSpPr txBox="1"/>
          <p:nvPr/>
        </p:nvSpPr>
        <p:spPr>
          <a:xfrm>
            <a:off x="10267226" y="588089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8</a:t>
            </a:r>
            <a:endParaRPr kumimoji="1" lang="zh-CN" altLang="en-US" dirty="0"/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6E39167E-FBFB-6545-AB9E-BAC70BA4CEBE}"/>
              </a:ext>
            </a:extLst>
          </p:cNvPr>
          <p:cNvSpPr txBox="1"/>
          <p:nvPr/>
        </p:nvSpPr>
        <p:spPr>
          <a:xfrm>
            <a:off x="5782833" y="1065099"/>
            <a:ext cx="17440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Divide </a:t>
            </a:r>
            <a:r>
              <a:rPr kumimoji="1" lang="en-US" altLang="zh-CN" dirty="0" err="1"/>
              <a:t>pz</a:t>
            </a:r>
            <a:r>
              <a:rPr kumimoji="1" lang="en-US" altLang="zh-CN" dirty="0"/>
              <a:t> into eight segments by time, and do Fourier analysis for each segment separately</a:t>
            </a:r>
            <a:r>
              <a:rPr kumimoji="1" lang="zh-CN" altLang="en-US" dirty="0"/>
              <a:t>：</a:t>
            </a:r>
          </a:p>
        </p:txBody>
      </p:sp>
      <p:pic>
        <p:nvPicPr>
          <p:cNvPr id="48" name="图片 47">
            <a:extLst>
              <a:ext uri="{FF2B5EF4-FFF2-40B4-BE49-F238E27FC236}">
                <a16:creationId xmlns:a16="http://schemas.microsoft.com/office/drawing/2014/main" id="{7FD273C1-3E1B-3F4E-A98E-BB269E7C4CC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26201" y="4560657"/>
            <a:ext cx="3033487" cy="2275115"/>
          </a:xfrm>
          <a:prstGeom prst="rect">
            <a:avLst/>
          </a:prstGeom>
        </p:spPr>
      </p:pic>
      <p:sp>
        <p:nvSpPr>
          <p:cNvPr id="49" name="文本框 48">
            <a:extLst>
              <a:ext uri="{FF2B5EF4-FFF2-40B4-BE49-F238E27FC236}">
                <a16:creationId xmlns:a16="http://schemas.microsoft.com/office/drawing/2014/main" id="{E06C4B52-E49A-284D-A16C-775BE455B573}"/>
              </a:ext>
            </a:extLst>
          </p:cNvPr>
          <p:cNvSpPr txBox="1"/>
          <p:nvPr/>
        </p:nvSpPr>
        <p:spPr>
          <a:xfrm>
            <a:off x="1758842" y="4191325"/>
            <a:ext cx="1951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Synchrotron tune: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4144258"/>
      </p:ext>
    </p:extLst>
  </p:cSld>
  <p:clrMapOvr>
    <a:masterClrMapping/>
  </p:clrMapOvr>
</p:sld>
</file>

<file path=ppt/theme/theme1.xml><?xml version="1.0" encoding="utf-8"?>
<a:theme xmlns:a="http://schemas.openxmlformats.org/drawingml/2006/main" name="ChenTao2.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演示文稿2" id="{A18F115A-FE28-914E-840B-75ED9AFB638B}" vid="{649FF298-E8C9-0547-BDE6-8FE9EF6FA71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ChenTao2</Template>
  <TotalTime>334</TotalTime>
  <Words>320</Words>
  <Application>Microsoft Macintosh PowerPoint</Application>
  <PresentationFormat>宽屏</PresentationFormat>
  <Paragraphs>68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等线</vt:lpstr>
      <vt:lpstr>等线 Light</vt:lpstr>
      <vt:lpstr>Arial</vt:lpstr>
      <vt:lpstr>Cambria Math</vt:lpstr>
      <vt:lpstr>Wingdings</vt:lpstr>
      <vt:lpstr>ChenTao2.0</vt:lpstr>
      <vt:lpstr>  Ramping setup for CEPC booster  ChenTao</vt:lpstr>
      <vt:lpstr>Benchmark to F-S formula</vt:lpstr>
      <vt:lpstr>Benchmark to F-S formula</vt:lpstr>
      <vt:lpstr>Benchmark to F-S formula</vt:lpstr>
      <vt:lpstr>F-S formula vs. simulation</vt:lpstr>
      <vt:lpstr>Ramping in CEPC booster</vt:lpstr>
      <vt:lpstr>CEPC booster ramping simulation</vt:lpstr>
      <vt:lpstr>Synchrotron tune</vt:lpstr>
      <vt:lpstr>spectrum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Ramping setup for CEPC booster  ChenTao</dc:title>
  <dc:creator>chentao201@mails.ucas.ac.cn</dc:creator>
  <cp:lastModifiedBy>chentao201@mails.ucas.ac.cn</cp:lastModifiedBy>
  <cp:revision>6</cp:revision>
  <dcterms:created xsi:type="dcterms:W3CDTF">2022-03-08T00:24:22Z</dcterms:created>
  <dcterms:modified xsi:type="dcterms:W3CDTF">2022-03-08T05:58:31Z</dcterms:modified>
</cp:coreProperties>
</file>