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6" r:id="rId5"/>
    <p:sldId id="267" r:id="rId6"/>
    <p:sldId id="257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9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6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wmf"/><Relationship Id="rId8" Type="http://schemas.openxmlformats.org/officeDocument/2006/relationships/image" Target="../media/image11.wmf"/><Relationship Id="rId7" Type="http://schemas.openxmlformats.org/officeDocument/2006/relationships/image" Target="../media/image10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7" Type="http://schemas.openxmlformats.org/officeDocument/2006/relationships/slideLayout" Target="../slideLayouts/slideLayout2.xml"/><Relationship Id="rId16" Type="http://schemas.openxmlformats.org/officeDocument/2006/relationships/tags" Target="../tags/tag67.xml"/><Relationship Id="rId15" Type="http://schemas.openxmlformats.org/officeDocument/2006/relationships/image" Target="../media/image18.wmf"/><Relationship Id="rId14" Type="http://schemas.openxmlformats.org/officeDocument/2006/relationships/image" Target="../media/image17.wmf"/><Relationship Id="rId13" Type="http://schemas.openxmlformats.org/officeDocument/2006/relationships/image" Target="../media/image16.wmf"/><Relationship Id="rId12" Type="http://schemas.openxmlformats.org/officeDocument/2006/relationships/image" Target="../media/image15.wmf"/><Relationship Id="rId11" Type="http://schemas.openxmlformats.org/officeDocument/2006/relationships/image" Target="../media/image14.wmf"/><Relationship Id="rId10" Type="http://schemas.openxmlformats.org/officeDocument/2006/relationships/image" Target="../media/image13.wmf"/><Relationship Id="rId1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26.wmf"/><Relationship Id="rId8" Type="http://schemas.openxmlformats.org/officeDocument/2006/relationships/image" Target="../media/image25.wmf"/><Relationship Id="rId7" Type="http://schemas.openxmlformats.org/officeDocument/2006/relationships/image" Target="../media/image24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3" Type="http://schemas.openxmlformats.org/officeDocument/2006/relationships/image" Target="../media/image20.wmf"/><Relationship Id="rId2" Type="http://schemas.openxmlformats.org/officeDocument/2006/relationships/oleObject" Target="../embeddings/oleObject1.bin"/><Relationship Id="rId13" Type="http://schemas.openxmlformats.org/officeDocument/2006/relationships/vmlDrawing" Target="../drawings/vmlDrawing1.v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68.xml"/><Relationship Id="rId10" Type="http://schemas.openxmlformats.org/officeDocument/2006/relationships/image" Target="../media/image9.wmf"/><Relationship Id="rId1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70.xml"/><Relationship Id="rId3" Type="http://schemas.openxmlformats.org/officeDocument/2006/relationships/image" Target="../media/image28.wmf"/><Relationship Id="rId2" Type="http://schemas.openxmlformats.org/officeDocument/2006/relationships/image" Target="../media/image27.png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1.xml"/><Relationship Id="rId2" Type="http://schemas.openxmlformats.org/officeDocument/2006/relationships/image" Target="../media/image30.png"/><Relationship Id="rId1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06725" y="1374140"/>
            <a:ext cx="9799200" cy="2570400"/>
          </a:xfrm>
        </p:spPr>
        <p:txBody>
          <a:bodyPr>
            <a:normAutofit fontScale="90000"/>
          </a:bodyPr>
          <a:p>
            <a:r>
              <a:rPr lang="en-US" altLang="zh-CN"/>
              <a:t>The Simulation on BEPC’S Polarizatied Electron Beam </a:t>
            </a:r>
            <a:r>
              <a:rPr lang="en-US" altLang="zh-CN"/>
              <a:t>using Bmad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4377010"/>
            <a:ext cx="9799200" cy="1472400"/>
          </a:xfrm>
        </p:spPr>
        <p:txBody>
          <a:bodyPr/>
          <a:p>
            <a:r>
              <a:rPr lang="zh-CN" altLang="en-US"/>
              <a:t>付泓瑾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一</a:t>
            </a:r>
            <a:r>
              <a:rPr lang="en-US" altLang="zh-CN"/>
              <a:t>.</a:t>
            </a:r>
            <a:r>
              <a:rPr lang="zh-CN" altLang="en-US"/>
              <a:t>两种公式的计算</a:t>
            </a:r>
            <a:r>
              <a:rPr lang="zh-CN" altLang="en-US"/>
              <a:t>结果</a:t>
            </a:r>
            <a:r>
              <a:rPr lang="zh-CN" altLang="en-US"/>
              <a:t>比较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</a:t>
            </a:r>
            <a:r>
              <a:rPr lang="zh-CN" altLang="en-US"/>
              <a:t>解析公式</a:t>
            </a:r>
            <a:endParaRPr lang="en-US" altLang="zh-CN"/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</a:t>
            </a:r>
            <a:r>
              <a:rPr lang="en-US" altLang="zh-CN"/>
              <a:t>Piwinski</a:t>
            </a:r>
            <a:r>
              <a:rPr lang="zh-CN" altLang="en-US"/>
              <a:t>公式：</a:t>
            </a:r>
            <a:endParaRPr lang="zh-CN" altLang="en-US"/>
          </a:p>
          <a:p>
            <a:r>
              <a:rPr lang="zh-CN" altLang="en-US"/>
              <a:t> 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330" y="2535555"/>
            <a:ext cx="11064240" cy="8077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30" y="3420745"/>
            <a:ext cx="4009390" cy="898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50" y="4565015"/>
            <a:ext cx="11583035" cy="82042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05" y="565785"/>
            <a:ext cx="10968990" cy="5725795"/>
          </a:xfrm>
        </p:spPr>
        <p:txBody>
          <a:bodyPr/>
          <a:p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</a:t>
            </a:r>
            <a:r>
              <a:rPr lang="en-US" altLang="zh-CN">
                <a:sym typeface="+mn-ea"/>
              </a:rPr>
              <a:t>Le Duff</a:t>
            </a:r>
            <a:r>
              <a:rPr lang="zh-CN" altLang="en-US">
                <a:sym typeface="+mn-ea"/>
              </a:rPr>
              <a:t>公式：</a:t>
            </a:r>
            <a:endParaRPr lang="zh-CN" altLang="en-US">
              <a:sym typeface="+mn-ea"/>
            </a:endParaRPr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     在进入数值计算前，我们可以做一点简单分析学工作：设          为被积函数，显然是个初等函数</a:t>
            </a:r>
            <a:endParaRPr lang="zh-CN" altLang="en-US"/>
          </a:p>
          <a:p>
            <a:r>
              <a:rPr lang="zh-CN" altLang="en-US"/>
              <a:t>   </a:t>
            </a:r>
            <a:endParaRPr lang="zh-CN" altLang="en-US"/>
          </a:p>
          <a:p>
            <a:r>
              <a:rPr lang="zh-CN" altLang="en-US"/>
              <a:t> 首先可以肯定的是               ，不妨近似认为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因此我们关心</a:t>
            </a:r>
            <a:r>
              <a:rPr lang="en-US" altLang="zh-CN"/>
              <a:t>W1</a:t>
            </a:r>
            <a:r>
              <a:rPr lang="zh-CN" altLang="en-US"/>
              <a:t>的在           上的性态。 作变换</a:t>
            </a:r>
            <a:r>
              <a:rPr lang="en-US" altLang="zh-CN"/>
              <a:t>y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→z=1/y</a:t>
            </a: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6405" y="1063625"/>
            <a:ext cx="1292860" cy="7366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4070" y="1063625"/>
            <a:ext cx="3002915" cy="7874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" y="1964055"/>
            <a:ext cx="4301490" cy="8210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7330" y="1993900"/>
            <a:ext cx="1243965" cy="7429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9585" y="1964055"/>
            <a:ext cx="4413885" cy="8026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9585" y="1122045"/>
            <a:ext cx="1623695" cy="76136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77845" y="4340225"/>
            <a:ext cx="1018540" cy="3448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1270" y="3049905"/>
            <a:ext cx="549275" cy="34099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37280" y="3390900"/>
            <a:ext cx="3874135" cy="76581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07330" y="4685030"/>
            <a:ext cx="2697480" cy="61468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63280" y="4685030"/>
            <a:ext cx="1379220" cy="5340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5285" y="4667250"/>
            <a:ext cx="4459605" cy="56578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54070" y="5233035"/>
            <a:ext cx="773430" cy="54546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637270" y="5172075"/>
            <a:ext cx="2454275" cy="6064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621270" y="5371465"/>
            <a:ext cx="857885" cy="303530"/>
          </a:xfrm>
          <a:prstGeom prst="rect">
            <a:avLst/>
          </a:prstGeom>
        </p:spPr>
      </p:pic>
    </p:spTree>
    <p:custDataLst>
      <p:tags r:id="rId16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内容占位符 5"/>
          <p:cNvSpPr/>
          <p:nvPr>
            <p:ph idx="1"/>
          </p:nvPr>
        </p:nvSpPr>
        <p:spPr>
          <a:xfrm>
            <a:off x="608330" y="846455"/>
            <a:ext cx="10968990" cy="5403215"/>
          </a:xfrm>
        </p:spPr>
        <p:txBody>
          <a:bodyPr/>
          <a:p>
            <a:r>
              <a:rPr lang="zh-CN" altLang="en-US"/>
              <a:t>可以知道，                              在该区间先单减再单增，</a:t>
            </a:r>
            <a:endParaRPr lang="zh-CN" altLang="en-US"/>
          </a:p>
          <a:p>
            <a:r>
              <a:rPr lang="zh-CN" altLang="en-US"/>
              <a:t>设           两个零点为                     ，若</a:t>
            </a:r>
            <a:r>
              <a:rPr lang="en-US" altLang="zh-CN"/>
              <a:t>P</a:t>
            </a:r>
            <a:r>
              <a:rPr lang="zh-CN" altLang="en-US"/>
              <a:t>近似取</a:t>
            </a:r>
            <a:r>
              <a:rPr lang="en-US" altLang="zh-CN"/>
              <a:t>1</a:t>
            </a:r>
            <a:r>
              <a:rPr lang="zh-CN" altLang="en-US"/>
              <a:t>，则近似有</a:t>
            </a:r>
            <a:endParaRPr lang="zh-CN" altLang="en-US"/>
          </a:p>
          <a:p>
            <a:r>
              <a:rPr lang="zh-CN" altLang="en-US"/>
              <a:t>当</a:t>
            </a:r>
            <a:r>
              <a:rPr lang="en-US" altLang="zh-CN"/>
              <a:t>y</a:t>
            </a:r>
            <a:r>
              <a:rPr lang="zh-CN" altLang="en-US"/>
              <a:t>趋近无穷大时，</a:t>
            </a:r>
            <a:r>
              <a:rPr lang="en-US" altLang="zh-CN"/>
              <a:t>z</a:t>
            </a:r>
            <a:r>
              <a:rPr lang="zh-CN" altLang="en-US"/>
              <a:t>趋近于</a:t>
            </a:r>
            <a:r>
              <a:rPr lang="en-US" altLang="zh-CN"/>
              <a:t>0</a:t>
            </a:r>
            <a:r>
              <a:rPr lang="zh-CN" altLang="en-US"/>
              <a:t>，因此我们截断积分上限为   时，需要考虑</a:t>
            </a:r>
            <a:endParaRPr lang="zh-CN" altLang="en-US"/>
          </a:p>
          <a:p>
            <a:r>
              <a:rPr lang="zh-CN" altLang="en-US"/>
              <a:t>这显然是一个小量，所以当我们仅计算托歇克寿命的大小时，这样做有一定的合理性，这对应于取</a:t>
            </a:r>
            <a:r>
              <a:rPr lang="en-US" altLang="zh-CN"/>
              <a:t>x</a:t>
            </a:r>
            <a:r>
              <a:rPr lang="zh-CN" altLang="en-US"/>
              <a:t>的积分上限</a:t>
            </a:r>
            <a:r>
              <a:rPr lang="en-US" altLang="zh-CN"/>
              <a:t>x</a:t>
            </a:r>
            <a:r>
              <a:rPr lang="zh-CN" altLang="en-US"/>
              <a:t>为</a:t>
            </a:r>
            <a:r>
              <a:rPr lang="en-US" altLang="zh-CN"/>
              <a:t>1</a:t>
            </a:r>
            <a:r>
              <a:rPr lang="zh-CN" altLang="en-US"/>
              <a:t>。</a:t>
            </a:r>
            <a:endParaRPr lang="zh-CN" altLang="en-US"/>
          </a:p>
          <a:p>
            <a:r>
              <a:rPr lang="zh-CN" altLang="en-US"/>
              <a:t>实际上</a:t>
            </a:r>
            <a:r>
              <a:rPr lang="en-US" altLang="zh-CN"/>
              <a:t>bmad</a:t>
            </a:r>
            <a:r>
              <a:rPr lang="zh-CN" altLang="en-US"/>
              <a:t>的原有程序也是这么做的</a:t>
            </a:r>
            <a:endParaRPr lang="zh-CN" altLang="en-US"/>
          </a:p>
          <a:p>
            <a:r>
              <a:rPr lang="zh-CN" altLang="en-US"/>
              <a:t>但是注意到式子中各项小量的阶数，                         </a:t>
            </a:r>
            <a:r>
              <a:rPr lang="en-US" altLang="zh-CN"/>
              <a:t>,                       </a:t>
            </a:r>
            <a:r>
              <a:rPr lang="zh-CN" altLang="en-US"/>
              <a:t>，因而计算极化引起的</a:t>
            </a:r>
            <a:r>
              <a:rPr lang="en-US" altLang="zh-CN"/>
              <a:t>TL</a:t>
            </a:r>
            <a:r>
              <a:rPr lang="zh-CN" altLang="en-US"/>
              <a:t>相对变化时，这么截断不是很合适。</a:t>
            </a:r>
            <a:endParaRPr lang="zh-CN" altLang="en-US"/>
          </a:p>
          <a:p>
            <a:r>
              <a:rPr lang="en-US" altLang="zh-CN"/>
              <a:t>bmad</a:t>
            </a:r>
            <a:r>
              <a:rPr lang="zh-CN" altLang="en-US"/>
              <a:t>算出各个位置的</a:t>
            </a:r>
            <a:r>
              <a:rPr lang="en-US" altLang="zh-CN"/>
              <a:t>              </a:t>
            </a:r>
            <a:r>
              <a:rPr lang="zh-CN" altLang="en-US"/>
              <a:t>都在</a:t>
            </a:r>
            <a:r>
              <a:rPr lang="en-US" altLang="zh-CN"/>
              <a:t>10^(-4),</a:t>
            </a:r>
            <a:r>
              <a:rPr lang="zh-CN" altLang="en-US"/>
              <a:t>因而合适</a:t>
            </a:r>
            <a:r>
              <a:rPr lang="zh-CN" altLang="en-US"/>
              <a:t>的积分上限数量级应该在</a:t>
            </a:r>
            <a:r>
              <a:rPr lang="en-US" altLang="zh-CN"/>
              <a:t>10^(4)</a:t>
            </a:r>
            <a:r>
              <a:rPr lang="zh-CN" altLang="en-US"/>
              <a:t>之上。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6460" y="738505"/>
            <a:ext cx="2433320" cy="601345"/>
          </a:xfrm>
          <a:prstGeom prst="rect">
            <a:avLst/>
          </a:prstGeom>
        </p:spPr>
      </p:pic>
      <p:graphicFrame>
        <p:nvGraphicFramePr>
          <p:cNvPr id="5" name="对象 4"/>
          <p:cNvGraphicFramePr/>
          <p:nvPr/>
        </p:nvGraphicFramePr>
        <p:xfrm>
          <a:off x="1223010" y="1383030"/>
          <a:ext cx="741045" cy="363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2" imgW="572770" imgH="288290" progId="Equation.DSMT4">
                  <p:embed/>
                </p:oleObj>
              </mc:Choice>
              <mc:Fallback>
                <p:oleObj name="" r:id="rId2" imgW="572770" imgH="288290" progId="Equation.DSMT4">
                  <p:embed/>
                  <p:pic>
                    <p:nvPicPr>
                      <p:cNvPr id="0" name="图片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23010" y="1383030"/>
                        <a:ext cx="741045" cy="363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7730" y="1468755"/>
            <a:ext cx="1543050" cy="27813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4805" y="1461770"/>
            <a:ext cx="1104265" cy="28511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7230" y="1746885"/>
            <a:ext cx="200660" cy="5753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22055" y="1788795"/>
            <a:ext cx="2071370" cy="4921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98060" y="3724275"/>
            <a:ext cx="1976120" cy="3079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17080" y="3583305"/>
            <a:ext cx="1704975" cy="58991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07080" y="4478655"/>
            <a:ext cx="1116965" cy="523875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6540" y="642620"/>
            <a:ext cx="10670540" cy="487045"/>
          </a:xfrm>
        </p:spPr>
        <p:txBody>
          <a:bodyPr>
            <a:normAutofit fontScale="90000"/>
          </a:bodyPr>
          <a:p>
            <a:r>
              <a:rPr lang="en-US" altLang="zh-CN"/>
              <a:t> 2.bmad</a:t>
            </a:r>
            <a:r>
              <a:rPr lang="zh-CN" altLang="en-US"/>
              <a:t>上计算</a:t>
            </a:r>
            <a:r>
              <a:rPr lang="en-US" altLang="zh-CN"/>
              <a:t>BEPC</a:t>
            </a:r>
            <a:r>
              <a:rPr lang="zh-CN" altLang="en-US"/>
              <a:t>的</a:t>
            </a:r>
            <a:r>
              <a:rPr lang="en-US" altLang="zh-CN"/>
              <a:t>Touschek</a:t>
            </a:r>
            <a:r>
              <a:rPr lang="zh-CN" altLang="en-US"/>
              <a:t>寿命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说明：程序调的数值积分函数</a:t>
            </a:r>
            <a:r>
              <a:rPr lang="en-US" altLang="zh-CN"/>
              <a:t>fgsl_integration_qag</a:t>
            </a:r>
            <a:r>
              <a:rPr lang="zh-CN" altLang="en-US"/>
              <a:t>适用于有限积分上界的情况，然而解析表达式中的积分上界是正无穷大。在我把用</a:t>
            </a:r>
            <a:r>
              <a:rPr lang="en-US" altLang="zh-CN"/>
              <a:t>De Luff</a:t>
            </a:r>
            <a:r>
              <a:rPr lang="zh-CN" altLang="en-US"/>
              <a:t>公式计算的程序中的积分上界设置成</a:t>
            </a:r>
            <a:r>
              <a:rPr lang="en-US" altLang="zh-CN"/>
              <a:t>1*10^6</a:t>
            </a:r>
            <a:r>
              <a:rPr lang="zh-CN" altLang="en-US"/>
              <a:t>时，积分上界变化引起的误差已经缩小至</a:t>
            </a:r>
            <a:r>
              <a:rPr lang="en-US" altLang="zh-CN"/>
              <a:t>10^(-6)</a:t>
            </a:r>
            <a:r>
              <a:rPr lang="zh-CN" altLang="en-US"/>
              <a:t>数量级。而原程序中是把积分上界的设置为</a:t>
            </a:r>
            <a:r>
              <a:rPr lang="en-US" altLang="zh-CN"/>
              <a:t>1.0</a:t>
            </a:r>
            <a:r>
              <a:rPr lang="zh-CN" altLang="en-US"/>
              <a:t>，相对误差甚至达到约</a:t>
            </a:r>
            <a:r>
              <a:rPr lang="en-US" altLang="zh-CN"/>
              <a:t>4%</a:t>
            </a:r>
            <a:r>
              <a:rPr lang="zh-CN" altLang="en-US"/>
              <a:t>，</a:t>
            </a:r>
            <a:r>
              <a:rPr lang="zh-CN" altLang="en-US"/>
              <a:t>比较不合适。</a:t>
            </a:r>
            <a:endParaRPr lang="zh-CN" altLang="en-US"/>
          </a:p>
        </p:txBody>
      </p:sp>
      <p:pic>
        <p:nvPicPr>
          <p:cNvPr id="4" name="图片 3" descr="RMC0JG1T{XVV5RZ`F51IP1T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6540" y="1313815"/>
            <a:ext cx="7893685" cy="29178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9130" y="2226310"/>
            <a:ext cx="3428365" cy="68580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</a:t>
            </a:r>
            <a:r>
              <a:rPr lang="en-US" altLang="zh-CN"/>
              <a:t>.BEPC-</a:t>
            </a:r>
            <a:r>
              <a:rPr lang="zh-CN" altLang="en-US"/>
              <a:t>不同能量下的</a:t>
            </a:r>
            <a:r>
              <a:rPr lang="zh-CN" altLang="en-US"/>
              <a:t>模拟计算结果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35585" y="1313815"/>
            <a:ext cx="11720830" cy="1289050"/>
          </a:xfrm>
          <a:prstGeom prst="rect">
            <a:avLst/>
          </a:prstGeom>
        </p:spPr>
      </p:pic>
      <p:pic>
        <p:nvPicPr>
          <p:cNvPr id="5" name="图片 4" descr="VVY3GZ]{()GB)K@B{2V(5Y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85" y="2786380"/>
            <a:ext cx="10885805" cy="12852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35990" y="4432300"/>
            <a:ext cx="990346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可以看到：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直接利用解析的近似公式计算极化建立时间和用</a:t>
            </a:r>
            <a:r>
              <a:rPr lang="en-US" altLang="zh-CN"/>
              <a:t>bmad</a:t>
            </a:r>
            <a:r>
              <a:rPr lang="zh-CN" altLang="en-US"/>
              <a:t>算出的结果相对误差不到</a:t>
            </a:r>
            <a:r>
              <a:rPr lang="en-US" altLang="zh-CN"/>
              <a:t>4%</a:t>
            </a:r>
            <a:r>
              <a:rPr lang="zh-CN" altLang="en-US"/>
              <a:t>，而且极化建立时间随能量增加而</a:t>
            </a:r>
            <a:r>
              <a:rPr lang="zh-CN" altLang="en-US"/>
              <a:t>减少。</a:t>
            </a:r>
            <a:endParaRPr lang="en-US" altLang="zh-CN"/>
          </a:p>
          <a:p>
            <a:r>
              <a:rPr lang="en-US" altLang="zh-CN"/>
              <a:t>2.</a:t>
            </a:r>
            <a:r>
              <a:rPr lang="zh-CN" altLang="en-US"/>
              <a:t>对于</a:t>
            </a:r>
            <a:r>
              <a:rPr lang="en-US" altLang="zh-CN"/>
              <a:t>BEPC</a:t>
            </a:r>
            <a:r>
              <a:rPr lang="zh-CN" altLang="en-US"/>
              <a:t>来说，</a:t>
            </a:r>
            <a:r>
              <a:rPr lang="en-US" altLang="zh-CN"/>
              <a:t>TL</a:t>
            </a:r>
            <a:r>
              <a:rPr lang="zh-CN" altLang="en-US"/>
              <a:t>随能量的增加而快速增加，极化引起的</a:t>
            </a:r>
            <a:r>
              <a:rPr lang="en-US" altLang="zh-CN"/>
              <a:t>TL</a:t>
            </a:r>
            <a:r>
              <a:rPr lang="zh-CN" altLang="en-US"/>
              <a:t>的相对变化在</a:t>
            </a:r>
            <a:r>
              <a:rPr lang="en-US" altLang="zh-CN"/>
              <a:t>6%</a:t>
            </a:r>
            <a:r>
              <a:rPr lang="zh-CN" altLang="en-US"/>
              <a:t>左右，而且相对变化随能量增加有</a:t>
            </a:r>
            <a:r>
              <a:rPr lang="zh-CN" altLang="en-US"/>
              <a:t>缓慢减小的</a:t>
            </a:r>
            <a:r>
              <a:rPr lang="zh-CN" altLang="en-US"/>
              <a:t>趋势，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</a:t>
            </a:r>
            <a:r>
              <a:rPr lang="en-US" altLang="zh-CN"/>
              <a:t>.</a:t>
            </a:r>
            <a:r>
              <a:rPr lang="zh-CN" altLang="en-US"/>
              <a:t>进一步的</a:t>
            </a:r>
            <a:r>
              <a:rPr lang="zh-CN" altLang="en-US"/>
              <a:t>改进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</a:t>
            </a:r>
            <a:r>
              <a:rPr lang="zh-CN" altLang="en-US"/>
              <a:t>用</a:t>
            </a:r>
            <a:r>
              <a:rPr lang="en-US" altLang="zh-CN"/>
              <a:t>Bmad</a:t>
            </a:r>
            <a:r>
              <a:rPr lang="zh-CN" altLang="en-US"/>
              <a:t>算积分时，调用的是</a:t>
            </a:r>
            <a:r>
              <a:rPr lang="en-US" altLang="zh-CN"/>
              <a:t>fgsl</a:t>
            </a:r>
            <a:r>
              <a:rPr lang="zh-CN" altLang="en-US"/>
              <a:t>算的有限积分上限的函数。可以调用</a:t>
            </a:r>
            <a:r>
              <a:rPr lang="en-US" altLang="zh-CN"/>
              <a:t>gsl</a:t>
            </a:r>
            <a:r>
              <a:rPr lang="zh-CN" altLang="en-US"/>
              <a:t>里另外一个算无穷大积分上限的函数。每次</a:t>
            </a:r>
            <a:r>
              <a:rPr lang="zh-CN" altLang="en-US"/>
              <a:t>积分时，其</a:t>
            </a:r>
            <a:r>
              <a:rPr lang="zh-CN" altLang="en-US"/>
              <a:t>程序需要</a:t>
            </a:r>
            <a:r>
              <a:rPr lang="zh-CN" altLang="en-US"/>
              <a:t>额外做一个函数变换，</a:t>
            </a:r>
            <a:r>
              <a:rPr lang="zh-CN" altLang="en-US"/>
              <a:t>但这样计算结果可以更准确</a:t>
            </a:r>
            <a:r>
              <a:rPr lang="zh-CN" altLang="en-US"/>
              <a:t>一些。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不同公式本身对物理现象的描述的准确性不同，能找到更准确的解析公式</a:t>
            </a:r>
            <a:r>
              <a:rPr lang="zh-CN" altLang="en-US"/>
              <a:t>更好。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所使用的</a:t>
            </a:r>
            <a:r>
              <a:rPr lang="en-US" altLang="zh-CN"/>
              <a:t>BMAD</a:t>
            </a:r>
            <a:r>
              <a:rPr lang="zh-CN" altLang="en-US"/>
              <a:t>的</a:t>
            </a:r>
            <a:r>
              <a:rPr lang="en-US" altLang="zh-CN"/>
              <a:t>lattice</a:t>
            </a:r>
            <a:r>
              <a:rPr lang="zh-CN" altLang="en-US"/>
              <a:t>文件并没有包含误差</a:t>
            </a:r>
            <a:r>
              <a:rPr lang="zh-CN" altLang="en-US"/>
              <a:t>和扰动项的</a:t>
            </a:r>
            <a:r>
              <a:rPr lang="zh-CN" altLang="en-US"/>
              <a:t>影响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计算</a:t>
            </a:r>
            <a:r>
              <a:rPr lang="en-US" altLang="zh-CN"/>
              <a:t>BEPC</a:t>
            </a:r>
            <a:r>
              <a:rPr lang="zh-CN" altLang="en-US"/>
              <a:t>不同能量的情况时，其他参数没有做</a:t>
            </a:r>
            <a:r>
              <a:rPr lang="zh-CN" altLang="en-US"/>
              <a:t>修改。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五</a:t>
            </a:r>
            <a:r>
              <a:rPr lang="en-US" altLang="zh-CN"/>
              <a:t>.</a:t>
            </a:r>
            <a:r>
              <a:rPr lang="zh-CN" altLang="en-US"/>
              <a:t>参考</a:t>
            </a:r>
            <a:r>
              <a:rPr lang="zh-CN" altLang="en-US"/>
              <a:t>文献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1.C.Sun</a:t>
            </a:r>
            <a:r>
              <a:rPr lang="zh-CN" altLang="en-US"/>
              <a:t>，</a:t>
            </a:r>
            <a:r>
              <a:rPr lang="en-US" altLang="zh-CN"/>
              <a:t> Polarization mesurement of stored electron beam using Touscheklifetime,Nuclear Instrument and Methods in Physics Research A,2010,Germany</a:t>
            </a:r>
            <a:endParaRPr lang="en-US" altLang="zh-CN"/>
          </a:p>
          <a:p>
            <a:r>
              <a:rPr lang="en-US" altLang="zh-CN"/>
              <a:t>2.J.Zhang, Beam energy measurement  using resonant spin depolarization in the SOLEIL storage ring,</a:t>
            </a:r>
            <a:r>
              <a:rPr lang="en-US" altLang="zh-CN">
                <a:sym typeface="+mn-ea"/>
              </a:rPr>
              <a:t>Nuclear Instrument and Methods in Physics Research A,</a:t>
            </a:r>
            <a:r>
              <a:rPr lang="en-US" altLang="zh-CN"/>
              <a:t>2013, </a:t>
            </a:r>
            <a:r>
              <a:rPr lang="en-US" altLang="zh-CN">
                <a:sym typeface="+mn-ea"/>
              </a:rPr>
              <a:t>Germany</a:t>
            </a:r>
            <a:endParaRPr lang="en-US" altLang="zh-CN"/>
          </a:p>
          <a:p>
            <a:r>
              <a:rPr lang="en-US" altLang="zh-CN"/>
              <a:t>3.GSL  guide ,Internet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UNIT_PLACING_PICTURE_USER_VIEWPORT" val="{&quot;height&quot;:2955,&quot;width&quot;:7995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1462</Words>
  <Application>WPS 演示</Application>
  <PresentationFormat>宽屏</PresentationFormat>
  <Paragraphs>59</Paragraphs>
  <Slides>8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Equation.DSMT4</vt:lpstr>
      <vt:lpstr>The Simulation on BEPC’S Polarizatied Electron Beam using Bmad</vt:lpstr>
      <vt:lpstr>一.两种公式的计算结果比较</vt:lpstr>
      <vt:lpstr>PowerPoint 演示文稿</vt:lpstr>
      <vt:lpstr>PowerPoint 演示文稿</vt:lpstr>
      <vt:lpstr> 2.bmad上计算BEPC的Touschek寿命</vt:lpstr>
      <vt:lpstr>二.BEPC-不同能量下的模拟计算结果</vt:lpstr>
      <vt:lpstr>三.进一步的改进</vt:lpstr>
      <vt:lpstr>五.参考文献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坏兽养殖协会</cp:lastModifiedBy>
  <cp:revision>186</cp:revision>
  <dcterms:created xsi:type="dcterms:W3CDTF">2019-06-19T02:08:00Z</dcterms:created>
  <dcterms:modified xsi:type="dcterms:W3CDTF">2022-03-08T04:53:02Z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DAD07EC4E12141E1BD7C638224979985</vt:lpwstr>
  </property>
</Properties>
</file>