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sldIdLst>
    <p:sldId id="256" r:id="rId2"/>
    <p:sldId id="273" r:id="rId3"/>
    <p:sldId id="257" r:id="rId4"/>
    <p:sldId id="258" r:id="rId5"/>
    <p:sldId id="259" r:id="rId6"/>
    <p:sldId id="261" r:id="rId7"/>
    <p:sldId id="262" r:id="rId8"/>
    <p:sldId id="263" r:id="rId9"/>
    <p:sldId id="260" r:id="rId10"/>
    <p:sldId id="264" r:id="rId11"/>
    <p:sldId id="265" r:id="rId12"/>
    <p:sldId id="266" r:id="rId13"/>
    <p:sldId id="267" r:id="rId14"/>
    <p:sldId id="268" r:id="rId15"/>
    <p:sldId id="269" r:id="rId16"/>
    <p:sldId id="271" r:id="rId17"/>
    <p:sldId id="272" r:id="rId18"/>
    <p:sldId id="270" r:id="rId1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66"/>
  </p:normalViewPr>
  <p:slideViewPr>
    <p:cSldViewPr snapToGrid="0" snapToObjects="1">
      <p:cViewPr varScale="1">
        <p:scale>
          <a:sx n="102" d="100"/>
          <a:sy n="102" d="100"/>
        </p:scale>
        <p:origin x="41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ACE102-9FBA-E94A-B255-398AAA095302}" type="datetimeFigureOut">
              <a:rPr kumimoji="1" lang="zh-CN" altLang="en-US" smtClean="0"/>
              <a:t>2022/3/9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852253-1C03-3942-8195-3FBD8B73F8CA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8830243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" altLang="zh-CN" dirty="0"/>
              <a:t>The impact on the detector performance is studied in </a:t>
            </a:r>
            <a:r>
              <a:rPr kumimoji="1" lang="en" altLang="zh-CN"/>
              <a:t>different aspects</a:t>
            </a:r>
            <a:r>
              <a:rPr kumimoji="1" lang="zh-CN" altLang="en-US"/>
              <a:t> </a:t>
            </a:r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852253-1C03-3942-8195-3FBD8B73F8CA}" type="slidenum">
              <a:rPr kumimoji="1" lang="zh-CN" altLang="en-US" smtClean="0"/>
              <a:t>2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1104332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" altLang="zh-CN" dirty="0"/>
              <a:t>The basic unit is a wedge-shaped crystal</a:t>
            </a:r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852253-1C03-3942-8195-3FBD8B73F8CA}" type="slidenum">
              <a:rPr kumimoji="1" lang="zh-CN" altLang="en-US" smtClean="0"/>
              <a:t>3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1810686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852253-1C03-3942-8195-3FBD8B73F8CA}" type="slidenum">
              <a:rPr kumimoji="1" lang="zh-CN" altLang="en-US" smtClean="0"/>
              <a:t>16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6103022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852253-1C03-3942-8195-3FBD8B73F8CA}" type="slidenum">
              <a:rPr kumimoji="1" lang="zh-CN" altLang="en-US" smtClean="0"/>
              <a:t>17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1813611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852253-1C03-3942-8195-3FBD8B73F8CA}" type="slidenum">
              <a:rPr kumimoji="1" lang="zh-CN" altLang="en-US" smtClean="0"/>
              <a:t>18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1062591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BC60775-81A9-604F-9DA6-D7E05E8808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0345213E-4D94-5A4E-A756-E4454B2568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0237929-C2C8-C448-9A47-0273A1741D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7A964-572A-6A45-A31C-8805784401E9}" type="datetime1">
              <a:rPr kumimoji="1" lang="zh-CN" altLang="en-US" smtClean="0"/>
              <a:t>2022/3/9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271D1BF-2EBA-364D-95BD-8E11F28C4D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" altLang="zh-CN"/>
              <a:t>CEPC physics and detector meeting</a:t>
            </a:r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D7C1AED-9EB0-FA43-80F9-0D19EB942F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33751-9E4E-824C-81BB-85BF65CDE4DB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8387168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7D1744F-FE9C-0845-987F-27B52182D4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EC4CB36-3CF7-264F-AB62-1B3F2EFB3E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56558A9-FE27-1E4A-BB19-437A698A38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73C73-0CCB-6146-A855-811B1E76033A}" type="datetime1">
              <a:rPr kumimoji="1" lang="zh-CN" altLang="en-US" smtClean="0"/>
              <a:t>2022/3/9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973D0AA-2C19-2D49-8E80-F065F8E3DD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" altLang="zh-CN"/>
              <a:t>CEPC physics and detector meeting</a:t>
            </a:r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6250664-F01E-F249-89B8-F15A9C262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33751-9E4E-824C-81BB-85BF65CDE4DB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0242784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CF3EA151-5A53-F849-9345-6D3D8EF620E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6F88721-FE8F-9A49-B6B7-DAAE9FBBE2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FF13169-AF0D-8F4A-8F4B-7DC02F4C75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403C0-B383-844F-9298-0F8B9697259F}" type="datetime1">
              <a:rPr kumimoji="1" lang="zh-CN" altLang="en-US" smtClean="0"/>
              <a:t>2022/3/9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67C0BCF-9988-FD43-AD96-9BB5F3EB07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" altLang="zh-CN"/>
              <a:t>CEPC physics and detector meeting</a:t>
            </a:r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EF4E4C5-C8D4-1A44-A44A-6810D8E7CF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33751-9E4E-824C-81BB-85BF65CDE4DB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7532935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C13DD7E-E366-544F-A6AB-7EBE5B0AC7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B7AA331-309D-0142-BDB1-934BAFF40E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1222EB8-0172-9A43-AA72-42F6908306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FCFC7-8B65-DC48-83D5-4D2659C629BB}" type="datetime1">
              <a:rPr kumimoji="1" lang="zh-CN" altLang="en-US" smtClean="0"/>
              <a:t>2022/3/9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575396D-FF05-E648-BC76-8C195B1E57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" altLang="zh-CN"/>
              <a:t>CEPC physics and detector meeting</a:t>
            </a:r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4611E5B-5D62-A14B-B3C7-0B656C1D96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33751-9E4E-824C-81BB-85BF65CDE4DB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5472729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5332E68-BE61-9346-BEC6-69B68B94AE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D385C7A-4794-F74E-A5BD-CEF93A71E5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2F9EDC3-7B78-3E4B-89E4-9CD8441982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BBB17-D525-D34B-BEB5-EA0973D36316}" type="datetime1">
              <a:rPr kumimoji="1" lang="zh-CN" altLang="en-US" smtClean="0"/>
              <a:t>2022/3/9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5CD0102-3AB7-464C-8922-ADDAB9AFDD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" altLang="zh-CN"/>
              <a:t>CEPC physics and detector meeting</a:t>
            </a:r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FEE1388-4E55-6A43-9C43-434B45A278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33751-9E4E-824C-81BB-85BF65CDE4DB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7601806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8815C4C-9D40-7D47-BF7B-CEC67A0B98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7996FBE-3E39-2A4A-BA12-DA07FCF56A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07891A0B-2F92-A447-9D41-0BE4E0443B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F61164F-F473-A94A-9384-648AC274C9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BA497-460F-E243-8F45-1E98D550D655}" type="datetime1">
              <a:rPr kumimoji="1" lang="zh-CN" altLang="en-US" smtClean="0"/>
              <a:t>2022/3/9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FE5F09A-4E38-4A48-A120-4387C2561C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" altLang="zh-CN"/>
              <a:t>CEPC physics and detector meeting</a:t>
            </a:r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0E8C78B-801A-9D41-A3A1-C819DAB6E8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33751-9E4E-824C-81BB-85BF65CDE4DB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530834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AB489B9-8518-B040-8496-C9E044C82D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192343B-ED22-8D4F-A054-BABF797229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064FA58-170D-6143-B55D-38322A965B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8B610B87-9C0E-E74D-A1DA-1593DA779B8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6B3C233D-6F47-9C46-AD30-8ABEC44252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B329F774-AD80-064A-BF47-B787915FCD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173EA-D7A4-124F-A656-4EFB684D5444}" type="datetime1">
              <a:rPr kumimoji="1" lang="zh-CN" altLang="en-US" smtClean="0"/>
              <a:t>2022/3/9</a:t>
            </a:fld>
            <a:endParaRPr kumimoji="1"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3B81602A-ACDF-0C4F-8AA0-A03B2D08F7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" altLang="zh-CN"/>
              <a:t>CEPC physics and detector meeting</a:t>
            </a:r>
            <a:endParaRPr kumimoji="1"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C89CE0FB-4DF4-614D-A48E-565639C68C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33751-9E4E-824C-81BB-85BF65CDE4DB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4536030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F523193-8DD7-D64F-AA67-75432E9223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624D7754-3275-A345-890A-602BD4A7EE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C3EAC-9D27-CF4D-AC01-82F797023090}" type="datetime1">
              <a:rPr kumimoji="1" lang="zh-CN" altLang="en-US" smtClean="0"/>
              <a:t>2022/3/9</a:t>
            </a:fld>
            <a:endParaRPr kumimoji="1"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3DEBC8B-3FC4-0745-A6D7-8178C65CF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" altLang="zh-CN"/>
              <a:t>CEPC physics and detector meeting</a:t>
            </a:r>
            <a:endParaRPr kumimoji="1"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652657D6-73FA-9A48-AB0A-8D67310B56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33751-9E4E-824C-81BB-85BF65CDE4DB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307803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7820D974-E8EC-534E-83AB-FCA25ABF4A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E4EC0-C5AA-7D47-A1B2-7609307A0AAF}" type="datetime1">
              <a:rPr kumimoji="1" lang="zh-CN" altLang="en-US" smtClean="0"/>
              <a:t>2022/3/9</a:t>
            </a:fld>
            <a:endParaRPr kumimoji="1"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9CC13BD-3E73-4443-AEB7-0B63ED5D3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" altLang="zh-CN"/>
              <a:t>CEPC physics and detector meeting</a:t>
            </a:r>
            <a:endParaRPr kumimoji="1"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6D14824-D6E3-854C-AB55-05D08C86E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33751-9E4E-824C-81BB-85BF65CDE4DB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2311626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0109A0C-EC09-DE48-9236-D00C5AAD2D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2288032-4735-F241-B22F-CF6BFDA1D5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B2E2925-A886-C64E-A63B-AEF8D4F030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743241F-5D97-924A-9957-6E27EC773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F0598-663D-8346-81AB-382B2377B254}" type="datetime1">
              <a:rPr kumimoji="1" lang="zh-CN" altLang="en-US" smtClean="0"/>
              <a:t>2022/3/9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F65D505-4A1B-AF45-AC3B-27D0F43AF8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" altLang="zh-CN"/>
              <a:t>CEPC physics and detector meeting</a:t>
            </a:r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98A7B5C-F9B6-214C-A447-693795D1B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33751-9E4E-824C-81BB-85BF65CDE4DB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92505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71D3CB4-E28C-7140-BC42-8823E74E4C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64DEC519-4974-0C4E-8DA5-AB276DB956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BB1F647D-7192-DA4F-9708-267B956039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7F9B48E-EC4A-B44A-BE90-72C8599CED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B6243-1BA1-CD40-8F0F-D91A031C2745}" type="datetime1">
              <a:rPr kumimoji="1" lang="zh-CN" altLang="en-US" smtClean="0"/>
              <a:t>2022/3/9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E7DB9D6-BD85-8244-935B-88DD9888AF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" altLang="zh-CN"/>
              <a:t>CEPC physics and detector meeting</a:t>
            </a:r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57D1ED1-151F-C447-9ECD-921D9852A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33751-9E4E-824C-81BB-85BF65CDE4DB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4064673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53E22120-1112-8041-AF7F-57AF68DF57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D3AE075-346B-9C44-BB06-67AEAAA6A2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08C9ECF-B0E5-BE46-A4BA-BBCF05CD06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6B19E4-BE0E-A64C-B890-51B2ECF1C704}" type="datetime1">
              <a:rPr kumimoji="1" lang="zh-CN" altLang="en-US" smtClean="0"/>
              <a:t>2022/3/9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76E4DBF-20B4-1B48-A5F3-45C3F4C0A1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kumimoji="1" lang="en" altLang="zh-CN"/>
              <a:t>CEPC physics and detector meeting</a:t>
            </a:r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647E581-E964-5444-8636-A7E83F812B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533751-9E4E-824C-81BB-85BF65CDE4DB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227896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4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Relationship Id="rId9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10" Type="http://schemas.openxmlformats.org/officeDocument/2006/relationships/image" Target="../media/image34.png"/><Relationship Id="rId4" Type="http://schemas.openxmlformats.org/officeDocument/2006/relationships/image" Target="../media/image57.png"/><Relationship Id="rId9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65.PNG"/><Relationship Id="rId7" Type="http://schemas.openxmlformats.org/officeDocument/2006/relationships/image" Target="../media/image6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indico.ihep.ac.cn/event/15369/" TargetMode="External"/><Relationship Id="rId5" Type="http://schemas.openxmlformats.org/officeDocument/2006/relationships/hyperlink" Target="https://indico.ihep.ac.cn/event/15394/" TargetMode="Externa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10" Type="http://schemas.openxmlformats.org/officeDocument/2006/relationships/image" Target="../media/image34.png"/><Relationship Id="rId4" Type="http://schemas.openxmlformats.org/officeDocument/2006/relationships/image" Target="../media/image27.png"/><Relationship Id="rId9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B7C3415E-C20B-4C4D-A367-1E98DF7C89FB}"/>
              </a:ext>
            </a:extLst>
          </p:cNvPr>
          <p:cNvSpPr/>
          <p:nvPr/>
        </p:nvSpPr>
        <p:spPr>
          <a:xfrm>
            <a:off x="0" y="1"/>
            <a:ext cx="12192000" cy="6895714"/>
          </a:xfrm>
          <a:prstGeom prst="rect">
            <a:avLst/>
          </a:prstGeom>
          <a:gradFill flip="none" rotWithShape="1">
            <a:gsLst>
              <a:gs pos="20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5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zh-CN" altLang="en-US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4FC812D6-C188-144D-A991-70361585762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Energy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position</a:t>
            </a:r>
            <a:r>
              <a:rPr lang="zh-CN" altLang="en-US" dirty="0"/>
              <a:t> </a:t>
            </a:r>
            <a:r>
              <a:rPr lang="en-US" altLang="zh-CN" dirty="0"/>
              <a:t>resolution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br>
              <a:rPr lang="en-US" altLang="zh-CN" dirty="0"/>
            </a:br>
            <a:r>
              <a:rPr lang="en" altLang="zh-CN" dirty="0"/>
              <a:t>Crystal </a:t>
            </a:r>
            <a:r>
              <a:rPr lang="en-US" altLang="zh-CN" dirty="0"/>
              <a:t>F</a:t>
            </a:r>
            <a:r>
              <a:rPr lang="en" altLang="zh-CN" dirty="0"/>
              <a:t>an</a:t>
            </a:r>
            <a:r>
              <a:rPr lang="en-US" altLang="zh-CN" dirty="0"/>
              <a:t> </a:t>
            </a:r>
            <a:r>
              <a:rPr lang="en" altLang="zh-CN" dirty="0" err="1"/>
              <a:t>Ecal</a:t>
            </a:r>
            <a:r>
              <a:rPr lang="en" altLang="zh-CN" dirty="0"/>
              <a:t> for CEPC</a:t>
            </a:r>
            <a:endParaRPr kumimoji="1" lang="zh-CN" altLang="en-US" dirty="0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E2C5408-1AA8-7347-B237-5722C5E460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94646"/>
            <a:ext cx="9144000" cy="2391854"/>
          </a:xfrm>
        </p:spPr>
        <p:txBody>
          <a:bodyPr>
            <a:normAutofit/>
          </a:bodyPr>
          <a:lstStyle/>
          <a:p>
            <a:endParaRPr kumimoji="1" lang="en-US" altLang="zh-CN" dirty="0"/>
          </a:p>
          <a:p>
            <a:r>
              <a:rPr kumimoji="1" lang="en-US" altLang="zh-CN" u="sng" dirty="0"/>
              <a:t>Xiao</a:t>
            </a:r>
            <a:r>
              <a:rPr kumimoji="1" lang="zh-CN" altLang="en-US" u="sng" dirty="0"/>
              <a:t> </a:t>
            </a:r>
            <a:r>
              <a:rPr kumimoji="1" lang="en-US" altLang="zh-CN" u="sng" dirty="0"/>
              <a:t>Zhao</a:t>
            </a:r>
            <a:r>
              <a:rPr kumimoji="1" lang="en-US" altLang="zh-CN" dirty="0"/>
              <a:t>,</a:t>
            </a:r>
            <a:r>
              <a:rPr kumimoji="1" lang="zh-CN" altLang="en-US" dirty="0"/>
              <a:t> </a:t>
            </a:r>
            <a:r>
              <a:rPr kumimoji="1" lang="en-US" altLang="zh-CN" dirty="0"/>
              <a:t>Huaqiao</a:t>
            </a:r>
            <a:r>
              <a:rPr kumimoji="1" lang="zh-CN" altLang="en-US" dirty="0"/>
              <a:t> </a:t>
            </a:r>
            <a:r>
              <a:rPr kumimoji="1" lang="en-US" altLang="zh-CN" dirty="0"/>
              <a:t>Zhang</a:t>
            </a:r>
            <a:r>
              <a:rPr kumimoji="1" lang="zh-CN" altLang="en-US" dirty="0"/>
              <a:t> </a:t>
            </a:r>
            <a:r>
              <a:rPr kumimoji="1" lang="en-US" altLang="zh-CN" dirty="0"/>
              <a:t>(Institute</a:t>
            </a:r>
            <a:r>
              <a:rPr kumimoji="1" lang="zh-CN" altLang="en-US" dirty="0"/>
              <a:t> </a:t>
            </a:r>
            <a:r>
              <a:rPr kumimoji="1" lang="en-US" altLang="zh-CN" dirty="0"/>
              <a:t>of</a:t>
            </a:r>
            <a:r>
              <a:rPr kumimoji="1" lang="zh-CN" altLang="en-US" dirty="0"/>
              <a:t> </a:t>
            </a:r>
            <a:r>
              <a:rPr kumimoji="1" lang="en-US" altLang="zh-CN" dirty="0"/>
              <a:t>High</a:t>
            </a:r>
            <a:r>
              <a:rPr kumimoji="1" lang="zh-CN" altLang="en-US" dirty="0"/>
              <a:t> </a:t>
            </a:r>
            <a:r>
              <a:rPr kumimoji="1" lang="en-US" altLang="zh-CN" dirty="0"/>
              <a:t>Energy</a:t>
            </a:r>
            <a:r>
              <a:rPr kumimoji="1" lang="zh-CN" altLang="en-US" dirty="0"/>
              <a:t> </a:t>
            </a:r>
            <a:r>
              <a:rPr kumimoji="1" lang="en-US" altLang="zh-CN" dirty="0"/>
              <a:t>Physics,</a:t>
            </a:r>
            <a:r>
              <a:rPr kumimoji="1" lang="zh-CN" altLang="en-US" dirty="0"/>
              <a:t> </a:t>
            </a:r>
            <a:r>
              <a:rPr kumimoji="1" lang="en-US" altLang="zh-CN" dirty="0"/>
              <a:t>CAS)</a:t>
            </a:r>
          </a:p>
          <a:p>
            <a:endParaRPr kumimoji="1" lang="en-US" altLang="zh-CN" dirty="0"/>
          </a:p>
          <a:p>
            <a:r>
              <a:rPr kumimoji="1" lang="en-US" altLang="zh-CN" dirty="0"/>
              <a:t>09/03/2022</a:t>
            </a:r>
          </a:p>
          <a:p>
            <a:endParaRPr kumimoji="1" lang="zh-CN" altLang="en-US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3BE3BAE-6FB5-9144-9A04-17B2653AB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33751-9E4E-824C-81BB-85BF65CDE4DB}" type="slidenum">
              <a:rPr kumimoji="1" lang="zh-CN" altLang="en-US" smtClean="0"/>
              <a:t>1</a:t>
            </a:fld>
            <a:endParaRPr kumimoji="1" lang="zh-CN" altLang="en-US"/>
          </a:p>
        </p:txBody>
      </p:sp>
      <p:sp>
        <p:nvSpPr>
          <p:cNvPr id="6" name="日期占位符 5">
            <a:extLst>
              <a:ext uri="{FF2B5EF4-FFF2-40B4-BE49-F238E27FC236}">
                <a16:creationId xmlns:a16="http://schemas.microsoft.com/office/drawing/2014/main" id="{70ACEA73-F855-F74E-9625-A01EE2476B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F44D3-EDD8-3C45-9DF5-36785E69CA6C}" type="datetime1">
              <a:rPr kumimoji="1" lang="zh-CN" altLang="en-US" smtClean="0"/>
              <a:t>2022/3/9</a:t>
            </a:fld>
            <a:endParaRPr kumimoji="1" lang="zh-CN" altLang="en-US"/>
          </a:p>
        </p:txBody>
      </p:sp>
      <p:sp>
        <p:nvSpPr>
          <p:cNvPr id="7" name="页脚占位符 6">
            <a:extLst>
              <a:ext uri="{FF2B5EF4-FFF2-40B4-BE49-F238E27FC236}">
                <a16:creationId xmlns:a16="http://schemas.microsoft.com/office/drawing/2014/main" id="{E0B24655-545A-5A42-B71A-81544ED84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" altLang="zh-CN"/>
              <a:t>CEPC physics and detector meeting</a:t>
            </a:r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16763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>
            <a:extLst>
              <a:ext uri="{FF2B5EF4-FFF2-40B4-BE49-F238E27FC236}">
                <a16:creationId xmlns:a16="http://schemas.microsoft.com/office/drawing/2014/main" id="{1A5E7778-E795-1242-898C-3A6CA9994E68}"/>
              </a:ext>
            </a:extLst>
          </p:cNvPr>
          <p:cNvSpPr/>
          <p:nvPr/>
        </p:nvSpPr>
        <p:spPr>
          <a:xfrm>
            <a:off x="0" y="0"/>
            <a:ext cx="12192000" cy="1136822"/>
          </a:xfrm>
          <a:prstGeom prst="rect">
            <a:avLst/>
          </a:prstGeom>
          <a:gradFill flip="none" rotWithShape="1">
            <a:gsLst>
              <a:gs pos="20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5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zh-CN" altLang="en-US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5E321239-96DB-BD47-A6EE-EF01E57918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02243"/>
            <a:ext cx="10515600" cy="1325563"/>
          </a:xfrm>
        </p:spPr>
        <p:txBody>
          <a:bodyPr/>
          <a:lstStyle/>
          <a:p>
            <a:r>
              <a:rPr kumimoji="1" lang="en-US" altLang="zh-CN" dirty="0"/>
              <a:t>Cross</a:t>
            </a:r>
            <a:r>
              <a:rPr kumimoji="1" lang="zh-CN" altLang="en-US" dirty="0"/>
              <a:t> </a:t>
            </a:r>
            <a:r>
              <a:rPr kumimoji="1" lang="en-US" altLang="zh-CN" dirty="0"/>
              <a:t>Crystal</a:t>
            </a:r>
            <a:r>
              <a:rPr kumimoji="1" lang="zh-CN" altLang="en-US" dirty="0"/>
              <a:t> </a:t>
            </a:r>
            <a:r>
              <a:rPr kumimoji="1" lang="en-US" altLang="zh-CN" dirty="0"/>
              <a:t>Fan</a:t>
            </a:r>
            <a:r>
              <a:rPr kumimoji="1" lang="zh-CN" altLang="en-US" dirty="0"/>
              <a:t> 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6E5BA32B-39F4-DC47-898C-39007AA4F453}"/>
              </a:ext>
            </a:extLst>
          </p:cNvPr>
          <p:cNvSpPr txBox="1"/>
          <p:nvPr/>
        </p:nvSpPr>
        <p:spPr>
          <a:xfrm>
            <a:off x="1180288" y="1631017"/>
            <a:ext cx="511569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l"/>
            </a:pPr>
            <a:r>
              <a:rPr kumimoji="1" lang="en-US" altLang="zh-CN" dirty="0"/>
              <a:t>To</a:t>
            </a:r>
            <a:r>
              <a:rPr kumimoji="1" lang="zh-CN" altLang="en-US" dirty="0"/>
              <a:t> </a:t>
            </a:r>
            <a:r>
              <a:rPr kumimoji="1" lang="en-US" altLang="zh-CN" dirty="0"/>
              <a:t>improve the</a:t>
            </a:r>
            <a:r>
              <a:rPr kumimoji="1" lang="zh-CN" altLang="en-US" dirty="0"/>
              <a:t> </a:t>
            </a:r>
            <a:r>
              <a:rPr kumimoji="1" lang="en-US" altLang="zh-CN" dirty="0"/>
              <a:t>phi</a:t>
            </a:r>
            <a:r>
              <a:rPr kumimoji="1" lang="zh-CN" altLang="en-US" dirty="0"/>
              <a:t> </a:t>
            </a:r>
            <a:r>
              <a:rPr kumimoji="1" lang="en-US" altLang="zh-CN" dirty="0"/>
              <a:t>resolution accuracy:</a:t>
            </a:r>
          </a:p>
          <a:p>
            <a:endParaRPr kumimoji="1" lang="en-US" altLang="zh-CN" dirty="0"/>
          </a:p>
          <a:p>
            <a:pPr marL="742950" lvl="1" indent="-285750">
              <a:buFont typeface="Wingdings" pitchFamily="2" charset="2"/>
              <a:buChar char="l"/>
            </a:pPr>
            <a:r>
              <a:rPr kumimoji="1" lang="en-US" altLang="zh-CN" dirty="0"/>
              <a:t>Crossing even and odd modules</a:t>
            </a:r>
          </a:p>
          <a:p>
            <a:pPr lvl="1"/>
            <a:endParaRPr kumimoji="1" lang="en-US" altLang="zh-CN" dirty="0"/>
          </a:p>
          <a:p>
            <a:pPr marL="742950" lvl="1" indent="-285750">
              <a:buFont typeface="Wingdings" pitchFamily="2" charset="2"/>
              <a:buChar char="l"/>
            </a:pPr>
            <a:r>
              <a:rPr kumimoji="1" lang="en-US" altLang="zh-CN" dirty="0"/>
              <a:t>Odd</a:t>
            </a:r>
            <a:r>
              <a:rPr kumimoji="1" lang="zh-CN" altLang="en-US" dirty="0"/>
              <a:t> </a:t>
            </a:r>
            <a:r>
              <a:rPr kumimoji="1" lang="en-US" altLang="zh-CN" dirty="0"/>
              <a:t>layer</a:t>
            </a:r>
            <a:r>
              <a:rPr kumimoji="1" lang="zh-CN" altLang="en-US" dirty="0"/>
              <a:t>： </a:t>
            </a:r>
            <a:r>
              <a:rPr kumimoji="1" lang="en-US" altLang="zh-CN" dirty="0"/>
              <a:t>alpha’=</a:t>
            </a:r>
            <a:r>
              <a:rPr kumimoji="1" lang="zh-CN" altLang="en-US" dirty="0"/>
              <a:t> </a:t>
            </a:r>
            <a:r>
              <a:rPr kumimoji="1" lang="en-US" altLang="zh-CN" dirty="0"/>
              <a:t>-alpha</a:t>
            </a:r>
            <a:endParaRPr kumimoji="1" lang="zh-CN" altLang="en-US" dirty="0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E44725E9-2A39-E649-AF0C-9EC1F5FAF4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52" y="3382467"/>
            <a:ext cx="3698200" cy="3026150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2ABD6580-43B7-0949-B40A-A09BD350F4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8058" y="3470751"/>
            <a:ext cx="3556013" cy="2937866"/>
          </a:xfrm>
          <a:prstGeom prst="rect">
            <a:avLst/>
          </a:prstGeom>
        </p:spPr>
      </p:pic>
      <p:sp>
        <p:nvSpPr>
          <p:cNvPr id="17" name="右箭头 16">
            <a:extLst>
              <a:ext uri="{FF2B5EF4-FFF2-40B4-BE49-F238E27FC236}">
                <a16:creationId xmlns:a16="http://schemas.microsoft.com/office/drawing/2014/main" id="{CEF8DFE0-CBD8-A745-B5DB-F4A71514843F}"/>
              </a:ext>
            </a:extLst>
          </p:cNvPr>
          <p:cNvSpPr/>
          <p:nvPr/>
        </p:nvSpPr>
        <p:spPr>
          <a:xfrm>
            <a:off x="3738137" y="4703610"/>
            <a:ext cx="779841" cy="3566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4427A6E2-EA05-3147-B4C6-E66A04CA3A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46142" y="4024321"/>
            <a:ext cx="3602727" cy="2682323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5AEA728A-DC27-0344-8247-BD216C1931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46142" y="1325563"/>
            <a:ext cx="3351957" cy="2596515"/>
          </a:xfrm>
          <a:prstGeom prst="rect">
            <a:avLst/>
          </a:prstGeom>
        </p:spPr>
      </p:pic>
      <p:cxnSp>
        <p:nvCxnSpPr>
          <p:cNvPr id="15" name="直线连接符 14">
            <a:extLst>
              <a:ext uri="{FF2B5EF4-FFF2-40B4-BE49-F238E27FC236}">
                <a16:creationId xmlns:a16="http://schemas.microsoft.com/office/drawing/2014/main" id="{D52D4080-0870-484D-8B73-085DA870072A}"/>
              </a:ext>
            </a:extLst>
          </p:cNvPr>
          <p:cNvCxnSpPr>
            <a:cxnSpLocks/>
          </p:cNvCxnSpPr>
          <p:nvPr/>
        </p:nvCxnSpPr>
        <p:spPr>
          <a:xfrm flipV="1">
            <a:off x="9940413" y="4144297"/>
            <a:ext cx="575187" cy="25623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右箭头 19">
            <a:extLst>
              <a:ext uri="{FF2B5EF4-FFF2-40B4-BE49-F238E27FC236}">
                <a16:creationId xmlns:a16="http://schemas.microsoft.com/office/drawing/2014/main" id="{04EABE87-5F1A-D848-95FA-3B9C0786CA82}"/>
              </a:ext>
            </a:extLst>
          </p:cNvPr>
          <p:cNvSpPr/>
          <p:nvPr/>
        </p:nvSpPr>
        <p:spPr>
          <a:xfrm rot="5400000">
            <a:off x="8953855" y="3594044"/>
            <a:ext cx="779841" cy="3566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3" name="灯片编号占位符 22">
            <a:extLst>
              <a:ext uri="{FF2B5EF4-FFF2-40B4-BE49-F238E27FC236}">
                <a16:creationId xmlns:a16="http://schemas.microsoft.com/office/drawing/2014/main" id="{B7DD55BF-4DBD-5646-A496-B723E71608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33751-9E4E-824C-81BB-85BF65CDE4DB}" type="slidenum">
              <a:rPr kumimoji="1" lang="zh-CN" altLang="en-US" smtClean="0"/>
              <a:t>10</a:t>
            </a:fld>
            <a:endParaRPr kumimoji="1" lang="zh-CN" altLang="en-US"/>
          </a:p>
        </p:txBody>
      </p:sp>
      <p:sp>
        <p:nvSpPr>
          <p:cNvPr id="24" name="日期占位符 23">
            <a:extLst>
              <a:ext uri="{FF2B5EF4-FFF2-40B4-BE49-F238E27FC236}">
                <a16:creationId xmlns:a16="http://schemas.microsoft.com/office/drawing/2014/main" id="{F298AC5F-B738-1946-A5B8-6AC5B0AAF7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CC58D-EC56-DD41-BD5C-26C225970C15}" type="datetime1">
              <a:rPr kumimoji="1" lang="zh-CN" altLang="en-US" smtClean="0"/>
              <a:t>2022/3/9</a:t>
            </a:fld>
            <a:endParaRPr kumimoji="1" lang="zh-CN" altLang="en-US"/>
          </a:p>
        </p:txBody>
      </p:sp>
      <p:sp>
        <p:nvSpPr>
          <p:cNvPr id="25" name="页脚占位符 24">
            <a:extLst>
              <a:ext uri="{FF2B5EF4-FFF2-40B4-BE49-F238E27FC236}">
                <a16:creationId xmlns:a16="http://schemas.microsoft.com/office/drawing/2014/main" id="{801F7EFA-4AD2-6B4C-97F6-FAEC740F9B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" altLang="zh-CN"/>
              <a:t>CEPC physics and detector meeting</a:t>
            </a:r>
            <a:endParaRPr kumimoji="1" lang="zh-CN" altLang="en-US"/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1AFDE285-48ED-C248-9546-AB0AAC62C443}"/>
              </a:ext>
            </a:extLst>
          </p:cNvPr>
          <p:cNvSpPr txBox="1"/>
          <p:nvPr/>
        </p:nvSpPr>
        <p:spPr>
          <a:xfrm>
            <a:off x="10928513" y="1679835"/>
            <a:ext cx="1263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>
                <a:solidFill>
                  <a:srgbClr val="C00000"/>
                </a:solidFill>
              </a:rPr>
              <a:t>Crystal</a:t>
            </a:r>
            <a:r>
              <a:rPr kumimoji="1" lang="zh-CN" altLang="en-US" dirty="0">
                <a:solidFill>
                  <a:srgbClr val="C00000"/>
                </a:solidFill>
              </a:rPr>
              <a:t> </a:t>
            </a:r>
            <a:r>
              <a:rPr kumimoji="1" lang="en-US" altLang="zh-CN" dirty="0">
                <a:solidFill>
                  <a:srgbClr val="C00000"/>
                </a:solidFill>
              </a:rPr>
              <a:t>Fan</a:t>
            </a:r>
            <a:endParaRPr kumimoji="1" lang="zh-CN" altLang="en-US" dirty="0">
              <a:solidFill>
                <a:srgbClr val="C00000"/>
              </a:solidFill>
            </a:endParaRP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B6870844-153B-EA45-886D-FB7C3CF1C3E3}"/>
              </a:ext>
            </a:extLst>
          </p:cNvPr>
          <p:cNvSpPr txBox="1"/>
          <p:nvPr/>
        </p:nvSpPr>
        <p:spPr>
          <a:xfrm>
            <a:off x="10260061" y="4465091"/>
            <a:ext cx="19319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>
                <a:solidFill>
                  <a:srgbClr val="C00000"/>
                </a:solidFill>
              </a:rPr>
              <a:t>Cross </a:t>
            </a:r>
            <a:r>
              <a:rPr kumimoji="1" lang="zh-CN" altLang="en-US" dirty="0">
                <a:solidFill>
                  <a:srgbClr val="C00000"/>
                </a:solidFill>
              </a:rPr>
              <a:t> </a:t>
            </a:r>
            <a:r>
              <a:rPr kumimoji="1" lang="en-US" altLang="zh-CN" dirty="0">
                <a:solidFill>
                  <a:srgbClr val="C00000"/>
                </a:solidFill>
              </a:rPr>
              <a:t>Crystal</a:t>
            </a:r>
            <a:r>
              <a:rPr kumimoji="1" lang="zh-CN" altLang="en-US" dirty="0">
                <a:solidFill>
                  <a:srgbClr val="C00000"/>
                </a:solidFill>
              </a:rPr>
              <a:t> </a:t>
            </a:r>
            <a:r>
              <a:rPr kumimoji="1" lang="en-US" altLang="zh-CN" dirty="0">
                <a:solidFill>
                  <a:srgbClr val="C00000"/>
                </a:solidFill>
              </a:rPr>
              <a:t>Fan</a:t>
            </a:r>
            <a:endParaRPr kumimoji="1" lang="zh-CN" alt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44631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BA51702E-52B4-E842-A9DE-D5CFEB3DA8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528"/>
          <a:stretch/>
        </p:blipFill>
        <p:spPr>
          <a:xfrm>
            <a:off x="8271670" y="2261286"/>
            <a:ext cx="3920330" cy="2483128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FAEE7799-A1F9-FB49-A7E7-42D6A32BDE5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238"/>
          <a:stretch/>
        </p:blipFill>
        <p:spPr>
          <a:xfrm>
            <a:off x="4151871" y="2261286"/>
            <a:ext cx="4119800" cy="2628428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CA547AD2-5730-5D4C-A3AF-04806E3533A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5238"/>
          <a:stretch/>
        </p:blipFill>
        <p:spPr>
          <a:xfrm>
            <a:off x="0" y="2261286"/>
            <a:ext cx="4151870" cy="2628428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1A5E7778-E795-1242-898C-3A6CA9994E68}"/>
              </a:ext>
            </a:extLst>
          </p:cNvPr>
          <p:cNvSpPr/>
          <p:nvPr/>
        </p:nvSpPr>
        <p:spPr>
          <a:xfrm>
            <a:off x="0" y="0"/>
            <a:ext cx="12192000" cy="1136822"/>
          </a:xfrm>
          <a:prstGeom prst="rect">
            <a:avLst/>
          </a:prstGeom>
          <a:gradFill flip="none" rotWithShape="1">
            <a:gsLst>
              <a:gs pos="20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5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zh-CN" altLang="en-US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5E321239-96DB-BD47-A6EE-EF01E57918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02243"/>
            <a:ext cx="10515600" cy="1325563"/>
          </a:xfrm>
        </p:spPr>
        <p:txBody>
          <a:bodyPr/>
          <a:lstStyle/>
          <a:p>
            <a:r>
              <a:rPr kumimoji="1" lang="en-US" altLang="zh-CN" dirty="0"/>
              <a:t>E</a:t>
            </a:r>
            <a:r>
              <a:rPr kumimoji="1" lang="zh-CN" altLang="en-US" dirty="0"/>
              <a:t> </a:t>
            </a:r>
            <a:r>
              <a:rPr kumimoji="1" lang="en-US" altLang="zh-CN" dirty="0"/>
              <a:t>resolution</a:t>
            </a:r>
            <a:endParaRPr kumimoji="1" lang="zh-CN" altLang="en-US" dirty="0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0E6470A3-E7D4-834E-8F95-CBDAAAB1F0E6}"/>
              </a:ext>
            </a:extLst>
          </p:cNvPr>
          <p:cNvSpPr txBox="1"/>
          <p:nvPr/>
        </p:nvSpPr>
        <p:spPr>
          <a:xfrm>
            <a:off x="2561399" y="3502850"/>
            <a:ext cx="840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5</a:t>
            </a:r>
            <a:r>
              <a:rPr kumimoji="1" lang="zh-CN" altLang="en-US" dirty="0"/>
              <a:t> </a:t>
            </a:r>
            <a:r>
              <a:rPr kumimoji="1" lang="en-US" altLang="zh-CN" dirty="0"/>
              <a:t>layer</a:t>
            </a:r>
            <a:endParaRPr kumimoji="1" lang="zh-CN" altLang="en-US" dirty="0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E5B2D300-F213-044F-9E19-6767703E85E4}"/>
              </a:ext>
            </a:extLst>
          </p:cNvPr>
          <p:cNvSpPr txBox="1"/>
          <p:nvPr/>
        </p:nvSpPr>
        <p:spPr>
          <a:xfrm>
            <a:off x="6828487" y="3502850"/>
            <a:ext cx="9621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10</a:t>
            </a:r>
            <a:r>
              <a:rPr kumimoji="1" lang="zh-CN" altLang="en-US" dirty="0"/>
              <a:t> </a:t>
            </a:r>
            <a:r>
              <a:rPr kumimoji="1" lang="en-US" altLang="zh-CN" dirty="0"/>
              <a:t>layer</a:t>
            </a:r>
            <a:endParaRPr kumimoji="1" lang="zh-CN" altLang="en-US" dirty="0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7F1096B0-9CCD-B741-8069-2B4D6190999C}"/>
              </a:ext>
            </a:extLst>
          </p:cNvPr>
          <p:cNvSpPr txBox="1"/>
          <p:nvPr/>
        </p:nvSpPr>
        <p:spPr>
          <a:xfrm>
            <a:off x="10748815" y="3430200"/>
            <a:ext cx="9621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14</a:t>
            </a:r>
            <a:r>
              <a:rPr kumimoji="1" lang="zh-CN" altLang="en-US" dirty="0"/>
              <a:t> </a:t>
            </a:r>
            <a:r>
              <a:rPr kumimoji="1" lang="en-US" altLang="zh-CN" dirty="0"/>
              <a:t>layer</a:t>
            </a:r>
            <a:endParaRPr kumimoji="1" lang="zh-CN" altLang="en-US" dirty="0"/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6410069E-5B55-AD4E-93CB-9623D9BE5BEC}"/>
              </a:ext>
            </a:extLst>
          </p:cNvPr>
          <p:cNvSpPr txBox="1"/>
          <p:nvPr/>
        </p:nvSpPr>
        <p:spPr>
          <a:xfrm>
            <a:off x="3909258" y="5436973"/>
            <a:ext cx="34002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E</a:t>
            </a:r>
            <a:r>
              <a:rPr kumimoji="1" lang="zh-CN" altLang="en-US" dirty="0"/>
              <a:t> </a:t>
            </a:r>
            <a:r>
              <a:rPr kumimoji="1" lang="en-US" altLang="zh-CN" dirty="0"/>
              <a:t>resolution</a:t>
            </a:r>
            <a:r>
              <a:rPr kumimoji="1" lang="zh-CN" altLang="en-US" dirty="0"/>
              <a:t> </a:t>
            </a:r>
            <a:r>
              <a:rPr kumimoji="1" lang="en-US" altLang="zh-CN" dirty="0"/>
              <a:t>~</a:t>
            </a:r>
            <a:r>
              <a:rPr kumimoji="1" lang="zh-CN" altLang="en-US" dirty="0"/>
              <a:t> </a:t>
            </a:r>
            <a:r>
              <a:rPr kumimoji="1" lang="en-US" altLang="zh-CN" dirty="0"/>
              <a:t>0.57%</a:t>
            </a:r>
            <a:r>
              <a:rPr kumimoji="1" lang="zh-CN" altLang="en-US" dirty="0"/>
              <a:t>（</a:t>
            </a:r>
            <a:r>
              <a:rPr kumimoji="1" lang="en-US" altLang="zh-CN" dirty="0"/>
              <a:t>10</a:t>
            </a:r>
            <a:r>
              <a:rPr kumimoji="1" lang="zh-CN" altLang="en-US" dirty="0"/>
              <a:t> </a:t>
            </a:r>
            <a:r>
              <a:rPr kumimoji="1" lang="en-US" altLang="zh-CN" dirty="0"/>
              <a:t>layer</a:t>
            </a:r>
            <a:r>
              <a:rPr kumimoji="1" lang="zh-CN" altLang="en-US" dirty="0"/>
              <a:t>）</a:t>
            </a:r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3CB5CE60-C8D6-CA44-923B-09258256D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33751-9E4E-824C-81BB-85BF65CDE4DB}" type="slidenum">
              <a:rPr kumimoji="1" lang="zh-CN" altLang="en-US" smtClean="0"/>
              <a:t>11</a:t>
            </a:fld>
            <a:endParaRPr kumimoji="1" lang="zh-CN" alt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1A2E53C-0946-8843-AB02-456A6B5B36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AEA3D-4686-2847-A5AA-580D3250CDFF}" type="datetime1">
              <a:rPr kumimoji="1" lang="zh-CN" altLang="en-US" smtClean="0"/>
              <a:t>2022/3/9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89A15E3-6A31-C847-888E-1A67D7DB18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" altLang="zh-CN"/>
              <a:t>CEPC physics and detector meeting</a:t>
            </a:r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188273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7E0CDDEA-E1EC-8848-964F-2A2DFF7F03D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04" t="3630"/>
          <a:stretch/>
        </p:blipFill>
        <p:spPr>
          <a:xfrm>
            <a:off x="8402594" y="2310714"/>
            <a:ext cx="3789405" cy="2533576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F2D7EEC4-0823-B14F-A1A7-EDFA151052E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65" t="6810" r="1828"/>
          <a:stretch/>
        </p:blipFill>
        <p:spPr>
          <a:xfrm>
            <a:off x="4300151" y="2301779"/>
            <a:ext cx="4017372" cy="2640923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3CB8AB2E-F498-EA4A-BB1D-0BBF5D2BC51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410" t="7283" r="-162" b="1632"/>
          <a:stretch/>
        </p:blipFill>
        <p:spPr>
          <a:xfrm>
            <a:off x="160638" y="2310714"/>
            <a:ext cx="4000263" cy="2533576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1A5E7778-E795-1242-898C-3A6CA9994E68}"/>
              </a:ext>
            </a:extLst>
          </p:cNvPr>
          <p:cNvSpPr/>
          <p:nvPr/>
        </p:nvSpPr>
        <p:spPr>
          <a:xfrm>
            <a:off x="0" y="0"/>
            <a:ext cx="12192000" cy="1136822"/>
          </a:xfrm>
          <a:prstGeom prst="rect">
            <a:avLst/>
          </a:prstGeom>
          <a:gradFill flip="none" rotWithShape="1">
            <a:gsLst>
              <a:gs pos="20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5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zh-CN" altLang="en-US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5E321239-96DB-BD47-A6EE-EF01E57918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02243"/>
            <a:ext cx="10515600" cy="1325563"/>
          </a:xfrm>
        </p:spPr>
        <p:txBody>
          <a:bodyPr/>
          <a:lstStyle/>
          <a:p>
            <a:r>
              <a:rPr kumimoji="1" lang="en-US" altLang="zh-CN" dirty="0"/>
              <a:t>Z</a:t>
            </a:r>
            <a:r>
              <a:rPr kumimoji="1" lang="zh-CN" altLang="en-US" dirty="0"/>
              <a:t> </a:t>
            </a:r>
            <a:r>
              <a:rPr kumimoji="1" lang="en-US" altLang="zh-CN" dirty="0"/>
              <a:t>resolution</a:t>
            </a:r>
            <a:endParaRPr kumimoji="1" lang="zh-CN" altLang="en-US" dirty="0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0E6470A3-E7D4-834E-8F95-CBDAAAB1F0E6}"/>
              </a:ext>
            </a:extLst>
          </p:cNvPr>
          <p:cNvSpPr txBox="1"/>
          <p:nvPr/>
        </p:nvSpPr>
        <p:spPr>
          <a:xfrm>
            <a:off x="2561399" y="3502850"/>
            <a:ext cx="840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5</a:t>
            </a:r>
            <a:r>
              <a:rPr kumimoji="1" lang="zh-CN" altLang="en-US" dirty="0"/>
              <a:t> </a:t>
            </a:r>
            <a:r>
              <a:rPr kumimoji="1" lang="en-US" altLang="zh-CN" dirty="0"/>
              <a:t>layer</a:t>
            </a:r>
            <a:endParaRPr kumimoji="1" lang="zh-CN" altLang="en-US" dirty="0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E5B2D300-F213-044F-9E19-6767703E85E4}"/>
              </a:ext>
            </a:extLst>
          </p:cNvPr>
          <p:cNvSpPr txBox="1"/>
          <p:nvPr/>
        </p:nvSpPr>
        <p:spPr>
          <a:xfrm>
            <a:off x="6828487" y="3502850"/>
            <a:ext cx="9621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10</a:t>
            </a:r>
            <a:r>
              <a:rPr kumimoji="1" lang="zh-CN" altLang="en-US" dirty="0"/>
              <a:t> </a:t>
            </a:r>
            <a:r>
              <a:rPr kumimoji="1" lang="en-US" altLang="zh-CN" dirty="0"/>
              <a:t>layer</a:t>
            </a:r>
            <a:endParaRPr kumimoji="1" lang="zh-CN" altLang="en-US" dirty="0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7F1096B0-9CCD-B741-8069-2B4D6190999C}"/>
              </a:ext>
            </a:extLst>
          </p:cNvPr>
          <p:cNvSpPr txBox="1"/>
          <p:nvPr/>
        </p:nvSpPr>
        <p:spPr>
          <a:xfrm>
            <a:off x="10748815" y="3430200"/>
            <a:ext cx="9621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14</a:t>
            </a:r>
            <a:r>
              <a:rPr kumimoji="1" lang="zh-CN" altLang="en-US" dirty="0"/>
              <a:t> </a:t>
            </a:r>
            <a:r>
              <a:rPr kumimoji="1" lang="en-US" altLang="zh-CN" dirty="0"/>
              <a:t>layer</a:t>
            </a:r>
            <a:endParaRPr kumimoji="1" lang="zh-CN" altLang="en-US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795A3908-BEB8-5440-9505-D18A3A5F93D8}"/>
              </a:ext>
            </a:extLst>
          </p:cNvPr>
          <p:cNvSpPr txBox="1"/>
          <p:nvPr/>
        </p:nvSpPr>
        <p:spPr>
          <a:xfrm>
            <a:off x="3027405" y="5795319"/>
            <a:ext cx="36840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Z</a:t>
            </a:r>
            <a:r>
              <a:rPr kumimoji="1" lang="zh-CN" altLang="en-US" dirty="0"/>
              <a:t> </a:t>
            </a:r>
            <a:r>
              <a:rPr kumimoji="1" lang="en-US" altLang="zh-CN" dirty="0"/>
              <a:t>resolution</a:t>
            </a:r>
            <a:r>
              <a:rPr kumimoji="1" lang="zh-CN" altLang="en-US" dirty="0"/>
              <a:t> </a:t>
            </a:r>
            <a:r>
              <a:rPr kumimoji="1" lang="en-US" altLang="zh-CN" dirty="0"/>
              <a:t>~</a:t>
            </a:r>
            <a:r>
              <a:rPr kumimoji="1" lang="zh-CN" altLang="en-US" dirty="0"/>
              <a:t> </a:t>
            </a:r>
            <a:r>
              <a:rPr kumimoji="1" lang="en-US" altLang="zh-CN" dirty="0"/>
              <a:t>0.4</a:t>
            </a:r>
            <a:r>
              <a:rPr kumimoji="1" lang="zh-CN" altLang="en-US" dirty="0"/>
              <a:t> </a:t>
            </a:r>
            <a:r>
              <a:rPr kumimoji="1" lang="en-US" altLang="zh-CN" dirty="0"/>
              <a:t>mm</a:t>
            </a:r>
            <a:r>
              <a:rPr kumimoji="1" lang="zh-CN" altLang="en-US" dirty="0"/>
              <a:t>（</a:t>
            </a:r>
            <a:r>
              <a:rPr kumimoji="1" lang="en-US" altLang="zh-CN" dirty="0"/>
              <a:t>10</a:t>
            </a:r>
            <a:r>
              <a:rPr kumimoji="1" lang="zh-CN" altLang="en-US" dirty="0"/>
              <a:t> </a:t>
            </a:r>
            <a:r>
              <a:rPr kumimoji="1" lang="en-US" altLang="zh-CN" dirty="0"/>
              <a:t>layer</a:t>
            </a:r>
            <a:r>
              <a:rPr kumimoji="1" lang="zh-CN" altLang="en-US" dirty="0"/>
              <a:t>）</a:t>
            </a:r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0093A04B-ED7A-AC42-8AD0-8C5984DBB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33751-9E4E-824C-81BB-85BF65CDE4DB}" type="slidenum">
              <a:rPr kumimoji="1" lang="zh-CN" altLang="en-US" smtClean="0"/>
              <a:t>12</a:t>
            </a:fld>
            <a:endParaRPr kumimoji="1" lang="zh-CN" altLang="en-US"/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E7A7573-7C7E-C04A-9B46-74BDA74D04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7B8E8-B835-644F-9F92-BF9363358B2A}" type="datetime1">
              <a:rPr kumimoji="1" lang="zh-CN" altLang="en-US" smtClean="0"/>
              <a:t>2022/3/9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B2455A6-98D3-0B4C-9A8E-8FA8713302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" altLang="zh-CN"/>
              <a:t>CEPC physics and detector meeting</a:t>
            </a:r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2494538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>
            <a:extLst>
              <a:ext uri="{FF2B5EF4-FFF2-40B4-BE49-F238E27FC236}">
                <a16:creationId xmlns:a16="http://schemas.microsoft.com/office/drawing/2014/main" id="{1A5E7778-E795-1242-898C-3A6CA9994E68}"/>
              </a:ext>
            </a:extLst>
          </p:cNvPr>
          <p:cNvSpPr/>
          <p:nvPr/>
        </p:nvSpPr>
        <p:spPr>
          <a:xfrm>
            <a:off x="0" y="0"/>
            <a:ext cx="12192000" cy="1136822"/>
          </a:xfrm>
          <a:prstGeom prst="rect">
            <a:avLst/>
          </a:prstGeom>
          <a:gradFill flip="none" rotWithShape="1">
            <a:gsLst>
              <a:gs pos="20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5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zh-CN" altLang="en-US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5E321239-96DB-BD47-A6EE-EF01E57918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02243"/>
            <a:ext cx="10515600" cy="1325563"/>
          </a:xfrm>
        </p:spPr>
        <p:txBody>
          <a:bodyPr/>
          <a:lstStyle/>
          <a:p>
            <a:r>
              <a:rPr kumimoji="1" lang="en-US" altLang="zh-CN" dirty="0"/>
              <a:t>Phi</a:t>
            </a:r>
            <a:r>
              <a:rPr kumimoji="1" lang="zh-CN" altLang="en-US" dirty="0"/>
              <a:t> </a:t>
            </a:r>
            <a:r>
              <a:rPr kumimoji="1" lang="en-US" altLang="zh-CN" dirty="0"/>
              <a:t>reconstruction</a:t>
            </a:r>
            <a:r>
              <a:rPr kumimoji="1" lang="zh-CN" altLang="en-US" dirty="0"/>
              <a:t> </a:t>
            </a:r>
            <a:r>
              <a:rPr kumimoji="1" lang="en-US" altLang="zh-CN" dirty="0"/>
              <a:t>(method</a:t>
            </a:r>
            <a:r>
              <a:rPr kumimoji="1" lang="zh-CN" altLang="en-US" dirty="0"/>
              <a:t> </a:t>
            </a:r>
            <a:r>
              <a:rPr kumimoji="1" lang="en-US" altLang="zh-CN" dirty="0"/>
              <a:t>2)</a:t>
            </a:r>
            <a:endParaRPr kumimoji="1" lang="zh-CN" altLang="en-US" dirty="0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0E6470A3-E7D4-834E-8F95-CBDAAAB1F0E6}"/>
              </a:ext>
            </a:extLst>
          </p:cNvPr>
          <p:cNvSpPr txBox="1"/>
          <p:nvPr/>
        </p:nvSpPr>
        <p:spPr>
          <a:xfrm>
            <a:off x="213616" y="1953045"/>
            <a:ext cx="840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5</a:t>
            </a:r>
            <a:r>
              <a:rPr kumimoji="1" lang="zh-CN" altLang="en-US" dirty="0"/>
              <a:t> </a:t>
            </a:r>
            <a:r>
              <a:rPr kumimoji="1" lang="en-US" altLang="zh-CN" dirty="0"/>
              <a:t>layer</a:t>
            </a:r>
            <a:endParaRPr kumimoji="1" lang="zh-CN" altLang="en-US" dirty="0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E5B2D300-F213-044F-9E19-6767703E85E4}"/>
              </a:ext>
            </a:extLst>
          </p:cNvPr>
          <p:cNvSpPr txBox="1"/>
          <p:nvPr/>
        </p:nvSpPr>
        <p:spPr>
          <a:xfrm>
            <a:off x="152703" y="3667841"/>
            <a:ext cx="9621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10</a:t>
            </a:r>
            <a:r>
              <a:rPr kumimoji="1" lang="zh-CN" altLang="en-US" dirty="0"/>
              <a:t> </a:t>
            </a:r>
            <a:r>
              <a:rPr kumimoji="1" lang="en-US" altLang="zh-CN" dirty="0"/>
              <a:t>layer</a:t>
            </a:r>
            <a:endParaRPr kumimoji="1" lang="zh-CN" altLang="en-US" dirty="0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7F1096B0-9CCD-B741-8069-2B4D6190999C}"/>
              </a:ext>
            </a:extLst>
          </p:cNvPr>
          <p:cNvSpPr txBox="1"/>
          <p:nvPr/>
        </p:nvSpPr>
        <p:spPr>
          <a:xfrm>
            <a:off x="167349" y="5587697"/>
            <a:ext cx="9621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14</a:t>
            </a:r>
            <a:r>
              <a:rPr kumimoji="1" lang="zh-CN" altLang="en-US" dirty="0"/>
              <a:t> </a:t>
            </a:r>
            <a:r>
              <a:rPr kumimoji="1" lang="en-US" altLang="zh-CN" dirty="0"/>
              <a:t>layer</a:t>
            </a:r>
            <a:endParaRPr kumimoji="1"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E2C4AD9A-5657-9A4A-B58B-F6F99D9F22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484" y="1115338"/>
            <a:ext cx="3113275" cy="1995807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3F7E4308-7D3D-D340-8922-7C5BFD071C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0838" y="3091484"/>
            <a:ext cx="2921416" cy="1924286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D8358891-A4B9-824D-9539-1E2C418152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5483" y="4978908"/>
            <a:ext cx="2951613" cy="1879092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C5E8B71D-8356-9B49-A429-9F18DF0BEF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02560" y="1208061"/>
            <a:ext cx="2852154" cy="1802697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2DDD2880-CC32-E242-90E9-54A02BBA1AB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1646" y="3027584"/>
            <a:ext cx="2953068" cy="1831160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89EBB38A-3150-0249-B715-E87B01E97DD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01646" y="4815022"/>
            <a:ext cx="3113966" cy="2042978"/>
          </a:xfrm>
          <a:prstGeom prst="rect">
            <a:avLst/>
          </a:prstGeom>
        </p:spPr>
      </p:pic>
      <p:sp>
        <p:nvSpPr>
          <p:cNvPr id="27" name="右箭头 26">
            <a:extLst>
              <a:ext uri="{FF2B5EF4-FFF2-40B4-BE49-F238E27FC236}">
                <a16:creationId xmlns:a16="http://schemas.microsoft.com/office/drawing/2014/main" id="{C47F78BE-796E-A240-B0F9-B51690AE0502}"/>
              </a:ext>
            </a:extLst>
          </p:cNvPr>
          <p:cNvSpPr/>
          <p:nvPr/>
        </p:nvSpPr>
        <p:spPr>
          <a:xfrm>
            <a:off x="5146362" y="4540739"/>
            <a:ext cx="2100648" cy="74131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/>
              <a:t>Liner</a:t>
            </a:r>
            <a:r>
              <a:rPr kumimoji="1" lang="zh-CN" altLang="en-US" dirty="0"/>
              <a:t> </a:t>
            </a:r>
            <a:r>
              <a:rPr kumimoji="1" lang="en-US" altLang="zh-CN" dirty="0"/>
              <a:t>fit</a:t>
            </a:r>
            <a:endParaRPr kumimoji="1"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A7885181-C0FF-AA4C-83CA-CD09D9606309}"/>
                  </a:ext>
                </a:extLst>
              </p:cNvPr>
              <p:cNvSpPr txBox="1"/>
              <p:nvPr/>
            </p:nvSpPr>
            <p:spPr>
              <a:xfrm>
                <a:off x="5146362" y="3734467"/>
                <a:ext cx="889731" cy="5203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𝑝h𝑖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zh-CN" alt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A7885181-C0FF-AA4C-83CA-CD09D96063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6362" y="3734467"/>
                <a:ext cx="889731" cy="520399"/>
              </a:xfrm>
              <a:prstGeom prst="rect">
                <a:avLst/>
              </a:prstGeom>
              <a:blipFill>
                <a:blip r:embed="rId8"/>
                <a:stretch>
                  <a:fillRect l="-7042" t="-4762" r="-5634" b="-714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文本框 28">
                <a:extLst>
                  <a:ext uri="{FF2B5EF4-FFF2-40B4-BE49-F238E27FC236}">
                    <a16:creationId xmlns:a16="http://schemas.microsoft.com/office/drawing/2014/main" id="{122C9D3C-F785-934F-86A8-64F196B60030}"/>
                  </a:ext>
                </a:extLst>
              </p:cNvPr>
              <p:cNvSpPr txBox="1"/>
              <p:nvPr/>
            </p:nvSpPr>
            <p:spPr>
              <a:xfrm>
                <a:off x="6099805" y="3582219"/>
                <a:ext cx="811824" cy="75642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kumimoji="1" lang="zh-CN" alt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kumimoji="1" lang="en-US" altLang="zh-CN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  <m:t>𝑝h𝑖</m:t>
                              </m:r>
                            </m:e>
                            <m:sub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29" name="文本框 28">
                <a:extLst>
                  <a:ext uri="{FF2B5EF4-FFF2-40B4-BE49-F238E27FC236}">
                    <a16:creationId xmlns:a16="http://schemas.microsoft.com/office/drawing/2014/main" id="{122C9D3C-F785-934F-86A8-64F196B600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9805" y="3582219"/>
                <a:ext cx="811824" cy="756426"/>
              </a:xfrm>
              <a:prstGeom prst="rect">
                <a:avLst/>
              </a:prstGeom>
              <a:blipFill>
                <a:blip r:embed="rId9"/>
                <a:stretch>
                  <a:fillRect l="-103125" t="-116393" r="-10938" b="-17541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文本框 29">
            <a:extLst>
              <a:ext uri="{FF2B5EF4-FFF2-40B4-BE49-F238E27FC236}">
                <a16:creationId xmlns:a16="http://schemas.microsoft.com/office/drawing/2014/main" id="{608F6A47-25D7-1E46-9E52-3B6B0D6B1BC2}"/>
              </a:ext>
            </a:extLst>
          </p:cNvPr>
          <p:cNvSpPr txBox="1"/>
          <p:nvPr/>
        </p:nvSpPr>
        <p:spPr>
          <a:xfrm>
            <a:off x="4443602" y="2558864"/>
            <a:ext cx="36765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phi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en" altLang="zh-CN" dirty="0"/>
              <a:t> </a:t>
            </a:r>
            <a:r>
              <a:rPr lang="en-US" altLang="zh-CN" dirty="0"/>
              <a:t>obtained</a:t>
            </a:r>
            <a:r>
              <a:rPr lang="zh-CN" altLang="en-US" dirty="0"/>
              <a:t> </a:t>
            </a:r>
            <a:r>
              <a:rPr lang="en-US" altLang="zh-CN" dirty="0"/>
              <a:t>by</a:t>
            </a:r>
            <a:r>
              <a:rPr lang="en" altLang="zh-CN" dirty="0"/>
              <a:t> the method of </a:t>
            </a:r>
          </a:p>
          <a:p>
            <a:r>
              <a:rPr lang="en" altLang="zh-CN" dirty="0"/>
              <a:t>averaging phi</a:t>
            </a:r>
            <a:r>
              <a:rPr lang="zh-CN" altLang="en-US" dirty="0"/>
              <a:t> </a:t>
            </a:r>
            <a:r>
              <a:rPr lang="en-US" altLang="zh-CN" dirty="0"/>
              <a:t>:</a:t>
            </a:r>
            <a:endParaRPr kumimoji="1" lang="zh-CN" altLang="en-US" dirty="0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22F8F24A-8FE1-A44A-9921-CCE4D07E2B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33751-9E4E-824C-81BB-85BF65CDE4DB}" type="slidenum">
              <a:rPr kumimoji="1" lang="zh-CN" altLang="en-US" smtClean="0"/>
              <a:t>13</a:t>
            </a:fld>
            <a:endParaRPr kumimoji="1" lang="zh-CN" alt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241B5E3-8FCD-D54B-A93A-41822087D3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31C42-CA8F-9346-9C05-0A7AEE75CD4F}" type="datetime1">
              <a:rPr kumimoji="1" lang="zh-CN" altLang="en-US" smtClean="0"/>
              <a:t>2022/3/9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A25E589-740E-2E4E-8DC5-1A27F7E7D4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" altLang="zh-CN"/>
              <a:t>CEPC physics and detector meeting</a:t>
            </a:r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9031854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>
            <a:extLst>
              <a:ext uri="{FF2B5EF4-FFF2-40B4-BE49-F238E27FC236}">
                <a16:creationId xmlns:a16="http://schemas.microsoft.com/office/drawing/2014/main" id="{498D02C3-994B-0141-99DD-911F155477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8194" y="3015836"/>
            <a:ext cx="2978303" cy="1895686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1A5E7778-E795-1242-898C-3A6CA9994E68}"/>
              </a:ext>
            </a:extLst>
          </p:cNvPr>
          <p:cNvSpPr/>
          <p:nvPr/>
        </p:nvSpPr>
        <p:spPr>
          <a:xfrm>
            <a:off x="0" y="0"/>
            <a:ext cx="12192000" cy="1136822"/>
          </a:xfrm>
          <a:prstGeom prst="rect">
            <a:avLst/>
          </a:prstGeom>
          <a:gradFill flip="none" rotWithShape="1">
            <a:gsLst>
              <a:gs pos="20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5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zh-CN" altLang="en-US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5E321239-96DB-BD47-A6EE-EF01E57918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02243"/>
            <a:ext cx="10515600" cy="1325563"/>
          </a:xfrm>
        </p:spPr>
        <p:txBody>
          <a:bodyPr/>
          <a:lstStyle/>
          <a:p>
            <a:r>
              <a:rPr kumimoji="1" lang="en-US" altLang="zh-CN" dirty="0"/>
              <a:t>Phi</a:t>
            </a:r>
            <a:r>
              <a:rPr kumimoji="1" lang="zh-CN" altLang="en-US" dirty="0"/>
              <a:t> </a:t>
            </a:r>
            <a:r>
              <a:rPr kumimoji="1" lang="en-US" altLang="zh-CN" dirty="0"/>
              <a:t>reconstruction</a:t>
            </a:r>
            <a:r>
              <a:rPr kumimoji="1" lang="zh-CN" altLang="en-US" dirty="0"/>
              <a:t> </a:t>
            </a:r>
            <a:r>
              <a:rPr kumimoji="1" lang="en-US" altLang="zh-CN" dirty="0"/>
              <a:t>(method</a:t>
            </a:r>
            <a:r>
              <a:rPr kumimoji="1" lang="zh-CN" altLang="en-US" dirty="0"/>
              <a:t> </a:t>
            </a:r>
            <a:r>
              <a:rPr kumimoji="1" lang="en-US" altLang="zh-CN" dirty="0"/>
              <a:t>3)</a:t>
            </a:r>
            <a:endParaRPr kumimoji="1" lang="zh-CN" altLang="en-US" dirty="0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0E6470A3-E7D4-834E-8F95-CBDAAAB1F0E6}"/>
              </a:ext>
            </a:extLst>
          </p:cNvPr>
          <p:cNvSpPr txBox="1"/>
          <p:nvPr/>
        </p:nvSpPr>
        <p:spPr>
          <a:xfrm>
            <a:off x="213616" y="1953045"/>
            <a:ext cx="840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5</a:t>
            </a:r>
            <a:r>
              <a:rPr kumimoji="1" lang="zh-CN" altLang="en-US" dirty="0"/>
              <a:t> </a:t>
            </a:r>
            <a:r>
              <a:rPr kumimoji="1" lang="en-US" altLang="zh-CN" dirty="0"/>
              <a:t>layer</a:t>
            </a:r>
            <a:endParaRPr kumimoji="1" lang="zh-CN" altLang="en-US" dirty="0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E5B2D300-F213-044F-9E19-6767703E85E4}"/>
              </a:ext>
            </a:extLst>
          </p:cNvPr>
          <p:cNvSpPr txBox="1"/>
          <p:nvPr/>
        </p:nvSpPr>
        <p:spPr>
          <a:xfrm>
            <a:off x="152703" y="3667841"/>
            <a:ext cx="9621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10</a:t>
            </a:r>
            <a:r>
              <a:rPr kumimoji="1" lang="zh-CN" altLang="en-US" dirty="0"/>
              <a:t> </a:t>
            </a:r>
            <a:r>
              <a:rPr kumimoji="1" lang="en-US" altLang="zh-CN" dirty="0"/>
              <a:t>layer</a:t>
            </a:r>
            <a:endParaRPr kumimoji="1" lang="zh-CN" altLang="en-US" dirty="0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7F1096B0-9CCD-B741-8069-2B4D6190999C}"/>
              </a:ext>
            </a:extLst>
          </p:cNvPr>
          <p:cNvSpPr txBox="1"/>
          <p:nvPr/>
        </p:nvSpPr>
        <p:spPr>
          <a:xfrm>
            <a:off x="167349" y="5587697"/>
            <a:ext cx="9621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14</a:t>
            </a:r>
            <a:r>
              <a:rPr kumimoji="1" lang="zh-CN" altLang="en-US" dirty="0"/>
              <a:t> </a:t>
            </a:r>
            <a:r>
              <a:rPr kumimoji="1" lang="en-US" altLang="zh-CN" dirty="0"/>
              <a:t>layer</a:t>
            </a:r>
            <a:endParaRPr kumimoji="1"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6681B5C8-4ED9-DF46-9EE9-243FB70341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0653" y="1137786"/>
            <a:ext cx="2990627" cy="1953698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4D5EE205-A546-5A4A-9E41-A1467971A9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0653" y="3091484"/>
            <a:ext cx="2864154" cy="1854028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47388EA9-A134-B840-8BA5-456270446F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10653" y="4930340"/>
            <a:ext cx="2791088" cy="1812341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9F415F7D-F8F1-2944-9AE8-49A0721E27E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15680" y="4877536"/>
            <a:ext cx="3000818" cy="1985770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B1841334-0389-EC43-B5EC-1F0242A9928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93165" y="1097138"/>
            <a:ext cx="3113575" cy="1994346"/>
          </a:xfrm>
          <a:prstGeom prst="rect">
            <a:avLst/>
          </a:prstGeom>
        </p:spPr>
      </p:pic>
      <p:sp>
        <p:nvSpPr>
          <p:cNvPr id="27" name="右箭头 26">
            <a:extLst>
              <a:ext uri="{FF2B5EF4-FFF2-40B4-BE49-F238E27FC236}">
                <a16:creationId xmlns:a16="http://schemas.microsoft.com/office/drawing/2014/main" id="{E759EB92-C254-7E40-8C2B-7C6A439121A3}"/>
              </a:ext>
            </a:extLst>
          </p:cNvPr>
          <p:cNvSpPr/>
          <p:nvPr/>
        </p:nvSpPr>
        <p:spPr>
          <a:xfrm>
            <a:off x="5146362" y="4540739"/>
            <a:ext cx="2100648" cy="74131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/>
              <a:t>Liner</a:t>
            </a:r>
            <a:r>
              <a:rPr kumimoji="1" lang="zh-CN" altLang="en-US" dirty="0"/>
              <a:t> </a:t>
            </a:r>
            <a:r>
              <a:rPr kumimoji="1" lang="en-US" altLang="zh-CN" dirty="0"/>
              <a:t>fit</a:t>
            </a:r>
            <a:endParaRPr kumimoji="1"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46562CD9-6EA5-9B4C-BBC2-C22D40C4FA8E}"/>
                  </a:ext>
                </a:extLst>
              </p:cNvPr>
              <p:cNvSpPr txBox="1"/>
              <p:nvPr/>
            </p:nvSpPr>
            <p:spPr>
              <a:xfrm>
                <a:off x="4621777" y="3010596"/>
                <a:ext cx="1429237" cy="5657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𝑝h𝑖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zh-CN" alt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  <m:t>𝑇𝑜𝑡𝑎𝑙</m:t>
                              </m:r>
                            </m:e>
                            <m:sub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46562CD9-6EA5-9B4C-BBC2-C22D40C4FA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1777" y="3010596"/>
                <a:ext cx="1429237" cy="565732"/>
              </a:xfrm>
              <a:prstGeom prst="rect">
                <a:avLst/>
              </a:prstGeom>
              <a:blipFill>
                <a:blip r:embed="rId8"/>
                <a:stretch>
                  <a:fillRect l="-4425" t="-4348" b="-65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文本框 28">
                <a:extLst>
                  <a:ext uri="{FF2B5EF4-FFF2-40B4-BE49-F238E27FC236}">
                    <a16:creationId xmlns:a16="http://schemas.microsoft.com/office/drawing/2014/main" id="{107F7FC1-0385-8747-A383-7212B1E9C436}"/>
                  </a:ext>
                </a:extLst>
              </p:cNvPr>
              <p:cNvSpPr txBox="1"/>
              <p:nvPr/>
            </p:nvSpPr>
            <p:spPr>
              <a:xfrm>
                <a:off x="6126017" y="2915249"/>
                <a:ext cx="459325" cy="75642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kumimoji="1" lang="zh-CN" alt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kumimoji="1" lang="en-US" altLang="zh-CN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  <m:t>𝑝h𝑖</m:t>
                              </m:r>
                            </m:e>
                            <m:sub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29" name="文本框 28">
                <a:extLst>
                  <a:ext uri="{FF2B5EF4-FFF2-40B4-BE49-F238E27FC236}">
                    <a16:creationId xmlns:a16="http://schemas.microsoft.com/office/drawing/2014/main" id="{107F7FC1-0385-8747-A383-7212B1E9C4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017" y="2915249"/>
                <a:ext cx="459325" cy="756426"/>
              </a:xfrm>
              <a:prstGeom prst="rect">
                <a:avLst/>
              </a:prstGeom>
              <a:blipFill>
                <a:blip r:embed="rId9"/>
                <a:stretch>
                  <a:fillRect l="-176316" t="-118333" r="-84211" b="-178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文本框 29">
                <a:extLst>
                  <a:ext uri="{FF2B5EF4-FFF2-40B4-BE49-F238E27FC236}">
                    <a16:creationId xmlns:a16="http://schemas.microsoft.com/office/drawing/2014/main" id="{7D58ACB5-3DDE-CF45-BF6E-B96FD21EBF32}"/>
                  </a:ext>
                </a:extLst>
              </p:cNvPr>
              <p:cNvSpPr txBox="1"/>
              <p:nvPr/>
            </p:nvSpPr>
            <p:spPr>
              <a:xfrm>
                <a:off x="6937699" y="3154962"/>
                <a:ext cx="26904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30" name="文本框 29">
                <a:extLst>
                  <a:ext uri="{FF2B5EF4-FFF2-40B4-BE49-F238E27FC236}">
                    <a16:creationId xmlns:a16="http://schemas.microsoft.com/office/drawing/2014/main" id="{7D58ACB5-3DDE-CF45-BF6E-B96FD21EBF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7699" y="3154962"/>
                <a:ext cx="269048" cy="276999"/>
              </a:xfrm>
              <a:prstGeom prst="rect">
                <a:avLst/>
              </a:prstGeom>
              <a:blipFill>
                <a:blip r:embed="rId10"/>
                <a:stretch>
                  <a:fillRect l="-13636" r="-4545" b="-1304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文本框 30">
            <a:extLst>
              <a:ext uri="{FF2B5EF4-FFF2-40B4-BE49-F238E27FC236}">
                <a16:creationId xmlns:a16="http://schemas.microsoft.com/office/drawing/2014/main" id="{78609D7C-05CE-BD4F-9433-2132965B2897}"/>
              </a:ext>
            </a:extLst>
          </p:cNvPr>
          <p:cNvSpPr txBox="1"/>
          <p:nvPr/>
        </p:nvSpPr>
        <p:spPr>
          <a:xfrm>
            <a:off x="6771719" y="3108795"/>
            <a:ext cx="279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dirty="0"/>
              <a:t>*</a:t>
            </a:r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3057137D-9624-B245-9285-3839D56E7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33751-9E4E-824C-81BB-85BF65CDE4DB}" type="slidenum">
              <a:rPr kumimoji="1" lang="zh-CN" altLang="en-US" smtClean="0"/>
              <a:t>14</a:t>
            </a:fld>
            <a:endParaRPr kumimoji="1" lang="zh-CN" altLang="en-US"/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FD553B4-C313-2B46-B072-69A03623E9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5311B-E639-4649-AFBE-0D8C3B714423}" type="datetime1">
              <a:rPr kumimoji="1" lang="zh-CN" altLang="en-US" smtClean="0"/>
              <a:t>2022/3/9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71BD59E-C573-7F4B-BF42-1843BE46B9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" altLang="zh-CN"/>
              <a:t>CEPC physics and detector meeting</a:t>
            </a:r>
            <a:endParaRPr kumimoji="1" lang="zh-CN" altLang="en-US"/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C4AC155D-6C4A-4C45-8D1B-40DE008230CC}"/>
              </a:ext>
            </a:extLst>
          </p:cNvPr>
          <p:cNvSpPr txBox="1"/>
          <p:nvPr/>
        </p:nvSpPr>
        <p:spPr>
          <a:xfrm>
            <a:off x="4421800" y="2092384"/>
            <a:ext cx="36765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phi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en" altLang="zh-CN" dirty="0"/>
              <a:t> </a:t>
            </a:r>
            <a:r>
              <a:rPr lang="en-US" altLang="zh-CN" dirty="0"/>
              <a:t>obtained</a:t>
            </a:r>
            <a:r>
              <a:rPr lang="zh-CN" altLang="en-US" dirty="0"/>
              <a:t> </a:t>
            </a:r>
            <a:r>
              <a:rPr lang="en-US" altLang="zh-CN" dirty="0"/>
              <a:t>by</a:t>
            </a:r>
            <a:r>
              <a:rPr lang="en" altLang="zh-CN" dirty="0"/>
              <a:t> the method of</a:t>
            </a:r>
            <a:r>
              <a:rPr lang="zh-CN" altLang="en-US" dirty="0"/>
              <a:t> </a:t>
            </a:r>
            <a:r>
              <a:rPr lang="en-US" altLang="zh-CN" dirty="0"/>
              <a:t>weighting</a:t>
            </a:r>
            <a:r>
              <a:rPr lang="zh-CN" altLang="en-US" dirty="0"/>
              <a:t> </a:t>
            </a:r>
            <a:r>
              <a:rPr lang="en-US" altLang="zh-CN" dirty="0"/>
              <a:t>average</a:t>
            </a:r>
            <a:r>
              <a:rPr lang="en" altLang="zh-CN" dirty="0"/>
              <a:t> phi</a:t>
            </a:r>
            <a:r>
              <a:rPr lang="zh-CN" altLang="en-US" dirty="0"/>
              <a:t> </a:t>
            </a:r>
            <a:r>
              <a:rPr lang="en-US" altLang="zh-CN" dirty="0"/>
              <a:t>: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237782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0E9021A8-6D1B-104C-B18E-A1A3780E04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6472" y="4068189"/>
            <a:ext cx="4099105" cy="2778953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1A5E7778-E795-1242-898C-3A6CA9994E68}"/>
              </a:ext>
            </a:extLst>
          </p:cNvPr>
          <p:cNvSpPr/>
          <p:nvPr/>
        </p:nvSpPr>
        <p:spPr>
          <a:xfrm>
            <a:off x="0" y="0"/>
            <a:ext cx="12192000" cy="1136822"/>
          </a:xfrm>
          <a:prstGeom prst="rect">
            <a:avLst/>
          </a:prstGeom>
          <a:gradFill flip="none" rotWithShape="1">
            <a:gsLst>
              <a:gs pos="20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5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zh-CN" altLang="en-US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5E321239-96DB-BD47-A6EE-EF01E57918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02243"/>
            <a:ext cx="10515600" cy="1325563"/>
          </a:xfrm>
        </p:spPr>
        <p:txBody>
          <a:bodyPr/>
          <a:lstStyle/>
          <a:p>
            <a:r>
              <a:rPr lang="en-US" altLang="zh-CN" dirty="0"/>
              <a:t>Comparison of </a:t>
            </a:r>
            <a:r>
              <a:rPr kumimoji="1" lang="en-US" altLang="zh-CN" dirty="0"/>
              <a:t>phi</a:t>
            </a:r>
            <a:r>
              <a:rPr kumimoji="1" lang="zh-CN" altLang="en-US" dirty="0"/>
              <a:t> </a:t>
            </a:r>
            <a:r>
              <a:rPr kumimoji="1" lang="en-US" altLang="zh-CN" dirty="0"/>
              <a:t>resolution</a:t>
            </a:r>
            <a:endParaRPr kumimoji="1" lang="zh-CN" altLang="en-US" dirty="0"/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1B7489FE-4457-564D-AEE8-2DFF352AAD37}"/>
              </a:ext>
            </a:extLst>
          </p:cNvPr>
          <p:cNvSpPr txBox="1"/>
          <p:nvPr/>
        </p:nvSpPr>
        <p:spPr>
          <a:xfrm>
            <a:off x="0" y="2867402"/>
            <a:ext cx="40429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l"/>
            </a:pPr>
            <a:r>
              <a:rPr kumimoji="1" lang="en-US" altLang="zh-CN" dirty="0"/>
              <a:t>By</a:t>
            </a:r>
            <a:r>
              <a:rPr kumimoji="1" lang="zh-CN" altLang="en-US" dirty="0"/>
              <a:t> </a:t>
            </a:r>
            <a:r>
              <a:rPr kumimoji="1" lang="en-US" altLang="zh-CN" dirty="0"/>
              <a:t>crossing</a:t>
            </a:r>
            <a:r>
              <a:rPr kumimoji="1" lang="zh-CN" altLang="en-US" dirty="0"/>
              <a:t> </a:t>
            </a:r>
            <a:r>
              <a:rPr kumimoji="1" lang="en-US" altLang="zh-CN" dirty="0"/>
              <a:t>the</a:t>
            </a:r>
            <a:r>
              <a:rPr kumimoji="1" lang="zh-CN" altLang="en-US" dirty="0"/>
              <a:t> </a:t>
            </a:r>
            <a:r>
              <a:rPr kumimoji="1" lang="en-US" altLang="zh-CN" dirty="0"/>
              <a:t>odd</a:t>
            </a:r>
            <a:r>
              <a:rPr kumimoji="1" lang="zh-CN" altLang="en-US" dirty="0"/>
              <a:t> </a:t>
            </a:r>
            <a:r>
              <a:rPr kumimoji="1" lang="en-US" altLang="zh-CN" dirty="0"/>
              <a:t>layers,</a:t>
            </a:r>
            <a:r>
              <a:rPr kumimoji="1" lang="zh-CN" altLang="en-US" dirty="0"/>
              <a:t> </a:t>
            </a:r>
            <a:r>
              <a:rPr kumimoji="1" lang="en-US" altLang="zh-CN" dirty="0"/>
              <a:t>a</a:t>
            </a:r>
            <a:r>
              <a:rPr kumimoji="1" lang="zh-CN" altLang="en-US" dirty="0"/>
              <a:t> </a:t>
            </a:r>
            <a:r>
              <a:rPr kumimoji="1" lang="en-US" altLang="zh-CN" dirty="0"/>
              <a:t>phi</a:t>
            </a:r>
            <a:r>
              <a:rPr kumimoji="1" lang="zh-CN" altLang="en-US" dirty="0"/>
              <a:t> </a:t>
            </a:r>
            <a:r>
              <a:rPr kumimoji="1" lang="en-US" altLang="zh-CN" dirty="0"/>
              <a:t>resolution</a:t>
            </a:r>
            <a:r>
              <a:rPr kumimoji="1" lang="zh-CN" altLang="en-US" dirty="0"/>
              <a:t> </a:t>
            </a:r>
            <a:r>
              <a:rPr kumimoji="1" lang="en-US" altLang="zh-CN" dirty="0"/>
              <a:t>of</a:t>
            </a:r>
            <a:r>
              <a:rPr kumimoji="1" lang="zh-CN" altLang="en-US" dirty="0"/>
              <a:t> </a:t>
            </a:r>
            <a:r>
              <a:rPr kumimoji="1" lang="en-US" altLang="zh-CN" dirty="0"/>
              <a:t>~</a:t>
            </a:r>
            <a:r>
              <a:rPr kumimoji="1" lang="zh-CN" altLang="en-US" dirty="0"/>
              <a:t> </a:t>
            </a:r>
            <a:r>
              <a:rPr kumimoji="1" lang="en-US" altLang="zh-CN" dirty="0"/>
              <a:t>2.4</a:t>
            </a:r>
            <a:r>
              <a:rPr kumimoji="1" lang="zh-CN" altLang="en-US" dirty="0"/>
              <a:t> </a:t>
            </a:r>
            <a:r>
              <a:rPr kumimoji="1" lang="en-US" altLang="zh-CN" dirty="0"/>
              <a:t>mm</a:t>
            </a:r>
            <a:r>
              <a:rPr kumimoji="1" lang="zh-CN" altLang="en-US" dirty="0"/>
              <a:t> </a:t>
            </a:r>
            <a:r>
              <a:rPr kumimoji="1" lang="en-US" altLang="zh-CN" dirty="0"/>
              <a:t>is</a:t>
            </a:r>
            <a:r>
              <a:rPr kumimoji="1" lang="zh-CN" altLang="en-US" dirty="0"/>
              <a:t> </a:t>
            </a:r>
            <a:r>
              <a:rPr kumimoji="1" lang="en-US" altLang="zh-CN" dirty="0"/>
              <a:t>obtained</a:t>
            </a:r>
          </a:p>
          <a:p>
            <a:pPr marL="285750" indent="-285750">
              <a:buFont typeface="Wingdings" pitchFamily="2" charset="2"/>
              <a:buChar char="l"/>
            </a:pPr>
            <a:endParaRPr kumimoji="1" lang="en-US" altLang="zh-CN" dirty="0"/>
          </a:p>
        </p:txBody>
      </p:sp>
      <p:pic>
        <p:nvPicPr>
          <p:cNvPr id="22" name="图片 21">
            <a:extLst>
              <a:ext uri="{FF2B5EF4-FFF2-40B4-BE49-F238E27FC236}">
                <a16:creationId xmlns:a16="http://schemas.microsoft.com/office/drawing/2014/main" id="{77281380-FC8E-E942-9277-AF1E9FEECC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0467" y="1152567"/>
            <a:ext cx="4042957" cy="2932627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8A04C046-1385-5349-AED4-2BA6AA582A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50962" y="1171531"/>
            <a:ext cx="4107077" cy="2896658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B4129EE5-9A01-F346-8043-8D0E85C8DA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52751" y="3946908"/>
            <a:ext cx="4000673" cy="2911092"/>
          </a:xfrm>
          <a:prstGeom prst="rect">
            <a:avLst/>
          </a:prstGeom>
        </p:spPr>
      </p:pic>
      <p:sp>
        <p:nvSpPr>
          <p:cNvPr id="36" name="右箭头 35">
            <a:extLst>
              <a:ext uri="{FF2B5EF4-FFF2-40B4-BE49-F238E27FC236}">
                <a16:creationId xmlns:a16="http://schemas.microsoft.com/office/drawing/2014/main" id="{3972FB78-87E8-0240-AB72-50A1FF1BCFE6}"/>
              </a:ext>
            </a:extLst>
          </p:cNvPr>
          <p:cNvSpPr/>
          <p:nvPr/>
        </p:nvSpPr>
        <p:spPr>
          <a:xfrm>
            <a:off x="7442199" y="3888344"/>
            <a:ext cx="1140041" cy="5312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/>
              <a:t>Liner</a:t>
            </a:r>
            <a:r>
              <a:rPr kumimoji="1" lang="zh-CN" altLang="en-US" dirty="0"/>
              <a:t> </a:t>
            </a:r>
            <a:r>
              <a:rPr kumimoji="1" lang="en-US" altLang="zh-CN" dirty="0"/>
              <a:t>fit</a:t>
            </a:r>
            <a:endParaRPr kumimoji="1" lang="zh-CN" altLang="en-US" dirty="0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4B9ABF0B-E17B-074F-99A5-2E1E189F8B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33751-9E4E-824C-81BB-85BF65CDE4DB}" type="slidenum">
              <a:rPr kumimoji="1" lang="zh-CN" altLang="en-US" smtClean="0"/>
              <a:t>15</a:t>
            </a:fld>
            <a:endParaRPr kumimoji="1" lang="zh-CN" alt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4BDA0B6-F616-5540-BBD7-91A6EA1CE8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C5E2A-1D99-5B42-8594-C5A523F86487}" type="datetime1">
              <a:rPr kumimoji="1" lang="zh-CN" altLang="en-US" smtClean="0"/>
              <a:t>2022/3/9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C518A80-2C7E-D148-B365-5F72A0653F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" altLang="zh-CN"/>
              <a:t>CEPC physics and detector meeting</a:t>
            </a:r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6727641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B04846C0-469B-F342-B95E-04C2973ECE85}"/>
              </a:ext>
            </a:extLst>
          </p:cNvPr>
          <p:cNvSpPr/>
          <p:nvPr/>
        </p:nvSpPr>
        <p:spPr>
          <a:xfrm>
            <a:off x="0" y="0"/>
            <a:ext cx="12192000" cy="1136822"/>
          </a:xfrm>
          <a:prstGeom prst="rect">
            <a:avLst/>
          </a:prstGeom>
          <a:gradFill flip="none" rotWithShape="1">
            <a:gsLst>
              <a:gs pos="20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5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zh-CN" altLang="en-US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A762F71D-EB87-2743-AE5B-EBAD7E8AE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0"/>
            <a:ext cx="11675471" cy="1325563"/>
          </a:xfrm>
        </p:spPr>
        <p:txBody>
          <a:bodyPr/>
          <a:lstStyle/>
          <a:p>
            <a:r>
              <a:rPr kumimoji="1" lang="en-US" altLang="zh-CN" dirty="0"/>
              <a:t>Reconstruction</a:t>
            </a:r>
            <a:r>
              <a:rPr kumimoji="1" lang="zh-CN" altLang="en-US" dirty="0"/>
              <a:t> </a:t>
            </a:r>
            <a:r>
              <a:rPr kumimoji="1" lang="en-US" altLang="zh-CN" dirty="0"/>
              <a:t>method</a:t>
            </a:r>
            <a:r>
              <a:rPr kumimoji="1" lang="zh-CN" altLang="en-US" dirty="0"/>
              <a:t> </a:t>
            </a:r>
            <a:r>
              <a:rPr kumimoji="1" lang="en-US" altLang="zh-CN" dirty="0"/>
              <a:t>for</a:t>
            </a:r>
            <a:r>
              <a:rPr kumimoji="1" lang="zh-CN" altLang="en-US" dirty="0"/>
              <a:t> </a:t>
            </a:r>
            <a:r>
              <a:rPr kumimoji="1" lang="en-US" altLang="zh-CN" dirty="0"/>
              <a:t>Cross</a:t>
            </a:r>
            <a:r>
              <a:rPr kumimoji="1" lang="zh-CN" altLang="en-US" dirty="0"/>
              <a:t> </a:t>
            </a:r>
            <a:r>
              <a:rPr kumimoji="1" lang="en-US" altLang="zh-CN" dirty="0"/>
              <a:t>Crystal</a:t>
            </a:r>
            <a:r>
              <a:rPr kumimoji="1" lang="zh-CN" altLang="en-US" dirty="0"/>
              <a:t> </a:t>
            </a:r>
            <a:r>
              <a:rPr kumimoji="1" lang="en-US" altLang="zh-CN" dirty="0" err="1"/>
              <a:t>Ecal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A4A1A76-AF06-054B-A300-9FC02F70B5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260" y="1325563"/>
            <a:ext cx="10835454" cy="4351338"/>
          </a:xfrm>
        </p:spPr>
        <p:txBody>
          <a:bodyPr>
            <a:normAutofit/>
          </a:bodyPr>
          <a:lstStyle/>
          <a:p>
            <a:r>
              <a:rPr kumimoji="1" lang="en-US" altLang="zh-CN" sz="2400" dirty="0"/>
              <a:t>To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improve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Phi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resolution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and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R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resolution</a:t>
            </a:r>
          </a:p>
          <a:p>
            <a:pPr lvl="1"/>
            <a:r>
              <a:rPr kumimoji="1" lang="en-US" altLang="zh-CN" sz="2000" dirty="0"/>
              <a:t>Consider the cross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point of two crystal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bars as a </a:t>
            </a:r>
            <a:r>
              <a:rPr kumimoji="1" lang="en-US" altLang="zh-CN" sz="2000" dirty="0" err="1"/>
              <a:t>hitbar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(red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points)</a:t>
            </a:r>
          </a:p>
          <a:p>
            <a:r>
              <a:rPr kumimoji="1" lang="en-US" altLang="zh-CN" sz="2400" dirty="0"/>
              <a:t>R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resolution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~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6.1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mm</a:t>
            </a:r>
            <a:r>
              <a:rPr kumimoji="1" lang="zh-CN" altLang="en-US" sz="2400" dirty="0"/>
              <a:t>  </a:t>
            </a:r>
            <a:r>
              <a:rPr kumimoji="1" lang="en-US" altLang="zh-CN" sz="2400" dirty="0"/>
              <a:t>(30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GeV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gamma)</a:t>
            </a:r>
          </a:p>
          <a:p>
            <a:r>
              <a:rPr kumimoji="1" lang="en-US" altLang="zh-CN" sz="2400" dirty="0"/>
              <a:t>Phi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resolution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~1.3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mm</a:t>
            </a:r>
          </a:p>
        </p:txBody>
      </p:sp>
      <p:grpSp>
        <p:nvGrpSpPr>
          <p:cNvPr id="50" name="组合 49">
            <a:extLst>
              <a:ext uri="{FF2B5EF4-FFF2-40B4-BE49-F238E27FC236}">
                <a16:creationId xmlns:a16="http://schemas.microsoft.com/office/drawing/2014/main" id="{AAD64D8C-F285-044C-99B0-CE97E6F32739}"/>
              </a:ext>
            </a:extLst>
          </p:cNvPr>
          <p:cNvGrpSpPr/>
          <p:nvPr/>
        </p:nvGrpSpPr>
        <p:grpSpPr>
          <a:xfrm rot="403350">
            <a:off x="971904" y="3244639"/>
            <a:ext cx="1497774" cy="3131930"/>
            <a:chOff x="9130816" y="1913206"/>
            <a:chExt cx="2123340" cy="3024554"/>
          </a:xfrm>
        </p:grpSpPr>
        <p:sp>
          <p:nvSpPr>
            <p:cNvPr id="41" name="矩形 40">
              <a:extLst>
                <a:ext uri="{FF2B5EF4-FFF2-40B4-BE49-F238E27FC236}">
                  <a16:creationId xmlns:a16="http://schemas.microsoft.com/office/drawing/2014/main" id="{27C22E29-0905-A349-BEAD-5E6CC118116E}"/>
                </a:ext>
              </a:extLst>
            </p:cNvPr>
            <p:cNvSpPr/>
            <p:nvPr/>
          </p:nvSpPr>
          <p:spPr>
            <a:xfrm rot="19519638" flipH="1">
              <a:off x="9130816" y="2067720"/>
              <a:ext cx="302764" cy="28700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35" name="矩形 34">
              <a:extLst>
                <a:ext uri="{FF2B5EF4-FFF2-40B4-BE49-F238E27FC236}">
                  <a16:creationId xmlns:a16="http://schemas.microsoft.com/office/drawing/2014/main" id="{3A71A402-6200-D641-A44F-06BB3163AD97}"/>
                </a:ext>
              </a:extLst>
            </p:cNvPr>
            <p:cNvSpPr/>
            <p:nvPr/>
          </p:nvSpPr>
          <p:spPr>
            <a:xfrm rot="19519638" flipH="1">
              <a:off x="9498094" y="2033246"/>
              <a:ext cx="302764" cy="28700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1" name="矩形 20">
              <a:extLst>
                <a:ext uri="{FF2B5EF4-FFF2-40B4-BE49-F238E27FC236}">
                  <a16:creationId xmlns:a16="http://schemas.microsoft.com/office/drawing/2014/main" id="{0814DFE3-2DB3-2540-AEF4-6649D4918F3A}"/>
                </a:ext>
              </a:extLst>
            </p:cNvPr>
            <p:cNvSpPr/>
            <p:nvPr/>
          </p:nvSpPr>
          <p:spPr>
            <a:xfrm rot="19519638" flipH="1">
              <a:off x="9854745" y="1995286"/>
              <a:ext cx="302764" cy="28700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B541DF1C-B722-DA45-A2CF-F5ADFDD26FEF}"/>
                </a:ext>
              </a:extLst>
            </p:cNvPr>
            <p:cNvSpPr/>
            <p:nvPr/>
          </p:nvSpPr>
          <p:spPr>
            <a:xfrm rot="19519638" flipH="1">
              <a:off x="10528581" y="1916422"/>
              <a:ext cx="302764" cy="28700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D9A91E0B-20F9-6E4D-AC9D-3077BA1E5C2C}"/>
                </a:ext>
              </a:extLst>
            </p:cNvPr>
            <p:cNvSpPr/>
            <p:nvPr/>
          </p:nvSpPr>
          <p:spPr>
            <a:xfrm rot="19519638" flipH="1">
              <a:off x="10193460" y="1933791"/>
              <a:ext cx="302764" cy="28700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FC6B1091-8DDA-FE41-9BEE-30657D18A791}"/>
                </a:ext>
              </a:extLst>
            </p:cNvPr>
            <p:cNvSpPr/>
            <p:nvPr/>
          </p:nvSpPr>
          <p:spPr>
            <a:xfrm rot="1041695" flipH="1">
              <a:off x="10951392" y="1913206"/>
              <a:ext cx="302764" cy="28700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504F0F48-27C9-4640-A866-2E4AF2747583}"/>
                </a:ext>
              </a:extLst>
            </p:cNvPr>
            <p:cNvSpPr/>
            <p:nvPr/>
          </p:nvSpPr>
          <p:spPr>
            <a:xfrm rot="1041695" flipH="1">
              <a:off x="10628279" y="1927914"/>
              <a:ext cx="302764" cy="28700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4485BC65-E0DE-F74E-8064-F1A540E51B6A}"/>
                </a:ext>
              </a:extLst>
            </p:cNvPr>
            <p:cNvSpPr/>
            <p:nvPr/>
          </p:nvSpPr>
          <p:spPr>
            <a:xfrm rot="1041695" flipH="1">
              <a:off x="10305165" y="1942624"/>
              <a:ext cx="302764" cy="28700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00C0BFC6-2A7C-8247-B15A-841916077F4D}"/>
                </a:ext>
              </a:extLst>
            </p:cNvPr>
            <p:cNvSpPr/>
            <p:nvPr/>
          </p:nvSpPr>
          <p:spPr>
            <a:xfrm rot="1041695" flipH="1">
              <a:off x="9982051" y="1957336"/>
              <a:ext cx="302764" cy="28700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9A59757F-8E81-8646-AC66-0C335538A9FD}"/>
                </a:ext>
              </a:extLst>
            </p:cNvPr>
            <p:cNvSpPr/>
            <p:nvPr/>
          </p:nvSpPr>
          <p:spPr>
            <a:xfrm rot="1041695" flipH="1">
              <a:off x="9658937" y="1992071"/>
              <a:ext cx="302764" cy="28700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F8BC3C9B-F01C-6341-82AD-3110E18DAE66}"/>
                </a:ext>
              </a:extLst>
            </p:cNvPr>
            <p:cNvSpPr/>
            <p:nvPr/>
          </p:nvSpPr>
          <p:spPr>
            <a:xfrm rot="1041695" flipH="1">
              <a:off x="9313184" y="2026808"/>
              <a:ext cx="302764" cy="28700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9" name="椭圆 18">
              <a:extLst>
                <a:ext uri="{FF2B5EF4-FFF2-40B4-BE49-F238E27FC236}">
                  <a16:creationId xmlns:a16="http://schemas.microsoft.com/office/drawing/2014/main" id="{C97A18AA-BEA3-6446-A51C-8FCB7612BAAC}"/>
                </a:ext>
              </a:extLst>
            </p:cNvPr>
            <p:cNvSpPr/>
            <p:nvPr/>
          </p:nvSpPr>
          <p:spPr>
            <a:xfrm>
              <a:off x="10568255" y="4305614"/>
              <a:ext cx="273532" cy="20508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2" name="椭圆 21">
              <a:extLst>
                <a:ext uri="{FF2B5EF4-FFF2-40B4-BE49-F238E27FC236}">
                  <a16:creationId xmlns:a16="http://schemas.microsoft.com/office/drawing/2014/main" id="{B1EFF4B3-FB78-1443-8EA4-58EDD000852A}"/>
                </a:ext>
              </a:extLst>
            </p:cNvPr>
            <p:cNvSpPr/>
            <p:nvPr/>
          </p:nvSpPr>
          <p:spPr>
            <a:xfrm>
              <a:off x="10711137" y="3978683"/>
              <a:ext cx="273532" cy="20508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3" name="椭圆 22">
              <a:extLst>
                <a:ext uri="{FF2B5EF4-FFF2-40B4-BE49-F238E27FC236}">
                  <a16:creationId xmlns:a16="http://schemas.microsoft.com/office/drawing/2014/main" id="{54769D51-FB29-1841-84F4-F13A6D0FA47D}"/>
                </a:ext>
              </a:extLst>
            </p:cNvPr>
            <p:cNvSpPr/>
            <p:nvPr/>
          </p:nvSpPr>
          <p:spPr>
            <a:xfrm>
              <a:off x="10841787" y="3637708"/>
              <a:ext cx="273532" cy="20508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4" name="椭圆 23">
              <a:extLst>
                <a:ext uri="{FF2B5EF4-FFF2-40B4-BE49-F238E27FC236}">
                  <a16:creationId xmlns:a16="http://schemas.microsoft.com/office/drawing/2014/main" id="{2AA8998B-56B7-8A46-86D5-7CABC2154051}"/>
                </a:ext>
              </a:extLst>
            </p:cNvPr>
            <p:cNvSpPr/>
            <p:nvPr/>
          </p:nvSpPr>
          <p:spPr>
            <a:xfrm>
              <a:off x="10625071" y="3328415"/>
              <a:ext cx="273532" cy="20508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5" name="椭圆 24">
              <a:extLst>
                <a:ext uri="{FF2B5EF4-FFF2-40B4-BE49-F238E27FC236}">
                  <a16:creationId xmlns:a16="http://schemas.microsoft.com/office/drawing/2014/main" id="{66799A68-C0A4-314C-807B-0B2A5798D717}"/>
                </a:ext>
              </a:extLst>
            </p:cNvPr>
            <p:cNvSpPr/>
            <p:nvPr/>
          </p:nvSpPr>
          <p:spPr>
            <a:xfrm>
              <a:off x="10503264" y="3667167"/>
              <a:ext cx="273532" cy="20508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6" name="椭圆 25">
              <a:extLst>
                <a:ext uri="{FF2B5EF4-FFF2-40B4-BE49-F238E27FC236}">
                  <a16:creationId xmlns:a16="http://schemas.microsoft.com/office/drawing/2014/main" id="{0836B84F-A09A-D14E-9D60-268E731F5D7B}"/>
                </a:ext>
              </a:extLst>
            </p:cNvPr>
            <p:cNvSpPr/>
            <p:nvPr/>
          </p:nvSpPr>
          <p:spPr>
            <a:xfrm>
              <a:off x="10375368" y="3975388"/>
              <a:ext cx="273532" cy="20508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7" name="椭圆 26">
              <a:extLst>
                <a:ext uri="{FF2B5EF4-FFF2-40B4-BE49-F238E27FC236}">
                  <a16:creationId xmlns:a16="http://schemas.microsoft.com/office/drawing/2014/main" id="{31B3EF9E-12E1-0440-A092-3CAABAD35845}"/>
                </a:ext>
              </a:extLst>
            </p:cNvPr>
            <p:cNvSpPr/>
            <p:nvPr/>
          </p:nvSpPr>
          <p:spPr>
            <a:xfrm>
              <a:off x="10406430" y="3051824"/>
              <a:ext cx="273532" cy="20508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8" name="椭圆 27">
              <a:extLst>
                <a:ext uri="{FF2B5EF4-FFF2-40B4-BE49-F238E27FC236}">
                  <a16:creationId xmlns:a16="http://schemas.microsoft.com/office/drawing/2014/main" id="{18398CA5-25FD-F64E-89C7-06978D2AFBEE}"/>
                </a:ext>
              </a:extLst>
            </p:cNvPr>
            <p:cNvSpPr/>
            <p:nvPr/>
          </p:nvSpPr>
          <p:spPr>
            <a:xfrm>
              <a:off x="10276988" y="3362955"/>
              <a:ext cx="273532" cy="20508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9" name="椭圆 28">
              <a:extLst>
                <a:ext uri="{FF2B5EF4-FFF2-40B4-BE49-F238E27FC236}">
                  <a16:creationId xmlns:a16="http://schemas.microsoft.com/office/drawing/2014/main" id="{FFECB413-76DD-864B-994D-9B98AB197945}"/>
                </a:ext>
              </a:extLst>
            </p:cNvPr>
            <p:cNvSpPr/>
            <p:nvPr/>
          </p:nvSpPr>
          <p:spPr>
            <a:xfrm>
              <a:off x="10173392" y="3692143"/>
              <a:ext cx="273532" cy="20508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30" name="椭圆 29">
              <a:extLst>
                <a:ext uri="{FF2B5EF4-FFF2-40B4-BE49-F238E27FC236}">
                  <a16:creationId xmlns:a16="http://schemas.microsoft.com/office/drawing/2014/main" id="{045659B8-A7B9-E94A-9A50-0FFF3859BDD3}"/>
                </a:ext>
              </a:extLst>
            </p:cNvPr>
            <p:cNvSpPr/>
            <p:nvPr/>
          </p:nvSpPr>
          <p:spPr>
            <a:xfrm>
              <a:off x="10160846" y="2822454"/>
              <a:ext cx="273532" cy="20508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31" name="椭圆 30">
              <a:extLst>
                <a:ext uri="{FF2B5EF4-FFF2-40B4-BE49-F238E27FC236}">
                  <a16:creationId xmlns:a16="http://schemas.microsoft.com/office/drawing/2014/main" id="{3F6F96E9-2DAC-204A-A422-7BF292DB5435}"/>
                </a:ext>
              </a:extLst>
            </p:cNvPr>
            <p:cNvSpPr/>
            <p:nvPr/>
          </p:nvSpPr>
          <p:spPr>
            <a:xfrm>
              <a:off x="10034929" y="3161282"/>
              <a:ext cx="273532" cy="20508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>
                <a:solidFill>
                  <a:schemeClr val="accent6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32" name="椭圆 31">
              <a:extLst>
                <a:ext uri="{FF2B5EF4-FFF2-40B4-BE49-F238E27FC236}">
                  <a16:creationId xmlns:a16="http://schemas.microsoft.com/office/drawing/2014/main" id="{8290BAD7-132A-9641-857C-F149219236F8}"/>
                </a:ext>
              </a:extLst>
            </p:cNvPr>
            <p:cNvSpPr/>
            <p:nvPr/>
          </p:nvSpPr>
          <p:spPr>
            <a:xfrm>
              <a:off x="9939347" y="3462087"/>
              <a:ext cx="273532" cy="20508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33" name="椭圆 32">
              <a:extLst>
                <a:ext uri="{FF2B5EF4-FFF2-40B4-BE49-F238E27FC236}">
                  <a16:creationId xmlns:a16="http://schemas.microsoft.com/office/drawing/2014/main" id="{1A0D3533-4BB8-C147-BFD4-345E1D9561FE}"/>
                </a:ext>
              </a:extLst>
            </p:cNvPr>
            <p:cNvSpPr/>
            <p:nvPr/>
          </p:nvSpPr>
          <p:spPr>
            <a:xfrm>
              <a:off x="9862524" y="2763310"/>
              <a:ext cx="273532" cy="20508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34" name="椭圆 33">
              <a:extLst>
                <a:ext uri="{FF2B5EF4-FFF2-40B4-BE49-F238E27FC236}">
                  <a16:creationId xmlns:a16="http://schemas.microsoft.com/office/drawing/2014/main" id="{3BCC2072-5F31-3746-B0A6-E8FB3F44110E}"/>
                </a:ext>
              </a:extLst>
            </p:cNvPr>
            <p:cNvSpPr/>
            <p:nvPr/>
          </p:nvSpPr>
          <p:spPr>
            <a:xfrm>
              <a:off x="9737849" y="3124563"/>
              <a:ext cx="273532" cy="20508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36" name="椭圆 35">
              <a:extLst>
                <a:ext uri="{FF2B5EF4-FFF2-40B4-BE49-F238E27FC236}">
                  <a16:creationId xmlns:a16="http://schemas.microsoft.com/office/drawing/2014/main" id="{CB8D1E1E-BB8F-4D40-9137-59F90926E8E4}"/>
                </a:ext>
              </a:extLst>
            </p:cNvPr>
            <p:cNvSpPr/>
            <p:nvPr/>
          </p:nvSpPr>
          <p:spPr>
            <a:xfrm>
              <a:off x="9500554" y="2863773"/>
              <a:ext cx="273532" cy="20508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37" name="椭圆 36">
              <a:extLst>
                <a:ext uri="{FF2B5EF4-FFF2-40B4-BE49-F238E27FC236}">
                  <a16:creationId xmlns:a16="http://schemas.microsoft.com/office/drawing/2014/main" id="{3A1C42A4-9918-6D47-BA5C-596BA7B61424}"/>
                </a:ext>
              </a:extLst>
            </p:cNvPr>
            <p:cNvSpPr/>
            <p:nvPr/>
          </p:nvSpPr>
          <p:spPr>
            <a:xfrm>
              <a:off x="9387142" y="3172564"/>
              <a:ext cx="273532" cy="20508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38" name="椭圆 37">
              <a:extLst>
                <a:ext uri="{FF2B5EF4-FFF2-40B4-BE49-F238E27FC236}">
                  <a16:creationId xmlns:a16="http://schemas.microsoft.com/office/drawing/2014/main" id="{7287A9E7-7AC5-144F-8C27-6F10421E84F5}"/>
                </a:ext>
              </a:extLst>
            </p:cNvPr>
            <p:cNvSpPr/>
            <p:nvPr/>
          </p:nvSpPr>
          <p:spPr>
            <a:xfrm>
              <a:off x="9628541" y="3486226"/>
              <a:ext cx="273532" cy="20508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39" name="椭圆 38">
              <a:extLst>
                <a:ext uri="{FF2B5EF4-FFF2-40B4-BE49-F238E27FC236}">
                  <a16:creationId xmlns:a16="http://schemas.microsoft.com/office/drawing/2014/main" id="{18CDCA5F-EFF5-C942-B13A-927DAE14D0C9}"/>
                </a:ext>
              </a:extLst>
            </p:cNvPr>
            <p:cNvSpPr/>
            <p:nvPr/>
          </p:nvSpPr>
          <p:spPr>
            <a:xfrm>
              <a:off x="9837261" y="3742399"/>
              <a:ext cx="273532" cy="20508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40" name="椭圆 39">
              <a:extLst>
                <a:ext uri="{FF2B5EF4-FFF2-40B4-BE49-F238E27FC236}">
                  <a16:creationId xmlns:a16="http://schemas.microsoft.com/office/drawing/2014/main" id="{81BDD730-FCC5-1F46-BD10-952176816889}"/>
                </a:ext>
              </a:extLst>
            </p:cNvPr>
            <p:cNvSpPr/>
            <p:nvPr/>
          </p:nvSpPr>
          <p:spPr>
            <a:xfrm>
              <a:off x="10024080" y="3991606"/>
              <a:ext cx="273532" cy="20508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42" name="椭圆 41">
              <a:extLst>
                <a:ext uri="{FF2B5EF4-FFF2-40B4-BE49-F238E27FC236}">
                  <a16:creationId xmlns:a16="http://schemas.microsoft.com/office/drawing/2014/main" id="{C6C96145-37F7-5D47-AF21-5875D5E1139F}"/>
                </a:ext>
              </a:extLst>
            </p:cNvPr>
            <p:cNvSpPr/>
            <p:nvPr/>
          </p:nvSpPr>
          <p:spPr>
            <a:xfrm>
              <a:off x="9288347" y="3505257"/>
              <a:ext cx="273532" cy="20508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43" name="椭圆 42">
              <a:extLst>
                <a:ext uri="{FF2B5EF4-FFF2-40B4-BE49-F238E27FC236}">
                  <a16:creationId xmlns:a16="http://schemas.microsoft.com/office/drawing/2014/main" id="{2BE39488-0E64-204F-9028-2D537A213624}"/>
                </a:ext>
              </a:extLst>
            </p:cNvPr>
            <p:cNvSpPr/>
            <p:nvPr/>
          </p:nvSpPr>
          <p:spPr>
            <a:xfrm>
              <a:off x="9516736" y="3754464"/>
              <a:ext cx="273532" cy="20508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44" name="椭圆 43">
              <a:extLst>
                <a:ext uri="{FF2B5EF4-FFF2-40B4-BE49-F238E27FC236}">
                  <a16:creationId xmlns:a16="http://schemas.microsoft.com/office/drawing/2014/main" id="{E328E57A-D9D5-1A42-AA6B-AB732A260CE3}"/>
                </a:ext>
              </a:extLst>
            </p:cNvPr>
            <p:cNvSpPr/>
            <p:nvPr/>
          </p:nvSpPr>
          <p:spPr>
            <a:xfrm>
              <a:off x="9687027" y="4065746"/>
              <a:ext cx="273532" cy="20508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45" name="椭圆 44">
              <a:extLst>
                <a:ext uri="{FF2B5EF4-FFF2-40B4-BE49-F238E27FC236}">
                  <a16:creationId xmlns:a16="http://schemas.microsoft.com/office/drawing/2014/main" id="{631E4B54-6339-0E4D-9EB1-EDA2ACED1341}"/>
                </a:ext>
              </a:extLst>
            </p:cNvPr>
            <p:cNvSpPr/>
            <p:nvPr/>
          </p:nvSpPr>
          <p:spPr>
            <a:xfrm>
              <a:off x="10023267" y="4286318"/>
              <a:ext cx="273532" cy="20508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46" name="椭圆 45">
              <a:extLst>
                <a:ext uri="{FF2B5EF4-FFF2-40B4-BE49-F238E27FC236}">
                  <a16:creationId xmlns:a16="http://schemas.microsoft.com/office/drawing/2014/main" id="{E93203CB-DBDD-524B-86C0-9AD96F4B6188}"/>
                </a:ext>
              </a:extLst>
            </p:cNvPr>
            <p:cNvSpPr/>
            <p:nvPr/>
          </p:nvSpPr>
          <p:spPr>
            <a:xfrm>
              <a:off x="10322748" y="4284775"/>
              <a:ext cx="273532" cy="20508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47" name="椭圆 46">
              <a:extLst>
                <a:ext uri="{FF2B5EF4-FFF2-40B4-BE49-F238E27FC236}">
                  <a16:creationId xmlns:a16="http://schemas.microsoft.com/office/drawing/2014/main" id="{4FBFB026-2DF5-914B-A01B-40B943F75F8E}"/>
                </a:ext>
              </a:extLst>
            </p:cNvPr>
            <p:cNvSpPr/>
            <p:nvPr/>
          </p:nvSpPr>
          <p:spPr>
            <a:xfrm>
              <a:off x="10468314" y="4550701"/>
              <a:ext cx="273532" cy="20508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grpSp>
        <p:nvGrpSpPr>
          <p:cNvPr id="60" name="组合 59">
            <a:extLst>
              <a:ext uri="{FF2B5EF4-FFF2-40B4-BE49-F238E27FC236}">
                <a16:creationId xmlns:a16="http://schemas.microsoft.com/office/drawing/2014/main" id="{115D382F-06CE-BD49-8B5E-C72F5E8DF21B}"/>
              </a:ext>
            </a:extLst>
          </p:cNvPr>
          <p:cNvGrpSpPr/>
          <p:nvPr/>
        </p:nvGrpSpPr>
        <p:grpSpPr>
          <a:xfrm>
            <a:off x="5022165" y="4512354"/>
            <a:ext cx="2822259" cy="2268192"/>
            <a:chOff x="4365939" y="2721395"/>
            <a:chExt cx="4258531" cy="3176040"/>
          </a:xfrm>
        </p:grpSpPr>
        <p:pic>
          <p:nvPicPr>
            <p:cNvPr id="55" name="图片 54">
              <a:extLst>
                <a:ext uri="{FF2B5EF4-FFF2-40B4-BE49-F238E27FC236}">
                  <a16:creationId xmlns:a16="http://schemas.microsoft.com/office/drawing/2014/main" id="{61230C60-E852-6648-BCC4-5B66943844C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95629" y="2721395"/>
              <a:ext cx="4028841" cy="3072295"/>
            </a:xfrm>
            <a:prstGeom prst="rect">
              <a:avLst/>
            </a:prstGeom>
          </p:spPr>
        </p:pic>
        <p:pic>
          <p:nvPicPr>
            <p:cNvPr id="57" name="图片 56">
              <a:extLst>
                <a:ext uri="{FF2B5EF4-FFF2-40B4-BE49-F238E27FC236}">
                  <a16:creationId xmlns:a16="http://schemas.microsoft.com/office/drawing/2014/main" id="{A69275CC-13F7-8C4A-8266-1C837848F2E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365939" y="2822539"/>
              <a:ext cx="254000" cy="863600"/>
            </a:xfrm>
            <a:prstGeom prst="rect">
              <a:avLst/>
            </a:prstGeom>
          </p:spPr>
        </p:pic>
        <p:pic>
          <p:nvPicPr>
            <p:cNvPr id="59" name="图片 58">
              <a:extLst>
                <a:ext uri="{FF2B5EF4-FFF2-40B4-BE49-F238E27FC236}">
                  <a16:creationId xmlns:a16="http://schemas.microsoft.com/office/drawing/2014/main" id="{A79B4F20-DA0E-CF4D-89D5-47E2C771047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846137" y="5732335"/>
              <a:ext cx="457200" cy="165100"/>
            </a:xfrm>
            <a:prstGeom prst="rect">
              <a:avLst/>
            </a:prstGeom>
          </p:spPr>
        </p:pic>
      </p:grpSp>
      <p:sp>
        <p:nvSpPr>
          <p:cNvPr id="61" name="右箭头 60">
            <a:extLst>
              <a:ext uri="{FF2B5EF4-FFF2-40B4-BE49-F238E27FC236}">
                <a16:creationId xmlns:a16="http://schemas.microsoft.com/office/drawing/2014/main" id="{5907A98B-4D11-0D4D-8C47-7D78407990D8}"/>
              </a:ext>
            </a:extLst>
          </p:cNvPr>
          <p:cNvSpPr/>
          <p:nvPr/>
        </p:nvSpPr>
        <p:spPr>
          <a:xfrm>
            <a:off x="3242251" y="4327896"/>
            <a:ext cx="1577515" cy="6414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cxnSp>
        <p:nvCxnSpPr>
          <p:cNvPr id="63" name="直线箭头连接符 62">
            <a:extLst>
              <a:ext uri="{FF2B5EF4-FFF2-40B4-BE49-F238E27FC236}">
                <a16:creationId xmlns:a16="http://schemas.microsoft.com/office/drawing/2014/main" id="{0DB9BAD4-B2E4-9542-89DD-408AB7634778}"/>
              </a:ext>
            </a:extLst>
          </p:cNvPr>
          <p:cNvCxnSpPr>
            <a:cxnSpLocks/>
          </p:cNvCxnSpPr>
          <p:nvPr/>
        </p:nvCxnSpPr>
        <p:spPr>
          <a:xfrm flipH="1" flipV="1">
            <a:off x="1421063" y="3118757"/>
            <a:ext cx="649185" cy="3526885"/>
          </a:xfrm>
          <a:prstGeom prst="straightConnector1">
            <a:avLst/>
          </a:prstGeom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67" name="图片 66">
            <a:extLst>
              <a:ext uri="{FF2B5EF4-FFF2-40B4-BE49-F238E27FC236}">
                <a16:creationId xmlns:a16="http://schemas.microsoft.com/office/drawing/2014/main" id="{3DCAFE8A-9FB1-3842-BDB8-A074B32E902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89528" y="2334862"/>
            <a:ext cx="3454307" cy="2266889"/>
          </a:xfrm>
          <a:prstGeom prst="rect">
            <a:avLst/>
          </a:prstGeom>
        </p:spPr>
      </p:pic>
      <p:pic>
        <p:nvPicPr>
          <p:cNvPr id="69" name="图片 68">
            <a:extLst>
              <a:ext uri="{FF2B5EF4-FFF2-40B4-BE49-F238E27FC236}">
                <a16:creationId xmlns:a16="http://schemas.microsoft.com/office/drawing/2014/main" id="{66B69CE7-BB7F-AA4E-AF60-BF6001C45DC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90994" y="4636099"/>
            <a:ext cx="3306981" cy="2212831"/>
          </a:xfrm>
          <a:prstGeom prst="rect">
            <a:avLst/>
          </a:prstGeom>
        </p:spPr>
      </p:pic>
      <p:sp>
        <p:nvSpPr>
          <p:cNvPr id="70" name="文本框 69">
            <a:extLst>
              <a:ext uri="{FF2B5EF4-FFF2-40B4-BE49-F238E27FC236}">
                <a16:creationId xmlns:a16="http://schemas.microsoft.com/office/drawing/2014/main" id="{26F1C8ED-CAC7-E94B-8AB3-2AC4A457D3C5}"/>
              </a:ext>
            </a:extLst>
          </p:cNvPr>
          <p:cNvSpPr txBox="1"/>
          <p:nvPr/>
        </p:nvSpPr>
        <p:spPr>
          <a:xfrm>
            <a:off x="8548009" y="2552784"/>
            <a:ext cx="25999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200" dirty="0">
                <a:solidFill>
                  <a:srgbClr val="C00000"/>
                </a:solidFill>
              </a:rPr>
              <a:t>R</a:t>
            </a:r>
            <a:r>
              <a:rPr kumimoji="1" lang="zh-CN" altLang="en-US" sz="1200" dirty="0">
                <a:solidFill>
                  <a:srgbClr val="C00000"/>
                </a:solidFill>
              </a:rPr>
              <a:t> </a:t>
            </a:r>
            <a:r>
              <a:rPr kumimoji="1" lang="en-US" altLang="zh-CN" sz="1200" dirty="0">
                <a:solidFill>
                  <a:srgbClr val="C00000"/>
                </a:solidFill>
              </a:rPr>
              <a:t>resolution</a:t>
            </a:r>
            <a:r>
              <a:rPr kumimoji="1" lang="zh-CN" altLang="en-US" sz="1200" dirty="0">
                <a:solidFill>
                  <a:srgbClr val="C00000"/>
                </a:solidFill>
              </a:rPr>
              <a:t> </a:t>
            </a:r>
            <a:r>
              <a:rPr kumimoji="1" lang="en-US" altLang="zh-CN" sz="1200" dirty="0">
                <a:solidFill>
                  <a:srgbClr val="C00000"/>
                </a:solidFill>
              </a:rPr>
              <a:t>~</a:t>
            </a:r>
            <a:r>
              <a:rPr kumimoji="1" lang="zh-CN" altLang="en-US" sz="1200" dirty="0">
                <a:solidFill>
                  <a:srgbClr val="C00000"/>
                </a:solidFill>
              </a:rPr>
              <a:t> </a:t>
            </a:r>
            <a:r>
              <a:rPr kumimoji="1" lang="en-US" altLang="zh-CN" sz="1200" dirty="0">
                <a:solidFill>
                  <a:srgbClr val="C00000"/>
                </a:solidFill>
              </a:rPr>
              <a:t>6.1</a:t>
            </a:r>
            <a:r>
              <a:rPr kumimoji="1" lang="zh-CN" altLang="en-US" sz="1200" dirty="0">
                <a:solidFill>
                  <a:srgbClr val="C00000"/>
                </a:solidFill>
              </a:rPr>
              <a:t> </a:t>
            </a:r>
            <a:r>
              <a:rPr kumimoji="1" lang="en-US" altLang="zh-CN" sz="1200" dirty="0">
                <a:solidFill>
                  <a:srgbClr val="C00000"/>
                </a:solidFill>
              </a:rPr>
              <a:t>mm</a:t>
            </a:r>
          </a:p>
          <a:p>
            <a:r>
              <a:rPr kumimoji="1" lang="en-US" altLang="zh-CN" sz="1200" dirty="0">
                <a:solidFill>
                  <a:srgbClr val="C00000"/>
                </a:solidFill>
              </a:rPr>
              <a:t>10layer</a:t>
            </a:r>
            <a:r>
              <a:rPr kumimoji="1" lang="zh-CN" altLang="en-US" sz="1200" dirty="0">
                <a:solidFill>
                  <a:srgbClr val="C00000"/>
                </a:solidFill>
              </a:rPr>
              <a:t> </a:t>
            </a:r>
            <a:endParaRPr kumimoji="1" lang="en-US" altLang="zh-CN" sz="1200" dirty="0">
              <a:solidFill>
                <a:srgbClr val="C00000"/>
              </a:solidFill>
            </a:endParaRPr>
          </a:p>
          <a:p>
            <a:r>
              <a:rPr kumimoji="1" lang="en-US" altLang="zh-CN" sz="1200" dirty="0">
                <a:solidFill>
                  <a:srgbClr val="C00000"/>
                </a:solidFill>
              </a:rPr>
              <a:t>30</a:t>
            </a:r>
            <a:r>
              <a:rPr kumimoji="1" lang="zh-CN" altLang="en-US" sz="1200" dirty="0">
                <a:solidFill>
                  <a:srgbClr val="C00000"/>
                </a:solidFill>
              </a:rPr>
              <a:t> </a:t>
            </a:r>
            <a:r>
              <a:rPr kumimoji="1" lang="en-US" altLang="zh-CN" sz="1200" dirty="0">
                <a:solidFill>
                  <a:srgbClr val="C00000"/>
                </a:solidFill>
              </a:rPr>
              <a:t>GeV</a:t>
            </a:r>
            <a:r>
              <a:rPr kumimoji="1" lang="zh-CN" altLang="en-US" sz="1200" dirty="0">
                <a:solidFill>
                  <a:srgbClr val="C00000"/>
                </a:solidFill>
              </a:rPr>
              <a:t> </a:t>
            </a:r>
            <a:r>
              <a:rPr kumimoji="1" lang="en-US" altLang="zh-CN" sz="1200" dirty="0">
                <a:solidFill>
                  <a:srgbClr val="C00000"/>
                </a:solidFill>
              </a:rPr>
              <a:t>photon</a:t>
            </a:r>
          </a:p>
        </p:txBody>
      </p:sp>
      <p:sp>
        <p:nvSpPr>
          <p:cNvPr id="72" name="文本框 71">
            <a:extLst>
              <a:ext uri="{FF2B5EF4-FFF2-40B4-BE49-F238E27FC236}">
                <a16:creationId xmlns:a16="http://schemas.microsoft.com/office/drawing/2014/main" id="{8CCAA5CE-8170-4B46-9DBF-322B8497D501}"/>
              </a:ext>
            </a:extLst>
          </p:cNvPr>
          <p:cNvSpPr txBox="1"/>
          <p:nvPr/>
        </p:nvSpPr>
        <p:spPr>
          <a:xfrm>
            <a:off x="8629808" y="4794764"/>
            <a:ext cx="25999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200" dirty="0">
                <a:solidFill>
                  <a:srgbClr val="C00000"/>
                </a:solidFill>
              </a:rPr>
              <a:t>Phi</a:t>
            </a:r>
            <a:r>
              <a:rPr kumimoji="1" lang="zh-CN" altLang="en-US" sz="1200" dirty="0">
                <a:solidFill>
                  <a:srgbClr val="C00000"/>
                </a:solidFill>
              </a:rPr>
              <a:t> </a:t>
            </a:r>
            <a:r>
              <a:rPr kumimoji="1" lang="en-US" altLang="zh-CN" sz="1200" dirty="0">
                <a:solidFill>
                  <a:srgbClr val="C00000"/>
                </a:solidFill>
              </a:rPr>
              <a:t>resolution</a:t>
            </a:r>
            <a:r>
              <a:rPr kumimoji="1" lang="zh-CN" altLang="en-US" sz="1200" dirty="0">
                <a:solidFill>
                  <a:srgbClr val="C00000"/>
                </a:solidFill>
              </a:rPr>
              <a:t> </a:t>
            </a:r>
            <a:r>
              <a:rPr kumimoji="1" lang="en-US" altLang="zh-CN" sz="1200" dirty="0">
                <a:solidFill>
                  <a:srgbClr val="C00000"/>
                </a:solidFill>
              </a:rPr>
              <a:t>~</a:t>
            </a:r>
            <a:r>
              <a:rPr kumimoji="1" lang="zh-CN" altLang="en-US" sz="1200" dirty="0">
                <a:solidFill>
                  <a:srgbClr val="C00000"/>
                </a:solidFill>
              </a:rPr>
              <a:t> </a:t>
            </a:r>
            <a:r>
              <a:rPr kumimoji="1" lang="en-US" altLang="zh-CN" sz="1200" dirty="0">
                <a:solidFill>
                  <a:srgbClr val="C00000"/>
                </a:solidFill>
              </a:rPr>
              <a:t>1.3</a:t>
            </a:r>
            <a:r>
              <a:rPr kumimoji="1" lang="zh-CN" altLang="en-US" sz="1200" dirty="0">
                <a:solidFill>
                  <a:srgbClr val="C00000"/>
                </a:solidFill>
              </a:rPr>
              <a:t> </a:t>
            </a:r>
            <a:r>
              <a:rPr kumimoji="1" lang="en-US" altLang="zh-CN" sz="1200" dirty="0">
                <a:solidFill>
                  <a:srgbClr val="C00000"/>
                </a:solidFill>
              </a:rPr>
              <a:t>mm</a:t>
            </a:r>
          </a:p>
          <a:p>
            <a:r>
              <a:rPr kumimoji="1" lang="en-US" altLang="zh-CN" sz="1200" dirty="0">
                <a:solidFill>
                  <a:srgbClr val="C00000"/>
                </a:solidFill>
              </a:rPr>
              <a:t>10layer</a:t>
            </a:r>
          </a:p>
          <a:p>
            <a:r>
              <a:rPr kumimoji="1" lang="en-US" altLang="zh-CN" sz="1200" dirty="0">
                <a:solidFill>
                  <a:srgbClr val="C00000"/>
                </a:solidFill>
              </a:rPr>
              <a:t>30</a:t>
            </a:r>
            <a:r>
              <a:rPr kumimoji="1" lang="zh-CN" altLang="en-US" sz="1200" dirty="0">
                <a:solidFill>
                  <a:srgbClr val="C00000"/>
                </a:solidFill>
              </a:rPr>
              <a:t> </a:t>
            </a:r>
            <a:r>
              <a:rPr kumimoji="1" lang="en-US" altLang="zh-CN" sz="1200" dirty="0">
                <a:solidFill>
                  <a:srgbClr val="C00000"/>
                </a:solidFill>
              </a:rPr>
              <a:t>GeV</a:t>
            </a:r>
            <a:r>
              <a:rPr kumimoji="1" lang="zh-CN" altLang="en-US" sz="1200" dirty="0">
                <a:solidFill>
                  <a:srgbClr val="C00000"/>
                </a:solidFill>
              </a:rPr>
              <a:t> </a:t>
            </a:r>
            <a:r>
              <a:rPr kumimoji="1" lang="en-US" altLang="zh-CN" sz="1200" dirty="0">
                <a:solidFill>
                  <a:srgbClr val="C00000"/>
                </a:solidFill>
              </a:rPr>
              <a:t>photon</a:t>
            </a:r>
          </a:p>
          <a:p>
            <a:endParaRPr kumimoji="1" lang="zh-CN" altLang="en-US" sz="1200" dirty="0">
              <a:solidFill>
                <a:srgbClr val="C00000"/>
              </a:solidFill>
            </a:endParaRPr>
          </a:p>
        </p:txBody>
      </p:sp>
      <p:sp>
        <p:nvSpPr>
          <p:cNvPr id="73" name="灯片编号占位符 72">
            <a:extLst>
              <a:ext uri="{FF2B5EF4-FFF2-40B4-BE49-F238E27FC236}">
                <a16:creationId xmlns:a16="http://schemas.microsoft.com/office/drawing/2014/main" id="{108D2391-23B7-D14B-A3F1-2DE5D57E0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33751-9E4E-824C-81BB-85BF65CDE4DB}" type="slidenum">
              <a:rPr kumimoji="1" lang="zh-CN" altLang="en-US" smtClean="0"/>
              <a:t>16</a:t>
            </a:fld>
            <a:endParaRPr kumimoji="1" lang="zh-CN" altLang="en-US"/>
          </a:p>
        </p:txBody>
      </p:sp>
      <p:sp>
        <p:nvSpPr>
          <p:cNvPr id="74" name="日期占位符 73">
            <a:extLst>
              <a:ext uri="{FF2B5EF4-FFF2-40B4-BE49-F238E27FC236}">
                <a16:creationId xmlns:a16="http://schemas.microsoft.com/office/drawing/2014/main" id="{4B7863E3-BF73-4547-86AA-0CA5606B0B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915F0-61EF-7642-BA53-DB4ADDAC70BA}" type="datetime1">
              <a:rPr kumimoji="1" lang="zh-CN" altLang="en-US" smtClean="0"/>
              <a:t>2022/3/9</a:t>
            </a:fld>
            <a:endParaRPr kumimoji="1" lang="zh-CN" altLang="en-US"/>
          </a:p>
        </p:txBody>
      </p:sp>
      <p:sp>
        <p:nvSpPr>
          <p:cNvPr id="75" name="页脚占位符 74">
            <a:extLst>
              <a:ext uri="{FF2B5EF4-FFF2-40B4-BE49-F238E27FC236}">
                <a16:creationId xmlns:a16="http://schemas.microsoft.com/office/drawing/2014/main" id="{62B878C8-8910-0D4F-9AAD-1F0775A657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" altLang="zh-CN"/>
              <a:t>CEPC physics and detector meeting</a:t>
            </a:r>
            <a:endParaRPr kumimoji="1" lang="zh-CN" altLang="en-US"/>
          </a:p>
        </p:txBody>
      </p:sp>
      <p:pic>
        <p:nvPicPr>
          <p:cNvPr id="77" name="图片 76">
            <a:extLst>
              <a:ext uri="{FF2B5EF4-FFF2-40B4-BE49-F238E27FC236}">
                <a16:creationId xmlns:a16="http://schemas.microsoft.com/office/drawing/2014/main" id="{2C3630C3-C6C9-9346-8DE2-2D866038006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90286" y="2503017"/>
            <a:ext cx="2552985" cy="2055944"/>
          </a:xfrm>
          <a:prstGeom prst="rect">
            <a:avLst/>
          </a:prstGeom>
        </p:spPr>
      </p:pic>
      <p:sp>
        <p:nvSpPr>
          <p:cNvPr id="78" name="文本框 77">
            <a:extLst>
              <a:ext uri="{FF2B5EF4-FFF2-40B4-BE49-F238E27FC236}">
                <a16:creationId xmlns:a16="http://schemas.microsoft.com/office/drawing/2014/main" id="{8AA34956-5315-1647-80CF-7C73CC09687C}"/>
              </a:ext>
            </a:extLst>
          </p:cNvPr>
          <p:cNvSpPr txBox="1"/>
          <p:nvPr/>
        </p:nvSpPr>
        <p:spPr>
          <a:xfrm>
            <a:off x="6666778" y="4341781"/>
            <a:ext cx="78739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900" dirty="0"/>
              <a:t>phi</a:t>
            </a:r>
            <a:r>
              <a:rPr kumimoji="1" lang="zh-CN" altLang="en-US" sz="900" dirty="0"/>
              <a:t> </a:t>
            </a:r>
            <a:r>
              <a:rPr kumimoji="1" lang="en-US" altLang="zh-CN" sz="900" dirty="0"/>
              <a:t>[degree]</a:t>
            </a:r>
            <a:endParaRPr kumimoji="1" lang="zh-CN" altLang="en-US" sz="900" dirty="0"/>
          </a:p>
        </p:txBody>
      </p:sp>
      <p:sp>
        <p:nvSpPr>
          <p:cNvPr id="79" name="文本框 78">
            <a:extLst>
              <a:ext uri="{FF2B5EF4-FFF2-40B4-BE49-F238E27FC236}">
                <a16:creationId xmlns:a16="http://schemas.microsoft.com/office/drawing/2014/main" id="{244D0EFD-8A34-854C-8578-274BE1023E32}"/>
              </a:ext>
            </a:extLst>
          </p:cNvPr>
          <p:cNvSpPr txBox="1"/>
          <p:nvPr/>
        </p:nvSpPr>
        <p:spPr>
          <a:xfrm>
            <a:off x="5106332" y="2953605"/>
            <a:ext cx="54694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900" dirty="0"/>
              <a:t>R</a:t>
            </a:r>
            <a:r>
              <a:rPr kumimoji="1" lang="zh-CN" altLang="en-US" sz="900" dirty="0"/>
              <a:t> </a:t>
            </a:r>
            <a:r>
              <a:rPr kumimoji="1" lang="en-US" altLang="zh-CN" sz="900" dirty="0"/>
              <a:t>[mm]</a:t>
            </a:r>
            <a:endParaRPr kumimoji="1" lang="zh-CN" altLang="en-US" sz="900" dirty="0"/>
          </a:p>
        </p:txBody>
      </p:sp>
      <p:sp>
        <p:nvSpPr>
          <p:cNvPr id="80" name="文本框 79">
            <a:extLst>
              <a:ext uri="{FF2B5EF4-FFF2-40B4-BE49-F238E27FC236}">
                <a16:creationId xmlns:a16="http://schemas.microsoft.com/office/drawing/2014/main" id="{5CFADC9B-B156-2A46-8A9D-284E633C5B5A}"/>
              </a:ext>
            </a:extLst>
          </p:cNvPr>
          <p:cNvSpPr txBox="1"/>
          <p:nvPr/>
        </p:nvSpPr>
        <p:spPr>
          <a:xfrm rot="3552711">
            <a:off x="5249431" y="3986974"/>
            <a:ext cx="54534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900" dirty="0"/>
              <a:t>Z</a:t>
            </a:r>
            <a:r>
              <a:rPr kumimoji="1" lang="zh-CN" altLang="en-US" sz="900" dirty="0"/>
              <a:t> </a:t>
            </a:r>
            <a:r>
              <a:rPr kumimoji="1" lang="en-US" altLang="zh-CN" sz="900" dirty="0"/>
              <a:t>[mm]</a:t>
            </a:r>
            <a:endParaRPr kumimoji="1" lang="zh-CN" altLang="en-US" sz="900" dirty="0"/>
          </a:p>
        </p:txBody>
      </p:sp>
    </p:spTree>
    <p:extLst>
      <p:ext uri="{BB962C8B-B14F-4D97-AF65-F5344CB8AC3E}">
        <p14:creationId xmlns:p14="http://schemas.microsoft.com/office/powerpoint/2010/main" val="5463707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B04846C0-469B-F342-B95E-04C2973ECE85}"/>
              </a:ext>
            </a:extLst>
          </p:cNvPr>
          <p:cNvSpPr/>
          <p:nvPr/>
        </p:nvSpPr>
        <p:spPr>
          <a:xfrm>
            <a:off x="0" y="0"/>
            <a:ext cx="12192000" cy="1136822"/>
          </a:xfrm>
          <a:prstGeom prst="rect">
            <a:avLst/>
          </a:prstGeom>
          <a:gradFill flip="none" rotWithShape="1">
            <a:gsLst>
              <a:gs pos="20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5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zh-CN" altLang="en-US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A762F71D-EB87-2743-AE5B-EBAD7E8AE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0"/>
            <a:ext cx="11675471" cy="1325563"/>
          </a:xfrm>
        </p:spPr>
        <p:txBody>
          <a:bodyPr/>
          <a:lstStyle/>
          <a:p>
            <a:r>
              <a:rPr kumimoji="1" lang="en-US" altLang="zh-CN" dirty="0"/>
              <a:t>Reconstruction</a:t>
            </a:r>
            <a:r>
              <a:rPr kumimoji="1" lang="zh-CN" altLang="en-US" dirty="0"/>
              <a:t> </a:t>
            </a:r>
            <a:r>
              <a:rPr kumimoji="1" lang="en-US" altLang="zh-CN" dirty="0"/>
              <a:t>method</a:t>
            </a:r>
            <a:r>
              <a:rPr kumimoji="1" lang="zh-CN" altLang="en-US" dirty="0"/>
              <a:t> </a:t>
            </a:r>
            <a:r>
              <a:rPr kumimoji="1" lang="en-US" altLang="zh-CN" dirty="0"/>
              <a:t>for</a:t>
            </a:r>
            <a:r>
              <a:rPr kumimoji="1" lang="zh-CN" altLang="en-US" dirty="0"/>
              <a:t> </a:t>
            </a:r>
            <a:r>
              <a:rPr kumimoji="1" lang="en-US" altLang="zh-CN" dirty="0"/>
              <a:t>Cross</a:t>
            </a:r>
            <a:r>
              <a:rPr kumimoji="1" lang="zh-CN" altLang="en-US" dirty="0"/>
              <a:t> </a:t>
            </a:r>
            <a:r>
              <a:rPr kumimoji="1" lang="en-US" altLang="zh-CN" dirty="0"/>
              <a:t>Crystal</a:t>
            </a:r>
            <a:r>
              <a:rPr kumimoji="1" lang="zh-CN" altLang="en-US" dirty="0"/>
              <a:t> </a:t>
            </a:r>
            <a:r>
              <a:rPr kumimoji="1" lang="en-US" altLang="zh-CN" dirty="0" err="1"/>
              <a:t>Ecal</a:t>
            </a:r>
            <a:endParaRPr kumimoji="1" lang="zh-CN" altLang="en-US" dirty="0"/>
          </a:p>
        </p:txBody>
      </p:sp>
      <p:pic>
        <p:nvPicPr>
          <p:cNvPr id="9" name="内容占位符 8">
            <a:extLst>
              <a:ext uri="{FF2B5EF4-FFF2-40B4-BE49-F238E27FC236}">
                <a16:creationId xmlns:a16="http://schemas.microsoft.com/office/drawing/2014/main" id="{39E8C625-3C84-8C4F-910B-1FF9430BB6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88545" y="1344017"/>
            <a:ext cx="3985583" cy="2689961"/>
          </a:xfr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E50C16E2-C782-8542-AF72-8917CB44F3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4753" y="1307107"/>
            <a:ext cx="4048076" cy="2726871"/>
          </a:xfrm>
          <a:prstGeom prst="rect">
            <a:avLst/>
          </a:prstGeom>
        </p:spPr>
      </p:pic>
      <p:pic>
        <p:nvPicPr>
          <p:cNvPr id="48" name="图片 47">
            <a:extLst>
              <a:ext uri="{FF2B5EF4-FFF2-40B4-BE49-F238E27FC236}">
                <a16:creationId xmlns:a16="http://schemas.microsoft.com/office/drawing/2014/main" id="{F04AA6EA-5AAF-D242-B1B8-D00A879921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88545" y="4033978"/>
            <a:ext cx="3953328" cy="2693279"/>
          </a:xfrm>
          <a:prstGeom prst="rect">
            <a:avLst/>
          </a:prstGeom>
        </p:spPr>
      </p:pic>
      <p:pic>
        <p:nvPicPr>
          <p:cNvPr id="51" name="图片 50">
            <a:extLst>
              <a:ext uri="{FF2B5EF4-FFF2-40B4-BE49-F238E27FC236}">
                <a16:creationId xmlns:a16="http://schemas.microsoft.com/office/drawing/2014/main" id="{0A003312-9A74-0D44-9BF4-D8B2C10A8D2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82259" y="4033978"/>
            <a:ext cx="3990570" cy="2696658"/>
          </a:xfrm>
          <a:prstGeom prst="rect">
            <a:avLst/>
          </a:prstGeom>
        </p:spPr>
      </p:pic>
      <p:sp>
        <p:nvSpPr>
          <p:cNvPr id="52" name="文本框 51">
            <a:extLst>
              <a:ext uri="{FF2B5EF4-FFF2-40B4-BE49-F238E27FC236}">
                <a16:creationId xmlns:a16="http://schemas.microsoft.com/office/drawing/2014/main" id="{804B8AF6-B162-9441-9B3D-EF28D8E2D014}"/>
              </a:ext>
            </a:extLst>
          </p:cNvPr>
          <p:cNvSpPr txBox="1"/>
          <p:nvPr/>
        </p:nvSpPr>
        <p:spPr>
          <a:xfrm>
            <a:off x="3413676" y="1979705"/>
            <a:ext cx="17411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dirty="0">
                <a:solidFill>
                  <a:srgbClr val="C00000"/>
                </a:solidFill>
              </a:rPr>
              <a:t>E</a:t>
            </a:r>
            <a:r>
              <a:rPr kumimoji="1" lang="zh-CN" altLang="en-US" sz="2400" dirty="0">
                <a:solidFill>
                  <a:srgbClr val="C00000"/>
                </a:solidFill>
              </a:rPr>
              <a:t> </a:t>
            </a:r>
            <a:r>
              <a:rPr kumimoji="1" lang="en-US" altLang="zh-CN" sz="2400" dirty="0">
                <a:solidFill>
                  <a:srgbClr val="C00000"/>
                </a:solidFill>
              </a:rPr>
              <a:t>resolution</a:t>
            </a:r>
            <a:endParaRPr kumimoji="1" lang="zh-CN" altLang="en-US" sz="2400" dirty="0">
              <a:solidFill>
                <a:srgbClr val="C00000"/>
              </a:solidFill>
            </a:endParaRPr>
          </a:p>
        </p:txBody>
      </p:sp>
      <p:sp>
        <p:nvSpPr>
          <p:cNvPr id="53" name="文本框 52">
            <a:extLst>
              <a:ext uri="{FF2B5EF4-FFF2-40B4-BE49-F238E27FC236}">
                <a16:creationId xmlns:a16="http://schemas.microsoft.com/office/drawing/2014/main" id="{3DB00DDC-2BDA-A949-BF74-A9DF11CA4193}"/>
              </a:ext>
            </a:extLst>
          </p:cNvPr>
          <p:cNvSpPr txBox="1"/>
          <p:nvPr/>
        </p:nvSpPr>
        <p:spPr>
          <a:xfrm>
            <a:off x="7868704" y="1900375"/>
            <a:ext cx="19944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dirty="0">
                <a:solidFill>
                  <a:srgbClr val="C00000"/>
                </a:solidFill>
              </a:rPr>
              <a:t>Phi</a:t>
            </a:r>
            <a:r>
              <a:rPr kumimoji="1" lang="zh-CN" altLang="en-US" sz="2400" dirty="0">
                <a:solidFill>
                  <a:srgbClr val="C00000"/>
                </a:solidFill>
              </a:rPr>
              <a:t> </a:t>
            </a:r>
            <a:r>
              <a:rPr kumimoji="1" lang="en-US" altLang="zh-CN" sz="2400" dirty="0">
                <a:solidFill>
                  <a:srgbClr val="C00000"/>
                </a:solidFill>
              </a:rPr>
              <a:t>resolution</a:t>
            </a:r>
            <a:endParaRPr kumimoji="1" lang="zh-CN" altLang="en-US" sz="2400" dirty="0">
              <a:solidFill>
                <a:srgbClr val="C00000"/>
              </a:solidFill>
            </a:endParaRPr>
          </a:p>
        </p:txBody>
      </p:sp>
      <p:sp>
        <p:nvSpPr>
          <p:cNvPr id="55" name="文本框 54">
            <a:extLst>
              <a:ext uri="{FF2B5EF4-FFF2-40B4-BE49-F238E27FC236}">
                <a16:creationId xmlns:a16="http://schemas.microsoft.com/office/drawing/2014/main" id="{18152BF3-682A-4445-95F8-3240E6BC5D96}"/>
              </a:ext>
            </a:extLst>
          </p:cNvPr>
          <p:cNvSpPr txBox="1"/>
          <p:nvPr/>
        </p:nvSpPr>
        <p:spPr>
          <a:xfrm>
            <a:off x="3391234" y="4438833"/>
            <a:ext cx="17636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dirty="0">
                <a:solidFill>
                  <a:srgbClr val="C00000"/>
                </a:solidFill>
              </a:rPr>
              <a:t>R</a:t>
            </a:r>
            <a:r>
              <a:rPr kumimoji="1" lang="zh-CN" altLang="en-US" sz="2400" dirty="0">
                <a:solidFill>
                  <a:srgbClr val="C00000"/>
                </a:solidFill>
              </a:rPr>
              <a:t> </a:t>
            </a:r>
            <a:r>
              <a:rPr kumimoji="1" lang="en-US" altLang="zh-CN" sz="2400" dirty="0">
                <a:solidFill>
                  <a:srgbClr val="C00000"/>
                </a:solidFill>
              </a:rPr>
              <a:t>resolution</a:t>
            </a:r>
            <a:endParaRPr kumimoji="1" lang="zh-CN" altLang="en-US" sz="2400" dirty="0">
              <a:solidFill>
                <a:srgbClr val="C00000"/>
              </a:solidFill>
            </a:endParaRPr>
          </a:p>
        </p:txBody>
      </p:sp>
      <p:sp>
        <p:nvSpPr>
          <p:cNvPr id="56" name="文本框 55">
            <a:extLst>
              <a:ext uri="{FF2B5EF4-FFF2-40B4-BE49-F238E27FC236}">
                <a16:creationId xmlns:a16="http://schemas.microsoft.com/office/drawing/2014/main" id="{6C468B45-A656-7D43-A8D7-2580324B68B4}"/>
              </a:ext>
            </a:extLst>
          </p:cNvPr>
          <p:cNvSpPr txBox="1"/>
          <p:nvPr/>
        </p:nvSpPr>
        <p:spPr>
          <a:xfrm>
            <a:off x="7987326" y="4408281"/>
            <a:ext cx="17604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dirty="0">
                <a:solidFill>
                  <a:srgbClr val="C00000"/>
                </a:solidFill>
              </a:rPr>
              <a:t>Z</a:t>
            </a:r>
            <a:r>
              <a:rPr kumimoji="1" lang="zh-CN" altLang="en-US" sz="2400" dirty="0">
                <a:solidFill>
                  <a:srgbClr val="C00000"/>
                </a:solidFill>
              </a:rPr>
              <a:t> </a:t>
            </a:r>
            <a:r>
              <a:rPr kumimoji="1" lang="en-US" altLang="zh-CN" sz="2400" dirty="0">
                <a:solidFill>
                  <a:srgbClr val="C00000"/>
                </a:solidFill>
              </a:rPr>
              <a:t>resolution</a:t>
            </a:r>
            <a:endParaRPr kumimoji="1" lang="zh-CN" altLang="en-US" sz="2400" dirty="0">
              <a:solidFill>
                <a:srgbClr val="C00000"/>
              </a:solidFill>
            </a:endParaRPr>
          </a:p>
        </p:txBody>
      </p:sp>
      <p:sp>
        <p:nvSpPr>
          <p:cNvPr id="57" name="灯片编号占位符 56">
            <a:extLst>
              <a:ext uri="{FF2B5EF4-FFF2-40B4-BE49-F238E27FC236}">
                <a16:creationId xmlns:a16="http://schemas.microsoft.com/office/drawing/2014/main" id="{1E9FB707-06F7-E048-989C-D0C27EBA5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33751-9E4E-824C-81BB-85BF65CDE4DB}" type="slidenum">
              <a:rPr kumimoji="1" lang="zh-CN" altLang="en-US" smtClean="0"/>
              <a:t>17</a:t>
            </a:fld>
            <a:endParaRPr kumimoji="1" lang="zh-CN" altLang="en-US"/>
          </a:p>
        </p:txBody>
      </p:sp>
      <p:sp>
        <p:nvSpPr>
          <p:cNvPr id="58" name="日期占位符 57">
            <a:extLst>
              <a:ext uri="{FF2B5EF4-FFF2-40B4-BE49-F238E27FC236}">
                <a16:creationId xmlns:a16="http://schemas.microsoft.com/office/drawing/2014/main" id="{7989D4FF-EDF0-D440-843E-DF9E14EF2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797AF-9088-0847-87A8-FBB4D662CA7D}" type="datetime1">
              <a:rPr kumimoji="1" lang="zh-CN" altLang="en-US" smtClean="0"/>
              <a:t>2022/3/9</a:t>
            </a:fld>
            <a:endParaRPr kumimoji="1" lang="zh-CN" altLang="en-US"/>
          </a:p>
        </p:txBody>
      </p:sp>
      <p:sp>
        <p:nvSpPr>
          <p:cNvPr id="59" name="页脚占位符 58">
            <a:extLst>
              <a:ext uri="{FF2B5EF4-FFF2-40B4-BE49-F238E27FC236}">
                <a16:creationId xmlns:a16="http://schemas.microsoft.com/office/drawing/2014/main" id="{0943EFEC-3D58-564F-8EBA-93D7FB9F38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" altLang="zh-CN"/>
              <a:t>CEPC physics and detector meeting</a:t>
            </a:r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0867379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B04846C0-469B-F342-B95E-04C2973ECE85}"/>
              </a:ext>
            </a:extLst>
          </p:cNvPr>
          <p:cNvSpPr/>
          <p:nvPr/>
        </p:nvSpPr>
        <p:spPr>
          <a:xfrm>
            <a:off x="0" y="0"/>
            <a:ext cx="12192000" cy="1136822"/>
          </a:xfrm>
          <a:prstGeom prst="rect">
            <a:avLst/>
          </a:prstGeom>
          <a:gradFill flip="none" rotWithShape="1">
            <a:gsLst>
              <a:gs pos="20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5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zh-CN" altLang="en-US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A762F71D-EB87-2743-AE5B-EBAD7E8AE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kumimoji="1" lang="en-US" altLang="zh-CN" dirty="0"/>
              <a:t>Summary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A4A1A76-AF06-054B-A300-9FC02F70B5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/>
              <a:t>Shower</a:t>
            </a:r>
            <a:r>
              <a:rPr kumimoji="1" lang="zh-CN" altLang="en-US" dirty="0"/>
              <a:t> </a:t>
            </a:r>
            <a:r>
              <a:rPr kumimoji="1" lang="en-US" altLang="zh-CN" dirty="0"/>
              <a:t>resolution</a:t>
            </a:r>
            <a:r>
              <a:rPr kumimoji="1" lang="zh-CN" altLang="en-US" dirty="0"/>
              <a:t> </a:t>
            </a:r>
            <a:r>
              <a:rPr kumimoji="1" lang="en-US" altLang="zh-CN" dirty="0"/>
              <a:t>of</a:t>
            </a:r>
            <a:r>
              <a:rPr kumimoji="1" lang="zh-CN" altLang="en-US" dirty="0"/>
              <a:t> </a:t>
            </a:r>
            <a:r>
              <a:rPr kumimoji="1" lang="en-US" altLang="zh-CN" dirty="0"/>
              <a:t>Cross</a:t>
            </a:r>
            <a:r>
              <a:rPr kumimoji="1" lang="zh-CN" altLang="en-US" dirty="0"/>
              <a:t> </a:t>
            </a:r>
            <a:r>
              <a:rPr kumimoji="1" lang="en-US" altLang="zh-CN" dirty="0"/>
              <a:t>Crystal</a:t>
            </a:r>
            <a:r>
              <a:rPr kumimoji="1" lang="zh-CN" altLang="en-US" dirty="0"/>
              <a:t> </a:t>
            </a:r>
            <a:r>
              <a:rPr kumimoji="1" lang="en-US" altLang="zh-CN" dirty="0"/>
              <a:t>Fan</a:t>
            </a:r>
            <a:r>
              <a:rPr kumimoji="1" lang="zh-CN" altLang="en-US" dirty="0"/>
              <a:t> </a:t>
            </a:r>
            <a:r>
              <a:rPr kumimoji="1" lang="en-US" altLang="zh-CN" dirty="0" err="1"/>
              <a:t>ECal</a:t>
            </a:r>
            <a:r>
              <a:rPr kumimoji="1" lang="zh-CN" altLang="en-US" dirty="0"/>
              <a:t> </a:t>
            </a:r>
            <a:r>
              <a:rPr kumimoji="1" lang="en-US" altLang="zh-CN" dirty="0"/>
              <a:t>(</a:t>
            </a:r>
            <a:r>
              <a:rPr kumimoji="1" lang="zh-CN" altLang="en-US" dirty="0"/>
              <a:t> </a:t>
            </a:r>
            <a:r>
              <a:rPr kumimoji="1" lang="en-US" altLang="zh-CN" dirty="0"/>
              <a:t>5</a:t>
            </a:r>
            <a:r>
              <a:rPr kumimoji="1" lang="zh-CN" altLang="en-US" dirty="0"/>
              <a:t> </a:t>
            </a:r>
            <a:r>
              <a:rPr kumimoji="1" lang="en-US" altLang="zh-CN" dirty="0"/>
              <a:t>GeV</a:t>
            </a:r>
            <a:r>
              <a:rPr kumimoji="1" lang="zh-CN" altLang="en-US" dirty="0"/>
              <a:t> </a:t>
            </a:r>
            <a:r>
              <a:rPr kumimoji="1" lang="en-US" altLang="zh-CN" dirty="0"/>
              <a:t>photon)</a:t>
            </a:r>
          </a:p>
          <a:p>
            <a:pPr lvl="1"/>
            <a:r>
              <a:rPr kumimoji="1" lang="en-US" altLang="zh-CN" dirty="0"/>
              <a:t>Z</a:t>
            </a:r>
            <a:r>
              <a:rPr kumimoji="1" lang="zh-CN" altLang="en-US" dirty="0"/>
              <a:t> </a:t>
            </a:r>
            <a:r>
              <a:rPr kumimoji="1" lang="en-US" altLang="zh-CN" dirty="0"/>
              <a:t>resolution</a:t>
            </a:r>
            <a:r>
              <a:rPr kumimoji="1" lang="zh-CN" altLang="en-US" dirty="0"/>
              <a:t> </a:t>
            </a:r>
            <a:r>
              <a:rPr kumimoji="1" lang="en-US" altLang="zh-CN" dirty="0"/>
              <a:t>~ 0.886</a:t>
            </a:r>
            <a:r>
              <a:rPr kumimoji="1" lang="zh-CN" altLang="en-US" dirty="0"/>
              <a:t> </a:t>
            </a:r>
            <a:r>
              <a:rPr kumimoji="1" lang="en-US" altLang="zh-CN" dirty="0"/>
              <a:t>mm</a:t>
            </a:r>
          </a:p>
          <a:p>
            <a:pPr lvl="1"/>
            <a:r>
              <a:rPr kumimoji="1" lang="en-US" altLang="zh-CN" dirty="0"/>
              <a:t>Phi</a:t>
            </a:r>
            <a:r>
              <a:rPr kumimoji="1" lang="zh-CN" altLang="en-US" dirty="0"/>
              <a:t> </a:t>
            </a:r>
            <a:r>
              <a:rPr kumimoji="1" lang="en-US" altLang="zh-CN" dirty="0"/>
              <a:t>resolution</a:t>
            </a:r>
            <a:r>
              <a:rPr kumimoji="1" lang="zh-CN" altLang="en-US" dirty="0"/>
              <a:t> </a:t>
            </a:r>
            <a:r>
              <a:rPr kumimoji="1" lang="en-US" altLang="zh-CN" dirty="0"/>
              <a:t>~ 1.6</a:t>
            </a:r>
            <a:r>
              <a:rPr kumimoji="1" lang="zh-CN" altLang="en-US" dirty="0"/>
              <a:t> </a:t>
            </a:r>
            <a:r>
              <a:rPr kumimoji="1" lang="en-US" altLang="zh-CN" dirty="0"/>
              <a:t>mm</a:t>
            </a:r>
          </a:p>
          <a:p>
            <a:pPr lvl="1"/>
            <a:r>
              <a:rPr kumimoji="1" lang="en-US" altLang="zh-CN" dirty="0"/>
              <a:t>E</a:t>
            </a:r>
            <a:r>
              <a:rPr kumimoji="1" lang="zh-CN" altLang="en-US" dirty="0"/>
              <a:t> </a:t>
            </a:r>
            <a:r>
              <a:rPr kumimoji="1" lang="en-US" altLang="zh-CN" dirty="0"/>
              <a:t>resolution</a:t>
            </a:r>
            <a:r>
              <a:rPr kumimoji="1" lang="zh-CN" altLang="en-US" dirty="0"/>
              <a:t> </a:t>
            </a:r>
            <a:r>
              <a:rPr kumimoji="1" lang="en-US" altLang="zh-CN" dirty="0"/>
              <a:t>~</a:t>
            </a:r>
            <a:r>
              <a:rPr kumimoji="1" lang="zh-CN" altLang="en-US" dirty="0"/>
              <a:t> </a:t>
            </a:r>
            <a:r>
              <a:rPr kumimoji="1" lang="en-US" altLang="zh-CN" dirty="0"/>
              <a:t>0.22%</a:t>
            </a:r>
          </a:p>
          <a:p>
            <a:pPr lvl="1"/>
            <a:r>
              <a:rPr kumimoji="1" lang="en-US" altLang="zh-CN" dirty="0"/>
              <a:t>R</a:t>
            </a:r>
            <a:r>
              <a:rPr kumimoji="1" lang="zh-CN" altLang="en-US" dirty="0"/>
              <a:t> </a:t>
            </a:r>
            <a:r>
              <a:rPr kumimoji="1" lang="en-US" altLang="zh-CN" dirty="0"/>
              <a:t>resolution</a:t>
            </a:r>
            <a:r>
              <a:rPr kumimoji="1" lang="zh-CN" altLang="en-US" dirty="0"/>
              <a:t> </a:t>
            </a:r>
            <a:r>
              <a:rPr kumimoji="1" lang="en-US" altLang="zh-CN" dirty="0"/>
              <a:t>~</a:t>
            </a:r>
            <a:r>
              <a:rPr kumimoji="1" lang="zh-CN" altLang="en-US" dirty="0"/>
              <a:t> </a:t>
            </a:r>
            <a:r>
              <a:rPr kumimoji="1" lang="en-US" altLang="zh-CN" dirty="0"/>
              <a:t>6.31</a:t>
            </a:r>
            <a:r>
              <a:rPr kumimoji="1" lang="zh-CN" altLang="en-US" dirty="0"/>
              <a:t> </a:t>
            </a:r>
            <a:r>
              <a:rPr kumimoji="1" lang="en-US" altLang="zh-CN" dirty="0"/>
              <a:t>mm</a:t>
            </a:r>
          </a:p>
          <a:p>
            <a:pPr marL="457200" lvl="1" indent="0">
              <a:buNone/>
            </a:pPr>
            <a:endParaRPr kumimoji="1" lang="en-US" altLang="zh-CN" dirty="0"/>
          </a:p>
          <a:p>
            <a:r>
              <a:rPr kumimoji="1" lang="en-US" altLang="zh-CN" dirty="0"/>
              <a:t>Next</a:t>
            </a:r>
            <a:r>
              <a:rPr kumimoji="1" lang="zh-CN" altLang="en-US" dirty="0"/>
              <a:t> </a:t>
            </a:r>
            <a:r>
              <a:rPr kumimoji="1" lang="en-US" altLang="zh-CN" dirty="0"/>
              <a:t>step:</a:t>
            </a:r>
          </a:p>
          <a:p>
            <a:pPr lvl="1"/>
            <a:r>
              <a:rPr kumimoji="1" lang="el-GR" altLang="zh-CN" dirty="0"/>
              <a:t>γ</a:t>
            </a:r>
            <a:r>
              <a:rPr kumimoji="1" lang="en-US" altLang="zh-CN" dirty="0"/>
              <a:t>/</a:t>
            </a:r>
            <a:r>
              <a:rPr kumimoji="1" lang="en-US" altLang="zh-CN" dirty="0" err="1"/>
              <a:t>γ</a:t>
            </a:r>
            <a:r>
              <a:rPr kumimoji="1" lang="zh-CN" altLang="en-US" dirty="0"/>
              <a:t> </a:t>
            </a:r>
            <a:r>
              <a:rPr kumimoji="1" lang="en-US" altLang="zh-CN" dirty="0"/>
              <a:t>and</a:t>
            </a:r>
            <a:r>
              <a:rPr kumimoji="1" lang="zh-CN" altLang="en-US" dirty="0"/>
              <a:t> </a:t>
            </a:r>
            <a:r>
              <a:rPr kumimoji="1" lang="en-US" altLang="zh-CN" dirty="0" err="1"/>
              <a:t>γ</a:t>
            </a:r>
            <a:r>
              <a:rPr kumimoji="1" lang="en-US" altLang="zh-CN" dirty="0"/>
              <a:t>/π</a:t>
            </a:r>
            <a:r>
              <a:rPr kumimoji="1" lang="zh-CN" altLang="en-US" dirty="0"/>
              <a:t> </a:t>
            </a:r>
            <a:r>
              <a:rPr kumimoji="1" lang="en-US" altLang="zh-CN" dirty="0"/>
              <a:t>separation</a:t>
            </a:r>
            <a:r>
              <a:rPr kumimoji="1" lang="zh-CN" altLang="en-US" dirty="0"/>
              <a:t> </a:t>
            </a:r>
            <a:r>
              <a:rPr kumimoji="1" lang="en-US" altLang="zh-CN" dirty="0"/>
              <a:t>based</a:t>
            </a:r>
            <a:r>
              <a:rPr kumimoji="1" lang="zh-CN" altLang="en-US" dirty="0"/>
              <a:t> </a:t>
            </a:r>
            <a:r>
              <a:rPr kumimoji="1" lang="en-US" altLang="zh-CN" dirty="0"/>
              <a:t>on</a:t>
            </a:r>
            <a:r>
              <a:rPr kumimoji="1" lang="zh-CN" altLang="en-US" dirty="0"/>
              <a:t> </a:t>
            </a:r>
            <a:r>
              <a:rPr kumimoji="1" lang="en-US" altLang="zh-CN" dirty="0"/>
              <a:t>cross</a:t>
            </a:r>
            <a:r>
              <a:rPr kumimoji="1" lang="zh-CN" altLang="en-US" dirty="0"/>
              <a:t> </a:t>
            </a:r>
            <a:r>
              <a:rPr kumimoji="1" lang="en-US" altLang="zh-CN" dirty="0"/>
              <a:t>Crystal</a:t>
            </a:r>
            <a:r>
              <a:rPr kumimoji="1" lang="zh-CN" altLang="en-US" dirty="0"/>
              <a:t> </a:t>
            </a:r>
            <a:r>
              <a:rPr kumimoji="1" lang="en-US" altLang="zh-CN" dirty="0"/>
              <a:t>Fan</a:t>
            </a:r>
            <a:r>
              <a:rPr kumimoji="1" lang="zh-CN" altLang="en-US" dirty="0"/>
              <a:t> </a:t>
            </a:r>
            <a:r>
              <a:rPr kumimoji="1" lang="en-US" altLang="zh-CN" dirty="0" err="1"/>
              <a:t>Ecal</a:t>
            </a:r>
            <a:r>
              <a:rPr kumimoji="1" lang="zh-CN" altLang="en-US" dirty="0"/>
              <a:t> </a:t>
            </a:r>
            <a:endParaRPr kumimoji="1" lang="en-US" altLang="zh-CN" dirty="0"/>
          </a:p>
          <a:p>
            <a:pPr lvl="1"/>
            <a:r>
              <a:rPr kumimoji="1" lang="en-US" altLang="zh-CN" dirty="0"/>
              <a:t>Obtain</a:t>
            </a:r>
            <a:r>
              <a:rPr kumimoji="1" lang="zh-CN" altLang="en-US" dirty="0"/>
              <a:t> </a:t>
            </a:r>
            <a:r>
              <a:rPr kumimoji="1" lang="en-US" altLang="zh-CN" dirty="0"/>
              <a:t>shower</a:t>
            </a:r>
            <a:r>
              <a:rPr kumimoji="1" lang="zh-CN" altLang="en-US" dirty="0"/>
              <a:t> </a:t>
            </a:r>
            <a:r>
              <a:rPr kumimoji="1" lang="en-US" altLang="zh-CN" dirty="0"/>
              <a:t>start</a:t>
            </a:r>
            <a:r>
              <a:rPr kumimoji="1" lang="zh-CN" altLang="en-US" dirty="0"/>
              <a:t> </a:t>
            </a:r>
            <a:r>
              <a:rPr kumimoji="1" lang="en-US" altLang="zh-CN" dirty="0"/>
              <a:t>point</a:t>
            </a:r>
            <a:r>
              <a:rPr kumimoji="1" lang="zh-CN" altLang="en-US" dirty="0"/>
              <a:t> </a:t>
            </a:r>
            <a:r>
              <a:rPr kumimoji="1" lang="en-US" altLang="zh-CN" dirty="0"/>
              <a:t>by</a:t>
            </a:r>
            <a:r>
              <a:rPr kumimoji="1" lang="zh-CN" altLang="en-US" dirty="0"/>
              <a:t> </a:t>
            </a:r>
            <a:r>
              <a:rPr kumimoji="1" lang="en-US" altLang="zh-CN" dirty="0"/>
              <a:t>getting</a:t>
            </a:r>
            <a:r>
              <a:rPr kumimoji="1" lang="zh-CN" altLang="en-US" dirty="0"/>
              <a:t> </a:t>
            </a:r>
            <a:r>
              <a:rPr kumimoji="1" lang="en-US" altLang="zh-CN" dirty="0"/>
              <a:t>function</a:t>
            </a:r>
            <a:r>
              <a:rPr kumimoji="1" lang="zh-CN" altLang="en-US" dirty="0"/>
              <a:t> </a:t>
            </a:r>
            <a:r>
              <a:rPr kumimoji="1" lang="en-US" altLang="zh-CN" dirty="0"/>
              <a:t>F(α,β,</a:t>
            </a:r>
            <a:r>
              <a:rPr kumimoji="1" lang="en-US" altLang="zh-CN" dirty="0" err="1"/>
              <a:t>φ,t,r</a:t>
            </a:r>
            <a:r>
              <a:rPr kumimoji="1" lang="en-US" altLang="zh-CN" dirty="0"/>
              <a:t>)</a:t>
            </a:r>
            <a:r>
              <a:rPr kumimoji="1" lang="zh-CN" altLang="en-US" dirty="0"/>
              <a:t> （</a:t>
            </a:r>
            <a:r>
              <a:rPr kumimoji="1" lang="en-US" altLang="zh-CN" dirty="0"/>
              <a:t>maybe</a:t>
            </a:r>
            <a:r>
              <a:rPr kumimoji="1" lang="zh-CN" altLang="en-US" dirty="0"/>
              <a:t>）</a:t>
            </a:r>
            <a:endParaRPr kumimoji="1" lang="en-US" altLang="zh-CN" dirty="0"/>
          </a:p>
          <a:p>
            <a:pPr lvl="1"/>
            <a:endParaRPr kumimoji="1"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0A9C2CA-2745-8745-A4BF-613DFDDC46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33751-9E4E-824C-81BB-85BF65CDE4DB}" type="slidenum">
              <a:rPr kumimoji="1" lang="zh-CN" altLang="en-US" smtClean="0"/>
              <a:t>18</a:t>
            </a:fld>
            <a:endParaRPr kumimoji="1" lang="zh-CN" altLang="en-US"/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CF3E9B80-9DEC-6C44-B3F7-DE2EBA6DB5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641C5-A57F-E942-B7FB-6D7DDEF82E29}" type="datetime1">
              <a:rPr kumimoji="1" lang="zh-CN" altLang="en-US" smtClean="0"/>
              <a:t>2022/3/9</a:t>
            </a:fld>
            <a:endParaRPr kumimoji="1"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BCF61155-CAFC-964F-94DC-4E72086484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" altLang="zh-CN"/>
              <a:t>CEPC physics and detector meeting</a:t>
            </a:r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0038577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>
            <a:extLst>
              <a:ext uri="{FF2B5EF4-FFF2-40B4-BE49-F238E27FC236}">
                <a16:creationId xmlns:a16="http://schemas.microsoft.com/office/drawing/2014/main" id="{1A5E7778-E795-1242-898C-3A6CA9994E68}"/>
              </a:ext>
            </a:extLst>
          </p:cNvPr>
          <p:cNvSpPr/>
          <p:nvPr/>
        </p:nvSpPr>
        <p:spPr>
          <a:xfrm>
            <a:off x="0" y="0"/>
            <a:ext cx="12192000" cy="1194746"/>
          </a:xfrm>
          <a:prstGeom prst="rect">
            <a:avLst/>
          </a:prstGeom>
          <a:gradFill flip="none" rotWithShape="1">
            <a:gsLst>
              <a:gs pos="20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5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zh-CN" altLang="en-US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5E321239-96DB-BD47-A6EE-EF01E57918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02243"/>
            <a:ext cx="10515600" cy="1325563"/>
          </a:xfrm>
        </p:spPr>
        <p:txBody>
          <a:bodyPr/>
          <a:lstStyle/>
          <a:p>
            <a:r>
              <a:rPr kumimoji="1" lang="en-US" altLang="zh-CN" dirty="0"/>
              <a:t>Outline</a:t>
            </a:r>
            <a:endParaRPr kumimoji="1"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DD567CD-A466-3C4C-AA4D-5645F1AEE3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33751-9E4E-824C-81BB-85BF65CDE4DB}" type="slidenum">
              <a:rPr kumimoji="1" lang="zh-CN" altLang="en-US" smtClean="0"/>
              <a:t>2</a:t>
            </a:fld>
            <a:endParaRPr kumimoji="1" lang="zh-CN" altLang="en-US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44481067-89F4-8245-9853-3EB51A8B3ECF}"/>
              </a:ext>
            </a:extLst>
          </p:cNvPr>
          <p:cNvSpPr txBox="1"/>
          <p:nvPr/>
        </p:nvSpPr>
        <p:spPr>
          <a:xfrm>
            <a:off x="919843" y="1583610"/>
            <a:ext cx="10433957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SzPct val="60000"/>
              <a:buFont typeface="Wingdings" pitchFamily="2" charset="2"/>
              <a:buChar char="l"/>
            </a:pPr>
            <a:r>
              <a:rPr kumimoji="1" lang="en-US" altLang="zh-CN" sz="3200" dirty="0"/>
              <a:t>Crystal</a:t>
            </a:r>
            <a:r>
              <a:rPr kumimoji="1" lang="zh-CN" altLang="en-US" sz="3200" dirty="0"/>
              <a:t> </a:t>
            </a:r>
            <a:r>
              <a:rPr kumimoji="1" lang="en-US" altLang="zh-CN" sz="3200" dirty="0"/>
              <a:t>Fan</a:t>
            </a:r>
            <a:r>
              <a:rPr kumimoji="1" lang="zh-CN" altLang="en-US" sz="3200" dirty="0"/>
              <a:t> </a:t>
            </a:r>
            <a:r>
              <a:rPr kumimoji="1" lang="en-US" altLang="zh-CN" sz="3200" dirty="0" err="1"/>
              <a:t>Ecal</a:t>
            </a:r>
            <a:r>
              <a:rPr kumimoji="1" lang="en-US" altLang="zh-CN" sz="3200" dirty="0"/>
              <a:t>:</a:t>
            </a:r>
            <a:r>
              <a:rPr kumimoji="1" lang="zh-CN" altLang="en-US" sz="3200" dirty="0"/>
              <a:t> </a:t>
            </a:r>
            <a:r>
              <a:rPr kumimoji="1" lang="en-US" altLang="zh-CN" sz="3200" dirty="0"/>
              <a:t>basic</a:t>
            </a:r>
            <a:r>
              <a:rPr kumimoji="1" lang="zh-CN" altLang="en-US" sz="3200" dirty="0"/>
              <a:t> </a:t>
            </a:r>
            <a:r>
              <a:rPr kumimoji="1" lang="en-US" altLang="zh-CN" sz="3200" dirty="0"/>
              <a:t>concept</a:t>
            </a:r>
          </a:p>
          <a:p>
            <a:pPr marL="457200" indent="-457200">
              <a:buSzPct val="60000"/>
              <a:buFont typeface="Wingdings" pitchFamily="2" charset="2"/>
              <a:buChar char="l"/>
            </a:pPr>
            <a:endParaRPr kumimoji="1" lang="en-US" altLang="zh-CN" sz="3200" dirty="0"/>
          </a:p>
          <a:p>
            <a:pPr marL="457200" indent="-457200">
              <a:buSzPct val="60000"/>
              <a:buFont typeface="Wingdings" pitchFamily="2" charset="2"/>
              <a:buChar char="l"/>
            </a:pPr>
            <a:r>
              <a:rPr kumimoji="1" lang="en-US" altLang="zh-CN" sz="3200" dirty="0"/>
              <a:t>Energy</a:t>
            </a:r>
            <a:r>
              <a:rPr kumimoji="1" lang="zh-CN" altLang="en-US" sz="3200" dirty="0"/>
              <a:t> </a:t>
            </a:r>
            <a:r>
              <a:rPr kumimoji="1" lang="en-US" altLang="zh-CN" sz="3200" dirty="0"/>
              <a:t>and</a:t>
            </a:r>
            <a:r>
              <a:rPr kumimoji="1" lang="zh-CN" altLang="en-US" sz="3200" dirty="0"/>
              <a:t> </a:t>
            </a:r>
            <a:r>
              <a:rPr kumimoji="1" lang="en-US" altLang="zh-CN" sz="3200" dirty="0"/>
              <a:t>position</a:t>
            </a:r>
            <a:r>
              <a:rPr kumimoji="1" lang="zh-CN" altLang="en-US" sz="3200" dirty="0"/>
              <a:t> </a:t>
            </a:r>
            <a:r>
              <a:rPr kumimoji="1" lang="en-US" altLang="zh-CN" sz="3200" dirty="0"/>
              <a:t>resolution</a:t>
            </a:r>
            <a:r>
              <a:rPr kumimoji="1" lang="zh-CN" altLang="en-US" sz="3200" dirty="0"/>
              <a:t> </a:t>
            </a:r>
            <a:r>
              <a:rPr kumimoji="1" lang="en-US" altLang="zh-CN" sz="3200" dirty="0"/>
              <a:t>study</a:t>
            </a:r>
          </a:p>
          <a:p>
            <a:pPr marL="914400" lvl="1" indent="-457200">
              <a:buSzPct val="60000"/>
              <a:buFont typeface="Wingdings" pitchFamily="2" charset="2"/>
              <a:buChar char="l"/>
            </a:pPr>
            <a:r>
              <a:rPr lang="en-US" altLang="zh-CN" sz="2400" dirty="0"/>
              <a:t>Comparison of different</a:t>
            </a:r>
            <a:r>
              <a:rPr lang="zh-CN" altLang="en-US" sz="2400" dirty="0"/>
              <a:t> </a:t>
            </a:r>
            <a:r>
              <a:rPr lang="en-US" altLang="zh-CN" sz="2400" dirty="0"/>
              <a:t>t</a:t>
            </a:r>
            <a:r>
              <a:rPr lang="en" altLang="zh-CN" sz="2400" dirty="0" err="1"/>
              <a:t>ransverse</a:t>
            </a:r>
            <a:r>
              <a:rPr lang="en" altLang="zh-CN" sz="2400" dirty="0"/>
              <a:t> </a:t>
            </a:r>
            <a:r>
              <a:rPr lang="en-US" altLang="zh-CN" sz="2400" dirty="0"/>
              <a:t>s</a:t>
            </a:r>
            <a:r>
              <a:rPr lang="en" altLang="zh-CN" sz="2400" dirty="0" err="1"/>
              <a:t>egmentation</a:t>
            </a:r>
            <a:r>
              <a:rPr lang="en-US" altLang="zh-CN" sz="2400" dirty="0"/>
              <a:t>s</a:t>
            </a:r>
            <a:r>
              <a:rPr lang="zh-CN" altLang="en-US" sz="2400" dirty="0"/>
              <a:t> </a:t>
            </a:r>
            <a:r>
              <a:rPr lang="en-US" altLang="zh-CN" sz="2400" dirty="0"/>
              <a:t>(layers)</a:t>
            </a:r>
            <a:endParaRPr lang="en" altLang="zh-CN" sz="2400" dirty="0"/>
          </a:p>
          <a:p>
            <a:pPr marL="914400" lvl="1" indent="-457200">
              <a:buSzPct val="60000"/>
              <a:buFont typeface="Wingdings" pitchFamily="2" charset="2"/>
              <a:buChar char="l"/>
            </a:pPr>
            <a:r>
              <a:rPr lang="en-US" altLang="zh-CN" sz="2400" dirty="0"/>
              <a:t>Comparison of different</a:t>
            </a:r>
            <a:r>
              <a:rPr lang="zh-CN" altLang="en-US" sz="2400" dirty="0"/>
              <a:t> </a:t>
            </a:r>
            <a:r>
              <a:rPr kumimoji="1" lang="en-US" altLang="zh-CN" sz="2400" dirty="0"/>
              <a:t>reconstruction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method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for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Crystal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Fan</a:t>
            </a:r>
          </a:p>
          <a:p>
            <a:pPr marL="914400" lvl="1" indent="-457200">
              <a:buSzPct val="60000"/>
              <a:buFont typeface="Wingdings" pitchFamily="2" charset="2"/>
              <a:buChar char="l"/>
            </a:pPr>
            <a:r>
              <a:rPr lang="en-US" altLang="zh-CN" sz="2400" dirty="0"/>
              <a:t>Comparison of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different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s</a:t>
            </a:r>
            <a:r>
              <a:rPr kumimoji="1" lang="en" altLang="zh-CN" sz="2400" dirty="0" err="1"/>
              <a:t>tructure</a:t>
            </a:r>
            <a:r>
              <a:rPr kumimoji="1" lang="zh-CN" altLang="en-US" sz="2400" dirty="0"/>
              <a:t> </a:t>
            </a:r>
            <a:endParaRPr kumimoji="1" lang="en-US" altLang="zh-CN" sz="2400" dirty="0"/>
          </a:p>
          <a:p>
            <a:pPr marL="914400" lvl="1" indent="-457200">
              <a:buSzPct val="60000"/>
              <a:buFont typeface="Wingdings" pitchFamily="2" charset="2"/>
              <a:buChar char="l"/>
            </a:pPr>
            <a:r>
              <a:rPr kumimoji="1" lang="en-US" altLang="zh-CN" sz="2400" dirty="0"/>
              <a:t>Reconstruction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method</a:t>
            </a:r>
            <a:r>
              <a:rPr kumimoji="1" lang="zh-CN" altLang="en-US" sz="2400" dirty="0"/>
              <a:t>  </a:t>
            </a:r>
            <a:r>
              <a:rPr kumimoji="1" lang="en-US" altLang="zh-CN" sz="2400" dirty="0"/>
              <a:t>for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Cross Crystal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Fan</a:t>
            </a:r>
          </a:p>
          <a:p>
            <a:pPr marL="914400" lvl="1" indent="-457200">
              <a:buSzPct val="60000"/>
              <a:buFont typeface="Wingdings" pitchFamily="2" charset="2"/>
              <a:buChar char="l"/>
            </a:pPr>
            <a:endParaRPr kumimoji="1" lang="en-US" altLang="zh-CN" sz="3200" dirty="0"/>
          </a:p>
          <a:p>
            <a:pPr marL="457200" indent="-457200">
              <a:buSzPct val="60000"/>
              <a:buFont typeface="Wingdings" pitchFamily="2" charset="2"/>
              <a:buChar char="l"/>
            </a:pPr>
            <a:r>
              <a:rPr kumimoji="1" lang="en-US" altLang="zh-CN" sz="3200" dirty="0"/>
              <a:t>Summary</a:t>
            </a:r>
          </a:p>
          <a:p>
            <a:endParaRPr kumimoji="1" lang="zh-CN" altLang="en-US" dirty="0"/>
          </a:p>
        </p:txBody>
      </p:sp>
      <p:sp>
        <p:nvSpPr>
          <p:cNvPr id="16" name="日期占位符 15">
            <a:extLst>
              <a:ext uri="{FF2B5EF4-FFF2-40B4-BE49-F238E27FC236}">
                <a16:creationId xmlns:a16="http://schemas.microsoft.com/office/drawing/2014/main" id="{135D4332-2385-8241-BD99-0089235763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DA374-B6F4-4B4D-91C7-EC0D372F62A5}" type="datetime1">
              <a:rPr kumimoji="1" lang="zh-CN" altLang="en-US" smtClean="0"/>
              <a:t>2022/3/9</a:t>
            </a:fld>
            <a:endParaRPr kumimoji="1" lang="zh-CN" altLang="en-US" dirty="0"/>
          </a:p>
        </p:txBody>
      </p:sp>
      <p:sp>
        <p:nvSpPr>
          <p:cNvPr id="17" name="页脚占位符 16">
            <a:extLst>
              <a:ext uri="{FF2B5EF4-FFF2-40B4-BE49-F238E27FC236}">
                <a16:creationId xmlns:a16="http://schemas.microsoft.com/office/drawing/2014/main" id="{723C7380-006C-BF41-96E0-D8964628C5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" altLang="zh-CN"/>
              <a:t>CEPC physics and detector meeting</a:t>
            </a:r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486546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4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3369C626-0A69-9B4D-BA88-AE3C92AA51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1729" y="1291553"/>
            <a:ext cx="5429393" cy="5268311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EE27A379-1B05-2646-BC61-02EE1FF96723}"/>
              </a:ext>
            </a:extLst>
          </p:cNvPr>
          <p:cNvSpPr/>
          <p:nvPr/>
        </p:nvSpPr>
        <p:spPr>
          <a:xfrm>
            <a:off x="0" y="0"/>
            <a:ext cx="12192000" cy="1194746"/>
          </a:xfrm>
          <a:prstGeom prst="rect">
            <a:avLst/>
          </a:prstGeom>
          <a:gradFill flip="none" rotWithShape="1">
            <a:gsLst>
              <a:gs pos="20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5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zh-CN" altLang="en-US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180DB831-F5DB-214D-BFE6-8F644746C0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68021"/>
            <a:ext cx="10515600" cy="1325563"/>
          </a:xfrm>
        </p:spPr>
        <p:txBody>
          <a:bodyPr/>
          <a:lstStyle/>
          <a:p>
            <a:r>
              <a:rPr kumimoji="1" lang="en-US" altLang="zh-CN" dirty="0"/>
              <a:t>Basic</a:t>
            </a:r>
            <a:r>
              <a:rPr kumimoji="1" lang="zh-CN" altLang="en-US" dirty="0"/>
              <a:t> </a:t>
            </a:r>
            <a:r>
              <a:rPr kumimoji="1" lang="en-US" altLang="zh-CN" dirty="0"/>
              <a:t>concept</a:t>
            </a:r>
            <a:endParaRPr kumimoji="1" lang="zh-CN" altLang="en-US" dirty="0"/>
          </a:p>
        </p:txBody>
      </p:sp>
      <p:cxnSp>
        <p:nvCxnSpPr>
          <p:cNvPr id="12" name="直线箭头连接符 11">
            <a:extLst>
              <a:ext uri="{FF2B5EF4-FFF2-40B4-BE49-F238E27FC236}">
                <a16:creationId xmlns:a16="http://schemas.microsoft.com/office/drawing/2014/main" id="{BDCD0E33-5DE8-664A-9A1C-EFD7672DF874}"/>
              </a:ext>
            </a:extLst>
          </p:cNvPr>
          <p:cNvCxnSpPr>
            <a:cxnSpLocks/>
          </p:cNvCxnSpPr>
          <p:nvPr/>
        </p:nvCxnSpPr>
        <p:spPr>
          <a:xfrm flipV="1">
            <a:off x="7360267" y="1585609"/>
            <a:ext cx="0" cy="23401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线箭头连接符 15">
            <a:extLst>
              <a:ext uri="{FF2B5EF4-FFF2-40B4-BE49-F238E27FC236}">
                <a16:creationId xmlns:a16="http://schemas.microsoft.com/office/drawing/2014/main" id="{17B29FD7-B9FC-9E4E-8AF0-764E426CF62E}"/>
              </a:ext>
            </a:extLst>
          </p:cNvPr>
          <p:cNvCxnSpPr>
            <a:cxnSpLocks/>
          </p:cNvCxnSpPr>
          <p:nvPr/>
        </p:nvCxnSpPr>
        <p:spPr>
          <a:xfrm flipV="1">
            <a:off x="7360267" y="1789889"/>
            <a:ext cx="995793" cy="20622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线箭头连接符 19">
            <a:extLst>
              <a:ext uri="{FF2B5EF4-FFF2-40B4-BE49-F238E27FC236}">
                <a16:creationId xmlns:a16="http://schemas.microsoft.com/office/drawing/2014/main" id="{2768040C-C675-2D41-91E9-8FDE4B953335}"/>
              </a:ext>
            </a:extLst>
          </p:cNvPr>
          <p:cNvCxnSpPr>
            <a:cxnSpLocks/>
          </p:cNvCxnSpPr>
          <p:nvPr/>
        </p:nvCxnSpPr>
        <p:spPr>
          <a:xfrm flipV="1">
            <a:off x="7396426" y="2986391"/>
            <a:ext cx="1689208" cy="8657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文本框 22">
            <a:extLst>
              <a:ext uri="{FF2B5EF4-FFF2-40B4-BE49-F238E27FC236}">
                <a16:creationId xmlns:a16="http://schemas.microsoft.com/office/drawing/2014/main" id="{3B37E0E6-8171-ED48-8341-02BA7089658F}"/>
              </a:ext>
            </a:extLst>
          </p:cNvPr>
          <p:cNvSpPr txBox="1"/>
          <p:nvPr/>
        </p:nvSpPr>
        <p:spPr>
          <a:xfrm>
            <a:off x="7120647" y="2577830"/>
            <a:ext cx="385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r1</a:t>
            </a:r>
            <a:endParaRPr kumimoji="1" lang="zh-CN" altLang="en-US" dirty="0"/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C4CFE671-4E88-EA4B-B35D-6AB58C2C8E27}"/>
              </a:ext>
            </a:extLst>
          </p:cNvPr>
          <p:cNvSpPr txBox="1"/>
          <p:nvPr/>
        </p:nvSpPr>
        <p:spPr>
          <a:xfrm>
            <a:off x="8127307" y="3234606"/>
            <a:ext cx="385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r2</a:t>
            </a:r>
            <a:endParaRPr kumimoji="1" lang="zh-CN" altLang="en-US" dirty="0"/>
          </a:p>
        </p:txBody>
      </p:sp>
      <p:cxnSp>
        <p:nvCxnSpPr>
          <p:cNvPr id="30" name="直线连接符 29">
            <a:extLst>
              <a:ext uri="{FF2B5EF4-FFF2-40B4-BE49-F238E27FC236}">
                <a16:creationId xmlns:a16="http://schemas.microsoft.com/office/drawing/2014/main" id="{73B4D0CA-4E3F-9149-8DBE-B6A62CC48C96}"/>
              </a:ext>
            </a:extLst>
          </p:cNvPr>
          <p:cNvCxnSpPr>
            <a:cxnSpLocks/>
          </p:cNvCxnSpPr>
          <p:nvPr/>
        </p:nvCxnSpPr>
        <p:spPr>
          <a:xfrm flipV="1">
            <a:off x="7313119" y="1805597"/>
            <a:ext cx="1031951" cy="146100"/>
          </a:xfrm>
          <a:prstGeom prst="line">
            <a:avLst/>
          </a:prstGeom>
          <a:ln w="9525" cap="flat" cmpd="sng" algn="ctr">
            <a:solidFill>
              <a:schemeClr val="accent4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8" name="文本框 37">
            <a:extLst>
              <a:ext uri="{FF2B5EF4-FFF2-40B4-BE49-F238E27FC236}">
                <a16:creationId xmlns:a16="http://schemas.microsoft.com/office/drawing/2014/main" id="{CD5F9B4D-8803-A149-9B29-6A94EBD28E33}"/>
              </a:ext>
            </a:extLst>
          </p:cNvPr>
          <p:cNvSpPr txBox="1"/>
          <p:nvPr/>
        </p:nvSpPr>
        <p:spPr>
          <a:xfrm>
            <a:off x="7676772" y="1832194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D</a:t>
            </a:r>
            <a:endParaRPr kumimoji="1" lang="zh-CN" altLang="en-US" dirty="0"/>
          </a:p>
        </p:txBody>
      </p:sp>
      <p:sp>
        <p:nvSpPr>
          <p:cNvPr id="39" name="文本框 38">
            <a:extLst>
              <a:ext uri="{FF2B5EF4-FFF2-40B4-BE49-F238E27FC236}">
                <a16:creationId xmlns:a16="http://schemas.microsoft.com/office/drawing/2014/main" id="{E0EC7009-587E-6847-8034-C882D72A51AA}"/>
              </a:ext>
            </a:extLst>
          </p:cNvPr>
          <p:cNvSpPr txBox="1"/>
          <p:nvPr/>
        </p:nvSpPr>
        <p:spPr>
          <a:xfrm>
            <a:off x="7316146" y="3049940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err="1"/>
              <a:t>φ</a:t>
            </a:r>
            <a:endParaRPr kumimoji="1" lang="zh-CN" altLang="en-US" dirty="0"/>
          </a:p>
        </p:txBody>
      </p:sp>
      <p:sp>
        <p:nvSpPr>
          <p:cNvPr id="41" name="弧 40">
            <a:extLst>
              <a:ext uri="{FF2B5EF4-FFF2-40B4-BE49-F238E27FC236}">
                <a16:creationId xmlns:a16="http://schemas.microsoft.com/office/drawing/2014/main" id="{5E2268B3-C88B-A240-95FB-AB42CE781072}"/>
              </a:ext>
            </a:extLst>
          </p:cNvPr>
          <p:cNvSpPr/>
          <p:nvPr/>
        </p:nvSpPr>
        <p:spPr>
          <a:xfrm>
            <a:off x="7220566" y="3433674"/>
            <a:ext cx="279400" cy="285524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3" name="弧 42">
            <a:extLst>
              <a:ext uri="{FF2B5EF4-FFF2-40B4-BE49-F238E27FC236}">
                <a16:creationId xmlns:a16="http://schemas.microsoft.com/office/drawing/2014/main" id="{020C0207-580D-7A42-8C21-F51B1280CB06}"/>
              </a:ext>
            </a:extLst>
          </p:cNvPr>
          <p:cNvSpPr/>
          <p:nvPr/>
        </p:nvSpPr>
        <p:spPr>
          <a:xfrm>
            <a:off x="7235006" y="1845713"/>
            <a:ext cx="264960" cy="208762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4" name="文本框 43">
            <a:extLst>
              <a:ext uri="{FF2B5EF4-FFF2-40B4-BE49-F238E27FC236}">
                <a16:creationId xmlns:a16="http://schemas.microsoft.com/office/drawing/2014/main" id="{73485DB1-D77A-6A46-9CE4-440EFF36DFB4}"/>
              </a:ext>
            </a:extLst>
          </p:cNvPr>
          <p:cNvSpPr txBox="1"/>
          <p:nvPr/>
        </p:nvSpPr>
        <p:spPr>
          <a:xfrm>
            <a:off x="7290638" y="1319895"/>
            <a:ext cx="7264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alpha</a:t>
            </a:r>
            <a:endParaRPr kumimoji="1" lang="zh-CN" altLang="en-US" dirty="0"/>
          </a:p>
        </p:txBody>
      </p:sp>
      <p:sp>
        <p:nvSpPr>
          <p:cNvPr id="45" name="文本框 44">
            <a:extLst>
              <a:ext uri="{FF2B5EF4-FFF2-40B4-BE49-F238E27FC236}">
                <a16:creationId xmlns:a16="http://schemas.microsoft.com/office/drawing/2014/main" id="{4F92E3CA-6EF4-034B-AC3D-2006024BBCB9}"/>
              </a:ext>
            </a:extLst>
          </p:cNvPr>
          <p:cNvSpPr txBox="1"/>
          <p:nvPr/>
        </p:nvSpPr>
        <p:spPr>
          <a:xfrm>
            <a:off x="105014" y="1763476"/>
            <a:ext cx="4466287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l"/>
            </a:pPr>
            <a:r>
              <a:rPr lang="en" altLang="zh-CN" dirty="0"/>
              <a:t>Crystal not pointing back to IP</a:t>
            </a:r>
            <a:r>
              <a:rPr lang="zh-CN" altLang="en-US" dirty="0"/>
              <a:t> </a:t>
            </a:r>
            <a:r>
              <a:rPr lang="en" altLang="zh-CN" dirty="0"/>
              <a:t>(Z axis)</a:t>
            </a:r>
          </a:p>
          <a:p>
            <a:pPr marL="742950" lvl="1" indent="-285750">
              <a:buFont typeface="Wingdings" pitchFamily="2" charset="2"/>
              <a:buChar char="l"/>
            </a:pPr>
            <a:r>
              <a:rPr lang="en" altLang="zh-CN" dirty="0"/>
              <a:t>Angle with inner det. radius is </a:t>
            </a:r>
            <a:r>
              <a:rPr lang="en-US" altLang="zh-CN" dirty="0"/>
              <a:t>alpha</a:t>
            </a:r>
          </a:p>
          <a:p>
            <a:pPr marL="742950" lvl="1" indent="-285750">
              <a:buFont typeface="Wingdings" pitchFamily="2" charset="2"/>
              <a:buChar char="l"/>
            </a:pPr>
            <a:r>
              <a:rPr lang="en" altLang="zh-CN" dirty="0"/>
              <a:t>alpha </a:t>
            </a:r>
            <a:r>
              <a:rPr lang="en-US" altLang="zh-CN" dirty="0"/>
              <a:t>&lt;</a:t>
            </a:r>
            <a:r>
              <a:rPr lang="en" altLang="zh-CN" dirty="0"/>
              <a:t>= </a:t>
            </a:r>
            <a:r>
              <a:rPr lang="en-US" altLang="zh-CN" dirty="0"/>
              <a:t>9</a:t>
            </a:r>
            <a:r>
              <a:rPr lang="en" altLang="zh-CN" dirty="0"/>
              <a:t>0°</a:t>
            </a:r>
          </a:p>
          <a:p>
            <a:pPr marL="0" lvl="1"/>
            <a:endParaRPr lang="en" altLang="zh-CN" dirty="0"/>
          </a:p>
          <a:p>
            <a:pPr marL="285750" lvl="1" indent="-285750">
              <a:buFont typeface="Wingdings" pitchFamily="2" charset="2"/>
              <a:buChar char="l"/>
            </a:pPr>
            <a:r>
              <a:rPr lang="en" altLang="zh-CN" dirty="0"/>
              <a:t>Transverse Segmentation</a:t>
            </a:r>
          </a:p>
          <a:p>
            <a:pPr marL="742950" lvl="2" indent="-285750">
              <a:buFont typeface="Wingdings" pitchFamily="2" charset="2"/>
              <a:buChar char="l"/>
            </a:pPr>
            <a:r>
              <a:rPr lang="en" altLang="zh-CN" dirty="0"/>
              <a:t>D</a:t>
            </a:r>
            <a:r>
              <a:rPr lang="en-US" altLang="zh-CN" dirty="0" err="1"/>
              <a:t>ifferent</a:t>
            </a:r>
            <a:r>
              <a:rPr lang="zh-CN" altLang="en-US" dirty="0"/>
              <a:t> </a:t>
            </a:r>
            <a:r>
              <a:rPr lang="en-US" altLang="zh-CN" dirty="0"/>
              <a:t>number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layers</a:t>
            </a:r>
            <a:r>
              <a:rPr lang="zh-CN" altLang="en-US" dirty="0"/>
              <a:t> </a:t>
            </a:r>
            <a:endParaRPr lang="en-US" altLang="zh-CN" dirty="0"/>
          </a:p>
          <a:p>
            <a:pPr marL="742950" lvl="2" indent="-285750">
              <a:buFont typeface="Wingdings" pitchFamily="2" charset="2"/>
              <a:buChar char="l"/>
            </a:pPr>
            <a:endParaRPr lang="en-US" altLang="zh-CN" dirty="0"/>
          </a:p>
          <a:p>
            <a:pPr marL="285750" lvl="1" indent="-285750">
              <a:buFont typeface="Wingdings" pitchFamily="2" charset="2"/>
              <a:buChar char="l"/>
            </a:pPr>
            <a:r>
              <a:rPr lang="en" altLang="zh-CN" dirty="0"/>
              <a:t>Uniform along Z</a:t>
            </a:r>
          </a:p>
          <a:p>
            <a:pPr marL="742950" lvl="2" indent="-285750">
              <a:buFont typeface="Wingdings" pitchFamily="2" charset="2"/>
              <a:buChar char="l"/>
            </a:pPr>
            <a:endParaRPr lang="en" altLang="zh-CN" dirty="0"/>
          </a:p>
          <a:p>
            <a:pPr marL="285750" lvl="1" indent="-285750">
              <a:buFont typeface="Wingdings" pitchFamily="2" charset="2"/>
              <a:buChar char="l"/>
            </a:pPr>
            <a:r>
              <a:rPr lang="en" altLang="zh-CN" dirty="0"/>
              <a:t>r</a:t>
            </a:r>
            <a:r>
              <a:rPr lang="en-US" altLang="zh-CN" dirty="0"/>
              <a:t>2</a:t>
            </a:r>
            <a:r>
              <a:rPr lang="en" altLang="zh-CN" dirty="0"/>
              <a:t> = 1.</a:t>
            </a:r>
            <a:r>
              <a:rPr lang="en-US" altLang="zh-CN" dirty="0"/>
              <a:t>9</a:t>
            </a:r>
            <a:r>
              <a:rPr lang="en" altLang="zh-CN" dirty="0"/>
              <a:t> m, r</a:t>
            </a:r>
            <a:r>
              <a:rPr lang="en-US" altLang="zh-CN" dirty="0"/>
              <a:t>1</a:t>
            </a:r>
            <a:r>
              <a:rPr lang="en" altLang="zh-CN" dirty="0"/>
              <a:t> = 2.</a:t>
            </a:r>
            <a:r>
              <a:rPr lang="en-US" altLang="zh-CN" dirty="0"/>
              <a:t>2</a:t>
            </a:r>
            <a:r>
              <a:rPr lang="en" altLang="zh-CN" dirty="0"/>
              <a:t> m</a:t>
            </a:r>
          </a:p>
          <a:p>
            <a:pPr marL="285750" lvl="1" indent="-285750">
              <a:buFont typeface="Wingdings" pitchFamily="2" charset="2"/>
              <a:buChar char="l"/>
            </a:pPr>
            <a:endParaRPr lang="en" altLang="zh-CN" dirty="0"/>
          </a:p>
          <a:p>
            <a:pPr marL="285750" lvl="1" indent="-285750">
              <a:buFont typeface="Wingdings" pitchFamily="2" charset="2"/>
              <a:buChar char="l"/>
            </a:pPr>
            <a:endParaRPr lang="en" altLang="zh-CN" dirty="0"/>
          </a:p>
          <a:p>
            <a:pPr marL="285750" lvl="1" indent="-285750">
              <a:buFont typeface="Wingdings" pitchFamily="2" charset="2"/>
              <a:buChar char="l"/>
            </a:pPr>
            <a:endParaRPr kumimoji="1" lang="en-US" altLang="zh-CN" dirty="0"/>
          </a:p>
          <a:p>
            <a:pPr marL="0" lvl="1"/>
            <a:r>
              <a:rPr kumimoji="1" lang="zh-CN" altLang="en-US" dirty="0"/>
              <a:t>   </a:t>
            </a:r>
            <a:endParaRPr lang="en" altLang="zh-CN" dirty="0"/>
          </a:p>
          <a:p>
            <a:endParaRPr kumimoji="1" lang="zh-CN" altLang="en-US" dirty="0"/>
          </a:p>
        </p:txBody>
      </p:sp>
      <p:pic>
        <p:nvPicPr>
          <p:cNvPr id="47" name="图片 46">
            <a:extLst>
              <a:ext uri="{FF2B5EF4-FFF2-40B4-BE49-F238E27FC236}">
                <a16:creationId xmlns:a16="http://schemas.microsoft.com/office/drawing/2014/main" id="{993D6EEE-A634-6248-9C29-90ED0129D2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16515" y="1585609"/>
            <a:ext cx="2295984" cy="1778530"/>
          </a:xfrm>
          <a:prstGeom prst="rect">
            <a:avLst/>
          </a:prstGeom>
        </p:spPr>
      </p:pic>
      <p:sp>
        <p:nvSpPr>
          <p:cNvPr id="48" name="文本框 47">
            <a:extLst>
              <a:ext uri="{FF2B5EF4-FFF2-40B4-BE49-F238E27FC236}">
                <a16:creationId xmlns:a16="http://schemas.microsoft.com/office/drawing/2014/main" id="{C22729CE-85A2-5040-966F-2051E44DD07A}"/>
              </a:ext>
            </a:extLst>
          </p:cNvPr>
          <p:cNvSpPr txBox="1"/>
          <p:nvPr/>
        </p:nvSpPr>
        <p:spPr>
          <a:xfrm>
            <a:off x="78452" y="6122778"/>
            <a:ext cx="75810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Cited</a:t>
            </a:r>
            <a:r>
              <a:rPr kumimoji="1" lang="zh-CN" altLang="en-US" dirty="0"/>
              <a:t> </a:t>
            </a:r>
            <a:r>
              <a:rPr kumimoji="1" lang="en-US" altLang="zh-CN" dirty="0">
                <a:hlinkClick r:id="rId5"/>
              </a:rPr>
              <a:t>:</a:t>
            </a:r>
            <a:r>
              <a:rPr kumimoji="1" lang="zh-CN" altLang="en-US" dirty="0">
                <a:hlinkClick r:id="rId5"/>
              </a:rPr>
              <a:t> </a:t>
            </a:r>
            <a:r>
              <a:rPr kumimoji="1" lang="en-US" altLang="zh-CN" dirty="0">
                <a:hlinkClick r:id="rId5"/>
              </a:rPr>
              <a:t>Huaqiao</a:t>
            </a:r>
            <a:r>
              <a:rPr kumimoji="1" lang="zh-CN" altLang="en-US" dirty="0">
                <a:hlinkClick r:id="rId5"/>
              </a:rPr>
              <a:t> </a:t>
            </a:r>
            <a:r>
              <a:rPr kumimoji="1" lang="en-US" altLang="zh-CN" dirty="0">
                <a:hlinkClick r:id="rId5"/>
              </a:rPr>
              <a:t>Zhang,</a:t>
            </a:r>
            <a:r>
              <a:rPr kumimoji="1" lang="zh-CN" altLang="en-US" dirty="0">
                <a:hlinkClick r:id="rId5"/>
              </a:rPr>
              <a:t> </a:t>
            </a:r>
            <a:r>
              <a:rPr lang="en" altLang="zh-CN" dirty="0">
                <a:hlinkClick r:id="rId5"/>
              </a:rPr>
              <a:t>New idea of Crystal fan(</a:t>
            </a:r>
            <a:r>
              <a:rPr lang="zh-CN" altLang="en-US" dirty="0">
                <a:hlinkClick r:id="rId5"/>
              </a:rPr>
              <a:t>晶扇</a:t>
            </a:r>
            <a:r>
              <a:rPr lang="en-US" altLang="zh-CN" dirty="0">
                <a:hlinkClick r:id="rId5"/>
              </a:rPr>
              <a:t>) </a:t>
            </a:r>
            <a:r>
              <a:rPr lang="en" altLang="zh-CN" dirty="0" err="1">
                <a:hlinkClick r:id="rId5"/>
              </a:rPr>
              <a:t>Ecal</a:t>
            </a:r>
            <a:r>
              <a:rPr lang="en" altLang="zh-CN" dirty="0">
                <a:hlinkClick r:id="rId5"/>
              </a:rPr>
              <a:t> for CEPC</a:t>
            </a:r>
            <a:endParaRPr lang="en" altLang="zh-CN" dirty="0"/>
          </a:p>
          <a:p>
            <a:r>
              <a:rPr lang="zh-CN" altLang="en-US" dirty="0"/>
              <a:t>           </a:t>
            </a:r>
            <a:r>
              <a:rPr lang="en" altLang="zh-CN" dirty="0">
                <a:hlinkClick r:id="rId6"/>
              </a:rPr>
              <a:t>Huaqiao Zhang, </a:t>
            </a:r>
            <a:r>
              <a:rPr lang="en-US" altLang="zh-CN" dirty="0">
                <a:hlinkClick r:id="rId6"/>
              </a:rPr>
              <a:t>N</a:t>
            </a:r>
            <a:r>
              <a:rPr lang="en" altLang="zh-CN" dirty="0" err="1">
                <a:hlinkClick r:id="rId6"/>
              </a:rPr>
              <a:t>ew</a:t>
            </a:r>
            <a:r>
              <a:rPr lang="en" altLang="zh-CN" dirty="0">
                <a:hlinkClick r:id="rId6"/>
              </a:rPr>
              <a:t> idea for Crystal ECAL configuration</a:t>
            </a:r>
            <a:endParaRPr lang="en" altLang="zh-CN" dirty="0"/>
          </a:p>
          <a:p>
            <a:endParaRPr kumimoji="1" lang="zh-CN" altLang="en-US" dirty="0"/>
          </a:p>
        </p:txBody>
      </p:sp>
      <p:pic>
        <p:nvPicPr>
          <p:cNvPr id="55" name="图片 54">
            <a:extLst>
              <a:ext uri="{FF2B5EF4-FFF2-40B4-BE49-F238E27FC236}">
                <a16:creationId xmlns:a16="http://schemas.microsoft.com/office/drawing/2014/main" id="{CE4609D2-8964-5440-AB7D-3548D55ED4A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00124" y="4350482"/>
            <a:ext cx="2512375" cy="1472549"/>
          </a:xfrm>
          <a:prstGeom prst="rect">
            <a:avLst/>
          </a:prstGeom>
        </p:spPr>
      </p:pic>
      <p:sp>
        <p:nvSpPr>
          <p:cNvPr id="56" name="右箭头 55">
            <a:extLst>
              <a:ext uri="{FF2B5EF4-FFF2-40B4-BE49-F238E27FC236}">
                <a16:creationId xmlns:a16="http://schemas.microsoft.com/office/drawing/2014/main" id="{24B65A6B-9414-8841-AAA0-F51E8A61E83F}"/>
              </a:ext>
            </a:extLst>
          </p:cNvPr>
          <p:cNvSpPr/>
          <p:nvPr/>
        </p:nvSpPr>
        <p:spPr>
          <a:xfrm rot="3734672">
            <a:off x="10688846" y="3698619"/>
            <a:ext cx="986604" cy="2938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BD0D857E-B3AB-5F4B-8CD1-3ABD7FDA1C75}"/>
              </a:ext>
            </a:extLst>
          </p:cNvPr>
          <p:cNvSpPr/>
          <p:nvPr/>
        </p:nvSpPr>
        <p:spPr>
          <a:xfrm>
            <a:off x="594626" y="5241269"/>
            <a:ext cx="3056351" cy="363255"/>
          </a:xfrm>
          <a:custGeom>
            <a:avLst/>
            <a:gdLst>
              <a:gd name="connsiteX0" fmla="*/ 0 w 3056351"/>
              <a:gd name="connsiteY0" fmla="*/ 0 h 363255"/>
              <a:gd name="connsiteX1" fmla="*/ 3056351 w 3056351"/>
              <a:gd name="connsiteY1" fmla="*/ 0 h 363255"/>
              <a:gd name="connsiteX2" fmla="*/ 3056351 w 3056351"/>
              <a:gd name="connsiteY2" fmla="*/ 363255 h 363255"/>
              <a:gd name="connsiteX3" fmla="*/ 0 w 3056351"/>
              <a:gd name="connsiteY3" fmla="*/ 363255 h 363255"/>
              <a:gd name="connsiteX4" fmla="*/ 0 w 3056351"/>
              <a:gd name="connsiteY4" fmla="*/ 0 h 363255"/>
              <a:gd name="connsiteX0" fmla="*/ 0 w 3056351"/>
              <a:gd name="connsiteY0" fmla="*/ 275573 h 363255"/>
              <a:gd name="connsiteX1" fmla="*/ 3056351 w 3056351"/>
              <a:gd name="connsiteY1" fmla="*/ 0 h 363255"/>
              <a:gd name="connsiteX2" fmla="*/ 3056351 w 3056351"/>
              <a:gd name="connsiteY2" fmla="*/ 363255 h 363255"/>
              <a:gd name="connsiteX3" fmla="*/ 0 w 3056351"/>
              <a:gd name="connsiteY3" fmla="*/ 363255 h 363255"/>
              <a:gd name="connsiteX4" fmla="*/ 0 w 3056351"/>
              <a:gd name="connsiteY4" fmla="*/ 275573 h 363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56351" h="363255">
                <a:moveTo>
                  <a:pt x="0" y="275573"/>
                </a:moveTo>
                <a:lnTo>
                  <a:pt x="3056351" y="0"/>
                </a:lnTo>
                <a:lnTo>
                  <a:pt x="3056351" y="363255"/>
                </a:lnTo>
                <a:lnTo>
                  <a:pt x="0" y="363255"/>
                </a:lnTo>
                <a:lnTo>
                  <a:pt x="0" y="275573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B7A61870-9552-C247-BCB0-5B1280C7BDB3}"/>
              </a:ext>
            </a:extLst>
          </p:cNvPr>
          <p:cNvSpPr txBox="1"/>
          <p:nvPr/>
        </p:nvSpPr>
        <p:spPr>
          <a:xfrm>
            <a:off x="10812307" y="1303763"/>
            <a:ext cx="14318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>
                <a:solidFill>
                  <a:srgbClr val="C00000"/>
                </a:solidFill>
              </a:rPr>
              <a:t>Alpha</a:t>
            </a:r>
            <a:r>
              <a:rPr kumimoji="1" lang="zh-CN" altLang="en-US" dirty="0">
                <a:solidFill>
                  <a:srgbClr val="C00000"/>
                </a:solidFill>
              </a:rPr>
              <a:t> </a:t>
            </a:r>
            <a:r>
              <a:rPr kumimoji="1" lang="en-US" altLang="zh-CN" dirty="0">
                <a:solidFill>
                  <a:srgbClr val="C00000"/>
                </a:solidFill>
              </a:rPr>
              <a:t>=</a:t>
            </a:r>
            <a:r>
              <a:rPr kumimoji="1" lang="zh-CN" altLang="en-US" dirty="0">
                <a:solidFill>
                  <a:srgbClr val="C00000"/>
                </a:solidFill>
              </a:rPr>
              <a:t> </a:t>
            </a:r>
            <a:r>
              <a:rPr kumimoji="1" lang="en-US" altLang="zh-CN" dirty="0">
                <a:solidFill>
                  <a:srgbClr val="C00000"/>
                </a:solidFill>
              </a:rPr>
              <a:t>30</a:t>
            </a:r>
            <a:r>
              <a:rPr kumimoji="1" lang="zh-CN" altLang="en-US" dirty="0">
                <a:solidFill>
                  <a:srgbClr val="C00000"/>
                </a:solidFill>
              </a:rPr>
              <a:t> </a:t>
            </a:r>
            <a:r>
              <a:rPr kumimoji="1" lang="en-US" altLang="zh-CN" dirty="0">
                <a:solidFill>
                  <a:srgbClr val="C00000"/>
                </a:solidFill>
              </a:rPr>
              <a:t>°</a:t>
            </a:r>
          </a:p>
          <a:p>
            <a:r>
              <a:rPr kumimoji="1" lang="zh-CN" altLang="en-US" dirty="0">
                <a:solidFill>
                  <a:srgbClr val="C00000"/>
                </a:solidFill>
              </a:rPr>
              <a:t> </a:t>
            </a:r>
            <a:r>
              <a:rPr kumimoji="1" lang="en-US" altLang="zh-CN" dirty="0">
                <a:solidFill>
                  <a:srgbClr val="C00000"/>
                </a:solidFill>
              </a:rPr>
              <a:t>14</a:t>
            </a:r>
            <a:r>
              <a:rPr kumimoji="1" lang="zh-CN" altLang="en-US" dirty="0">
                <a:solidFill>
                  <a:srgbClr val="C00000"/>
                </a:solidFill>
              </a:rPr>
              <a:t> </a:t>
            </a:r>
            <a:r>
              <a:rPr kumimoji="1" lang="en-US" altLang="zh-CN" dirty="0">
                <a:solidFill>
                  <a:srgbClr val="C00000"/>
                </a:solidFill>
              </a:rPr>
              <a:t>layers</a:t>
            </a:r>
            <a:endParaRPr kumimoji="1" lang="zh-CN" altLang="en-US" dirty="0">
              <a:solidFill>
                <a:srgbClr val="C00000"/>
              </a:solidFill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30EEB962-D382-A24B-BCD9-75851EFB8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33751-9E4E-824C-81BB-85BF65CDE4DB}" type="slidenum">
              <a:rPr kumimoji="1" lang="zh-CN" altLang="en-US" smtClean="0"/>
              <a:t>3</a:t>
            </a:fld>
            <a:endParaRPr kumimoji="1" lang="zh-CN" altLang="en-US"/>
          </a:p>
        </p:txBody>
      </p:sp>
      <p:sp>
        <p:nvSpPr>
          <p:cNvPr id="6" name="日期占位符 5">
            <a:extLst>
              <a:ext uri="{FF2B5EF4-FFF2-40B4-BE49-F238E27FC236}">
                <a16:creationId xmlns:a16="http://schemas.microsoft.com/office/drawing/2014/main" id="{4C458673-B55E-5F42-A7C7-358B8A5FE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DD5DF-838F-E547-830D-1EB41CC062CD}" type="datetime1">
              <a:rPr kumimoji="1" lang="zh-CN" altLang="en-US" smtClean="0"/>
              <a:t>2022/3/9</a:t>
            </a:fld>
            <a:endParaRPr kumimoji="1"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91224BF1-9FD4-764A-B138-19C08F8CD6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" altLang="zh-CN"/>
              <a:t>CEPC physics and detector meeting</a:t>
            </a:r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8591543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08D84596-61CC-A442-8D4B-E532FB6F6B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043"/>
          <a:stretch/>
        </p:blipFill>
        <p:spPr>
          <a:xfrm>
            <a:off x="8008871" y="2390108"/>
            <a:ext cx="4183129" cy="260932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D376A1D7-5C0C-2946-B5FE-DC72FEE766B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898" r="58"/>
          <a:stretch/>
        </p:blipFill>
        <p:spPr>
          <a:xfrm>
            <a:off x="3940474" y="2390108"/>
            <a:ext cx="4202629" cy="2703300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1A5E7778-E795-1242-898C-3A6CA9994E68}"/>
              </a:ext>
            </a:extLst>
          </p:cNvPr>
          <p:cNvSpPr/>
          <p:nvPr/>
        </p:nvSpPr>
        <p:spPr>
          <a:xfrm>
            <a:off x="0" y="0"/>
            <a:ext cx="12192000" cy="1194746"/>
          </a:xfrm>
          <a:prstGeom prst="rect">
            <a:avLst/>
          </a:prstGeom>
          <a:gradFill flip="none" rotWithShape="1">
            <a:gsLst>
              <a:gs pos="20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5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zh-CN" altLang="en-US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5E321239-96DB-BD47-A6EE-EF01E57918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02243"/>
            <a:ext cx="10515600" cy="1325563"/>
          </a:xfrm>
        </p:spPr>
        <p:txBody>
          <a:bodyPr/>
          <a:lstStyle/>
          <a:p>
            <a:r>
              <a:rPr kumimoji="1" lang="en-US" altLang="zh-CN" dirty="0"/>
              <a:t>Energy</a:t>
            </a:r>
            <a:r>
              <a:rPr kumimoji="1" lang="zh-CN" altLang="en-US" dirty="0"/>
              <a:t> </a:t>
            </a:r>
            <a:r>
              <a:rPr kumimoji="1" lang="en-US" altLang="zh-CN" dirty="0"/>
              <a:t>resolution</a:t>
            </a:r>
            <a:endParaRPr kumimoji="1" lang="zh-CN" altLang="en-US" dirty="0"/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C158BF31-AB96-B54D-B312-DF3CB7D55F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t="6135" r="-62" b="2811"/>
          <a:stretch/>
        </p:blipFill>
        <p:spPr>
          <a:xfrm>
            <a:off x="-7592" y="2458994"/>
            <a:ext cx="4122391" cy="2566945"/>
          </a:xfr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0E6470A3-E7D4-834E-8F95-CBDAAAB1F0E6}"/>
              </a:ext>
            </a:extLst>
          </p:cNvPr>
          <p:cNvSpPr txBox="1"/>
          <p:nvPr/>
        </p:nvSpPr>
        <p:spPr>
          <a:xfrm>
            <a:off x="2147202" y="3669294"/>
            <a:ext cx="1808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5</a:t>
            </a:r>
            <a:r>
              <a:rPr kumimoji="1" lang="zh-CN" altLang="en-US" dirty="0"/>
              <a:t> </a:t>
            </a:r>
            <a:r>
              <a:rPr kumimoji="1" lang="en-US" altLang="zh-CN" dirty="0"/>
              <a:t>layer</a:t>
            </a:r>
          </a:p>
          <a:p>
            <a:r>
              <a:rPr kumimoji="1" lang="en-US" altLang="zh-CN" dirty="0"/>
              <a:t>Alpha</a:t>
            </a:r>
            <a:r>
              <a:rPr kumimoji="1" lang="zh-CN" altLang="en-US" dirty="0"/>
              <a:t> </a:t>
            </a:r>
            <a:r>
              <a:rPr kumimoji="1" lang="en-US" altLang="zh-CN" dirty="0"/>
              <a:t>=</a:t>
            </a:r>
            <a:r>
              <a:rPr kumimoji="1" lang="zh-CN" altLang="en-US" dirty="0"/>
              <a:t> </a:t>
            </a:r>
            <a:r>
              <a:rPr kumimoji="1" lang="en-US" altLang="zh-CN" dirty="0"/>
              <a:t>10°</a:t>
            </a:r>
            <a:endParaRPr kumimoji="1" lang="zh-CN" altLang="en-US" dirty="0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27B2A7AA-DEA8-0F4D-90C1-9EFB5809C677}"/>
              </a:ext>
            </a:extLst>
          </p:cNvPr>
          <p:cNvSpPr txBox="1"/>
          <p:nvPr/>
        </p:nvSpPr>
        <p:spPr>
          <a:xfrm>
            <a:off x="3718774" y="5413175"/>
            <a:ext cx="38892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dirty="0"/>
              <a:t>E resolution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~0.5%</a:t>
            </a:r>
            <a:r>
              <a:rPr kumimoji="1" lang="zh-CN" altLang="en-US" sz="2400" dirty="0"/>
              <a:t> </a:t>
            </a: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9811F0BE-C340-8648-AB79-E6CDD98CCC95}"/>
              </a:ext>
            </a:extLst>
          </p:cNvPr>
          <p:cNvSpPr txBox="1"/>
          <p:nvPr/>
        </p:nvSpPr>
        <p:spPr>
          <a:xfrm>
            <a:off x="2945049" y="1428513"/>
            <a:ext cx="619592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kumimoji="1" lang="en-US" altLang="zh-CN" b="1" dirty="0">
                <a:solidFill>
                  <a:srgbClr val="FF0000"/>
                </a:solidFill>
              </a:rPr>
              <a:t>The</a:t>
            </a:r>
            <a:r>
              <a:rPr kumimoji="1" lang="zh-CN" altLang="en-US" b="1" dirty="0">
                <a:solidFill>
                  <a:srgbClr val="FF0000"/>
                </a:solidFill>
              </a:rPr>
              <a:t> </a:t>
            </a:r>
            <a:r>
              <a:rPr kumimoji="1" lang="en-US" altLang="zh-CN" b="1" dirty="0">
                <a:solidFill>
                  <a:srgbClr val="FF0000"/>
                </a:solidFill>
              </a:rPr>
              <a:t>following</a:t>
            </a:r>
            <a:r>
              <a:rPr kumimoji="1" lang="zh-CN" altLang="en-US" b="1" dirty="0">
                <a:solidFill>
                  <a:srgbClr val="FF0000"/>
                </a:solidFill>
              </a:rPr>
              <a:t> </a:t>
            </a:r>
            <a:r>
              <a:rPr kumimoji="1" lang="en-US" altLang="zh-CN" b="1" dirty="0">
                <a:solidFill>
                  <a:srgbClr val="FF0000"/>
                </a:solidFill>
              </a:rPr>
              <a:t>plots</a:t>
            </a:r>
            <a:r>
              <a:rPr kumimoji="1" lang="zh-CN" altLang="en-US" b="1" dirty="0">
                <a:solidFill>
                  <a:srgbClr val="FF0000"/>
                </a:solidFill>
              </a:rPr>
              <a:t> </a:t>
            </a:r>
            <a:r>
              <a:rPr kumimoji="1" lang="en-US" altLang="zh-CN" b="1" dirty="0">
                <a:solidFill>
                  <a:srgbClr val="FF0000"/>
                </a:solidFill>
              </a:rPr>
              <a:t>are</a:t>
            </a:r>
            <a:r>
              <a:rPr kumimoji="1" lang="zh-CN" altLang="en-US" b="1" dirty="0">
                <a:solidFill>
                  <a:srgbClr val="FF0000"/>
                </a:solidFill>
              </a:rPr>
              <a:t> </a:t>
            </a:r>
            <a:r>
              <a:rPr kumimoji="1" lang="en-US" altLang="zh-CN" b="1" dirty="0">
                <a:solidFill>
                  <a:srgbClr val="FF0000"/>
                </a:solidFill>
              </a:rPr>
              <a:t>done</a:t>
            </a:r>
            <a:r>
              <a:rPr kumimoji="1" lang="zh-CN" altLang="en-US" b="1" dirty="0">
                <a:solidFill>
                  <a:srgbClr val="FF0000"/>
                </a:solidFill>
              </a:rPr>
              <a:t> </a:t>
            </a:r>
            <a:r>
              <a:rPr kumimoji="1" lang="en-US" altLang="zh-CN" b="1" dirty="0">
                <a:solidFill>
                  <a:srgbClr val="FF0000"/>
                </a:solidFill>
              </a:rPr>
              <a:t>with</a:t>
            </a:r>
            <a:r>
              <a:rPr kumimoji="1" lang="zh-CN" altLang="en-US" b="1" dirty="0">
                <a:solidFill>
                  <a:srgbClr val="FF0000"/>
                </a:solidFill>
              </a:rPr>
              <a:t> </a:t>
            </a:r>
            <a:r>
              <a:rPr kumimoji="1" lang="en-US" altLang="zh-CN" b="1" dirty="0">
                <a:solidFill>
                  <a:srgbClr val="FF0000"/>
                </a:solidFill>
              </a:rPr>
              <a:t>event</a:t>
            </a:r>
            <a:r>
              <a:rPr kumimoji="1" lang="zh-CN" altLang="en-US" b="1" dirty="0">
                <a:solidFill>
                  <a:srgbClr val="FF0000"/>
                </a:solidFill>
              </a:rPr>
              <a:t> </a:t>
            </a:r>
            <a:r>
              <a:rPr kumimoji="1" lang="en-US" altLang="zh-CN" b="1" dirty="0">
                <a:solidFill>
                  <a:srgbClr val="FF0000"/>
                </a:solidFill>
              </a:rPr>
              <a:t>generated</a:t>
            </a:r>
            <a:r>
              <a:rPr kumimoji="1" lang="zh-CN" altLang="en-US" b="1" dirty="0">
                <a:solidFill>
                  <a:srgbClr val="FF0000"/>
                </a:solidFill>
              </a:rPr>
              <a:t> </a:t>
            </a:r>
            <a:r>
              <a:rPr kumimoji="1" lang="en-US" altLang="zh-CN" b="1" dirty="0">
                <a:solidFill>
                  <a:srgbClr val="FF0000"/>
                </a:solidFill>
              </a:rPr>
              <a:t>using</a:t>
            </a:r>
            <a:r>
              <a:rPr kumimoji="1" lang="zh-CN" altLang="en-US" b="1" dirty="0">
                <a:solidFill>
                  <a:srgbClr val="FF0000"/>
                </a:solidFill>
              </a:rPr>
              <a:t> </a:t>
            </a:r>
            <a:endParaRPr kumimoji="1" lang="en-US" altLang="zh-CN" b="1" dirty="0">
              <a:solidFill>
                <a:srgbClr val="FF0000"/>
              </a:solidFill>
            </a:endParaRPr>
          </a:p>
          <a:p>
            <a:pPr marL="0" lvl="1"/>
            <a:r>
              <a:rPr kumimoji="1" lang="zh-CN" altLang="en-US" b="1" dirty="0">
                <a:solidFill>
                  <a:srgbClr val="FF0000"/>
                </a:solidFill>
              </a:rPr>
              <a:t>    </a:t>
            </a:r>
            <a:r>
              <a:rPr kumimoji="1" lang="en-US" altLang="zh-CN" b="1" dirty="0">
                <a:solidFill>
                  <a:srgbClr val="FF0000"/>
                </a:solidFill>
              </a:rPr>
              <a:t>phi</a:t>
            </a:r>
            <a:r>
              <a:rPr kumimoji="1" lang="zh-CN" altLang="en-US" b="1" dirty="0">
                <a:solidFill>
                  <a:srgbClr val="FF0000"/>
                </a:solidFill>
              </a:rPr>
              <a:t> </a:t>
            </a:r>
            <a:r>
              <a:rPr kumimoji="1" lang="en-US" altLang="zh-CN" b="1" dirty="0">
                <a:solidFill>
                  <a:srgbClr val="FF0000"/>
                </a:solidFill>
              </a:rPr>
              <a:t>=</a:t>
            </a:r>
            <a:r>
              <a:rPr kumimoji="1" lang="zh-CN" altLang="en-US" b="1" dirty="0">
                <a:solidFill>
                  <a:srgbClr val="FF0000"/>
                </a:solidFill>
              </a:rPr>
              <a:t> </a:t>
            </a:r>
            <a:r>
              <a:rPr kumimoji="1" lang="en-US" altLang="zh-CN" b="1" dirty="0">
                <a:solidFill>
                  <a:srgbClr val="FF0000"/>
                </a:solidFill>
              </a:rPr>
              <a:t>10~350°</a:t>
            </a:r>
            <a:r>
              <a:rPr kumimoji="1" lang="zh-CN" altLang="en-US" b="1" dirty="0">
                <a:solidFill>
                  <a:srgbClr val="FF0000"/>
                </a:solidFill>
              </a:rPr>
              <a:t>， </a:t>
            </a:r>
            <a:r>
              <a:rPr kumimoji="1" lang="en-US" altLang="zh-CN" b="1" dirty="0">
                <a:solidFill>
                  <a:srgbClr val="FF0000"/>
                </a:solidFill>
              </a:rPr>
              <a:t>theta</a:t>
            </a:r>
            <a:r>
              <a:rPr kumimoji="1" lang="zh-CN" altLang="en-US" b="1" dirty="0">
                <a:solidFill>
                  <a:srgbClr val="FF0000"/>
                </a:solidFill>
              </a:rPr>
              <a:t> </a:t>
            </a:r>
            <a:r>
              <a:rPr kumimoji="1" lang="en-US" altLang="zh-CN" b="1" dirty="0">
                <a:solidFill>
                  <a:srgbClr val="FF0000"/>
                </a:solidFill>
              </a:rPr>
              <a:t>=</a:t>
            </a:r>
            <a:r>
              <a:rPr kumimoji="1" lang="zh-CN" altLang="en-US" b="1" dirty="0">
                <a:solidFill>
                  <a:srgbClr val="FF0000"/>
                </a:solidFill>
              </a:rPr>
              <a:t> </a:t>
            </a:r>
            <a:r>
              <a:rPr kumimoji="1" lang="en-US" altLang="zh-CN" b="1" dirty="0">
                <a:solidFill>
                  <a:srgbClr val="FF0000"/>
                </a:solidFill>
              </a:rPr>
              <a:t>90°</a:t>
            </a:r>
            <a:r>
              <a:rPr kumimoji="1" lang="zh-CN" altLang="en-US" b="1" dirty="0">
                <a:solidFill>
                  <a:srgbClr val="FF0000"/>
                </a:solidFill>
              </a:rPr>
              <a:t>，</a:t>
            </a:r>
            <a:r>
              <a:rPr kumimoji="1" lang="en-US" altLang="zh-CN" b="1" dirty="0">
                <a:solidFill>
                  <a:srgbClr val="FF0000"/>
                </a:solidFill>
              </a:rPr>
              <a:t>E</a:t>
            </a:r>
            <a:r>
              <a:rPr kumimoji="1" lang="zh-CN" altLang="en-US" b="1" dirty="0">
                <a:solidFill>
                  <a:srgbClr val="FF0000"/>
                </a:solidFill>
              </a:rPr>
              <a:t> </a:t>
            </a:r>
            <a:r>
              <a:rPr kumimoji="1" lang="en-US" altLang="zh-CN" b="1" dirty="0">
                <a:solidFill>
                  <a:srgbClr val="FF0000"/>
                </a:solidFill>
              </a:rPr>
              <a:t>=30</a:t>
            </a:r>
            <a:r>
              <a:rPr kumimoji="1" lang="zh-CN" altLang="en-US" b="1" dirty="0">
                <a:solidFill>
                  <a:srgbClr val="FF0000"/>
                </a:solidFill>
              </a:rPr>
              <a:t> </a:t>
            </a:r>
            <a:r>
              <a:rPr kumimoji="1" lang="en-US" altLang="zh-CN" b="1" dirty="0">
                <a:solidFill>
                  <a:srgbClr val="FF0000"/>
                </a:solidFill>
              </a:rPr>
              <a:t>GeV</a:t>
            </a:r>
            <a:r>
              <a:rPr kumimoji="1" lang="zh-CN" altLang="en-US" b="1" dirty="0">
                <a:solidFill>
                  <a:srgbClr val="FF0000"/>
                </a:solidFill>
              </a:rPr>
              <a:t> </a:t>
            </a:r>
            <a:r>
              <a:rPr kumimoji="1" lang="en-US" altLang="zh-CN" b="1" dirty="0">
                <a:solidFill>
                  <a:srgbClr val="FF0000"/>
                </a:solidFill>
              </a:rPr>
              <a:t>photon</a:t>
            </a:r>
            <a:endParaRPr kumimoji="1" lang="zh-CN" altLang="en-US" b="1" dirty="0">
              <a:solidFill>
                <a:srgbClr val="FF0000"/>
              </a:solidFill>
            </a:endParaRPr>
          </a:p>
          <a:p>
            <a:pPr marL="285750" lvl="1" indent="-285750">
              <a:buFont typeface="Wingdings" pitchFamily="2" charset="2"/>
              <a:buChar char="l"/>
            </a:pPr>
            <a:endParaRPr lang="en" altLang="zh-CN" dirty="0"/>
          </a:p>
          <a:p>
            <a:endParaRPr kumimoji="1" lang="zh-CN" altLang="en-US" dirty="0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B3264DB4-3545-5245-A852-08E1681613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33751-9E4E-824C-81BB-85BF65CDE4DB}" type="slidenum">
              <a:rPr kumimoji="1" lang="zh-CN" altLang="en-US" smtClean="0"/>
              <a:t>4</a:t>
            </a:fld>
            <a:endParaRPr kumimoji="1"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301EF8B-D7C8-8845-9B9F-4C428CC5FC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E8929-FC9F-3142-9CA6-7A227DAF6016}" type="datetime1">
              <a:rPr kumimoji="1" lang="zh-CN" altLang="en-US" smtClean="0"/>
              <a:t>2022/3/9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FECC363-D0CD-4145-A231-E4FD5706AF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" altLang="zh-CN"/>
              <a:t>CEPC physics and detector meeting</a:t>
            </a:r>
            <a:endParaRPr kumimoji="1" lang="zh-CN" altLang="en-US"/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03895669-BF0F-F149-BC8E-B07FFFDB94DA}"/>
              </a:ext>
            </a:extLst>
          </p:cNvPr>
          <p:cNvSpPr txBox="1"/>
          <p:nvPr/>
        </p:nvSpPr>
        <p:spPr>
          <a:xfrm>
            <a:off x="6200540" y="3590437"/>
            <a:ext cx="1808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10</a:t>
            </a:r>
            <a:r>
              <a:rPr kumimoji="1" lang="zh-CN" altLang="en-US" dirty="0"/>
              <a:t> </a:t>
            </a:r>
            <a:r>
              <a:rPr kumimoji="1" lang="en-US" altLang="zh-CN" dirty="0"/>
              <a:t>layer</a:t>
            </a:r>
          </a:p>
          <a:p>
            <a:r>
              <a:rPr kumimoji="1" lang="en-US" altLang="zh-CN" dirty="0"/>
              <a:t>Alpha</a:t>
            </a:r>
            <a:r>
              <a:rPr kumimoji="1" lang="zh-CN" altLang="en-US" dirty="0"/>
              <a:t> </a:t>
            </a:r>
            <a:r>
              <a:rPr kumimoji="1" lang="en-US" altLang="zh-CN" dirty="0"/>
              <a:t>=</a:t>
            </a:r>
            <a:r>
              <a:rPr kumimoji="1" lang="zh-CN" altLang="en-US" dirty="0"/>
              <a:t> </a:t>
            </a:r>
            <a:r>
              <a:rPr kumimoji="1" lang="en-US" altLang="zh-CN" dirty="0"/>
              <a:t>20°</a:t>
            </a:r>
            <a:endParaRPr kumimoji="1" lang="zh-CN" altLang="en-US" dirty="0"/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325031A0-2AC9-0141-8031-ECF065AB6E85}"/>
              </a:ext>
            </a:extLst>
          </p:cNvPr>
          <p:cNvSpPr txBox="1"/>
          <p:nvPr/>
        </p:nvSpPr>
        <p:spPr>
          <a:xfrm>
            <a:off x="10379529" y="3418592"/>
            <a:ext cx="1808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14</a:t>
            </a:r>
            <a:r>
              <a:rPr kumimoji="1" lang="zh-CN" altLang="en-US" dirty="0"/>
              <a:t> </a:t>
            </a:r>
            <a:r>
              <a:rPr kumimoji="1" lang="en-US" altLang="zh-CN" dirty="0"/>
              <a:t>layer</a:t>
            </a:r>
          </a:p>
          <a:p>
            <a:r>
              <a:rPr kumimoji="1" lang="en-US" altLang="zh-CN" dirty="0"/>
              <a:t>Alpha</a:t>
            </a:r>
            <a:r>
              <a:rPr kumimoji="1" lang="zh-CN" altLang="en-US" dirty="0"/>
              <a:t> </a:t>
            </a:r>
            <a:r>
              <a:rPr kumimoji="1" lang="en-US" altLang="zh-CN" dirty="0"/>
              <a:t>=</a:t>
            </a:r>
            <a:r>
              <a:rPr kumimoji="1" lang="zh-CN" altLang="en-US" dirty="0"/>
              <a:t> </a:t>
            </a:r>
            <a:r>
              <a:rPr kumimoji="1" lang="en-US" altLang="zh-CN" dirty="0"/>
              <a:t>30°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363242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>
            <a:extLst>
              <a:ext uri="{FF2B5EF4-FFF2-40B4-BE49-F238E27FC236}">
                <a16:creationId xmlns:a16="http://schemas.microsoft.com/office/drawing/2014/main" id="{D7624341-1ECA-DD44-86DF-B91BE1BD838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420" r="2309"/>
          <a:stretch/>
        </p:blipFill>
        <p:spPr>
          <a:xfrm>
            <a:off x="8112353" y="2314572"/>
            <a:ext cx="3923128" cy="2600029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212DEA76-5C5B-CF47-9C74-8FD518AC1B3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420"/>
          <a:stretch/>
        </p:blipFill>
        <p:spPr>
          <a:xfrm>
            <a:off x="4079646" y="2314573"/>
            <a:ext cx="4032707" cy="2600027"/>
          </a:xfrm>
          <a:prstGeom prst="rect">
            <a:avLst/>
          </a:prstGeom>
        </p:spPr>
      </p:pic>
      <p:pic>
        <p:nvPicPr>
          <p:cNvPr id="8" name="内容占位符 7">
            <a:extLst>
              <a:ext uri="{FF2B5EF4-FFF2-40B4-BE49-F238E27FC236}">
                <a16:creationId xmlns:a16="http://schemas.microsoft.com/office/drawing/2014/main" id="{DA3CA569-0F9E-D742-810E-EECB07093F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t="5501" r="1733"/>
          <a:stretch/>
        </p:blipFill>
        <p:spPr>
          <a:xfrm>
            <a:off x="-17607" y="2286000"/>
            <a:ext cx="4097253" cy="2628601"/>
          </a:xfr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1A5E7778-E795-1242-898C-3A6CA9994E68}"/>
              </a:ext>
            </a:extLst>
          </p:cNvPr>
          <p:cNvSpPr/>
          <p:nvPr/>
        </p:nvSpPr>
        <p:spPr>
          <a:xfrm>
            <a:off x="0" y="0"/>
            <a:ext cx="12192000" cy="1194746"/>
          </a:xfrm>
          <a:prstGeom prst="rect">
            <a:avLst/>
          </a:prstGeom>
          <a:gradFill flip="none" rotWithShape="1">
            <a:gsLst>
              <a:gs pos="20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5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zh-CN" altLang="en-US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5E321239-96DB-BD47-A6EE-EF01E57918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02243"/>
            <a:ext cx="10515600" cy="1325563"/>
          </a:xfrm>
        </p:spPr>
        <p:txBody>
          <a:bodyPr/>
          <a:lstStyle/>
          <a:p>
            <a:r>
              <a:rPr kumimoji="1" lang="en-US" altLang="zh-CN" dirty="0"/>
              <a:t>Z</a:t>
            </a:r>
            <a:r>
              <a:rPr kumimoji="1" lang="zh-CN" altLang="en-US" dirty="0"/>
              <a:t> </a:t>
            </a:r>
            <a:r>
              <a:rPr kumimoji="1" lang="en-US" altLang="zh-CN" dirty="0"/>
              <a:t>resolution</a:t>
            </a:r>
            <a:endParaRPr kumimoji="1" lang="zh-CN" altLang="en-US" dirty="0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27B2A7AA-DEA8-0F4D-90C1-9EFB5809C677}"/>
              </a:ext>
            </a:extLst>
          </p:cNvPr>
          <p:cNvSpPr txBox="1"/>
          <p:nvPr/>
        </p:nvSpPr>
        <p:spPr>
          <a:xfrm>
            <a:off x="4415480" y="5423963"/>
            <a:ext cx="33610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dirty="0"/>
              <a:t>Z resolution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~0.4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mm</a:t>
            </a:r>
            <a:endParaRPr kumimoji="1" lang="zh-CN" altLang="en-US" sz="2400" dirty="0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9F5CE87F-13EF-D846-B871-D686AE70CF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33751-9E4E-824C-81BB-85BF65CDE4DB}" type="slidenum">
              <a:rPr kumimoji="1" lang="zh-CN" altLang="en-US" smtClean="0"/>
              <a:t>5</a:t>
            </a:fld>
            <a:endParaRPr kumimoji="1" lang="zh-CN" alt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FBA7A45-E6AE-6F4B-8EAD-AD47D3F5A7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B8D91-A0DD-C54E-8874-9E69D2D45BBA}" type="datetime1">
              <a:rPr kumimoji="1" lang="zh-CN" altLang="en-US" smtClean="0"/>
              <a:t>2022/3/9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E32DB87-D060-7E44-B7A1-58AF1A98A3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" altLang="zh-CN"/>
              <a:t>CEPC physics and detector meeting</a:t>
            </a:r>
            <a:endParaRPr kumimoji="1" lang="zh-CN" altLang="en-US"/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AA8842CD-C316-434E-B890-264E511164B9}"/>
              </a:ext>
            </a:extLst>
          </p:cNvPr>
          <p:cNvSpPr txBox="1"/>
          <p:nvPr/>
        </p:nvSpPr>
        <p:spPr>
          <a:xfrm>
            <a:off x="2230269" y="3468673"/>
            <a:ext cx="1808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5</a:t>
            </a:r>
            <a:r>
              <a:rPr kumimoji="1" lang="zh-CN" altLang="en-US" dirty="0"/>
              <a:t> </a:t>
            </a:r>
            <a:r>
              <a:rPr kumimoji="1" lang="en-US" altLang="zh-CN" dirty="0"/>
              <a:t>layer</a:t>
            </a:r>
          </a:p>
          <a:p>
            <a:r>
              <a:rPr kumimoji="1" lang="en-US" altLang="zh-CN" dirty="0"/>
              <a:t>Alpha</a:t>
            </a:r>
            <a:r>
              <a:rPr kumimoji="1" lang="zh-CN" altLang="en-US" dirty="0"/>
              <a:t> </a:t>
            </a:r>
            <a:r>
              <a:rPr kumimoji="1" lang="en-US" altLang="zh-CN" dirty="0"/>
              <a:t>=</a:t>
            </a:r>
            <a:r>
              <a:rPr kumimoji="1" lang="zh-CN" altLang="en-US" dirty="0"/>
              <a:t> </a:t>
            </a:r>
            <a:r>
              <a:rPr kumimoji="1" lang="en-US" altLang="zh-CN" dirty="0"/>
              <a:t>10°</a:t>
            </a:r>
            <a:endParaRPr kumimoji="1" lang="zh-CN" altLang="en-US" dirty="0"/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725E9574-3551-554B-918E-793EB7652249}"/>
              </a:ext>
            </a:extLst>
          </p:cNvPr>
          <p:cNvSpPr txBox="1"/>
          <p:nvPr/>
        </p:nvSpPr>
        <p:spPr>
          <a:xfrm>
            <a:off x="6374011" y="3291420"/>
            <a:ext cx="1808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10</a:t>
            </a:r>
            <a:r>
              <a:rPr kumimoji="1" lang="zh-CN" altLang="en-US" dirty="0"/>
              <a:t> </a:t>
            </a:r>
            <a:r>
              <a:rPr kumimoji="1" lang="en-US" altLang="zh-CN" dirty="0"/>
              <a:t>layer</a:t>
            </a:r>
          </a:p>
          <a:p>
            <a:r>
              <a:rPr kumimoji="1" lang="en-US" altLang="zh-CN" dirty="0"/>
              <a:t>Alpha</a:t>
            </a:r>
            <a:r>
              <a:rPr kumimoji="1" lang="zh-CN" altLang="en-US" dirty="0"/>
              <a:t> </a:t>
            </a:r>
            <a:r>
              <a:rPr kumimoji="1" lang="en-US" altLang="zh-CN" dirty="0"/>
              <a:t>=</a:t>
            </a:r>
            <a:r>
              <a:rPr kumimoji="1" lang="zh-CN" altLang="en-US" dirty="0"/>
              <a:t> </a:t>
            </a:r>
            <a:r>
              <a:rPr kumimoji="1" lang="en-US" altLang="zh-CN" dirty="0"/>
              <a:t>20°</a:t>
            </a:r>
            <a:endParaRPr kumimoji="1" lang="zh-CN" altLang="en-US" dirty="0"/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51EFEBF5-B400-0C45-A409-BF2357BB9849}"/>
              </a:ext>
            </a:extLst>
          </p:cNvPr>
          <p:cNvSpPr txBox="1"/>
          <p:nvPr/>
        </p:nvSpPr>
        <p:spPr>
          <a:xfrm>
            <a:off x="10372783" y="3145507"/>
            <a:ext cx="1808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14</a:t>
            </a:r>
            <a:r>
              <a:rPr kumimoji="1" lang="zh-CN" altLang="en-US" dirty="0"/>
              <a:t> </a:t>
            </a:r>
            <a:r>
              <a:rPr kumimoji="1" lang="en-US" altLang="zh-CN" dirty="0"/>
              <a:t>layer</a:t>
            </a:r>
          </a:p>
          <a:p>
            <a:r>
              <a:rPr kumimoji="1" lang="en-US" altLang="zh-CN" dirty="0"/>
              <a:t>Alpha</a:t>
            </a:r>
            <a:r>
              <a:rPr kumimoji="1" lang="zh-CN" altLang="en-US" dirty="0"/>
              <a:t> </a:t>
            </a:r>
            <a:r>
              <a:rPr kumimoji="1" lang="en-US" altLang="zh-CN" dirty="0"/>
              <a:t>=</a:t>
            </a:r>
            <a:r>
              <a:rPr kumimoji="1" lang="zh-CN" altLang="en-US" dirty="0"/>
              <a:t> </a:t>
            </a:r>
            <a:r>
              <a:rPr kumimoji="1" lang="en-US" altLang="zh-CN" dirty="0"/>
              <a:t>30°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114707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>
            <a:extLst>
              <a:ext uri="{FF2B5EF4-FFF2-40B4-BE49-F238E27FC236}">
                <a16:creationId xmlns:a16="http://schemas.microsoft.com/office/drawing/2014/main" id="{1A5E7778-E795-1242-898C-3A6CA9994E68}"/>
              </a:ext>
            </a:extLst>
          </p:cNvPr>
          <p:cNvSpPr/>
          <p:nvPr/>
        </p:nvSpPr>
        <p:spPr>
          <a:xfrm>
            <a:off x="0" y="0"/>
            <a:ext cx="12192000" cy="1136822"/>
          </a:xfrm>
          <a:prstGeom prst="rect">
            <a:avLst/>
          </a:prstGeom>
          <a:gradFill flip="none" rotWithShape="1">
            <a:gsLst>
              <a:gs pos="20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5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zh-CN" altLang="en-US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5E321239-96DB-BD47-A6EE-EF01E57918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02243"/>
            <a:ext cx="10515600" cy="1325563"/>
          </a:xfrm>
        </p:spPr>
        <p:txBody>
          <a:bodyPr/>
          <a:lstStyle/>
          <a:p>
            <a:r>
              <a:rPr kumimoji="1" lang="en-US" altLang="zh-CN" dirty="0"/>
              <a:t>Phi</a:t>
            </a:r>
            <a:r>
              <a:rPr kumimoji="1" lang="zh-CN" altLang="en-US" dirty="0"/>
              <a:t> </a:t>
            </a:r>
            <a:r>
              <a:rPr kumimoji="1" lang="en-US" altLang="zh-CN" dirty="0"/>
              <a:t>reconstruction</a:t>
            </a:r>
            <a:r>
              <a:rPr kumimoji="1" lang="zh-CN" altLang="en-US" dirty="0"/>
              <a:t> </a:t>
            </a:r>
            <a:r>
              <a:rPr kumimoji="1" lang="en-US" altLang="zh-CN" dirty="0"/>
              <a:t>(method</a:t>
            </a:r>
            <a:r>
              <a:rPr kumimoji="1" lang="zh-CN" altLang="en-US" dirty="0"/>
              <a:t> </a:t>
            </a:r>
            <a:r>
              <a:rPr kumimoji="1" lang="en-US" altLang="zh-CN" dirty="0"/>
              <a:t>1)</a:t>
            </a:r>
            <a:endParaRPr kumimoji="1" lang="zh-CN" altLang="en-US" dirty="0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0E6470A3-E7D4-834E-8F95-CBDAAAB1F0E6}"/>
              </a:ext>
            </a:extLst>
          </p:cNvPr>
          <p:cNvSpPr txBox="1"/>
          <p:nvPr/>
        </p:nvSpPr>
        <p:spPr>
          <a:xfrm>
            <a:off x="213616" y="1953045"/>
            <a:ext cx="840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5</a:t>
            </a:r>
            <a:r>
              <a:rPr kumimoji="1" lang="zh-CN" altLang="en-US" dirty="0"/>
              <a:t> </a:t>
            </a:r>
            <a:r>
              <a:rPr kumimoji="1" lang="en-US" altLang="zh-CN" dirty="0"/>
              <a:t>layer</a:t>
            </a:r>
            <a:endParaRPr kumimoji="1" lang="zh-CN" altLang="en-US" dirty="0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E5B2D300-F213-044F-9E19-6767703E85E4}"/>
              </a:ext>
            </a:extLst>
          </p:cNvPr>
          <p:cNvSpPr txBox="1"/>
          <p:nvPr/>
        </p:nvSpPr>
        <p:spPr>
          <a:xfrm>
            <a:off x="152703" y="3667841"/>
            <a:ext cx="9621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10</a:t>
            </a:r>
            <a:r>
              <a:rPr kumimoji="1" lang="zh-CN" altLang="en-US" dirty="0"/>
              <a:t> </a:t>
            </a:r>
            <a:r>
              <a:rPr kumimoji="1" lang="en-US" altLang="zh-CN" dirty="0"/>
              <a:t>layer</a:t>
            </a:r>
            <a:endParaRPr kumimoji="1" lang="zh-CN" altLang="en-US" dirty="0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7F1096B0-9CCD-B741-8069-2B4D6190999C}"/>
              </a:ext>
            </a:extLst>
          </p:cNvPr>
          <p:cNvSpPr txBox="1"/>
          <p:nvPr/>
        </p:nvSpPr>
        <p:spPr>
          <a:xfrm>
            <a:off x="167349" y="5587697"/>
            <a:ext cx="9621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14</a:t>
            </a:r>
            <a:r>
              <a:rPr kumimoji="1" lang="zh-CN" altLang="en-US" dirty="0"/>
              <a:t> </a:t>
            </a:r>
            <a:r>
              <a:rPr kumimoji="1" lang="en-US" altLang="zh-CN" dirty="0"/>
              <a:t>layer</a:t>
            </a:r>
            <a:endParaRPr kumimoji="1"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FC946688-A03C-D74D-B491-D13E1208CE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86" y="3068879"/>
            <a:ext cx="3033951" cy="1898948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A51592A5-AD95-4742-BE57-4C05D3361A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19849" y="1146296"/>
            <a:ext cx="2987939" cy="1964849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551B2CA0-3EDC-AA46-A8EA-1163019141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4826" y="4929967"/>
            <a:ext cx="3097068" cy="1897925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CB764F48-EFF9-6C45-AD6C-B9E8021895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7687" y="1147129"/>
            <a:ext cx="3182066" cy="1978651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3CF24B36-A2D6-A344-8EA7-1BA1BAECB3D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65861" y="3025448"/>
            <a:ext cx="2987939" cy="1942379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86B360E3-7DA4-AA47-89E5-D50157E26C6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56117" y="4894634"/>
            <a:ext cx="2951671" cy="1933258"/>
          </a:xfrm>
          <a:prstGeom prst="rect">
            <a:avLst/>
          </a:prstGeom>
        </p:spPr>
      </p:pic>
      <p:sp>
        <p:nvSpPr>
          <p:cNvPr id="31" name="右箭头 30">
            <a:extLst>
              <a:ext uri="{FF2B5EF4-FFF2-40B4-BE49-F238E27FC236}">
                <a16:creationId xmlns:a16="http://schemas.microsoft.com/office/drawing/2014/main" id="{187C61A7-51ED-ED40-B6CC-038717F92C41}"/>
              </a:ext>
            </a:extLst>
          </p:cNvPr>
          <p:cNvSpPr/>
          <p:nvPr/>
        </p:nvSpPr>
        <p:spPr>
          <a:xfrm>
            <a:off x="5286632" y="5508618"/>
            <a:ext cx="2100648" cy="74131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9885A3D4-3C3F-BB4F-8111-2691B7C05C2B}"/>
              </a:ext>
            </a:extLst>
          </p:cNvPr>
          <p:cNvSpPr txBox="1"/>
          <p:nvPr/>
        </p:nvSpPr>
        <p:spPr>
          <a:xfrm>
            <a:off x="4379497" y="1247634"/>
            <a:ext cx="414422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The</a:t>
            </a:r>
            <a:r>
              <a:rPr kumimoji="1" lang="zh-CN" altLang="en-US" dirty="0"/>
              <a:t> </a:t>
            </a:r>
            <a:r>
              <a:rPr kumimoji="1" lang="en-US" altLang="zh-CN" dirty="0"/>
              <a:t>bias</a:t>
            </a:r>
            <a:r>
              <a:rPr kumimoji="1" lang="zh-CN" altLang="en-US" dirty="0"/>
              <a:t> </a:t>
            </a:r>
            <a:r>
              <a:rPr kumimoji="1" lang="en-US" altLang="zh-CN" dirty="0"/>
              <a:t>is</a:t>
            </a:r>
            <a:r>
              <a:rPr kumimoji="1" lang="zh-CN" altLang="en-US" dirty="0"/>
              <a:t> </a:t>
            </a:r>
            <a:r>
              <a:rPr kumimoji="1" lang="en-US" altLang="zh-CN" dirty="0"/>
              <a:t>introduced</a:t>
            </a:r>
            <a:r>
              <a:rPr kumimoji="1" lang="zh-CN" altLang="en-US" dirty="0"/>
              <a:t> </a:t>
            </a:r>
            <a:r>
              <a:rPr kumimoji="1" lang="en-US" altLang="zh-CN" dirty="0"/>
              <a:t>by</a:t>
            </a:r>
            <a:r>
              <a:rPr kumimoji="1" lang="zh-CN" altLang="en-US" dirty="0"/>
              <a:t> </a:t>
            </a:r>
            <a:r>
              <a:rPr kumimoji="1" lang="en-US" altLang="zh-CN" dirty="0"/>
              <a:t>the</a:t>
            </a:r>
            <a:r>
              <a:rPr kumimoji="1" lang="zh-CN" altLang="en-US" dirty="0"/>
              <a:t> </a:t>
            </a:r>
            <a:r>
              <a:rPr kumimoji="1" lang="en-US" altLang="zh-CN" dirty="0"/>
              <a:t>shower</a:t>
            </a:r>
            <a:r>
              <a:rPr kumimoji="1" lang="zh-CN" altLang="en-US" dirty="0"/>
              <a:t> </a:t>
            </a:r>
            <a:r>
              <a:rPr kumimoji="1" lang="en-US" altLang="zh-CN" dirty="0"/>
              <a:t>start</a:t>
            </a:r>
            <a:r>
              <a:rPr kumimoji="1" lang="zh-CN" altLang="en-US" dirty="0"/>
              <a:t> </a:t>
            </a:r>
            <a:r>
              <a:rPr kumimoji="1" lang="en-US" altLang="zh-CN" dirty="0"/>
              <a:t>point</a:t>
            </a:r>
            <a:r>
              <a:rPr kumimoji="1" lang="zh-CN" altLang="en-US" dirty="0"/>
              <a:t> </a:t>
            </a:r>
            <a:r>
              <a:rPr kumimoji="1" lang="en-US" altLang="zh-CN" dirty="0"/>
              <a:t>through</a:t>
            </a:r>
            <a:r>
              <a:rPr kumimoji="1" lang="zh-CN" altLang="en-US" dirty="0"/>
              <a:t> </a:t>
            </a:r>
            <a:r>
              <a:rPr kumimoji="1" lang="en-US" altLang="zh-CN" dirty="0"/>
              <a:t>the</a:t>
            </a:r>
            <a:r>
              <a:rPr kumimoji="1" lang="zh-CN" altLang="en-US" dirty="0"/>
              <a:t> </a:t>
            </a:r>
            <a:r>
              <a:rPr kumimoji="1" lang="en-US" altLang="zh-CN" dirty="0"/>
              <a:t>rotated</a:t>
            </a:r>
            <a:r>
              <a:rPr kumimoji="1" lang="zh-CN" altLang="en-US" dirty="0"/>
              <a:t> </a:t>
            </a:r>
            <a:r>
              <a:rPr kumimoji="1" lang="en-US" altLang="zh-CN" dirty="0"/>
              <a:t>crystal</a:t>
            </a:r>
            <a:r>
              <a:rPr kumimoji="1" lang="zh-CN" altLang="en-US" dirty="0"/>
              <a:t> </a:t>
            </a:r>
            <a:r>
              <a:rPr kumimoji="1" lang="en-US" altLang="zh-CN" dirty="0"/>
              <a:t>angle</a:t>
            </a:r>
            <a:r>
              <a:rPr kumimoji="1" lang="zh-CN" altLang="en-US" dirty="0"/>
              <a:t> </a:t>
            </a:r>
            <a:r>
              <a:rPr kumimoji="1" lang="en-US" altLang="zh-CN" dirty="0"/>
              <a:t>(alpha)</a:t>
            </a:r>
          </a:p>
          <a:p>
            <a:endParaRPr kumimoji="1" lang="en-US" altLang="zh-CN" dirty="0"/>
          </a:p>
          <a:p>
            <a:r>
              <a:rPr kumimoji="1" lang="en-US" altLang="zh-CN" dirty="0"/>
              <a:t>A</a:t>
            </a:r>
            <a:r>
              <a:rPr kumimoji="1" lang="zh-CN" altLang="en-US" dirty="0"/>
              <a:t> </a:t>
            </a:r>
            <a:r>
              <a:rPr kumimoji="1" lang="en-US" altLang="zh-CN" dirty="0"/>
              <a:t>liner</a:t>
            </a:r>
            <a:r>
              <a:rPr kumimoji="1" lang="zh-CN" altLang="en-US" dirty="0"/>
              <a:t> </a:t>
            </a:r>
            <a:r>
              <a:rPr kumimoji="1" lang="en-US" altLang="zh-CN" dirty="0"/>
              <a:t>fit</a:t>
            </a:r>
            <a:r>
              <a:rPr kumimoji="1" lang="zh-CN" altLang="en-US" dirty="0"/>
              <a:t> </a:t>
            </a:r>
            <a:r>
              <a:rPr kumimoji="1" lang="en-US" altLang="zh-CN" dirty="0"/>
              <a:t>(use</a:t>
            </a:r>
            <a:r>
              <a:rPr kumimoji="1" lang="zh-CN" altLang="en-US" dirty="0"/>
              <a:t> </a:t>
            </a:r>
            <a:r>
              <a:rPr kumimoji="1" lang="en-US" altLang="zh-CN" dirty="0"/>
              <a:t>truth</a:t>
            </a:r>
            <a:r>
              <a:rPr kumimoji="1" lang="zh-CN" altLang="en-US" dirty="0"/>
              <a:t> </a:t>
            </a:r>
            <a:r>
              <a:rPr kumimoji="1" lang="en-US" altLang="zh-CN" dirty="0"/>
              <a:t>start</a:t>
            </a:r>
            <a:r>
              <a:rPr kumimoji="1" lang="zh-CN" altLang="en-US" dirty="0"/>
              <a:t> </a:t>
            </a:r>
            <a:r>
              <a:rPr kumimoji="1" lang="en-US" altLang="zh-CN" dirty="0"/>
              <a:t>point)</a:t>
            </a:r>
            <a:r>
              <a:rPr kumimoji="1" lang="zh-CN" altLang="en-US" dirty="0"/>
              <a:t> </a:t>
            </a:r>
            <a:r>
              <a:rPr kumimoji="1" lang="en-US" altLang="zh-CN" dirty="0"/>
              <a:t>is</a:t>
            </a:r>
            <a:r>
              <a:rPr kumimoji="1" lang="zh-CN" altLang="en-US" dirty="0"/>
              <a:t> </a:t>
            </a:r>
            <a:r>
              <a:rPr kumimoji="1" lang="en-US" altLang="zh-CN" dirty="0"/>
              <a:t>used</a:t>
            </a:r>
            <a:r>
              <a:rPr kumimoji="1" lang="zh-CN" altLang="en-US" dirty="0"/>
              <a:t> </a:t>
            </a:r>
            <a:r>
              <a:rPr kumimoji="1" lang="en-US" altLang="zh-CN" dirty="0"/>
              <a:t>to</a:t>
            </a:r>
            <a:r>
              <a:rPr kumimoji="1" lang="zh-CN" altLang="en-US" dirty="0"/>
              <a:t> </a:t>
            </a:r>
            <a:r>
              <a:rPr kumimoji="1" lang="en-US" altLang="zh-CN" dirty="0"/>
              <a:t>fix</a:t>
            </a:r>
            <a:r>
              <a:rPr kumimoji="1" lang="zh-CN" altLang="en-US" dirty="0"/>
              <a:t> </a:t>
            </a:r>
            <a:r>
              <a:rPr kumimoji="1" lang="en-US" altLang="zh-CN" dirty="0"/>
              <a:t>the</a:t>
            </a:r>
            <a:r>
              <a:rPr kumimoji="1" lang="zh-CN" altLang="en-US" dirty="0"/>
              <a:t> </a:t>
            </a:r>
            <a:r>
              <a:rPr kumimoji="1" lang="en-US" altLang="zh-CN" dirty="0"/>
              <a:t>bias</a:t>
            </a:r>
            <a:r>
              <a:rPr kumimoji="1" lang="zh-CN" altLang="en-US" dirty="0"/>
              <a:t> </a:t>
            </a:r>
            <a:endParaRPr kumimoji="1" lang="en-US" altLang="zh-CN" dirty="0"/>
          </a:p>
          <a:p>
            <a:endParaRPr kumimoji="1" lang="zh-CN" altLang="en-US" dirty="0"/>
          </a:p>
        </p:txBody>
      </p:sp>
      <p:pic>
        <p:nvPicPr>
          <p:cNvPr id="34" name="图片 33">
            <a:extLst>
              <a:ext uri="{FF2B5EF4-FFF2-40B4-BE49-F238E27FC236}">
                <a16:creationId xmlns:a16="http://schemas.microsoft.com/office/drawing/2014/main" id="{8206AA0D-FCDF-6D45-A907-F2264F25BEB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53920" y="3068879"/>
            <a:ext cx="3260171" cy="2173447"/>
          </a:xfrm>
          <a:prstGeom prst="rect">
            <a:avLst/>
          </a:prstGeom>
        </p:spPr>
      </p:pic>
      <p:sp>
        <p:nvSpPr>
          <p:cNvPr id="38" name="文本框 37">
            <a:extLst>
              <a:ext uri="{FF2B5EF4-FFF2-40B4-BE49-F238E27FC236}">
                <a16:creationId xmlns:a16="http://schemas.microsoft.com/office/drawing/2014/main" id="{0EEC0314-146A-A04E-B922-F610F257F7F1}"/>
              </a:ext>
            </a:extLst>
          </p:cNvPr>
          <p:cNvSpPr txBox="1"/>
          <p:nvPr/>
        </p:nvSpPr>
        <p:spPr>
          <a:xfrm>
            <a:off x="4221637" y="3193525"/>
            <a:ext cx="4956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phi</a:t>
            </a:r>
            <a:endParaRPr kumimoji="1" lang="zh-CN" altLang="en-US" dirty="0"/>
          </a:p>
        </p:txBody>
      </p:sp>
      <p:sp>
        <p:nvSpPr>
          <p:cNvPr id="39" name="文本框 38">
            <a:extLst>
              <a:ext uri="{FF2B5EF4-FFF2-40B4-BE49-F238E27FC236}">
                <a16:creationId xmlns:a16="http://schemas.microsoft.com/office/drawing/2014/main" id="{8E5CE46F-B1DD-B146-9ED4-08AF51ECBE22}"/>
              </a:ext>
            </a:extLst>
          </p:cNvPr>
          <p:cNvSpPr txBox="1"/>
          <p:nvPr/>
        </p:nvSpPr>
        <p:spPr>
          <a:xfrm>
            <a:off x="7387280" y="5266640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R</a:t>
            </a:r>
            <a:endParaRPr kumimoji="1" lang="zh-CN" altLang="en-US" dirty="0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B124C33D-F3E3-6D43-A2AA-C30DBF0788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33751-9E4E-824C-81BB-85BF65CDE4DB}" type="slidenum">
              <a:rPr kumimoji="1" lang="zh-CN" altLang="en-US" smtClean="0"/>
              <a:t>6</a:t>
            </a:fld>
            <a:endParaRPr kumimoji="1" lang="zh-CN" alt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CA53B48-35D1-9046-8AAC-EC04235AA7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0C06E-4908-1841-B98D-80C1FEBF84AF}" type="datetime1">
              <a:rPr kumimoji="1" lang="zh-CN" altLang="en-US" smtClean="0"/>
              <a:t>2022/3/9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D88644F-D25F-6548-8DBD-315CE9CC6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" altLang="zh-CN"/>
              <a:t>CEPC physics and detector meeting</a:t>
            </a:r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0053410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>
            <a:extLst>
              <a:ext uri="{FF2B5EF4-FFF2-40B4-BE49-F238E27FC236}">
                <a16:creationId xmlns:a16="http://schemas.microsoft.com/office/drawing/2014/main" id="{706F0E97-BA64-E042-9C8A-886699F66D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1571" y="3032554"/>
            <a:ext cx="2994131" cy="1907373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D5B531FF-D63E-3940-96CD-795BCD1CB1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5861" y="1135716"/>
            <a:ext cx="3065552" cy="1955768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1A5E7778-E795-1242-898C-3A6CA9994E68}"/>
              </a:ext>
            </a:extLst>
          </p:cNvPr>
          <p:cNvSpPr/>
          <p:nvPr/>
        </p:nvSpPr>
        <p:spPr>
          <a:xfrm>
            <a:off x="0" y="0"/>
            <a:ext cx="12192000" cy="1136822"/>
          </a:xfrm>
          <a:prstGeom prst="rect">
            <a:avLst/>
          </a:prstGeom>
          <a:gradFill flip="none" rotWithShape="1">
            <a:gsLst>
              <a:gs pos="20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5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zh-CN" altLang="en-US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5E321239-96DB-BD47-A6EE-EF01E57918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02243"/>
            <a:ext cx="10515600" cy="1325563"/>
          </a:xfrm>
        </p:spPr>
        <p:txBody>
          <a:bodyPr/>
          <a:lstStyle/>
          <a:p>
            <a:r>
              <a:rPr kumimoji="1" lang="en-US" altLang="zh-CN" dirty="0"/>
              <a:t>Phi</a:t>
            </a:r>
            <a:r>
              <a:rPr kumimoji="1" lang="zh-CN" altLang="en-US" dirty="0"/>
              <a:t> </a:t>
            </a:r>
            <a:r>
              <a:rPr kumimoji="1" lang="en-US" altLang="zh-CN" dirty="0"/>
              <a:t>reconstruction</a:t>
            </a:r>
            <a:r>
              <a:rPr kumimoji="1" lang="zh-CN" altLang="en-US" dirty="0"/>
              <a:t> </a:t>
            </a:r>
            <a:r>
              <a:rPr kumimoji="1" lang="en-US" altLang="zh-CN" dirty="0"/>
              <a:t>(method</a:t>
            </a:r>
            <a:r>
              <a:rPr kumimoji="1" lang="zh-CN" altLang="en-US" dirty="0"/>
              <a:t> </a:t>
            </a:r>
            <a:r>
              <a:rPr kumimoji="1" lang="en-US" altLang="zh-CN" dirty="0"/>
              <a:t>2)</a:t>
            </a:r>
            <a:endParaRPr kumimoji="1" lang="zh-CN" altLang="en-US" dirty="0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0E6470A3-E7D4-834E-8F95-CBDAAAB1F0E6}"/>
              </a:ext>
            </a:extLst>
          </p:cNvPr>
          <p:cNvSpPr txBox="1"/>
          <p:nvPr/>
        </p:nvSpPr>
        <p:spPr>
          <a:xfrm>
            <a:off x="213616" y="1953045"/>
            <a:ext cx="840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5</a:t>
            </a:r>
            <a:r>
              <a:rPr kumimoji="1" lang="zh-CN" altLang="en-US" dirty="0"/>
              <a:t> </a:t>
            </a:r>
            <a:r>
              <a:rPr kumimoji="1" lang="en-US" altLang="zh-CN" dirty="0"/>
              <a:t>layer</a:t>
            </a:r>
            <a:endParaRPr kumimoji="1" lang="zh-CN" altLang="en-US" dirty="0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E5B2D300-F213-044F-9E19-6767703E85E4}"/>
              </a:ext>
            </a:extLst>
          </p:cNvPr>
          <p:cNvSpPr txBox="1"/>
          <p:nvPr/>
        </p:nvSpPr>
        <p:spPr>
          <a:xfrm>
            <a:off x="152703" y="3667841"/>
            <a:ext cx="9621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10</a:t>
            </a:r>
            <a:r>
              <a:rPr kumimoji="1" lang="zh-CN" altLang="en-US" dirty="0"/>
              <a:t> </a:t>
            </a:r>
            <a:r>
              <a:rPr kumimoji="1" lang="en-US" altLang="zh-CN" dirty="0"/>
              <a:t>layer</a:t>
            </a:r>
            <a:endParaRPr kumimoji="1" lang="zh-CN" altLang="en-US" dirty="0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7F1096B0-9CCD-B741-8069-2B4D6190999C}"/>
              </a:ext>
            </a:extLst>
          </p:cNvPr>
          <p:cNvSpPr txBox="1"/>
          <p:nvPr/>
        </p:nvSpPr>
        <p:spPr>
          <a:xfrm>
            <a:off x="167349" y="5587697"/>
            <a:ext cx="9621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14</a:t>
            </a:r>
            <a:r>
              <a:rPr kumimoji="1" lang="zh-CN" altLang="en-US" dirty="0"/>
              <a:t> </a:t>
            </a:r>
            <a:r>
              <a:rPr kumimoji="1" lang="en-US" altLang="zh-CN" dirty="0"/>
              <a:t>layer</a:t>
            </a:r>
            <a:endParaRPr kumimoji="1"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E7953111-D2CC-D14D-87FF-EAF294553F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9472" y="1150549"/>
            <a:ext cx="3109559" cy="1974323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482ABB8-1EA4-4942-8BB5-64E8BC63E3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1941" y="3052102"/>
            <a:ext cx="3110234" cy="190964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B0FF0F61-88B6-ED43-96F7-E749EA18C76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75484" y="4939927"/>
            <a:ext cx="2934596" cy="1870213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BD7AF956-2BF9-B046-9EF9-B2162EF9580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77097" y="4964021"/>
            <a:ext cx="2843078" cy="1893979"/>
          </a:xfrm>
          <a:prstGeom prst="rect">
            <a:avLst/>
          </a:prstGeom>
        </p:spPr>
      </p:pic>
      <p:sp>
        <p:nvSpPr>
          <p:cNvPr id="27" name="右箭头 26">
            <a:extLst>
              <a:ext uri="{FF2B5EF4-FFF2-40B4-BE49-F238E27FC236}">
                <a16:creationId xmlns:a16="http://schemas.microsoft.com/office/drawing/2014/main" id="{5500790D-48E8-8749-B2B2-9A47947A8406}"/>
              </a:ext>
            </a:extLst>
          </p:cNvPr>
          <p:cNvSpPr/>
          <p:nvPr/>
        </p:nvSpPr>
        <p:spPr>
          <a:xfrm>
            <a:off x="5146362" y="4540739"/>
            <a:ext cx="2100648" cy="74131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/>
              <a:t>Liner</a:t>
            </a:r>
            <a:r>
              <a:rPr kumimoji="1" lang="zh-CN" altLang="en-US" dirty="0"/>
              <a:t> </a:t>
            </a:r>
            <a:r>
              <a:rPr kumimoji="1" lang="en-US" altLang="zh-CN" dirty="0"/>
              <a:t>fit</a:t>
            </a:r>
            <a:endParaRPr kumimoji="1" lang="zh-CN" altLang="en-US" dirty="0"/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E6089226-7BF8-8C4A-B821-DB0EB723DA38}"/>
              </a:ext>
            </a:extLst>
          </p:cNvPr>
          <p:cNvSpPr txBox="1"/>
          <p:nvPr/>
        </p:nvSpPr>
        <p:spPr>
          <a:xfrm>
            <a:off x="4443602" y="2558864"/>
            <a:ext cx="36765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phi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en" altLang="zh-CN" dirty="0"/>
              <a:t> </a:t>
            </a:r>
            <a:r>
              <a:rPr lang="en-US" altLang="zh-CN" dirty="0"/>
              <a:t>obtained</a:t>
            </a:r>
            <a:r>
              <a:rPr lang="zh-CN" altLang="en-US" dirty="0"/>
              <a:t> </a:t>
            </a:r>
            <a:r>
              <a:rPr lang="en-US" altLang="zh-CN" dirty="0"/>
              <a:t>by</a:t>
            </a:r>
            <a:r>
              <a:rPr lang="en" altLang="zh-CN" dirty="0"/>
              <a:t> the method of </a:t>
            </a:r>
          </a:p>
          <a:p>
            <a:r>
              <a:rPr lang="en" altLang="zh-CN" dirty="0"/>
              <a:t>averaging phi</a:t>
            </a:r>
            <a:r>
              <a:rPr lang="zh-CN" altLang="en-US" dirty="0"/>
              <a:t> </a:t>
            </a:r>
            <a:r>
              <a:rPr lang="en-US" altLang="zh-CN" dirty="0"/>
              <a:t>:</a:t>
            </a:r>
            <a:endParaRPr kumimoji="1"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文本框 28">
                <a:extLst>
                  <a:ext uri="{FF2B5EF4-FFF2-40B4-BE49-F238E27FC236}">
                    <a16:creationId xmlns:a16="http://schemas.microsoft.com/office/drawing/2014/main" id="{629D0D61-3D04-CD45-80B3-2D7DAE6B8C5F}"/>
                  </a:ext>
                </a:extLst>
              </p:cNvPr>
              <p:cNvSpPr txBox="1"/>
              <p:nvPr/>
            </p:nvSpPr>
            <p:spPr>
              <a:xfrm>
                <a:off x="5146362" y="3734467"/>
                <a:ext cx="889731" cy="5203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𝑝h𝑖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zh-CN" alt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29" name="文本框 28">
                <a:extLst>
                  <a:ext uri="{FF2B5EF4-FFF2-40B4-BE49-F238E27FC236}">
                    <a16:creationId xmlns:a16="http://schemas.microsoft.com/office/drawing/2014/main" id="{629D0D61-3D04-CD45-80B3-2D7DAE6B8C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6362" y="3734467"/>
                <a:ext cx="889731" cy="520399"/>
              </a:xfrm>
              <a:prstGeom prst="rect">
                <a:avLst/>
              </a:prstGeom>
              <a:blipFill>
                <a:blip r:embed="rId8"/>
                <a:stretch>
                  <a:fillRect l="-7042" t="-4762" r="-5634" b="-714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文本框 29">
                <a:extLst>
                  <a:ext uri="{FF2B5EF4-FFF2-40B4-BE49-F238E27FC236}">
                    <a16:creationId xmlns:a16="http://schemas.microsoft.com/office/drawing/2014/main" id="{AA7B2E98-B51A-AE40-A750-F39F95B25312}"/>
                  </a:ext>
                </a:extLst>
              </p:cNvPr>
              <p:cNvSpPr txBox="1"/>
              <p:nvPr/>
            </p:nvSpPr>
            <p:spPr>
              <a:xfrm>
                <a:off x="6099805" y="3582219"/>
                <a:ext cx="811824" cy="75642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kumimoji="1" lang="zh-CN" alt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kumimoji="1" lang="en-US" altLang="zh-CN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  <m:t>𝑝h𝑖</m:t>
                              </m:r>
                            </m:e>
                            <m:sub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30" name="文本框 29">
                <a:extLst>
                  <a:ext uri="{FF2B5EF4-FFF2-40B4-BE49-F238E27FC236}">
                    <a16:creationId xmlns:a16="http://schemas.microsoft.com/office/drawing/2014/main" id="{AA7B2E98-B51A-AE40-A750-F39F95B253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9805" y="3582219"/>
                <a:ext cx="811824" cy="756426"/>
              </a:xfrm>
              <a:prstGeom prst="rect">
                <a:avLst/>
              </a:prstGeom>
              <a:blipFill>
                <a:blip r:embed="rId9"/>
                <a:stretch>
                  <a:fillRect l="-103125" t="-116393" r="-10938" b="-17541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3E2DE27B-3FC4-B14C-A3B4-690C6A2F23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33751-9E4E-824C-81BB-85BF65CDE4DB}" type="slidenum">
              <a:rPr kumimoji="1" lang="zh-CN" altLang="en-US" smtClean="0"/>
              <a:t>7</a:t>
            </a:fld>
            <a:endParaRPr kumimoji="1" lang="zh-CN" altLang="en-US"/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5CC8403-6F7F-B144-9367-1D2AB6C1F8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99617-720E-CC44-A654-BEA51F011317}" type="datetime1">
              <a:rPr kumimoji="1" lang="zh-CN" altLang="en-US" smtClean="0"/>
              <a:t>2022/3/9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CFBBC82-35FB-DB49-917F-71B67DD0C9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" altLang="zh-CN"/>
              <a:t>CEPC physics and detector meeting</a:t>
            </a:r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1093642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>
            <a:extLst>
              <a:ext uri="{FF2B5EF4-FFF2-40B4-BE49-F238E27FC236}">
                <a16:creationId xmlns:a16="http://schemas.microsoft.com/office/drawing/2014/main" id="{1A5E7778-E795-1242-898C-3A6CA9994E68}"/>
              </a:ext>
            </a:extLst>
          </p:cNvPr>
          <p:cNvSpPr/>
          <p:nvPr/>
        </p:nvSpPr>
        <p:spPr>
          <a:xfrm>
            <a:off x="0" y="0"/>
            <a:ext cx="12192000" cy="1136822"/>
          </a:xfrm>
          <a:prstGeom prst="rect">
            <a:avLst/>
          </a:prstGeom>
          <a:gradFill flip="none" rotWithShape="1">
            <a:gsLst>
              <a:gs pos="20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5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zh-CN" altLang="en-US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5E321239-96DB-BD47-A6EE-EF01E57918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02243"/>
            <a:ext cx="10515600" cy="1325563"/>
          </a:xfrm>
        </p:spPr>
        <p:txBody>
          <a:bodyPr/>
          <a:lstStyle/>
          <a:p>
            <a:r>
              <a:rPr kumimoji="1" lang="en-US" altLang="zh-CN" dirty="0"/>
              <a:t>Phi</a:t>
            </a:r>
            <a:r>
              <a:rPr kumimoji="1" lang="zh-CN" altLang="en-US" dirty="0"/>
              <a:t> </a:t>
            </a:r>
            <a:r>
              <a:rPr kumimoji="1" lang="en-US" altLang="zh-CN" dirty="0"/>
              <a:t>reconstruction</a:t>
            </a:r>
            <a:r>
              <a:rPr kumimoji="1" lang="zh-CN" altLang="en-US" dirty="0"/>
              <a:t> </a:t>
            </a:r>
            <a:r>
              <a:rPr kumimoji="1" lang="en-US" altLang="zh-CN" dirty="0"/>
              <a:t>(method</a:t>
            </a:r>
            <a:r>
              <a:rPr kumimoji="1" lang="zh-CN" altLang="en-US" dirty="0"/>
              <a:t> </a:t>
            </a:r>
            <a:r>
              <a:rPr kumimoji="1" lang="en-US" altLang="zh-CN" dirty="0"/>
              <a:t>3)</a:t>
            </a:r>
            <a:endParaRPr kumimoji="1" lang="zh-CN" altLang="en-US" dirty="0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0E6470A3-E7D4-834E-8F95-CBDAAAB1F0E6}"/>
              </a:ext>
            </a:extLst>
          </p:cNvPr>
          <p:cNvSpPr txBox="1"/>
          <p:nvPr/>
        </p:nvSpPr>
        <p:spPr>
          <a:xfrm>
            <a:off x="213616" y="1953045"/>
            <a:ext cx="840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5</a:t>
            </a:r>
            <a:r>
              <a:rPr kumimoji="1" lang="zh-CN" altLang="en-US" dirty="0"/>
              <a:t> </a:t>
            </a:r>
            <a:r>
              <a:rPr kumimoji="1" lang="en-US" altLang="zh-CN" dirty="0"/>
              <a:t>layer</a:t>
            </a:r>
            <a:endParaRPr kumimoji="1" lang="zh-CN" altLang="en-US" dirty="0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E5B2D300-F213-044F-9E19-6767703E85E4}"/>
              </a:ext>
            </a:extLst>
          </p:cNvPr>
          <p:cNvSpPr txBox="1"/>
          <p:nvPr/>
        </p:nvSpPr>
        <p:spPr>
          <a:xfrm>
            <a:off x="152703" y="3667841"/>
            <a:ext cx="9621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10</a:t>
            </a:r>
            <a:r>
              <a:rPr kumimoji="1" lang="zh-CN" altLang="en-US" dirty="0"/>
              <a:t> </a:t>
            </a:r>
            <a:r>
              <a:rPr kumimoji="1" lang="en-US" altLang="zh-CN" dirty="0"/>
              <a:t>layer</a:t>
            </a:r>
            <a:endParaRPr kumimoji="1" lang="zh-CN" altLang="en-US" dirty="0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7F1096B0-9CCD-B741-8069-2B4D6190999C}"/>
              </a:ext>
            </a:extLst>
          </p:cNvPr>
          <p:cNvSpPr txBox="1"/>
          <p:nvPr/>
        </p:nvSpPr>
        <p:spPr>
          <a:xfrm>
            <a:off x="167349" y="5587697"/>
            <a:ext cx="9621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14</a:t>
            </a:r>
            <a:r>
              <a:rPr kumimoji="1" lang="zh-CN" altLang="en-US" dirty="0"/>
              <a:t> </a:t>
            </a:r>
            <a:r>
              <a:rPr kumimoji="1" lang="en-US" altLang="zh-CN" dirty="0"/>
              <a:t>layer</a:t>
            </a:r>
            <a:endParaRPr kumimoji="1"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C0F7BA12-B9FB-FC4C-91E5-6F4A015B32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6316" y="1135716"/>
            <a:ext cx="2883764" cy="187488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738AF3F2-C3AD-8D45-9BA2-C427870C37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6316" y="3050927"/>
            <a:ext cx="2830351" cy="184292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88DAF921-28AA-2F47-8FF3-405B6C9255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9472" y="5004167"/>
            <a:ext cx="2859229" cy="1853833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6BF0B237-059B-D545-9A1F-7F6E36F220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50027" y="1143389"/>
            <a:ext cx="3097218" cy="2055594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E278AE5D-3962-DC46-9262-1108048E7B0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02743" y="3125862"/>
            <a:ext cx="2984765" cy="1878305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D5A0426D-75EE-8B41-ACCC-2F228E68B07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43006" y="4950540"/>
            <a:ext cx="2850097" cy="1922854"/>
          </a:xfrm>
          <a:prstGeom prst="rect">
            <a:avLst/>
          </a:prstGeom>
        </p:spPr>
      </p:pic>
      <p:sp>
        <p:nvSpPr>
          <p:cNvPr id="27" name="右箭头 26">
            <a:extLst>
              <a:ext uri="{FF2B5EF4-FFF2-40B4-BE49-F238E27FC236}">
                <a16:creationId xmlns:a16="http://schemas.microsoft.com/office/drawing/2014/main" id="{3619C084-6B05-3144-9C60-D678BBB5A4E4}"/>
              </a:ext>
            </a:extLst>
          </p:cNvPr>
          <p:cNvSpPr/>
          <p:nvPr/>
        </p:nvSpPr>
        <p:spPr>
          <a:xfrm>
            <a:off x="5146362" y="4540739"/>
            <a:ext cx="2100648" cy="74131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/>
              <a:t>Liner</a:t>
            </a:r>
            <a:r>
              <a:rPr kumimoji="1" lang="zh-CN" altLang="en-US" dirty="0"/>
              <a:t> </a:t>
            </a:r>
            <a:r>
              <a:rPr kumimoji="1" lang="en-US" altLang="zh-CN" dirty="0"/>
              <a:t>fit</a:t>
            </a:r>
            <a:endParaRPr kumimoji="1"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9A1C4836-0F54-864A-B464-C7ABF89DCDF9}"/>
                  </a:ext>
                </a:extLst>
              </p:cNvPr>
              <p:cNvSpPr txBox="1"/>
              <p:nvPr/>
            </p:nvSpPr>
            <p:spPr>
              <a:xfrm>
                <a:off x="4621777" y="3010596"/>
                <a:ext cx="1429237" cy="5657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𝑝h𝑖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zh-CN" alt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  <m:t>𝑇𝑜𝑡𝑎𝑙</m:t>
                              </m:r>
                            </m:e>
                            <m:sub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9A1C4836-0F54-864A-B464-C7ABF89DCD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1777" y="3010596"/>
                <a:ext cx="1429237" cy="565732"/>
              </a:xfrm>
              <a:prstGeom prst="rect">
                <a:avLst/>
              </a:prstGeom>
              <a:blipFill>
                <a:blip r:embed="rId8"/>
                <a:stretch>
                  <a:fillRect l="-4425" t="-4348" b="-65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文本框 28">
                <a:extLst>
                  <a:ext uri="{FF2B5EF4-FFF2-40B4-BE49-F238E27FC236}">
                    <a16:creationId xmlns:a16="http://schemas.microsoft.com/office/drawing/2014/main" id="{5C00CF87-9244-E641-B0D1-33493EA0B7BB}"/>
                  </a:ext>
                </a:extLst>
              </p:cNvPr>
              <p:cNvSpPr txBox="1"/>
              <p:nvPr/>
            </p:nvSpPr>
            <p:spPr>
              <a:xfrm>
                <a:off x="6126017" y="2915249"/>
                <a:ext cx="459325" cy="75642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kumimoji="1" lang="zh-CN" alt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kumimoji="1" lang="en-US" altLang="zh-CN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  <m:t>𝑝h𝑖</m:t>
                              </m:r>
                            </m:e>
                            <m:sub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29" name="文本框 28">
                <a:extLst>
                  <a:ext uri="{FF2B5EF4-FFF2-40B4-BE49-F238E27FC236}">
                    <a16:creationId xmlns:a16="http://schemas.microsoft.com/office/drawing/2014/main" id="{5C00CF87-9244-E641-B0D1-33493EA0B7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017" y="2915249"/>
                <a:ext cx="459325" cy="756426"/>
              </a:xfrm>
              <a:prstGeom prst="rect">
                <a:avLst/>
              </a:prstGeom>
              <a:blipFill>
                <a:blip r:embed="rId9"/>
                <a:stretch>
                  <a:fillRect l="-176316" t="-118333" r="-84211" b="-178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文本框 29">
                <a:extLst>
                  <a:ext uri="{FF2B5EF4-FFF2-40B4-BE49-F238E27FC236}">
                    <a16:creationId xmlns:a16="http://schemas.microsoft.com/office/drawing/2014/main" id="{5E5D4469-3045-4A4F-9FC7-CC634B946762}"/>
                  </a:ext>
                </a:extLst>
              </p:cNvPr>
              <p:cNvSpPr txBox="1"/>
              <p:nvPr/>
            </p:nvSpPr>
            <p:spPr>
              <a:xfrm>
                <a:off x="6937699" y="3154962"/>
                <a:ext cx="26904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30" name="文本框 29">
                <a:extLst>
                  <a:ext uri="{FF2B5EF4-FFF2-40B4-BE49-F238E27FC236}">
                    <a16:creationId xmlns:a16="http://schemas.microsoft.com/office/drawing/2014/main" id="{5E5D4469-3045-4A4F-9FC7-CC634B9467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7699" y="3154962"/>
                <a:ext cx="269048" cy="276999"/>
              </a:xfrm>
              <a:prstGeom prst="rect">
                <a:avLst/>
              </a:prstGeom>
              <a:blipFill>
                <a:blip r:embed="rId10"/>
                <a:stretch>
                  <a:fillRect l="-13636" r="-4545" b="-1304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文本框 30">
            <a:extLst>
              <a:ext uri="{FF2B5EF4-FFF2-40B4-BE49-F238E27FC236}">
                <a16:creationId xmlns:a16="http://schemas.microsoft.com/office/drawing/2014/main" id="{A442A133-C1AE-B846-BA56-DC08C262B877}"/>
              </a:ext>
            </a:extLst>
          </p:cNvPr>
          <p:cNvSpPr txBox="1"/>
          <p:nvPr/>
        </p:nvSpPr>
        <p:spPr>
          <a:xfrm>
            <a:off x="6771719" y="3108795"/>
            <a:ext cx="279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dirty="0"/>
              <a:t>*</a:t>
            </a: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2C313BFD-13BF-544A-90DD-616A905B4EDE}"/>
              </a:ext>
            </a:extLst>
          </p:cNvPr>
          <p:cNvSpPr txBox="1"/>
          <p:nvPr/>
        </p:nvSpPr>
        <p:spPr>
          <a:xfrm>
            <a:off x="4421800" y="2092384"/>
            <a:ext cx="36765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phi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en" altLang="zh-CN" dirty="0"/>
              <a:t> </a:t>
            </a:r>
            <a:r>
              <a:rPr lang="en-US" altLang="zh-CN" dirty="0"/>
              <a:t>obtained</a:t>
            </a:r>
            <a:r>
              <a:rPr lang="zh-CN" altLang="en-US" dirty="0"/>
              <a:t> </a:t>
            </a:r>
            <a:r>
              <a:rPr lang="en-US" altLang="zh-CN" dirty="0"/>
              <a:t>by</a:t>
            </a:r>
            <a:r>
              <a:rPr lang="en" altLang="zh-CN" dirty="0"/>
              <a:t> the method of</a:t>
            </a:r>
            <a:r>
              <a:rPr lang="zh-CN" altLang="en-US" dirty="0"/>
              <a:t> </a:t>
            </a:r>
            <a:r>
              <a:rPr lang="en-US" altLang="zh-CN" dirty="0"/>
              <a:t>weighting</a:t>
            </a:r>
            <a:r>
              <a:rPr lang="zh-CN" altLang="en-US" dirty="0"/>
              <a:t> </a:t>
            </a:r>
            <a:r>
              <a:rPr lang="en-US" altLang="zh-CN" dirty="0"/>
              <a:t>average</a:t>
            </a:r>
            <a:r>
              <a:rPr lang="en" altLang="zh-CN" dirty="0"/>
              <a:t> phi</a:t>
            </a:r>
            <a:r>
              <a:rPr lang="zh-CN" altLang="en-US" dirty="0"/>
              <a:t> </a:t>
            </a:r>
            <a:r>
              <a:rPr lang="en-US" altLang="zh-CN" dirty="0"/>
              <a:t>:</a:t>
            </a:r>
            <a:endParaRPr kumimoji="1" lang="zh-CN" altLang="en-US" dirty="0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BA798150-0153-A445-B12D-703292652B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33751-9E4E-824C-81BB-85BF65CDE4DB}" type="slidenum">
              <a:rPr kumimoji="1" lang="zh-CN" altLang="en-US" smtClean="0"/>
              <a:t>8</a:t>
            </a:fld>
            <a:endParaRPr kumimoji="1" lang="zh-CN" alt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69DCA14-F9DA-B244-8450-F863190DF4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D690-828B-7D43-BA13-2EA3A55640F8}" type="datetime1">
              <a:rPr kumimoji="1" lang="zh-CN" altLang="en-US" smtClean="0"/>
              <a:t>2022/3/9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7CC920B-5F30-9F48-9D93-E4453B428E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" altLang="zh-CN"/>
              <a:t>CEPC physics and detector meeting</a:t>
            </a:r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8306283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图片 31">
            <a:extLst>
              <a:ext uri="{FF2B5EF4-FFF2-40B4-BE49-F238E27FC236}">
                <a16:creationId xmlns:a16="http://schemas.microsoft.com/office/drawing/2014/main" id="{A92A4616-E7E8-A849-9E01-17140046A9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7987" y="4716835"/>
            <a:ext cx="3136053" cy="2111057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DCEAE247-22AF-B54C-A537-7F8F4CAD15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09466" y="2853109"/>
            <a:ext cx="3136053" cy="2109550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705A3496-E4B2-D741-906A-B5A3FC3EFA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71735" y="963326"/>
            <a:ext cx="3136052" cy="2121063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D72A75FD-435D-8642-86E0-BDF5412AC4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52398" y="4758625"/>
            <a:ext cx="3065422" cy="2069267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BD10BD85-36F9-4340-83E5-5DC13DE3C9E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52398" y="2904372"/>
            <a:ext cx="2969240" cy="2007025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E998689B-1985-4C48-9D0F-C86784430C6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52397" y="983353"/>
            <a:ext cx="3097881" cy="2094220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1A5E7778-E795-1242-898C-3A6CA9994E68}"/>
              </a:ext>
            </a:extLst>
          </p:cNvPr>
          <p:cNvSpPr/>
          <p:nvPr/>
        </p:nvSpPr>
        <p:spPr>
          <a:xfrm>
            <a:off x="0" y="0"/>
            <a:ext cx="12192000" cy="1136822"/>
          </a:xfrm>
          <a:prstGeom prst="rect">
            <a:avLst/>
          </a:prstGeom>
          <a:gradFill flip="none" rotWithShape="1">
            <a:gsLst>
              <a:gs pos="20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5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zh-CN" altLang="en-US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5E321239-96DB-BD47-A6EE-EF01E57918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02243"/>
            <a:ext cx="10515600" cy="1325563"/>
          </a:xfrm>
        </p:spPr>
        <p:txBody>
          <a:bodyPr/>
          <a:lstStyle/>
          <a:p>
            <a:r>
              <a:rPr kumimoji="1" lang="en-US" altLang="zh-CN" dirty="0"/>
              <a:t>How</a:t>
            </a:r>
            <a:r>
              <a:rPr kumimoji="1" lang="zh-CN" altLang="en-US" dirty="0"/>
              <a:t> </a:t>
            </a:r>
            <a:r>
              <a:rPr kumimoji="1" lang="en-US" altLang="zh-CN" dirty="0"/>
              <a:t>to</a:t>
            </a:r>
            <a:r>
              <a:rPr kumimoji="1" lang="zh-CN" altLang="en-US" dirty="0"/>
              <a:t> </a:t>
            </a:r>
            <a:r>
              <a:rPr kumimoji="1" lang="en-US" altLang="zh-CN" dirty="0"/>
              <a:t>get</a:t>
            </a:r>
            <a:r>
              <a:rPr kumimoji="1" lang="zh-CN" altLang="en-US" dirty="0"/>
              <a:t> </a:t>
            </a:r>
            <a:r>
              <a:rPr kumimoji="1" lang="en-US" altLang="zh-CN" dirty="0"/>
              <a:t>shower</a:t>
            </a:r>
            <a:r>
              <a:rPr kumimoji="1" lang="zh-CN" altLang="en-US" dirty="0"/>
              <a:t> </a:t>
            </a:r>
            <a:r>
              <a:rPr kumimoji="1" lang="en-US" altLang="zh-CN" dirty="0"/>
              <a:t>start</a:t>
            </a:r>
            <a:r>
              <a:rPr kumimoji="1" lang="zh-CN" altLang="en-US" dirty="0"/>
              <a:t> </a:t>
            </a:r>
            <a:r>
              <a:rPr kumimoji="1" lang="en-US" altLang="zh-CN" dirty="0"/>
              <a:t>point?</a:t>
            </a:r>
            <a:endParaRPr kumimoji="1" lang="zh-CN" altLang="en-US" dirty="0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0E6470A3-E7D4-834E-8F95-CBDAAAB1F0E6}"/>
              </a:ext>
            </a:extLst>
          </p:cNvPr>
          <p:cNvSpPr txBox="1"/>
          <p:nvPr/>
        </p:nvSpPr>
        <p:spPr>
          <a:xfrm>
            <a:off x="428167" y="1928934"/>
            <a:ext cx="840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5</a:t>
            </a:r>
            <a:r>
              <a:rPr kumimoji="1" lang="zh-CN" altLang="en-US" dirty="0"/>
              <a:t> </a:t>
            </a:r>
            <a:r>
              <a:rPr kumimoji="1" lang="en-US" altLang="zh-CN" dirty="0"/>
              <a:t>layer</a:t>
            </a:r>
            <a:endParaRPr kumimoji="1" lang="zh-CN" altLang="en-US" dirty="0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E5B2D300-F213-044F-9E19-6767703E85E4}"/>
              </a:ext>
            </a:extLst>
          </p:cNvPr>
          <p:cNvSpPr txBox="1"/>
          <p:nvPr/>
        </p:nvSpPr>
        <p:spPr>
          <a:xfrm>
            <a:off x="310336" y="3667841"/>
            <a:ext cx="9621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10</a:t>
            </a:r>
            <a:r>
              <a:rPr kumimoji="1" lang="zh-CN" altLang="en-US" dirty="0"/>
              <a:t> </a:t>
            </a:r>
            <a:r>
              <a:rPr kumimoji="1" lang="en-US" altLang="zh-CN" dirty="0"/>
              <a:t>layer</a:t>
            </a:r>
            <a:endParaRPr kumimoji="1" lang="zh-CN" altLang="en-US" dirty="0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7F1096B0-9CCD-B741-8069-2B4D6190999C}"/>
              </a:ext>
            </a:extLst>
          </p:cNvPr>
          <p:cNvSpPr txBox="1"/>
          <p:nvPr/>
        </p:nvSpPr>
        <p:spPr>
          <a:xfrm>
            <a:off x="367252" y="5608592"/>
            <a:ext cx="9621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14</a:t>
            </a:r>
            <a:r>
              <a:rPr kumimoji="1" lang="zh-CN" altLang="en-US" dirty="0"/>
              <a:t> </a:t>
            </a:r>
            <a:r>
              <a:rPr kumimoji="1" lang="en-US" altLang="zh-CN" dirty="0"/>
              <a:t>layer</a:t>
            </a:r>
            <a:endParaRPr kumimoji="1" lang="zh-CN" altLang="en-US" dirty="0"/>
          </a:p>
        </p:txBody>
      </p:sp>
      <p:sp>
        <p:nvSpPr>
          <p:cNvPr id="38" name="右箭头 37">
            <a:extLst>
              <a:ext uri="{FF2B5EF4-FFF2-40B4-BE49-F238E27FC236}">
                <a16:creationId xmlns:a16="http://schemas.microsoft.com/office/drawing/2014/main" id="{146C0F5D-AF85-9642-AD88-3522957DDA8B}"/>
              </a:ext>
            </a:extLst>
          </p:cNvPr>
          <p:cNvSpPr/>
          <p:nvPr/>
        </p:nvSpPr>
        <p:spPr>
          <a:xfrm>
            <a:off x="5146362" y="4328323"/>
            <a:ext cx="2100648" cy="74131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/>
              <a:t>Liner</a:t>
            </a:r>
            <a:r>
              <a:rPr kumimoji="1" lang="zh-CN" altLang="en-US" dirty="0"/>
              <a:t> </a:t>
            </a:r>
            <a:r>
              <a:rPr kumimoji="1" lang="en-US" altLang="zh-CN" dirty="0"/>
              <a:t>fit</a:t>
            </a:r>
            <a:endParaRPr kumimoji="1" lang="zh-CN" altLang="en-US" dirty="0"/>
          </a:p>
        </p:txBody>
      </p:sp>
      <p:pic>
        <p:nvPicPr>
          <p:cNvPr id="39" name="图片 38">
            <a:extLst>
              <a:ext uri="{FF2B5EF4-FFF2-40B4-BE49-F238E27FC236}">
                <a16:creationId xmlns:a16="http://schemas.microsoft.com/office/drawing/2014/main" id="{D6120BED-E468-F04D-9539-D7A8F509C98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43126" y="3612561"/>
            <a:ext cx="3464423" cy="696551"/>
          </a:xfrm>
          <a:prstGeom prst="rect">
            <a:avLst/>
          </a:prstGeom>
        </p:spPr>
      </p:pic>
      <p:sp>
        <p:nvSpPr>
          <p:cNvPr id="40" name="文本框 39">
            <a:extLst>
              <a:ext uri="{FF2B5EF4-FFF2-40B4-BE49-F238E27FC236}">
                <a16:creationId xmlns:a16="http://schemas.microsoft.com/office/drawing/2014/main" id="{48283EA6-D5B3-D247-A17C-F754EAE6ECE3}"/>
              </a:ext>
            </a:extLst>
          </p:cNvPr>
          <p:cNvSpPr txBox="1"/>
          <p:nvPr/>
        </p:nvSpPr>
        <p:spPr>
          <a:xfrm>
            <a:off x="4478917" y="1550772"/>
            <a:ext cx="35641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l"/>
            </a:pP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" altLang="zh-CN" dirty="0"/>
              <a:t>shower profiles can be described by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function</a:t>
            </a:r>
            <a:r>
              <a:rPr lang="zh-CN" altLang="en-US" dirty="0"/>
              <a:t>：</a:t>
            </a:r>
            <a:endParaRPr lang="en" altLang="zh-CN" dirty="0"/>
          </a:p>
        </p:txBody>
      </p:sp>
      <p:sp>
        <p:nvSpPr>
          <p:cNvPr id="44" name="文本框 43">
            <a:extLst>
              <a:ext uri="{FF2B5EF4-FFF2-40B4-BE49-F238E27FC236}">
                <a16:creationId xmlns:a16="http://schemas.microsoft.com/office/drawing/2014/main" id="{4B89746C-7895-6548-84AE-AFCFB3E49ED1}"/>
              </a:ext>
            </a:extLst>
          </p:cNvPr>
          <p:cNvSpPr txBox="1"/>
          <p:nvPr/>
        </p:nvSpPr>
        <p:spPr>
          <a:xfrm>
            <a:off x="5541657" y="2332886"/>
            <a:ext cx="1024319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kumimoji="1" lang="en-US" altLang="zh-CN" dirty="0"/>
              <a:t>F(α,β,</a:t>
            </a:r>
            <a:r>
              <a:rPr kumimoji="1" lang="en-US" altLang="zh-CN" dirty="0" err="1"/>
              <a:t>t,φ,r</a:t>
            </a:r>
            <a:r>
              <a:rPr kumimoji="1" lang="en-US" altLang="zh-CN" dirty="0"/>
              <a:t>)</a:t>
            </a:r>
            <a:endParaRPr kumimoji="1" lang="zh-CN" altLang="en-US" dirty="0"/>
          </a:p>
        </p:txBody>
      </p:sp>
      <p:sp>
        <p:nvSpPr>
          <p:cNvPr id="45" name="文本框 44">
            <a:extLst>
              <a:ext uri="{FF2B5EF4-FFF2-40B4-BE49-F238E27FC236}">
                <a16:creationId xmlns:a16="http://schemas.microsoft.com/office/drawing/2014/main" id="{9BAB8A89-1C41-134D-ADE2-B5E357B45B39}"/>
              </a:ext>
            </a:extLst>
          </p:cNvPr>
          <p:cNvSpPr txBox="1"/>
          <p:nvPr/>
        </p:nvSpPr>
        <p:spPr>
          <a:xfrm>
            <a:off x="4556789" y="2744511"/>
            <a:ext cx="36149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l"/>
            </a:pPr>
            <a:r>
              <a:rPr kumimoji="1" lang="en-US" altLang="zh-CN" dirty="0"/>
              <a:t>When</a:t>
            </a:r>
            <a:r>
              <a:rPr kumimoji="1" lang="zh-CN" altLang="en-US" dirty="0"/>
              <a:t> </a:t>
            </a:r>
            <a:r>
              <a:rPr kumimoji="1" lang="en-US" altLang="zh-CN" dirty="0"/>
              <a:t>rotation</a:t>
            </a:r>
            <a:r>
              <a:rPr kumimoji="1" lang="zh-CN" altLang="en-US" dirty="0"/>
              <a:t> </a:t>
            </a:r>
            <a:r>
              <a:rPr kumimoji="1" lang="en-US" altLang="zh-CN" dirty="0"/>
              <a:t>angle</a:t>
            </a:r>
            <a:r>
              <a:rPr kumimoji="1" lang="zh-CN" altLang="en-US" dirty="0"/>
              <a:t> </a:t>
            </a:r>
            <a:r>
              <a:rPr kumimoji="1" lang="en-US" altLang="zh-CN" dirty="0"/>
              <a:t>is</a:t>
            </a:r>
            <a:r>
              <a:rPr kumimoji="1" lang="zh-CN" altLang="en-US" dirty="0"/>
              <a:t> </a:t>
            </a:r>
            <a:r>
              <a:rPr kumimoji="1" lang="en-US" altLang="zh-CN" dirty="0"/>
              <a:t>90°, </a:t>
            </a:r>
            <a:r>
              <a:rPr lang="en" altLang="zh-CN" dirty="0"/>
              <a:t>longitudinal shower profiles</a:t>
            </a:r>
            <a:r>
              <a:rPr lang="zh-CN" altLang="en-US" dirty="0"/>
              <a:t> </a:t>
            </a:r>
            <a:r>
              <a:rPr lang="en-US" altLang="zh-CN" dirty="0"/>
              <a:t>can</a:t>
            </a:r>
            <a:r>
              <a:rPr lang="zh-CN" altLang="en-US" dirty="0"/>
              <a:t> </a:t>
            </a:r>
            <a:r>
              <a:rPr lang="en-US" altLang="zh-CN" dirty="0"/>
              <a:t>be</a:t>
            </a:r>
            <a:r>
              <a:rPr lang="zh-CN" altLang="en-US" dirty="0"/>
              <a:t> </a:t>
            </a:r>
            <a:r>
              <a:rPr lang="en-US" altLang="zh-CN" dirty="0"/>
              <a:t>described</a:t>
            </a:r>
            <a:r>
              <a:rPr lang="zh-CN" altLang="en-US" dirty="0"/>
              <a:t> </a:t>
            </a:r>
            <a:r>
              <a:rPr lang="en-US" altLang="zh-CN" dirty="0"/>
              <a:t>as</a:t>
            </a:r>
            <a:r>
              <a:rPr lang="zh-CN" altLang="en-US" dirty="0"/>
              <a:t> </a:t>
            </a:r>
            <a:r>
              <a:rPr lang="en-US" altLang="zh-CN" dirty="0"/>
              <a:t>:</a:t>
            </a:r>
            <a:r>
              <a:rPr kumimoji="1" lang="zh-CN" altLang="en-US" dirty="0"/>
              <a:t> </a:t>
            </a:r>
          </a:p>
        </p:txBody>
      </p:sp>
      <p:sp>
        <p:nvSpPr>
          <p:cNvPr id="46" name="矩形 45">
            <a:extLst>
              <a:ext uri="{FF2B5EF4-FFF2-40B4-BE49-F238E27FC236}">
                <a16:creationId xmlns:a16="http://schemas.microsoft.com/office/drawing/2014/main" id="{D538C277-EC30-EA40-A84E-36C8BD31243F}"/>
              </a:ext>
            </a:extLst>
          </p:cNvPr>
          <p:cNvSpPr/>
          <p:nvPr/>
        </p:nvSpPr>
        <p:spPr>
          <a:xfrm>
            <a:off x="4543126" y="5124405"/>
            <a:ext cx="35129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l"/>
            </a:pPr>
            <a:r>
              <a:rPr kumimoji="1" lang="en-US" altLang="zh-CN" dirty="0"/>
              <a:t>To</a:t>
            </a:r>
            <a:r>
              <a:rPr kumimoji="1" lang="zh-CN" altLang="en-US" dirty="0"/>
              <a:t> </a:t>
            </a:r>
            <a:r>
              <a:rPr kumimoji="1" lang="en-US" altLang="zh-CN" dirty="0"/>
              <a:t>improve</a:t>
            </a:r>
            <a:r>
              <a:rPr kumimoji="1" lang="zh-CN" altLang="en-US" dirty="0"/>
              <a:t> </a:t>
            </a:r>
            <a:r>
              <a:rPr kumimoji="1" lang="en-US" altLang="zh-CN" dirty="0"/>
              <a:t>the</a:t>
            </a:r>
            <a:r>
              <a:rPr kumimoji="1" lang="zh-CN" altLang="en-US" dirty="0"/>
              <a:t> </a:t>
            </a:r>
            <a:r>
              <a:rPr kumimoji="1" lang="en" altLang="zh-CN" dirty="0"/>
              <a:t>accuracy of phi</a:t>
            </a:r>
            <a:r>
              <a:rPr kumimoji="1" lang="zh-CN" altLang="en-US" dirty="0"/>
              <a:t> </a:t>
            </a:r>
            <a:r>
              <a:rPr kumimoji="1" lang="en" altLang="zh-CN" dirty="0"/>
              <a:t>resolution</a:t>
            </a:r>
            <a:r>
              <a:rPr kumimoji="1" lang="zh-CN" altLang="en-US" dirty="0"/>
              <a:t> </a:t>
            </a:r>
            <a:r>
              <a:rPr kumimoji="1" lang="en-US" altLang="zh-CN" dirty="0"/>
              <a:t>:</a:t>
            </a:r>
            <a:endParaRPr kumimoji="1" lang="en" altLang="zh-CN" dirty="0"/>
          </a:p>
          <a:p>
            <a:pPr lvl="1"/>
            <a:r>
              <a:rPr kumimoji="1" lang="en-US" altLang="zh-CN" dirty="0"/>
              <a:t>Parameter</a:t>
            </a:r>
            <a:r>
              <a:rPr kumimoji="1" lang="zh-CN" altLang="en-US" dirty="0"/>
              <a:t> </a:t>
            </a:r>
            <a:r>
              <a:rPr kumimoji="1" lang="en-US" altLang="zh-CN" dirty="0"/>
              <a:t>α</a:t>
            </a:r>
            <a:r>
              <a:rPr kumimoji="1" lang="zh-CN" altLang="en-US" dirty="0"/>
              <a:t> </a:t>
            </a:r>
            <a:r>
              <a:rPr kumimoji="1" lang="en-US" altLang="zh-CN" dirty="0"/>
              <a:t>and</a:t>
            </a:r>
            <a:r>
              <a:rPr kumimoji="1" lang="zh-CN" altLang="en-US" dirty="0"/>
              <a:t> </a:t>
            </a:r>
            <a:r>
              <a:rPr kumimoji="1" lang="en-US" altLang="zh-CN" dirty="0"/>
              <a:t>β</a:t>
            </a:r>
            <a:r>
              <a:rPr kumimoji="1" lang="zh-CN" altLang="en-US" dirty="0"/>
              <a:t> </a:t>
            </a:r>
            <a:r>
              <a:rPr kumimoji="1" lang="en-US" altLang="zh-CN" dirty="0"/>
              <a:t>of</a:t>
            </a:r>
            <a:r>
              <a:rPr kumimoji="1" lang="zh-CN" altLang="en-US" dirty="0"/>
              <a:t> </a:t>
            </a:r>
            <a:r>
              <a:rPr kumimoji="1" lang="en-US" altLang="zh-CN" dirty="0"/>
              <a:t>can</a:t>
            </a:r>
            <a:r>
              <a:rPr kumimoji="1" lang="zh-CN" altLang="en-US" dirty="0"/>
              <a:t> </a:t>
            </a:r>
            <a:r>
              <a:rPr kumimoji="1" lang="en-US" altLang="zh-CN" dirty="0"/>
              <a:t>be</a:t>
            </a:r>
            <a:r>
              <a:rPr kumimoji="1" lang="zh-CN" altLang="en-US" dirty="0"/>
              <a:t> </a:t>
            </a:r>
            <a:r>
              <a:rPr kumimoji="1" lang="en-US" altLang="zh-CN" dirty="0"/>
              <a:t>obtained</a:t>
            </a:r>
            <a:r>
              <a:rPr kumimoji="1" lang="zh-CN" altLang="en-US" dirty="0"/>
              <a:t> </a:t>
            </a:r>
            <a:r>
              <a:rPr kumimoji="1" lang="en-US" altLang="zh-CN" dirty="0"/>
              <a:t>by</a:t>
            </a:r>
            <a:r>
              <a:rPr kumimoji="1" lang="zh-CN" altLang="en-US" dirty="0"/>
              <a:t> </a:t>
            </a:r>
            <a:r>
              <a:rPr kumimoji="1" lang="en-US" altLang="zh-CN" dirty="0"/>
              <a:t>fitting</a:t>
            </a:r>
            <a:r>
              <a:rPr kumimoji="1" lang="zh-CN" altLang="en-US" dirty="0"/>
              <a:t> </a:t>
            </a:r>
            <a:r>
              <a:rPr kumimoji="1" lang="en-US" altLang="zh-CN" dirty="0"/>
              <a:t>MC</a:t>
            </a:r>
            <a:r>
              <a:rPr kumimoji="1" lang="zh-CN" altLang="en-US" dirty="0"/>
              <a:t> </a:t>
            </a:r>
            <a:r>
              <a:rPr kumimoji="1" lang="en-US" altLang="zh-CN" dirty="0"/>
              <a:t>data</a:t>
            </a:r>
            <a:r>
              <a:rPr kumimoji="1" lang="zh-CN" altLang="en-US" dirty="0"/>
              <a:t> </a:t>
            </a:r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99883FF1-D74E-404A-99DE-CB3BD8FDD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33751-9E4E-824C-81BB-85BF65CDE4DB}" type="slidenum">
              <a:rPr kumimoji="1" lang="zh-CN" altLang="en-US" smtClean="0"/>
              <a:t>9</a:t>
            </a:fld>
            <a:endParaRPr kumimoji="1" lang="zh-CN" altLang="en-US"/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2261535-D9E4-D544-BEFC-FCD0FAC22C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EE659-879F-A949-AD50-A2F6CDEC9C8F}" type="datetime1">
              <a:rPr kumimoji="1" lang="zh-CN" altLang="en-US" smtClean="0"/>
              <a:t>2022/3/9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0A511BF-2DE8-4B46-A5AB-FCD00850B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" altLang="zh-CN"/>
              <a:t>CEPC physics and detector meeting</a:t>
            </a:r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3944228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2193</TotalTime>
  <Words>886</Words>
  <Application>Microsoft Macintosh PowerPoint</Application>
  <PresentationFormat>宽屏</PresentationFormat>
  <Paragraphs>225</Paragraphs>
  <Slides>18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4" baseType="lpstr">
      <vt:lpstr>等线</vt:lpstr>
      <vt:lpstr>等线 Light</vt:lpstr>
      <vt:lpstr>Arial</vt:lpstr>
      <vt:lpstr>Cambria Math</vt:lpstr>
      <vt:lpstr>Wingdings</vt:lpstr>
      <vt:lpstr>Office 主题​​</vt:lpstr>
      <vt:lpstr>Energy and position resolution of  Crystal Fan Ecal for CEPC</vt:lpstr>
      <vt:lpstr>Outline</vt:lpstr>
      <vt:lpstr>Basic concept</vt:lpstr>
      <vt:lpstr>Energy resolution</vt:lpstr>
      <vt:lpstr>Z resolution</vt:lpstr>
      <vt:lpstr>Phi reconstruction (method 1)</vt:lpstr>
      <vt:lpstr>Phi reconstruction (method 2)</vt:lpstr>
      <vt:lpstr>Phi reconstruction (method 3)</vt:lpstr>
      <vt:lpstr>How to get shower start point?</vt:lpstr>
      <vt:lpstr>Cross Crystal Fan </vt:lpstr>
      <vt:lpstr>E resolution</vt:lpstr>
      <vt:lpstr>Z resolution</vt:lpstr>
      <vt:lpstr>Phi reconstruction (method 2)</vt:lpstr>
      <vt:lpstr>Phi reconstruction (method 3)</vt:lpstr>
      <vt:lpstr>Comparison of phi resolution</vt:lpstr>
      <vt:lpstr>Reconstruction method for Cross Crystal Ecal</vt:lpstr>
      <vt:lpstr>Reconstruction method for Cross Crystal Ecal</vt:lpstr>
      <vt:lpstr>Summary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Crystal fan Ecal for CEPC</dc:title>
  <dc:creator>zxssg1992@163.com</dc:creator>
  <cp:lastModifiedBy>zxssg1992@163.com</cp:lastModifiedBy>
  <cp:revision>87</cp:revision>
  <dcterms:created xsi:type="dcterms:W3CDTF">2022-02-14T07:56:05Z</dcterms:created>
  <dcterms:modified xsi:type="dcterms:W3CDTF">2022-03-09T06:46:14Z</dcterms:modified>
</cp:coreProperties>
</file>