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7" r:id="rId3"/>
    <p:sldId id="273" r:id="rId4"/>
    <p:sldId id="274" r:id="rId5"/>
    <p:sldId id="275" r:id="rId6"/>
    <p:sldId id="276" r:id="rId7"/>
    <p:sldId id="260" r:id="rId8"/>
    <p:sldId id="257" r:id="rId9"/>
    <p:sldId id="256" r:id="rId10"/>
    <p:sldId id="264" r:id="rId11"/>
    <p:sldId id="265" r:id="rId12"/>
    <p:sldId id="261" r:id="rId13"/>
    <p:sldId id="266" r:id="rId14"/>
    <p:sldId id="263" r:id="rId15"/>
    <p:sldId id="267" r:id="rId16"/>
    <p:sldId id="269" r:id="rId17"/>
    <p:sldId id="268" r:id="rId18"/>
    <p:sldId id="279" r:id="rId19"/>
    <p:sldId id="280" r:id="rId20"/>
    <p:sldId id="281" r:id="rId21"/>
    <p:sldId id="26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461352794@qq.com" initials="2" lastIdx="2" clrIdx="0">
    <p:extLst>
      <p:ext uri="{19B8F6BF-5375-455C-9EA6-DF929625EA0E}">
        <p15:presenceInfo xmlns:p15="http://schemas.microsoft.com/office/powerpoint/2012/main" userId="bb967f251455c6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95096-26DC-47F1-BD4D-B8CADA35C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7741D34-8E48-4C71-979B-C23D48FD4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FD85C6-1E23-4020-8763-90482AAE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BBE-4387-4AD9-AD10-828C24B8A8EF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DFF021-D3E4-4747-B98D-FFFF6DBE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85D6D4-A8E6-4D45-9B90-D67D865B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FBE-9098-444B-9020-A3C198E7E4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40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09F4D8-BB9E-4D4E-B2AC-A46CBB92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86E7A75-C329-4270-B9C6-941E5FDDC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B1B76-DA2B-45EA-8D42-6C2BDE3A3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BBE-4387-4AD9-AD10-828C24B8A8EF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5A348D-B18A-4175-8692-018B7FC1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9FFCD2-7500-4C14-B8F1-36F927AE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FBE-9098-444B-9020-A3C198E7E4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63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67471A-7344-4C9C-8F75-C385D191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C30E3E-C0A5-4F91-A8B5-6262C4D3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1BD31C-7E5F-476A-8EEE-7C3B96BF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BBE-4387-4AD9-AD10-828C24B8A8EF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D0482B-95A5-4251-8ECB-2E83EFBF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106AE0-6834-4D55-8996-96CE50D8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FBE-9098-444B-9020-A3C198E7E4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2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20E050-0794-4CF4-AF70-7CBE188A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5C5366-1449-4CC0-A610-B78519DDF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39707C-AA4C-412B-86FC-02148C82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BBE-4387-4AD9-AD10-828C24B8A8EF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E40122-B103-4323-8DCF-D46D0A88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E86B7C-A284-451D-9F69-D92F3984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FBE-9098-444B-9020-A3C198E7E4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98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42EB6D-75BB-42EE-9805-03F4B5BCB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B591F3-0ACE-45F0-899D-97D856ACE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64E4D7-11B8-4915-9C81-254D2BE0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BBE-4387-4AD9-AD10-828C24B8A8EF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48C333-007C-48EB-B2B6-E7690097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199128-BAA5-446D-B3BE-F7137BC7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FBE-9098-444B-9020-A3C198E7E4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52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B9F4F2-3FC1-49C8-B4BE-11CE1F37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304DB4-9D10-448F-BF9E-3B954FBE0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F186B7-5482-4BD0-BF81-50F14C97A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63B055-E508-4F0B-B9AA-1FEC82A6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BBE-4387-4AD9-AD10-828C24B8A8EF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4E1950-86D6-4484-A0C5-2ED4639FC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312DEF-AFE3-43FD-84C8-2857E0D0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FBE-9098-444B-9020-A3C198E7E4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15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F64708-2A9F-480A-8369-24A8F164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7EC516-C5E7-468B-B67D-8EBD6F62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4FFECF-1395-4040-933B-01771F0E1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C94F0C-ED0E-4001-B081-CD887C378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C5854D7-D2A7-4886-94DF-CC81FA60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73782B7-EC27-4B01-AE5A-4C0D13EB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BBE-4387-4AD9-AD10-828C24B8A8EF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2F6661-E710-47E5-ACB2-FA858AE4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A2194D4-AA21-469C-A07A-C4C5FF35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FBE-9098-444B-9020-A3C198E7E4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58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B6780-D1BE-4AEF-A1EB-EE523104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C23E7B-0BD2-4775-87E0-1C512AE8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BBE-4387-4AD9-AD10-828C24B8A8EF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6057D8-1771-46D3-B37F-8E4AB06D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9808E5-36E3-482F-93D3-085F5132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FBE-9098-444B-9020-A3C198E7E4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58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388DA8-29FD-4924-833E-23F770E0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BBE-4387-4AD9-AD10-828C24B8A8EF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811866-FC4F-4E29-95F5-1B1AC1E9E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CC04DA-967E-49E6-AC05-10187F3C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FBE-9098-444B-9020-A3C198E7E4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1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D9B601-3428-4D62-80A9-AC1BCEDE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895451-E46A-4EE8-B9DB-F7EA51392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5500CB-5C9D-47C9-8EA4-A8EEE712D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D57E7F-431A-4039-9AE4-88F2180B1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BBE-4387-4AD9-AD10-828C24B8A8EF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BD4EB1-C187-4992-87E7-BDB66B2D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22DF04-0C5A-421B-B2D5-C07A2956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FBE-9098-444B-9020-A3C198E7E4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3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5F5DF7-9FF7-41BC-98C6-E5EB1851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B1BEE1-08F6-4FD0-B3E2-4942E28DE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0B619F-42BA-4A0E-AC62-E263AC9FD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47F664-DE96-49A9-9221-17596CFC2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BBE-4387-4AD9-AD10-828C24B8A8EF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54F5EC-0C9D-4C20-93BB-8A206787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378D79-1C09-4B32-834D-02C5B2CAE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FBE-9098-444B-9020-A3C198E7E4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8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61E20B-1326-403D-AF34-858E13D2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57CA2C-1A48-4292-B0DA-3A31911C6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9876B1-02D9-43E7-ACD6-108169AC4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DBBE-4387-4AD9-AD10-828C24B8A8EF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10CA80-8DD7-4AA4-B904-95A38FF30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19FBFE-6D2D-4684-A8F6-954BB2C61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0FBE-9098-444B-9020-A3C198E7E4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73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6C954-FD56-46DA-B849-5AED37ACA8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/>
              <a:t>Simulation of the CEPC Detector with </a:t>
            </a:r>
            <a:r>
              <a:rPr lang="en-US" altLang="zh-CN" b="1" dirty="0" err="1"/>
              <a:t>Delphes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E38ACA-D7AA-4D1B-AFEB-59D88D259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altLang="zh-CN" dirty="0"/>
              <a:t>Yun </a:t>
            </a:r>
            <a:r>
              <a:rPr lang="en-US" altLang="zh-CN" dirty="0" err="1"/>
              <a:t>youhui</a:t>
            </a:r>
            <a:r>
              <a:rPr lang="en-US" altLang="zh-CN" dirty="0"/>
              <a:t> ,Wei </a:t>
            </a:r>
            <a:r>
              <a:rPr lang="en-US" altLang="zh-CN" dirty="0" err="1"/>
              <a:t>zhiling</a:t>
            </a:r>
            <a:r>
              <a:rPr lang="en-US" altLang="zh-CN" dirty="0"/>
              <a:t> , Li </a:t>
            </a:r>
            <a:r>
              <a:rPr lang="en-US" altLang="zh-CN" dirty="0" err="1"/>
              <a:t>zepeng</a:t>
            </a:r>
            <a:endParaRPr lang="en-US" altLang="zh-CN" dirty="0"/>
          </a:p>
          <a:p>
            <a:r>
              <a:rPr lang="en-US" altLang="zh-CN" dirty="0"/>
              <a:t>Wu </a:t>
            </a:r>
            <a:r>
              <a:rPr lang="en-US" altLang="zh-CN" dirty="0" err="1"/>
              <a:t>linghui</a:t>
            </a:r>
            <a:r>
              <a:rPr lang="en-US" altLang="zh-CN" dirty="0"/>
              <a:t> ,Li Gang</a:t>
            </a:r>
          </a:p>
          <a:p>
            <a:r>
              <a:rPr lang="en-US" altLang="zh-CN" dirty="0"/>
              <a:t>Nov .25th,2021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768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C437E3-BF40-4122-817E-37DA2EE1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0CE0194A-AE45-45DE-A744-44437E56AB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23709"/>
              </p:ext>
            </p:extLst>
          </p:nvPr>
        </p:nvGraphicFramePr>
        <p:xfrm>
          <a:off x="780854" y="365125"/>
          <a:ext cx="10515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348757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839047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5390538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4574577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36686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Detector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Rin(mm)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Rout(mm)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Z(m)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Material budget[x/X0]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306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DSK1A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151.9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870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DSK1B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29.5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151.9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-0.22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488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DSK2A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151.9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0.371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37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DSK2B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151.9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-0.371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902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DSK3A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298.9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0.643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4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DSK3B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298.9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-0.643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0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DSK4A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0.844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97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DSK4B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-0.844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714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DSK5A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34.6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0.925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42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DSK5B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34.6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-0.925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6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ETD1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1822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50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ETD2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1822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-3.0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622517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928C5BA0-D314-4F07-8524-F90F6A35DF69}"/>
              </a:ext>
            </a:extLst>
          </p:cNvPr>
          <p:cNvSpPr txBox="1"/>
          <p:nvPr/>
        </p:nvSpPr>
        <p:spPr>
          <a:xfrm>
            <a:off x="2620652" y="5825765"/>
            <a:ext cx="535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mainly placed according to </a:t>
            </a:r>
            <a:r>
              <a:rPr lang="en-US" altLang="zh-CN" dirty="0" err="1"/>
              <a:t>Chengdong</a:t>
            </a:r>
            <a:r>
              <a:rPr lang="en-US" altLang="zh-CN" dirty="0"/>
              <a:t> Fu‘s design and it can be improved latter.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274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A4EF3D-50F6-437F-8146-6B112EC8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33BE50E-88D2-435D-82FB-662AA3710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0501" r="9417" b="4288"/>
          <a:stretch/>
        </p:blipFill>
        <p:spPr>
          <a:xfrm>
            <a:off x="0" y="365125"/>
            <a:ext cx="11897020" cy="5976594"/>
          </a:xfrm>
        </p:spPr>
      </p:pic>
    </p:spTree>
    <p:extLst>
      <p:ext uri="{BB962C8B-B14F-4D97-AF65-F5344CB8AC3E}">
        <p14:creationId xmlns:p14="http://schemas.microsoft.com/office/powerpoint/2010/main" val="11041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49858-0FEB-47D7-9FBF-3E076240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888" y="157303"/>
            <a:ext cx="7165157" cy="916920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The tracker performance</a:t>
            </a:r>
            <a:endParaRPr lang="zh-CN" alt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D39CCFE-0A0E-40C9-B78E-7C5EF96E01A3}"/>
                  </a:ext>
                </a:extLst>
              </p:cNvPr>
              <p:cNvSpPr txBox="1"/>
              <p:nvPr/>
            </p:nvSpPr>
            <p:spPr>
              <a:xfrm>
                <a:off x="1447015" y="5623521"/>
                <a:ext cx="65657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    The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reduces as Pt increases ,increases as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/>
                  <a:t> increases.</a:t>
                </a:r>
              </a:p>
              <a:p>
                <a:r>
                  <a:rPr lang="en-US" altLang="zh-CN" dirty="0"/>
                  <a:t>    finally reach about 2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D39CCFE-0A0E-40C9-B78E-7C5EF96E0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15" y="5623521"/>
                <a:ext cx="6565768" cy="646331"/>
              </a:xfrm>
              <a:prstGeom prst="rect">
                <a:avLst/>
              </a:prstGeom>
              <a:blipFill>
                <a:blip r:embed="rId2"/>
                <a:stretch>
                  <a:fillRect t="-4673" r="-836" b="-13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FCA9BCA6-63BB-4B49-AEA7-620F93595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/>
          <a:stretch/>
        </p:blipFill>
        <p:spPr>
          <a:xfrm>
            <a:off x="914400" y="979954"/>
            <a:ext cx="8865910" cy="4351338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C5C27A9-0793-4BEF-856B-0ACFF9A8FD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6" t="7654" r="6366" b="73757"/>
          <a:stretch/>
        </p:blipFill>
        <p:spPr>
          <a:xfrm>
            <a:off x="5901179" y="1311978"/>
            <a:ext cx="3512574" cy="1621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ADF71D7-5E7E-4849-BD84-F1BF9E55558F}"/>
                  </a:ext>
                </a:extLst>
              </p:cNvPr>
              <p:cNvSpPr txBox="1"/>
              <p:nvPr/>
            </p:nvSpPr>
            <p:spPr>
              <a:xfrm rot="10800000">
                <a:off x="522891" y="965813"/>
                <a:ext cx="461665" cy="11217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ADF71D7-5E7E-4849-BD84-F1BF9E555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22891" y="965813"/>
                <a:ext cx="461665" cy="1121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057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BCB409-5236-479F-A552-BBF03C9D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AB9B0DA-22AB-43AB-9DF4-1D7660336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"/>
          <a:stretch/>
        </p:blipFill>
        <p:spPr>
          <a:xfrm>
            <a:off x="659875" y="365125"/>
            <a:ext cx="11186871" cy="553605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49D0A1D-99AC-4941-B714-37CF78657424}"/>
                  </a:ext>
                </a:extLst>
              </p:cNvPr>
              <p:cNvSpPr txBox="1"/>
              <p:nvPr/>
            </p:nvSpPr>
            <p:spPr>
              <a:xfrm>
                <a:off x="2648932" y="5901179"/>
                <a:ext cx="7098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While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greater than about 0.85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deteriorates rapidly.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49D0A1D-99AC-4941-B714-37CF78657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932" y="5901179"/>
                <a:ext cx="7098383" cy="369332"/>
              </a:xfrm>
              <a:prstGeom prst="rect">
                <a:avLst/>
              </a:prstGeom>
              <a:blipFill>
                <a:blip r:embed="rId3"/>
                <a:stretch>
                  <a:fillRect l="-773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0BD4094-D25F-4C3F-A842-8BA7FBE41322}"/>
                  </a:ext>
                </a:extLst>
              </p:cNvPr>
              <p:cNvSpPr txBox="1"/>
              <p:nvPr/>
            </p:nvSpPr>
            <p:spPr>
              <a:xfrm rot="10800000">
                <a:off x="245343" y="360412"/>
                <a:ext cx="461665" cy="11217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0BD4094-D25F-4C3F-A842-8BA7FBE41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245343" y="360412"/>
                <a:ext cx="461665" cy="1121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61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8A5C51-B0D3-4DF2-ABAE-09F19032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89482B5-B2D8-49F2-8A28-D6E9165F6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" y="365125"/>
            <a:ext cx="11605260" cy="540407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59A6FA3-0BC8-4334-8844-5AA69BF1B426}"/>
                  </a:ext>
                </a:extLst>
              </p:cNvPr>
              <p:cNvSpPr txBox="1"/>
              <p:nvPr/>
            </p:nvSpPr>
            <p:spPr>
              <a:xfrm>
                <a:off x="3122629" y="5716096"/>
                <a:ext cx="697347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 The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𝑃𝑡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increases as Pt increases  and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/>
                  <a:t> increases.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59A6FA3-0BC8-4334-8844-5AA69BF1B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629" y="5716096"/>
                <a:ext cx="6973477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151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A4AAA5-ECA6-48A3-B1B3-FE959660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BFD863B-B17D-43BC-8315-DE4E47CCC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4" y="365125"/>
            <a:ext cx="11519543" cy="54323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D11975E-2612-46FC-B77F-8BC8CF46091C}"/>
                  </a:ext>
                </a:extLst>
              </p:cNvPr>
              <p:cNvSpPr txBox="1"/>
              <p:nvPr/>
            </p:nvSpPr>
            <p:spPr>
              <a:xfrm>
                <a:off x="2717277" y="5797485"/>
                <a:ext cx="71620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While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greater than about 0.85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𝑃𝑡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deteriorates rapidly.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D11975E-2612-46FC-B77F-8BC8CF460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277" y="5797485"/>
                <a:ext cx="7162014" cy="369332"/>
              </a:xfrm>
              <a:prstGeom prst="rect">
                <a:avLst/>
              </a:prstGeom>
              <a:blipFill>
                <a:blip r:embed="rId3"/>
                <a:stretch>
                  <a:fillRect l="-76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1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3A98CB9-5489-4C14-8F90-85F87E2ED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" b="5654"/>
          <a:stretch/>
        </p:blipFill>
        <p:spPr>
          <a:xfrm>
            <a:off x="462208" y="923827"/>
            <a:ext cx="4819650" cy="328995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6448703-9E3F-4B74-94AA-E78D363B5AF5}"/>
                  </a:ext>
                </a:extLst>
              </p:cNvPr>
              <p:cNvSpPr txBox="1"/>
              <p:nvPr/>
            </p:nvSpPr>
            <p:spPr>
              <a:xfrm>
                <a:off x="1046375" y="1107648"/>
                <a:ext cx="54675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6448703-9E3F-4B74-94AA-E78D363B5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75" y="1107648"/>
                <a:ext cx="54675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A294B4-5427-42DC-BBAD-15690D388F85}"/>
                  </a:ext>
                </a:extLst>
              </p:cNvPr>
              <p:cNvSpPr txBox="1"/>
              <p:nvPr/>
            </p:nvSpPr>
            <p:spPr>
              <a:xfrm>
                <a:off x="999664" y="3737727"/>
                <a:ext cx="3578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A294B4-5427-42DC-BBAD-15690D388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64" y="3737727"/>
                <a:ext cx="357855" cy="307777"/>
              </a:xfrm>
              <a:prstGeom prst="rect">
                <a:avLst/>
              </a:prstGeom>
              <a:blipFill>
                <a:blip r:embed="rId4"/>
                <a:stretch>
                  <a:fillRect l="-8475" r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BCC9C92-3F95-43C3-8A87-383441D5228D}"/>
                  </a:ext>
                </a:extLst>
              </p:cNvPr>
              <p:cNvSpPr txBox="1"/>
              <p:nvPr/>
            </p:nvSpPr>
            <p:spPr>
              <a:xfrm>
                <a:off x="3987539" y="3936782"/>
                <a:ext cx="3653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BCC9C92-3F95-43C3-8A87-383441D52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539" y="3936782"/>
                <a:ext cx="365356" cy="307777"/>
              </a:xfrm>
              <a:prstGeom prst="rect">
                <a:avLst/>
              </a:prstGeom>
              <a:blipFill>
                <a:blip r:embed="rId5"/>
                <a:stretch>
                  <a:fillRect l="-13333" r="-5000" b="-2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F8E8D76-875C-4286-B43B-472393EECE07}"/>
                  </a:ext>
                </a:extLst>
              </p:cNvPr>
              <p:cNvSpPr txBox="1"/>
              <p:nvPr/>
            </p:nvSpPr>
            <p:spPr>
              <a:xfrm>
                <a:off x="3891230" y="1027906"/>
                <a:ext cx="46166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F8E8D76-875C-4286-B43B-472393EEC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230" y="1027906"/>
                <a:ext cx="461665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11CD98F-96B6-4D0E-8646-B0F907C8099D}"/>
                  </a:ext>
                </a:extLst>
              </p:cNvPr>
              <p:cNvSpPr txBox="1"/>
              <p:nvPr/>
            </p:nvSpPr>
            <p:spPr>
              <a:xfrm>
                <a:off x="6589336" y="2384981"/>
                <a:ext cx="4194928" cy="2051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Considering this process(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altLang="zh-CN" dirty="0"/>
                  <a:t>s=240GeV),  we can choose the cut: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dirty="0"/>
                  <a:t> and a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Both momentum greater than 18.GeV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Invariant mass around 91 GeV</a:t>
                </a:r>
              </a:p>
              <a:p>
                <a:r>
                  <a:rPr lang="en-US" altLang="zh-CN" dirty="0"/>
                  <a:t> to find the two muons ,the recoil mass is related to Higgs.</a:t>
                </a: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11CD98F-96B6-4D0E-8646-B0F907C80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336" y="2384981"/>
                <a:ext cx="4194928" cy="2051972"/>
              </a:xfrm>
              <a:prstGeom prst="rect">
                <a:avLst/>
              </a:prstGeom>
              <a:blipFill>
                <a:blip r:embed="rId7"/>
                <a:stretch>
                  <a:fillRect l="-1308" t="-297" r="-872" b="-3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432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E72FCC-508F-45D2-B0D9-997B573E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F721AB1-E6DF-4F47-AE6D-659598885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88"/>
            <a:ext cx="6095999" cy="4354863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BC02423-91C4-4979-A45F-44FD135FB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62" y="230287"/>
            <a:ext cx="5839838" cy="427480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43AC3A4-6C08-4358-B414-987543A4F785}"/>
              </a:ext>
            </a:extLst>
          </p:cNvPr>
          <p:cNvSpPr txBox="1"/>
          <p:nvPr/>
        </p:nvSpPr>
        <p:spPr>
          <a:xfrm>
            <a:off x="1264596" y="5272391"/>
            <a:ext cx="7480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Total entries =17987</a:t>
            </a:r>
            <a:r>
              <a:rPr lang="zh-CN" altLang="en-US" dirty="0"/>
              <a:t>，</a:t>
            </a:r>
            <a:r>
              <a:rPr lang="en-US" altLang="zh-CN" dirty="0"/>
              <a:t> efficiency ≈94.7 %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Muons invariant mass peak:90.8GeV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Recoil invariant mass peak:125.1GeV</a:t>
            </a:r>
            <a:r>
              <a:rPr lang="zh-CN" altLang="en-US" dirty="0"/>
              <a:t>，</a:t>
            </a:r>
            <a:r>
              <a:rPr lang="en-US" altLang="zh-CN" dirty="0"/>
              <a:t>resolution</a:t>
            </a:r>
            <a:r>
              <a:rPr lang="zh-CN" altLang="en-US" dirty="0"/>
              <a:t>：</a:t>
            </a:r>
            <a:r>
              <a:rPr lang="en-US" altLang="zh-CN" dirty="0"/>
              <a:t>0.31GeV</a:t>
            </a:r>
          </a:p>
          <a:p>
            <a:r>
              <a:rPr lang="en-US" altLang="zh-CN" dirty="0"/>
              <a:t>Basically as expected.</a:t>
            </a:r>
          </a:p>
        </p:txBody>
      </p:sp>
    </p:spTree>
    <p:extLst>
      <p:ext uri="{BB962C8B-B14F-4D97-AF65-F5344CB8AC3E}">
        <p14:creationId xmlns:p14="http://schemas.microsoft.com/office/powerpoint/2010/main" val="1770190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E89EFC-FA20-4820-9A08-D0DBE01909B6}"/>
                  </a:ext>
                </a:extLst>
              </p:cNvPr>
              <p:cNvSpPr txBox="1"/>
              <p:nvPr/>
            </p:nvSpPr>
            <p:spPr>
              <a:xfrm>
                <a:off x="1441261" y="966338"/>
                <a:ext cx="9085662" cy="529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Set the resolution formula as a function of energy: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CN" altLang="en-US" sz="2400"/>
                        <m:t>⊕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sz="2400"/>
                        <m:t>⊕</m:t>
                      </m:r>
                      <m:r>
                        <m:rPr>
                          <m:nor/>
                        </m:rPr>
                        <a:rPr lang="en-US" altLang="zh-CN" sz="2400" b="0" i="0" smtClean="0"/>
                        <m:t> </m:t>
                      </m:r>
                      <m:r>
                        <m:rPr>
                          <m:nor/>
                        </m:rPr>
                        <a:rPr lang="en-US" altLang="zh-CN" sz="2400" b="0" i="0" smtClean="0"/>
                        <m:t>b</m:t>
                      </m:r>
                    </m:oMath>
                  </m:oMathPara>
                </a14:m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a , stochastic </a:t>
                </a:r>
                <a:r>
                  <a:rPr lang="en-US" altLang="zh-CN" sz="2400" dirty="0" err="1"/>
                  <a:t>term:Fluctuations</a:t>
                </a:r>
                <a:r>
                  <a:rPr lang="en-US" altLang="zh-CN" sz="2400" dirty="0"/>
                  <a:t> in the number of signal generating processes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c , noise </a:t>
                </a:r>
                <a:r>
                  <a:rPr lang="en-US" altLang="zh-CN" sz="2400" dirty="0" err="1"/>
                  <a:t>term:Noise</a:t>
                </a:r>
                <a:r>
                  <a:rPr lang="en-US" altLang="zh-CN" sz="2400" dirty="0"/>
                  <a:t> in readout electronics, ‘pile-up’ due to other particles from other collision events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b , constant </a:t>
                </a:r>
                <a:r>
                  <a:rPr lang="en-US" altLang="zh-CN" sz="2400" dirty="0" err="1"/>
                  <a:t>term:Imperfections</a:t>
                </a:r>
                <a:r>
                  <a:rPr lang="en-US" altLang="zh-CN" sz="2400" dirty="0"/>
                  <a:t> in calorimeter </a:t>
                </a:r>
                <a:r>
                  <a:rPr lang="en-US" altLang="zh-CN" sz="2400" dirty="0" err="1"/>
                  <a:t>construction,Non</a:t>
                </a:r>
                <a:r>
                  <a:rPr lang="en-US" altLang="zh-CN" sz="2400" dirty="0"/>
                  <a:t>-uniform detector </a:t>
                </a:r>
                <a:r>
                  <a:rPr lang="en-US" altLang="zh-CN" sz="2400" dirty="0" err="1"/>
                  <a:t>response,etc</a:t>
                </a:r>
                <a:r>
                  <a:rPr lang="en-US" altLang="zh-CN" sz="2400" dirty="0"/>
                  <a:t>.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Ignoring the noise term,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for ECAL,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CN" sz="2400" dirty="0"/>
                  <a:t>=0.03,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CN" sz="2400" dirty="0"/>
                  <a:t>=0.01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for </a:t>
                </a:r>
                <a:r>
                  <a:rPr lang="en-US" altLang="zh-CN" sz="2400" dirty="0" err="1"/>
                  <a:t>HCAL:set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CN" sz="2400" dirty="0"/>
                  <a:t>=0.5,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CN" sz="2400" dirty="0"/>
                  <a:t>=0.04.</a:t>
                </a:r>
              </a:p>
              <a:p>
                <a:r>
                  <a:rPr lang="en-US" altLang="zh-CN" sz="2400" dirty="0"/>
                  <a:t>consider H→</a:t>
                </a:r>
                <a:r>
                  <a:rPr lang="el-GR" altLang="zh-CN" sz="2400" dirty="0"/>
                  <a:t>γγ</a:t>
                </a:r>
                <a:r>
                  <a:rPr lang="en-US" altLang="zh-CN" sz="2400" dirty="0"/>
                  <a:t> ,H→gg→2 </a:t>
                </a:r>
                <a:r>
                  <a:rPr lang="en-US" altLang="zh-CN" sz="2400" dirty="0" err="1"/>
                  <a:t>jets,draw</a:t>
                </a:r>
                <a:r>
                  <a:rPr lang="en-US" altLang="zh-CN" sz="2400" dirty="0"/>
                  <a:t> the invariant mass spectrum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E89EFC-FA20-4820-9A08-D0DBE0190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261" y="966338"/>
                <a:ext cx="9085662" cy="5294655"/>
              </a:xfrm>
              <a:prstGeom prst="rect">
                <a:avLst/>
              </a:prstGeom>
              <a:blipFill>
                <a:blip r:embed="rId2"/>
                <a:stretch>
                  <a:fillRect l="-1006" t="-806" r="-805" b="-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E8987EAF-19F7-4A72-AE6A-45E5579D477D}"/>
              </a:ext>
            </a:extLst>
          </p:cNvPr>
          <p:cNvSpPr txBox="1"/>
          <p:nvPr/>
        </p:nvSpPr>
        <p:spPr>
          <a:xfrm>
            <a:off x="3996671" y="443118"/>
            <a:ext cx="397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Calorimeter Resolution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212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B46F47-0E11-4A4C-960A-7AFBA0003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97" y="605602"/>
            <a:ext cx="5386505" cy="366781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95D7AAA-AA3A-46D9-B442-32AEF3FD0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517" y="605603"/>
            <a:ext cx="5412220" cy="3761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EB0DEBE-D062-480F-82B7-2276902A1326}"/>
                  </a:ext>
                </a:extLst>
              </p:cNvPr>
              <p:cNvSpPr txBox="1"/>
              <p:nvPr/>
            </p:nvSpPr>
            <p:spPr>
              <a:xfrm>
                <a:off x="1646897" y="4673459"/>
                <a:ext cx="35969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Mean = 124.996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dirty="0"/>
                  <a:t>0.0026 GeV ,</a:t>
                </a:r>
              </a:p>
              <a:p>
                <a:r>
                  <a:rPr lang="en-US" altLang="zh-CN" dirty="0"/>
                  <a:t>Resolution = 0.957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dirty="0"/>
                  <a:t>0.0018 GeV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EB0DEBE-D062-480F-82B7-2276902A1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897" y="4673459"/>
                <a:ext cx="3596907" cy="646331"/>
              </a:xfrm>
              <a:prstGeom prst="rect">
                <a:avLst/>
              </a:prstGeom>
              <a:blipFill>
                <a:blip r:embed="rId4"/>
                <a:stretch>
                  <a:fillRect l="-1356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F94B653-9F51-4D1C-9816-B6F68F0E8276}"/>
                  </a:ext>
                </a:extLst>
              </p:cNvPr>
              <p:cNvSpPr txBox="1"/>
              <p:nvPr/>
            </p:nvSpPr>
            <p:spPr>
              <a:xfrm>
                <a:off x="7179173" y="4673458"/>
                <a:ext cx="35969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Mean = 123.57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dirty="0"/>
                  <a:t>0.033 GeV ,</a:t>
                </a:r>
              </a:p>
              <a:p>
                <a:r>
                  <a:rPr lang="en-US" altLang="zh-CN" dirty="0"/>
                  <a:t>Resolution = 4.21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dirty="0"/>
                  <a:t>0.029 GeV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F94B653-9F51-4D1C-9816-B6F68F0E8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173" y="4673458"/>
                <a:ext cx="3596907" cy="646331"/>
              </a:xfrm>
              <a:prstGeom prst="rect">
                <a:avLst/>
              </a:prstGeom>
              <a:blipFill>
                <a:blip r:embed="rId5"/>
                <a:stretch>
                  <a:fillRect l="-1525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06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0239E-E02C-47CE-A070-F88556BF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824" y="309142"/>
            <a:ext cx="2913104" cy="1325563"/>
          </a:xfrm>
        </p:spPr>
        <p:txBody>
          <a:bodyPr/>
          <a:lstStyle/>
          <a:p>
            <a:r>
              <a:rPr lang="en-US" altLang="zh-CN" b="1" dirty="0"/>
              <a:t>Outline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DF11B5-1E7E-4753-9F86-F2E951880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523"/>
            <a:ext cx="10515600" cy="4351338"/>
          </a:xfrm>
        </p:spPr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Tracker layout</a:t>
            </a:r>
          </a:p>
          <a:p>
            <a:r>
              <a:rPr lang="en-US" altLang="zh-CN" dirty="0"/>
              <a:t>Tracker performance</a:t>
            </a:r>
          </a:p>
          <a:p>
            <a:r>
              <a:rPr lang="en-US" altLang="zh-CN" dirty="0"/>
              <a:t>Calorimeter resolution</a:t>
            </a:r>
          </a:p>
          <a:p>
            <a:pPr marL="0" indent="0">
              <a:buNone/>
            </a:pPr>
            <a:r>
              <a:rPr lang="en-US" altLang="zh-CN" dirty="0"/>
              <a:t>    gamma resolution</a:t>
            </a:r>
          </a:p>
          <a:p>
            <a:pPr marL="0" indent="0">
              <a:buNone/>
            </a:pPr>
            <a:r>
              <a:rPr lang="en-US" altLang="zh-CN" dirty="0"/>
              <a:t>    jet resolution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9561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CD8219-4557-4463-8435-ACE85D442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9" y="3859532"/>
            <a:ext cx="4448661" cy="29984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F3D2897-9662-492F-803C-0ACBBFBE3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89" y="685606"/>
            <a:ext cx="4342611" cy="29265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34965D-F310-4F5D-8869-59D9B00FF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017" y="3969519"/>
            <a:ext cx="4309265" cy="28884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D55E45-8EF2-4FA3-87DD-E592FF993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017" y="685606"/>
            <a:ext cx="4309265" cy="29265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D332250-3974-41F3-B6A7-12797BD1789E}"/>
              </a:ext>
            </a:extLst>
          </p:cNvPr>
          <p:cNvSpPr txBox="1"/>
          <p:nvPr/>
        </p:nvSpPr>
        <p:spPr>
          <a:xfrm>
            <a:off x="629512" y="112934"/>
            <a:ext cx="444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Scan resolution parameter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3304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26A4A4-3D81-446D-9C08-D1D8808CC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301" y="2583713"/>
            <a:ext cx="5920819" cy="1690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6000" b="1" dirty="0"/>
              <a:t>Thanks!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58748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3E3ADCBC-793A-4ED8-B9F1-90C47DC09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969" y="363892"/>
            <a:ext cx="6510393" cy="622936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2934E47-B9EE-49D9-9941-CFDE9F92C6F9}"/>
              </a:ext>
            </a:extLst>
          </p:cNvPr>
          <p:cNvSpPr txBox="1"/>
          <p:nvPr/>
        </p:nvSpPr>
        <p:spPr>
          <a:xfrm>
            <a:off x="7576457" y="2185914"/>
            <a:ext cx="4077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The Standard Model of particle physics describes three of the four known fundamental forces (the electromagnetic, weak, and strong interactions) .</a:t>
            </a:r>
          </a:p>
          <a:p>
            <a:r>
              <a:rPr lang="en-US" altLang="zh-CN" dirty="0"/>
              <a:t>     The elementary particles can be clarified into four </a:t>
            </a:r>
            <a:r>
              <a:rPr lang="en-US" altLang="zh-CN" dirty="0" err="1"/>
              <a:t>categories:quarks</a:t>
            </a:r>
            <a:r>
              <a:rPr lang="en-US" altLang="zh-CN" dirty="0"/>
              <a:t>,</a:t>
            </a:r>
          </a:p>
          <a:p>
            <a:r>
              <a:rPr lang="en-US" altLang="zh-CN" dirty="0" err="1"/>
              <a:t>Leptons,gauge</a:t>
            </a:r>
            <a:r>
              <a:rPr lang="en-US" altLang="zh-CN" dirty="0"/>
              <a:t> bosons and scalar bosons.</a:t>
            </a:r>
          </a:p>
        </p:txBody>
      </p:sp>
    </p:spTree>
    <p:extLst>
      <p:ext uri="{BB962C8B-B14F-4D97-AF65-F5344CB8AC3E}">
        <p14:creationId xmlns:p14="http://schemas.microsoft.com/office/powerpoint/2010/main" val="426602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C869F96-F79C-4AAE-AB77-A72CFC39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4" y="620873"/>
            <a:ext cx="6652631" cy="534138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802E2C1-5380-46A6-9B16-92EDF845E285}"/>
              </a:ext>
            </a:extLst>
          </p:cNvPr>
          <p:cNvSpPr txBox="1"/>
          <p:nvPr/>
        </p:nvSpPr>
        <p:spPr>
          <a:xfrm>
            <a:off x="7300708" y="1167908"/>
            <a:ext cx="3797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Higgs boson is essential to the </a:t>
            </a:r>
            <a:r>
              <a:rPr lang="en-US" altLang="zh-CN" dirty="0" err="1"/>
              <a:t>SM,which</a:t>
            </a:r>
            <a:r>
              <a:rPr lang="en-US" altLang="zh-CN" dirty="0"/>
              <a:t> requires bosons to have mass. They can interact with </a:t>
            </a:r>
            <a:r>
              <a:rPr lang="en-US" altLang="zh-CN" dirty="0" err="1"/>
              <a:t>higgs</a:t>
            </a:r>
            <a:r>
              <a:rPr lang="en-US" altLang="zh-CN" dirty="0"/>
              <a:t> field to acquire mass.</a:t>
            </a:r>
          </a:p>
          <a:p>
            <a:r>
              <a:rPr lang="en-US" altLang="zh-CN" dirty="0"/>
              <a:t>     In 2012,the spokespeople of the ATLAS and CMS Collaborations showed their results consecutively, each finding an excess around 5σ at a mass of 125 GeV.</a:t>
            </a:r>
          </a:p>
          <a:p>
            <a:r>
              <a:rPr lang="en-US" altLang="zh-CN" dirty="0"/>
              <a:t>     Higgs mechanism is proved to be true and the Nobel Prize in Physics was awarded to Peter Higgs and François Englert who put forward in 2013.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878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ED0512-BA07-455A-B6AD-41A67D5F0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82" y="930444"/>
            <a:ext cx="5190891" cy="14174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60B7BB4-C195-41F5-930E-3BEC22B02EFB}"/>
              </a:ext>
            </a:extLst>
          </p:cNvPr>
          <p:cNvSpPr txBox="1"/>
          <p:nvPr/>
        </p:nvSpPr>
        <p:spPr>
          <a:xfrm>
            <a:off x="2920482" y="279918"/>
            <a:ext cx="469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Physical motivation of CEPC</a:t>
            </a:r>
            <a:endParaRPr lang="zh-CN" altLang="en-US" sz="24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E68335-6B85-4D8A-9DA1-169D6442F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05" y="2854118"/>
            <a:ext cx="5495695" cy="309410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8F74B16-7067-428B-8FD5-E265015B7CA0}"/>
              </a:ext>
            </a:extLst>
          </p:cNvPr>
          <p:cNvSpPr txBox="1"/>
          <p:nvPr/>
        </p:nvSpPr>
        <p:spPr>
          <a:xfrm>
            <a:off x="1280652" y="1039018"/>
            <a:ext cx="4134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The CEPC aims to become a Higgs(Z) factory in China.</a:t>
            </a:r>
          </a:p>
          <a:p>
            <a:r>
              <a:rPr lang="en-US" altLang="zh-CN" dirty="0"/>
              <a:t>    It may be updated to pp collider (</a:t>
            </a:r>
            <a:r>
              <a:rPr lang="en-US" altLang="zh-CN" dirty="0" err="1"/>
              <a:t>SppC</a:t>
            </a:r>
            <a:r>
              <a:rPr lang="en-US" altLang="zh-CN" dirty="0"/>
              <a:t>) in the future.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534C97A-C2A5-4A26-85EA-F0E6C20613C0}"/>
              </a:ext>
            </a:extLst>
          </p:cNvPr>
          <p:cNvSpPr txBox="1"/>
          <p:nvPr/>
        </p:nvSpPr>
        <p:spPr>
          <a:xfrm>
            <a:off x="7193902" y="3293706"/>
            <a:ext cx="4294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CEPC can do:</a:t>
            </a:r>
          </a:p>
          <a:p>
            <a:r>
              <a:rPr lang="en-US" altLang="zh-CN" dirty="0"/>
              <a:t>1,High precision </a:t>
            </a:r>
            <a:r>
              <a:rPr lang="en-US" altLang="zh-CN" dirty="0" err="1"/>
              <a:t>Higgs,EW</a:t>
            </a:r>
            <a:r>
              <a:rPr lang="en-US" altLang="zh-CN" dirty="0"/>
              <a:t> measurement</a:t>
            </a:r>
          </a:p>
          <a:p>
            <a:r>
              <a:rPr lang="en-US" altLang="zh-CN" dirty="0"/>
              <a:t>2,Study of flavor physics and QCD</a:t>
            </a:r>
          </a:p>
          <a:p>
            <a:r>
              <a:rPr lang="en-US" altLang="zh-CN" dirty="0"/>
              <a:t>3,Probe physics beyond SM</a:t>
            </a:r>
          </a:p>
          <a:p>
            <a:r>
              <a:rPr lang="en-US" altLang="zh-CN" dirty="0"/>
              <a:t>4,……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150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C66A400-F9ED-4337-8925-00BB62F6A291}"/>
              </a:ext>
            </a:extLst>
          </p:cNvPr>
          <p:cNvSpPr txBox="1"/>
          <p:nvPr/>
        </p:nvSpPr>
        <p:spPr>
          <a:xfrm>
            <a:off x="4335624" y="302471"/>
            <a:ext cx="62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The Detector Design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AC8EE5-7C9C-4E70-8378-6EB1C93A4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62" y="998233"/>
            <a:ext cx="4726114" cy="48615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CAD374D-2E1B-456E-BFD5-E3BFC1970DA1}"/>
              </a:ext>
            </a:extLst>
          </p:cNvPr>
          <p:cNvSpPr txBox="1"/>
          <p:nvPr/>
        </p:nvSpPr>
        <p:spPr>
          <a:xfrm>
            <a:off x="5455298" y="998233"/>
            <a:ext cx="67367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VTX(Vertex Detector):</a:t>
            </a:r>
          </a:p>
          <a:p>
            <a:r>
              <a:rPr lang="en-US" altLang="zh-CN" dirty="0"/>
              <a:t>   Six high spatial resolution pixel detector.</a:t>
            </a:r>
          </a:p>
          <a:p>
            <a:r>
              <a:rPr lang="en-US" altLang="zh-CN" dirty="0"/>
              <a:t>   Accurate measurement of charged particle track parameters</a:t>
            </a:r>
          </a:p>
          <a:p>
            <a:r>
              <a:rPr lang="en-US" altLang="zh-CN" b="1" dirty="0"/>
              <a:t>Drift Chamber:</a:t>
            </a:r>
          </a:p>
          <a:p>
            <a:r>
              <a:rPr lang="en-US" altLang="zh-CN" dirty="0"/>
              <a:t>   A cylinder with an inner diameter of 0.8 m and an outer diameter of 1.8 m.</a:t>
            </a:r>
          </a:p>
          <a:p>
            <a:r>
              <a:rPr lang="en-US" altLang="zh-CN" dirty="0"/>
              <a:t>   Measuring the drift time to determine the position of particle.</a:t>
            </a:r>
          </a:p>
          <a:p>
            <a:r>
              <a:rPr lang="en-US" altLang="zh-CN" b="1" dirty="0"/>
              <a:t>Silicon Tracker:</a:t>
            </a:r>
          </a:p>
          <a:p>
            <a:r>
              <a:rPr lang="en-US" altLang="zh-CN" dirty="0"/>
              <a:t>   Consist of SIT(Silicon Inner Tracker),SET(Silicon External Tracker),FTD(Forward Tracking Detector),ETD(Endcap Tracking Detector).</a:t>
            </a:r>
          </a:p>
          <a:p>
            <a:r>
              <a:rPr lang="en-US" altLang="zh-CN" dirty="0"/>
              <a:t>   Provide high </a:t>
            </a:r>
            <a:r>
              <a:rPr lang="en-US" altLang="zh-CN" dirty="0" err="1"/>
              <a:t>precison</a:t>
            </a:r>
            <a:r>
              <a:rPr lang="en-US" altLang="zh-CN" dirty="0"/>
              <a:t> information of collision points on the trajectory.</a:t>
            </a:r>
          </a:p>
          <a:p>
            <a:r>
              <a:rPr lang="en-US" altLang="zh-CN" b="1" dirty="0"/>
              <a:t>Calorimeter: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ECAL:measure</a:t>
            </a:r>
            <a:r>
              <a:rPr lang="en-US" altLang="zh-CN" dirty="0"/>
              <a:t> photon and neutral hadron deposition energy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HCAL:measure</a:t>
            </a:r>
            <a:r>
              <a:rPr lang="en-US" altLang="zh-CN" dirty="0"/>
              <a:t> neutral hadron deposition energy</a:t>
            </a:r>
          </a:p>
          <a:p>
            <a:r>
              <a:rPr lang="en-US" altLang="zh-CN" b="1" dirty="0"/>
              <a:t>Superconducting magnets </a:t>
            </a:r>
          </a:p>
          <a:p>
            <a:r>
              <a:rPr lang="en-US" altLang="zh-CN" b="1" dirty="0"/>
              <a:t>Muon Detector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34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0AE0BF-128D-43D6-9267-183190354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756"/>
            <a:ext cx="10515600" cy="4351338"/>
          </a:xfrm>
        </p:spPr>
        <p:txBody>
          <a:bodyPr/>
          <a:lstStyle/>
          <a:p>
            <a:r>
              <a:rPr lang="en-US" altLang="zh-CN" sz="2400" b="1" dirty="0"/>
              <a:t>Generator:</a:t>
            </a:r>
          </a:p>
          <a:p>
            <a:pPr marL="0" indent="0">
              <a:buNone/>
            </a:pPr>
            <a:r>
              <a:rPr lang="en-US" altLang="zh-CN" sz="2400" dirty="0"/>
              <a:t>   Events are generated by Monte Carlo generator WHIZARD 1.95.</a:t>
            </a:r>
          </a:p>
          <a:p>
            <a:r>
              <a:rPr lang="en-US" altLang="zh-CN" sz="2400" b="1" dirty="0"/>
              <a:t>Simulate:</a:t>
            </a:r>
          </a:p>
          <a:p>
            <a:pPr marL="0" indent="0">
              <a:buNone/>
            </a:pPr>
            <a:r>
              <a:rPr lang="en-US" altLang="zh-CN" sz="2400" dirty="0"/>
              <a:t>   </a:t>
            </a:r>
            <a:r>
              <a:rPr lang="en-US" altLang="zh-CN" sz="2400" dirty="0" err="1"/>
              <a:t>Delphes</a:t>
            </a:r>
            <a:r>
              <a:rPr lang="en-US" altLang="zh-CN" sz="2400" dirty="0"/>
              <a:t> is used to simulate particles’ interactions with detectors </a:t>
            </a:r>
            <a:r>
              <a:rPr lang="en-US" altLang="zh-CN" sz="2400" dirty="0" err="1"/>
              <a:t>fastly</a:t>
            </a:r>
            <a:r>
              <a:rPr lang="en-US" altLang="zh-CN" sz="2400" dirty="0"/>
              <a:t> and we can change the card(.</a:t>
            </a:r>
            <a:r>
              <a:rPr lang="en-US" altLang="zh-CN" sz="2400" dirty="0" err="1"/>
              <a:t>tcl</a:t>
            </a:r>
            <a:r>
              <a:rPr lang="en-US" altLang="zh-CN" sz="2400" dirty="0"/>
              <a:t>) to meet need. </a:t>
            </a:r>
          </a:p>
          <a:p>
            <a:r>
              <a:rPr lang="en-US" altLang="zh-CN" sz="2400" b="1" dirty="0"/>
              <a:t>Analysis:</a:t>
            </a:r>
          </a:p>
          <a:p>
            <a:pPr marL="0" indent="0">
              <a:buNone/>
            </a:pPr>
            <a:r>
              <a:rPr lang="en-US" altLang="zh-CN" sz="2400" dirty="0"/>
              <a:t>   Get the useful information from root files to find detector performance.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B7316E5-1FA3-4307-B609-06AE1B0D76D1}"/>
              </a:ext>
            </a:extLst>
          </p:cNvPr>
          <p:cNvSpPr txBox="1"/>
          <p:nvPr/>
        </p:nvSpPr>
        <p:spPr>
          <a:xfrm>
            <a:off x="5103844" y="513183"/>
            <a:ext cx="390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Tools 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9272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01D2D21-7E7C-4CDF-8E3A-1A37CBD856E1}"/>
              </a:ext>
            </a:extLst>
          </p:cNvPr>
          <p:cNvSpPr txBox="1"/>
          <p:nvPr/>
        </p:nvSpPr>
        <p:spPr>
          <a:xfrm>
            <a:off x="1596016" y="5432572"/>
            <a:ext cx="305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The particle number ratio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877939B-CB6F-4B26-89C2-FAD2B2E857C7}"/>
              </a:ext>
            </a:extLst>
          </p:cNvPr>
          <p:cNvSpPr txBox="1"/>
          <p:nvPr/>
        </p:nvSpPr>
        <p:spPr>
          <a:xfrm>
            <a:off x="7701699" y="2232631"/>
            <a:ext cx="351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06836F-92C8-4F74-AB20-B8B804261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0" y="735032"/>
            <a:ext cx="5405439" cy="434290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C32429E-6E69-4048-8455-234E05C35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555" y="735032"/>
            <a:ext cx="4508705" cy="418784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88472DB-9E27-43CD-8ECE-CA321854CB88}"/>
              </a:ext>
            </a:extLst>
          </p:cNvPr>
          <p:cNvSpPr txBox="1"/>
          <p:nvPr/>
        </p:nvSpPr>
        <p:spPr>
          <a:xfrm>
            <a:off x="7541701" y="5247906"/>
            <a:ext cx="33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Particle momentum sum ratio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B85E4D-0123-446A-939F-E4DFF23C7555}"/>
              </a:ext>
            </a:extLst>
          </p:cNvPr>
          <p:cNvSpPr txBox="1"/>
          <p:nvPr/>
        </p:nvSpPr>
        <p:spPr>
          <a:xfrm>
            <a:off x="4193389" y="6014459"/>
            <a:ext cx="350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Both neglect neutrinos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7646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BDB11A-91C0-4265-AAF2-AD46D927B9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7A7854-1731-4BE3-9A23-9F7B75172C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7ADB3FB2-B475-41B8-B1CD-E25C1A37E0B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98445132"/>
              </p:ext>
            </p:extLst>
          </p:nvPr>
        </p:nvGraphicFramePr>
        <p:xfrm>
          <a:off x="787937" y="553051"/>
          <a:ext cx="9954707" cy="6304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990">
                  <a:extLst>
                    <a:ext uri="{9D8B030D-6E8A-4147-A177-3AD203B41FA5}">
                      <a16:colId xmlns:a16="http://schemas.microsoft.com/office/drawing/2014/main" val="3793734330"/>
                    </a:ext>
                  </a:extLst>
                </a:gridCol>
                <a:gridCol w="1782585">
                  <a:extLst>
                    <a:ext uri="{9D8B030D-6E8A-4147-A177-3AD203B41FA5}">
                      <a16:colId xmlns:a16="http://schemas.microsoft.com/office/drawing/2014/main" val="2234849748"/>
                    </a:ext>
                  </a:extLst>
                </a:gridCol>
                <a:gridCol w="1782585">
                  <a:extLst>
                    <a:ext uri="{9D8B030D-6E8A-4147-A177-3AD203B41FA5}">
                      <a16:colId xmlns:a16="http://schemas.microsoft.com/office/drawing/2014/main" val="4051461235"/>
                    </a:ext>
                  </a:extLst>
                </a:gridCol>
                <a:gridCol w="1782585">
                  <a:extLst>
                    <a:ext uri="{9D8B030D-6E8A-4147-A177-3AD203B41FA5}">
                      <a16:colId xmlns:a16="http://schemas.microsoft.com/office/drawing/2014/main" val="2819550706"/>
                    </a:ext>
                  </a:extLst>
                </a:gridCol>
                <a:gridCol w="2828962">
                  <a:extLst>
                    <a:ext uri="{9D8B030D-6E8A-4147-A177-3AD203B41FA5}">
                      <a16:colId xmlns:a16="http://schemas.microsoft.com/office/drawing/2014/main" val="1667894787"/>
                    </a:ext>
                  </a:extLst>
                </a:gridCol>
              </a:tblGrid>
              <a:tr h="343625">
                <a:tc>
                  <a:txBody>
                    <a:bodyPr/>
                    <a:lstStyle/>
                    <a:p>
                      <a:r>
                        <a:rPr lang="en-US" altLang="zh-CN" dirty="0"/>
                        <a:t>Detector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Layer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Radius(mm)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Halfz</a:t>
                      </a:r>
                      <a:r>
                        <a:rPr lang="en-US" altLang="zh-CN" dirty="0"/>
                        <a:t>(m)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Material budget[x/X0]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143698"/>
                  </a:ext>
                </a:extLst>
              </a:tr>
              <a:tr h="393649">
                <a:tc rowSpan="6">
                  <a:txBody>
                    <a:bodyPr/>
                    <a:lstStyle/>
                    <a:p>
                      <a:pPr algn="just"/>
                      <a:endParaRPr lang="en-US" altLang="zh-CN" sz="2000" dirty="0"/>
                    </a:p>
                    <a:p>
                      <a:pPr algn="just"/>
                      <a:endParaRPr lang="en-US" altLang="zh-CN" sz="2000" dirty="0"/>
                    </a:p>
                    <a:p>
                      <a:pPr algn="just"/>
                      <a:endParaRPr lang="en-US" altLang="zh-CN" sz="2000" dirty="0"/>
                    </a:p>
                    <a:p>
                      <a:pPr algn="just"/>
                      <a:r>
                        <a:rPr lang="en-US" altLang="zh-CN" sz="2000" dirty="0"/>
                        <a:t>       </a:t>
                      </a:r>
                      <a:r>
                        <a:rPr lang="en-US" altLang="zh-CN" sz="1800" b="1" dirty="0"/>
                        <a:t>VXD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290083"/>
                  </a:ext>
                </a:extLst>
              </a:tr>
              <a:tr h="3936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22981"/>
                  </a:ext>
                </a:extLst>
              </a:tr>
              <a:tr h="3936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40564"/>
                  </a:ext>
                </a:extLst>
              </a:tr>
              <a:tr h="3936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981421"/>
                  </a:ext>
                </a:extLst>
              </a:tr>
              <a:tr h="3936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291218"/>
                  </a:ext>
                </a:extLst>
              </a:tr>
              <a:tr h="3936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67423"/>
                  </a:ext>
                </a:extLst>
              </a:tr>
              <a:tr h="393649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Shell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501453"/>
                  </a:ext>
                </a:extLst>
              </a:tr>
              <a:tr h="393649">
                <a:tc rowSpan="4"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r>
                        <a:rPr lang="en-US" altLang="zh-CN" b="1" dirty="0"/>
                        <a:t>        SIT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0.461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417404"/>
                  </a:ext>
                </a:extLst>
              </a:tr>
              <a:tr h="3936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022127"/>
                  </a:ext>
                </a:extLst>
              </a:tr>
              <a:tr h="3936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1.013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93385"/>
                  </a:ext>
                </a:extLst>
              </a:tr>
              <a:tr h="3936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1.115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375098"/>
                  </a:ext>
                </a:extLst>
              </a:tr>
              <a:tr h="393649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Inner wall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0.00104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16092"/>
                  </a:ext>
                </a:extLst>
              </a:tr>
              <a:tr h="393649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DC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800-1800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46803"/>
                  </a:ext>
                </a:extLst>
              </a:tr>
              <a:tr h="428103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Outer wall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1800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0.01346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580225"/>
                  </a:ext>
                </a:extLst>
              </a:tr>
              <a:tr h="393649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SET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1815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57315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D2856981-B33E-4AC8-BB91-95E92928A092}"/>
              </a:ext>
            </a:extLst>
          </p:cNvPr>
          <p:cNvSpPr txBox="1"/>
          <p:nvPr/>
        </p:nvSpPr>
        <p:spPr>
          <a:xfrm rot="16200000">
            <a:off x="6185596" y="-1669868"/>
            <a:ext cx="677108" cy="39841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b="1" dirty="0"/>
              <a:t>Tracker layout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71566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921</Words>
  <Application>Microsoft Office PowerPoint</Application>
  <PresentationFormat>宽屏</PresentationFormat>
  <Paragraphs>234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等线 Light</vt:lpstr>
      <vt:lpstr>Arial</vt:lpstr>
      <vt:lpstr>Cambria Math</vt:lpstr>
      <vt:lpstr>Office 主题​​</vt:lpstr>
      <vt:lpstr>Simulation of the CEPC Detector with Delphes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tracker performance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for CEPC tracker layout</dc:title>
  <dc:creator>2461352794@qq.com</dc:creator>
  <cp:lastModifiedBy>ASUS</cp:lastModifiedBy>
  <cp:revision>41</cp:revision>
  <dcterms:created xsi:type="dcterms:W3CDTF">2021-11-25T10:03:01Z</dcterms:created>
  <dcterms:modified xsi:type="dcterms:W3CDTF">2022-03-18T08:21:23Z</dcterms:modified>
</cp:coreProperties>
</file>