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65" r:id="rId3"/>
    <p:sldId id="416" r:id="rId4"/>
    <p:sldId id="291" r:id="rId5"/>
    <p:sldId id="292" r:id="rId6"/>
    <p:sldId id="293" r:id="rId7"/>
    <p:sldId id="294" r:id="rId8"/>
    <p:sldId id="295" r:id="rId9"/>
    <p:sldId id="257" r:id="rId1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6029"/>
  </p:normalViewPr>
  <p:slideViewPr>
    <p:cSldViewPr snapToGrid="0" snapToObjects="1">
      <p:cViewPr varScale="1">
        <p:scale>
          <a:sx n="90" d="100"/>
          <a:sy n="90" d="100"/>
        </p:scale>
        <p:origin x="232" y="7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9" d="100"/>
          <a:sy n="89" d="100"/>
        </p:scale>
        <p:origin x="3840" y="1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1EFD99-1DA4-6F4A-9B2B-B9C526A665A6}" type="datetimeFigureOut">
              <a:rPr kumimoji="1" lang="zh-CN" altLang="en-US" smtClean="0"/>
              <a:t>2022/3/22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18170C-0D95-D446-8021-1B3EABB83D8C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2886860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BCC95A6-B1F7-0F4E-B3E4-96843D8BF8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71232" y="2"/>
            <a:ext cx="8634413" cy="645459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kumimoji="1" lang="zh-CN" altLang="en-US"/>
              <a:t>单击此处编辑母版标题样式</a:t>
            </a:r>
            <a:endParaRPr kumimoji="1"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AE1ABEA-5E60-E04D-B799-0087BAC27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FBEBD-DE2E-D342-92B5-193891D00BC2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8116819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8A2D5AD-C269-9D4B-8519-0AF002FAC4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F8D0F3E-E4B9-F647-BAC7-7646A62A9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FBEBD-DE2E-D342-92B5-193891D00BC2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7687626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FBEFDE1-E3B2-DF42-8247-C71C269D0D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4614D36-DB70-D047-BA5A-AEBCCCAD5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FBEBD-DE2E-D342-92B5-193891D00BC2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6171610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ED4B0B1-6F7D-AE4D-8E82-7CCF6A3C8C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629400"/>
            <a:ext cx="2743200" cy="228600"/>
          </a:xfrm>
        </p:spPr>
        <p:txBody>
          <a:bodyPr/>
          <a:lstStyle/>
          <a:p>
            <a:fld id="{B69FBEBD-DE2E-D342-92B5-193891D00BC2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3499322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12/8/2012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3300C-797F-D148-A78D-320196FBAF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9238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B9A0842F-9FBF-204B-9F0F-F23BFF563D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228"/>
            <a:ext cx="10515600" cy="6212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 dirty="0"/>
              <a:t>单击此处编辑母版标题样式</a:t>
            </a: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1F69D70-8771-B642-8A3D-C56EB86B91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48800" y="6607174"/>
            <a:ext cx="2743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9FBEBD-DE2E-D342-92B5-193891D00BC2}" type="slidenum">
              <a:rPr kumimoji="1" lang="zh-CN" altLang="en-US" smtClean="0"/>
              <a:t>‹#›</a:t>
            </a:fld>
            <a:endParaRPr kumimoji="1" lang="zh-CN" altLang="en-US" dirty="0"/>
          </a:p>
        </p:txBody>
      </p:sp>
      <p:cxnSp>
        <p:nvCxnSpPr>
          <p:cNvPr id="8" name="直线连接符 7">
            <a:extLst>
              <a:ext uri="{FF2B5EF4-FFF2-40B4-BE49-F238E27FC236}">
                <a16:creationId xmlns:a16="http://schemas.microsoft.com/office/drawing/2014/main" id="{FFC97774-79B1-E84F-ADE8-CD0CC48A02F5}"/>
              </a:ext>
            </a:extLst>
          </p:cNvPr>
          <p:cNvCxnSpPr/>
          <p:nvPr userDrawn="1"/>
        </p:nvCxnSpPr>
        <p:spPr>
          <a:xfrm>
            <a:off x="838200" y="643502"/>
            <a:ext cx="105156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4203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5" r:id="rId4"/>
    <p:sldLayoutId id="2147483656" r:id="rId5"/>
  </p:sldLayoutIdLst>
  <p:hf hdr="0"/>
  <p:txStyles>
    <p:titleStyle>
      <a:lvl1pPr algn="ctr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NUL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8">
            <a:extLst>
              <a:ext uri="{FF2B5EF4-FFF2-40B4-BE49-F238E27FC236}">
                <a16:creationId xmlns:a16="http://schemas.microsoft.com/office/drawing/2014/main" id="{DDDC2112-8BE8-A043-84C4-B270293024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78793" y="2721430"/>
            <a:ext cx="8634413" cy="2060604"/>
          </a:xfrm>
        </p:spPr>
        <p:txBody>
          <a:bodyPr>
            <a:normAutofit fontScale="90000"/>
          </a:bodyPr>
          <a:lstStyle/>
          <a:p>
            <a:br>
              <a:rPr lang="en-US" altLang="zh-CN" dirty="0"/>
            </a:br>
            <a:r>
              <a:rPr lang="en-US" altLang="zh-CN" dirty="0"/>
              <a:t>Spin resonance crossing simulations with snake</a:t>
            </a:r>
            <a:br>
              <a:rPr lang="en-US" altLang="zh-CN" dirty="0"/>
            </a:br>
            <a:br>
              <a:rPr lang="en-US" altLang="zh-CN" dirty="0"/>
            </a:br>
            <a:br>
              <a:rPr lang="en-US" altLang="zh-CN" dirty="0"/>
            </a:br>
            <a:r>
              <a:rPr lang="en-US" altLang="zh-CN" dirty="0" err="1"/>
              <a:t>ChenTao</a:t>
            </a:r>
            <a:endParaRPr lang="zh-CN" altLang="en-US" dirty="0"/>
          </a:p>
        </p:txBody>
      </p:sp>
      <p:sp>
        <p:nvSpPr>
          <p:cNvPr id="12" name="灯片编号占位符 11">
            <a:extLst>
              <a:ext uri="{FF2B5EF4-FFF2-40B4-BE49-F238E27FC236}">
                <a16:creationId xmlns:a16="http://schemas.microsoft.com/office/drawing/2014/main" id="{3E05E105-79D7-DB4E-81C9-C57826A181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FBEBD-DE2E-D342-92B5-193891D00BC2}" type="slidenum">
              <a:rPr kumimoji="1" lang="zh-CN" altLang="en-US" smtClean="0"/>
              <a:t>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0973665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7E5AB5C-DE09-7644-9AE5-6AD0A1CEAE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Siberian Snake</a:t>
            </a:r>
            <a:endParaRPr kumimoji="1" lang="zh-CN" altLang="en-US" dirty="0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8200ADDF-565E-8F4B-8F63-257FBB881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FBEBD-DE2E-D342-92B5-193891D00BC2}" type="slidenum">
              <a:rPr kumimoji="1" lang="zh-CN" altLang="en-US" smtClean="0"/>
              <a:t>2</a:t>
            </a:fld>
            <a:endParaRPr kumimoji="1"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278F7D3F-2F1B-0543-ACB4-222015B971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9778" y="4215177"/>
            <a:ext cx="4798943" cy="2391997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23203C7B-0C04-3D40-8EFF-90FE1D29ED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8258" y="1352976"/>
            <a:ext cx="7115484" cy="2632637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B5F43707-6E3B-0A45-8081-858C8B8BCAEE}"/>
              </a:ext>
            </a:extLst>
          </p:cNvPr>
          <p:cNvSpPr txBox="1"/>
          <p:nvPr/>
        </p:nvSpPr>
        <p:spPr>
          <a:xfrm>
            <a:off x="1438962" y="880898"/>
            <a:ext cx="78699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rotates spin vector by 180 degree and do not</a:t>
            </a:r>
            <a:r>
              <a:rPr lang="zh-CN" altLang="en-US" dirty="0"/>
              <a:t> </a:t>
            </a:r>
            <a:r>
              <a:rPr lang="en-US" altLang="zh-CN" dirty="0"/>
              <a:t>affect orbital motion  </a:t>
            </a:r>
            <a:endParaRPr kumimoji="1" lang="zh-CN" altLang="en-US" dirty="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A3038858-BB74-B84F-9522-5EC827759547}"/>
              </a:ext>
            </a:extLst>
          </p:cNvPr>
          <p:cNvSpPr txBox="1"/>
          <p:nvPr/>
        </p:nvSpPr>
        <p:spPr>
          <a:xfrm>
            <a:off x="381266" y="3985613"/>
            <a:ext cx="54317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The perturbation on the spin from the accelerator lattice is canceled in successive turns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Partial snake : rotate degree less than 180 .</a:t>
            </a:r>
          </a:p>
          <a:p>
            <a:endParaRPr kumimoji="1" lang="zh-CN" altLang="en-US" dirty="0"/>
          </a:p>
        </p:txBody>
      </p:sp>
      <p:pic>
        <p:nvPicPr>
          <p:cNvPr id="9" name="内容占位符 13">
            <a:extLst>
              <a:ext uri="{FF2B5EF4-FFF2-40B4-BE49-F238E27FC236}">
                <a16:creationId xmlns:a16="http://schemas.microsoft.com/office/drawing/2014/main" id="{38684232-C9A2-284E-8991-10DA4F08DA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8073" y="5016689"/>
            <a:ext cx="2378929" cy="1704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5708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99E734-22F6-C043-9710-1A90E439C2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346" y="-239438"/>
            <a:ext cx="10812379" cy="1106904"/>
          </a:xfrm>
        </p:spPr>
        <p:txBody>
          <a:bodyPr/>
          <a:lstStyle/>
          <a:p>
            <a:r>
              <a:rPr lang="en-US" dirty="0"/>
              <a:t>A synchrotron with a partial snake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42F69EF-CFC7-174C-95FA-A51846D5B152}"/>
                  </a:ext>
                </a:extLst>
              </p:cNvPr>
              <p:cNvSpPr txBox="1"/>
              <p:nvPr/>
            </p:nvSpPr>
            <p:spPr>
              <a:xfrm>
                <a:off x="208548" y="946484"/>
                <a:ext cx="10988842" cy="12206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/>
                  <a:t>The closed orbit spin tune satisfies: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2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20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US" sz="2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  <m:sSub>
                          <m:sSubPr>
                            <m:ctrlPr>
                              <a:rPr lang="en-US" sz="22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𝜈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func>
                          <m:func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2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𝛾</m:t>
                            </m:r>
                          </m:e>
                        </m:func>
                        <m:func>
                          <m:func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2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f>
                              <m:fPr>
                                <m:ctrlPr>
                                  <a:rPr lang="en-US" sz="2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𝑠</m:t>
                                </m:r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func>
                      </m:e>
                    </m:func>
                  </m:oMath>
                </a14:m>
                <a:r>
                  <a:rPr lang="en-US" sz="2200" dirty="0"/>
                  <a:t> for a synchrotron implemented with a partial snake whose spin rotation angle is s*</a:t>
                </a:r>
                <a:r>
                  <a:rPr lang="el-GR" sz="2200" dirty="0"/>
                  <a:t>π</a:t>
                </a:r>
                <a:r>
                  <a:rPr lang="en-US" sz="2200" dirty="0"/>
                  <a:t>. To avoid depolarization due to the intrinsic resonances, the </a:t>
                </a:r>
                <a:r>
                  <a:rPr lang="en-US" sz="2200" dirty="0" err="1"/>
                  <a:t>betatron</a:t>
                </a:r>
                <a:r>
                  <a:rPr lang="en-US" sz="2200" dirty="0"/>
                  <a:t> tunes should be close to integer.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42F69EF-CFC7-174C-95FA-A51846D5B1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548" y="946484"/>
                <a:ext cx="10988842" cy="1220655"/>
              </a:xfrm>
              <a:prstGeom prst="rect">
                <a:avLst/>
              </a:prstGeom>
              <a:blipFill>
                <a:blip r:embed="rId2"/>
                <a:stretch>
                  <a:fillRect l="-577" b="-82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75896268-7107-454A-8955-6DE0DCE271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346" y="3058692"/>
            <a:ext cx="5229843" cy="380732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F1E4E51-D346-CB4E-A810-4E9C69629FDC}"/>
              </a:ext>
            </a:extLst>
          </p:cNvPr>
          <p:cNvSpPr txBox="1"/>
          <p:nvPr/>
        </p:nvSpPr>
        <p:spPr>
          <a:xfrm>
            <a:off x="240632" y="2651984"/>
            <a:ext cx="55024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Closed orbit spin tune for partial snake with different s</a:t>
            </a: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06F20E2B-8790-7045-9FFF-C61912BE47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5111" y="3264419"/>
            <a:ext cx="4473614" cy="3355210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CFC396CA-086C-F740-856D-49A3471A45C9}"/>
              </a:ext>
            </a:extLst>
          </p:cNvPr>
          <p:cNvSpPr txBox="1"/>
          <p:nvPr/>
        </p:nvSpPr>
        <p:spPr>
          <a:xfrm>
            <a:off x="7053007" y="4336968"/>
            <a:ext cx="965865" cy="277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200" dirty="0"/>
              <a:t>K=46.08</a:t>
            </a:r>
            <a:endParaRPr kumimoji="1" lang="zh-CN" altLang="en-US" sz="12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4D8F46EC-AD15-4E4F-8660-915AC9973A2F}"/>
                  </a:ext>
                </a:extLst>
              </p:cNvPr>
              <p:cNvSpPr txBox="1"/>
              <p:nvPr/>
            </p:nvSpPr>
            <p:spPr>
              <a:xfrm>
                <a:off x="10859124" y="4690862"/>
                <a:ext cx="6765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kumimoji="1" lang="en-US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</m:oMath>
                  </m:oMathPara>
                </a14:m>
                <a:endParaRPr kumimoji="1" lang="zh-CN" altLang="en-US" dirty="0"/>
              </a:p>
            </p:txBody>
          </p:sp>
        </mc:Choice>
        <mc:Fallback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4D8F46EC-AD15-4E4F-8660-915AC9973A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59124" y="4690862"/>
                <a:ext cx="676532" cy="369332"/>
              </a:xfrm>
              <a:prstGeom prst="rect">
                <a:avLst/>
              </a:prstGeom>
              <a:blipFill>
                <a:blip r:embed="rId5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文本框 4">
            <a:extLst>
              <a:ext uri="{FF2B5EF4-FFF2-40B4-BE49-F238E27FC236}">
                <a16:creationId xmlns:a16="http://schemas.microsoft.com/office/drawing/2014/main" id="{D8D54147-5309-D74E-AFCE-96F9A83125A9}"/>
              </a:ext>
            </a:extLst>
          </p:cNvPr>
          <p:cNvSpPr txBox="1"/>
          <p:nvPr/>
        </p:nvSpPr>
        <p:spPr>
          <a:xfrm>
            <a:off x="7053007" y="2717496"/>
            <a:ext cx="35702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Resonance crossing without snake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40395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A36B292-3752-0446-A25B-DBD4062380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Benchmark of “custom snake”</a:t>
            </a:r>
            <a:endParaRPr kumimoji="1" lang="zh-CN" altLang="en-US" dirty="0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6FA101D3-32AB-CE46-81D7-D690A17BD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FBEBD-DE2E-D342-92B5-193891D00BC2}" type="slidenum">
              <a:rPr kumimoji="1" lang="zh-CN" altLang="en-US" smtClean="0"/>
              <a:t>4</a:t>
            </a:fld>
            <a:endParaRPr kumimoji="1"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B781C499-C563-1D48-B83E-488F4D8418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929"/>
          <a:stretch/>
        </p:blipFill>
        <p:spPr>
          <a:xfrm>
            <a:off x="1111249" y="1514916"/>
            <a:ext cx="4676683" cy="481566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7551E6D2-D5C4-C44B-94BC-6134C7D04DCF}"/>
                  </a:ext>
                </a:extLst>
              </p:cNvPr>
              <p:cNvSpPr txBox="1"/>
              <p:nvPr/>
            </p:nvSpPr>
            <p:spPr>
              <a:xfrm>
                <a:off x="1687286" y="1070021"/>
                <a:ext cx="300114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zh-CN" altLang="en-US" dirty="0"/>
                  <a:t>沿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1" lang="zh-CN" alt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kumimoji="1" lang="en-US" altLang="zh-CN" i="1">
                            <a:latin typeface="Cambria Math" panose="02040503050406030204" pitchFamily="18" charset="0"/>
                          </a:rPr>
                          <m:t>s</m:t>
                        </m:r>
                      </m:e>
                    </m:acc>
                  </m:oMath>
                </a14:m>
                <a:r>
                  <a:rPr kumimoji="1" lang="zh-CN" altLang="en-US" dirty="0"/>
                  <a:t> 方向旋转的</a:t>
                </a:r>
                <a:r>
                  <a:rPr kumimoji="1" lang="en-US" altLang="zh-CN" dirty="0"/>
                  <a:t>full-snake</a:t>
                </a:r>
                <a:r>
                  <a:rPr kumimoji="1" lang="zh-CN" altLang="en-US" dirty="0"/>
                  <a:t>：</a:t>
                </a:r>
              </a:p>
            </p:txBody>
          </p:sp>
        </mc:Choice>
        <mc:Fallback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7551E6D2-D5C4-C44B-94BC-6134C7D04D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7286" y="1070021"/>
                <a:ext cx="3001143" cy="369332"/>
              </a:xfrm>
              <a:prstGeom prst="rect">
                <a:avLst/>
              </a:prstGeom>
              <a:blipFill>
                <a:blip r:embed="rId3"/>
                <a:stretch>
                  <a:fillRect l="-1681" t="-6667" r="-840" b="-2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6">
            <a:extLst>
              <a:ext uri="{FF2B5EF4-FFF2-40B4-BE49-F238E27FC236}">
                <a16:creationId xmlns:a16="http://schemas.microsoft.com/office/drawing/2014/main" id="{1A8A2264-1F8C-FD44-ACCF-C065BC10547D}"/>
              </a:ext>
            </a:extLst>
          </p:cNvPr>
          <p:cNvSpPr/>
          <p:nvPr/>
        </p:nvSpPr>
        <p:spPr>
          <a:xfrm>
            <a:off x="1358379" y="2498559"/>
            <a:ext cx="28696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Diagram of the simulation :</a:t>
            </a:r>
          </a:p>
        </p:txBody>
      </p:sp>
      <p:sp>
        <p:nvSpPr>
          <p:cNvPr id="11" name="弧 10">
            <a:extLst>
              <a:ext uri="{FF2B5EF4-FFF2-40B4-BE49-F238E27FC236}">
                <a16:creationId xmlns:a16="http://schemas.microsoft.com/office/drawing/2014/main" id="{A119E396-7481-9040-9CAB-02F0CFE4EECB}"/>
              </a:ext>
            </a:extLst>
          </p:cNvPr>
          <p:cNvSpPr/>
          <p:nvPr/>
        </p:nvSpPr>
        <p:spPr>
          <a:xfrm>
            <a:off x="1418169" y="3350831"/>
            <a:ext cx="2869695" cy="2114550"/>
          </a:xfrm>
          <a:prstGeom prst="arc">
            <a:avLst>
              <a:gd name="adj1" fmla="val 10731607"/>
              <a:gd name="adj2" fmla="val 0"/>
            </a:avLst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2" name="弧 11">
            <a:extLst>
              <a:ext uri="{FF2B5EF4-FFF2-40B4-BE49-F238E27FC236}">
                <a16:creationId xmlns:a16="http://schemas.microsoft.com/office/drawing/2014/main" id="{A7E1753A-6461-554D-A3BE-A404E88E5A4B}"/>
              </a:ext>
            </a:extLst>
          </p:cNvPr>
          <p:cNvSpPr/>
          <p:nvPr/>
        </p:nvSpPr>
        <p:spPr>
          <a:xfrm>
            <a:off x="1418169" y="3576210"/>
            <a:ext cx="2869695" cy="2114550"/>
          </a:xfrm>
          <a:prstGeom prst="arc">
            <a:avLst>
              <a:gd name="adj1" fmla="val 229068"/>
              <a:gd name="adj2" fmla="val 11169291"/>
            </a:avLst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cxnSp>
        <p:nvCxnSpPr>
          <p:cNvPr id="14" name="直线连接符 13">
            <a:extLst>
              <a:ext uri="{FF2B5EF4-FFF2-40B4-BE49-F238E27FC236}">
                <a16:creationId xmlns:a16="http://schemas.microsoft.com/office/drawing/2014/main" id="{94F485DC-3CFD-9542-9554-AEB691F1C5FD}"/>
              </a:ext>
            </a:extLst>
          </p:cNvPr>
          <p:cNvCxnSpPr/>
          <p:nvPr/>
        </p:nvCxnSpPr>
        <p:spPr>
          <a:xfrm>
            <a:off x="4080364" y="4408106"/>
            <a:ext cx="39188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线连接符 14">
            <a:extLst>
              <a:ext uri="{FF2B5EF4-FFF2-40B4-BE49-F238E27FC236}">
                <a16:creationId xmlns:a16="http://schemas.microsoft.com/office/drawing/2014/main" id="{5F55BFBF-3730-D944-82D3-30E7D1D0ADB3}"/>
              </a:ext>
            </a:extLst>
          </p:cNvPr>
          <p:cNvCxnSpPr/>
          <p:nvPr/>
        </p:nvCxnSpPr>
        <p:spPr>
          <a:xfrm>
            <a:off x="4080364" y="4716442"/>
            <a:ext cx="39188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15">
            <a:extLst>
              <a:ext uri="{FF2B5EF4-FFF2-40B4-BE49-F238E27FC236}">
                <a16:creationId xmlns:a16="http://schemas.microsoft.com/office/drawing/2014/main" id="{146A0CA3-F768-2444-A066-0BA1A5ADE69D}"/>
              </a:ext>
            </a:extLst>
          </p:cNvPr>
          <p:cNvSpPr txBox="1"/>
          <p:nvPr/>
        </p:nvSpPr>
        <p:spPr>
          <a:xfrm>
            <a:off x="4472250" y="4347110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RF</a:t>
            </a:r>
            <a:endParaRPr kumimoji="1" lang="zh-CN" altLang="en-US" dirty="0"/>
          </a:p>
        </p:txBody>
      </p:sp>
      <p:cxnSp>
        <p:nvCxnSpPr>
          <p:cNvPr id="18" name="直线箭头连接符 17">
            <a:extLst>
              <a:ext uri="{FF2B5EF4-FFF2-40B4-BE49-F238E27FC236}">
                <a16:creationId xmlns:a16="http://schemas.microsoft.com/office/drawing/2014/main" id="{06B15CE4-47DC-5A48-875D-EA66E5AE8B3C}"/>
              </a:ext>
            </a:extLst>
          </p:cNvPr>
          <p:cNvCxnSpPr/>
          <p:nvPr/>
        </p:nvCxnSpPr>
        <p:spPr>
          <a:xfrm>
            <a:off x="4287864" y="4716442"/>
            <a:ext cx="317782" cy="2939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本框 18">
            <a:extLst>
              <a:ext uri="{FF2B5EF4-FFF2-40B4-BE49-F238E27FC236}">
                <a16:creationId xmlns:a16="http://schemas.microsoft.com/office/drawing/2014/main" id="{E7ACB88F-DBB5-CA43-AFEA-D81300A7B292}"/>
              </a:ext>
            </a:extLst>
          </p:cNvPr>
          <p:cNvSpPr txBox="1"/>
          <p:nvPr/>
        </p:nvSpPr>
        <p:spPr>
          <a:xfrm>
            <a:off x="4276307" y="4981268"/>
            <a:ext cx="1970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Observation point</a:t>
            </a:r>
            <a:endParaRPr kumimoji="1" lang="zh-CN" altLang="en-US" dirty="0"/>
          </a:p>
        </p:txBody>
      </p:sp>
      <p:cxnSp>
        <p:nvCxnSpPr>
          <p:cNvPr id="20" name="直线连接符 19">
            <a:extLst>
              <a:ext uri="{FF2B5EF4-FFF2-40B4-BE49-F238E27FC236}">
                <a16:creationId xmlns:a16="http://schemas.microsoft.com/office/drawing/2014/main" id="{E3A39517-884C-E849-A3F1-6C9D924E6AFE}"/>
              </a:ext>
            </a:extLst>
          </p:cNvPr>
          <p:cNvCxnSpPr/>
          <p:nvPr/>
        </p:nvCxnSpPr>
        <p:spPr>
          <a:xfrm>
            <a:off x="1222226" y="4465959"/>
            <a:ext cx="39188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线连接符 20">
            <a:extLst>
              <a:ext uri="{FF2B5EF4-FFF2-40B4-BE49-F238E27FC236}">
                <a16:creationId xmlns:a16="http://schemas.microsoft.com/office/drawing/2014/main" id="{CB070858-17D7-0A4F-BE60-64911CCFA050}"/>
              </a:ext>
            </a:extLst>
          </p:cNvPr>
          <p:cNvCxnSpPr/>
          <p:nvPr/>
        </p:nvCxnSpPr>
        <p:spPr>
          <a:xfrm>
            <a:off x="1222226" y="4468029"/>
            <a:ext cx="39188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线箭头连接符 21">
            <a:extLst>
              <a:ext uri="{FF2B5EF4-FFF2-40B4-BE49-F238E27FC236}">
                <a16:creationId xmlns:a16="http://schemas.microsoft.com/office/drawing/2014/main" id="{9666748B-C381-E64D-80EC-A391AE38A3E9}"/>
              </a:ext>
            </a:extLst>
          </p:cNvPr>
          <p:cNvCxnSpPr>
            <a:cxnSpLocks/>
          </p:cNvCxnSpPr>
          <p:nvPr/>
        </p:nvCxnSpPr>
        <p:spPr>
          <a:xfrm flipH="1">
            <a:off x="971005" y="4465959"/>
            <a:ext cx="447164" cy="2504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文本框 24">
            <a:extLst>
              <a:ext uri="{FF2B5EF4-FFF2-40B4-BE49-F238E27FC236}">
                <a16:creationId xmlns:a16="http://schemas.microsoft.com/office/drawing/2014/main" id="{E0C21503-27C0-354C-83C7-7EB9E08D8D07}"/>
              </a:ext>
            </a:extLst>
          </p:cNvPr>
          <p:cNvSpPr txBox="1"/>
          <p:nvPr/>
        </p:nvSpPr>
        <p:spPr>
          <a:xfrm>
            <a:off x="330124" y="4834269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Spin</a:t>
            </a:r>
            <a:r>
              <a:rPr kumimoji="1" lang="zh-CN" altLang="en-US" dirty="0"/>
              <a:t> </a:t>
            </a:r>
            <a:r>
              <a:rPr kumimoji="1" lang="en-US" altLang="zh-CN" dirty="0"/>
              <a:t>flip</a:t>
            </a:r>
            <a:endParaRPr kumimoji="1"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AB8B1287-76A1-EC42-8CD8-172DAAAE707D}"/>
                  </a:ext>
                </a:extLst>
              </p:cNvPr>
              <p:cNvSpPr txBox="1"/>
              <p:nvPr/>
            </p:nvSpPr>
            <p:spPr>
              <a:xfrm>
                <a:off x="2429922" y="3448137"/>
                <a:ext cx="72660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1" lang="zh-CN" altLang="en-US" i="1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kumimoji="1" lang="en-US" altLang="zh-CN" dirty="0"/>
                  <a:t>arc</a:t>
                </a:r>
                <a:endParaRPr kumimoji="1" lang="zh-CN" altLang="en-US" dirty="0"/>
              </a:p>
            </p:txBody>
          </p:sp>
        </mc:Choice>
        <mc:Fallback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AB8B1287-76A1-EC42-8CD8-172DAAAE70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9922" y="3448137"/>
                <a:ext cx="726609" cy="369332"/>
              </a:xfrm>
              <a:prstGeom prst="rect">
                <a:avLst/>
              </a:prstGeom>
              <a:blipFill>
                <a:blip r:embed="rId4"/>
                <a:stretch>
                  <a:fillRect t="-6667" r="-6897" b="-2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27A6FC4F-D101-3C49-9195-0FACA205FC84}"/>
                  </a:ext>
                </a:extLst>
              </p:cNvPr>
              <p:cNvSpPr txBox="1"/>
              <p:nvPr/>
            </p:nvSpPr>
            <p:spPr>
              <a:xfrm>
                <a:off x="2317453" y="5252844"/>
                <a:ext cx="72660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1" lang="zh-CN" altLang="en-US" i="1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kumimoji="1" lang="en-US" altLang="zh-CN" dirty="0"/>
                  <a:t>arc</a:t>
                </a:r>
                <a:endParaRPr kumimoji="1" lang="zh-CN" altLang="en-US" dirty="0"/>
              </a:p>
            </p:txBody>
          </p:sp>
        </mc:Choice>
        <mc:Fallback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27A6FC4F-D101-3C49-9195-0FACA205FC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7453" y="5252844"/>
                <a:ext cx="726609" cy="369332"/>
              </a:xfrm>
              <a:prstGeom prst="rect">
                <a:avLst/>
              </a:prstGeom>
              <a:blipFill>
                <a:blip r:embed="rId5"/>
                <a:stretch>
                  <a:fillRect t="-6667" r="-6897" b="-2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文本框 27">
            <a:extLst>
              <a:ext uri="{FF2B5EF4-FFF2-40B4-BE49-F238E27FC236}">
                <a16:creationId xmlns:a16="http://schemas.microsoft.com/office/drawing/2014/main" id="{C7F5A14A-6461-8F4F-85E1-199BB363D5BD}"/>
              </a:ext>
            </a:extLst>
          </p:cNvPr>
          <p:cNvSpPr txBox="1"/>
          <p:nvPr/>
        </p:nvSpPr>
        <p:spPr>
          <a:xfrm>
            <a:off x="100245" y="6064573"/>
            <a:ext cx="6112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The lattice distributes symmetrical in up and down</a:t>
            </a:r>
            <a:r>
              <a:rPr kumimoji="1" lang="zh-CN" altLang="en-US" dirty="0"/>
              <a:t> </a:t>
            </a:r>
            <a:r>
              <a:rPr kumimoji="1" lang="en-US" altLang="zh-CN" dirty="0"/>
              <a:t>direction</a:t>
            </a:r>
            <a:endParaRPr kumimoji="1" lang="zh-CN" altLang="en-US" dirty="0"/>
          </a:p>
        </p:txBody>
      </p:sp>
      <p:pic>
        <p:nvPicPr>
          <p:cNvPr id="30" name="图片 29">
            <a:extLst>
              <a:ext uri="{FF2B5EF4-FFF2-40B4-BE49-F238E27FC236}">
                <a16:creationId xmlns:a16="http://schemas.microsoft.com/office/drawing/2014/main" id="{921BBE80-7629-E54C-95FA-D2F7886CD29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36318" y="703160"/>
            <a:ext cx="2869696" cy="2152273"/>
          </a:xfrm>
          <a:prstGeom prst="rect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id="{2FF7BF4D-EF13-4B48-9813-5A21832AC46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90486" y="5271197"/>
            <a:ext cx="1881905" cy="1411429"/>
          </a:xfrm>
          <a:prstGeom prst="rect">
            <a:avLst/>
          </a:prstGeom>
        </p:spPr>
      </p:pic>
      <p:sp>
        <p:nvSpPr>
          <p:cNvPr id="33" name="文本框 32">
            <a:extLst>
              <a:ext uri="{FF2B5EF4-FFF2-40B4-BE49-F238E27FC236}">
                <a16:creationId xmlns:a16="http://schemas.microsoft.com/office/drawing/2014/main" id="{A3D49A7E-93DA-D046-AB44-B926BBE7ADE8}"/>
              </a:ext>
            </a:extLst>
          </p:cNvPr>
          <p:cNvSpPr txBox="1"/>
          <p:nvPr/>
        </p:nvSpPr>
        <p:spPr>
          <a:xfrm>
            <a:off x="6830458" y="1465243"/>
            <a:ext cx="18341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Initial spin(0,1,0):</a:t>
            </a:r>
            <a:endParaRPr kumimoji="1" lang="zh-CN" altLang="en-US" dirty="0"/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955F3845-F8E4-FE43-86F6-401561AE3837}"/>
              </a:ext>
            </a:extLst>
          </p:cNvPr>
          <p:cNvSpPr txBox="1"/>
          <p:nvPr/>
        </p:nvSpPr>
        <p:spPr>
          <a:xfrm>
            <a:off x="6141297" y="3244334"/>
            <a:ext cx="26164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Initial spin(0.707,0.707,0)</a:t>
            </a:r>
            <a:endParaRPr kumimoji="1" lang="zh-CN" altLang="en-US" dirty="0"/>
          </a:p>
        </p:txBody>
      </p:sp>
      <p:pic>
        <p:nvPicPr>
          <p:cNvPr id="36" name="图片 35">
            <a:extLst>
              <a:ext uri="{FF2B5EF4-FFF2-40B4-BE49-F238E27FC236}">
                <a16:creationId xmlns:a16="http://schemas.microsoft.com/office/drawing/2014/main" id="{EBC0C710-3819-A94E-999D-10EE23EC352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62223" y="5271198"/>
            <a:ext cx="1881905" cy="1411428"/>
          </a:xfrm>
          <a:prstGeom prst="rect">
            <a:avLst/>
          </a:prstGeom>
        </p:spPr>
      </p:pic>
      <p:pic>
        <p:nvPicPr>
          <p:cNvPr id="38" name="图片 37">
            <a:extLst>
              <a:ext uri="{FF2B5EF4-FFF2-40B4-BE49-F238E27FC236}">
                <a16:creationId xmlns:a16="http://schemas.microsoft.com/office/drawing/2014/main" id="{752214E9-D4D3-794D-B51D-0CC904DA6F4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095950" y="5313446"/>
            <a:ext cx="1881905" cy="1411428"/>
          </a:xfrm>
          <a:prstGeom prst="rect">
            <a:avLst/>
          </a:prstGeom>
        </p:spPr>
      </p:pic>
      <p:sp>
        <p:nvSpPr>
          <p:cNvPr id="40" name="文本框 39">
            <a:extLst>
              <a:ext uri="{FF2B5EF4-FFF2-40B4-BE49-F238E27FC236}">
                <a16:creationId xmlns:a16="http://schemas.microsoft.com/office/drawing/2014/main" id="{D3E28376-C26F-2E40-9A69-D2F3352CC159}"/>
              </a:ext>
            </a:extLst>
          </p:cNvPr>
          <p:cNvSpPr txBox="1"/>
          <p:nvPr/>
        </p:nvSpPr>
        <p:spPr>
          <a:xfrm>
            <a:off x="9931181" y="2666564"/>
            <a:ext cx="679971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zh-CN" sz="1200" dirty="0"/>
              <a:t>Turn</a:t>
            </a:r>
            <a:endParaRPr kumimoji="1" lang="zh-CN" altLang="en-US" sz="1200" dirty="0"/>
          </a:p>
        </p:txBody>
      </p:sp>
      <p:sp>
        <p:nvSpPr>
          <p:cNvPr id="41" name="文本框 40">
            <a:extLst>
              <a:ext uri="{FF2B5EF4-FFF2-40B4-BE49-F238E27FC236}">
                <a16:creationId xmlns:a16="http://schemas.microsoft.com/office/drawing/2014/main" id="{BB349944-AE64-BB44-9097-B7B91D7B8960}"/>
              </a:ext>
            </a:extLst>
          </p:cNvPr>
          <p:cNvSpPr txBox="1"/>
          <p:nvPr/>
        </p:nvSpPr>
        <p:spPr>
          <a:xfrm>
            <a:off x="10715433" y="6594045"/>
            <a:ext cx="679971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zh-CN" sz="1200" dirty="0"/>
              <a:t>Turn</a:t>
            </a:r>
            <a:endParaRPr kumimoji="1" lang="zh-CN" altLang="en-US" sz="1200" dirty="0"/>
          </a:p>
        </p:txBody>
      </p:sp>
      <p:sp>
        <p:nvSpPr>
          <p:cNvPr id="42" name="文本框 41">
            <a:extLst>
              <a:ext uri="{FF2B5EF4-FFF2-40B4-BE49-F238E27FC236}">
                <a16:creationId xmlns:a16="http://schemas.microsoft.com/office/drawing/2014/main" id="{CF367E3B-2D2F-7D48-89E7-F01D3ECCC3D0}"/>
              </a:ext>
            </a:extLst>
          </p:cNvPr>
          <p:cNvSpPr txBox="1"/>
          <p:nvPr/>
        </p:nvSpPr>
        <p:spPr>
          <a:xfrm>
            <a:off x="8866001" y="6582974"/>
            <a:ext cx="679971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zh-CN" sz="1200" dirty="0"/>
              <a:t>Turn</a:t>
            </a:r>
            <a:endParaRPr kumimoji="1" lang="zh-CN" altLang="en-US" sz="1200" dirty="0"/>
          </a:p>
        </p:txBody>
      </p:sp>
      <p:sp>
        <p:nvSpPr>
          <p:cNvPr id="43" name="文本框 42">
            <a:extLst>
              <a:ext uri="{FF2B5EF4-FFF2-40B4-BE49-F238E27FC236}">
                <a16:creationId xmlns:a16="http://schemas.microsoft.com/office/drawing/2014/main" id="{CB10751C-DC66-B14E-946A-B38A0C478C4B}"/>
              </a:ext>
            </a:extLst>
          </p:cNvPr>
          <p:cNvSpPr txBox="1"/>
          <p:nvPr/>
        </p:nvSpPr>
        <p:spPr>
          <a:xfrm>
            <a:off x="6881358" y="6582974"/>
            <a:ext cx="679971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zh-CN" sz="1200" dirty="0"/>
              <a:t>Turn</a:t>
            </a:r>
            <a:endParaRPr kumimoji="1" lang="zh-CN" altLang="en-US" sz="12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4" name="文本框 43">
                <a:extLst>
                  <a:ext uri="{FF2B5EF4-FFF2-40B4-BE49-F238E27FC236}">
                    <a16:creationId xmlns:a16="http://schemas.microsoft.com/office/drawing/2014/main" id="{D3A78E6F-97CD-0341-9E51-424DF0A784B1}"/>
                  </a:ext>
                </a:extLst>
              </p:cNvPr>
              <p:cNvSpPr txBox="1"/>
              <p:nvPr/>
            </p:nvSpPr>
            <p:spPr>
              <a:xfrm>
                <a:off x="7041917" y="5114344"/>
                <a:ext cx="328367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sz="1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12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kumimoji="1" lang="en-US" altLang="zh-CN" sz="1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</m:oMath>
                  </m:oMathPara>
                </a14:m>
                <a:endParaRPr kumimoji="1" lang="zh-CN" altLang="en-US" sz="1200" dirty="0"/>
              </a:p>
            </p:txBody>
          </p:sp>
        </mc:Choice>
        <mc:Fallback>
          <p:sp>
            <p:nvSpPr>
              <p:cNvPr id="44" name="文本框 43">
                <a:extLst>
                  <a:ext uri="{FF2B5EF4-FFF2-40B4-BE49-F238E27FC236}">
                    <a16:creationId xmlns:a16="http://schemas.microsoft.com/office/drawing/2014/main" id="{D3A78E6F-97CD-0341-9E51-424DF0A784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1917" y="5114344"/>
                <a:ext cx="328367" cy="27699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5" name="文本框 44">
                <a:extLst>
                  <a:ext uri="{FF2B5EF4-FFF2-40B4-BE49-F238E27FC236}">
                    <a16:creationId xmlns:a16="http://schemas.microsoft.com/office/drawing/2014/main" id="{7AE9BC32-5591-024B-A7D8-D6319BA3B32E}"/>
                  </a:ext>
                </a:extLst>
              </p:cNvPr>
              <p:cNvSpPr txBox="1"/>
              <p:nvPr/>
            </p:nvSpPr>
            <p:spPr>
              <a:xfrm>
                <a:off x="10891234" y="5132339"/>
                <a:ext cx="328367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sz="1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12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kumimoji="1" lang="en-US" altLang="zh-CN" sz="12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kumimoji="1" lang="zh-CN" altLang="en-US" sz="1200" dirty="0"/>
              </a:p>
            </p:txBody>
          </p:sp>
        </mc:Choice>
        <mc:Fallback>
          <p:sp>
            <p:nvSpPr>
              <p:cNvPr id="45" name="文本框 44">
                <a:extLst>
                  <a:ext uri="{FF2B5EF4-FFF2-40B4-BE49-F238E27FC236}">
                    <a16:creationId xmlns:a16="http://schemas.microsoft.com/office/drawing/2014/main" id="{7AE9BC32-5591-024B-A7D8-D6319BA3B3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91234" y="5132339"/>
                <a:ext cx="328367" cy="276999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6" name="文本框 45">
                <a:extLst>
                  <a:ext uri="{FF2B5EF4-FFF2-40B4-BE49-F238E27FC236}">
                    <a16:creationId xmlns:a16="http://schemas.microsoft.com/office/drawing/2014/main" id="{0CA88519-81A0-E34E-9B73-47451DA6469E}"/>
                  </a:ext>
                </a:extLst>
              </p:cNvPr>
              <p:cNvSpPr txBox="1"/>
              <p:nvPr/>
            </p:nvSpPr>
            <p:spPr>
              <a:xfrm>
                <a:off x="9041802" y="5086890"/>
                <a:ext cx="328367" cy="29161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sz="1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12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kumimoji="1" lang="en-US" altLang="zh-CN" sz="12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</m:oMath>
                  </m:oMathPara>
                </a14:m>
                <a:endParaRPr kumimoji="1" lang="zh-CN" altLang="en-US" sz="1200" dirty="0"/>
              </a:p>
            </p:txBody>
          </p:sp>
        </mc:Choice>
        <mc:Fallback>
          <p:sp>
            <p:nvSpPr>
              <p:cNvPr id="46" name="文本框 45">
                <a:extLst>
                  <a:ext uri="{FF2B5EF4-FFF2-40B4-BE49-F238E27FC236}">
                    <a16:creationId xmlns:a16="http://schemas.microsoft.com/office/drawing/2014/main" id="{0CA88519-81A0-E34E-9B73-47451DA646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41802" y="5086890"/>
                <a:ext cx="328367" cy="29161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8" name="直线箭头连接符 47">
            <a:extLst>
              <a:ext uri="{FF2B5EF4-FFF2-40B4-BE49-F238E27FC236}">
                <a16:creationId xmlns:a16="http://schemas.microsoft.com/office/drawing/2014/main" id="{D0085F82-52CA-EB49-94A6-0476AADC28C0}"/>
              </a:ext>
            </a:extLst>
          </p:cNvPr>
          <p:cNvCxnSpPr>
            <a:cxnSpLocks/>
          </p:cNvCxnSpPr>
          <p:nvPr/>
        </p:nvCxnSpPr>
        <p:spPr>
          <a:xfrm>
            <a:off x="9205985" y="4465959"/>
            <a:ext cx="88996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线箭头连接符 49">
            <a:extLst>
              <a:ext uri="{FF2B5EF4-FFF2-40B4-BE49-F238E27FC236}">
                <a16:creationId xmlns:a16="http://schemas.microsoft.com/office/drawing/2014/main" id="{68C83D3D-CB11-4D46-8AE2-9227E1377F7E}"/>
              </a:ext>
            </a:extLst>
          </p:cNvPr>
          <p:cNvCxnSpPr>
            <a:cxnSpLocks/>
          </p:cNvCxnSpPr>
          <p:nvPr/>
        </p:nvCxnSpPr>
        <p:spPr>
          <a:xfrm flipV="1">
            <a:off x="9205985" y="3486853"/>
            <a:ext cx="0" cy="9791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线箭头连接符 53">
            <a:extLst>
              <a:ext uri="{FF2B5EF4-FFF2-40B4-BE49-F238E27FC236}">
                <a16:creationId xmlns:a16="http://schemas.microsoft.com/office/drawing/2014/main" id="{484193C3-29F7-8644-AA33-FBC463E61CCE}"/>
              </a:ext>
            </a:extLst>
          </p:cNvPr>
          <p:cNvCxnSpPr>
            <a:cxnSpLocks/>
          </p:cNvCxnSpPr>
          <p:nvPr/>
        </p:nvCxnSpPr>
        <p:spPr>
          <a:xfrm flipV="1">
            <a:off x="9205985" y="3851165"/>
            <a:ext cx="534224" cy="6147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文本框 57">
            <a:extLst>
              <a:ext uri="{FF2B5EF4-FFF2-40B4-BE49-F238E27FC236}">
                <a16:creationId xmlns:a16="http://schemas.microsoft.com/office/drawing/2014/main" id="{2B3621B0-B662-F341-B070-C1E58800881A}"/>
              </a:ext>
            </a:extLst>
          </p:cNvPr>
          <p:cNvSpPr txBox="1"/>
          <p:nvPr/>
        </p:nvSpPr>
        <p:spPr>
          <a:xfrm>
            <a:off x="10062826" y="4255001"/>
            <a:ext cx="279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s</a:t>
            </a:r>
            <a:endParaRPr kumimoji="1" lang="zh-CN" altLang="en-US" dirty="0"/>
          </a:p>
        </p:txBody>
      </p:sp>
      <p:sp>
        <p:nvSpPr>
          <p:cNvPr id="60" name="文本框 59">
            <a:extLst>
              <a:ext uri="{FF2B5EF4-FFF2-40B4-BE49-F238E27FC236}">
                <a16:creationId xmlns:a16="http://schemas.microsoft.com/office/drawing/2014/main" id="{77E0226B-7B9F-6046-A355-38333F4AF37B}"/>
              </a:ext>
            </a:extLst>
          </p:cNvPr>
          <p:cNvSpPr txBox="1"/>
          <p:nvPr/>
        </p:nvSpPr>
        <p:spPr>
          <a:xfrm>
            <a:off x="9609396" y="3552042"/>
            <a:ext cx="2856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x</a:t>
            </a:r>
            <a:endParaRPr kumimoji="1" lang="zh-CN" altLang="en-US" dirty="0"/>
          </a:p>
        </p:txBody>
      </p:sp>
      <p:sp>
        <p:nvSpPr>
          <p:cNvPr id="61" name="文本框 60">
            <a:extLst>
              <a:ext uri="{FF2B5EF4-FFF2-40B4-BE49-F238E27FC236}">
                <a16:creationId xmlns:a16="http://schemas.microsoft.com/office/drawing/2014/main" id="{EC303F96-A73D-5544-AF25-E12EBBDA6D84}"/>
              </a:ext>
            </a:extLst>
          </p:cNvPr>
          <p:cNvSpPr txBox="1"/>
          <p:nvPr/>
        </p:nvSpPr>
        <p:spPr>
          <a:xfrm>
            <a:off x="8968511" y="3513351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y</a:t>
            </a:r>
            <a:endParaRPr kumimoji="1" lang="zh-CN" altLang="en-US" dirty="0"/>
          </a:p>
        </p:txBody>
      </p:sp>
      <p:cxnSp>
        <p:nvCxnSpPr>
          <p:cNvPr id="63" name="直线箭头连接符 62">
            <a:extLst>
              <a:ext uri="{FF2B5EF4-FFF2-40B4-BE49-F238E27FC236}">
                <a16:creationId xmlns:a16="http://schemas.microsoft.com/office/drawing/2014/main" id="{0AE7E60A-C41A-5048-A0C1-C5137239B781}"/>
              </a:ext>
            </a:extLst>
          </p:cNvPr>
          <p:cNvCxnSpPr/>
          <p:nvPr/>
        </p:nvCxnSpPr>
        <p:spPr>
          <a:xfrm flipV="1">
            <a:off x="9205985" y="3817469"/>
            <a:ext cx="164184" cy="64673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5" name="直线连接符 64">
            <a:extLst>
              <a:ext uri="{FF2B5EF4-FFF2-40B4-BE49-F238E27FC236}">
                <a16:creationId xmlns:a16="http://schemas.microsoft.com/office/drawing/2014/main" id="{873D4368-B528-864C-8F26-52F21FFB2531}"/>
              </a:ext>
            </a:extLst>
          </p:cNvPr>
          <p:cNvCxnSpPr/>
          <p:nvPr/>
        </p:nvCxnSpPr>
        <p:spPr>
          <a:xfrm flipH="1">
            <a:off x="9201316" y="3832125"/>
            <a:ext cx="168853" cy="217256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7" name="直线连接符 66">
            <a:extLst>
              <a:ext uri="{FF2B5EF4-FFF2-40B4-BE49-F238E27FC236}">
                <a16:creationId xmlns:a16="http://schemas.microsoft.com/office/drawing/2014/main" id="{DECE0969-0FF0-0941-B72D-0866592FA34E}"/>
              </a:ext>
            </a:extLst>
          </p:cNvPr>
          <p:cNvCxnSpPr/>
          <p:nvPr/>
        </p:nvCxnSpPr>
        <p:spPr>
          <a:xfrm flipH="1">
            <a:off x="9349022" y="3845029"/>
            <a:ext cx="21147" cy="443167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2" name="环形箭头 71">
            <a:extLst>
              <a:ext uri="{FF2B5EF4-FFF2-40B4-BE49-F238E27FC236}">
                <a16:creationId xmlns:a16="http://schemas.microsoft.com/office/drawing/2014/main" id="{36C532E3-6C16-774A-A815-79D91F6A6031}"/>
              </a:ext>
            </a:extLst>
          </p:cNvPr>
          <p:cNvSpPr/>
          <p:nvPr/>
        </p:nvSpPr>
        <p:spPr>
          <a:xfrm>
            <a:off x="9898533" y="4330126"/>
            <a:ext cx="98051" cy="246369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7870364"/>
              <a:gd name="adj5" fmla="val 12500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7" name="文本框 46">
                <a:extLst>
                  <a:ext uri="{FF2B5EF4-FFF2-40B4-BE49-F238E27FC236}">
                    <a16:creationId xmlns:a16="http://schemas.microsoft.com/office/drawing/2014/main" id="{5FB88F31-B194-5641-B2BC-90050D40169C}"/>
                  </a:ext>
                </a:extLst>
              </p:cNvPr>
              <p:cNvSpPr txBox="1"/>
              <p:nvPr/>
            </p:nvSpPr>
            <p:spPr>
              <a:xfrm>
                <a:off x="8713435" y="1688766"/>
                <a:ext cx="328367" cy="29161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sz="1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12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kumimoji="1" lang="en-US" altLang="zh-CN" sz="12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</m:oMath>
                  </m:oMathPara>
                </a14:m>
                <a:endParaRPr kumimoji="1" lang="zh-CN" altLang="en-US" sz="1200" dirty="0"/>
              </a:p>
            </p:txBody>
          </p:sp>
        </mc:Choice>
        <mc:Fallback>
          <p:sp>
            <p:nvSpPr>
              <p:cNvPr id="47" name="文本框 46">
                <a:extLst>
                  <a:ext uri="{FF2B5EF4-FFF2-40B4-BE49-F238E27FC236}">
                    <a16:creationId xmlns:a16="http://schemas.microsoft.com/office/drawing/2014/main" id="{5FB88F31-B194-5641-B2BC-90050D4016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13435" y="1688766"/>
                <a:ext cx="328367" cy="291618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617265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4AC5651-8B38-1A47-A6C0-0A1D7729C9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Cross isolated resonance</a:t>
            </a:r>
            <a:endParaRPr kumimoji="1" lang="zh-CN" altLang="en-US" dirty="0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FD5100B1-3991-864F-899B-44DAE0B10A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FBEBD-DE2E-D342-92B5-193891D00BC2}" type="slidenum">
              <a:rPr kumimoji="1" lang="zh-CN" altLang="en-US" smtClean="0"/>
              <a:t>5</a:t>
            </a:fld>
            <a:endParaRPr kumimoji="1"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68A37470-4410-5D49-827A-E818EDF70A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456" y="1133018"/>
            <a:ext cx="3394553" cy="2545915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E8092E9D-5FAB-A844-9D3B-433FC8B411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3462" y="1111237"/>
            <a:ext cx="3394554" cy="2545915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1DFF9F9C-3AA0-7246-A557-B21073A801C9}"/>
              </a:ext>
            </a:extLst>
          </p:cNvPr>
          <p:cNvSpPr txBox="1"/>
          <p:nvPr/>
        </p:nvSpPr>
        <p:spPr>
          <a:xfrm>
            <a:off x="1866379" y="737609"/>
            <a:ext cx="1274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With snake</a:t>
            </a:r>
            <a:endParaRPr kumimoji="1" lang="zh-CN" altLang="en-US" dirty="0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EAA090D8-6E14-A34E-86A0-FC015F59AFE3}"/>
              </a:ext>
            </a:extLst>
          </p:cNvPr>
          <p:cNvSpPr txBox="1"/>
          <p:nvPr/>
        </p:nvSpPr>
        <p:spPr>
          <a:xfrm>
            <a:off x="5166673" y="737609"/>
            <a:ext cx="1608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Without snake</a:t>
            </a:r>
            <a:endParaRPr kumimoji="1" lang="zh-CN" altLang="en-US" dirty="0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132AA7BC-D343-3743-AD8A-FD59E4E6DB66}"/>
              </a:ext>
            </a:extLst>
          </p:cNvPr>
          <p:cNvSpPr txBox="1"/>
          <p:nvPr/>
        </p:nvSpPr>
        <p:spPr>
          <a:xfrm>
            <a:off x="8373554" y="2384195"/>
            <a:ext cx="36920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Resonance strength = 0.00151543</a:t>
            </a:r>
            <a:endParaRPr kumimoji="1" lang="zh-CN" altLang="en-US" dirty="0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F3FF928A-74FE-D441-BECB-AAE11AB2D6BD}"/>
              </a:ext>
            </a:extLst>
          </p:cNvPr>
          <p:cNvSpPr txBox="1"/>
          <p:nvPr/>
        </p:nvSpPr>
        <p:spPr>
          <a:xfrm>
            <a:off x="8557097" y="2014863"/>
            <a:ext cx="36407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normalized emittance=5 mm </a:t>
            </a:r>
            <a:r>
              <a:rPr kumimoji="1" lang="en-US" altLang="zh-CN" dirty="0" err="1"/>
              <a:t>mrad</a:t>
            </a:r>
            <a:endParaRPr kumimoji="1" lang="zh-CN" altLang="en-US" dirty="0"/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A8320BB3-279E-8A44-9EC7-051561E70F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98723" y="3812304"/>
            <a:ext cx="3394553" cy="254591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DFA181E7-E901-2148-863B-0A164461B3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6456" y="3657152"/>
            <a:ext cx="3394555" cy="2545916"/>
          </a:xfrm>
          <a:prstGeom prst="rect">
            <a:avLst/>
          </a:prstGeom>
        </p:spPr>
      </p:pic>
      <p:sp>
        <p:nvSpPr>
          <p:cNvPr id="18" name="文本框 17">
            <a:extLst>
              <a:ext uri="{FF2B5EF4-FFF2-40B4-BE49-F238E27FC236}">
                <a16:creationId xmlns:a16="http://schemas.microsoft.com/office/drawing/2014/main" id="{EAD86466-7833-FE49-A695-B852EF2B756A}"/>
              </a:ext>
            </a:extLst>
          </p:cNvPr>
          <p:cNvSpPr txBox="1"/>
          <p:nvPr/>
        </p:nvSpPr>
        <p:spPr>
          <a:xfrm>
            <a:off x="8129898" y="4863547"/>
            <a:ext cx="36920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Resonance strength = 0.00958445</a:t>
            </a:r>
            <a:endParaRPr kumimoji="1" lang="zh-CN" altLang="en-US" dirty="0"/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2F60241C-42EC-8344-8A29-E3839E652906}"/>
              </a:ext>
            </a:extLst>
          </p:cNvPr>
          <p:cNvSpPr txBox="1"/>
          <p:nvPr/>
        </p:nvSpPr>
        <p:spPr>
          <a:xfrm>
            <a:off x="8313441" y="4494215"/>
            <a:ext cx="38843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normalized emittance=200 mm </a:t>
            </a:r>
            <a:r>
              <a:rPr kumimoji="1" lang="en-US" altLang="zh-CN" dirty="0" err="1"/>
              <a:t>mrad</a:t>
            </a:r>
            <a:endParaRPr kumimoji="1" lang="zh-CN" altLang="en-US" dirty="0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4F283E8A-6C21-EA4D-96D6-377D739A05C7}"/>
              </a:ext>
            </a:extLst>
          </p:cNvPr>
          <p:cNvSpPr txBox="1"/>
          <p:nvPr/>
        </p:nvSpPr>
        <p:spPr>
          <a:xfrm>
            <a:off x="1233366" y="1922530"/>
            <a:ext cx="7328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200" dirty="0"/>
              <a:t>K=46.08</a:t>
            </a:r>
            <a:endParaRPr kumimoji="1" lang="zh-CN" altLang="en-US" sz="1200" dirty="0"/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C92319E2-723A-C448-9E66-C67A09AA657E}"/>
              </a:ext>
            </a:extLst>
          </p:cNvPr>
          <p:cNvSpPr txBox="1"/>
          <p:nvPr/>
        </p:nvSpPr>
        <p:spPr>
          <a:xfrm>
            <a:off x="4637187" y="1922529"/>
            <a:ext cx="7328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200" dirty="0"/>
              <a:t>K=46.08</a:t>
            </a:r>
            <a:endParaRPr kumimoji="1" lang="zh-CN" altLang="en-US" sz="1200" dirty="0"/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0C0C37FA-BF2D-E34A-BA96-C48DD618EC99}"/>
              </a:ext>
            </a:extLst>
          </p:cNvPr>
          <p:cNvSpPr txBox="1"/>
          <p:nvPr/>
        </p:nvSpPr>
        <p:spPr>
          <a:xfrm>
            <a:off x="4800226" y="4547252"/>
            <a:ext cx="7328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200" dirty="0"/>
              <a:t>K=46.08</a:t>
            </a:r>
            <a:endParaRPr kumimoji="1" lang="zh-CN" altLang="en-US" sz="1200" dirty="0"/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A0BBA03A-B728-FD4E-A746-4E34F1CBC256}"/>
              </a:ext>
            </a:extLst>
          </p:cNvPr>
          <p:cNvSpPr txBox="1"/>
          <p:nvPr/>
        </p:nvSpPr>
        <p:spPr>
          <a:xfrm>
            <a:off x="1137525" y="4416011"/>
            <a:ext cx="7328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200" dirty="0"/>
              <a:t>K=46.08</a:t>
            </a:r>
            <a:endParaRPr kumimoji="1"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22280926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9D6B51A-4E2C-B140-B630-7F682030DA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strong resonance</a:t>
            </a:r>
            <a:endParaRPr kumimoji="1" lang="zh-CN" altLang="en-US" dirty="0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741E36AA-F858-5042-927A-C80327911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FBEBD-DE2E-D342-92B5-193891D00BC2}" type="slidenum">
              <a:rPr kumimoji="1" lang="zh-CN" altLang="en-US" smtClean="0"/>
              <a:t>6</a:t>
            </a:fld>
            <a:endParaRPr kumimoji="1"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547ABA24-5C9A-EF49-AB26-3CE4F03884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512" y="1177850"/>
            <a:ext cx="4977008" cy="3732756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0A75933D-B141-044B-9FAB-976D5909A9BF}"/>
              </a:ext>
            </a:extLst>
          </p:cNvPr>
          <p:cNvSpPr txBox="1"/>
          <p:nvPr/>
        </p:nvSpPr>
        <p:spPr>
          <a:xfrm>
            <a:off x="2104372" y="905595"/>
            <a:ext cx="1337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With shake </a:t>
            </a:r>
            <a:endParaRPr kumimoji="1" lang="zh-CN" altLang="en-US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5F52FADB-E028-B349-8620-23B56B6701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6792" y="1177850"/>
            <a:ext cx="4977008" cy="3732756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9ECB437C-DFA0-1540-92D6-44823702910A}"/>
              </a:ext>
            </a:extLst>
          </p:cNvPr>
          <p:cNvSpPr txBox="1"/>
          <p:nvPr/>
        </p:nvSpPr>
        <p:spPr>
          <a:xfrm>
            <a:off x="8061229" y="905595"/>
            <a:ext cx="1608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Without snake</a:t>
            </a:r>
            <a:endParaRPr kumimoji="1" lang="zh-CN" altLang="en-US" dirty="0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6287833A-C929-C841-AB8F-193906BA936F}"/>
              </a:ext>
            </a:extLst>
          </p:cNvPr>
          <p:cNvSpPr txBox="1"/>
          <p:nvPr/>
        </p:nvSpPr>
        <p:spPr>
          <a:xfrm>
            <a:off x="3670330" y="5814281"/>
            <a:ext cx="34483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Resonance strength = 0.0303087</a:t>
            </a:r>
            <a:endParaRPr kumimoji="1" lang="zh-CN" altLang="en-US" dirty="0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35328781-0CF7-5A4B-8B9A-7BA6D3B5483A}"/>
              </a:ext>
            </a:extLst>
          </p:cNvPr>
          <p:cNvSpPr txBox="1"/>
          <p:nvPr/>
        </p:nvSpPr>
        <p:spPr>
          <a:xfrm>
            <a:off x="3670330" y="5444949"/>
            <a:ext cx="40062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normalized emittance=2000 mm </a:t>
            </a:r>
            <a:r>
              <a:rPr kumimoji="1" lang="en-US" altLang="zh-CN" dirty="0" err="1"/>
              <a:t>mrad</a:t>
            </a:r>
            <a:endParaRPr kumimoji="1" lang="zh-CN" altLang="en-US" dirty="0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6BAC408A-0974-C245-924B-C6CEF0E7B547}"/>
              </a:ext>
            </a:extLst>
          </p:cNvPr>
          <p:cNvSpPr txBox="1"/>
          <p:nvPr/>
        </p:nvSpPr>
        <p:spPr>
          <a:xfrm>
            <a:off x="1004766" y="2321924"/>
            <a:ext cx="1005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K=46.08</a:t>
            </a:r>
            <a:endParaRPr kumimoji="1" lang="zh-CN" altLang="en-US" dirty="0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ABD64EFF-7A12-DC43-9802-B0315B7D1284}"/>
              </a:ext>
            </a:extLst>
          </p:cNvPr>
          <p:cNvSpPr txBox="1"/>
          <p:nvPr/>
        </p:nvSpPr>
        <p:spPr>
          <a:xfrm>
            <a:off x="7118710" y="2276680"/>
            <a:ext cx="1005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K=46.08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178958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FC78866-4CC9-8B4C-9348-B9AE06E80E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Cross</a:t>
            </a:r>
            <a:r>
              <a:rPr kumimoji="1" lang="zh-CN" altLang="en-US" dirty="0"/>
              <a:t> </a:t>
            </a:r>
            <a:r>
              <a:rPr kumimoji="1" lang="en-US" altLang="zh-CN" dirty="0"/>
              <a:t>multiple resonances</a:t>
            </a:r>
            <a:endParaRPr kumimoji="1" lang="zh-CN" altLang="en-US" dirty="0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DBF9FB04-E28D-6A45-9BA4-B903DAA3D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FBEBD-DE2E-D342-92B5-193891D00BC2}" type="slidenum">
              <a:rPr kumimoji="1" lang="zh-CN" altLang="en-US" smtClean="0"/>
              <a:t>7</a:t>
            </a:fld>
            <a:endParaRPr kumimoji="1"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F37CEC3F-D889-C54C-909B-E53C4FA7AA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855" y="2091846"/>
            <a:ext cx="5123145" cy="384235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8C96B006-F00E-0345-A313-2001E74B74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9046" y="2091845"/>
            <a:ext cx="5123145" cy="3842359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B44365B3-1CA7-724C-BE6A-3CA70506D183}"/>
              </a:ext>
            </a:extLst>
          </p:cNvPr>
          <p:cNvSpPr txBox="1"/>
          <p:nvPr/>
        </p:nvSpPr>
        <p:spPr>
          <a:xfrm>
            <a:off x="4387272" y="1069949"/>
            <a:ext cx="37625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normalized emittance=10 mm </a:t>
            </a:r>
            <a:r>
              <a:rPr kumimoji="1" lang="en-US" altLang="zh-CN" dirty="0" err="1"/>
              <a:t>mrad</a:t>
            </a:r>
            <a:endParaRPr kumimoji="1" lang="zh-CN" altLang="en-US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C429CE70-2609-FF48-A0AB-1F1A2E03BCE8}"/>
              </a:ext>
            </a:extLst>
          </p:cNvPr>
          <p:cNvSpPr txBox="1"/>
          <p:nvPr/>
        </p:nvSpPr>
        <p:spPr>
          <a:xfrm>
            <a:off x="4387272" y="1439281"/>
            <a:ext cx="36920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Resonance strength = 0.00214315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664786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78A3F49-C6E3-2442-925F-23D351F185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Cross</a:t>
            </a:r>
            <a:r>
              <a:rPr kumimoji="1" lang="zh-CN" altLang="en-US" dirty="0"/>
              <a:t> </a:t>
            </a:r>
            <a:r>
              <a:rPr kumimoji="1" lang="en-US" altLang="zh-CN" dirty="0"/>
              <a:t>multiple resonances</a:t>
            </a:r>
            <a:endParaRPr kumimoji="1" lang="zh-CN" altLang="en-US" dirty="0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B9BD0751-9210-EE40-8948-1FB67FE510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FBEBD-DE2E-D342-92B5-193891D00BC2}" type="slidenum">
              <a:rPr kumimoji="1" lang="zh-CN" altLang="en-US" smtClean="0"/>
              <a:t>8</a:t>
            </a:fld>
            <a:endParaRPr kumimoji="1"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5ECAEA09-CD1D-2D41-B5BB-61237B5940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620" y="1208062"/>
            <a:ext cx="2953691" cy="2215268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C8275BDD-39F9-D347-A930-1D813C692774}"/>
              </a:ext>
            </a:extLst>
          </p:cNvPr>
          <p:cNvSpPr txBox="1"/>
          <p:nvPr/>
        </p:nvSpPr>
        <p:spPr>
          <a:xfrm>
            <a:off x="8029637" y="2254606"/>
            <a:ext cx="36920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Resonance strength = 0.00958445</a:t>
            </a:r>
            <a:endParaRPr kumimoji="1" lang="zh-CN" altLang="en-US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B5E76C45-CA3E-864D-BED7-B33F1151B152}"/>
              </a:ext>
            </a:extLst>
          </p:cNvPr>
          <p:cNvSpPr txBox="1"/>
          <p:nvPr/>
        </p:nvSpPr>
        <p:spPr>
          <a:xfrm>
            <a:off x="8023570" y="1885274"/>
            <a:ext cx="38843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normalized emittance=200 mm </a:t>
            </a:r>
            <a:r>
              <a:rPr kumimoji="1" lang="en-US" altLang="zh-CN" dirty="0" err="1"/>
              <a:t>mrad</a:t>
            </a:r>
            <a:endParaRPr kumimoji="1" lang="zh-CN" altLang="en-US" dirty="0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F872B8D4-94CB-CE49-BA9D-D4D376DE72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9936" y="1213730"/>
            <a:ext cx="2953692" cy="2215269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6282DC96-CC8C-5F43-96FE-2FCBF8A30F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49826" y="3747118"/>
            <a:ext cx="3331923" cy="2498943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C35F6A9A-9CF9-5643-A9B0-4EA1B83ABC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4991" y="3816012"/>
            <a:ext cx="3148209" cy="2361157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696B4BC7-948B-D149-82D1-07207AE88252}"/>
              </a:ext>
            </a:extLst>
          </p:cNvPr>
          <p:cNvSpPr txBox="1"/>
          <p:nvPr/>
        </p:nvSpPr>
        <p:spPr>
          <a:xfrm>
            <a:off x="8029637" y="4894856"/>
            <a:ext cx="34483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Resonance strength = 0.0303087</a:t>
            </a:r>
            <a:endParaRPr kumimoji="1" lang="zh-CN" altLang="en-US" dirty="0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A16B120F-C54F-F54E-BB53-AEC17DC5F12C}"/>
              </a:ext>
            </a:extLst>
          </p:cNvPr>
          <p:cNvSpPr txBox="1"/>
          <p:nvPr/>
        </p:nvSpPr>
        <p:spPr>
          <a:xfrm>
            <a:off x="8023570" y="4525524"/>
            <a:ext cx="40062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normalized emittance=2000 mm </a:t>
            </a:r>
            <a:r>
              <a:rPr kumimoji="1" lang="en-US" altLang="zh-CN" dirty="0" err="1"/>
              <a:t>mrad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260145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5ED99B9-7A53-D645-A371-C279615BC8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previous results</a:t>
            </a:r>
            <a:endParaRPr kumimoji="1" lang="zh-CN" altLang="en-US" dirty="0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DC657D17-4343-E841-8D81-11F063580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FBEBD-DE2E-D342-92B5-193891D00BC2}" type="slidenum">
              <a:rPr kumimoji="1" lang="zh-CN" altLang="en-US" smtClean="0"/>
              <a:t>9</a:t>
            </a:fld>
            <a:endParaRPr kumimoji="1" lang="zh-CN" alt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E9821A27-BCCF-4B4F-A375-3FF622F1B3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2089721"/>
            <a:ext cx="5240627" cy="3799455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FA769427-9B2F-354C-87E5-ED5FE7B62C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079503"/>
            <a:ext cx="5065939" cy="3799455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927B541D-E2EF-E748-A4A4-52E5C2C17A82}"/>
              </a:ext>
            </a:extLst>
          </p:cNvPr>
          <p:cNvSpPr txBox="1"/>
          <p:nvPr/>
        </p:nvSpPr>
        <p:spPr>
          <a:xfrm>
            <a:off x="1420955" y="2079503"/>
            <a:ext cx="390042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Lattice independent simulation result </a:t>
            </a:r>
            <a:endParaRPr kumimoji="1" lang="zh-CN" altLang="en-US" dirty="0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56E6D14A-4720-BE4B-A94B-91F053B38C9E}"/>
              </a:ext>
            </a:extLst>
          </p:cNvPr>
          <p:cNvSpPr txBox="1"/>
          <p:nvPr/>
        </p:nvSpPr>
        <p:spPr>
          <a:xfrm>
            <a:off x="7500128" y="2089721"/>
            <a:ext cx="290816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Resonance in CEPC Booster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93121085"/>
      </p:ext>
    </p:extLst>
  </p:cSld>
  <p:clrMapOvr>
    <a:masterClrMapping/>
  </p:clrMapOvr>
</p:sld>
</file>

<file path=ppt/theme/theme1.xml><?xml version="1.0" encoding="utf-8"?>
<a:theme xmlns:a="http://schemas.openxmlformats.org/drawingml/2006/main" name="ChenTao2.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演示文稿2" id="{A18F115A-FE28-914E-840B-75ED9AFB638B}" vid="{649FF298-E8C9-0547-BDE6-8FE9EF6FA71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ChenTao2</Template>
  <TotalTime>54</TotalTime>
  <Words>288</Words>
  <Application>Microsoft Macintosh PowerPoint</Application>
  <PresentationFormat>宽屏</PresentationFormat>
  <Paragraphs>70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4" baseType="lpstr">
      <vt:lpstr>等线</vt:lpstr>
      <vt:lpstr>等线 Light</vt:lpstr>
      <vt:lpstr>Arial</vt:lpstr>
      <vt:lpstr>Cambria Math</vt:lpstr>
      <vt:lpstr>ChenTao2.0</vt:lpstr>
      <vt:lpstr> Spin resonance crossing simulations with snake   ChenTao</vt:lpstr>
      <vt:lpstr>Siberian Snake</vt:lpstr>
      <vt:lpstr>A synchrotron with a partial snake</vt:lpstr>
      <vt:lpstr>Benchmark of “custom snake”</vt:lpstr>
      <vt:lpstr>Cross isolated resonance</vt:lpstr>
      <vt:lpstr>strong resonance</vt:lpstr>
      <vt:lpstr>Cross multiple resonances</vt:lpstr>
      <vt:lpstr>Cross multiple resonances</vt:lpstr>
      <vt:lpstr>previous results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Spin resonance crossing simulations with snake   ChenTao</dc:title>
  <dc:creator>chentao201@mails.ucas.ac.cn</dc:creator>
  <cp:lastModifiedBy>chentao201@mails.ucas.ac.cn</cp:lastModifiedBy>
  <cp:revision>3</cp:revision>
  <dcterms:created xsi:type="dcterms:W3CDTF">2022-03-22T05:01:05Z</dcterms:created>
  <dcterms:modified xsi:type="dcterms:W3CDTF">2022-03-22T05:55:45Z</dcterms:modified>
</cp:coreProperties>
</file>