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461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F5104C1-5FC0-47AA-939D-51B8FD3827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CD78BE87-CB93-490B-B22B-14C44E169E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2153908-1617-4BC4-A902-55BF9B766E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6EFCA-6B5D-4EAF-BA7D-50D77CAF0EA7}" type="datetimeFigureOut">
              <a:rPr lang="zh-CN" altLang="en-US" smtClean="0"/>
              <a:t>2022/3/19 Saturday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413F1706-1AF0-4009-82A3-46894C18DF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53545A6-DE70-402C-8ED1-FCD643C1CC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03277-6ED7-4758-BF4E-C5F78EA3DD4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919679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9FF98ED-C187-4972-A969-1A39496345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1EEE2FF3-4710-428D-A48E-A096E58006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04C34B2-4CE7-4B14-A5CA-7157D413FC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6EFCA-6B5D-4EAF-BA7D-50D77CAF0EA7}" type="datetimeFigureOut">
              <a:rPr lang="zh-CN" altLang="en-US" smtClean="0"/>
              <a:t>2022/3/19 Saturday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DDE27C4D-5A90-4406-9572-C1C43CD6D3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A964568-93E1-44CC-B98D-96E705B686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03277-6ED7-4758-BF4E-C5F78EA3DD4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644992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EC3D5346-3308-438E-A7DB-4DC0CC02436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6FE2F871-2689-4666-854E-F9D020E5E0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38C95D0-A203-4F25-AB83-6DE7ECF8C3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6EFCA-6B5D-4EAF-BA7D-50D77CAF0EA7}" type="datetimeFigureOut">
              <a:rPr lang="zh-CN" altLang="en-US" smtClean="0"/>
              <a:t>2022/3/19 Saturday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D7BBECBA-82CC-4E09-8123-256B2F7298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E7494A3-C823-4AA8-A0E7-0B87B8326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03277-6ED7-4758-BF4E-C5F78EA3DD4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8466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7C5A395-B396-4CA6-877C-1550F657F1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A588698-C996-4D2A-A94C-2CD7D7BCEA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01EEA90-2C15-46D2-A80D-4DF4EE8EDC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6EFCA-6B5D-4EAF-BA7D-50D77CAF0EA7}" type="datetimeFigureOut">
              <a:rPr lang="zh-CN" altLang="en-US" smtClean="0"/>
              <a:t>2022/3/19 Saturday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D83AD836-A344-48BE-B3E0-D8ED637061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63690AC-0AE2-4F2B-8D68-F30013DA3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03277-6ED7-4758-BF4E-C5F78EA3DD4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2207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0A14B35-6AE8-4F7E-842D-00AEDF3A39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6B1EA865-0B73-4FFD-8CF2-7A0FC9E075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3BD6130-B159-44C8-81F1-1E690C0397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6EFCA-6B5D-4EAF-BA7D-50D77CAF0EA7}" type="datetimeFigureOut">
              <a:rPr lang="zh-CN" altLang="en-US" smtClean="0"/>
              <a:t>2022/3/19 Saturday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D05DBADB-1013-4A35-9FDB-23B6F5D8E0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0C5BF3E-7809-4F1B-B290-10F81E0A6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03277-6ED7-4758-BF4E-C5F78EA3DD4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36917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BC97331-77E2-4549-BD9D-3324900B82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4475457-CA57-4E23-9C91-DD8839102B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AE5D4D47-40FF-4A00-8D20-5D163A3D5C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A210E7F3-9254-41FA-9E99-ADA4E78363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6EFCA-6B5D-4EAF-BA7D-50D77CAF0EA7}" type="datetimeFigureOut">
              <a:rPr lang="zh-CN" altLang="en-US" smtClean="0"/>
              <a:t>2022/3/19 Saturday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7FDA4904-322C-4DD8-8FDE-26FC2C60CB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44FA08C2-248F-4EA0-AB8C-1DDBFC8BE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03277-6ED7-4758-BF4E-C5F78EA3DD4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541044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AC427EA-564C-4022-9FCF-C51366E320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EACBEA33-879C-4F9F-BA1B-9BA8BB0C24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64B7CC1A-CEAE-4E86-9B97-148114F7DF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79D4075A-9F3A-4C11-8615-07195192E0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CAA11AF6-FD7A-42CA-95EC-2490A7CD84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421EDFF9-9429-4DEF-8540-4C6229410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6EFCA-6B5D-4EAF-BA7D-50D77CAF0EA7}" type="datetimeFigureOut">
              <a:rPr lang="zh-CN" altLang="en-US" smtClean="0"/>
              <a:t>2022/3/19 Saturday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27F1D1D1-3BCC-478B-8E5C-5593D26BCC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F3DF4C5F-0869-4E6B-8825-42B526E68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03277-6ED7-4758-BF4E-C5F78EA3DD4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8000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707A7AF-A898-4E37-BEC0-D4AE490F39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442984D8-B083-4D4B-BCF5-8AA3606473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6EFCA-6B5D-4EAF-BA7D-50D77CAF0EA7}" type="datetimeFigureOut">
              <a:rPr lang="zh-CN" altLang="en-US" smtClean="0"/>
              <a:t>2022/3/19 Saturday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4E71A40A-1535-437A-8C37-85463DE85D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B792C3CA-A5D7-4B47-BB29-213C3B39FF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03277-6ED7-4758-BF4E-C5F78EA3DD4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922881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BA1852FA-1BF7-41D5-B9AF-CE45C272C6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6EFCA-6B5D-4EAF-BA7D-50D77CAF0EA7}" type="datetimeFigureOut">
              <a:rPr lang="zh-CN" altLang="en-US" smtClean="0"/>
              <a:t>2022/3/19 Saturday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8AED065E-8C4A-4157-AB2A-289D12BEFA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9EB41216-E872-44E3-89F5-4415E4082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03277-6ED7-4758-BF4E-C5F78EA3DD4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365031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7D7D8BE-CE4F-4450-BDEB-909B62976F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E9D2960-B813-4A1E-B039-5301CD0788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899AE913-907F-449A-AD67-4E66CA3288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4265A897-2B96-455B-A8C6-6339CFE529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6EFCA-6B5D-4EAF-BA7D-50D77CAF0EA7}" type="datetimeFigureOut">
              <a:rPr lang="zh-CN" altLang="en-US" smtClean="0"/>
              <a:t>2022/3/19 Saturday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8832F124-9E32-40A8-89C6-F37A353867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BD2E1D6-6083-473D-A1F1-D9479CC1B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03277-6ED7-4758-BF4E-C5F78EA3DD4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12283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3966DFC-7A4D-40AA-8B5B-6889D1A95B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6F20E2FD-9692-4738-ABA3-289EA185A1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1809C817-A13E-4D12-AC66-D0562B2860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33A96D05-DB81-40B6-B8E0-A719212ED1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6EFCA-6B5D-4EAF-BA7D-50D77CAF0EA7}" type="datetimeFigureOut">
              <a:rPr lang="zh-CN" altLang="en-US" smtClean="0"/>
              <a:t>2022/3/19 Saturday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40A9A057-0D72-43E8-8E2E-E52664D99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FCC0E6B-4B08-4168-BE82-5A08ACECC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03277-6ED7-4758-BF4E-C5F78EA3DD4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05638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F735CFA7-0810-45D4-A67C-88318A2BC2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22CB55AF-DEB7-496D-B940-E278A4D748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A507953-2574-4DFB-8B05-96A7E89B55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C6EFCA-6B5D-4EAF-BA7D-50D77CAF0EA7}" type="datetimeFigureOut">
              <a:rPr lang="zh-CN" altLang="en-US" smtClean="0"/>
              <a:t>2022/3/19 Saturday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50634F9-2F6D-4CC6-9F57-E8EE5B0B86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FC4ED78-88D0-4F89-A5D1-660A377CBE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B03277-6ED7-4758-BF4E-C5F78EA3DD4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41443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E2BD41D-1C13-45C6-86B1-A23FFBC936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-403123"/>
            <a:ext cx="9144000" cy="2387600"/>
          </a:xfrm>
        </p:spPr>
        <p:txBody>
          <a:bodyPr>
            <a:normAutofit/>
          </a:bodyPr>
          <a:lstStyle/>
          <a:p>
            <a:endParaRPr lang="zh-CN" altLang="en-US" sz="3200" dirty="0">
              <a:latin typeface="华文宋体" panose="02010600040101010101" pitchFamily="2" charset="-122"/>
              <a:ea typeface="华文宋体" panose="02010600040101010101" pitchFamily="2" charset="-122"/>
            </a:endParaRP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FE341FF5-BB79-44C2-BA3B-BFEBDC8C49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25678" y="3156155"/>
            <a:ext cx="9144000" cy="2927555"/>
          </a:xfrm>
        </p:spPr>
        <p:txBody>
          <a:bodyPr>
            <a:normAutofit/>
          </a:bodyPr>
          <a:lstStyle/>
          <a:p>
            <a:pPr lvl="6" algn="l">
              <a:lnSpc>
                <a:spcPct val="150000"/>
              </a:lnSpc>
            </a:pPr>
            <a:r>
              <a:rPr lang="zh-CN" altLang="en-US" sz="2400" b="1" dirty="0">
                <a:latin typeface="仿宋" panose="02010609060101010101" pitchFamily="49" charset="-122"/>
                <a:ea typeface="仿宋" panose="02010609060101010101" pitchFamily="49" charset="-122"/>
              </a:rPr>
              <a:t>主 讲 人：乔佳辉</a:t>
            </a:r>
            <a:endParaRPr lang="en-US" altLang="zh-CN" sz="2400" b="1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lvl="6" algn="l">
              <a:lnSpc>
                <a:spcPct val="150000"/>
              </a:lnSpc>
            </a:pPr>
            <a:endParaRPr lang="en-US" altLang="zh-CN" sz="2400" b="1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lvl="6" algn="l">
              <a:lnSpc>
                <a:spcPct val="150000"/>
              </a:lnSpc>
            </a:pPr>
            <a:r>
              <a:rPr lang="zh-CN" altLang="en-US" sz="2400" b="1" dirty="0">
                <a:latin typeface="仿宋" panose="02010609060101010101" pitchFamily="49" charset="-122"/>
                <a:ea typeface="仿宋" panose="02010609060101010101" pitchFamily="49" charset="-122"/>
              </a:rPr>
              <a:t>日    期：</a:t>
            </a:r>
            <a:r>
              <a:rPr lang="en-US" altLang="zh-CN" sz="2400" b="1" dirty="0">
                <a:latin typeface="仿宋" panose="02010609060101010101" pitchFamily="49" charset="-122"/>
                <a:ea typeface="仿宋" panose="02010609060101010101" pitchFamily="49" charset="-122"/>
              </a:rPr>
              <a:t>2022.03.21</a:t>
            </a:r>
            <a:endParaRPr lang="zh-CN" altLang="en-US" sz="2400" b="1" dirty="0">
              <a:latin typeface="仿宋" panose="02010609060101010101" pitchFamily="49" charset="-122"/>
              <a:ea typeface="仿宋" panose="02010609060101010101" pitchFamily="49" charset="-122"/>
            </a:endParaRP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15FDA3F1-E57F-4198-8964-3EFD601A77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8030" y="583247"/>
            <a:ext cx="10248900" cy="2257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76036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FA5759D-81C3-437A-9F06-1B5E88AEA9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内容占位符 5">
                <a:extLst>
                  <a:ext uri="{FF2B5EF4-FFF2-40B4-BE49-F238E27FC236}">
                    <a16:creationId xmlns:a16="http://schemas.microsoft.com/office/drawing/2014/main" id="{773D8495-6C09-4E27-8154-A97A0C5AB14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en-US" altLang="zh-CN" dirty="0"/>
                  <a:t>Lepton flavor universality (LFU) can also be tested in charmed meson leptonic decays.</a:t>
                </a:r>
              </a:p>
              <a:p>
                <a:pPr marL="0" indent="0">
                  <a:buNone/>
                </a:pPr>
                <a:endParaRPr lang="en-US" altLang="zh-CN" dirty="0"/>
              </a:p>
              <a:p>
                <a:pPr marL="0" indent="0">
                  <a:buNone/>
                </a:pPr>
                <a:endParaRPr lang="en-US" altLang="zh-CN" dirty="0"/>
              </a:p>
              <a:p>
                <a:pPr marL="0" indent="0">
                  <a:buNone/>
                </a:pPr>
                <a:endParaRPr lang="en-US" altLang="zh-CN" dirty="0"/>
              </a:p>
              <a:p>
                <a:pPr marL="0" indent="0">
                  <a:buNone/>
                </a:pPr>
                <a:endParaRPr lang="en-US" altLang="zh-CN" dirty="0"/>
              </a:p>
              <a:p>
                <a:pPr marL="0" indent="0">
                  <a:buNone/>
                </a:pPr>
                <a:endParaRPr lang="en-US" altLang="zh-CN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b="0" i="1" dirty="0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sSup>
                          <m:sSupPr>
                            <m:ctrlPr>
                              <a:rPr lang="en-US" altLang="zh-CN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CN" b="0" i="1" dirty="0" smtClean="0">
                                <a:latin typeface="Cambria Math" panose="02040503050406030204" pitchFamily="18" charset="0"/>
                              </a:rPr>
                              <m:t>𝐷</m:t>
                            </m:r>
                          </m:e>
                          <m:sup>
                            <m:r>
                              <a:rPr lang="en-US" altLang="zh-CN" b="0" i="1" dirty="0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</m:sup>
                        </m:sSup>
                      </m:sub>
                    </m:sSub>
                  </m:oMath>
                </a14:m>
                <a:r>
                  <a:rPr lang="en-US" altLang="zh-CN" dirty="0"/>
                  <a:t>=2.67 ± 0.01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i="1" dirty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i="1" dirty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sSubSup>
                          <m:sSubSupPr>
                            <m:ctrlPr>
                              <a:rPr lang="en-US" altLang="zh-CN" i="1" dirty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altLang="zh-CN" i="1" dirty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𝐷</m:t>
                            </m:r>
                          </m:e>
                          <m:sub>
                            <m:r>
                              <a:rPr lang="en-US" altLang="zh-CN" i="1" dirty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b>
                          <m:sup>
                            <m:r>
                              <a:rPr lang="en-US" altLang="zh-CN" i="1" dirty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</m:sup>
                        </m:sSubSup>
                      </m:sub>
                    </m:sSub>
                    <m:r>
                      <a:rPr lang="en-US" altLang="zh-CN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altLang="zh-CN" dirty="0"/>
                  <a:t>= 9.75 ± 0.01   </a:t>
                </a:r>
              </a:p>
              <a:p>
                <a:pPr marL="0" indent="0">
                  <a:buNone/>
                </a:pPr>
                <a:r>
                  <a:rPr lang="nl-NL" altLang="zh-CN" dirty="0"/>
                  <a:t>BESIII is 3.21 ± 0.64 (10.2 ± 0.5)</a:t>
                </a:r>
                <a:endParaRPr lang="en-US" altLang="zh-CN" dirty="0"/>
              </a:p>
              <a:p>
                <a:pPr marL="0" indent="0">
                  <a:buNone/>
                </a:pPr>
                <a:endParaRPr lang="en-US" altLang="zh-CN" dirty="0"/>
              </a:p>
              <a:p>
                <a:pPr marL="0" indent="0">
                  <a:buNone/>
                </a:pPr>
                <a:endParaRPr lang="zh-CN" altLang="en-US" dirty="0"/>
              </a:p>
            </p:txBody>
          </p:sp>
        </mc:Choice>
        <mc:Fallback>
          <p:sp>
            <p:nvSpPr>
              <p:cNvPr id="6" name="内容占位符 5">
                <a:extLst>
                  <a:ext uri="{FF2B5EF4-FFF2-40B4-BE49-F238E27FC236}">
                    <a16:creationId xmlns:a16="http://schemas.microsoft.com/office/drawing/2014/main" id="{773D8495-6C09-4E27-8154-A97A0C5AB14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3221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" name="图片 7">
            <a:extLst>
              <a:ext uri="{FF2B5EF4-FFF2-40B4-BE49-F238E27FC236}">
                <a16:creationId xmlns:a16="http://schemas.microsoft.com/office/drawing/2014/main" id="{57B7B985-5170-401A-9668-4D390CD6B1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55227" y="2670175"/>
            <a:ext cx="6143625" cy="2228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98623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B50B41F-796B-4729-AE83-7F191A1522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/>
              <a:t>Summary</a:t>
            </a:r>
            <a:br>
              <a:rPr lang="zh-CN" altLang="en-US" dirty="0"/>
            </a:br>
            <a:br>
              <a:rPr lang="en-US" altLang="zh-CN" dirty="0"/>
            </a:b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5256F83-5785-4042-B2B7-6482560158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30960"/>
            <a:ext cx="10515600" cy="4846003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  <a:buFont typeface="Wingdings" panose="05000000000000000000" pitchFamily="2" charset="2"/>
              <a:buChar char="u"/>
            </a:pPr>
            <a:r>
              <a:rPr lang="en-US" altLang="zh-CN" dirty="0"/>
              <a:t>clean reaction environment</a:t>
            </a:r>
          </a:p>
          <a:p>
            <a:pPr>
              <a:lnSpc>
                <a:spcPct val="200000"/>
              </a:lnSpc>
              <a:buFont typeface="Wingdings" panose="05000000000000000000" pitchFamily="2" charset="2"/>
              <a:buChar char="u"/>
            </a:pPr>
            <a:r>
              <a:rPr lang="en-US" altLang="zh-CN" dirty="0"/>
              <a:t>strictly constrained kinematics</a:t>
            </a:r>
          </a:p>
          <a:p>
            <a:pPr>
              <a:lnSpc>
                <a:spcPct val="200000"/>
              </a:lnSpc>
              <a:buFont typeface="Wingdings" panose="05000000000000000000" pitchFamily="2" charset="2"/>
              <a:buChar char="u"/>
            </a:pPr>
            <a:r>
              <a:rPr lang="en-US" altLang="zh-CN" dirty="0"/>
              <a:t>well-controlled systematic uncertainties</a:t>
            </a:r>
          </a:p>
          <a:p>
            <a:pPr>
              <a:lnSpc>
                <a:spcPct val="200000"/>
              </a:lnSpc>
              <a:buFont typeface="Wingdings" panose="05000000000000000000" pitchFamily="2" charset="2"/>
              <a:buChar char="u"/>
            </a:pPr>
            <a:r>
              <a:rPr lang="en-US" altLang="zh-CN" dirty="0"/>
              <a:t>a detector with excellent performance</a:t>
            </a:r>
          </a:p>
          <a:p>
            <a:pPr marL="0" indent="0">
              <a:buNone/>
            </a:pP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343792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26E0BE4-1F1A-40C0-821D-3674A3A734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ABDE378-4707-4181-9FA3-1B28016D56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altLang="zh-CN" sz="4400" dirty="0"/>
          </a:p>
          <a:p>
            <a:pPr marL="0" indent="0" algn="ctr">
              <a:buNone/>
            </a:pPr>
            <a:r>
              <a:rPr lang="zh-CN" altLang="en-US" sz="4400" dirty="0"/>
              <a:t>谢谢！</a:t>
            </a:r>
          </a:p>
        </p:txBody>
      </p:sp>
    </p:spTree>
    <p:extLst>
      <p:ext uri="{BB962C8B-B14F-4D97-AF65-F5344CB8AC3E}">
        <p14:creationId xmlns:p14="http://schemas.microsoft.com/office/powerpoint/2010/main" val="35880690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EF46B5A-36A1-474D-BF26-3E7482A7E8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STCF</a:t>
            </a:r>
            <a:endParaRPr lang="zh-CN" altLang="en-US" dirty="0"/>
          </a:p>
        </p:txBody>
      </p:sp>
      <p:pic>
        <p:nvPicPr>
          <p:cNvPr id="5" name="内容占位符 4">
            <a:extLst>
              <a:ext uri="{FF2B5EF4-FFF2-40B4-BE49-F238E27FC236}">
                <a16:creationId xmlns:a16="http://schemas.microsoft.com/office/drawing/2014/main" id="{525D1B7B-4173-4919-A0EE-46B66678678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6008" y="1973657"/>
            <a:ext cx="5902303" cy="3881120"/>
          </a:xfrm>
        </p:spPr>
      </p:pic>
      <p:pic>
        <p:nvPicPr>
          <p:cNvPr id="7" name="图片 6">
            <a:extLst>
              <a:ext uri="{FF2B5EF4-FFF2-40B4-BE49-F238E27FC236}">
                <a16:creationId xmlns:a16="http://schemas.microsoft.com/office/drawing/2014/main" id="{97C1BD57-2D4B-41F2-95A6-33036F81D2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68682" y="1859119"/>
            <a:ext cx="5837310" cy="41101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5160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1B8FA9E-3D0F-45A1-84B1-C18F7E6CF2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00FFAAC-674B-4873-A06B-A33FD60777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en-US" altLang="zh-CN" dirty="0"/>
              <a:t>Introduction</a:t>
            </a:r>
          </a:p>
          <a:p>
            <a:pPr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en-US" altLang="zh-CN" dirty="0"/>
              <a:t>Charmed meson</a:t>
            </a:r>
          </a:p>
          <a:p>
            <a:pPr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en-US" altLang="zh-CN" dirty="0"/>
              <a:t>Charmed baryon</a:t>
            </a:r>
          </a:p>
          <a:p>
            <a:pPr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en-US" altLang="zh-CN" dirty="0"/>
              <a:t>Summary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9376404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637DA17-48F0-47B9-841B-29A690D288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Introduction</a:t>
            </a:r>
            <a:br>
              <a:rPr lang="en-US" altLang="zh-CN" dirty="0"/>
            </a:br>
            <a:endParaRPr lang="zh-CN" alt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内容占位符 2">
                <a:extLst>
                  <a:ext uri="{FF2B5EF4-FFF2-40B4-BE49-F238E27FC236}">
                    <a16:creationId xmlns:a16="http://schemas.microsoft.com/office/drawing/2014/main" id="{46F69F68-A0A5-46FC-9845-08900D49B3C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>
                  <a:buFont typeface="Wingdings" panose="05000000000000000000" pitchFamily="2" charset="2"/>
                  <a:buChar char="l"/>
                </a:pPr>
                <a:r>
                  <a:rPr lang="en-US" altLang="zh-CN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CN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CN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altLang="zh-CN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9</m:t>
                        </m:r>
                      </m:sup>
                    </m:sSup>
                    <m:r>
                      <a:rPr lang="en-US" altLang="zh-CN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altLang="zh-CN" dirty="0"/>
                  <a:t>∼</a:t>
                </a:r>
                <a:r>
                  <a:rPr lang="en-US" altLang="zh-CN" dirty="0">
                    <a:solidFill>
                      <a:prstClr val="black"/>
                    </a:solidFill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CN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CN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altLang="zh-CN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10</m:t>
                        </m:r>
                      </m:sup>
                    </m:sSup>
                  </m:oMath>
                </a14:m>
                <a:r>
                  <a:rPr lang="en-US" altLang="zh-CN" dirty="0"/>
                  <a:t> quantum-coherent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CN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  <m:sup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  <m:sSup>
                      <m:sSupPr>
                        <m:ctrlPr>
                          <a:rPr lang="en-US" altLang="zh-CN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acc>
                          <m:accPr>
                            <m:chr m:val="̅"/>
                            <m:ctrlP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  <m:t>𝐷</m:t>
                            </m:r>
                          </m:e>
                        </m:acc>
                      </m:e>
                      <m:sup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</m:oMath>
                </a14:m>
                <a:r>
                  <a:rPr lang="en-US" altLang="zh-CN" dirty="0"/>
                  <a:t>meson pairs and</a:t>
                </a:r>
                <a:r>
                  <a:rPr lang="en-US" altLang="zh-CN" dirty="0">
                    <a:solidFill>
                      <a:prstClr val="black"/>
                    </a:solidFill>
                  </a:rPr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altLang="zh-CN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zh-CN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  <m:sub>
                        <m:r>
                          <a:rPr lang="en-US" altLang="zh-CN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altLang="zh-CN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  <m:r>
                          <a:rPr lang="en-US" altLang="zh-CN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sub>
                      <m:sup>
                        <m:r>
                          <a:rPr lang="en-US" altLang="zh-CN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</m:sup>
                    </m:sSubSup>
                  </m:oMath>
                </a14:m>
                <a:r>
                  <a:rPr lang="en-US" altLang="zh-CN" dirty="0"/>
                  <a:t> mesons</a:t>
                </a:r>
              </a:p>
              <a:p>
                <a:pPr>
                  <a:buFont typeface="Wingdings" panose="05000000000000000000" pitchFamily="2" charset="2"/>
                  <a:buChar char="l"/>
                </a:pPr>
                <a:r>
                  <a:rPr lang="en-US" altLang="zh-CN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kumimoji="0" lang="en-US" altLang="zh-CN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+mn-cs"/>
                          </a:rPr>
                        </m:ctrlPr>
                      </m:sSupPr>
                      <m:e>
                        <m:r>
                          <a:rPr kumimoji="0" lang="en-US" altLang="zh-CN" sz="2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+mn-cs"/>
                          </a:rPr>
                          <m:t>10</m:t>
                        </m:r>
                      </m:e>
                      <m:sup>
                        <m:r>
                          <a:rPr kumimoji="0" lang="en-US" altLang="zh-CN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+mn-cs"/>
                          </a:rPr>
                          <m:t>8</m:t>
                        </m:r>
                      </m:sup>
                    </m:sSup>
                  </m:oMath>
                </a14:m>
                <a:r>
                  <a:rPr lang="en-US" altLang="zh-CN" dirty="0"/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altLang="zh-CN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l-GR" altLang="zh-CN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Λ</m:t>
                        </m:r>
                      </m:e>
                      <m:sub>
                        <m:r>
                          <a:rPr lang="en-US" altLang="zh-CN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  <m:sup>
                        <m:r>
                          <a:rPr lang="en-US" altLang="zh-CN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</m:sup>
                    </m:sSubSup>
                  </m:oMath>
                </a14:m>
                <a:r>
                  <a:rPr lang="en-US" altLang="zh-CN" dirty="0">
                    <a:solidFill>
                      <a:prstClr val="black"/>
                    </a:solidFill>
                  </a:rPr>
                  <a:t> </a:t>
                </a:r>
                <a:r>
                  <a:rPr lang="en-US" altLang="zh-CN" dirty="0"/>
                  <a:t>baryons as well as heavier charmed baryons</a:t>
                </a:r>
              </a:p>
              <a:p>
                <a:pPr>
                  <a:buFont typeface="Wingdings" panose="05000000000000000000" pitchFamily="2" charset="2"/>
                  <a:buChar char="l"/>
                </a:pPr>
                <a:r>
                  <a:rPr lang="en-US" altLang="zh-CN" dirty="0"/>
                  <a:t> Test the SM and probe new physics</a:t>
                </a:r>
              </a:p>
              <a:p>
                <a:pPr>
                  <a:buFont typeface="Wingdings" panose="05000000000000000000" pitchFamily="2" charset="2"/>
                  <a:buChar char="l"/>
                </a:pPr>
                <a:r>
                  <a:rPr lang="en-US" altLang="zh-CN" dirty="0"/>
                  <a:t> Determine the CKM matrix elements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b="0" i="1" dirty="0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altLang="zh-CN" b="0" i="1" dirty="0" smtClean="0">
                            <a:latin typeface="Cambria Math" panose="02040503050406030204" pitchFamily="18" charset="0"/>
                          </a:rPr>
                          <m:t>𝑐𝑑</m:t>
                        </m:r>
                      </m:sub>
                    </m:sSub>
                  </m:oMath>
                </a14:m>
                <a:r>
                  <a:rPr lang="en-US" altLang="zh-CN" dirty="0"/>
                  <a:t> and</a:t>
                </a:r>
                <a:r>
                  <a:rPr lang="en-US" altLang="zh-CN" dirty="0">
                    <a:solidFill>
                      <a:prstClr val="black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i="1" dirty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i="1" dirty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altLang="zh-CN" i="1" dirty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  <m:r>
                          <a:rPr lang="en-US" altLang="zh-CN" b="0" i="1" dirty="0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</m:oMath>
                </a14:m>
                <a:r>
                  <a:rPr lang="en-US" altLang="zh-CN" dirty="0"/>
                  <a:t> measure     </a:t>
                </a:r>
              </a:p>
              <a:p>
                <a:pPr>
                  <a:buFont typeface="Wingdings" panose="05000000000000000000" pitchFamily="2" charset="2"/>
                  <a:buChar char="l"/>
                </a:pPr>
                <a:r>
                  <a:rPr lang="en-US" altLang="zh-CN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kumimoji="0" lang="en-US" altLang="zh-CN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+mn-cs"/>
                          </a:rPr>
                        </m:ctrlPr>
                      </m:sSupPr>
                      <m:e>
                        <m:r>
                          <a:rPr kumimoji="0" lang="en-US" altLang="zh-CN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+mn-cs"/>
                          </a:rPr>
                          <m:t>𝐷</m:t>
                        </m:r>
                      </m:e>
                      <m:sup>
                        <m:r>
                          <a:rPr kumimoji="0" lang="en-US" altLang="zh-CN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+mn-cs"/>
                          </a:rPr>
                          <m:t>0</m:t>
                        </m:r>
                      </m:sup>
                    </m:sSup>
                    <m:sSup>
                      <m:sSupPr>
                        <m:ctrlPr>
                          <a:rPr kumimoji="0" lang="en-US" altLang="zh-CN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+mn-cs"/>
                          </a:rPr>
                        </m:ctrlPr>
                      </m:sSupPr>
                      <m:e>
                        <m:acc>
                          <m:accPr>
                            <m:chr m:val="̅"/>
                            <m:ctrlPr>
                              <a:rPr kumimoji="0" lang="en-US" altLang="zh-CN" sz="28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cs typeface="+mn-cs"/>
                              </a:rPr>
                            </m:ctrlPr>
                          </m:accPr>
                          <m:e>
                            <m:r>
                              <a:rPr kumimoji="0" lang="en-US" altLang="zh-CN" sz="28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cs typeface="+mn-cs"/>
                              </a:rPr>
                              <m:t>𝐷</m:t>
                            </m:r>
                          </m:e>
                        </m:acc>
                      </m:e>
                      <m:sup>
                        <m:r>
                          <a:rPr kumimoji="0" lang="en-US" altLang="zh-CN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+mn-cs"/>
                          </a:rPr>
                          <m:t>0</m:t>
                        </m:r>
                      </m:sup>
                    </m:sSup>
                    <m:r>
                      <a:rPr kumimoji="0" lang="en-US" altLang="zh-CN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+mn-cs"/>
                      </a:rPr>
                      <m:t> </m:t>
                    </m:r>
                  </m:oMath>
                </a14:m>
                <a:r>
                  <a:rPr lang="en-US" altLang="zh-CN" dirty="0"/>
                  <a:t>mixing parameters and probe CP violation</a:t>
                </a:r>
              </a:p>
              <a:p>
                <a:pPr>
                  <a:buFont typeface="Wingdings" panose="05000000000000000000" pitchFamily="2" charset="2"/>
                  <a:buChar char="l"/>
                </a:pPr>
                <a:r>
                  <a:rPr lang="en-US" altLang="zh-CN" dirty="0"/>
                  <a:t> Search for rare and forbidden charmed hadron decays</a:t>
                </a:r>
              </a:p>
            </p:txBody>
          </p:sp>
        </mc:Choice>
        <mc:Fallback>
          <p:sp>
            <p:nvSpPr>
              <p:cNvPr id="3" name="内容占位符 2">
                <a:extLst>
                  <a:ext uri="{FF2B5EF4-FFF2-40B4-BE49-F238E27FC236}">
                    <a16:creationId xmlns:a16="http://schemas.microsoft.com/office/drawing/2014/main" id="{46F69F68-A0A5-46FC-9845-08900D49B3C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137188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762FFE8-D1ED-4E22-8E9B-66B5FE1292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6440" y="91376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Charmed meson</a:t>
            </a:r>
            <a:b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</a:br>
            <a:b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</a:br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                    </a:t>
            </a:r>
            <a:br>
              <a:rPr lang="en-US" altLang="zh-CN" dirty="0"/>
            </a:br>
            <a:endParaRPr lang="zh-CN" alt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内容占位符 4">
                <a:extLst>
                  <a:ext uri="{FF2B5EF4-FFF2-40B4-BE49-F238E27FC236}">
                    <a16:creationId xmlns:a16="http://schemas.microsoft.com/office/drawing/2014/main" id="{0BC189A9-1E7C-4DB8-BAF2-77B595376C6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sSubSup>
                      <m:sSubSupPr>
                        <m:ctrlPr>
                          <a:rPr kumimoji="0" lang="en-US" altLang="zh-CN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+mn-cs"/>
                          </a:rPr>
                        </m:ctrlPr>
                      </m:sSubSupPr>
                      <m:e>
                        <m:r>
                          <a:rPr kumimoji="0" lang="en-US" altLang="zh-CN" sz="2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+mn-cs"/>
                          </a:rPr>
                          <m:t>𝐷</m:t>
                        </m:r>
                      </m:e>
                      <m:sub>
                        <m:r>
                          <a:rPr kumimoji="0" lang="en-US" altLang="zh-CN" sz="2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+mn-cs"/>
                          </a:rPr>
                          <m:t>(</m:t>
                        </m:r>
                        <m:r>
                          <a:rPr kumimoji="0" lang="en-US" altLang="zh-CN" sz="2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+mn-cs"/>
                          </a:rPr>
                          <m:t>𝑠</m:t>
                        </m:r>
                        <m:r>
                          <a:rPr kumimoji="0" lang="en-US" altLang="zh-CN" sz="2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+mn-cs"/>
                          </a:rPr>
                          <m:t>)</m:t>
                        </m:r>
                      </m:sub>
                      <m:sup>
                        <m:r>
                          <a:rPr kumimoji="0" lang="en-US" altLang="zh-CN" sz="2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+mn-cs"/>
                          </a:rPr>
                          <m:t>+</m:t>
                        </m:r>
                      </m:sup>
                    </m:sSubSup>
                    <m:r>
                      <a:rPr kumimoji="0" lang="en-US" altLang="zh-CN" sz="2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+mn-cs"/>
                      </a:rPr>
                      <m:t> </m:t>
                    </m:r>
                  </m:oMath>
                </a14:m>
                <a:r>
                  <a:rPr lang="en-US" altLang="zh-CN" dirty="0"/>
                  <a:t>leptonic decays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kumimoji="0" lang="en-US" altLang="zh-CN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+mn-cs"/>
                          </a:rPr>
                        </m:ctrlPr>
                      </m:sSubPr>
                      <m:e>
                        <m:r>
                          <a:rPr kumimoji="0" lang="en-US" altLang="zh-CN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+mn-cs"/>
                          </a:rPr>
                          <m:t>𝐷</m:t>
                        </m:r>
                      </m:e>
                      <m:sub>
                        <m:r>
                          <a:rPr kumimoji="0" lang="en-US" altLang="zh-CN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+mn-cs"/>
                          </a:rPr>
                          <m:t>0</m:t>
                        </m:r>
                      </m:sub>
                    </m:sSub>
                    <m:r>
                      <a:rPr kumimoji="0" lang="en-US" altLang="zh-CN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+mn-cs"/>
                      </a:rPr>
                      <m:t>−</m:t>
                    </m:r>
                    <m:sSup>
                      <m:sSupPr>
                        <m:ctrlPr>
                          <a:rPr lang="en-US" altLang="zh-CN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acc>
                          <m:accPr>
                            <m:chr m:val="̅"/>
                            <m:ctrlPr>
                              <a:rPr lang="en-US" altLang="zh-CN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altLang="zh-CN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𝐷</m:t>
                            </m:r>
                          </m:e>
                        </m:acc>
                      </m:e>
                      <m:sup>
                        <m:r>
                          <a:rPr lang="en-US" altLang="zh-CN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</m:oMath>
                </a14:m>
                <a:r>
                  <a:rPr lang="en-US" altLang="zh-CN" dirty="0"/>
                  <a:t>mixing -and CP violation</a:t>
                </a:r>
              </a:p>
              <a:p>
                <a:r>
                  <a:rPr lang="en-US" altLang="zh-CN" dirty="0"/>
                  <a:t>Rare and forbidden decays</a:t>
                </a:r>
                <a:endParaRPr lang="zh-CN" altLang="en-US" dirty="0"/>
              </a:p>
            </p:txBody>
          </p:sp>
        </mc:Choice>
        <mc:Fallback>
          <p:sp>
            <p:nvSpPr>
              <p:cNvPr id="5" name="内容占位符 4">
                <a:extLst>
                  <a:ext uri="{FF2B5EF4-FFF2-40B4-BE49-F238E27FC236}">
                    <a16:creationId xmlns:a16="http://schemas.microsoft.com/office/drawing/2014/main" id="{0BC189A9-1E7C-4DB8-BAF2-77B595376C6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1961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96263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07ADE64-AA24-42AE-9DA9-600726BDCD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2367634" y="234248"/>
            <a:ext cx="10515600" cy="1325563"/>
          </a:xfrm>
        </p:spPr>
        <p:txBody>
          <a:bodyPr/>
          <a:lstStyle/>
          <a:p>
            <a:pPr algn="ctr"/>
            <a:r>
              <a:rPr lang="en-US" altLang="zh-CN" sz="4000" dirty="0">
                <a:latin typeface="仿宋" panose="02010609060101010101" pitchFamily="49" charset="-122"/>
                <a:ea typeface="仿宋" panose="02010609060101010101" pitchFamily="49" charset="-122"/>
              </a:rPr>
              <a:t>Charmed baryon</a:t>
            </a:r>
            <a:br>
              <a:rPr lang="en-US" altLang="zh-CN" dirty="0"/>
            </a:br>
            <a:endParaRPr lang="zh-CN" altLang="en-US" dirty="0"/>
          </a:p>
        </p:txBody>
      </p:sp>
      <p:sp>
        <p:nvSpPr>
          <p:cNvPr id="5" name="内容占位符 4">
            <a:extLst>
              <a:ext uri="{FF2B5EF4-FFF2-40B4-BE49-F238E27FC236}">
                <a16:creationId xmlns:a16="http://schemas.microsoft.com/office/drawing/2014/main" id="{3D66AAEA-6428-4E67-BFD5-D3F4B14C6D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Hadronic weak decays</a:t>
            </a:r>
          </a:p>
          <a:p>
            <a:r>
              <a:rPr lang="en-US" altLang="zh-CN" dirty="0"/>
              <a:t>Electromagnetic and weak radiative decays</a:t>
            </a:r>
          </a:p>
          <a:p>
            <a:r>
              <a:rPr lang="en-US" altLang="zh-CN" dirty="0"/>
              <a:t>CP violation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9874173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标题 1">
                <a:extLst>
                  <a:ext uri="{FF2B5EF4-FFF2-40B4-BE49-F238E27FC236}">
                    <a16:creationId xmlns:a16="http://schemas.microsoft.com/office/drawing/2014/main" id="{EC6B3A49-B8A0-4F33-B5EA-0B8CBDF84B0B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 fontScale="90000"/>
              </a:bodyPr>
              <a:lstStyle/>
              <a:p>
                <a:pPr algn="ctr"/>
                <a14:m>
                  <m:oMath xmlns:m="http://schemas.openxmlformats.org/officeDocument/2006/math">
                    <m:sSubSup>
                      <m:sSubSupPr>
                        <m:ctrlPr>
                          <a:rPr lang="en-US" altLang="zh-CN" sz="40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+mn-cs"/>
                          </a:rPr>
                        </m:ctrlPr>
                      </m:sSubSupPr>
                      <m:e>
                        <m:r>
                          <a:rPr lang="en-US" altLang="zh-CN" sz="40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+mn-cs"/>
                          </a:rPr>
                          <m:t>𝐷</m:t>
                        </m:r>
                      </m:e>
                      <m:sub>
                        <m:r>
                          <a:rPr lang="en-US" altLang="zh-CN" sz="40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+mn-cs"/>
                          </a:rPr>
                          <m:t>(</m:t>
                        </m:r>
                        <m:r>
                          <a:rPr lang="en-US" altLang="zh-CN" sz="40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+mn-cs"/>
                          </a:rPr>
                          <m:t>𝑠</m:t>
                        </m:r>
                        <m:r>
                          <a:rPr lang="en-US" altLang="zh-CN" sz="40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+mn-cs"/>
                          </a:rPr>
                          <m:t>)</m:t>
                        </m:r>
                      </m:sub>
                      <m:sup>
                        <m:r>
                          <a:rPr lang="en-US" altLang="zh-CN" sz="40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+mn-cs"/>
                          </a:rPr>
                          <m:t>+</m:t>
                        </m:r>
                      </m:sup>
                    </m:sSubSup>
                  </m:oMath>
                </a14:m>
                <a:r>
                  <a:rPr lang="en-US" altLang="zh-CN" sz="4000" dirty="0">
                    <a:solidFill>
                      <a:prstClr val="black"/>
                    </a:solidFill>
                    <a:latin typeface="等线" panose="020F0502020204030204"/>
                    <a:ea typeface="等线" panose="02010600030101010101" pitchFamily="2" charset="-122"/>
                    <a:cs typeface="+mn-cs"/>
                  </a:rPr>
                  <a:t> </a:t>
                </a:r>
                <a:r>
                  <a:rPr lang="en-US" altLang="zh-CN" dirty="0"/>
                  <a:t>leptonic decays</a:t>
                </a:r>
                <a:br>
                  <a:rPr lang="en-US" altLang="zh-CN" dirty="0"/>
                </a:br>
                <a:endParaRPr lang="zh-CN" altLang="en-US" dirty="0"/>
              </a:p>
            </p:txBody>
          </p:sp>
        </mc:Choice>
        <mc:Fallback>
          <p:sp>
            <p:nvSpPr>
              <p:cNvPr id="2" name="标题 1">
                <a:extLst>
                  <a:ext uri="{FF2B5EF4-FFF2-40B4-BE49-F238E27FC236}">
                    <a16:creationId xmlns:a16="http://schemas.microsoft.com/office/drawing/2014/main" id="{EC6B3A49-B8A0-4F33-B5EA-0B8CBDF84B0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t="-9217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内容占位符 4">
                <a:extLst>
                  <a:ext uri="{FF2B5EF4-FFF2-40B4-BE49-F238E27FC236}">
                    <a16:creationId xmlns:a16="http://schemas.microsoft.com/office/drawing/2014/main" id="{A36E3982-8279-4496-8F34-3524CADCE0B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altLang="zh-CN" dirty="0"/>
                  <a:t>  Direct determination of the CKM matrix elements |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b="0" i="1" dirty="0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altLang="zh-CN" b="0" i="1" dirty="0" smtClean="0">
                            <a:latin typeface="Cambria Math" panose="02040503050406030204" pitchFamily="18" charset="0"/>
                          </a:rPr>
                          <m:t>𝑐𝑑</m:t>
                        </m:r>
                      </m:sub>
                    </m:sSub>
                  </m:oMath>
                </a14:m>
                <a:r>
                  <a:rPr lang="en-US" altLang="zh-CN" dirty="0"/>
                  <a:t>| and </a:t>
                </a:r>
                <a:r>
                  <a:rPr lang="en-US" altLang="zh-CN" dirty="0">
                    <a:solidFill>
                      <a:prstClr val="black"/>
                    </a:solidFill>
                  </a:rPr>
                  <a:t>|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i="1" dirty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i="1" dirty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altLang="zh-CN" i="1" dirty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  <m:r>
                          <a:rPr lang="en-US" altLang="zh-CN" b="0" i="1" dirty="0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</m:oMath>
                </a14:m>
                <a:r>
                  <a:rPr lang="en-US" altLang="zh-CN" dirty="0">
                    <a:solidFill>
                      <a:prstClr val="black"/>
                    </a:solidFill>
                  </a:rPr>
                  <a:t>|</a:t>
                </a:r>
                <a:r>
                  <a:rPr lang="en-US" altLang="zh-CN" dirty="0"/>
                  <a:t>  pure-leptonic decays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kumimoji="0" lang="en-US" altLang="zh-CN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+mn-cs"/>
                          </a:rPr>
                        </m:ctrlPr>
                      </m:sSubSupPr>
                      <m:e>
                        <m:r>
                          <a:rPr kumimoji="0" lang="en-US" altLang="zh-CN" sz="2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+mn-cs"/>
                          </a:rPr>
                          <m:t>𝐷</m:t>
                        </m:r>
                      </m:e>
                      <m:sub>
                        <m:r>
                          <a:rPr kumimoji="0" lang="en-US" altLang="zh-CN" sz="2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+mn-cs"/>
                          </a:rPr>
                          <m:t>(</m:t>
                        </m:r>
                        <m:r>
                          <a:rPr kumimoji="0" lang="en-US" altLang="zh-CN" sz="2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+mn-cs"/>
                          </a:rPr>
                          <m:t>𝑠</m:t>
                        </m:r>
                        <m:r>
                          <a:rPr kumimoji="0" lang="en-US" altLang="zh-CN" sz="2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+mn-cs"/>
                          </a:rPr>
                          <m:t>)</m:t>
                        </m:r>
                      </m:sub>
                      <m:sup>
                        <m:r>
                          <a:rPr kumimoji="0" lang="en-US" altLang="zh-CN" sz="2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+mn-cs"/>
                          </a:rPr>
                          <m:t>+</m:t>
                        </m:r>
                      </m:sup>
                    </m:sSubSup>
                  </m:oMath>
                </a14:m>
                <a:r>
                  <a:rPr kumimoji="0" lang="en-US" altLang="zh-CN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等线" panose="020F0502020204030204"/>
                    <a:ea typeface="等线" panose="02010600030101010101" pitchFamily="2" charset="-122"/>
                    <a:cs typeface="+mn-cs"/>
                  </a:rPr>
                  <a:t> </a:t>
                </a:r>
                <a:r>
                  <a:rPr lang="en-US" altLang="zh-CN" dirty="0"/>
                  <a:t>→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CN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CN" i="1" dirty="0">
                            <a:latin typeface="Cambria Math" panose="02040503050406030204" pitchFamily="18" charset="0"/>
                          </a:rPr>
                          <m:t>ℓ</m:t>
                        </m:r>
                      </m:e>
                      <m:sup>
                        <m:r>
                          <a:rPr lang="en-US" altLang="zh-CN" b="0" i="1" dirty="0" smtClean="0">
                            <a:latin typeface="Cambria Math" panose="02040503050406030204" pitchFamily="18" charset="0"/>
                          </a:rPr>
                          <m:t>+</m:t>
                        </m:r>
                      </m:sup>
                    </m:sSup>
                    <m:r>
                      <a:rPr lang="en-US" altLang="zh-CN" i="1" dirty="0" smtClean="0">
                        <a:latin typeface="Cambria Math" panose="02040503050406030204" pitchFamily="18" charset="0"/>
                      </a:rPr>
                      <m:t>𝜈</m:t>
                    </m:r>
                    <m:r>
                      <a:rPr lang="en-US" altLang="zh-CN" i="1" dirty="0" smtClean="0">
                        <a:latin typeface="Cambria Math" panose="02040503050406030204" pitchFamily="18" charset="0"/>
                      </a:rPr>
                      <m:t>ℓ (</m:t>
                    </m:r>
                    <m:r>
                      <a:rPr lang="en-US" altLang="zh-CN" i="1" dirty="0" smtClean="0">
                        <a:latin typeface="Cambria Math" panose="02040503050406030204" pitchFamily="18" charset="0"/>
                      </a:rPr>
                      <m:t>𝑓𝑜𝑟</m:t>
                    </m:r>
                    <m:r>
                      <a:rPr lang="en-US" altLang="zh-CN" i="1" dirty="0" smtClean="0">
                        <a:latin typeface="Cambria Math" panose="02040503050406030204" pitchFamily="18" charset="0"/>
                      </a:rPr>
                      <m:t> ℓ = </m:t>
                    </m:r>
                    <m:r>
                      <a:rPr lang="en-US" altLang="zh-CN" i="1" dirty="0" smtClean="0">
                        <a:latin typeface="Cambria Math" panose="02040503050406030204" pitchFamily="18" charset="0"/>
                      </a:rPr>
                      <m:t>𝑒</m:t>
                    </m:r>
                    <m:r>
                      <a:rPr lang="en-US" altLang="zh-CN" i="1" dirty="0" smtClean="0">
                        <a:latin typeface="Cambria Math" panose="02040503050406030204" pitchFamily="18" charset="0"/>
                      </a:rPr>
                      <m:t>, µ, </m:t>
                    </m:r>
                    <m:r>
                      <a:rPr lang="en-US" altLang="zh-CN" i="1" dirty="0" smtClean="0">
                        <a:latin typeface="Cambria Math" panose="02040503050406030204" pitchFamily="18" charset="0"/>
                      </a:rPr>
                      <m:t>𝜏</m:t>
                    </m:r>
                    <m:r>
                      <a:rPr lang="en-US" altLang="zh-CN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altLang="zh-CN" dirty="0"/>
              </a:p>
            </p:txBody>
          </p:sp>
        </mc:Choice>
        <mc:Fallback>
          <p:sp>
            <p:nvSpPr>
              <p:cNvPr id="5" name="内容占位符 4">
                <a:extLst>
                  <a:ext uri="{FF2B5EF4-FFF2-40B4-BE49-F238E27FC236}">
                    <a16:creationId xmlns:a16="http://schemas.microsoft.com/office/drawing/2014/main" id="{A36E3982-8279-4496-8F34-3524CADCE0B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217" t="-2381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022829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C4E0EE2-6F7B-4BFA-9913-EA29E38BB7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zh-CN" altLang="en-US" dirty="0"/>
          </a:p>
        </p:txBody>
      </p:sp>
      <p:pic>
        <p:nvPicPr>
          <p:cNvPr id="7" name="内容占位符 6">
            <a:extLst>
              <a:ext uri="{FF2B5EF4-FFF2-40B4-BE49-F238E27FC236}">
                <a16:creationId xmlns:a16="http://schemas.microsoft.com/office/drawing/2014/main" id="{0AE01304-6D00-4FE3-9254-43E3DE55056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89458" y="561790"/>
            <a:ext cx="7294108" cy="5734419"/>
          </a:xfrm>
        </p:spPr>
      </p:pic>
    </p:spTree>
    <p:extLst>
      <p:ext uri="{BB962C8B-B14F-4D97-AF65-F5344CB8AC3E}">
        <p14:creationId xmlns:p14="http://schemas.microsoft.com/office/powerpoint/2010/main" val="21515898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10FF96B-7BEB-4574-ACB4-64DC66A3F1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endParaRPr lang="zh-CN" alt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内容占位符 4">
                <a:extLst>
                  <a:ext uri="{FF2B5EF4-FFF2-40B4-BE49-F238E27FC236}">
                    <a16:creationId xmlns:a16="http://schemas.microsoft.com/office/drawing/2014/main" id="{CF2B1A0B-3BE1-4418-92A7-D1F7D2702CE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i="1" dirty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sSubSup>
                          <m:sSubSupPr>
                            <m:ctrlPr>
                              <a:rPr lang="en-US" altLang="zh-CN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altLang="zh-CN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𝐷</m:t>
                            </m:r>
                          </m:e>
                          <m:sub>
                            <m:r>
                              <a:rPr lang="en-US" altLang="zh-CN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altLang="zh-CN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𝑠</m:t>
                            </m:r>
                            <m:r>
                              <a:rPr lang="en-US" altLang="zh-CN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</m:sub>
                          <m:sup>
                            <m:r>
                              <a:rPr lang="en-US" altLang="zh-CN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</m:sup>
                        </m:sSubSup>
                      </m:sub>
                    </m:sSub>
                  </m:oMath>
                </a14:m>
                <a:r>
                  <a:rPr lang="en-US" altLang="zh-CN" dirty="0"/>
                  <a:t>are calculated by LQCD with precisions of about 0.2%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Sup>
                      <m:sSubSupPr>
                        <m:ctrlPr>
                          <a:rPr lang="en-US" altLang="zh-CN" i="1" dirty="0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zh-CN" b="0" i="1" dirty="0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altLang="zh-CN" b="0" i="1" dirty="0" smtClean="0">
                            <a:latin typeface="Cambria Math" panose="02040503050406030204" pitchFamily="18" charset="0"/>
                          </a:rPr>
                          <m:t>𝐷</m:t>
                        </m:r>
                      </m:sub>
                      <m:sup>
                        <m:r>
                          <a:rPr lang="en-US" altLang="zh-CN" b="0" i="1" dirty="0" smtClean="0">
                            <a:latin typeface="Cambria Math" panose="02040503050406030204" pitchFamily="18" charset="0"/>
                          </a:rPr>
                          <m:t>+</m:t>
                        </m:r>
                      </m:sup>
                    </m:sSubSup>
                  </m:oMath>
                </a14:m>
                <a:r>
                  <a:rPr lang="en-US" altLang="zh-CN" dirty="0"/>
                  <a:t>= 212.7±0.6 MeV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Sup>
                      <m:sSubSupPr>
                        <m:ctrlPr>
                          <a:rPr kumimoji="0" lang="en-US" altLang="zh-CN" sz="2800" b="0" i="1" u="none" strike="noStrike" kern="1200" cap="none" spc="0" normalizeH="0" baseline="0" noProof="0" dirty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+mn-cs"/>
                          </a:rPr>
                        </m:ctrlPr>
                      </m:sSubSupPr>
                      <m:e>
                        <m:r>
                          <a:rPr kumimoji="0" lang="en-US" altLang="zh-CN" sz="2800" b="0" i="1" u="none" strike="noStrike" kern="1200" cap="none" spc="0" normalizeH="0" baseline="0" noProof="0" dirty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+mn-cs"/>
                          </a:rPr>
                          <m:t>𝑓</m:t>
                        </m:r>
                      </m:e>
                      <m:sub>
                        <m:sSub>
                          <m:sSubPr>
                            <m:ctrlPr>
                              <a:rPr kumimoji="0" lang="en-US" altLang="zh-CN" sz="2800" b="0" i="1" u="none" strike="noStrike" kern="1200" cap="none" spc="0" normalizeH="0" baseline="0" noProof="0" dirty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cs typeface="+mn-cs"/>
                              </a:rPr>
                            </m:ctrlPr>
                          </m:sSubPr>
                          <m:e>
                            <m:r>
                              <a:rPr kumimoji="0" lang="en-US" altLang="zh-CN" sz="2800" b="0" i="1" u="none" strike="noStrike" kern="1200" cap="none" spc="0" normalizeH="0" baseline="0" noProof="0" dirty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cs typeface="+mn-cs"/>
                              </a:rPr>
                              <m:t>𝐷</m:t>
                            </m:r>
                          </m:e>
                          <m:sub>
                            <m:r>
                              <a:rPr kumimoji="0" lang="en-US" altLang="zh-CN" sz="2800" b="0" i="1" u="none" strike="noStrike" kern="1200" cap="none" spc="0" normalizeH="0" baseline="0" noProof="0" dirty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cs typeface="+mn-cs"/>
                              </a:rPr>
                              <m:t>𝑠</m:t>
                            </m:r>
                          </m:sub>
                        </m:sSub>
                      </m:sub>
                      <m:sup>
                        <m:r>
                          <a:rPr kumimoji="0" lang="en-US" altLang="zh-CN" sz="2800" b="0" i="1" u="none" strike="noStrike" kern="1200" cap="none" spc="0" normalizeH="0" baseline="0" noProof="0" dirty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+mn-cs"/>
                          </a:rPr>
                          <m:t>+</m:t>
                        </m:r>
                      </m:sup>
                    </m:sSubSup>
                  </m:oMath>
                </a14:m>
                <a:r>
                  <a:rPr lang="en-US" altLang="zh-CN" dirty="0"/>
                  <a:t> = 249.9±0.4 MeV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Sup>
                      <m:sSubSupPr>
                        <m:ctrlPr>
                          <a:rPr kumimoji="0" lang="en-US" altLang="zh-CN" sz="2800" b="0" i="1" u="none" strike="noStrike" kern="1200" cap="none" spc="0" normalizeH="0" baseline="0" noProof="0" dirty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+mn-cs"/>
                          </a:rPr>
                        </m:ctrlPr>
                      </m:sSubSupPr>
                      <m:e>
                        <m:r>
                          <a:rPr kumimoji="0" lang="en-US" altLang="zh-CN" sz="2800" b="0" i="1" u="none" strike="noStrike" kern="1200" cap="none" spc="0" normalizeH="0" baseline="0" noProof="0" dirty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+mn-cs"/>
                          </a:rPr>
                          <m:t>𝑓</m:t>
                        </m:r>
                      </m:e>
                      <m:sub>
                        <m:sSub>
                          <m:sSubPr>
                            <m:ctrlPr>
                              <a:rPr kumimoji="0" lang="en-US" altLang="zh-CN" sz="2800" b="0" i="1" u="none" strike="noStrike" kern="1200" cap="none" spc="0" normalizeH="0" baseline="0" noProof="0" dirty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cs typeface="+mn-cs"/>
                              </a:rPr>
                            </m:ctrlPr>
                          </m:sSubPr>
                          <m:e>
                            <m:r>
                              <a:rPr kumimoji="0" lang="en-US" altLang="zh-CN" sz="2800" b="0" i="1" u="none" strike="noStrike" kern="1200" cap="none" spc="0" normalizeH="0" baseline="0" noProof="0" dirty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cs typeface="+mn-cs"/>
                              </a:rPr>
                              <m:t>𝐷</m:t>
                            </m:r>
                          </m:e>
                          <m:sub>
                            <m:r>
                              <a:rPr kumimoji="0" lang="en-US" altLang="zh-CN" sz="2800" b="0" i="1" u="none" strike="noStrike" kern="1200" cap="none" spc="0" normalizeH="0" baseline="0" noProof="0" dirty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cs typeface="+mn-cs"/>
                              </a:rPr>
                              <m:t>𝑠</m:t>
                            </m:r>
                          </m:sub>
                        </m:sSub>
                      </m:sub>
                      <m:sup>
                        <m:r>
                          <a:rPr kumimoji="0" lang="en-US" altLang="zh-CN" sz="2800" b="0" i="1" u="none" strike="noStrike" kern="1200" cap="none" spc="0" normalizeH="0" baseline="0" noProof="0" dirty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+mn-cs"/>
                          </a:rPr>
                          <m:t>+</m:t>
                        </m:r>
                      </m:sup>
                    </m:sSubSup>
                  </m:oMath>
                </a14:m>
                <a:r>
                  <a:rPr kumimoji="0" lang="en-US" altLang="zh-CN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等线" panose="020F0502020204030204"/>
                    <a:ea typeface="等线" panose="02010600030101010101" pitchFamily="2" charset="-122"/>
                    <a:cs typeface="+mn-cs"/>
                  </a:rPr>
                  <a:t> </a:t>
                </a:r>
                <a:r>
                  <a:rPr lang="en-US" altLang="zh-CN" dirty="0"/>
                  <a:t>/</a:t>
                </a:r>
                <a:r>
                  <a:rPr lang="en-US" altLang="zh-CN" dirty="0">
                    <a:solidFill>
                      <a:prstClr val="black"/>
                    </a:solidFill>
                  </a:rPr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altLang="zh-CN" i="1" dirty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zh-CN" i="1" dirty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altLang="zh-CN" i="1" dirty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𝐷</m:t>
                        </m:r>
                      </m:sub>
                      <m:sup>
                        <m:r>
                          <a:rPr lang="en-US" altLang="zh-CN" i="1" dirty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</m:sup>
                    </m:sSubSup>
                    <m:r>
                      <a:rPr lang="en-US" altLang="zh-CN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altLang="zh-CN" dirty="0"/>
                  <a:t>= 1.1749±0.0016</a:t>
                </a:r>
              </a:p>
              <a:p>
                <a:pPr marL="0" indent="0">
                  <a:buNone/>
                </a:pPr>
                <a:r>
                  <a:rPr lang="en-US" altLang="zh-CN" dirty="0"/>
                  <a:t>STCF are crucial and necessary to be improved to the level of</a:t>
                </a:r>
              </a:p>
              <a:p>
                <a:pPr marL="0" indent="0">
                  <a:buNone/>
                </a:pPr>
                <a:r>
                  <a:rPr lang="en-US" altLang="zh-CN" dirty="0"/>
                  <a:t>0.1%</a:t>
                </a:r>
              </a:p>
              <a:p>
                <a:endParaRPr lang="en-US" altLang="zh-CN" dirty="0"/>
              </a:p>
              <a:p>
                <a:pPr marL="0" indent="0">
                  <a:buNone/>
                </a:pPr>
                <a:endParaRPr lang="en-US" altLang="zh-CN" dirty="0"/>
              </a:p>
              <a:p>
                <a:pPr marL="0" indent="0">
                  <a:buNone/>
                </a:pPr>
                <a:endParaRPr lang="zh-CN" altLang="en-US" dirty="0"/>
              </a:p>
            </p:txBody>
          </p:sp>
        </mc:Choice>
        <mc:Fallback>
          <p:sp>
            <p:nvSpPr>
              <p:cNvPr id="5" name="内容占位符 4">
                <a:extLst>
                  <a:ext uri="{FF2B5EF4-FFF2-40B4-BE49-F238E27FC236}">
                    <a16:creationId xmlns:a16="http://schemas.microsoft.com/office/drawing/2014/main" id="{CF2B1A0B-3BE1-4418-92A7-D1F7D2702CE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2381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341177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561</TotalTime>
  <Words>241</Words>
  <Application>Microsoft Office PowerPoint</Application>
  <PresentationFormat>宽屏</PresentationFormat>
  <Paragraphs>47</Paragraphs>
  <Slides>12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20" baseType="lpstr">
      <vt:lpstr>等线</vt:lpstr>
      <vt:lpstr>等线 Light</vt:lpstr>
      <vt:lpstr>仿宋</vt:lpstr>
      <vt:lpstr>华文宋体</vt:lpstr>
      <vt:lpstr>Arial</vt:lpstr>
      <vt:lpstr>Cambria Math</vt:lpstr>
      <vt:lpstr>Wingdings</vt:lpstr>
      <vt:lpstr>Office 主题​​</vt:lpstr>
      <vt:lpstr>PowerPoint 演示文稿</vt:lpstr>
      <vt:lpstr>STCF</vt:lpstr>
      <vt:lpstr>PowerPoint 演示文稿</vt:lpstr>
      <vt:lpstr>Introduction </vt:lpstr>
      <vt:lpstr>Charmed meson                       </vt:lpstr>
      <vt:lpstr>Charmed baryon </vt:lpstr>
      <vt:lpstr>D_((s))^+ leptonic decays </vt:lpstr>
      <vt:lpstr>PowerPoint 演示文稿</vt:lpstr>
      <vt:lpstr>PowerPoint 演示文稿</vt:lpstr>
      <vt:lpstr>PowerPoint 演示文稿</vt:lpstr>
      <vt:lpstr>Summary  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Nonleptonic two-body decays of Λ_b→ Λ_c π, Λ_c K in the perturbative QCD approach</dc:title>
  <dc:creator>Administrator</dc:creator>
  <cp:lastModifiedBy>Administrator</cp:lastModifiedBy>
  <cp:revision>10</cp:revision>
  <dcterms:created xsi:type="dcterms:W3CDTF">2022-02-28T06:36:36Z</dcterms:created>
  <dcterms:modified xsi:type="dcterms:W3CDTF">2022-03-19T08:19:01Z</dcterms:modified>
</cp:coreProperties>
</file>