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18"/>
  </p:notesMasterIdLst>
  <p:handoutMasterIdLst>
    <p:handoutMasterId r:id="rId19"/>
  </p:handoutMasterIdLst>
  <p:sldIdLst>
    <p:sldId id="256" r:id="rId2"/>
    <p:sldId id="295" r:id="rId3"/>
    <p:sldId id="304" r:id="rId4"/>
    <p:sldId id="314" r:id="rId5"/>
    <p:sldId id="315" r:id="rId6"/>
    <p:sldId id="305" r:id="rId7"/>
    <p:sldId id="308" r:id="rId8"/>
    <p:sldId id="313" r:id="rId9"/>
    <p:sldId id="316" r:id="rId10"/>
    <p:sldId id="306" r:id="rId11"/>
    <p:sldId id="309" r:id="rId12"/>
    <p:sldId id="310" r:id="rId13"/>
    <p:sldId id="311" r:id="rId14"/>
    <p:sldId id="307" r:id="rId15"/>
    <p:sldId id="312" r:id="rId16"/>
    <p:sldId id="302" r:id="rId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18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813"/>
    <p:restoredTop sz="83975"/>
  </p:normalViewPr>
  <p:slideViewPr>
    <p:cSldViewPr snapToGrid="0" snapToObjects="1">
      <p:cViewPr varScale="1">
        <p:scale>
          <a:sx n="82" d="100"/>
          <a:sy n="82" d="100"/>
        </p:scale>
        <p:origin x="168" y="4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3AB246BB-BBF4-184D-BFFA-614A9B26E2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a:extLst>
              <a:ext uri="{FF2B5EF4-FFF2-40B4-BE49-F238E27FC236}">
                <a16:creationId xmlns:a16="http://schemas.microsoft.com/office/drawing/2014/main" id="{98295177-3EEB-ED4E-8F8B-C8E62B44C88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A252D0-A161-AF4C-8024-8ABB6FD619BB}" type="datetimeFigureOut">
              <a:rPr kumimoji="1" lang="zh-CN" altLang="en-US" smtClean="0"/>
              <a:t>2022/6/14</a:t>
            </a:fld>
            <a:endParaRPr kumimoji="1" lang="zh-CN" altLang="en-US"/>
          </a:p>
        </p:txBody>
      </p:sp>
      <p:sp>
        <p:nvSpPr>
          <p:cNvPr id="4" name="页脚占位符 3">
            <a:extLst>
              <a:ext uri="{FF2B5EF4-FFF2-40B4-BE49-F238E27FC236}">
                <a16:creationId xmlns:a16="http://schemas.microsoft.com/office/drawing/2014/main" id="{D58995A3-34AA-C248-82E9-9DB110FBE4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a:extLst>
              <a:ext uri="{FF2B5EF4-FFF2-40B4-BE49-F238E27FC236}">
                <a16:creationId xmlns:a16="http://schemas.microsoft.com/office/drawing/2014/main" id="{5E59CF49-9433-2747-9DAC-349E0005785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63D095-22C2-AD45-B611-C1F6023E3887}" type="slidenum">
              <a:rPr kumimoji="1" lang="zh-CN" altLang="en-US" smtClean="0"/>
              <a:t>‹#›</a:t>
            </a:fld>
            <a:endParaRPr kumimoji="1" lang="zh-CN" altLang="en-US"/>
          </a:p>
        </p:txBody>
      </p:sp>
    </p:spTree>
    <p:extLst>
      <p:ext uri="{BB962C8B-B14F-4D97-AF65-F5344CB8AC3E}">
        <p14:creationId xmlns:p14="http://schemas.microsoft.com/office/powerpoint/2010/main" val="27546032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9DF6C-B541-CD4A-A7DB-CD8C556A337E}" type="datetimeFigureOut">
              <a:rPr kumimoji="1" lang="zh-CN" altLang="en-US" smtClean="0"/>
              <a:t>2022/6/14</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FCBAF9-26F8-2546-8209-F099BB303009}" type="slidenum">
              <a:rPr kumimoji="1" lang="zh-CN" altLang="en-US" smtClean="0"/>
              <a:t>‹#›</a:t>
            </a:fld>
            <a:endParaRPr kumimoji="1" lang="zh-CN" altLang="en-US"/>
          </a:p>
        </p:txBody>
      </p:sp>
    </p:spTree>
    <p:extLst>
      <p:ext uri="{BB962C8B-B14F-4D97-AF65-F5344CB8AC3E}">
        <p14:creationId xmlns:p14="http://schemas.microsoft.com/office/powerpoint/2010/main" val="11125871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各位老师们大家好，我是来自清华大学的黄佳辉，我今天报告的内容是黑洞吸积盘的辐射磁流体力学数值模拟。</a:t>
            </a:r>
          </a:p>
        </p:txBody>
      </p:sp>
      <p:sp>
        <p:nvSpPr>
          <p:cNvPr id="4" name="灯片编号占位符 3"/>
          <p:cNvSpPr>
            <a:spLocks noGrp="1"/>
          </p:cNvSpPr>
          <p:nvPr>
            <p:ph type="sldNum" sz="quarter" idx="5"/>
          </p:nvPr>
        </p:nvSpPr>
        <p:spPr/>
        <p:txBody>
          <a:bodyPr/>
          <a:lstStyle/>
          <a:p>
            <a:fld id="{BEFCBAF9-26F8-2546-8209-F099BB303009}" type="slidenum">
              <a:rPr kumimoji="1" lang="zh-CN" altLang="en-US" smtClean="0"/>
              <a:t>0</a:t>
            </a:fld>
            <a:endParaRPr kumimoji="1" lang="zh-CN" altLang="en-US"/>
          </a:p>
        </p:txBody>
      </p:sp>
    </p:spTree>
    <p:extLst>
      <p:ext uri="{BB962C8B-B14F-4D97-AF65-F5344CB8AC3E}">
        <p14:creationId xmlns:p14="http://schemas.microsoft.com/office/powerpoint/2010/main" val="2988883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我们可以从模拟的数据中提取出冕的温度，通过上表可以看到冕的温度和吸积率是反相关的。</a:t>
            </a:r>
            <a:endParaRPr kumimoji="1" lang="en-US" altLang="zh-CN" dirty="0"/>
          </a:p>
          <a:p>
            <a:r>
              <a:rPr kumimoji="1" lang="zh-CN" altLang="en-US" dirty="0"/>
              <a:t>同样的，通过积分达到稳态后的辐射流强，我们可以得到稳态盘的光度，从而计算整个盘的辐射效率，通过表格可以看出辐射效率在几个百分点的量级，这和过去工作的模拟结果一致，并且辐射效率随着吸积率从</a:t>
            </a:r>
            <a:r>
              <a:rPr kumimoji="1" lang="en-US" altLang="zh-CN" dirty="0"/>
              <a:t>1%</a:t>
            </a:r>
            <a:r>
              <a:rPr kumimoji="1" lang="zh-CN" altLang="en-US" dirty="0"/>
              <a:t>增长到百分之八九十之后缩小了一半，这表明了由于平流效应随着吸积率增加变得更明显，更多的光子变得更不容易辐射出去。</a:t>
            </a:r>
            <a:endParaRPr kumimoji="1" lang="en-US" altLang="zh-CN" dirty="0"/>
          </a:p>
          <a:p>
            <a:r>
              <a:rPr kumimoji="1" lang="zh-CN" altLang="en-US" dirty="0"/>
              <a:t>以上是我们得到的一些盘的基本性质随着吸积率变化的定性结果。</a:t>
            </a:r>
          </a:p>
        </p:txBody>
      </p:sp>
      <p:sp>
        <p:nvSpPr>
          <p:cNvPr id="4" name="灯片编号占位符 3"/>
          <p:cNvSpPr>
            <a:spLocks noGrp="1"/>
          </p:cNvSpPr>
          <p:nvPr>
            <p:ph type="sldNum" sz="quarter" idx="5"/>
          </p:nvPr>
        </p:nvSpPr>
        <p:spPr/>
        <p:txBody>
          <a:bodyPr/>
          <a:lstStyle/>
          <a:p>
            <a:fld id="{BEFCBAF9-26F8-2546-8209-F099BB303009}" type="slidenum">
              <a:rPr kumimoji="1" lang="zh-CN" altLang="en-US" smtClean="0"/>
              <a:t>9</a:t>
            </a:fld>
            <a:endParaRPr kumimoji="1" lang="zh-CN" altLang="en-US"/>
          </a:p>
        </p:txBody>
      </p:sp>
    </p:spTree>
    <p:extLst>
      <p:ext uri="{BB962C8B-B14F-4D97-AF65-F5344CB8AC3E}">
        <p14:creationId xmlns:p14="http://schemas.microsoft.com/office/powerpoint/2010/main" val="164239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除了观察盘在二维上的性质，我们还可以通过球面平均来更进一步地提取模拟得到的准稳态盘的一维性质。</a:t>
            </a:r>
            <a:endParaRPr kumimoji="1" lang="en-US" altLang="zh-CN" dirty="0"/>
          </a:p>
          <a:p>
            <a:r>
              <a:rPr kumimoji="1" lang="zh-CN" altLang="en-US" dirty="0"/>
              <a:t>上图是球面平均后的气体压强、磁压以及辐射压强随着吸积盘半径的变化，可以看到，磁压的大小在三类压强中是最大的，高于辐射压和气体压强，或者至少和辐射压处于同一量级。所以磁压在亚爱丁顿吸积盘中实际上扮演了很重要的作用，应该是在解析模型中不可忽视的。</a:t>
            </a:r>
            <a:endParaRPr kumimoji="1" lang="en-US" altLang="zh-CN" dirty="0"/>
          </a:p>
        </p:txBody>
      </p:sp>
      <p:sp>
        <p:nvSpPr>
          <p:cNvPr id="4" name="灯片编号占位符 3"/>
          <p:cNvSpPr>
            <a:spLocks noGrp="1"/>
          </p:cNvSpPr>
          <p:nvPr>
            <p:ph type="sldNum" sz="quarter" idx="5"/>
          </p:nvPr>
        </p:nvSpPr>
        <p:spPr/>
        <p:txBody>
          <a:bodyPr/>
          <a:lstStyle/>
          <a:p>
            <a:fld id="{BEFCBAF9-26F8-2546-8209-F099BB303009}" type="slidenum">
              <a:rPr kumimoji="1" lang="zh-CN" altLang="en-US" smtClean="0"/>
              <a:t>10</a:t>
            </a:fld>
            <a:endParaRPr kumimoji="1" lang="zh-CN" altLang="en-US"/>
          </a:p>
        </p:txBody>
      </p:sp>
    </p:spTree>
    <p:extLst>
      <p:ext uri="{BB962C8B-B14F-4D97-AF65-F5344CB8AC3E}">
        <p14:creationId xmlns:p14="http://schemas.microsoft.com/office/powerpoint/2010/main" val="9778145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我们还可以查看在某一特定半径处，如</a:t>
            </a:r>
            <a:r>
              <a:rPr kumimoji="1" lang="en-US" altLang="zh-CN" dirty="0"/>
              <a:t>10rg</a:t>
            </a:r>
            <a:r>
              <a:rPr kumimoji="1" lang="zh-CN" altLang="en-US" dirty="0"/>
              <a:t>处，各类压强在纵向上的变化，因为支撑吸积盘纵向结构的实际上是压强的梯度而不是压强的大小。</a:t>
            </a:r>
            <a:endParaRPr kumimoji="1" lang="en-US" altLang="zh-CN" dirty="0"/>
          </a:p>
          <a:p>
            <a:r>
              <a:rPr kumimoji="1" lang="zh-CN" altLang="en-US" dirty="0"/>
              <a:t>从上图可以看出，即使辐射压和磁压的大小处在同一个量级，但是磁压在纵向上的梯度要明显高于辐射压，这说明主要是磁压的梯度支撑了我们的准稳态盘，使其不会塌缩。也就是说磁压的支撑可能是解决之前的模拟中辐射压主导盘塌缩问题的重要因素。</a:t>
            </a:r>
          </a:p>
        </p:txBody>
      </p:sp>
      <p:sp>
        <p:nvSpPr>
          <p:cNvPr id="4" name="灯片编号占位符 3"/>
          <p:cNvSpPr>
            <a:spLocks noGrp="1"/>
          </p:cNvSpPr>
          <p:nvPr>
            <p:ph type="sldNum" sz="quarter" idx="5"/>
          </p:nvPr>
        </p:nvSpPr>
        <p:spPr/>
        <p:txBody>
          <a:bodyPr/>
          <a:lstStyle/>
          <a:p>
            <a:fld id="{BEFCBAF9-26F8-2546-8209-F099BB303009}" type="slidenum">
              <a:rPr kumimoji="1" lang="zh-CN" altLang="en-US" smtClean="0"/>
              <a:t>11</a:t>
            </a:fld>
            <a:endParaRPr kumimoji="1" lang="zh-CN" altLang="en-US"/>
          </a:p>
        </p:txBody>
      </p:sp>
    </p:spTree>
    <p:extLst>
      <p:ext uri="{BB962C8B-B14F-4D97-AF65-F5344CB8AC3E}">
        <p14:creationId xmlns:p14="http://schemas.microsoft.com/office/powerpoint/2010/main" val="1164130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关于磁压主导的吸积盘，</a:t>
            </a:r>
            <a:r>
              <a:rPr kumimoji="1" lang="en-US" altLang="zh-CN" dirty="0"/>
              <a:t>Begelman</a:t>
            </a:r>
            <a:r>
              <a:rPr kumimoji="1" lang="zh-CN" altLang="en-US" dirty="0"/>
              <a:t>在</a:t>
            </a:r>
            <a:r>
              <a:rPr kumimoji="1" lang="en-US" altLang="zh-CN" dirty="0"/>
              <a:t>2007</a:t>
            </a:r>
            <a:r>
              <a:rPr kumimoji="1" lang="zh-CN" altLang="en-US" dirty="0"/>
              <a:t>年曾经做过一定的讨论，他们认为当阿尔芬速度达到开普勒速度和声速的几何平均值时，磁场会达到饱和。通过简单的推导，此时饱和的磁压和密度、声速以及开普勒速度成正比。</a:t>
            </a:r>
            <a:endParaRPr kumimoji="1" lang="en-US" altLang="zh-CN" dirty="0"/>
          </a:p>
          <a:p>
            <a:r>
              <a:rPr kumimoji="1" lang="zh-CN" altLang="en-US" dirty="0"/>
              <a:t>我们计算了这一磁压主导模型所预言的盘内的饱和磁压，并且用黑色的实线在上图表示出来，该模型在一个数量级内和我们的模拟磁压数据是相符的。这可能是描述亚爱丁顿盘内磁压大小的重要依据。</a:t>
            </a:r>
          </a:p>
        </p:txBody>
      </p:sp>
      <p:sp>
        <p:nvSpPr>
          <p:cNvPr id="4" name="灯片编号占位符 3"/>
          <p:cNvSpPr>
            <a:spLocks noGrp="1"/>
          </p:cNvSpPr>
          <p:nvPr>
            <p:ph type="sldNum" sz="quarter" idx="5"/>
          </p:nvPr>
        </p:nvSpPr>
        <p:spPr/>
        <p:txBody>
          <a:bodyPr/>
          <a:lstStyle/>
          <a:p>
            <a:fld id="{BEFCBAF9-26F8-2546-8209-F099BB303009}" type="slidenum">
              <a:rPr kumimoji="1" lang="zh-CN" altLang="en-US" smtClean="0"/>
              <a:t>12</a:t>
            </a:fld>
            <a:endParaRPr kumimoji="1" lang="zh-CN" altLang="en-US"/>
          </a:p>
        </p:txBody>
      </p:sp>
    </p:spTree>
    <p:extLst>
      <p:ext uri="{BB962C8B-B14F-4D97-AF65-F5344CB8AC3E}">
        <p14:creationId xmlns:p14="http://schemas.microsoft.com/office/powerpoint/2010/main" val="2810578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除了时间平均的数据，我们也可以查看吸积盘的动态变化，对于吸积率达到临界值的</a:t>
            </a:r>
            <a:r>
              <a:rPr kumimoji="1" lang="en-US" altLang="zh-CN" dirty="0"/>
              <a:t>80-90%</a:t>
            </a:r>
            <a:r>
              <a:rPr kumimoji="1" lang="zh-CN" altLang="en-US" dirty="0"/>
              <a:t>的数据集，我们在旋转轴的附近看到了明显的漏斗形的外流区域。</a:t>
            </a:r>
            <a:endParaRPr kumimoji="1" lang="en-US" altLang="zh-CN" dirty="0"/>
          </a:p>
          <a:p>
            <a:r>
              <a:rPr kumimoji="1" lang="zh-CN" altLang="en-US" dirty="0"/>
              <a:t>但是对于极低吸积率的数据集，直到旋转轴的位置，整个吸积流仍然是内流占主导的，没有形成有效的，能量足以达到无穷远处的外流。</a:t>
            </a:r>
          </a:p>
        </p:txBody>
      </p:sp>
      <p:sp>
        <p:nvSpPr>
          <p:cNvPr id="4" name="灯片编号占位符 3"/>
          <p:cNvSpPr>
            <a:spLocks noGrp="1"/>
          </p:cNvSpPr>
          <p:nvPr>
            <p:ph type="sldNum" sz="quarter" idx="5"/>
          </p:nvPr>
        </p:nvSpPr>
        <p:spPr/>
        <p:txBody>
          <a:bodyPr/>
          <a:lstStyle/>
          <a:p>
            <a:fld id="{BEFCBAF9-26F8-2546-8209-F099BB303009}" type="slidenum">
              <a:rPr kumimoji="1" lang="zh-CN" altLang="en-US" smtClean="0"/>
              <a:t>13</a:t>
            </a:fld>
            <a:endParaRPr kumimoji="1" lang="zh-CN" altLang="en-US"/>
          </a:p>
        </p:txBody>
      </p:sp>
    </p:spTree>
    <p:extLst>
      <p:ext uri="{BB962C8B-B14F-4D97-AF65-F5344CB8AC3E}">
        <p14:creationId xmlns:p14="http://schemas.microsoft.com/office/powerpoint/2010/main" val="4189276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通过检查外流速度的角分布，我们发现外流速度的峰值出现在旋转轴附近</a:t>
            </a:r>
            <a:r>
              <a:rPr kumimoji="1" lang="en-US" altLang="zh-CN" dirty="0"/>
              <a:t>10-20</a:t>
            </a:r>
            <a:r>
              <a:rPr kumimoji="1" lang="zh-CN" altLang="en-US" dirty="0"/>
              <a:t>度的范围内，其数值大约是</a:t>
            </a:r>
            <a:r>
              <a:rPr kumimoji="1" lang="en-US" altLang="zh-CN" dirty="0"/>
              <a:t>0.1</a:t>
            </a:r>
            <a:r>
              <a:rPr kumimoji="1" lang="zh-CN" altLang="en-US" dirty="0"/>
              <a:t>倍的光速，这和实际观测通过蓝移吸收线计算出的速度，也就是</a:t>
            </a:r>
            <a:r>
              <a:rPr kumimoji="1" lang="en-US" altLang="zh-CN" dirty="0"/>
              <a:t>0.1-0.3</a:t>
            </a:r>
            <a:r>
              <a:rPr kumimoji="1" lang="zh-CN" altLang="en-US" dirty="0"/>
              <a:t>倍的光速，在同一个量级。</a:t>
            </a:r>
            <a:endParaRPr kumimoji="1" lang="en-US" altLang="zh-CN" dirty="0"/>
          </a:p>
          <a:p>
            <a:r>
              <a:rPr kumimoji="1" lang="zh-CN" altLang="en-US" dirty="0"/>
              <a:t>另外，外流携带的质量率则在漏斗形外流区域的边缘，也就是吸积盘的表面位置达到峰值，这是因为虽然旋转轴附近外流的速度大，但是实际气体密度很低，携带的质量并不多，所以反而会在边缘密度大的地方，质量率达到峰值。</a:t>
            </a:r>
          </a:p>
        </p:txBody>
      </p:sp>
      <p:sp>
        <p:nvSpPr>
          <p:cNvPr id="4" name="灯片编号占位符 3"/>
          <p:cNvSpPr>
            <a:spLocks noGrp="1"/>
          </p:cNvSpPr>
          <p:nvPr>
            <p:ph type="sldNum" sz="quarter" idx="5"/>
          </p:nvPr>
        </p:nvSpPr>
        <p:spPr/>
        <p:txBody>
          <a:bodyPr/>
          <a:lstStyle/>
          <a:p>
            <a:fld id="{BEFCBAF9-26F8-2546-8209-F099BB303009}" type="slidenum">
              <a:rPr kumimoji="1" lang="zh-CN" altLang="en-US" smtClean="0"/>
              <a:t>14</a:t>
            </a:fld>
            <a:endParaRPr kumimoji="1" lang="zh-CN" altLang="en-US"/>
          </a:p>
        </p:txBody>
      </p:sp>
    </p:spTree>
    <p:extLst>
      <p:ext uri="{BB962C8B-B14F-4D97-AF65-F5344CB8AC3E}">
        <p14:creationId xmlns:p14="http://schemas.microsoft.com/office/powerpoint/2010/main" val="245854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以上就是我的工作的主要结论，这里做一个简要的总结。</a:t>
            </a:r>
            <a:endParaRPr kumimoji="1" lang="en-US" altLang="zh-CN" dirty="0"/>
          </a:p>
          <a:p>
            <a:r>
              <a:rPr kumimoji="1" lang="zh-CN" altLang="en-US" dirty="0"/>
              <a:t>首先我们进行了恒星级质量黑洞的亚爱丁顿吸积的模拟，这里的吸积率是通过视界的净吸积率。</a:t>
            </a:r>
            <a:endParaRPr kumimoji="1" lang="en-US" altLang="zh-CN" dirty="0"/>
          </a:p>
          <a:p>
            <a:r>
              <a:rPr kumimoji="1" lang="zh-CN" altLang="en-US" dirty="0"/>
              <a:t>我们发现在光球层上方的漏斗区会形成高温气体的冕，冕的温度和吸积率成反相关关系。</a:t>
            </a:r>
            <a:endParaRPr kumimoji="1" lang="en-US" altLang="zh-CN" dirty="0"/>
          </a:p>
          <a:p>
            <a:r>
              <a:rPr kumimoji="1" lang="zh-CN" altLang="en-US" dirty="0"/>
              <a:t>第三，我们发现准稳态吸积盘是磁压主导的，并且在纵向上，磁压的梯度支撑了整个盘不会塌缩，饱和磁压的大小可以用密度、声速和开普勒速度的乘积来描述。</a:t>
            </a:r>
            <a:endParaRPr kumimoji="1" lang="en-US" altLang="zh-CN" dirty="0"/>
          </a:p>
          <a:p>
            <a:r>
              <a:rPr kumimoji="1" lang="zh-CN" altLang="en-US" dirty="0"/>
              <a:t>最后，当净吸积率达到接近临界值的大小时，会在漏斗状区域内形成外流，外流的峰值速度为</a:t>
            </a:r>
            <a:r>
              <a:rPr kumimoji="1" lang="en-US" altLang="zh-CN" dirty="0"/>
              <a:t>0.1</a:t>
            </a:r>
            <a:r>
              <a:rPr kumimoji="1" lang="zh-CN" altLang="en-US" dirty="0"/>
              <a:t>倍的光速左右。</a:t>
            </a:r>
            <a:endParaRPr kumimoji="1" lang="en-US" altLang="zh-CN" dirty="0"/>
          </a:p>
          <a:p>
            <a:r>
              <a:rPr kumimoji="1" lang="zh-CN" altLang="en-US" dirty="0"/>
              <a:t>以上是我展示的全部内容，谢谢大家！</a:t>
            </a:r>
          </a:p>
        </p:txBody>
      </p:sp>
      <p:sp>
        <p:nvSpPr>
          <p:cNvPr id="4" name="灯片编号占位符 3"/>
          <p:cNvSpPr>
            <a:spLocks noGrp="1"/>
          </p:cNvSpPr>
          <p:nvPr>
            <p:ph type="sldNum" sz="quarter" idx="5"/>
          </p:nvPr>
        </p:nvSpPr>
        <p:spPr/>
        <p:txBody>
          <a:bodyPr/>
          <a:lstStyle/>
          <a:p>
            <a:fld id="{BEFCBAF9-26F8-2546-8209-F099BB303009}" type="slidenum">
              <a:rPr kumimoji="1" lang="zh-CN" altLang="en-US" smtClean="0"/>
              <a:t>15</a:t>
            </a:fld>
            <a:endParaRPr kumimoji="1" lang="zh-CN" altLang="en-US"/>
          </a:p>
        </p:txBody>
      </p:sp>
    </p:spTree>
    <p:extLst>
      <p:ext uri="{BB962C8B-B14F-4D97-AF65-F5344CB8AC3E}">
        <p14:creationId xmlns:p14="http://schemas.microsoft.com/office/powerpoint/2010/main" val="1036054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首先我们研究的对象主要是</a:t>
            </a:r>
            <a:r>
              <a:rPr kumimoji="1" lang="en-US" altLang="zh-CN" dirty="0"/>
              <a:t>X</a:t>
            </a:r>
            <a:r>
              <a:rPr kumimoji="1" lang="zh-CN" altLang="en-US" dirty="0"/>
              <a:t>射线双星。它是银河系内或是河外非活动星系中最明亮的</a:t>
            </a:r>
            <a:r>
              <a:rPr kumimoji="1" lang="en-US" altLang="zh-CN" dirty="0"/>
              <a:t>X</a:t>
            </a:r>
            <a:r>
              <a:rPr kumimoji="1" lang="zh-CN" altLang="en-US" dirty="0"/>
              <a:t>射线源，一般认为它的物理本质是一个吸积的黑洞或者是中子星。一般来说，我们研究吸积过程会利用一些经典的解析模型，在不同的吸积率下占主导的冷却机制不同，平流主导的光学薄盘</a:t>
            </a:r>
            <a:r>
              <a:rPr kumimoji="1" lang="en-US" altLang="zh-CN" dirty="0"/>
              <a:t>ADAF</a:t>
            </a:r>
            <a:r>
              <a:rPr kumimoji="1" lang="zh-CN" altLang="en-US" dirty="0"/>
              <a:t>模型可以解释低吸积率下的吸积盘，标准盘模型可以解释中等吸积率下的吸积盘，而平流主导的光学厚盘</a:t>
            </a:r>
            <a:r>
              <a:rPr kumimoji="1" lang="en-US" altLang="zh-CN" dirty="0"/>
              <a:t>slim</a:t>
            </a:r>
            <a:r>
              <a:rPr kumimoji="1" lang="zh-CN" altLang="en-US" dirty="0"/>
              <a:t>盘模型可以用来解释接近临界或者超临界的吸积。</a:t>
            </a:r>
          </a:p>
        </p:txBody>
      </p:sp>
      <p:sp>
        <p:nvSpPr>
          <p:cNvPr id="4" name="灯片编号占位符 3"/>
          <p:cNvSpPr>
            <a:spLocks noGrp="1"/>
          </p:cNvSpPr>
          <p:nvPr>
            <p:ph type="sldNum" sz="quarter" idx="5"/>
          </p:nvPr>
        </p:nvSpPr>
        <p:spPr/>
        <p:txBody>
          <a:bodyPr/>
          <a:lstStyle/>
          <a:p>
            <a:fld id="{BEFCBAF9-26F8-2546-8209-F099BB303009}" type="slidenum">
              <a:rPr kumimoji="1" lang="zh-CN" altLang="en-US" smtClean="0"/>
              <a:t>1</a:t>
            </a:fld>
            <a:endParaRPr kumimoji="1" lang="zh-CN" altLang="en-US"/>
          </a:p>
        </p:txBody>
      </p:sp>
    </p:spTree>
    <p:extLst>
      <p:ext uri="{BB962C8B-B14F-4D97-AF65-F5344CB8AC3E}">
        <p14:creationId xmlns:p14="http://schemas.microsoft.com/office/powerpoint/2010/main" val="3809625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但是，在实际的观测中，往往存在一些靠经典的解析模型难以描述的特征。</a:t>
            </a:r>
            <a:endParaRPr kumimoji="1" lang="en-US" altLang="zh-CN" dirty="0"/>
          </a:p>
          <a:p>
            <a:r>
              <a:rPr kumimoji="1" lang="zh-CN" altLang="en-US" dirty="0"/>
              <a:t>首先，近些年通过观测发现了一部分</a:t>
            </a:r>
            <a:r>
              <a:rPr kumimoji="1" lang="en-US" altLang="zh-CN" dirty="0"/>
              <a:t>X</a:t>
            </a:r>
            <a:r>
              <a:rPr kumimoji="1" lang="zh-CN" altLang="en-US" dirty="0"/>
              <a:t>射线双星或是</a:t>
            </a:r>
            <a:r>
              <a:rPr kumimoji="1" lang="en-US" altLang="zh-CN" dirty="0"/>
              <a:t>ULX</a:t>
            </a:r>
            <a:r>
              <a:rPr kumimoji="1" lang="zh-CN" altLang="en-US" dirty="0"/>
              <a:t>具有蓝移的吸收线，这说明</a:t>
            </a:r>
            <a:r>
              <a:rPr kumimoji="1" lang="en-US" altLang="zh-CN" dirty="0"/>
              <a:t>X</a:t>
            </a:r>
            <a:r>
              <a:rPr kumimoji="1" lang="zh-CN" altLang="en-US" dirty="0"/>
              <a:t>射线双星的吸积过程可能伴随着强烈的外流，实际上当</a:t>
            </a:r>
            <a:r>
              <a:rPr kumimoji="1" lang="en-US" altLang="zh-CN" dirty="0"/>
              <a:t>X</a:t>
            </a:r>
            <a:r>
              <a:rPr kumimoji="1" lang="zh-CN" altLang="en-US" dirty="0"/>
              <a:t>射线源很明亮时，一般认为辐射驱动的外流是普遍存在的，但是经典的解析模型中，由于一般是一维模型，一般没有对外流进行详细的描述。</a:t>
            </a:r>
            <a:endParaRPr kumimoji="1" lang="en-US" altLang="zh-CN" dirty="0"/>
          </a:p>
          <a:p>
            <a:r>
              <a:rPr kumimoji="1" lang="zh-CN" altLang="en-US" dirty="0"/>
              <a:t>第二，在</a:t>
            </a:r>
            <a:r>
              <a:rPr kumimoji="1" lang="en-US" altLang="zh-CN" dirty="0"/>
              <a:t>X</a:t>
            </a:r>
            <a:r>
              <a:rPr kumimoji="1" lang="zh-CN" altLang="en-US" dirty="0"/>
              <a:t>射线双星能谱的拟合中，一个高温的康普顿冕成分经常是必要的，但是对于冕形成的机制和他的几何分布仍然存在一些讨论的空间。</a:t>
            </a:r>
            <a:endParaRPr kumimoji="1" lang="en-US" altLang="zh-CN" dirty="0"/>
          </a:p>
          <a:p>
            <a:r>
              <a:rPr kumimoji="1" lang="zh-CN" altLang="en-US" dirty="0"/>
              <a:t>第三，我们知道磁旋转不稳定性，也就是</a:t>
            </a:r>
            <a:r>
              <a:rPr kumimoji="1" lang="en-US" altLang="zh-CN" dirty="0"/>
              <a:t>MRI</a:t>
            </a:r>
            <a:r>
              <a:rPr kumimoji="1" lang="zh-CN" altLang="en-US" dirty="0"/>
              <a:t>，是提供黑洞或中子星吸积盘角动量转移的重要因素，但是吸积盘中磁场的非线性过程以及因为</a:t>
            </a:r>
            <a:r>
              <a:rPr kumimoji="1" lang="en-US" altLang="zh-CN" dirty="0"/>
              <a:t>MRI</a:t>
            </a:r>
            <a:r>
              <a:rPr kumimoji="1" lang="zh-CN" altLang="en-US" dirty="0"/>
              <a:t>而产生的湍流却很难用简单的解析模型来描述。</a:t>
            </a:r>
          </a:p>
        </p:txBody>
      </p:sp>
      <p:sp>
        <p:nvSpPr>
          <p:cNvPr id="4" name="灯片编号占位符 3"/>
          <p:cNvSpPr>
            <a:spLocks noGrp="1"/>
          </p:cNvSpPr>
          <p:nvPr>
            <p:ph type="sldNum" sz="quarter" idx="5"/>
          </p:nvPr>
        </p:nvSpPr>
        <p:spPr/>
        <p:txBody>
          <a:bodyPr/>
          <a:lstStyle/>
          <a:p>
            <a:fld id="{BEFCBAF9-26F8-2546-8209-F099BB303009}" type="slidenum">
              <a:rPr kumimoji="1" lang="zh-CN" altLang="en-US" smtClean="0"/>
              <a:t>2</a:t>
            </a:fld>
            <a:endParaRPr kumimoji="1" lang="zh-CN" altLang="en-US"/>
          </a:p>
        </p:txBody>
      </p:sp>
    </p:spTree>
    <p:extLst>
      <p:ext uri="{BB962C8B-B14F-4D97-AF65-F5344CB8AC3E}">
        <p14:creationId xmlns:p14="http://schemas.microsoft.com/office/powerpoint/2010/main" val="3052378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为了更深入的研究解析模型所不能解释的吸积盘中的一些物理机制，我们可以利用流体力学的模拟，通过模拟去观察吸积过程的细节。</a:t>
            </a:r>
            <a:endParaRPr kumimoji="1" lang="en-US" altLang="zh-CN" dirty="0"/>
          </a:p>
          <a:p>
            <a:r>
              <a:rPr kumimoji="1" lang="zh-CN" altLang="en-US" dirty="0"/>
              <a:t>对于亚爱丁顿吸积的数值模拟开始于大约</a:t>
            </a:r>
            <a:r>
              <a:rPr kumimoji="1" lang="en-US" altLang="zh-CN" dirty="0"/>
              <a:t>20</a:t>
            </a:r>
            <a:r>
              <a:rPr kumimoji="1" lang="zh-CN" altLang="en-US" dirty="0"/>
              <a:t>年前，当时初期的模拟更多的是纯流体力学或是磁流体力学的模拟，其中并没有真正的处理辐射转移的过程，而是人工添加了辐射的冷却项，所以模拟的精确性并不高。</a:t>
            </a:r>
            <a:endParaRPr kumimoji="1" lang="en-US" altLang="zh-CN" dirty="0"/>
          </a:p>
          <a:p>
            <a:r>
              <a:rPr kumimoji="1" lang="zh-CN" altLang="en-US" dirty="0"/>
              <a:t>近几年对于亚爱丁顿吸积盘的全局模拟则比较广泛的添加了近似性的辐射转移处理，比较常用的是</a:t>
            </a:r>
            <a:r>
              <a:rPr kumimoji="1" lang="en-US" altLang="zh-CN" dirty="0"/>
              <a:t>M1closure</a:t>
            </a:r>
            <a:r>
              <a:rPr kumimoji="1" lang="zh-CN" altLang="en-US" dirty="0"/>
              <a:t>近似，比如右图</a:t>
            </a:r>
            <a:r>
              <a:rPr kumimoji="1" lang="en-US" altLang="zh-CN" dirty="0"/>
              <a:t>Fragile2018</a:t>
            </a:r>
            <a:r>
              <a:rPr kumimoji="1" lang="zh-CN" altLang="en-US" dirty="0"/>
              <a:t>年的文章就是利用了</a:t>
            </a:r>
            <a:r>
              <a:rPr kumimoji="1" lang="en-US" altLang="zh-CN" dirty="0"/>
              <a:t>M1closure</a:t>
            </a:r>
            <a:r>
              <a:rPr kumimoji="1" lang="zh-CN" altLang="en-US" dirty="0"/>
              <a:t>近似，模拟了辐射压主导的，处于非稳定分支的吸积盘塌缩的过程。但是由于他采用了粘滞系数来近似处理角动量转移，没有直接考虑磁场的作用，所以他的数据集大部分没有得到稳定的吸积盘结构。</a:t>
            </a:r>
          </a:p>
        </p:txBody>
      </p:sp>
      <p:sp>
        <p:nvSpPr>
          <p:cNvPr id="4" name="灯片编号占位符 3"/>
          <p:cNvSpPr>
            <a:spLocks noGrp="1"/>
          </p:cNvSpPr>
          <p:nvPr>
            <p:ph type="sldNum" sz="quarter" idx="5"/>
          </p:nvPr>
        </p:nvSpPr>
        <p:spPr/>
        <p:txBody>
          <a:bodyPr/>
          <a:lstStyle/>
          <a:p>
            <a:fld id="{BEFCBAF9-26F8-2546-8209-F099BB303009}" type="slidenum">
              <a:rPr kumimoji="1" lang="zh-CN" altLang="en-US" smtClean="0"/>
              <a:t>3</a:t>
            </a:fld>
            <a:endParaRPr kumimoji="1" lang="zh-CN" altLang="en-US"/>
          </a:p>
        </p:txBody>
      </p:sp>
    </p:spTree>
    <p:extLst>
      <p:ext uri="{BB962C8B-B14F-4D97-AF65-F5344CB8AC3E}">
        <p14:creationId xmlns:p14="http://schemas.microsoft.com/office/powerpoint/2010/main" val="2298707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我们的工作使用了</a:t>
            </a:r>
            <a:r>
              <a:rPr kumimoji="1" lang="en-US" altLang="zh-CN" dirty="0"/>
              <a:t>Athena++</a:t>
            </a:r>
            <a:r>
              <a:rPr kumimoji="1" lang="zh-CN" altLang="en-US" dirty="0"/>
              <a:t>的模拟框架，模拟是基于基础的流体力学方程进行的，其中考虑了磁场的作用，并没有采用粘滞系数的近似。</a:t>
            </a:r>
            <a:endParaRPr kumimoji="1" lang="en-US" altLang="zh-CN" dirty="0"/>
          </a:p>
          <a:p>
            <a:r>
              <a:rPr kumimoji="1" lang="zh-CN" altLang="en-US" dirty="0"/>
              <a:t>为了提高模拟的效率，我们使用伪牛顿势来近似致密星周围的广义相对论效应。</a:t>
            </a:r>
            <a:endParaRPr kumimoji="1" lang="en-US" altLang="zh-CN" dirty="0"/>
          </a:p>
          <a:p>
            <a:r>
              <a:rPr kumimoji="1" lang="zh-CN" altLang="en-US" dirty="0"/>
              <a:t>我们对于辐射场的处理是，对于每一个模拟的格点，直接计算</a:t>
            </a:r>
            <a:r>
              <a:rPr kumimoji="1" lang="en-US" altLang="zh-CN" dirty="0"/>
              <a:t>80</a:t>
            </a:r>
            <a:r>
              <a:rPr kumimoji="1" lang="zh-CN" altLang="en-US" dirty="0"/>
              <a:t>个不同方位角的辐射强度，并且利用辐射温度和气体温度的差异来近似计算康普顿散射的过程，所以我们的模拟在辐射转移上没有进行任何类似于</a:t>
            </a:r>
            <a:r>
              <a:rPr kumimoji="1" lang="en-US" altLang="zh-CN" dirty="0"/>
              <a:t>M1closure</a:t>
            </a:r>
            <a:r>
              <a:rPr kumimoji="1" lang="zh-CN" altLang="en-US" dirty="0"/>
              <a:t>或是</a:t>
            </a:r>
            <a:r>
              <a:rPr kumimoji="1" lang="en-US" altLang="zh-CN" dirty="0"/>
              <a:t>FLD</a:t>
            </a:r>
            <a:r>
              <a:rPr kumimoji="1" lang="zh-CN" altLang="en-US" dirty="0"/>
              <a:t>的近似，是目前对辐射转移最精确的计算。</a:t>
            </a:r>
            <a:endParaRPr kumimoji="1" lang="en-US" altLang="zh-CN" dirty="0"/>
          </a:p>
          <a:p>
            <a:r>
              <a:rPr kumimoji="1" lang="zh-CN" altLang="en-US" dirty="0"/>
              <a:t>利用这一模拟框架，姜燕飞</a:t>
            </a:r>
            <a:r>
              <a:rPr kumimoji="1" lang="en-US" altLang="zh-CN" dirty="0"/>
              <a:t>2019</a:t>
            </a:r>
            <a:r>
              <a:rPr kumimoji="1" lang="zh-CN" altLang="en-US" dirty="0"/>
              <a:t>年的文章已经进行了亚爱丁顿吸积的</a:t>
            </a:r>
            <a:r>
              <a:rPr kumimoji="1" lang="en-US" altLang="zh-CN" dirty="0"/>
              <a:t>AGN</a:t>
            </a:r>
            <a:r>
              <a:rPr kumimoji="1" lang="zh-CN" altLang="en-US" dirty="0"/>
              <a:t>，也就是超大质量黑洞的相关模拟。而对于恒星级质量黑洞，由于其吸积盘内的辐射压明显低于</a:t>
            </a:r>
            <a:r>
              <a:rPr kumimoji="1" lang="en-US" altLang="zh-CN" dirty="0"/>
              <a:t>AGN</a:t>
            </a:r>
            <a:r>
              <a:rPr kumimoji="1" lang="zh-CN" altLang="en-US" dirty="0"/>
              <a:t>，我们需要进行新的模拟来对比其不同的特征。</a:t>
            </a:r>
          </a:p>
        </p:txBody>
      </p:sp>
      <p:sp>
        <p:nvSpPr>
          <p:cNvPr id="4" name="灯片编号占位符 3"/>
          <p:cNvSpPr>
            <a:spLocks noGrp="1"/>
          </p:cNvSpPr>
          <p:nvPr>
            <p:ph type="sldNum" sz="quarter" idx="5"/>
          </p:nvPr>
        </p:nvSpPr>
        <p:spPr/>
        <p:txBody>
          <a:bodyPr/>
          <a:lstStyle/>
          <a:p>
            <a:fld id="{BEFCBAF9-26F8-2546-8209-F099BB303009}" type="slidenum">
              <a:rPr kumimoji="1" lang="zh-CN" altLang="en-US" smtClean="0"/>
              <a:t>4</a:t>
            </a:fld>
            <a:endParaRPr kumimoji="1" lang="zh-CN" altLang="en-US"/>
          </a:p>
        </p:txBody>
      </p:sp>
    </p:spTree>
    <p:extLst>
      <p:ext uri="{BB962C8B-B14F-4D97-AF65-F5344CB8AC3E}">
        <p14:creationId xmlns:p14="http://schemas.microsoft.com/office/powerpoint/2010/main" val="2965060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我们的工作主要是模拟一个约</a:t>
            </a:r>
            <a:r>
              <a:rPr kumimoji="1" lang="en-US" altLang="zh-CN" dirty="0"/>
              <a:t>7</a:t>
            </a:r>
            <a:r>
              <a:rPr kumimoji="1" lang="zh-CN" altLang="en-US" dirty="0"/>
              <a:t>倍太阳质量的恒星级黑洞的亚爱丁顿吸积过程。模拟的一开始我们设置一个中心在在</a:t>
            </a:r>
            <a:r>
              <a:rPr kumimoji="1" lang="en-US" altLang="zh-CN" dirty="0"/>
              <a:t>80rg</a:t>
            </a:r>
            <a:r>
              <a:rPr kumimoji="1" lang="zh-CN" altLang="en-US" dirty="0"/>
              <a:t>，内边缘在</a:t>
            </a:r>
            <a:r>
              <a:rPr kumimoji="1" lang="en-US" altLang="zh-CN" dirty="0"/>
              <a:t>60rg</a:t>
            </a:r>
            <a:r>
              <a:rPr kumimoji="1" lang="zh-CN" altLang="en-US" dirty="0"/>
              <a:t>处的流体力学平衡的初始气体环，并在环内设置初始磁场。模拟开始进行后，由于磁场会随着气体的开普勒运动发生切变，</a:t>
            </a:r>
            <a:r>
              <a:rPr kumimoji="1" lang="en-US" altLang="zh-CN" dirty="0"/>
              <a:t>MRI</a:t>
            </a:r>
            <a:r>
              <a:rPr kumimoji="1" lang="zh-CN" altLang="en-US" dirty="0"/>
              <a:t>会逐渐发挥作用提供角动量的转移，使气体环逐渐向中心黑洞吸积。在模拟进行一定的时间之后，在中心黑洞周围约</a:t>
            </a:r>
            <a:r>
              <a:rPr kumimoji="1" lang="en-US" altLang="zh-CN" dirty="0"/>
              <a:t>20-30rg</a:t>
            </a:r>
            <a:r>
              <a:rPr kumimoji="1" lang="zh-CN" altLang="en-US" dirty="0"/>
              <a:t>的位置就会形成一个准稳态的吸积盘，并且其在几百个热力学时标中没有表现出热力学不稳定性。这里要注意由于初始环的存在，在</a:t>
            </a:r>
            <a:r>
              <a:rPr kumimoji="1" lang="en-US" altLang="zh-CN" dirty="0"/>
              <a:t>60rg</a:t>
            </a:r>
            <a:r>
              <a:rPr kumimoji="1" lang="zh-CN" altLang="en-US" dirty="0"/>
              <a:t>以外存在一个高密度区域，但是我们研究的主要对象是</a:t>
            </a:r>
            <a:r>
              <a:rPr kumimoji="1" lang="en-US" altLang="zh-CN" dirty="0"/>
              <a:t>20rg</a:t>
            </a:r>
            <a:r>
              <a:rPr kumimoji="1" lang="zh-CN" altLang="en-US" dirty="0"/>
              <a:t>以内的准稳态盘，并没有受到初始环的影响。</a:t>
            </a:r>
          </a:p>
        </p:txBody>
      </p:sp>
      <p:sp>
        <p:nvSpPr>
          <p:cNvPr id="4" name="灯片编号占位符 3"/>
          <p:cNvSpPr>
            <a:spLocks noGrp="1"/>
          </p:cNvSpPr>
          <p:nvPr>
            <p:ph type="sldNum" sz="quarter" idx="5"/>
          </p:nvPr>
        </p:nvSpPr>
        <p:spPr/>
        <p:txBody>
          <a:bodyPr/>
          <a:lstStyle/>
          <a:p>
            <a:fld id="{BEFCBAF9-26F8-2546-8209-F099BB303009}" type="slidenum">
              <a:rPr kumimoji="1" lang="zh-CN" altLang="en-US" smtClean="0"/>
              <a:t>5</a:t>
            </a:fld>
            <a:endParaRPr kumimoji="1" lang="zh-CN" altLang="en-US"/>
          </a:p>
        </p:txBody>
      </p:sp>
    </p:spTree>
    <p:extLst>
      <p:ext uri="{BB962C8B-B14F-4D97-AF65-F5344CB8AC3E}">
        <p14:creationId xmlns:p14="http://schemas.microsoft.com/office/powerpoint/2010/main" val="523661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通过改变初始环的气体密度以及初始磁场的几何，我们可以使最终达到准稳态的吸积盘具有不同的吸积率。一般来说，初始环的气体密度越高，并且初始磁场采用单环的结构，可以使准稳态吸积盘达到更高的吸积率。</a:t>
            </a:r>
          </a:p>
        </p:txBody>
      </p:sp>
      <p:sp>
        <p:nvSpPr>
          <p:cNvPr id="4" name="灯片编号占位符 3"/>
          <p:cNvSpPr>
            <a:spLocks noGrp="1"/>
          </p:cNvSpPr>
          <p:nvPr>
            <p:ph type="sldNum" sz="quarter" idx="5"/>
          </p:nvPr>
        </p:nvSpPr>
        <p:spPr/>
        <p:txBody>
          <a:bodyPr/>
          <a:lstStyle/>
          <a:p>
            <a:fld id="{BEFCBAF9-26F8-2546-8209-F099BB303009}" type="slidenum">
              <a:rPr kumimoji="1" lang="zh-CN" altLang="en-US" smtClean="0"/>
              <a:t>6</a:t>
            </a:fld>
            <a:endParaRPr kumimoji="1" lang="zh-CN" altLang="en-US"/>
          </a:p>
        </p:txBody>
      </p:sp>
    </p:spTree>
    <p:extLst>
      <p:ext uri="{BB962C8B-B14F-4D97-AF65-F5344CB8AC3E}">
        <p14:creationId xmlns:p14="http://schemas.microsoft.com/office/powerpoint/2010/main" val="976949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通过模拟我们得到了三个不同吸积率下的准稳态盘，分别是</a:t>
            </a:r>
            <a:r>
              <a:rPr kumimoji="1" lang="en-US" altLang="zh-CN" dirty="0"/>
              <a:t>0.01</a:t>
            </a:r>
            <a:r>
              <a:rPr kumimoji="1" lang="zh-CN" altLang="en-US" dirty="0"/>
              <a:t>、</a:t>
            </a:r>
            <a:r>
              <a:rPr kumimoji="1" lang="en-US" altLang="zh-CN" dirty="0"/>
              <a:t>0.8</a:t>
            </a:r>
            <a:r>
              <a:rPr kumimoji="1" lang="zh-CN" altLang="en-US" dirty="0"/>
              <a:t>和</a:t>
            </a:r>
            <a:r>
              <a:rPr kumimoji="1" lang="en-US" altLang="zh-CN" dirty="0"/>
              <a:t>0.9</a:t>
            </a:r>
            <a:r>
              <a:rPr kumimoji="1" lang="zh-CN" altLang="en-US" dirty="0"/>
              <a:t>倍的临界吸积率，这里要说明我们定义的吸积率是通过视界的净吸积率，由于外流的存在，实际在更大半径处的吸积率会更大。</a:t>
            </a:r>
            <a:endParaRPr kumimoji="1" lang="en-US" altLang="zh-CN" dirty="0"/>
          </a:p>
          <a:p>
            <a:r>
              <a:rPr kumimoji="1" lang="zh-CN" altLang="en-US" dirty="0"/>
              <a:t>上图是吸积盘达到准稳态之后盘的密度结构和速度的流线图，实线和虚线表征了有效吸收光球层以及散射光球层的位置，可以看到随着吸积率的增加，盘厚也会相应地增加。</a:t>
            </a:r>
          </a:p>
        </p:txBody>
      </p:sp>
      <p:sp>
        <p:nvSpPr>
          <p:cNvPr id="4" name="灯片编号占位符 3"/>
          <p:cNvSpPr>
            <a:spLocks noGrp="1"/>
          </p:cNvSpPr>
          <p:nvPr>
            <p:ph type="sldNum" sz="quarter" idx="5"/>
          </p:nvPr>
        </p:nvSpPr>
        <p:spPr/>
        <p:txBody>
          <a:bodyPr/>
          <a:lstStyle/>
          <a:p>
            <a:fld id="{BEFCBAF9-26F8-2546-8209-F099BB303009}" type="slidenum">
              <a:rPr kumimoji="1" lang="zh-CN" altLang="en-US" smtClean="0"/>
              <a:t>7</a:t>
            </a:fld>
            <a:endParaRPr kumimoji="1" lang="zh-CN" altLang="en-US"/>
          </a:p>
        </p:txBody>
      </p:sp>
    </p:spTree>
    <p:extLst>
      <p:ext uri="{BB962C8B-B14F-4D97-AF65-F5344CB8AC3E}">
        <p14:creationId xmlns:p14="http://schemas.microsoft.com/office/powerpoint/2010/main" val="208846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而这一张是准稳态盘的气体温度分布，可以看到在有效吸收光球层的上方形成了很高气体温度的冕区。</a:t>
            </a:r>
          </a:p>
        </p:txBody>
      </p:sp>
      <p:sp>
        <p:nvSpPr>
          <p:cNvPr id="4" name="灯片编号占位符 3"/>
          <p:cNvSpPr>
            <a:spLocks noGrp="1"/>
          </p:cNvSpPr>
          <p:nvPr>
            <p:ph type="sldNum" sz="quarter" idx="5"/>
          </p:nvPr>
        </p:nvSpPr>
        <p:spPr/>
        <p:txBody>
          <a:bodyPr/>
          <a:lstStyle/>
          <a:p>
            <a:fld id="{BEFCBAF9-26F8-2546-8209-F099BB303009}" type="slidenum">
              <a:rPr kumimoji="1" lang="zh-CN" altLang="en-US" smtClean="0"/>
              <a:t>8</a:t>
            </a:fld>
            <a:endParaRPr kumimoji="1" lang="zh-CN" altLang="en-US"/>
          </a:p>
        </p:txBody>
      </p:sp>
    </p:spTree>
    <p:extLst>
      <p:ext uri="{BB962C8B-B14F-4D97-AF65-F5344CB8AC3E}">
        <p14:creationId xmlns:p14="http://schemas.microsoft.com/office/powerpoint/2010/main" val="3927679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F30714-4BD1-D944-8F80-A634F49F35CF}"/>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F994135E-FCBD-534B-8EFE-7CE045B461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3E43EEFB-AFEF-3247-9D0E-3D9BEBA3B77F}"/>
              </a:ext>
            </a:extLst>
          </p:cNvPr>
          <p:cNvSpPr>
            <a:spLocks noGrp="1"/>
          </p:cNvSpPr>
          <p:nvPr>
            <p:ph type="dt" sz="half" idx="10"/>
          </p:nvPr>
        </p:nvSpPr>
        <p:spPr/>
        <p:txBody>
          <a:bodyPr/>
          <a:lstStyle/>
          <a:p>
            <a:fld id="{01E21262-4B72-F84E-ACB1-53E53070AF7F}" type="datetime1">
              <a:rPr kumimoji="1" lang="zh-CN" altLang="en-US" smtClean="0"/>
              <a:t>2022/6/14</a:t>
            </a:fld>
            <a:endParaRPr kumimoji="1" lang="zh-CN" altLang="en-US"/>
          </a:p>
        </p:txBody>
      </p:sp>
      <p:sp>
        <p:nvSpPr>
          <p:cNvPr id="5" name="页脚占位符 4">
            <a:extLst>
              <a:ext uri="{FF2B5EF4-FFF2-40B4-BE49-F238E27FC236}">
                <a16:creationId xmlns:a16="http://schemas.microsoft.com/office/drawing/2014/main" id="{F1AB584B-F847-C94B-97EC-484F5FB9C0BD}"/>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FEA90298-670F-0146-B8D0-293D9144BD31}"/>
              </a:ext>
            </a:extLst>
          </p:cNvPr>
          <p:cNvSpPr>
            <a:spLocks noGrp="1"/>
          </p:cNvSpPr>
          <p:nvPr>
            <p:ph type="sldNum" sz="quarter" idx="12"/>
          </p:nvPr>
        </p:nvSpPr>
        <p:spPr/>
        <p:txBody>
          <a:bodyPr/>
          <a:lstStyle/>
          <a:p>
            <a:fld id="{FA63AC88-F7A1-4B4D-9A74-2E4FCDF31CA5}" type="slidenum">
              <a:rPr kumimoji="1" lang="zh-CN" altLang="en-US" smtClean="0"/>
              <a:t>‹#›</a:t>
            </a:fld>
            <a:endParaRPr kumimoji="1" lang="zh-CN" altLang="en-US"/>
          </a:p>
        </p:txBody>
      </p:sp>
    </p:spTree>
    <p:extLst>
      <p:ext uri="{BB962C8B-B14F-4D97-AF65-F5344CB8AC3E}">
        <p14:creationId xmlns:p14="http://schemas.microsoft.com/office/powerpoint/2010/main" val="892120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A3183A-22CD-D345-8922-4E873BEFBB7D}"/>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C7CE014C-FFF0-764D-B39F-38D02094A557}"/>
              </a:ext>
            </a:extLst>
          </p:cNvPr>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FEC2BE68-B1B6-F143-8F74-B48857287C94}"/>
              </a:ext>
            </a:extLst>
          </p:cNvPr>
          <p:cNvSpPr>
            <a:spLocks noGrp="1"/>
          </p:cNvSpPr>
          <p:nvPr>
            <p:ph type="dt" sz="half" idx="10"/>
          </p:nvPr>
        </p:nvSpPr>
        <p:spPr/>
        <p:txBody>
          <a:bodyPr/>
          <a:lstStyle/>
          <a:p>
            <a:fld id="{E869A1A2-5DEF-9048-8C2E-87565623878A}" type="datetime1">
              <a:rPr kumimoji="1" lang="zh-CN" altLang="en-US" smtClean="0"/>
              <a:t>2022/6/14</a:t>
            </a:fld>
            <a:endParaRPr kumimoji="1" lang="zh-CN" altLang="en-US"/>
          </a:p>
        </p:txBody>
      </p:sp>
      <p:sp>
        <p:nvSpPr>
          <p:cNvPr id="5" name="页脚占位符 4">
            <a:extLst>
              <a:ext uri="{FF2B5EF4-FFF2-40B4-BE49-F238E27FC236}">
                <a16:creationId xmlns:a16="http://schemas.microsoft.com/office/drawing/2014/main" id="{873D8895-3BB6-2540-823F-83D10F3B1C15}"/>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9DCF8DB3-4951-2641-B843-298F7DC91215}"/>
              </a:ext>
            </a:extLst>
          </p:cNvPr>
          <p:cNvSpPr>
            <a:spLocks noGrp="1"/>
          </p:cNvSpPr>
          <p:nvPr>
            <p:ph type="sldNum" sz="quarter" idx="12"/>
          </p:nvPr>
        </p:nvSpPr>
        <p:spPr/>
        <p:txBody>
          <a:bodyPr/>
          <a:lstStyle/>
          <a:p>
            <a:fld id="{FA63AC88-F7A1-4B4D-9A74-2E4FCDF31CA5}" type="slidenum">
              <a:rPr kumimoji="1" lang="zh-CN" altLang="en-US" smtClean="0"/>
              <a:t>‹#›</a:t>
            </a:fld>
            <a:endParaRPr kumimoji="1" lang="zh-CN" altLang="en-US"/>
          </a:p>
        </p:txBody>
      </p:sp>
    </p:spTree>
    <p:extLst>
      <p:ext uri="{BB962C8B-B14F-4D97-AF65-F5344CB8AC3E}">
        <p14:creationId xmlns:p14="http://schemas.microsoft.com/office/powerpoint/2010/main" val="3521000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79DDF61-0FC4-244B-94A8-B1DC5320DEBF}"/>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B3A02435-C0A1-254B-9080-6C947433CD0E}"/>
              </a:ext>
            </a:extLst>
          </p:cNvPr>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ABF2E904-363F-E644-AD06-7BD099D61C66}"/>
              </a:ext>
            </a:extLst>
          </p:cNvPr>
          <p:cNvSpPr>
            <a:spLocks noGrp="1"/>
          </p:cNvSpPr>
          <p:nvPr>
            <p:ph type="dt" sz="half" idx="10"/>
          </p:nvPr>
        </p:nvSpPr>
        <p:spPr/>
        <p:txBody>
          <a:bodyPr/>
          <a:lstStyle/>
          <a:p>
            <a:fld id="{9425CDCF-DF48-A24B-B84E-FBD3E540A97A}" type="datetime1">
              <a:rPr kumimoji="1" lang="zh-CN" altLang="en-US" smtClean="0"/>
              <a:t>2022/6/14</a:t>
            </a:fld>
            <a:endParaRPr kumimoji="1" lang="zh-CN" altLang="en-US"/>
          </a:p>
        </p:txBody>
      </p:sp>
      <p:sp>
        <p:nvSpPr>
          <p:cNvPr id="5" name="页脚占位符 4">
            <a:extLst>
              <a:ext uri="{FF2B5EF4-FFF2-40B4-BE49-F238E27FC236}">
                <a16:creationId xmlns:a16="http://schemas.microsoft.com/office/drawing/2014/main" id="{29A046BE-BCB5-3347-9AF2-8BA173022BA5}"/>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302398D0-1773-614D-BD5D-0C26192AF0C2}"/>
              </a:ext>
            </a:extLst>
          </p:cNvPr>
          <p:cNvSpPr>
            <a:spLocks noGrp="1"/>
          </p:cNvSpPr>
          <p:nvPr>
            <p:ph type="sldNum" sz="quarter" idx="12"/>
          </p:nvPr>
        </p:nvSpPr>
        <p:spPr/>
        <p:txBody>
          <a:bodyPr/>
          <a:lstStyle/>
          <a:p>
            <a:fld id="{FA63AC88-F7A1-4B4D-9A74-2E4FCDF31CA5}" type="slidenum">
              <a:rPr kumimoji="1" lang="zh-CN" altLang="en-US" smtClean="0"/>
              <a:t>‹#›</a:t>
            </a:fld>
            <a:endParaRPr kumimoji="1" lang="zh-CN" altLang="en-US"/>
          </a:p>
        </p:txBody>
      </p:sp>
    </p:spTree>
    <p:extLst>
      <p:ext uri="{BB962C8B-B14F-4D97-AF65-F5344CB8AC3E}">
        <p14:creationId xmlns:p14="http://schemas.microsoft.com/office/powerpoint/2010/main" val="1498580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EC3FBE-BFD7-2445-A2A5-F93B0C75152E}"/>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32CD9015-6FB7-7641-BB56-A897959D10BB}"/>
              </a:ext>
            </a:extLst>
          </p:cNvPr>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BE9E5A13-E544-CA46-B016-003A41D58590}"/>
              </a:ext>
            </a:extLst>
          </p:cNvPr>
          <p:cNvSpPr>
            <a:spLocks noGrp="1"/>
          </p:cNvSpPr>
          <p:nvPr>
            <p:ph type="dt" sz="half" idx="10"/>
          </p:nvPr>
        </p:nvSpPr>
        <p:spPr/>
        <p:txBody>
          <a:bodyPr/>
          <a:lstStyle/>
          <a:p>
            <a:fld id="{33BE7DA6-2DFE-F14B-820E-2B21055A87E9}" type="datetime1">
              <a:rPr kumimoji="1" lang="zh-CN" altLang="en-US" smtClean="0"/>
              <a:t>2022/6/14</a:t>
            </a:fld>
            <a:endParaRPr kumimoji="1" lang="zh-CN" altLang="en-US"/>
          </a:p>
        </p:txBody>
      </p:sp>
      <p:sp>
        <p:nvSpPr>
          <p:cNvPr id="5" name="页脚占位符 4">
            <a:extLst>
              <a:ext uri="{FF2B5EF4-FFF2-40B4-BE49-F238E27FC236}">
                <a16:creationId xmlns:a16="http://schemas.microsoft.com/office/drawing/2014/main" id="{577CB0EC-DACA-B946-9F52-EE9D64666490}"/>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7925FB83-6511-6840-B595-1F6B2DF3A1F4}"/>
              </a:ext>
            </a:extLst>
          </p:cNvPr>
          <p:cNvSpPr>
            <a:spLocks noGrp="1"/>
          </p:cNvSpPr>
          <p:nvPr>
            <p:ph type="sldNum" sz="quarter" idx="12"/>
          </p:nvPr>
        </p:nvSpPr>
        <p:spPr/>
        <p:txBody>
          <a:bodyPr/>
          <a:lstStyle/>
          <a:p>
            <a:fld id="{FA63AC88-F7A1-4B4D-9A74-2E4FCDF31CA5}" type="slidenum">
              <a:rPr kumimoji="1" lang="zh-CN" altLang="en-US" smtClean="0"/>
              <a:t>‹#›</a:t>
            </a:fld>
            <a:endParaRPr kumimoji="1" lang="zh-CN" altLang="en-US"/>
          </a:p>
        </p:txBody>
      </p:sp>
    </p:spTree>
    <p:extLst>
      <p:ext uri="{BB962C8B-B14F-4D97-AF65-F5344CB8AC3E}">
        <p14:creationId xmlns:p14="http://schemas.microsoft.com/office/powerpoint/2010/main" val="3292495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292C06-4F95-7548-8745-CC2EC83080B2}"/>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76769234-319A-3F4D-B0A3-CBB87DA3AB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id="{6BBA1861-47C9-9A4C-B432-ADB53395D234}"/>
              </a:ext>
            </a:extLst>
          </p:cNvPr>
          <p:cNvSpPr>
            <a:spLocks noGrp="1"/>
          </p:cNvSpPr>
          <p:nvPr>
            <p:ph type="dt" sz="half" idx="10"/>
          </p:nvPr>
        </p:nvSpPr>
        <p:spPr/>
        <p:txBody>
          <a:bodyPr/>
          <a:lstStyle/>
          <a:p>
            <a:fld id="{65955909-2767-FA4F-BD86-511E97959503}" type="datetime1">
              <a:rPr kumimoji="1" lang="zh-CN" altLang="en-US" smtClean="0"/>
              <a:t>2022/6/14</a:t>
            </a:fld>
            <a:endParaRPr kumimoji="1" lang="zh-CN" altLang="en-US"/>
          </a:p>
        </p:txBody>
      </p:sp>
      <p:sp>
        <p:nvSpPr>
          <p:cNvPr id="5" name="页脚占位符 4">
            <a:extLst>
              <a:ext uri="{FF2B5EF4-FFF2-40B4-BE49-F238E27FC236}">
                <a16:creationId xmlns:a16="http://schemas.microsoft.com/office/drawing/2014/main" id="{934BBCAD-92D1-554E-8853-638D289A49EF}"/>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BCD627E3-AB37-474C-AE95-75C18413EE1E}"/>
              </a:ext>
            </a:extLst>
          </p:cNvPr>
          <p:cNvSpPr>
            <a:spLocks noGrp="1"/>
          </p:cNvSpPr>
          <p:nvPr>
            <p:ph type="sldNum" sz="quarter" idx="12"/>
          </p:nvPr>
        </p:nvSpPr>
        <p:spPr/>
        <p:txBody>
          <a:bodyPr/>
          <a:lstStyle/>
          <a:p>
            <a:fld id="{FA63AC88-F7A1-4B4D-9A74-2E4FCDF31CA5}" type="slidenum">
              <a:rPr kumimoji="1" lang="zh-CN" altLang="en-US" smtClean="0"/>
              <a:t>‹#›</a:t>
            </a:fld>
            <a:endParaRPr kumimoji="1" lang="zh-CN" altLang="en-US"/>
          </a:p>
        </p:txBody>
      </p:sp>
    </p:spTree>
    <p:extLst>
      <p:ext uri="{BB962C8B-B14F-4D97-AF65-F5344CB8AC3E}">
        <p14:creationId xmlns:p14="http://schemas.microsoft.com/office/powerpoint/2010/main" val="1887332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30E80E5-C216-D547-9A2A-CBF2F2818CD0}"/>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A53034D8-A689-FF44-8353-E87CDEDD2564}"/>
              </a:ext>
            </a:extLst>
          </p:cNvPr>
          <p:cNvSpPr>
            <a:spLocks noGrp="1"/>
          </p:cNvSpPr>
          <p:nvPr>
            <p:ph sz="half" idx="1"/>
          </p:nvPr>
        </p:nvSpPr>
        <p:spPr>
          <a:xfrm>
            <a:off x="838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a:extLst>
              <a:ext uri="{FF2B5EF4-FFF2-40B4-BE49-F238E27FC236}">
                <a16:creationId xmlns:a16="http://schemas.microsoft.com/office/drawing/2014/main" id="{75D0ACEF-A5AC-B041-B2DB-E248EC6F9B5B}"/>
              </a:ext>
            </a:extLst>
          </p:cNvPr>
          <p:cNvSpPr>
            <a:spLocks noGrp="1"/>
          </p:cNvSpPr>
          <p:nvPr>
            <p:ph sz="half" idx="2"/>
          </p:nvPr>
        </p:nvSpPr>
        <p:spPr>
          <a:xfrm>
            <a:off x="6172200" y="1825625"/>
            <a:ext cx="5181600" cy="435133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a:extLst>
              <a:ext uri="{FF2B5EF4-FFF2-40B4-BE49-F238E27FC236}">
                <a16:creationId xmlns:a16="http://schemas.microsoft.com/office/drawing/2014/main" id="{C8D7B215-A107-A341-AC08-B46B3CB318DE}"/>
              </a:ext>
            </a:extLst>
          </p:cNvPr>
          <p:cNvSpPr>
            <a:spLocks noGrp="1"/>
          </p:cNvSpPr>
          <p:nvPr>
            <p:ph type="dt" sz="half" idx="10"/>
          </p:nvPr>
        </p:nvSpPr>
        <p:spPr/>
        <p:txBody>
          <a:bodyPr/>
          <a:lstStyle/>
          <a:p>
            <a:fld id="{800A089B-6407-E34E-9615-0D7CE638E4DC}" type="datetime1">
              <a:rPr kumimoji="1" lang="zh-CN" altLang="en-US" smtClean="0"/>
              <a:t>2022/6/14</a:t>
            </a:fld>
            <a:endParaRPr kumimoji="1" lang="zh-CN" altLang="en-US"/>
          </a:p>
        </p:txBody>
      </p:sp>
      <p:sp>
        <p:nvSpPr>
          <p:cNvPr id="6" name="页脚占位符 5">
            <a:extLst>
              <a:ext uri="{FF2B5EF4-FFF2-40B4-BE49-F238E27FC236}">
                <a16:creationId xmlns:a16="http://schemas.microsoft.com/office/drawing/2014/main" id="{21DFDBD2-9BE9-3B40-B81B-9428818E2E28}"/>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B9B071E0-9B5E-614D-AC6B-D92F590D16EB}"/>
              </a:ext>
            </a:extLst>
          </p:cNvPr>
          <p:cNvSpPr>
            <a:spLocks noGrp="1"/>
          </p:cNvSpPr>
          <p:nvPr>
            <p:ph type="sldNum" sz="quarter" idx="12"/>
          </p:nvPr>
        </p:nvSpPr>
        <p:spPr/>
        <p:txBody>
          <a:bodyPr/>
          <a:lstStyle/>
          <a:p>
            <a:fld id="{FA63AC88-F7A1-4B4D-9A74-2E4FCDF31CA5}" type="slidenum">
              <a:rPr kumimoji="1" lang="zh-CN" altLang="en-US" smtClean="0"/>
              <a:t>‹#›</a:t>
            </a:fld>
            <a:endParaRPr kumimoji="1" lang="zh-CN" altLang="en-US"/>
          </a:p>
        </p:txBody>
      </p:sp>
    </p:spTree>
    <p:extLst>
      <p:ext uri="{BB962C8B-B14F-4D97-AF65-F5344CB8AC3E}">
        <p14:creationId xmlns:p14="http://schemas.microsoft.com/office/powerpoint/2010/main" val="649525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10C948-FA10-BC4E-9F34-43C145126084}"/>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827542D6-B4F4-224A-BCBC-D0D60015CA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a:extLst>
              <a:ext uri="{FF2B5EF4-FFF2-40B4-BE49-F238E27FC236}">
                <a16:creationId xmlns:a16="http://schemas.microsoft.com/office/drawing/2014/main" id="{9B866695-9C00-CF42-B6C7-F229D5B377A6}"/>
              </a:ext>
            </a:extLst>
          </p:cNvPr>
          <p:cNvSpPr>
            <a:spLocks noGrp="1"/>
          </p:cNvSpPr>
          <p:nvPr>
            <p:ph sz="half" idx="2"/>
          </p:nvPr>
        </p:nvSpPr>
        <p:spPr>
          <a:xfrm>
            <a:off x="839788" y="2505075"/>
            <a:ext cx="5157787"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a:extLst>
              <a:ext uri="{FF2B5EF4-FFF2-40B4-BE49-F238E27FC236}">
                <a16:creationId xmlns:a16="http://schemas.microsoft.com/office/drawing/2014/main" id="{70D071E3-B5FA-9B48-8C4E-54D4537DF3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a:extLst>
              <a:ext uri="{FF2B5EF4-FFF2-40B4-BE49-F238E27FC236}">
                <a16:creationId xmlns:a16="http://schemas.microsoft.com/office/drawing/2014/main" id="{44D31CC7-C66C-8246-982A-42287DA3E7E5}"/>
              </a:ext>
            </a:extLst>
          </p:cNvPr>
          <p:cNvSpPr>
            <a:spLocks noGrp="1"/>
          </p:cNvSpPr>
          <p:nvPr>
            <p:ph sz="quarter" idx="4"/>
          </p:nvPr>
        </p:nvSpPr>
        <p:spPr>
          <a:xfrm>
            <a:off x="6172200" y="2505075"/>
            <a:ext cx="5183188" cy="3684588"/>
          </a:xfrm>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a:extLst>
              <a:ext uri="{FF2B5EF4-FFF2-40B4-BE49-F238E27FC236}">
                <a16:creationId xmlns:a16="http://schemas.microsoft.com/office/drawing/2014/main" id="{9C155506-5528-CE4C-8BA6-2FB25B0E6EB9}"/>
              </a:ext>
            </a:extLst>
          </p:cNvPr>
          <p:cNvSpPr>
            <a:spLocks noGrp="1"/>
          </p:cNvSpPr>
          <p:nvPr>
            <p:ph type="dt" sz="half" idx="10"/>
          </p:nvPr>
        </p:nvSpPr>
        <p:spPr/>
        <p:txBody>
          <a:bodyPr/>
          <a:lstStyle/>
          <a:p>
            <a:fld id="{A59ED757-F8A0-8040-BF94-7D31430A52F2}" type="datetime1">
              <a:rPr kumimoji="1" lang="zh-CN" altLang="en-US" smtClean="0"/>
              <a:t>2022/6/14</a:t>
            </a:fld>
            <a:endParaRPr kumimoji="1" lang="zh-CN" altLang="en-US"/>
          </a:p>
        </p:txBody>
      </p:sp>
      <p:sp>
        <p:nvSpPr>
          <p:cNvPr id="8" name="页脚占位符 7">
            <a:extLst>
              <a:ext uri="{FF2B5EF4-FFF2-40B4-BE49-F238E27FC236}">
                <a16:creationId xmlns:a16="http://schemas.microsoft.com/office/drawing/2014/main" id="{E6BFD23A-7173-4843-ACED-C3EA503EFCA8}"/>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44E984EF-5F22-3644-8BCB-1998DECDAEC4}"/>
              </a:ext>
            </a:extLst>
          </p:cNvPr>
          <p:cNvSpPr>
            <a:spLocks noGrp="1"/>
          </p:cNvSpPr>
          <p:nvPr>
            <p:ph type="sldNum" sz="quarter" idx="12"/>
          </p:nvPr>
        </p:nvSpPr>
        <p:spPr/>
        <p:txBody>
          <a:bodyPr/>
          <a:lstStyle/>
          <a:p>
            <a:fld id="{FA63AC88-F7A1-4B4D-9A74-2E4FCDF31CA5}" type="slidenum">
              <a:rPr kumimoji="1" lang="zh-CN" altLang="en-US" smtClean="0"/>
              <a:t>‹#›</a:t>
            </a:fld>
            <a:endParaRPr kumimoji="1" lang="zh-CN" altLang="en-US"/>
          </a:p>
        </p:txBody>
      </p:sp>
    </p:spTree>
    <p:extLst>
      <p:ext uri="{BB962C8B-B14F-4D97-AF65-F5344CB8AC3E}">
        <p14:creationId xmlns:p14="http://schemas.microsoft.com/office/powerpoint/2010/main" val="2621353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98D034-108B-A944-AE03-1E96873AE55F}"/>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C4318F7A-B3BB-FE4B-AF1E-E78F3FFBEF5F}"/>
              </a:ext>
            </a:extLst>
          </p:cNvPr>
          <p:cNvSpPr>
            <a:spLocks noGrp="1"/>
          </p:cNvSpPr>
          <p:nvPr>
            <p:ph type="dt" sz="half" idx="10"/>
          </p:nvPr>
        </p:nvSpPr>
        <p:spPr/>
        <p:txBody>
          <a:bodyPr/>
          <a:lstStyle/>
          <a:p>
            <a:fld id="{AD591147-7DF0-5640-B833-7960C09E56C2}" type="datetime1">
              <a:rPr kumimoji="1" lang="zh-CN" altLang="en-US" smtClean="0"/>
              <a:t>2022/6/14</a:t>
            </a:fld>
            <a:endParaRPr kumimoji="1" lang="zh-CN" altLang="en-US"/>
          </a:p>
        </p:txBody>
      </p:sp>
      <p:sp>
        <p:nvSpPr>
          <p:cNvPr id="4" name="页脚占位符 3">
            <a:extLst>
              <a:ext uri="{FF2B5EF4-FFF2-40B4-BE49-F238E27FC236}">
                <a16:creationId xmlns:a16="http://schemas.microsoft.com/office/drawing/2014/main" id="{6087FB59-262B-4E40-BB10-D5CDF684C6B7}"/>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B01321D3-7A4E-CC40-A6F0-097ADC1FA9EC}"/>
              </a:ext>
            </a:extLst>
          </p:cNvPr>
          <p:cNvSpPr>
            <a:spLocks noGrp="1"/>
          </p:cNvSpPr>
          <p:nvPr>
            <p:ph type="sldNum" sz="quarter" idx="12"/>
          </p:nvPr>
        </p:nvSpPr>
        <p:spPr/>
        <p:txBody>
          <a:bodyPr/>
          <a:lstStyle/>
          <a:p>
            <a:fld id="{FA63AC88-F7A1-4B4D-9A74-2E4FCDF31CA5}" type="slidenum">
              <a:rPr kumimoji="1" lang="zh-CN" altLang="en-US" smtClean="0"/>
              <a:t>‹#›</a:t>
            </a:fld>
            <a:endParaRPr kumimoji="1" lang="zh-CN" altLang="en-US"/>
          </a:p>
        </p:txBody>
      </p:sp>
    </p:spTree>
    <p:extLst>
      <p:ext uri="{BB962C8B-B14F-4D97-AF65-F5344CB8AC3E}">
        <p14:creationId xmlns:p14="http://schemas.microsoft.com/office/powerpoint/2010/main" val="2174454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AF77713-9707-B742-AAB7-8332B6D9AF1E}"/>
              </a:ext>
            </a:extLst>
          </p:cNvPr>
          <p:cNvSpPr>
            <a:spLocks noGrp="1"/>
          </p:cNvSpPr>
          <p:nvPr>
            <p:ph type="dt" sz="half" idx="10"/>
          </p:nvPr>
        </p:nvSpPr>
        <p:spPr/>
        <p:txBody>
          <a:bodyPr/>
          <a:lstStyle/>
          <a:p>
            <a:fld id="{2D5E3416-008E-2C4C-AFB0-A5FF002D5C17}" type="datetime1">
              <a:rPr kumimoji="1" lang="zh-CN" altLang="en-US" smtClean="0"/>
              <a:t>2022/6/14</a:t>
            </a:fld>
            <a:endParaRPr kumimoji="1" lang="zh-CN" altLang="en-US"/>
          </a:p>
        </p:txBody>
      </p:sp>
      <p:sp>
        <p:nvSpPr>
          <p:cNvPr id="3" name="页脚占位符 2">
            <a:extLst>
              <a:ext uri="{FF2B5EF4-FFF2-40B4-BE49-F238E27FC236}">
                <a16:creationId xmlns:a16="http://schemas.microsoft.com/office/drawing/2014/main" id="{D011B65D-7BEA-6441-93BF-42970C441DD3}"/>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CEB2E7ED-C6F2-7D43-97EA-A511961B7AD2}"/>
              </a:ext>
            </a:extLst>
          </p:cNvPr>
          <p:cNvSpPr>
            <a:spLocks noGrp="1"/>
          </p:cNvSpPr>
          <p:nvPr>
            <p:ph type="sldNum" sz="quarter" idx="12"/>
          </p:nvPr>
        </p:nvSpPr>
        <p:spPr/>
        <p:txBody>
          <a:bodyPr/>
          <a:lstStyle/>
          <a:p>
            <a:fld id="{FA63AC88-F7A1-4B4D-9A74-2E4FCDF31CA5}" type="slidenum">
              <a:rPr kumimoji="1" lang="zh-CN" altLang="en-US" smtClean="0"/>
              <a:t>‹#›</a:t>
            </a:fld>
            <a:endParaRPr kumimoji="1" lang="zh-CN" altLang="en-US"/>
          </a:p>
        </p:txBody>
      </p:sp>
    </p:spTree>
    <p:extLst>
      <p:ext uri="{BB962C8B-B14F-4D97-AF65-F5344CB8AC3E}">
        <p14:creationId xmlns:p14="http://schemas.microsoft.com/office/powerpoint/2010/main" val="2127627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B5F526-2814-3043-ADA7-CCCCC5023713}"/>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23AEEAE0-8FCF-0146-A05D-AA7ECCC502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a:extLst>
              <a:ext uri="{FF2B5EF4-FFF2-40B4-BE49-F238E27FC236}">
                <a16:creationId xmlns:a16="http://schemas.microsoft.com/office/drawing/2014/main" id="{23EEC96C-7796-2549-8656-89F0552D24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4F6ACDC3-F0D5-004D-B7AB-922667E3C2E0}"/>
              </a:ext>
            </a:extLst>
          </p:cNvPr>
          <p:cNvSpPr>
            <a:spLocks noGrp="1"/>
          </p:cNvSpPr>
          <p:nvPr>
            <p:ph type="dt" sz="half" idx="10"/>
          </p:nvPr>
        </p:nvSpPr>
        <p:spPr/>
        <p:txBody>
          <a:bodyPr/>
          <a:lstStyle/>
          <a:p>
            <a:fld id="{8FD6F318-FB12-654B-AE43-3583F2B7A708}" type="datetime1">
              <a:rPr kumimoji="1" lang="zh-CN" altLang="en-US" smtClean="0"/>
              <a:t>2022/6/14</a:t>
            </a:fld>
            <a:endParaRPr kumimoji="1" lang="zh-CN" altLang="en-US"/>
          </a:p>
        </p:txBody>
      </p:sp>
      <p:sp>
        <p:nvSpPr>
          <p:cNvPr id="6" name="页脚占位符 5">
            <a:extLst>
              <a:ext uri="{FF2B5EF4-FFF2-40B4-BE49-F238E27FC236}">
                <a16:creationId xmlns:a16="http://schemas.microsoft.com/office/drawing/2014/main" id="{F7AE419A-3207-CA41-8B0B-DEBBA044A387}"/>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165CB98F-DABB-E346-9F8A-7C7412946E73}"/>
              </a:ext>
            </a:extLst>
          </p:cNvPr>
          <p:cNvSpPr>
            <a:spLocks noGrp="1"/>
          </p:cNvSpPr>
          <p:nvPr>
            <p:ph type="sldNum" sz="quarter" idx="12"/>
          </p:nvPr>
        </p:nvSpPr>
        <p:spPr/>
        <p:txBody>
          <a:bodyPr/>
          <a:lstStyle/>
          <a:p>
            <a:fld id="{FA63AC88-F7A1-4B4D-9A74-2E4FCDF31CA5}" type="slidenum">
              <a:rPr kumimoji="1" lang="zh-CN" altLang="en-US" smtClean="0"/>
              <a:t>‹#›</a:t>
            </a:fld>
            <a:endParaRPr kumimoji="1" lang="zh-CN" altLang="en-US"/>
          </a:p>
        </p:txBody>
      </p:sp>
    </p:spTree>
    <p:extLst>
      <p:ext uri="{BB962C8B-B14F-4D97-AF65-F5344CB8AC3E}">
        <p14:creationId xmlns:p14="http://schemas.microsoft.com/office/powerpoint/2010/main" val="27616911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C9600C-BC97-7140-B06A-1C9EE55978F4}"/>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4622D459-7323-A249-B124-5C2E1DD41B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E5FC5946-B5C4-F941-BD6F-A9F7E95E77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p>
        </p:txBody>
      </p:sp>
      <p:sp>
        <p:nvSpPr>
          <p:cNvPr id="5" name="日期占位符 4">
            <a:extLst>
              <a:ext uri="{FF2B5EF4-FFF2-40B4-BE49-F238E27FC236}">
                <a16:creationId xmlns:a16="http://schemas.microsoft.com/office/drawing/2014/main" id="{3CB9FEE2-EAA2-5C4B-AE6F-1AB3977F34B9}"/>
              </a:ext>
            </a:extLst>
          </p:cNvPr>
          <p:cNvSpPr>
            <a:spLocks noGrp="1"/>
          </p:cNvSpPr>
          <p:nvPr>
            <p:ph type="dt" sz="half" idx="10"/>
          </p:nvPr>
        </p:nvSpPr>
        <p:spPr/>
        <p:txBody>
          <a:bodyPr/>
          <a:lstStyle/>
          <a:p>
            <a:fld id="{B8F6D434-A0EA-CF49-831B-039138FD7BC6}" type="datetime1">
              <a:rPr kumimoji="1" lang="zh-CN" altLang="en-US" smtClean="0"/>
              <a:t>2022/6/14</a:t>
            </a:fld>
            <a:endParaRPr kumimoji="1" lang="zh-CN" altLang="en-US"/>
          </a:p>
        </p:txBody>
      </p:sp>
      <p:sp>
        <p:nvSpPr>
          <p:cNvPr id="6" name="页脚占位符 5">
            <a:extLst>
              <a:ext uri="{FF2B5EF4-FFF2-40B4-BE49-F238E27FC236}">
                <a16:creationId xmlns:a16="http://schemas.microsoft.com/office/drawing/2014/main" id="{DEAECE51-B7AF-2143-80E3-AEEE5943485A}"/>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EE350D98-08A4-DB48-9C2D-D393611FE36C}"/>
              </a:ext>
            </a:extLst>
          </p:cNvPr>
          <p:cNvSpPr>
            <a:spLocks noGrp="1"/>
          </p:cNvSpPr>
          <p:nvPr>
            <p:ph type="sldNum" sz="quarter" idx="12"/>
          </p:nvPr>
        </p:nvSpPr>
        <p:spPr/>
        <p:txBody>
          <a:bodyPr/>
          <a:lstStyle/>
          <a:p>
            <a:fld id="{FA63AC88-F7A1-4B4D-9A74-2E4FCDF31CA5}" type="slidenum">
              <a:rPr kumimoji="1" lang="zh-CN" altLang="en-US" smtClean="0"/>
              <a:t>‹#›</a:t>
            </a:fld>
            <a:endParaRPr kumimoji="1" lang="zh-CN" altLang="en-US"/>
          </a:p>
        </p:txBody>
      </p:sp>
    </p:spTree>
    <p:extLst>
      <p:ext uri="{BB962C8B-B14F-4D97-AF65-F5344CB8AC3E}">
        <p14:creationId xmlns:p14="http://schemas.microsoft.com/office/powerpoint/2010/main" val="1692400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85021CB-CA06-E049-ADE9-4F95C46CAA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3A7847AB-0A5F-7742-ACF7-CE54739194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a:extLst>
              <a:ext uri="{FF2B5EF4-FFF2-40B4-BE49-F238E27FC236}">
                <a16:creationId xmlns:a16="http://schemas.microsoft.com/office/drawing/2014/main" id="{FC38C332-3C71-5C49-9FA0-41B8B2296E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B1C2C3-7E6C-9F44-8B7F-0B393F556058}" type="datetime1">
              <a:rPr kumimoji="1" lang="zh-CN" altLang="en-US" smtClean="0"/>
              <a:t>2022/6/14</a:t>
            </a:fld>
            <a:endParaRPr kumimoji="1" lang="zh-CN" altLang="en-US"/>
          </a:p>
        </p:txBody>
      </p:sp>
      <p:sp>
        <p:nvSpPr>
          <p:cNvPr id="5" name="页脚占位符 4">
            <a:extLst>
              <a:ext uri="{FF2B5EF4-FFF2-40B4-BE49-F238E27FC236}">
                <a16:creationId xmlns:a16="http://schemas.microsoft.com/office/drawing/2014/main" id="{5169FA82-EC6D-484A-91F3-D70ECED0D1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3B58CBCA-3741-DC46-8A9D-F2D08D77B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63AC88-F7A1-4B4D-9A74-2E4FCDF31CA5}" type="slidenum">
              <a:rPr kumimoji="1" lang="zh-CN" altLang="en-US" smtClean="0"/>
              <a:t>‹#›</a:t>
            </a:fld>
            <a:endParaRPr kumimoji="1" lang="zh-CN" altLang="en-US"/>
          </a:p>
        </p:txBody>
      </p:sp>
    </p:spTree>
    <p:extLst>
      <p:ext uri="{BB962C8B-B14F-4D97-AF65-F5344CB8AC3E}">
        <p14:creationId xmlns:p14="http://schemas.microsoft.com/office/powerpoint/2010/main" val="30519812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3.png"/><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13" Type="http://schemas.openxmlformats.org/officeDocument/2006/relationships/image" Target="../media/image2.jpeg"/><Relationship Id="rId3" Type="http://schemas.microsoft.com/office/2007/relationships/media" Target="../media/media3.mp4"/><Relationship Id="rId7" Type="http://schemas.openxmlformats.org/officeDocument/2006/relationships/slideLayout" Target="../slideLayouts/slideLayout2.xml"/><Relationship Id="rId12" Type="http://schemas.openxmlformats.org/officeDocument/2006/relationships/image" Target="../media/image1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video" Target="../media/media4.mp4"/><Relationship Id="rId11" Type="http://schemas.openxmlformats.org/officeDocument/2006/relationships/image" Target="../media/image16.png"/><Relationship Id="rId5" Type="http://schemas.microsoft.com/office/2007/relationships/media" Target="../media/media4.mp4"/><Relationship Id="rId10" Type="http://schemas.openxmlformats.org/officeDocument/2006/relationships/image" Target="../media/image15.png"/><Relationship Id="rId4" Type="http://schemas.openxmlformats.org/officeDocument/2006/relationships/video" Target="../media/media3.mp4"/><Relationship Id="rId9"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80.png"/><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1726E8-1977-4249-882E-CC9BF4C6BB7E}"/>
              </a:ext>
            </a:extLst>
          </p:cNvPr>
          <p:cNvSpPr>
            <a:spLocks noGrp="1"/>
          </p:cNvSpPr>
          <p:nvPr>
            <p:ph type="ctrTitle"/>
          </p:nvPr>
        </p:nvSpPr>
        <p:spPr>
          <a:xfrm>
            <a:off x="1445277" y="2465353"/>
            <a:ext cx="9144000" cy="1111147"/>
          </a:xfrm>
        </p:spPr>
        <p:txBody>
          <a:bodyPr>
            <a:noAutofit/>
          </a:bodyPr>
          <a:lstStyle/>
          <a:p>
            <a:r>
              <a:rPr lang="zh-CN" altLang="en-US" sz="5400" dirty="0">
                <a:latin typeface="SimHei" panose="02010609060101010101" pitchFamily="49" charset="-122"/>
                <a:ea typeface="SimHei" panose="02010609060101010101" pitchFamily="49" charset="-122"/>
              </a:rPr>
              <a:t>黑洞吸积盘的辐射磁流体力学数值模拟</a:t>
            </a:r>
            <a:endParaRPr kumimoji="1" lang="zh-CN" altLang="en-US" sz="3600" dirty="0">
              <a:latin typeface="SimHei" panose="02010609060101010101" pitchFamily="49" charset="-122"/>
              <a:ea typeface="SimHei" panose="02010609060101010101" pitchFamily="49" charset="-122"/>
            </a:endParaRPr>
          </a:p>
        </p:txBody>
      </p:sp>
      <p:sp>
        <p:nvSpPr>
          <p:cNvPr id="3" name="TextBox 89">
            <a:extLst>
              <a:ext uri="{FF2B5EF4-FFF2-40B4-BE49-F238E27FC236}">
                <a16:creationId xmlns:a16="http://schemas.microsoft.com/office/drawing/2014/main" id="{2B6113A6-D60C-E441-B264-A5D5BB3BE0A7}"/>
              </a:ext>
            </a:extLst>
          </p:cNvPr>
          <p:cNvSpPr txBox="1">
            <a:spLocks noChangeArrowheads="1"/>
          </p:cNvSpPr>
          <p:nvPr/>
        </p:nvSpPr>
        <p:spPr bwMode="auto">
          <a:xfrm>
            <a:off x="272518" y="3812389"/>
            <a:ext cx="11646964" cy="1852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50000"/>
              </a:lnSpc>
              <a:spcBef>
                <a:spcPct val="0"/>
              </a:spcBef>
              <a:buFontTx/>
              <a:buNone/>
            </a:pPr>
            <a:r>
              <a:rPr kumimoji="1" lang="zh-CN" altLang="en-US" sz="3200" dirty="0">
                <a:latin typeface="SimHei" panose="02010609060101010101" pitchFamily="49" charset="-122"/>
                <a:ea typeface="SimHei" panose="02010609060101010101" pitchFamily="49" charset="-122"/>
                <a:cs typeface="+mj-cs"/>
              </a:rPr>
              <a:t>黄佳辉（清华大学）</a:t>
            </a:r>
            <a:endParaRPr kumimoji="1" lang="en-US" altLang="zh-CN" sz="2400" dirty="0">
              <a:latin typeface="SimHei" panose="02010609060101010101" pitchFamily="49" charset="-122"/>
              <a:ea typeface="SimHei" panose="02010609060101010101" pitchFamily="49" charset="-122"/>
              <a:cs typeface="+mj-cs"/>
            </a:endParaRPr>
          </a:p>
          <a:p>
            <a:pPr algn="ctr" eaLnBrk="1" hangingPunct="1">
              <a:lnSpc>
                <a:spcPct val="150000"/>
              </a:lnSpc>
              <a:spcBef>
                <a:spcPct val="0"/>
              </a:spcBef>
              <a:buFontTx/>
              <a:buNone/>
            </a:pPr>
            <a:r>
              <a:rPr kumimoji="1" lang="zh-CN" altLang="en-US" sz="2400" dirty="0">
                <a:latin typeface="SimHei" panose="02010609060101010101" pitchFamily="49" charset="-122"/>
                <a:ea typeface="SimHei" panose="02010609060101010101" pitchFamily="49" charset="-122"/>
                <a:cs typeface="+mj-cs"/>
              </a:rPr>
              <a:t>合作者：冯骅、姜燕飞、</a:t>
            </a:r>
            <a:r>
              <a:rPr kumimoji="1" lang="en-US" altLang="zh-CN" sz="2400" dirty="0">
                <a:latin typeface="Times New Roman" panose="02020603050405020304" pitchFamily="18" charset="0"/>
                <a:ea typeface="SimHei" panose="02010609060101010101" pitchFamily="49" charset="-122"/>
                <a:cs typeface="Times New Roman" panose="02020603050405020304" pitchFamily="18" charset="0"/>
              </a:rPr>
              <a:t>James Stone</a:t>
            </a:r>
            <a:r>
              <a:rPr kumimoji="1" lang="zh-CN" altLang="en-US" sz="2400" dirty="0">
                <a:latin typeface="SimHei" panose="02010609060101010101" pitchFamily="49" charset="-122"/>
                <a:ea typeface="SimHei" panose="02010609060101010101" pitchFamily="49" charset="-122"/>
                <a:cs typeface="+mj-cs"/>
              </a:rPr>
              <a:t>、</a:t>
            </a:r>
            <a:r>
              <a:rPr kumimoji="1" lang="en-US" altLang="zh-CN" sz="2400" dirty="0">
                <a:latin typeface="Times New Roman" panose="02020603050405020304" pitchFamily="18" charset="0"/>
                <a:ea typeface="SimHei" panose="02010609060101010101" pitchFamily="49" charset="-122"/>
                <a:cs typeface="Times New Roman" panose="02020603050405020304" pitchFamily="18" charset="0"/>
              </a:rPr>
              <a:t>Shane Davis</a:t>
            </a:r>
            <a:r>
              <a:rPr kumimoji="1" lang="zh-CN" altLang="en-US" sz="2400" dirty="0">
                <a:latin typeface="SimHei" panose="02010609060101010101" pitchFamily="49" charset="-122"/>
                <a:ea typeface="SimHei" panose="02010609060101010101" pitchFamily="49" charset="-122"/>
                <a:cs typeface="+mj-cs"/>
              </a:rPr>
              <a:t>、</a:t>
            </a:r>
            <a:r>
              <a:rPr kumimoji="1" lang="en-US" altLang="zh-CN" sz="2400" dirty="0">
                <a:latin typeface="Times New Roman" panose="02020603050405020304" pitchFamily="18" charset="0"/>
                <a:ea typeface="SimHei" panose="02010609060101010101" pitchFamily="49" charset="-122"/>
                <a:cs typeface="Times New Roman" panose="02020603050405020304" pitchFamily="18" charset="0"/>
              </a:rPr>
              <a:t>Matt Middleton</a:t>
            </a:r>
          </a:p>
          <a:p>
            <a:pPr algn="ctr" eaLnBrk="1" hangingPunct="1">
              <a:lnSpc>
                <a:spcPct val="150000"/>
              </a:lnSpc>
              <a:spcBef>
                <a:spcPct val="0"/>
              </a:spcBef>
              <a:buFontTx/>
              <a:buNone/>
            </a:pPr>
            <a:r>
              <a:rPr kumimoji="1" lang="en-US" altLang="zh-CN" sz="2400" dirty="0">
                <a:latin typeface="SimHei" panose="02010609060101010101" pitchFamily="49" charset="-122"/>
                <a:ea typeface="SimHei" panose="02010609060101010101" pitchFamily="49" charset="-122"/>
                <a:cs typeface="+mj-cs"/>
              </a:rPr>
              <a:t>2022.06.16</a:t>
            </a:r>
          </a:p>
        </p:txBody>
      </p:sp>
      <p:pic>
        <p:nvPicPr>
          <p:cNvPr id="5" name="Picture 7">
            <a:extLst>
              <a:ext uri="{FF2B5EF4-FFF2-40B4-BE49-F238E27FC236}">
                <a16:creationId xmlns:a16="http://schemas.microsoft.com/office/drawing/2014/main" id="{223E9371-5A91-2A4C-8C42-5105F8FB65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838200" y="1414805"/>
            <a:ext cx="10159314" cy="112266"/>
          </a:xfrm>
          <a:prstGeom prst="rect">
            <a:avLst/>
          </a:prstGeom>
        </p:spPr>
      </p:pic>
      <p:pic>
        <p:nvPicPr>
          <p:cNvPr id="7" name="图片 6">
            <a:extLst>
              <a:ext uri="{FF2B5EF4-FFF2-40B4-BE49-F238E27FC236}">
                <a16:creationId xmlns:a16="http://schemas.microsoft.com/office/drawing/2014/main" id="{BC81A79E-F9F7-8B0F-794E-3F82EED9844F}"/>
              </a:ext>
            </a:extLst>
          </p:cNvPr>
          <p:cNvPicPr>
            <a:picLocks noChangeAspect="1"/>
          </p:cNvPicPr>
          <p:nvPr/>
        </p:nvPicPr>
        <p:blipFill>
          <a:blip r:embed="rId4"/>
          <a:stretch>
            <a:fillRect/>
          </a:stretch>
        </p:blipFill>
        <p:spPr>
          <a:xfrm>
            <a:off x="10232342" y="143512"/>
            <a:ext cx="1867080" cy="1271293"/>
          </a:xfrm>
          <a:prstGeom prst="rect">
            <a:avLst/>
          </a:prstGeom>
        </p:spPr>
      </p:pic>
    </p:spTree>
    <p:extLst>
      <p:ext uri="{BB962C8B-B14F-4D97-AF65-F5344CB8AC3E}">
        <p14:creationId xmlns:p14="http://schemas.microsoft.com/office/powerpoint/2010/main" val="3150618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B0C56E-4FF2-C94C-B395-64FC45CD2C34}"/>
              </a:ext>
            </a:extLst>
          </p:cNvPr>
          <p:cNvSpPr>
            <a:spLocks noGrp="1"/>
          </p:cNvSpPr>
          <p:nvPr>
            <p:ph type="title"/>
          </p:nvPr>
        </p:nvSpPr>
        <p:spPr>
          <a:xfrm>
            <a:off x="838200" y="616148"/>
            <a:ext cx="10515600" cy="798657"/>
          </a:xfrm>
        </p:spPr>
        <p:txBody>
          <a:bodyPr/>
          <a:lstStyle/>
          <a:p>
            <a:r>
              <a:rPr kumimoji="1" lang="zh-CN" altLang="en-US" dirty="0">
                <a:latin typeface="SimHei" panose="02010609060101010101" pitchFamily="49" charset="-122"/>
                <a:ea typeface="SimHei" panose="02010609060101010101" pitchFamily="49" charset="-122"/>
              </a:rPr>
              <a:t>不同吸积率下盘的性质</a:t>
            </a:r>
          </a:p>
        </p:txBody>
      </p:sp>
      <p:sp>
        <p:nvSpPr>
          <p:cNvPr id="4" name="灯片编号占位符 3">
            <a:extLst>
              <a:ext uri="{FF2B5EF4-FFF2-40B4-BE49-F238E27FC236}">
                <a16:creationId xmlns:a16="http://schemas.microsoft.com/office/drawing/2014/main" id="{2CC04F1C-E5AD-A54D-921E-32BFB0F2D335}"/>
              </a:ext>
            </a:extLst>
          </p:cNvPr>
          <p:cNvSpPr>
            <a:spLocks noGrp="1"/>
          </p:cNvSpPr>
          <p:nvPr>
            <p:ph type="sldNum" sz="quarter" idx="12"/>
          </p:nvPr>
        </p:nvSpPr>
        <p:spPr/>
        <p:txBody>
          <a:bodyPr/>
          <a:lstStyle/>
          <a:p>
            <a:fld id="{FA63AC88-F7A1-4B4D-9A74-2E4FCDF31CA5}" type="slidenum">
              <a:rPr kumimoji="1" lang="zh-CN" altLang="en-US" smtClean="0"/>
              <a:t>9</a:t>
            </a:fld>
            <a:endParaRPr kumimoji="1" lang="zh-CN" altLang="en-US" dirty="0"/>
          </a:p>
        </p:txBody>
      </p:sp>
      <p:pic>
        <p:nvPicPr>
          <p:cNvPr id="6" name="Picture 7">
            <a:extLst>
              <a:ext uri="{FF2B5EF4-FFF2-40B4-BE49-F238E27FC236}">
                <a16:creationId xmlns:a16="http://schemas.microsoft.com/office/drawing/2014/main" id="{73B00422-2C7E-9F46-B124-75340846E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838200" y="1414805"/>
            <a:ext cx="10159314" cy="112266"/>
          </a:xfrm>
          <a:prstGeom prst="rect">
            <a:avLst/>
          </a:prstGeom>
        </p:spPr>
      </p:pic>
      <p:pic>
        <p:nvPicPr>
          <p:cNvPr id="10" name="图片 9">
            <a:extLst>
              <a:ext uri="{FF2B5EF4-FFF2-40B4-BE49-F238E27FC236}">
                <a16:creationId xmlns:a16="http://schemas.microsoft.com/office/drawing/2014/main" id="{B28DC47A-558F-FDEC-B75A-909F0D653C20}"/>
              </a:ext>
            </a:extLst>
          </p:cNvPr>
          <p:cNvPicPr>
            <a:picLocks noChangeAspect="1"/>
          </p:cNvPicPr>
          <p:nvPr/>
        </p:nvPicPr>
        <p:blipFill>
          <a:blip r:embed="rId4"/>
          <a:stretch>
            <a:fillRect/>
          </a:stretch>
        </p:blipFill>
        <p:spPr>
          <a:xfrm>
            <a:off x="838199" y="1527070"/>
            <a:ext cx="4807039" cy="5330929"/>
          </a:xfrm>
          <a:prstGeom prst="rect">
            <a:avLst/>
          </a:prstGeom>
        </p:spPr>
      </p:pic>
      <mc:AlternateContent xmlns:mc="http://schemas.openxmlformats.org/markup-compatibility/2006" xmlns:a14="http://schemas.microsoft.com/office/drawing/2010/main">
        <mc:Choice Requires="a14">
          <p:graphicFrame>
            <p:nvGraphicFramePr>
              <p:cNvPr id="11" name="表格 11">
                <a:extLst>
                  <a:ext uri="{FF2B5EF4-FFF2-40B4-BE49-F238E27FC236}">
                    <a16:creationId xmlns:a16="http://schemas.microsoft.com/office/drawing/2014/main" id="{786F0725-D515-0FFB-5454-5D661BC7A45B}"/>
                  </a:ext>
                </a:extLst>
              </p:cNvPr>
              <p:cNvGraphicFramePr>
                <a:graphicFrameLocks noGrp="1"/>
              </p:cNvGraphicFramePr>
              <p:nvPr>
                <p:extLst>
                  <p:ext uri="{D42A27DB-BD31-4B8C-83A1-F6EECF244321}">
                    <p14:modId xmlns:p14="http://schemas.microsoft.com/office/powerpoint/2010/main" val="2407896709"/>
                  </p:ext>
                </p:extLst>
              </p:nvPr>
            </p:nvGraphicFramePr>
            <p:xfrm>
              <a:off x="5645238" y="1918741"/>
              <a:ext cx="6361230" cy="1749270"/>
            </p:xfrm>
            <a:graphic>
              <a:graphicData uri="http://schemas.openxmlformats.org/drawingml/2006/table">
                <a:tbl>
                  <a:tblPr firstRow="1" bandRow="1">
                    <a:tableStyleId>{5C22544A-7EE6-4342-B048-85BDC9FD1C3A}</a:tableStyleId>
                  </a:tblPr>
                  <a:tblGrid>
                    <a:gridCol w="1060205">
                      <a:extLst>
                        <a:ext uri="{9D8B030D-6E8A-4147-A177-3AD203B41FA5}">
                          <a16:colId xmlns:a16="http://schemas.microsoft.com/office/drawing/2014/main" val="4247910494"/>
                        </a:ext>
                      </a:extLst>
                    </a:gridCol>
                    <a:gridCol w="1060205">
                      <a:extLst>
                        <a:ext uri="{9D8B030D-6E8A-4147-A177-3AD203B41FA5}">
                          <a16:colId xmlns:a16="http://schemas.microsoft.com/office/drawing/2014/main" val="3498251024"/>
                        </a:ext>
                      </a:extLst>
                    </a:gridCol>
                    <a:gridCol w="1060205">
                      <a:extLst>
                        <a:ext uri="{9D8B030D-6E8A-4147-A177-3AD203B41FA5}">
                          <a16:colId xmlns:a16="http://schemas.microsoft.com/office/drawing/2014/main" val="3266209462"/>
                        </a:ext>
                      </a:extLst>
                    </a:gridCol>
                    <a:gridCol w="1060205">
                      <a:extLst>
                        <a:ext uri="{9D8B030D-6E8A-4147-A177-3AD203B41FA5}">
                          <a16:colId xmlns:a16="http://schemas.microsoft.com/office/drawing/2014/main" val="3619104777"/>
                        </a:ext>
                      </a:extLst>
                    </a:gridCol>
                    <a:gridCol w="914464">
                      <a:extLst>
                        <a:ext uri="{9D8B030D-6E8A-4147-A177-3AD203B41FA5}">
                          <a16:colId xmlns:a16="http://schemas.microsoft.com/office/drawing/2014/main" val="788680326"/>
                        </a:ext>
                      </a:extLst>
                    </a:gridCol>
                    <a:gridCol w="1205946">
                      <a:extLst>
                        <a:ext uri="{9D8B030D-6E8A-4147-A177-3AD203B41FA5}">
                          <a16:colId xmlns:a16="http://schemas.microsoft.com/office/drawing/2014/main" val="4211509385"/>
                        </a:ext>
                      </a:extLst>
                    </a:gridCol>
                  </a:tblGrid>
                  <a:tr h="426564">
                    <a:tc>
                      <a:txBody>
                        <a:bodyPr/>
                        <a:lstStyle/>
                        <a:p>
                          <a:pPr algn="ctr"/>
                          <a:endParaRPr lang="zh-CN" altLang="en-US" dirty="0"/>
                        </a:p>
                      </a:txBody>
                      <a:tcPr/>
                    </a:tc>
                    <a:tc>
                      <a:txBody>
                        <a:bodyPr/>
                        <a:lstStyle/>
                        <a:p>
                          <a:pPr algn="ct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1" i="1" smtClean="0">
                                        <a:latin typeface="Cambria Math" panose="02040503050406030204" pitchFamily="18" charset="0"/>
                                      </a:rPr>
                                      <m:t>𝑴</m:t>
                                    </m:r>
                                  </m:e>
                                </m:acc>
                                <m:r>
                                  <a:rPr lang="en-US" altLang="zh-CN" b="1" i="1" smtClean="0">
                                    <a:latin typeface="Cambria Math" panose="02040503050406030204" pitchFamily="18" charset="0"/>
                                  </a:rPr>
                                  <m:t>/</m:t>
                                </m:r>
                                <m:sSub>
                                  <m:sSubPr>
                                    <m:ctrlPr>
                                      <a:rPr lang="en-US" altLang="zh-CN" b="1" i="1" smtClean="0">
                                        <a:latin typeface="Cambria Math" panose="02040503050406030204" pitchFamily="18" charset="0"/>
                                      </a:rPr>
                                    </m:ctrlPr>
                                  </m:sSubPr>
                                  <m:e>
                                    <m:acc>
                                      <m:accPr>
                                        <m:chr m:val="̇"/>
                                        <m:ctrlPr>
                                          <a:rPr lang="zh-CN" altLang="en-US" i="1" smtClean="0">
                                            <a:latin typeface="Cambria Math" panose="02040503050406030204" pitchFamily="18" charset="0"/>
                                          </a:rPr>
                                        </m:ctrlPr>
                                      </m:accPr>
                                      <m:e>
                                        <m:r>
                                          <a:rPr lang="en-US" altLang="zh-CN" b="1" i="1" smtClean="0">
                                            <a:latin typeface="Cambria Math" panose="02040503050406030204" pitchFamily="18" charset="0"/>
                                          </a:rPr>
                                          <m:t>𝑴</m:t>
                                        </m:r>
                                      </m:e>
                                    </m:acc>
                                  </m:e>
                                  <m:sub>
                                    <m:r>
                                      <a:rPr lang="en-US" altLang="zh-CN" b="1" i="0" smtClean="0">
                                        <a:latin typeface="Cambria Math" panose="02040503050406030204" pitchFamily="18" charset="0"/>
                                      </a:rPr>
                                      <m:t>𝐜𝐫𝐢𝐭</m:t>
                                    </m:r>
                                  </m:sub>
                                </m:sSub>
                              </m:oMath>
                            </m:oMathPara>
                          </a14:m>
                          <a:endParaRPr lang="zh-CN" altLang="en-US" i="0" dirty="0"/>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b="1" i="1" smtClean="0">
                                    <a:latin typeface="Cambria Math" panose="02040503050406030204" pitchFamily="18" charset="0"/>
                                  </a:rPr>
                                  <m:t>𝑳</m:t>
                                </m:r>
                                <m:r>
                                  <a:rPr lang="en-US" altLang="zh-CN" b="1" i="1" smtClean="0">
                                    <a:latin typeface="Cambria Math" panose="02040503050406030204" pitchFamily="18" charset="0"/>
                                  </a:rPr>
                                  <m:t>/</m:t>
                                </m:r>
                                <m:sSub>
                                  <m:sSubPr>
                                    <m:ctrlPr>
                                      <a:rPr lang="en-US" altLang="zh-CN" b="1" i="1" smtClean="0">
                                        <a:latin typeface="Cambria Math" panose="02040503050406030204" pitchFamily="18" charset="0"/>
                                      </a:rPr>
                                    </m:ctrlPr>
                                  </m:sSubPr>
                                  <m:e>
                                    <m:r>
                                      <a:rPr lang="en-US" altLang="zh-CN" b="1" i="1" smtClean="0">
                                        <a:latin typeface="Cambria Math" panose="02040503050406030204" pitchFamily="18" charset="0"/>
                                      </a:rPr>
                                      <m:t>𝑳</m:t>
                                    </m:r>
                                  </m:e>
                                  <m:sub>
                                    <m:r>
                                      <a:rPr lang="en-US" altLang="zh-CN" b="1" i="0" smtClean="0">
                                        <a:latin typeface="Cambria Math" panose="02040503050406030204" pitchFamily="18" charset="0"/>
                                      </a:rPr>
                                      <m:t>𝐄𝐝𝐝</m:t>
                                    </m:r>
                                  </m:sub>
                                </m:sSub>
                              </m:oMath>
                            </m:oMathPara>
                          </a14:m>
                          <a:endParaRPr lang="zh-CN" altLang="en-US" i="0" dirty="0"/>
                        </a:p>
                      </a:txBody>
                      <a:tcPr/>
                    </a:tc>
                    <a:tc>
                      <a:txBody>
                        <a:bodyPr/>
                        <a:lstStyle/>
                        <a:p>
                          <a:pPr algn="ct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𝜼</m:t>
                                </m:r>
                              </m:oMath>
                            </m:oMathPara>
                          </a14:m>
                          <a:endParaRPr lang="zh-CN" altLang="en-US"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smtClean="0">
                                        <a:latin typeface="Cambria Math" panose="02040503050406030204" pitchFamily="18" charset="0"/>
                                        <a:ea typeface="Cambria Math" panose="02040503050406030204" pitchFamily="18" charset="0"/>
                                      </a:rPr>
                                      <m:t>𝜽</m:t>
                                    </m:r>
                                  </m:e>
                                  <m:sub>
                                    <m:r>
                                      <a:rPr lang="en-US" altLang="zh-CN" b="1" i="1" smtClean="0">
                                        <a:latin typeface="Cambria Math" panose="02040503050406030204" pitchFamily="18" charset="0"/>
                                      </a:rPr>
                                      <m:t>𝒅</m:t>
                                    </m:r>
                                  </m:sub>
                                </m:sSub>
                              </m:oMath>
                            </m:oMathPara>
                          </a14:m>
                          <a:endParaRPr lang="zh-CN" altLang="en-US" dirty="0"/>
                        </a:p>
                      </a:txBody>
                      <a:tcPr/>
                    </a:tc>
                    <a:tc>
                      <a:txBody>
                        <a:bodyPr/>
                        <a:lstStyle/>
                        <a:p>
                          <a:pPr algn="ct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1" i="1" smtClean="0">
                                        <a:latin typeface="Cambria Math" panose="02040503050406030204" pitchFamily="18" charset="0"/>
                                      </a:rPr>
                                      <m:t>𝑻</m:t>
                                    </m:r>
                                  </m:e>
                                  <m:sub>
                                    <m:r>
                                      <a:rPr lang="en-US" altLang="zh-CN" b="1" i="0" smtClean="0">
                                        <a:latin typeface="Cambria Math" panose="02040503050406030204" pitchFamily="18" charset="0"/>
                                      </a:rPr>
                                      <m:t>𝐜𝐨𝐫𝐨𝐧𝐚</m:t>
                                    </m:r>
                                  </m:sub>
                                </m:sSub>
                                <m:r>
                                  <a:rPr lang="en-US" altLang="zh-CN" b="1" i="1" smtClean="0">
                                    <a:latin typeface="Cambria Math" panose="02040503050406030204" pitchFamily="18" charset="0"/>
                                  </a:rPr>
                                  <m:t>/</m:t>
                                </m:r>
                                <m:r>
                                  <a:rPr lang="en-US" altLang="zh-CN" b="1" i="0" smtClean="0">
                                    <a:latin typeface="Cambria Math" panose="02040503050406030204" pitchFamily="18" charset="0"/>
                                  </a:rPr>
                                  <m:t>𝐊</m:t>
                                </m:r>
                              </m:oMath>
                            </m:oMathPara>
                          </a14:m>
                          <a:endParaRPr lang="zh-CN" altLang="en-US" i="0" dirty="0"/>
                        </a:p>
                      </a:txBody>
                      <a:tcPr/>
                    </a:tc>
                    <a:extLst>
                      <a:ext uri="{0D108BD9-81ED-4DB2-BD59-A6C34878D82A}">
                        <a16:rowId xmlns:a16="http://schemas.microsoft.com/office/drawing/2014/main" val="2278749581"/>
                      </a:ext>
                    </a:extLst>
                  </a:tr>
                  <a:tr h="440902">
                    <a:tc>
                      <a:txBody>
                        <a:bodyPr/>
                        <a:lstStyle/>
                        <a:p>
                          <a:pPr algn="ctr"/>
                          <a:r>
                            <a:rPr lang="en-US" altLang="zh-CN" dirty="0"/>
                            <a:t>XRB0.01</a:t>
                          </a:r>
                          <a:endParaRPr lang="zh-CN" altLang="en-US" dirty="0"/>
                        </a:p>
                      </a:txBody>
                      <a:tcPr/>
                    </a:tc>
                    <a:tc>
                      <a:txBody>
                        <a:bodyPr/>
                        <a:lstStyle/>
                        <a:p>
                          <a:pPr algn="ctr"/>
                          <a:r>
                            <a:rPr lang="en-US" altLang="zh-CN" dirty="0"/>
                            <a:t>-0.0158</a:t>
                          </a:r>
                          <a:endParaRPr lang="zh-CN" altLang="en-US" dirty="0"/>
                        </a:p>
                      </a:txBody>
                      <a:tcPr/>
                    </a:tc>
                    <a:tc>
                      <a:txBody>
                        <a:bodyPr/>
                        <a:lstStyle/>
                        <a:p>
                          <a:pPr algn="ctr"/>
                          <a:r>
                            <a:rPr lang="en-US" altLang="zh-CN" dirty="0"/>
                            <a:t>0.0096</a:t>
                          </a:r>
                          <a:endParaRPr lang="zh-CN" altLang="en-US" dirty="0"/>
                        </a:p>
                      </a:txBody>
                      <a:tcPr/>
                    </a:tc>
                    <a:tc>
                      <a:txBody>
                        <a:bodyPr/>
                        <a:lstStyle/>
                        <a:p>
                          <a:pPr algn="ctr"/>
                          <a:r>
                            <a:rPr lang="en-US" altLang="zh-CN" dirty="0"/>
                            <a:t>6.1%</a:t>
                          </a:r>
                          <a:endParaRPr lang="zh-CN" altLang="en-US" dirty="0"/>
                        </a:p>
                      </a:txBody>
                      <a:tcPr/>
                    </a:tc>
                    <a:tc>
                      <a:txBody>
                        <a:bodyPr/>
                        <a:lstStyle/>
                        <a:p>
                          <a:pPr algn="ctr"/>
                          <a:r>
                            <a:rPr lang="en-US" altLang="zh-CN" dirty="0"/>
                            <a:t>20</a:t>
                          </a:r>
                          <a14:m>
                            <m:oMath xmlns:m="http://schemas.openxmlformats.org/officeDocument/2006/math">
                              <m:r>
                                <a:rPr lang="en-US" altLang="zh-CN" i="1" smtClean="0">
                                  <a:latin typeface="Cambria Math" panose="02040503050406030204" pitchFamily="18" charset="0"/>
                                  <a:ea typeface="Cambria Math" panose="02040503050406030204" pitchFamily="18" charset="0"/>
                                </a:rPr>
                                <m:t>°</m:t>
                              </m:r>
                            </m:oMath>
                          </a14:m>
                          <a:endParaRPr lang="zh-CN" altLang="en-US" dirty="0"/>
                        </a:p>
                      </a:txBody>
                      <a:tcPr/>
                    </a:tc>
                    <a:tc>
                      <a:txBody>
                        <a:bodyPr/>
                        <a:lstStyle/>
                        <a:p>
                          <a:pPr algn="ct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3</m:t>
                                </m:r>
                                <m:r>
                                  <a:rPr lang="en-US" altLang="zh-CN" b="0" i="1" smtClean="0">
                                    <a:latin typeface="Cambria Math" panose="02040503050406030204" pitchFamily="18" charset="0"/>
                                    <a:ea typeface="Cambria Math" panose="02040503050406030204" pitchFamily="18" charset="0"/>
                                  </a:rPr>
                                  <m:t>×</m:t>
                                </m:r>
                                <m:sSup>
                                  <m:sSupPr>
                                    <m:ctrlPr>
                                      <a:rPr lang="en-US" altLang="zh-CN" b="0"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10</m:t>
                                    </m:r>
                                  </m:e>
                                  <m:sup>
                                    <m:r>
                                      <a:rPr lang="en-US" altLang="zh-CN" b="0" i="1" smtClean="0">
                                        <a:latin typeface="Cambria Math" panose="02040503050406030204" pitchFamily="18" charset="0"/>
                                        <a:ea typeface="Cambria Math" panose="02040503050406030204" pitchFamily="18" charset="0"/>
                                      </a:rPr>
                                      <m:t>9</m:t>
                                    </m:r>
                                  </m:sup>
                                </m:sSup>
                              </m:oMath>
                            </m:oMathPara>
                          </a14:m>
                          <a:endParaRPr lang="zh-CN" altLang="en-US" dirty="0"/>
                        </a:p>
                      </a:txBody>
                      <a:tcPr/>
                    </a:tc>
                    <a:extLst>
                      <a:ext uri="{0D108BD9-81ED-4DB2-BD59-A6C34878D82A}">
                        <a16:rowId xmlns:a16="http://schemas.microsoft.com/office/drawing/2014/main" val="3098047398"/>
                      </a:ext>
                    </a:extLst>
                  </a:tr>
                  <a:tr h="440902">
                    <a:tc>
                      <a:txBody>
                        <a:bodyPr/>
                        <a:lstStyle/>
                        <a:p>
                          <a:pPr algn="ctr"/>
                          <a:r>
                            <a:rPr lang="en-US" altLang="zh-CN" dirty="0"/>
                            <a:t>XRB0.8</a:t>
                          </a:r>
                          <a:endParaRPr lang="zh-CN" altLang="en-US" dirty="0"/>
                        </a:p>
                      </a:txBody>
                      <a:tcPr/>
                    </a:tc>
                    <a:tc>
                      <a:txBody>
                        <a:bodyPr/>
                        <a:lstStyle/>
                        <a:p>
                          <a:pPr algn="ctr"/>
                          <a:r>
                            <a:rPr lang="en-US" altLang="zh-CN" dirty="0"/>
                            <a:t>-0.82</a:t>
                          </a:r>
                          <a:endParaRPr lang="zh-CN" altLang="en-US" dirty="0"/>
                        </a:p>
                      </a:txBody>
                      <a:tcPr/>
                    </a:tc>
                    <a:tc>
                      <a:txBody>
                        <a:bodyPr/>
                        <a:lstStyle/>
                        <a:p>
                          <a:pPr algn="ctr"/>
                          <a:r>
                            <a:rPr lang="en-US" altLang="zh-CN" dirty="0"/>
                            <a:t>0.22</a:t>
                          </a:r>
                          <a:endParaRPr lang="zh-CN" altLang="en-US" dirty="0"/>
                        </a:p>
                      </a:txBody>
                      <a:tcPr/>
                    </a:tc>
                    <a:tc>
                      <a:txBody>
                        <a:bodyPr/>
                        <a:lstStyle/>
                        <a:p>
                          <a:pPr algn="ctr"/>
                          <a:r>
                            <a:rPr lang="en-US" altLang="zh-CN" dirty="0"/>
                            <a:t>2.6%</a:t>
                          </a:r>
                          <a:endParaRPr lang="zh-CN" altLang="en-US" dirty="0"/>
                        </a:p>
                      </a:txBody>
                      <a:tcPr/>
                    </a:tc>
                    <a:tc>
                      <a:txBody>
                        <a:bodyPr/>
                        <a:lstStyle/>
                        <a:p>
                          <a:pPr algn="ctr"/>
                          <a:r>
                            <a:rPr lang="en-US" altLang="zh-CN" dirty="0"/>
                            <a:t>56</a:t>
                          </a:r>
                          <a14:m>
                            <m:oMath xmlns:m="http://schemas.openxmlformats.org/officeDocument/2006/math">
                              <m:r>
                                <a:rPr lang="en-US" altLang="zh-CN" i="1" smtClean="0">
                                  <a:latin typeface="Cambria Math" panose="02040503050406030204" pitchFamily="18" charset="0"/>
                                  <a:ea typeface="Cambria Math" panose="02040503050406030204" pitchFamily="18" charset="0"/>
                                </a:rPr>
                                <m:t>°</m:t>
                              </m:r>
                            </m:oMath>
                          </a14:m>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ea typeface="+mn-ea"/>
                                  </a:rPr>
                                  <m:t>2</m:t>
                                </m:r>
                                <m:r>
                                  <a:rPr lang="en-US" altLang="zh-CN" b="0" i="1" smtClean="0">
                                    <a:latin typeface="Cambria Math" panose="02040503050406030204" pitchFamily="18" charset="0"/>
                                    <a:ea typeface="Cambria Math" panose="02040503050406030204" pitchFamily="18" charset="0"/>
                                  </a:rPr>
                                  <m:t>×</m:t>
                                </m:r>
                                <m:sSup>
                                  <m:sSupPr>
                                    <m:ctrlPr>
                                      <a:rPr lang="en-US" altLang="zh-CN" b="0"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10</m:t>
                                    </m:r>
                                  </m:e>
                                  <m:sup>
                                    <m:r>
                                      <a:rPr lang="en-US" altLang="zh-CN" b="0" i="1" smtClean="0">
                                        <a:latin typeface="Cambria Math" panose="02040503050406030204" pitchFamily="18" charset="0"/>
                                        <a:ea typeface="Cambria Math" panose="02040503050406030204" pitchFamily="18" charset="0"/>
                                      </a:rPr>
                                      <m:t>9</m:t>
                                    </m:r>
                                  </m:sup>
                                </m:sSup>
                              </m:oMath>
                            </m:oMathPara>
                          </a14:m>
                          <a:endParaRPr lang="zh-CN" altLang="en-US" dirty="0"/>
                        </a:p>
                      </a:txBody>
                      <a:tcPr/>
                    </a:tc>
                    <a:extLst>
                      <a:ext uri="{0D108BD9-81ED-4DB2-BD59-A6C34878D82A}">
                        <a16:rowId xmlns:a16="http://schemas.microsoft.com/office/drawing/2014/main" val="487785228"/>
                      </a:ext>
                    </a:extLst>
                  </a:tr>
                  <a:tr h="440902">
                    <a:tc>
                      <a:txBody>
                        <a:bodyPr/>
                        <a:lstStyle/>
                        <a:p>
                          <a:pPr algn="ctr"/>
                          <a:r>
                            <a:rPr lang="en-US" altLang="zh-CN" dirty="0"/>
                            <a:t>XRB0.9</a:t>
                          </a:r>
                          <a:endParaRPr lang="zh-CN" altLang="en-US" dirty="0"/>
                        </a:p>
                      </a:txBody>
                      <a:tcPr/>
                    </a:tc>
                    <a:tc>
                      <a:txBody>
                        <a:bodyPr/>
                        <a:lstStyle/>
                        <a:p>
                          <a:pPr algn="ctr"/>
                          <a:r>
                            <a:rPr lang="en-US" altLang="zh-CN" dirty="0"/>
                            <a:t>-0.9</a:t>
                          </a:r>
                          <a:endParaRPr lang="zh-CN" altLang="en-US" dirty="0"/>
                        </a:p>
                      </a:txBody>
                      <a:tcPr/>
                    </a:tc>
                    <a:tc>
                      <a:txBody>
                        <a:bodyPr/>
                        <a:lstStyle/>
                        <a:p>
                          <a:pPr algn="ctr"/>
                          <a:r>
                            <a:rPr lang="en-US" altLang="zh-CN" dirty="0"/>
                            <a:t>0.34</a:t>
                          </a:r>
                          <a:endParaRPr lang="zh-CN" altLang="en-US" dirty="0"/>
                        </a:p>
                      </a:txBody>
                      <a:tcPr/>
                    </a:tc>
                    <a:tc>
                      <a:txBody>
                        <a:bodyPr/>
                        <a:lstStyle/>
                        <a:p>
                          <a:pPr algn="ctr"/>
                          <a:r>
                            <a:rPr lang="en-US" altLang="zh-CN" dirty="0"/>
                            <a:t>3.7%</a:t>
                          </a:r>
                          <a:endParaRPr lang="zh-CN" altLang="en-US" dirty="0"/>
                        </a:p>
                      </a:txBody>
                      <a:tcPr/>
                    </a:tc>
                    <a:tc>
                      <a:txBody>
                        <a:bodyPr/>
                        <a:lstStyle/>
                        <a:p>
                          <a:pPr algn="ctr"/>
                          <a:r>
                            <a:rPr lang="en-US" altLang="zh-CN" dirty="0"/>
                            <a:t>73</a:t>
                          </a:r>
                          <a14:m>
                            <m:oMath xmlns:m="http://schemas.openxmlformats.org/officeDocument/2006/math">
                              <m:r>
                                <a:rPr lang="en-US" altLang="zh-CN" i="1" smtClean="0">
                                  <a:latin typeface="Cambria Math" panose="02040503050406030204" pitchFamily="18" charset="0"/>
                                  <a:ea typeface="Cambria Math" panose="02040503050406030204" pitchFamily="18" charset="0"/>
                                </a:rPr>
                                <m:t>°</m:t>
                              </m:r>
                            </m:oMath>
                          </a14:m>
                          <a:endParaRPr lang="zh-CN" alt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ea typeface="+mn-ea"/>
                                  </a:rPr>
                                  <m:t>8</m:t>
                                </m:r>
                                <m:r>
                                  <a:rPr lang="en-US" altLang="zh-CN" b="0" i="1" smtClean="0">
                                    <a:latin typeface="Cambria Math" panose="02040503050406030204" pitchFamily="18" charset="0"/>
                                    <a:ea typeface="Cambria Math" panose="02040503050406030204" pitchFamily="18" charset="0"/>
                                  </a:rPr>
                                  <m:t>×</m:t>
                                </m:r>
                                <m:sSup>
                                  <m:sSupPr>
                                    <m:ctrlPr>
                                      <a:rPr lang="en-US" altLang="zh-CN" b="0"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10</m:t>
                                    </m:r>
                                  </m:e>
                                  <m:sup>
                                    <m:r>
                                      <a:rPr lang="en-US" altLang="zh-CN" b="0" i="1" smtClean="0">
                                        <a:latin typeface="Cambria Math" panose="02040503050406030204" pitchFamily="18" charset="0"/>
                                        <a:ea typeface="Cambria Math" panose="02040503050406030204" pitchFamily="18" charset="0"/>
                                      </a:rPr>
                                      <m:t>8</m:t>
                                    </m:r>
                                  </m:sup>
                                </m:sSup>
                              </m:oMath>
                            </m:oMathPara>
                          </a14:m>
                          <a:endParaRPr lang="zh-CN" altLang="en-US" dirty="0"/>
                        </a:p>
                      </a:txBody>
                      <a:tcPr/>
                    </a:tc>
                    <a:extLst>
                      <a:ext uri="{0D108BD9-81ED-4DB2-BD59-A6C34878D82A}">
                        <a16:rowId xmlns:a16="http://schemas.microsoft.com/office/drawing/2014/main" val="4141544368"/>
                      </a:ext>
                    </a:extLst>
                  </a:tr>
                </a:tbl>
              </a:graphicData>
            </a:graphic>
          </p:graphicFrame>
        </mc:Choice>
        <mc:Fallback xmlns="">
          <p:graphicFrame>
            <p:nvGraphicFramePr>
              <p:cNvPr id="11" name="表格 11">
                <a:extLst>
                  <a:ext uri="{FF2B5EF4-FFF2-40B4-BE49-F238E27FC236}">
                    <a16:creationId xmlns:a16="http://schemas.microsoft.com/office/drawing/2014/main" id="{786F0725-D515-0FFB-5454-5D661BC7A45B}"/>
                  </a:ext>
                </a:extLst>
              </p:cNvPr>
              <p:cNvGraphicFramePr>
                <a:graphicFrameLocks noGrp="1"/>
              </p:cNvGraphicFramePr>
              <p:nvPr>
                <p:extLst>
                  <p:ext uri="{D42A27DB-BD31-4B8C-83A1-F6EECF244321}">
                    <p14:modId xmlns:p14="http://schemas.microsoft.com/office/powerpoint/2010/main" val="2407896709"/>
                  </p:ext>
                </p:extLst>
              </p:nvPr>
            </p:nvGraphicFramePr>
            <p:xfrm>
              <a:off x="5645238" y="1918741"/>
              <a:ext cx="6361230" cy="1749270"/>
            </p:xfrm>
            <a:graphic>
              <a:graphicData uri="http://schemas.openxmlformats.org/drawingml/2006/table">
                <a:tbl>
                  <a:tblPr firstRow="1" bandRow="1">
                    <a:tableStyleId>{5C22544A-7EE6-4342-B048-85BDC9FD1C3A}</a:tableStyleId>
                  </a:tblPr>
                  <a:tblGrid>
                    <a:gridCol w="1060205">
                      <a:extLst>
                        <a:ext uri="{9D8B030D-6E8A-4147-A177-3AD203B41FA5}">
                          <a16:colId xmlns:a16="http://schemas.microsoft.com/office/drawing/2014/main" val="4247910494"/>
                        </a:ext>
                      </a:extLst>
                    </a:gridCol>
                    <a:gridCol w="1060205">
                      <a:extLst>
                        <a:ext uri="{9D8B030D-6E8A-4147-A177-3AD203B41FA5}">
                          <a16:colId xmlns:a16="http://schemas.microsoft.com/office/drawing/2014/main" val="3498251024"/>
                        </a:ext>
                      </a:extLst>
                    </a:gridCol>
                    <a:gridCol w="1060205">
                      <a:extLst>
                        <a:ext uri="{9D8B030D-6E8A-4147-A177-3AD203B41FA5}">
                          <a16:colId xmlns:a16="http://schemas.microsoft.com/office/drawing/2014/main" val="3266209462"/>
                        </a:ext>
                      </a:extLst>
                    </a:gridCol>
                    <a:gridCol w="1060205">
                      <a:extLst>
                        <a:ext uri="{9D8B030D-6E8A-4147-A177-3AD203B41FA5}">
                          <a16:colId xmlns:a16="http://schemas.microsoft.com/office/drawing/2014/main" val="3619104777"/>
                        </a:ext>
                      </a:extLst>
                    </a:gridCol>
                    <a:gridCol w="914464">
                      <a:extLst>
                        <a:ext uri="{9D8B030D-6E8A-4147-A177-3AD203B41FA5}">
                          <a16:colId xmlns:a16="http://schemas.microsoft.com/office/drawing/2014/main" val="788680326"/>
                        </a:ext>
                      </a:extLst>
                    </a:gridCol>
                    <a:gridCol w="1205946">
                      <a:extLst>
                        <a:ext uri="{9D8B030D-6E8A-4147-A177-3AD203B41FA5}">
                          <a16:colId xmlns:a16="http://schemas.microsoft.com/office/drawing/2014/main" val="4211509385"/>
                        </a:ext>
                      </a:extLst>
                    </a:gridCol>
                  </a:tblGrid>
                  <a:tr h="426564">
                    <a:tc>
                      <a:txBody>
                        <a:bodyPr/>
                        <a:lstStyle/>
                        <a:p>
                          <a:pPr algn="ctr"/>
                          <a:endParaRPr lang="zh-CN" altLang="en-US" dirty="0"/>
                        </a:p>
                      </a:txBody>
                      <a:tcPr/>
                    </a:tc>
                    <a:tc>
                      <a:txBody>
                        <a:bodyPr/>
                        <a:lstStyle/>
                        <a:p>
                          <a:endParaRPr lang="zh-CN"/>
                        </a:p>
                      </a:txBody>
                      <a:tcPr>
                        <a:blipFill>
                          <a:blip r:embed="rId5"/>
                          <a:stretch>
                            <a:fillRect l="-101205" t="-2941" r="-406024" b="-311765"/>
                          </a:stretch>
                        </a:blipFill>
                      </a:tcPr>
                    </a:tc>
                    <a:tc>
                      <a:txBody>
                        <a:bodyPr/>
                        <a:lstStyle/>
                        <a:p>
                          <a:endParaRPr lang="zh-CN"/>
                        </a:p>
                      </a:txBody>
                      <a:tcPr>
                        <a:blipFill>
                          <a:blip r:embed="rId5"/>
                          <a:stretch>
                            <a:fillRect l="-198810" t="-2941" r="-301190" b="-311765"/>
                          </a:stretch>
                        </a:blipFill>
                      </a:tcPr>
                    </a:tc>
                    <a:tc>
                      <a:txBody>
                        <a:bodyPr/>
                        <a:lstStyle/>
                        <a:p>
                          <a:endParaRPr lang="zh-CN"/>
                        </a:p>
                      </a:txBody>
                      <a:tcPr>
                        <a:blipFill>
                          <a:blip r:embed="rId5"/>
                          <a:stretch>
                            <a:fillRect l="-298810" t="-2941" r="-201190" b="-311765"/>
                          </a:stretch>
                        </a:blipFill>
                      </a:tcPr>
                    </a:tc>
                    <a:tc>
                      <a:txBody>
                        <a:bodyPr/>
                        <a:lstStyle/>
                        <a:p>
                          <a:endParaRPr lang="zh-CN"/>
                        </a:p>
                      </a:txBody>
                      <a:tcPr>
                        <a:blipFill>
                          <a:blip r:embed="rId5"/>
                          <a:stretch>
                            <a:fillRect l="-465278" t="-2941" r="-134722" b="-311765"/>
                          </a:stretch>
                        </a:blipFill>
                      </a:tcPr>
                    </a:tc>
                    <a:tc>
                      <a:txBody>
                        <a:bodyPr/>
                        <a:lstStyle/>
                        <a:p>
                          <a:endParaRPr lang="zh-CN"/>
                        </a:p>
                      </a:txBody>
                      <a:tcPr>
                        <a:blipFill>
                          <a:blip r:embed="rId5"/>
                          <a:stretch>
                            <a:fillRect l="-428421" t="-2941" r="-2105" b="-311765"/>
                          </a:stretch>
                        </a:blipFill>
                      </a:tcPr>
                    </a:tc>
                    <a:extLst>
                      <a:ext uri="{0D108BD9-81ED-4DB2-BD59-A6C34878D82A}">
                        <a16:rowId xmlns:a16="http://schemas.microsoft.com/office/drawing/2014/main" val="2278749581"/>
                      </a:ext>
                    </a:extLst>
                  </a:tr>
                  <a:tr h="440902">
                    <a:tc>
                      <a:txBody>
                        <a:bodyPr/>
                        <a:lstStyle/>
                        <a:p>
                          <a:pPr algn="ctr"/>
                          <a:r>
                            <a:rPr lang="en-US" altLang="zh-CN" dirty="0"/>
                            <a:t>XRB0.01</a:t>
                          </a:r>
                          <a:endParaRPr lang="zh-CN" altLang="en-US" dirty="0"/>
                        </a:p>
                      </a:txBody>
                      <a:tcPr/>
                    </a:tc>
                    <a:tc>
                      <a:txBody>
                        <a:bodyPr/>
                        <a:lstStyle/>
                        <a:p>
                          <a:pPr algn="ctr"/>
                          <a:r>
                            <a:rPr lang="en-US" altLang="zh-CN" dirty="0"/>
                            <a:t>-0.0158</a:t>
                          </a:r>
                          <a:endParaRPr lang="zh-CN" altLang="en-US" dirty="0"/>
                        </a:p>
                      </a:txBody>
                      <a:tcPr/>
                    </a:tc>
                    <a:tc>
                      <a:txBody>
                        <a:bodyPr/>
                        <a:lstStyle/>
                        <a:p>
                          <a:pPr algn="ctr"/>
                          <a:r>
                            <a:rPr lang="en-US" altLang="zh-CN" dirty="0"/>
                            <a:t>0.0096</a:t>
                          </a:r>
                          <a:endParaRPr lang="zh-CN" altLang="en-US" dirty="0"/>
                        </a:p>
                      </a:txBody>
                      <a:tcPr/>
                    </a:tc>
                    <a:tc>
                      <a:txBody>
                        <a:bodyPr/>
                        <a:lstStyle/>
                        <a:p>
                          <a:pPr algn="ctr"/>
                          <a:r>
                            <a:rPr lang="en-US" altLang="zh-CN" dirty="0"/>
                            <a:t>6.1%</a:t>
                          </a:r>
                          <a:endParaRPr lang="zh-CN" altLang="en-US" dirty="0"/>
                        </a:p>
                      </a:txBody>
                      <a:tcPr/>
                    </a:tc>
                    <a:tc>
                      <a:txBody>
                        <a:bodyPr/>
                        <a:lstStyle/>
                        <a:p>
                          <a:endParaRPr lang="zh-CN"/>
                        </a:p>
                      </a:txBody>
                      <a:tcPr>
                        <a:blipFill>
                          <a:blip r:embed="rId5"/>
                          <a:stretch>
                            <a:fillRect l="-465278" t="-102941" r="-134722" b="-211765"/>
                          </a:stretch>
                        </a:blipFill>
                      </a:tcPr>
                    </a:tc>
                    <a:tc>
                      <a:txBody>
                        <a:bodyPr/>
                        <a:lstStyle/>
                        <a:p>
                          <a:endParaRPr lang="zh-CN"/>
                        </a:p>
                      </a:txBody>
                      <a:tcPr>
                        <a:blipFill>
                          <a:blip r:embed="rId5"/>
                          <a:stretch>
                            <a:fillRect l="-428421" t="-102941" r="-2105" b="-211765"/>
                          </a:stretch>
                        </a:blipFill>
                      </a:tcPr>
                    </a:tc>
                    <a:extLst>
                      <a:ext uri="{0D108BD9-81ED-4DB2-BD59-A6C34878D82A}">
                        <a16:rowId xmlns:a16="http://schemas.microsoft.com/office/drawing/2014/main" val="3098047398"/>
                      </a:ext>
                    </a:extLst>
                  </a:tr>
                  <a:tr h="440902">
                    <a:tc>
                      <a:txBody>
                        <a:bodyPr/>
                        <a:lstStyle/>
                        <a:p>
                          <a:pPr algn="ctr"/>
                          <a:r>
                            <a:rPr lang="en-US" altLang="zh-CN" dirty="0"/>
                            <a:t>XRB0.8</a:t>
                          </a:r>
                          <a:endParaRPr lang="zh-CN" altLang="en-US" dirty="0"/>
                        </a:p>
                      </a:txBody>
                      <a:tcPr/>
                    </a:tc>
                    <a:tc>
                      <a:txBody>
                        <a:bodyPr/>
                        <a:lstStyle/>
                        <a:p>
                          <a:pPr algn="ctr"/>
                          <a:r>
                            <a:rPr lang="en-US" altLang="zh-CN" dirty="0"/>
                            <a:t>-0.82</a:t>
                          </a:r>
                          <a:endParaRPr lang="zh-CN" altLang="en-US" dirty="0"/>
                        </a:p>
                      </a:txBody>
                      <a:tcPr/>
                    </a:tc>
                    <a:tc>
                      <a:txBody>
                        <a:bodyPr/>
                        <a:lstStyle/>
                        <a:p>
                          <a:pPr algn="ctr"/>
                          <a:r>
                            <a:rPr lang="en-US" altLang="zh-CN" dirty="0"/>
                            <a:t>0.22</a:t>
                          </a:r>
                          <a:endParaRPr lang="zh-CN" altLang="en-US" dirty="0"/>
                        </a:p>
                      </a:txBody>
                      <a:tcPr/>
                    </a:tc>
                    <a:tc>
                      <a:txBody>
                        <a:bodyPr/>
                        <a:lstStyle/>
                        <a:p>
                          <a:pPr algn="ctr"/>
                          <a:r>
                            <a:rPr lang="en-US" altLang="zh-CN" dirty="0"/>
                            <a:t>2.6%</a:t>
                          </a:r>
                          <a:endParaRPr lang="zh-CN" altLang="en-US" dirty="0"/>
                        </a:p>
                      </a:txBody>
                      <a:tcPr/>
                    </a:tc>
                    <a:tc>
                      <a:txBody>
                        <a:bodyPr/>
                        <a:lstStyle/>
                        <a:p>
                          <a:endParaRPr lang="zh-CN"/>
                        </a:p>
                      </a:txBody>
                      <a:tcPr>
                        <a:blipFill>
                          <a:blip r:embed="rId5"/>
                          <a:stretch>
                            <a:fillRect l="-465278" t="-197143" r="-134722" b="-105714"/>
                          </a:stretch>
                        </a:blipFill>
                      </a:tcPr>
                    </a:tc>
                    <a:tc>
                      <a:txBody>
                        <a:bodyPr/>
                        <a:lstStyle/>
                        <a:p>
                          <a:endParaRPr lang="zh-CN"/>
                        </a:p>
                      </a:txBody>
                      <a:tcPr>
                        <a:blipFill>
                          <a:blip r:embed="rId5"/>
                          <a:stretch>
                            <a:fillRect l="-428421" t="-197143" r="-2105" b="-105714"/>
                          </a:stretch>
                        </a:blipFill>
                      </a:tcPr>
                    </a:tc>
                    <a:extLst>
                      <a:ext uri="{0D108BD9-81ED-4DB2-BD59-A6C34878D82A}">
                        <a16:rowId xmlns:a16="http://schemas.microsoft.com/office/drawing/2014/main" val="487785228"/>
                      </a:ext>
                    </a:extLst>
                  </a:tr>
                  <a:tr h="440902">
                    <a:tc>
                      <a:txBody>
                        <a:bodyPr/>
                        <a:lstStyle/>
                        <a:p>
                          <a:pPr algn="ctr"/>
                          <a:r>
                            <a:rPr lang="en-US" altLang="zh-CN" dirty="0"/>
                            <a:t>XRB0.9</a:t>
                          </a:r>
                          <a:endParaRPr lang="zh-CN" altLang="en-US" dirty="0"/>
                        </a:p>
                      </a:txBody>
                      <a:tcPr/>
                    </a:tc>
                    <a:tc>
                      <a:txBody>
                        <a:bodyPr/>
                        <a:lstStyle/>
                        <a:p>
                          <a:pPr algn="ctr"/>
                          <a:r>
                            <a:rPr lang="en-US" altLang="zh-CN" dirty="0"/>
                            <a:t>-0.9</a:t>
                          </a:r>
                          <a:endParaRPr lang="zh-CN" altLang="en-US" dirty="0"/>
                        </a:p>
                      </a:txBody>
                      <a:tcPr/>
                    </a:tc>
                    <a:tc>
                      <a:txBody>
                        <a:bodyPr/>
                        <a:lstStyle/>
                        <a:p>
                          <a:pPr algn="ctr"/>
                          <a:r>
                            <a:rPr lang="en-US" altLang="zh-CN" dirty="0"/>
                            <a:t>0.34</a:t>
                          </a:r>
                          <a:endParaRPr lang="zh-CN" altLang="en-US" dirty="0"/>
                        </a:p>
                      </a:txBody>
                      <a:tcPr/>
                    </a:tc>
                    <a:tc>
                      <a:txBody>
                        <a:bodyPr/>
                        <a:lstStyle/>
                        <a:p>
                          <a:pPr algn="ctr"/>
                          <a:r>
                            <a:rPr lang="en-US" altLang="zh-CN" dirty="0"/>
                            <a:t>3.7%</a:t>
                          </a:r>
                          <a:endParaRPr lang="zh-CN" altLang="en-US" dirty="0"/>
                        </a:p>
                      </a:txBody>
                      <a:tcPr/>
                    </a:tc>
                    <a:tc>
                      <a:txBody>
                        <a:bodyPr/>
                        <a:lstStyle/>
                        <a:p>
                          <a:endParaRPr lang="zh-CN"/>
                        </a:p>
                      </a:txBody>
                      <a:tcPr>
                        <a:blipFill>
                          <a:blip r:embed="rId5"/>
                          <a:stretch>
                            <a:fillRect l="-465278" t="-297143" r="-134722" b="-5714"/>
                          </a:stretch>
                        </a:blipFill>
                      </a:tcPr>
                    </a:tc>
                    <a:tc>
                      <a:txBody>
                        <a:bodyPr/>
                        <a:lstStyle/>
                        <a:p>
                          <a:endParaRPr lang="zh-CN"/>
                        </a:p>
                      </a:txBody>
                      <a:tcPr>
                        <a:blipFill>
                          <a:blip r:embed="rId5"/>
                          <a:stretch>
                            <a:fillRect l="-428421" t="-297143" r="-2105" b="-5714"/>
                          </a:stretch>
                        </a:blipFill>
                      </a:tcPr>
                    </a:tc>
                    <a:extLst>
                      <a:ext uri="{0D108BD9-81ED-4DB2-BD59-A6C34878D82A}">
                        <a16:rowId xmlns:a16="http://schemas.microsoft.com/office/drawing/2014/main" val="4141544368"/>
                      </a:ext>
                    </a:extLst>
                  </a:tr>
                </a:tbl>
              </a:graphicData>
            </a:graphic>
          </p:graphicFrame>
        </mc:Fallback>
      </mc:AlternateContent>
      <p:sp>
        <p:nvSpPr>
          <p:cNvPr id="12" name="内容占位符 4">
            <a:extLst>
              <a:ext uri="{FF2B5EF4-FFF2-40B4-BE49-F238E27FC236}">
                <a16:creationId xmlns:a16="http://schemas.microsoft.com/office/drawing/2014/main" id="{49BC0D49-5C54-D983-4913-573269469D9D}"/>
              </a:ext>
            </a:extLst>
          </p:cNvPr>
          <p:cNvSpPr>
            <a:spLocks noGrp="1"/>
          </p:cNvSpPr>
          <p:nvPr>
            <p:ph idx="1"/>
          </p:nvPr>
        </p:nvSpPr>
        <p:spPr>
          <a:xfrm>
            <a:off x="5917857" y="4220111"/>
            <a:ext cx="5105399" cy="1763608"/>
          </a:xfrm>
        </p:spPr>
        <p:txBody>
          <a:bodyPr>
            <a:normAutofit/>
          </a:bodyPr>
          <a:lstStyle/>
          <a:p>
            <a:pPr>
              <a:lnSpc>
                <a:spcPct val="110000"/>
              </a:lnSpc>
              <a:buFont typeface="Wingdings" pitchFamily="2" charset="2"/>
              <a:buChar char="Ø"/>
            </a:pPr>
            <a:r>
              <a:rPr lang="zh-CN" altLang="en-US" dirty="0">
                <a:latin typeface="SimHei" panose="02010609060101010101" pitchFamily="49" charset="-122"/>
                <a:ea typeface="SimHei" panose="02010609060101010101" pitchFamily="49" charset="-122"/>
              </a:rPr>
              <a:t>吸积盘厚和吸积率正相关</a:t>
            </a:r>
            <a:endParaRPr lang="en-US" altLang="zh-CN" dirty="0">
              <a:latin typeface="SimHei" panose="02010609060101010101" pitchFamily="49" charset="-122"/>
              <a:ea typeface="SimHei" panose="02010609060101010101" pitchFamily="49" charset="-122"/>
            </a:endParaRPr>
          </a:p>
          <a:p>
            <a:pPr>
              <a:lnSpc>
                <a:spcPct val="110000"/>
              </a:lnSpc>
              <a:buFont typeface="Wingdings" pitchFamily="2" charset="2"/>
              <a:buChar char="Ø"/>
            </a:pPr>
            <a:r>
              <a:rPr lang="zh-CN" altLang="en-US" dirty="0">
                <a:latin typeface="SimHei" panose="02010609060101010101" pitchFamily="49" charset="-122"/>
                <a:ea typeface="SimHei" panose="02010609060101010101" pitchFamily="49" charset="-122"/>
              </a:rPr>
              <a:t>冕温度和吸积率反相关</a:t>
            </a:r>
            <a:endParaRPr lang="en-US" altLang="zh-CN" dirty="0">
              <a:latin typeface="SimHei" panose="02010609060101010101" pitchFamily="49" charset="-122"/>
              <a:ea typeface="SimHei" panose="02010609060101010101" pitchFamily="49" charset="-122"/>
            </a:endParaRPr>
          </a:p>
          <a:p>
            <a:pPr>
              <a:lnSpc>
                <a:spcPct val="110000"/>
              </a:lnSpc>
              <a:buFont typeface="Wingdings" pitchFamily="2" charset="2"/>
              <a:buChar char="Ø"/>
            </a:pPr>
            <a:r>
              <a:rPr lang="zh-CN" altLang="en-US" dirty="0">
                <a:latin typeface="SimHei" panose="02010609060101010101" pitchFamily="49" charset="-122"/>
                <a:ea typeface="SimHei" panose="02010609060101010101" pitchFamily="49" charset="-122"/>
              </a:rPr>
              <a:t>辐射效率和吸积率反相关</a:t>
            </a:r>
            <a:endParaRPr lang="en-US" altLang="zh-CN" dirty="0">
              <a:latin typeface="SimHei" panose="02010609060101010101" pitchFamily="49" charset="-122"/>
              <a:ea typeface="SimHei" panose="02010609060101010101" pitchFamily="49" charset="-122"/>
            </a:endParaRPr>
          </a:p>
        </p:txBody>
      </p:sp>
      <p:pic>
        <p:nvPicPr>
          <p:cNvPr id="9" name="图片 8">
            <a:extLst>
              <a:ext uri="{FF2B5EF4-FFF2-40B4-BE49-F238E27FC236}">
                <a16:creationId xmlns:a16="http://schemas.microsoft.com/office/drawing/2014/main" id="{610DD2FD-89AA-0EC3-AD83-D4C602626198}"/>
              </a:ext>
            </a:extLst>
          </p:cNvPr>
          <p:cNvPicPr>
            <a:picLocks noChangeAspect="1"/>
          </p:cNvPicPr>
          <p:nvPr/>
        </p:nvPicPr>
        <p:blipFill>
          <a:blip r:embed="rId6"/>
          <a:stretch>
            <a:fillRect/>
          </a:stretch>
        </p:blipFill>
        <p:spPr>
          <a:xfrm>
            <a:off x="10232342" y="143512"/>
            <a:ext cx="1867080" cy="1271293"/>
          </a:xfrm>
          <a:prstGeom prst="rect">
            <a:avLst/>
          </a:prstGeom>
        </p:spPr>
      </p:pic>
      <p:sp>
        <p:nvSpPr>
          <p:cNvPr id="13" name="矩形 12">
            <a:extLst>
              <a:ext uri="{FF2B5EF4-FFF2-40B4-BE49-F238E27FC236}">
                <a16:creationId xmlns:a16="http://schemas.microsoft.com/office/drawing/2014/main" id="{F4013E43-658F-217C-ACE8-0034738CA44B}"/>
              </a:ext>
            </a:extLst>
          </p:cNvPr>
          <p:cNvSpPr/>
          <p:nvPr/>
        </p:nvSpPr>
        <p:spPr>
          <a:xfrm>
            <a:off x="6771618" y="1527070"/>
            <a:ext cx="948317" cy="408340"/>
          </a:xfrm>
          <a:prstGeom prst="rect">
            <a:avLst/>
          </a:prstGeom>
        </p:spPr>
        <p:txBody>
          <a:bodyPr wrap="square">
            <a:spAutoFit/>
          </a:bodyPr>
          <a:lstStyle/>
          <a:p>
            <a:r>
              <a:rPr lang="zh-CN" altLang="en-US" sz="2000" dirty="0">
                <a:latin typeface="SimHei" panose="02010609060101010101" pitchFamily="49" charset="-122"/>
                <a:ea typeface="SimHei" panose="02010609060101010101" pitchFamily="49" charset="-122"/>
              </a:rPr>
              <a:t>吸积率</a:t>
            </a:r>
            <a:endParaRPr lang="zh-CN" altLang="en-US" sz="2000" dirty="0"/>
          </a:p>
        </p:txBody>
      </p:sp>
      <p:sp>
        <p:nvSpPr>
          <p:cNvPr id="14" name="矩形 13">
            <a:extLst>
              <a:ext uri="{FF2B5EF4-FFF2-40B4-BE49-F238E27FC236}">
                <a16:creationId xmlns:a16="http://schemas.microsoft.com/office/drawing/2014/main" id="{3BB2E83F-6C1D-FE2D-E3FC-4B2A50C9AD6A}"/>
              </a:ext>
            </a:extLst>
          </p:cNvPr>
          <p:cNvSpPr/>
          <p:nvPr/>
        </p:nvSpPr>
        <p:spPr>
          <a:xfrm>
            <a:off x="8011983" y="1531185"/>
            <a:ext cx="813870" cy="400110"/>
          </a:xfrm>
          <a:prstGeom prst="rect">
            <a:avLst/>
          </a:prstGeom>
        </p:spPr>
        <p:txBody>
          <a:bodyPr wrap="square">
            <a:spAutoFit/>
          </a:bodyPr>
          <a:lstStyle/>
          <a:p>
            <a:r>
              <a:rPr lang="zh-CN" altLang="en-US" sz="2000" dirty="0">
                <a:latin typeface="SimHei" panose="02010609060101010101" pitchFamily="49" charset="-122"/>
                <a:ea typeface="SimHei" panose="02010609060101010101" pitchFamily="49" charset="-122"/>
              </a:rPr>
              <a:t>光度</a:t>
            </a:r>
            <a:endParaRPr lang="zh-CN" altLang="en-US" sz="2000" dirty="0"/>
          </a:p>
        </p:txBody>
      </p:sp>
      <p:sp>
        <p:nvSpPr>
          <p:cNvPr id="15" name="矩形 14">
            <a:extLst>
              <a:ext uri="{FF2B5EF4-FFF2-40B4-BE49-F238E27FC236}">
                <a16:creationId xmlns:a16="http://schemas.microsoft.com/office/drawing/2014/main" id="{DF3DFF3B-8D4B-31DF-A33A-669CEA585FC2}"/>
              </a:ext>
            </a:extLst>
          </p:cNvPr>
          <p:cNvSpPr/>
          <p:nvPr/>
        </p:nvSpPr>
        <p:spPr>
          <a:xfrm>
            <a:off x="8768965" y="1533308"/>
            <a:ext cx="1217370" cy="400110"/>
          </a:xfrm>
          <a:prstGeom prst="rect">
            <a:avLst/>
          </a:prstGeom>
        </p:spPr>
        <p:txBody>
          <a:bodyPr wrap="square">
            <a:spAutoFit/>
          </a:bodyPr>
          <a:lstStyle/>
          <a:p>
            <a:r>
              <a:rPr lang="zh-CN" altLang="en-US" sz="2000" dirty="0">
                <a:latin typeface="SimHei" panose="02010609060101010101" pitchFamily="49" charset="-122"/>
                <a:ea typeface="SimHei" panose="02010609060101010101" pitchFamily="49" charset="-122"/>
              </a:rPr>
              <a:t>辐射效率</a:t>
            </a:r>
            <a:endParaRPr lang="zh-CN" altLang="en-US" sz="2000" dirty="0"/>
          </a:p>
        </p:txBody>
      </p:sp>
      <p:sp>
        <p:nvSpPr>
          <p:cNvPr id="16" name="矩形 15">
            <a:extLst>
              <a:ext uri="{FF2B5EF4-FFF2-40B4-BE49-F238E27FC236}">
                <a16:creationId xmlns:a16="http://schemas.microsoft.com/office/drawing/2014/main" id="{C8FC9625-8F3F-974B-DE4B-7E8712B6E92C}"/>
              </a:ext>
            </a:extLst>
          </p:cNvPr>
          <p:cNvSpPr/>
          <p:nvPr/>
        </p:nvSpPr>
        <p:spPr>
          <a:xfrm>
            <a:off x="9982200" y="1521395"/>
            <a:ext cx="718403" cy="400110"/>
          </a:xfrm>
          <a:prstGeom prst="rect">
            <a:avLst/>
          </a:prstGeom>
        </p:spPr>
        <p:txBody>
          <a:bodyPr wrap="square">
            <a:spAutoFit/>
          </a:bodyPr>
          <a:lstStyle/>
          <a:p>
            <a:r>
              <a:rPr lang="zh-CN" altLang="en-US" sz="2000" dirty="0">
                <a:latin typeface="SimHei" panose="02010609060101010101" pitchFamily="49" charset="-122"/>
                <a:ea typeface="SimHei" panose="02010609060101010101" pitchFamily="49" charset="-122"/>
              </a:rPr>
              <a:t>盘厚</a:t>
            </a:r>
            <a:endParaRPr lang="zh-CN" altLang="en-US" sz="2000" dirty="0"/>
          </a:p>
        </p:txBody>
      </p:sp>
      <p:sp>
        <p:nvSpPr>
          <p:cNvPr id="17" name="矩形 16">
            <a:extLst>
              <a:ext uri="{FF2B5EF4-FFF2-40B4-BE49-F238E27FC236}">
                <a16:creationId xmlns:a16="http://schemas.microsoft.com/office/drawing/2014/main" id="{379431FF-74BD-E234-1A77-BC4DB4BDB318}"/>
              </a:ext>
            </a:extLst>
          </p:cNvPr>
          <p:cNvSpPr/>
          <p:nvPr/>
        </p:nvSpPr>
        <p:spPr>
          <a:xfrm>
            <a:off x="10956778" y="1528783"/>
            <a:ext cx="948316" cy="400110"/>
          </a:xfrm>
          <a:prstGeom prst="rect">
            <a:avLst/>
          </a:prstGeom>
        </p:spPr>
        <p:txBody>
          <a:bodyPr wrap="square">
            <a:spAutoFit/>
          </a:bodyPr>
          <a:lstStyle/>
          <a:p>
            <a:r>
              <a:rPr lang="zh-CN" altLang="en-US" sz="2000" dirty="0">
                <a:latin typeface="SimHei" panose="02010609060101010101" pitchFamily="49" charset="-122"/>
                <a:ea typeface="SimHei" panose="02010609060101010101" pitchFamily="49" charset="-122"/>
              </a:rPr>
              <a:t>冕温度</a:t>
            </a:r>
            <a:endParaRPr lang="zh-CN" altLang="en-US" sz="2000" dirty="0"/>
          </a:p>
        </p:txBody>
      </p:sp>
    </p:spTree>
    <p:extLst>
      <p:ext uri="{BB962C8B-B14F-4D97-AF65-F5344CB8AC3E}">
        <p14:creationId xmlns:p14="http://schemas.microsoft.com/office/powerpoint/2010/main" val="1596879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658170A-D8E7-AACF-D297-EDE9256CBE00}"/>
              </a:ext>
            </a:extLst>
          </p:cNvPr>
          <p:cNvPicPr>
            <a:picLocks noChangeAspect="1"/>
          </p:cNvPicPr>
          <p:nvPr/>
        </p:nvPicPr>
        <p:blipFill rotWithShape="1">
          <a:blip r:embed="rId3"/>
          <a:srcRect b="66677"/>
          <a:stretch/>
        </p:blipFill>
        <p:spPr>
          <a:xfrm>
            <a:off x="839871" y="1589467"/>
            <a:ext cx="10531929" cy="2924656"/>
          </a:xfrm>
          <a:prstGeom prst="rect">
            <a:avLst/>
          </a:prstGeom>
        </p:spPr>
      </p:pic>
      <p:sp>
        <p:nvSpPr>
          <p:cNvPr id="2" name="标题 1">
            <a:extLst>
              <a:ext uri="{FF2B5EF4-FFF2-40B4-BE49-F238E27FC236}">
                <a16:creationId xmlns:a16="http://schemas.microsoft.com/office/drawing/2014/main" id="{9EB0C56E-4FF2-C94C-B395-64FC45CD2C34}"/>
              </a:ext>
            </a:extLst>
          </p:cNvPr>
          <p:cNvSpPr>
            <a:spLocks noGrp="1"/>
          </p:cNvSpPr>
          <p:nvPr>
            <p:ph type="title"/>
          </p:nvPr>
        </p:nvSpPr>
        <p:spPr>
          <a:xfrm>
            <a:off x="838200" y="616148"/>
            <a:ext cx="10515600" cy="798657"/>
          </a:xfrm>
        </p:spPr>
        <p:txBody>
          <a:bodyPr/>
          <a:lstStyle/>
          <a:p>
            <a:r>
              <a:rPr kumimoji="1" lang="zh-CN" altLang="en-US" dirty="0">
                <a:latin typeface="SimHei" panose="02010609060101010101" pitchFamily="49" charset="-122"/>
                <a:ea typeface="SimHei" panose="02010609060101010101" pitchFamily="49" charset="-122"/>
              </a:rPr>
              <a:t>磁压主导的吸积盘</a:t>
            </a:r>
          </a:p>
        </p:txBody>
      </p:sp>
      <p:sp>
        <p:nvSpPr>
          <p:cNvPr id="4" name="灯片编号占位符 3">
            <a:extLst>
              <a:ext uri="{FF2B5EF4-FFF2-40B4-BE49-F238E27FC236}">
                <a16:creationId xmlns:a16="http://schemas.microsoft.com/office/drawing/2014/main" id="{2CC04F1C-E5AD-A54D-921E-32BFB0F2D335}"/>
              </a:ext>
            </a:extLst>
          </p:cNvPr>
          <p:cNvSpPr>
            <a:spLocks noGrp="1"/>
          </p:cNvSpPr>
          <p:nvPr>
            <p:ph type="sldNum" sz="quarter" idx="12"/>
          </p:nvPr>
        </p:nvSpPr>
        <p:spPr/>
        <p:txBody>
          <a:bodyPr/>
          <a:lstStyle/>
          <a:p>
            <a:fld id="{FA63AC88-F7A1-4B4D-9A74-2E4FCDF31CA5}" type="slidenum">
              <a:rPr kumimoji="1" lang="zh-CN" altLang="en-US" smtClean="0"/>
              <a:t>10</a:t>
            </a:fld>
            <a:endParaRPr kumimoji="1" lang="zh-CN" altLang="en-US" dirty="0"/>
          </a:p>
        </p:txBody>
      </p:sp>
      <p:pic>
        <p:nvPicPr>
          <p:cNvPr id="6" name="Picture 7">
            <a:extLst>
              <a:ext uri="{FF2B5EF4-FFF2-40B4-BE49-F238E27FC236}">
                <a16:creationId xmlns:a16="http://schemas.microsoft.com/office/drawing/2014/main" id="{73B00422-2C7E-9F46-B124-75340846E9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838200" y="1414805"/>
            <a:ext cx="10159314" cy="112266"/>
          </a:xfrm>
          <a:prstGeom prst="rect">
            <a:avLst/>
          </a:prstGeom>
        </p:spPr>
      </p:pic>
      <p:pic>
        <p:nvPicPr>
          <p:cNvPr id="5" name="图片 4">
            <a:extLst>
              <a:ext uri="{FF2B5EF4-FFF2-40B4-BE49-F238E27FC236}">
                <a16:creationId xmlns:a16="http://schemas.microsoft.com/office/drawing/2014/main" id="{35CB23CD-9306-6D4C-E73B-3F462B062EB5}"/>
              </a:ext>
            </a:extLst>
          </p:cNvPr>
          <p:cNvPicPr>
            <a:picLocks noChangeAspect="1"/>
          </p:cNvPicPr>
          <p:nvPr/>
        </p:nvPicPr>
        <p:blipFill rotWithShape="1">
          <a:blip r:embed="rId3"/>
          <a:srcRect t="94039"/>
          <a:stretch/>
        </p:blipFill>
        <p:spPr>
          <a:xfrm>
            <a:off x="838200" y="4457351"/>
            <a:ext cx="10533600" cy="523270"/>
          </a:xfrm>
          <a:prstGeom prst="rect">
            <a:avLst/>
          </a:prstGeom>
        </p:spPr>
      </p:pic>
      <p:sp>
        <p:nvSpPr>
          <p:cNvPr id="12" name="内容占位符 4">
            <a:extLst>
              <a:ext uri="{FF2B5EF4-FFF2-40B4-BE49-F238E27FC236}">
                <a16:creationId xmlns:a16="http://schemas.microsoft.com/office/drawing/2014/main" id="{8CC60248-61C1-38F6-ABC8-9196BBED276D}"/>
              </a:ext>
            </a:extLst>
          </p:cNvPr>
          <p:cNvSpPr txBox="1">
            <a:spLocks/>
          </p:cNvSpPr>
          <p:nvPr/>
        </p:nvSpPr>
        <p:spPr>
          <a:xfrm>
            <a:off x="838200" y="4980621"/>
            <a:ext cx="5798127" cy="9733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buFont typeface="Wingdings" pitchFamily="2" charset="2"/>
              <a:buChar char="Ø"/>
            </a:pPr>
            <a:r>
              <a:rPr lang="zh-CN" altLang="en-US" dirty="0">
                <a:latin typeface="SimHei" panose="02010609060101010101" pitchFamily="49" charset="-122"/>
                <a:ea typeface="SimHei" panose="02010609060101010101" pitchFamily="49" charset="-122"/>
              </a:rPr>
              <a:t>磁压高于辐射压和气体压强</a:t>
            </a:r>
            <a:endParaRPr lang="en-US" altLang="zh-CN" dirty="0">
              <a:latin typeface="SimHei" panose="02010609060101010101" pitchFamily="49" charset="-122"/>
              <a:ea typeface="SimHei" panose="02010609060101010101" pitchFamily="49" charset="-122"/>
            </a:endParaRPr>
          </a:p>
        </p:txBody>
      </p:sp>
      <p:pic>
        <p:nvPicPr>
          <p:cNvPr id="9" name="图片 8">
            <a:extLst>
              <a:ext uri="{FF2B5EF4-FFF2-40B4-BE49-F238E27FC236}">
                <a16:creationId xmlns:a16="http://schemas.microsoft.com/office/drawing/2014/main" id="{750FE32B-E265-A6BC-96F2-1F6A432182A8}"/>
              </a:ext>
            </a:extLst>
          </p:cNvPr>
          <p:cNvPicPr>
            <a:picLocks noChangeAspect="1"/>
          </p:cNvPicPr>
          <p:nvPr/>
        </p:nvPicPr>
        <p:blipFill>
          <a:blip r:embed="rId5"/>
          <a:stretch>
            <a:fillRect/>
          </a:stretch>
        </p:blipFill>
        <p:spPr>
          <a:xfrm>
            <a:off x="10232342" y="143512"/>
            <a:ext cx="1867080" cy="1271293"/>
          </a:xfrm>
          <a:prstGeom prst="rect">
            <a:avLst/>
          </a:prstGeom>
        </p:spPr>
      </p:pic>
      <p:sp>
        <p:nvSpPr>
          <p:cNvPr id="10" name="矩形 9">
            <a:extLst>
              <a:ext uri="{FF2B5EF4-FFF2-40B4-BE49-F238E27FC236}">
                <a16:creationId xmlns:a16="http://schemas.microsoft.com/office/drawing/2014/main" id="{9F24E3BD-818A-834B-81AF-E521835B2CAE}"/>
              </a:ext>
            </a:extLst>
          </p:cNvPr>
          <p:cNvSpPr/>
          <p:nvPr/>
        </p:nvSpPr>
        <p:spPr>
          <a:xfrm>
            <a:off x="2788946" y="2847625"/>
            <a:ext cx="733743" cy="400110"/>
          </a:xfrm>
          <a:prstGeom prst="rect">
            <a:avLst/>
          </a:prstGeom>
        </p:spPr>
        <p:txBody>
          <a:bodyPr wrap="square">
            <a:spAutoFit/>
          </a:bodyPr>
          <a:lstStyle/>
          <a:p>
            <a:r>
              <a:rPr lang="zh-CN" altLang="en-US" sz="2000" dirty="0">
                <a:solidFill>
                  <a:srgbClr val="1A18C0"/>
                </a:solidFill>
                <a:latin typeface="SimHei" panose="02010609060101010101" pitchFamily="49" charset="-122"/>
                <a:ea typeface="SimHei" panose="02010609060101010101" pitchFamily="49" charset="-122"/>
              </a:rPr>
              <a:t>磁压</a:t>
            </a:r>
          </a:p>
        </p:txBody>
      </p:sp>
      <p:sp>
        <p:nvSpPr>
          <p:cNvPr id="11" name="矩形 10">
            <a:extLst>
              <a:ext uri="{FF2B5EF4-FFF2-40B4-BE49-F238E27FC236}">
                <a16:creationId xmlns:a16="http://schemas.microsoft.com/office/drawing/2014/main" id="{794CF8B1-0B7A-F70B-1BCA-5159E9EC5725}"/>
              </a:ext>
            </a:extLst>
          </p:cNvPr>
          <p:cNvSpPr/>
          <p:nvPr/>
        </p:nvSpPr>
        <p:spPr>
          <a:xfrm>
            <a:off x="3522689" y="3318527"/>
            <a:ext cx="946776" cy="400110"/>
          </a:xfrm>
          <a:prstGeom prst="rect">
            <a:avLst/>
          </a:prstGeom>
        </p:spPr>
        <p:txBody>
          <a:bodyPr wrap="square">
            <a:spAutoFit/>
          </a:bodyPr>
          <a:lstStyle/>
          <a:p>
            <a:r>
              <a:rPr lang="zh-CN" altLang="en-US" sz="2000" dirty="0">
                <a:solidFill>
                  <a:srgbClr val="FF0000"/>
                </a:solidFill>
                <a:latin typeface="SimHei" panose="02010609060101010101" pitchFamily="49" charset="-122"/>
                <a:ea typeface="SimHei" panose="02010609060101010101" pitchFamily="49" charset="-122"/>
              </a:rPr>
              <a:t>辐射压</a:t>
            </a:r>
          </a:p>
        </p:txBody>
      </p:sp>
      <p:sp>
        <p:nvSpPr>
          <p:cNvPr id="13" name="矩形 12">
            <a:extLst>
              <a:ext uri="{FF2B5EF4-FFF2-40B4-BE49-F238E27FC236}">
                <a16:creationId xmlns:a16="http://schemas.microsoft.com/office/drawing/2014/main" id="{A425C2BA-3CA3-0DC0-9778-7D7A8378E5F3}"/>
              </a:ext>
            </a:extLst>
          </p:cNvPr>
          <p:cNvSpPr/>
          <p:nvPr/>
        </p:nvSpPr>
        <p:spPr>
          <a:xfrm>
            <a:off x="2575913" y="3926237"/>
            <a:ext cx="1201608" cy="400110"/>
          </a:xfrm>
          <a:prstGeom prst="rect">
            <a:avLst/>
          </a:prstGeom>
        </p:spPr>
        <p:txBody>
          <a:bodyPr wrap="square">
            <a:spAutoFit/>
          </a:bodyPr>
          <a:lstStyle/>
          <a:p>
            <a:r>
              <a:rPr lang="zh-CN" altLang="en-US" sz="2000" dirty="0">
                <a:solidFill>
                  <a:srgbClr val="00B050"/>
                </a:solidFill>
                <a:latin typeface="SimHei" panose="02010609060101010101" pitchFamily="49" charset="-122"/>
                <a:ea typeface="SimHei" panose="02010609060101010101" pitchFamily="49" charset="-122"/>
              </a:rPr>
              <a:t>气体压强</a:t>
            </a:r>
          </a:p>
        </p:txBody>
      </p:sp>
    </p:spTree>
    <p:extLst>
      <p:ext uri="{BB962C8B-B14F-4D97-AF65-F5344CB8AC3E}">
        <p14:creationId xmlns:p14="http://schemas.microsoft.com/office/powerpoint/2010/main" val="2233340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B0C56E-4FF2-C94C-B395-64FC45CD2C34}"/>
              </a:ext>
            </a:extLst>
          </p:cNvPr>
          <p:cNvSpPr>
            <a:spLocks noGrp="1"/>
          </p:cNvSpPr>
          <p:nvPr>
            <p:ph type="title"/>
          </p:nvPr>
        </p:nvSpPr>
        <p:spPr>
          <a:xfrm>
            <a:off x="838200" y="616148"/>
            <a:ext cx="10515600" cy="798657"/>
          </a:xfrm>
        </p:spPr>
        <p:txBody>
          <a:bodyPr/>
          <a:lstStyle/>
          <a:p>
            <a:r>
              <a:rPr kumimoji="1" lang="zh-CN" altLang="en-US" dirty="0">
                <a:latin typeface="SimHei" panose="02010609060101010101" pitchFamily="49" charset="-122"/>
                <a:ea typeface="SimHei" panose="02010609060101010101" pitchFamily="49" charset="-122"/>
              </a:rPr>
              <a:t>磁压主导的吸积盘</a:t>
            </a:r>
          </a:p>
        </p:txBody>
      </p:sp>
      <p:sp>
        <p:nvSpPr>
          <p:cNvPr id="4" name="灯片编号占位符 3">
            <a:extLst>
              <a:ext uri="{FF2B5EF4-FFF2-40B4-BE49-F238E27FC236}">
                <a16:creationId xmlns:a16="http://schemas.microsoft.com/office/drawing/2014/main" id="{2CC04F1C-E5AD-A54D-921E-32BFB0F2D335}"/>
              </a:ext>
            </a:extLst>
          </p:cNvPr>
          <p:cNvSpPr>
            <a:spLocks noGrp="1"/>
          </p:cNvSpPr>
          <p:nvPr>
            <p:ph type="sldNum" sz="quarter" idx="12"/>
          </p:nvPr>
        </p:nvSpPr>
        <p:spPr/>
        <p:txBody>
          <a:bodyPr/>
          <a:lstStyle/>
          <a:p>
            <a:fld id="{FA63AC88-F7A1-4B4D-9A74-2E4FCDF31CA5}" type="slidenum">
              <a:rPr kumimoji="1" lang="zh-CN" altLang="en-US" smtClean="0"/>
              <a:t>11</a:t>
            </a:fld>
            <a:endParaRPr kumimoji="1" lang="zh-CN" altLang="en-US" dirty="0"/>
          </a:p>
        </p:txBody>
      </p:sp>
      <p:pic>
        <p:nvPicPr>
          <p:cNvPr id="6" name="Picture 7">
            <a:extLst>
              <a:ext uri="{FF2B5EF4-FFF2-40B4-BE49-F238E27FC236}">
                <a16:creationId xmlns:a16="http://schemas.microsoft.com/office/drawing/2014/main" id="{73B00422-2C7E-9F46-B124-75340846E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838200" y="1414805"/>
            <a:ext cx="10159314" cy="112266"/>
          </a:xfrm>
          <a:prstGeom prst="rect">
            <a:avLst/>
          </a:prstGeom>
        </p:spPr>
      </p:pic>
      <p:pic>
        <p:nvPicPr>
          <p:cNvPr id="5" name="图片 4">
            <a:extLst>
              <a:ext uri="{FF2B5EF4-FFF2-40B4-BE49-F238E27FC236}">
                <a16:creationId xmlns:a16="http://schemas.microsoft.com/office/drawing/2014/main" id="{1D353EA4-B41C-A5F3-D863-665403C333CA}"/>
              </a:ext>
            </a:extLst>
          </p:cNvPr>
          <p:cNvPicPr>
            <a:picLocks noChangeAspect="1"/>
          </p:cNvPicPr>
          <p:nvPr/>
        </p:nvPicPr>
        <p:blipFill>
          <a:blip r:embed="rId4"/>
          <a:srcRect/>
          <a:stretch/>
        </p:blipFill>
        <p:spPr>
          <a:xfrm>
            <a:off x="838200" y="1527071"/>
            <a:ext cx="10533600" cy="3370752"/>
          </a:xfrm>
          <a:prstGeom prst="rect">
            <a:avLst/>
          </a:prstGeom>
        </p:spPr>
      </p:pic>
      <p:sp>
        <p:nvSpPr>
          <p:cNvPr id="10" name="内容占位符 4">
            <a:extLst>
              <a:ext uri="{FF2B5EF4-FFF2-40B4-BE49-F238E27FC236}">
                <a16:creationId xmlns:a16="http://schemas.microsoft.com/office/drawing/2014/main" id="{96CCB427-A347-5A89-EFC6-1279BAEBF1F4}"/>
              </a:ext>
            </a:extLst>
          </p:cNvPr>
          <p:cNvSpPr>
            <a:spLocks noGrp="1"/>
          </p:cNvSpPr>
          <p:nvPr>
            <p:ph idx="1"/>
          </p:nvPr>
        </p:nvSpPr>
        <p:spPr>
          <a:xfrm>
            <a:off x="838200" y="4941709"/>
            <a:ext cx="10174378" cy="1779766"/>
          </a:xfrm>
        </p:spPr>
        <p:txBody>
          <a:bodyPr>
            <a:normAutofit/>
          </a:bodyPr>
          <a:lstStyle/>
          <a:p>
            <a:pPr>
              <a:lnSpc>
                <a:spcPct val="110000"/>
              </a:lnSpc>
              <a:buFont typeface="Wingdings" pitchFamily="2" charset="2"/>
              <a:buChar char="Ø"/>
            </a:pPr>
            <a:r>
              <a:rPr lang="zh-CN" altLang="en-US" dirty="0">
                <a:latin typeface="SimHei" panose="02010609060101010101" pitchFamily="49" charset="-122"/>
                <a:ea typeface="SimHei" panose="02010609060101010101" pitchFamily="49" charset="-122"/>
              </a:rPr>
              <a:t>辐射压和磁压大小同一个量级</a:t>
            </a:r>
            <a:endParaRPr lang="en-US" altLang="zh-CN" dirty="0">
              <a:latin typeface="SimHei" panose="02010609060101010101" pitchFamily="49" charset="-122"/>
              <a:ea typeface="SimHei" panose="02010609060101010101" pitchFamily="49" charset="-122"/>
            </a:endParaRPr>
          </a:p>
          <a:p>
            <a:pPr>
              <a:lnSpc>
                <a:spcPct val="110000"/>
              </a:lnSpc>
              <a:buFont typeface="Wingdings" pitchFamily="2" charset="2"/>
              <a:buChar char="Ø"/>
            </a:pPr>
            <a:r>
              <a:rPr lang="zh-CN" altLang="en-US" dirty="0">
                <a:latin typeface="SimHei" panose="02010609060101010101" pitchFamily="49" charset="-122"/>
                <a:ea typeface="SimHei" panose="02010609060101010101" pitchFamily="49" charset="-122"/>
              </a:rPr>
              <a:t>磁压梯度支撑了吸积盘</a:t>
            </a:r>
            <a:endParaRPr lang="en-US" altLang="zh-CN" dirty="0">
              <a:latin typeface="SimHei" panose="02010609060101010101" pitchFamily="49" charset="-122"/>
              <a:ea typeface="SimHei" panose="02010609060101010101" pitchFamily="49" charset="-122"/>
            </a:endParaRPr>
          </a:p>
        </p:txBody>
      </p:sp>
      <p:pic>
        <p:nvPicPr>
          <p:cNvPr id="8" name="图片 7">
            <a:extLst>
              <a:ext uri="{FF2B5EF4-FFF2-40B4-BE49-F238E27FC236}">
                <a16:creationId xmlns:a16="http://schemas.microsoft.com/office/drawing/2014/main" id="{2B2B61E7-0C94-CA3B-74F8-7D4A175A6A0B}"/>
              </a:ext>
            </a:extLst>
          </p:cNvPr>
          <p:cNvPicPr>
            <a:picLocks noChangeAspect="1"/>
          </p:cNvPicPr>
          <p:nvPr/>
        </p:nvPicPr>
        <p:blipFill>
          <a:blip r:embed="rId5"/>
          <a:stretch>
            <a:fillRect/>
          </a:stretch>
        </p:blipFill>
        <p:spPr>
          <a:xfrm>
            <a:off x="10232342" y="143512"/>
            <a:ext cx="1867080" cy="1271293"/>
          </a:xfrm>
          <a:prstGeom prst="rect">
            <a:avLst/>
          </a:prstGeom>
        </p:spPr>
      </p:pic>
      <p:sp>
        <p:nvSpPr>
          <p:cNvPr id="9" name="矩形 8">
            <a:extLst>
              <a:ext uri="{FF2B5EF4-FFF2-40B4-BE49-F238E27FC236}">
                <a16:creationId xmlns:a16="http://schemas.microsoft.com/office/drawing/2014/main" id="{FBD5CAA4-C7E6-7A1C-E880-E95F2A5F92F2}"/>
              </a:ext>
            </a:extLst>
          </p:cNvPr>
          <p:cNvSpPr/>
          <p:nvPr/>
        </p:nvSpPr>
        <p:spPr>
          <a:xfrm>
            <a:off x="2664959" y="2325728"/>
            <a:ext cx="733743" cy="400110"/>
          </a:xfrm>
          <a:prstGeom prst="rect">
            <a:avLst/>
          </a:prstGeom>
        </p:spPr>
        <p:txBody>
          <a:bodyPr wrap="square">
            <a:spAutoFit/>
          </a:bodyPr>
          <a:lstStyle/>
          <a:p>
            <a:r>
              <a:rPr lang="zh-CN" altLang="en-US" sz="2000" dirty="0">
                <a:solidFill>
                  <a:srgbClr val="1A18C0"/>
                </a:solidFill>
                <a:latin typeface="SimHei" panose="02010609060101010101" pitchFamily="49" charset="-122"/>
                <a:ea typeface="SimHei" panose="02010609060101010101" pitchFamily="49" charset="-122"/>
              </a:rPr>
              <a:t>磁压</a:t>
            </a:r>
          </a:p>
        </p:txBody>
      </p:sp>
      <p:sp>
        <p:nvSpPr>
          <p:cNvPr id="11" name="矩形 10">
            <a:extLst>
              <a:ext uri="{FF2B5EF4-FFF2-40B4-BE49-F238E27FC236}">
                <a16:creationId xmlns:a16="http://schemas.microsoft.com/office/drawing/2014/main" id="{5E5D2E20-4FFA-2F08-DF73-0A6DEFC72182}"/>
              </a:ext>
            </a:extLst>
          </p:cNvPr>
          <p:cNvSpPr/>
          <p:nvPr/>
        </p:nvSpPr>
        <p:spPr>
          <a:xfrm>
            <a:off x="2558442" y="2812337"/>
            <a:ext cx="946776" cy="400110"/>
          </a:xfrm>
          <a:prstGeom prst="rect">
            <a:avLst/>
          </a:prstGeom>
        </p:spPr>
        <p:txBody>
          <a:bodyPr wrap="square">
            <a:spAutoFit/>
          </a:bodyPr>
          <a:lstStyle/>
          <a:p>
            <a:r>
              <a:rPr lang="zh-CN" altLang="en-US" sz="2000" dirty="0">
                <a:solidFill>
                  <a:srgbClr val="FF0000"/>
                </a:solidFill>
                <a:latin typeface="SimHei" panose="02010609060101010101" pitchFamily="49" charset="-122"/>
                <a:ea typeface="SimHei" panose="02010609060101010101" pitchFamily="49" charset="-122"/>
              </a:rPr>
              <a:t>辐射压</a:t>
            </a:r>
          </a:p>
        </p:txBody>
      </p:sp>
      <p:sp>
        <p:nvSpPr>
          <p:cNvPr id="12" name="矩形 11">
            <a:extLst>
              <a:ext uri="{FF2B5EF4-FFF2-40B4-BE49-F238E27FC236}">
                <a16:creationId xmlns:a16="http://schemas.microsoft.com/office/drawing/2014/main" id="{A2765E9D-EE76-6758-ECE9-E175B4A794AB}"/>
              </a:ext>
            </a:extLst>
          </p:cNvPr>
          <p:cNvSpPr/>
          <p:nvPr/>
        </p:nvSpPr>
        <p:spPr>
          <a:xfrm>
            <a:off x="2431026" y="3368471"/>
            <a:ext cx="1201608" cy="400110"/>
          </a:xfrm>
          <a:prstGeom prst="rect">
            <a:avLst/>
          </a:prstGeom>
        </p:spPr>
        <p:txBody>
          <a:bodyPr wrap="square">
            <a:spAutoFit/>
          </a:bodyPr>
          <a:lstStyle/>
          <a:p>
            <a:r>
              <a:rPr lang="zh-CN" altLang="en-US" sz="2000" dirty="0">
                <a:solidFill>
                  <a:srgbClr val="00B050"/>
                </a:solidFill>
                <a:latin typeface="SimHei" panose="02010609060101010101" pitchFamily="49" charset="-122"/>
                <a:ea typeface="SimHei" panose="02010609060101010101" pitchFamily="49" charset="-122"/>
              </a:rPr>
              <a:t>气体压强</a:t>
            </a:r>
          </a:p>
        </p:txBody>
      </p:sp>
    </p:spTree>
    <p:extLst>
      <p:ext uri="{BB962C8B-B14F-4D97-AF65-F5344CB8AC3E}">
        <p14:creationId xmlns:p14="http://schemas.microsoft.com/office/powerpoint/2010/main" val="2093621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B0C56E-4FF2-C94C-B395-64FC45CD2C34}"/>
              </a:ext>
            </a:extLst>
          </p:cNvPr>
          <p:cNvSpPr>
            <a:spLocks noGrp="1"/>
          </p:cNvSpPr>
          <p:nvPr>
            <p:ph type="title"/>
          </p:nvPr>
        </p:nvSpPr>
        <p:spPr>
          <a:xfrm>
            <a:off x="838200" y="616148"/>
            <a:ext cx="10515600" cy="798657"/>
          </a:xfrm>
        </p:spPr>
        <p:txBody>
          <a:bodyPr/>
          <a:lstStyle/>
          <a:p>
            <a:r>
              <a:rPr kumimoji="1" lang="zh-CN" altLang="en-US" dirty="0">
                <a:latin typeface="SimHei" panose="02010609060101010101" pitchFamily="49" charset="-122"/>
                <a:ea typeface="SimHei" panose="02010609060101010101" pitchFamily="49" charset="-122"/>
              </a:rPr>
              <a:t>磁压主导的吸积盘</a:t>
            </a:r>
          </a:p>
        </p:txBody>
      </p:sp>
      <p:sp>
        <p:nvSpPr>
          <p:cNvPr id="4" name="灯片编号占位符 3">
            <a:extLst>
              <a:ext uri="{FF2B5EF4-FFF2-40B4-BE49-F238E27FC236}">
                <a16:creationId xmlns:a16="http://schemas.microsoft.com/office/drawing/2014/main" id="{2CC04F1C-E5AD-A54D-921E-32BFB0F2D335}"/>
              </a:ext>
            </a:extLst>
          </p:cNvPr>
          <p:cNvSpPr>
            <a:spLocks noGrp="1"/>
          </p:cNvSpPr>
          <p:nvPr>
            <p:ph type="sldNum" sz="quarter" idx="12"/>
          </p:nvPr>
        </p:nvSpPr>
        <p:spPr/>
        <p:txBody>
          <a:bodyPr/>
          <a:lstStyle/>
          <a:p>
            <a:fld id="{FA63AC88-F7A1-4B4D-9A74-2E4FCDF31CA5}" type="slidenum">
              <a:rPr kumimoji="1" lang="zh-CN" altLang="en-US" smtClean="0"/>
              <a:t>12</a:t>
            </a:fld>
            <a:endParaRPr kumimoji="1" lang="zh-CN" altLang="en-US" dirty="0"/>
          </a:p>
        </p:txBody>
      </p:sp>
      <p:pic>
        <p:nvPicPr>
          <p:cNvPr id="6" name="Picture 7">
            <a:extLst>
              <a:ext uri="{FF2B5EF4-FFF2-40B4-BE49-F238E27FC236}">
                <a16:creationId xmlns:a16="http://schemas.microsoft.com/office/drawing/2014/main" id="{73B00422-2C7E-9F46-B124-75340846E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838200" y="1414805"/>
            <a:ext cx="10159314" cy="112266"/>
          </a:xfrm>
          <a:prstGeom prst="rect">
            <a:avLst/>
          </a:prstGeom>
        </p:spPr>
      </p:pic>
      <p:pic>
        <p:nvPicPr>
          <p:cNvPr id="10" name="图片 9">
            <a:extLst>
              <a:ext uri="{FF2B5EF4-FFF2-40B4-BE49-F238E27FC236}">
                <a16:creationId xmlns:a16="http://schemas.microsoft.com/office/drawing/2014/main" id="{5F5DC17B-167B-E8D0-5507-AA230734A25E}"/>
              </a:ext>
            </a:extLst>
          </p:cNvPr>
          <p:cNvPicPr>
            <a:picLocks noChangeAspect="1"/>
          </p:cNvPicPr>
          <p:nvPr/>
        </p:nvPicPr>
        <p:blipFill>
          <a:blip r:embed="rId4"/>
          <a:stretch>
            <a:fillRect/>
          </a:stretch>
        </p:blipFill>
        <p:spPr>
          <a:xfrm>
            <a:off x="1740568" y="1594101"/>
            <a:ext cx="8710863" cy="3629526"/>
          </a:xfrm>
          <a:prstGeom prst="rect">
            <a:avLst/>
          </a:prstGeom>
        </p:spPr>
      </p:pic>
      <mc:AlternateContent xmlns:mc="http://schemas.openxmlformats.org/markup-compatibility/2006" xmlns:a14="http://schemas.microsoft.com/office/drawing/2010/main">
        <mc:Choice Requires="a14">
          <p:sp>
            <p:nvSpPr>
              <p:cNvPr id="11" name="内容占位符 4">
                <a:extLst>
                  <a:ext uri="{FF2B5EF4-FFF2-40B4-BE49-F238E27FC236}">
                    <a16:creationId xmlns:a16="http://schemas.microsoft.com/office/drawing/2014/main" id="{073A5D6F-8581-33BF-7458-B2C95403F860}"/>
                  </a:ext>
                </a:extLst>
              </p:cNvPr>
              <p:cNvSpPr>
                <a:spLocks noGrp="1"/>
              </p:cNvSpPr>
              <p:nvPr>
                <p:ph idx="1"/>
              </p:nvPr>
            </p:nvSpPr>
            <p:spPr>
              <a:xfrm>
                <a:off x="838200" y="5263899"/>
                <a:ext cx="10174378" cy="1779766"/>
              </a:xfrm>
            </p:spPr>
            <p:txBody>
              <a:bodyPr>
                <a:normAutofit/>
              </a:bodyPr>
              <a:lstStyle/>
              <a:p>
                <a:pPr>
                  <a:lnSpc>
                    <a:spcPct val="110000"/>
                  </a:lnSpc>
                  <a:buFont typeface="Wingdings" pitchFamily="2" charset="2"/>
                  <a:buChar char="Ø"/>
                </a:pPr>
                <a:r>
                  <a:rPr lang="en-US" altLang="zh-CN" dirty="0">
                    <a:latin typeface="Times New Roman" panose="02020603050405020304" pitchFamily="18" charset="0"/>
                    <a:ea typeface="SimHei" panose="02010609060101010101" pitchFamily="49" charset="-122"/>
                    <a:cs typeface="Times New Roman" panose="02020603050405020304" pitchFamily="18" charset="0"/>
                  </a:rPr>
                  <a:t>Begelman &amp; Pringle 2007</a:t>
                </a:r>
                <a:r>
                  <a:rPr lang="zh-CN" altLang="en-US" dirty="0">
                    <a:latin typeface="SimHei" panose="02010609060101010101" pitchFamily="49" charset="-122"/>
                    <a:ea typeface="SimHei" panose="02010609060101010101" pitchFamily="49" charset="-122"/>
                  </a:rPr>
                  <a:t>预测饱和磁压</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𝑃</m:t>
                        </m:r>
                      </m:e>
                      <m:sub>
                        <m:r>
                          <a:rPr lang="en-US" altLang="zh-CN" i="1">
                            <a:latin typeface="Cambria Math" panose="02040503050406030204" pitchFamily="18" charset="0"/>
                          </a:rPr>
                          <m:t>𝐵</m:t>
                        </m:r>
                      </m:sub>
                    </m:sSub>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𝜌</m:t>
                    </m:r>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𝑐</m:t>
                        </m:r>
                      </m:e>
                      <m:sub>
                        <m:r>
                          <a:rPr lang="en-US" altLang="zh-CN" i="1">
                            <a:latin typeface="Cambria Math" panose="02040503050406030204" pitchFamily="18" charset="0"/>
                            <a:ea typeface="Cambria Math" panose="02040503050406030204" pitchFamily="18" charset="0"/>
                          </a:rPr>
                          <m:t>𝑆</m:t>
                        </m:r>
                      </m:sub>
                    </m:sSub>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𝑣</m:t>
                        </m:r>
                      </m:e>
                      <m:sub>
                        <m:r>
                          <a:rPr lang="en-US" altLang="zh-CN" i="1">
                            <a:latin typeface="Cambria Math" panose="02040503050406030204" pitchFamily="18" charset="0"/>
                            <a:ea typeface="Cambria Math" panose="02040503050406030204" pitchFamily="18" charset="0"/>
                          </a:rPr>
                          <m:t>𝐾</m:t>
                        </m:r>
                      </m:sub>
                    </m:sSub>
                  </m:oMath>
                </a14:m>
                <a:endParaRPr lang="en-US" altLang="zh-CN" dirty="0">
                  <a:latin typeface="SimHei" panose="02010609060101010101" pitchFamily="49" charset="-122"/>
                  <a:ea typeface="SimHei" panose="02010609060101010101" pitchFamily="49" charset="-122"/>
                </a:endParaRPr>
              </a:p>
              <a:p>
                <a:pPr>
                  <a:lnSpc>
                    <a:spcPct val="110000"/>
                  </a:lnSpc>
                  <a:buFont typeface="Wingdings" pitchFamily="2" charset="2"/>
                  <a:buChar char="Ø"/>
                </a:pPr>
                <a:r>
                  <a:rPr lang="zh-CN" altLang="en-US" dirty="0">
                    <a:latin typeface="SimHei" panose="02010609060101010101" pitchFamily="49" charset="-122"/>
                    <a:ea typeface="SimHei" panose="02010609060101010101" pitchFamily="49" charset="-122"/>
                  </a:rPr>
                  <a:t>在一个数量级内符合模拟数据</a:t>
                </a:r>
                <a:endParaRPr lang="en-US" altLang="zh-CN" dirty="0">
                  <a:latin typeface="SimHei" panose="02010609060101010101" pitchFamily="49" charset="-122"/>
                  <a:ea typeface="SimHei" panose="02010609060101010101" pitchFamily="49" charset="-122"/>
                </a:endParaRPr>
              </a:p>
            </p:txBody>
          </p:sp>
        </mc:Choice>
        <mc:Fallback xmlns="">
          <p:sp>
            <p:nvSpPr>
              <p:cNvPr id="11" name="内容占位符 4">
                <a:extLst>
                  <a:ext uri="{FF2B5EF4-FFF2-40B4-BE49-F238E27FC236}">
                    <a16:creationId xmlns:a16="http://schemas.microsoft.com/office/drawing/2014/main" id="{073A5D6F-8581-33BF-7458-B2C95403F860}"/>
                  </a:ext>
                </a:extLst>
              </p:cNvPr>
              <p:cNvSpPr>
                <a:spLocks noGrp="1" noRot="1" noChangeAspect="1" noMove="1" noResize="1" noEditPoints="1" noAdjustHandles="1" noChangeArrowheads="1" noChangeShapeType="1" noTextEdit="1"/>
              </p:cNvSpPr>
              <p:nvPr>
                <p:ph idx="1"/>
              </p:nvPr>
            </p:nvSpPr>
            <p:spPr>
              <a:xfrm>
                <a:off x="838200" y="5263899"/>
                <a:ext cx="10174378" cy="1779766"/>
              </a:xfrm>
              <a:blipFill>
                <a:blip r:embed="rId5"/>
                <a:stretch>
                  <a:fillRect l="-1122" t="-4255"/>
                </a:stretch>
              </a:blipFill>
            </p:spPr>
            <p:txBody>
              <a:bodyPr/>
              <a:lstStyle/>
              <a:p>
                <a:r>
                  <a:rPr lang="zh-CN" altLang="en-US">
                    <a:noFill/>
                  </a:rPr>
                  <a:t> </a:t>
                </a:r>
              </a:p>
            </p:txBody>
          </p:sp>
        </mc:Fallback>
      </mc:AlternateContent>
      <p:pic>
        <p:nvPicPr>
          <p:cNvPr id="8" name="图片 7">
            <a:extLst>
              <a:ext uri="{FF2B5EF4-FFF2-40B4-BE49-F238E27FC236}">
                <a16:creationId xmlns:a16="http://schemas.microsoft.com/office/drawing/2014/main" id="{0075D78A-37AA-9DF2-5867-AF61CE556010}"/>
              </a:ext>
            </a:extLst>
          </p:cNvPr>
          <p:cNvPicPr>
            <a:picLocks noChangeAspect="1"/>
          </p:cNvPicPr>
          <p:nvPr/>
        </p:nvPicPr>
        <p:blipFill>
          <a:blip r:embed="rId6"/>
          <a:stretch>
            <a:fillRect/>
          </a:stretch>
        </p:blipFill>
        <p:spPr>
          <a:xfrm>
            <a:off x="10232342" y="143512"/>
            <a:ext cx="1867080" cy="1271293"/>
          </a:xfrm>
          <a:prstGeom prst="rect">
            <a:avLst/>
          </a:prstGeom>
        </p:spPr>
      </p:pic>
    </p:spTree>
    <p:extLst>
      <p:ext uri="{BB962C8B-B14F-4D97-AF65-F5344CB8AC3E}">
        <p14:creationId xmlns:p14="http://schemas.microsoft.com/office/powerpoint/2010/main" val="144484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B0C56E-4FF2-C94C-B395-64FC45CD2C34}"/>
              </a:ext>
            </a:extLst>
          </p:cNvPr>
          <p:cNvSpPr>
            <a:spLocks noGrp="1"/>
          </p:cNvSpPr>
          <p:nvPr>
            <p:ph type="title"/>
          </p:nvPr>
        </p:nvSpPr>
        <p:spPr>
          <a:xfrm>
            <a:off x="838200" y="616148"/>
            <a:ext cx="10515600" cy="798657"/>
          </a:xfrm>
        </p:spPr>
        <p:txBody>
          <a:bodyPr/>
          <a:lstStyle/>
          <a:p>
            <a:r>
              <a:rPr kumimoji="1" lang="zh-CN" altLang="en-US" dirty="0">
                <a:latin typeface="SimHei" panose="02010609060101010101" pitchFamily="49" charset="-122"/>
                <a:ea typeface="SimHei" panose="02010609060101010101" pitchFamily="49" charset="-122"/>
              </a:rPr>
              <a:t>外流</a:t>
            </a:r>
          </a:p>
        </p:txBody>
      </p:sp>
      <p:sp>
        <p:nvSpPr>
          <p:cNvPr id="4" name="灯片编号占位符 3">
            <a:extLst>
              <a:ext uri="{FF2B5EF4-FFF2-40B4-BE49-F238E27FC236}">
                <a16:creationId xmlns:a16="http://schemas.microsoft.com/office/drawing/2014/main" id="{2CC04F1C-E5AD-A54D-921E-32BFB0F2D335}"/>
              </a:ext>
            </a:extLst>
          </p:cNvPr>
          <p:cNvSpPr>
            <a:spLocks noGrp="1"/>
          </p:cNvSpPr>
          <p:nvPr>
            <p:ph type="sldNum" sz="quarter" idx="12"/>
          </p:nvPr>
        </p:nvSpPr>
        <p:spPr/>
        <p:txBody>
          <a:bodyPr/>
          <a:lstStyle/>
          <a:p>
            <a:fld id="{FA63AC88-F7A1-4B4D-9A74-2E4FCDF31CA5}" type="slidenum">
              <a:rPr kumimoji="1" lang="zh-CN" altLang="en-US" smtClean="0"/>
              <a:t>13</a:t>
            </a:fld>
            <a:endParaRPr kumimoji="1" lang="zh-CN" altLang="en-US" dirty="0"/>
          </a:p>
        </p:txBody>
      </p:sp>
      <p:pic>
        <p:nvPicPr>
          <p:cNvPr id="6" name="Picture 7">
            <a:extLst>
              <a:ext uri="{FF2B5EF4-FFF2-40B4-BE49-F238E27FC236}">
                <a16:creationId xmlns:a16="http://schemas.microsoft.com/office/drawing/2014/main" id="{73B00422-2C7E-9F46-B124-75340846E9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V="1">
            <a:off x="838200" y="1414805"/>
            <a:ext cx="10159314" cy="112266"/>
          </a:xfrm>
          <a:prstGeom prst="rect">
            <a:avLst/>
          </a:prstGeom>
        </p:spPr>
      </p:pic>
      <p:sp>
        <p:nvSpPr>
          <p:cNvPr id="8" name="内容占位符 4">
            <a:extLst>
              <a:ext uri="{FF2B5EF4-FFF2-40B4-BE49-F238E27FC236}">
                <a16:creationId xmlns:a16="http://schemas.microsoft.com/office/drawing/2014/main" id="{AF14FF47-FE8D-09D7-6EEC-2239A7485B1C}"/>
              </a:ext>
            </a:extLst>
          </p:cNvPr>
          <p:cNvSpPr>
            <a:spLocks noGrp="1"/>
          </p:cNvSpPr>
          <p:nvPr>
            <p:ph idx="1"/>
          </p:nvPr>
        </p:nvSpPr>
        <p:spPr>
          <a:xfrm>
            <a:off x="838200" y="5760031"/>
            <a:ext cx="10363200" cy="596320"/>
          </a:xfrm>
        </p:spPr>
        <p:txBody>
          <a:bodyPr>
            <a:normAutofit/>
          </a:bodyPr>
          <a:lstStyle/>
          <a:p>
            <a:pPr>
              <a:lnSpc>
                <a:spcPct val="150000"/>
              </a:lnSpc>
              <a:buFont typeface="Wingdings" pitchFamily="2" charset="2"/>
              <a:buChar char="Ø"/>
            </a:pPr>
            <a:r>
              <a:rPr lang="zh-CN" altLang="en-US" sz="2000" dirty="0">
                <a:latin typeface="SimHei" panose="02010609060101010101" pitchFamily="49" charset="-122"/>
                <a:ea typeface="SimHei" panose="02010609060101010101" pitchFamily="49" charset="-122"/>
              </a:rPr>
              <a:t>吸积率到达接近临界值时，形成漏斗形外流区域</a:t>
            </a:r>
            <a:endParaRPr lang="en-US" altLang="zh-CN" sz="2000" dirty="0">
              <a:latin typeface="SimHei" panose="02010609060101010101" pitchFamily="49" charset="-122"/>
              <a:ea typeface="SimHei" panose="02010609060101010101" pitchFamily="49" charset="-122"/>
            </a:endParaRPr>
          </a:p>
        </p:txBody>
      </p:sp>
      <p:pic>
        <p:nvPicPr>
          <p:cNvPr id="3" name="XRB0_8_2" descr="XRB0_8_2">
            <a:hlinkClick r:id="" action="ppaction://media"/>
            <a:extLst>
              <a:ext uri="{FF2B5EF4-FFF2-40B4-BE49-F238E27FC236}">
                <a16:creationId xmlns:a16="http://schemas.microsoft.com/office/drawing/2014/main" id="{2C7098E3-FCE2-BC46-83B1-6525DAB6774D}"/>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560316" y="1604645"/>
            <a:ext cx="2918968" cy="3648710"/>
          </a:xfrm>
          <a:prstGeom prst="rect">
            <a:avLst/>
          </a:prstGeom>
        </p:spPr>
      </p:pic>
      <p:sp>
        <p:nvSpPr>
          <p:cNvPr id="5" name="文本框 4">
            <a:extLst>
              <a:ext uri="{FF2B5EF4-FFF2-40B4-BE49-F238E27FC236}">
                <a16:creationId xmlns:a16="http://schemas.microsoft.com/office/drawing/2014/main" id="{1094EF28-D460-CF5B-9370-11D8B6CAB7EA}"/>
              </a:ext>
            </a:extLst>
          </p:cNvPr>
          <p:cNvSpPr txBox="1"/>
          <p:nvPr/>
        </p:nvSpPr>
        <p:spPr>
          <a:xfrm>
            <a:off x="5602941" y="5271532"/>
            <a:ext cx="986117" cy="369332"/>
          </a:xfrm>
          <a:prstGeom prst="rect">
            <a:avLst/>
          </a:prstGeom>
          <a:noFill/>
        </p:spPr>
        <p:txBody>
          <a:bodyPr wrap="square" rtlCol="0">
            <a:spAutoFit/>
          </a:bodyPr>
          <a:lstStyle/>
          <a:p>
            <a:r>
              <a:rPr kumimoji="1" lang="en-US" altLang="zh-CN" dirty="0"/>
              <a:t>XRB0.8</a:t>
            </a:r>
            <a:endParaRPr kumimoji="1" lang="zh-CN" altLang="en-US" dirty="0"/>
          </a:p>
        </p:txBody>
      </p:sp>
      <p:pic>
        <p:nvPicPr>
          <p:cNvPr id="9" name="XRB0_9" descr="XRB0_9">
            <a:hlinkClick r:id="" action="ppaction://media"/>
            <a:extLst>
              <a:ext uri="{FF2B5EF4-FFF2-40B4-BE49-F238E27FC236}">
                <a16:creationId xmlns:a16="http://schemas.microsoft.com/office/drawing/2014/main" id="{838F124F-BED4-3CDD-A91E-FCB01F3083C4}"/>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7670309" y="1604645"/>
            <a:ext cx="2918968" cy="3648710"/>
          </a:xfrm>
          <a:prstGeom prst="rect">
            <a:avLst/>
          </a:prstGeom>
        </p:spPr>
      </p:pic>
      <p:sp>
        <p:nvSpPr>
          <p:cNvPr id="10" name="文本框 9">
            <a:extLst>
              <a:ext uri="{FF2B5EF4-FFF2-40B4-BE49-F238E27FC236}">
                <a16:creationId xmlns:a16="http://schemas.microsoft.com/office/drawing/2014/main" id="{2135CE73-96DF-A726-BDDE-3523085B247B}"/>
              </a:ext>
            </a:extLst>
          </p:cNvPr>
          <p:cNvSpPr txBox="1"/>
          <p:nvPr/>
        </p:nvSpPr>
        <p:spPr>
          <a:xfrm>
            <a:off x="8655423" y="5278433"/>
            <a:ext cx="986117" cy="369332"/>
          </a:xfrm>
          <a:prstGeom prst="rect">
            <a:avLst/>
          </a:prstGeom>
          <a:noFill/>
        </p:spPr>
        <p:txBody>
          <a:bodyPr wrap="square" rtlCol="0">
            <a:spAutoFit/>
          </a:bodyPr>
          <a:lstStyle/>
          <a:p>
            <a:r>
              <a:rPr kumimoji="1" lang="en-US" altLang="zh-CN" dirty="0"/>
              <a:t>XRB0.9</a:t>
            </a:r>
            <a:endParaRPr kumimoji="1" lang="zh-CN" altLang="en-US" dirty="0"/>
          </a:p>
        </p:txBody>
      </p:sp>
      <p:pic>
        <p:nvPicPr>
          <p:cNvPr id="11" name="XRB0_01" descr="XRB0_01">
            <a:hlinkClick r:id="" action="ppaction://media"/>
            <a:extLst>
              <a:ext uri="{FF2B5EF4-FFF2-40B4-BE49-F238E27FC236}">
                <a16:creationId xmlns:a16="http://schemas.microsoft.com/office/drawing/2014/main" id="{AB914D87-9625-70B7-9D2A-2A886B0D6240}"/>
              </a:ext>
            </a:extLst>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1450323" y="1646238"/>
            <a:ext cx="2918968" cy="3648710"/>
          </a:xfrm>
          <a:prstGeom prst="rect">
            <a:avLst/>
          </a:prstGeom>
        </p:spPr>
      </p:pic>
      <p:sp>
        <p:nvSpPr>
          <p:cNvPr id="12" name="文本框 11">
            <a:extLst>
              <a:ext uri="{FF2B5EF4-FFF2-40B4-BE49-F238E27FC236}">
                <a16:creationId xmlns:a16="http://schemas.microsoft.com/office/drawing/2014/main" id="{E44838DF-178F-2769-A0C9-105D34DDB7A6}"/>
              </a:ext>
            </a:extLst>
          </p:cNvPr>
          <p:cNvSpPr txBox="1"/>
          <p:nvPr/>
        </p:nvSpPr>
        <p:spPr>
          <a:xfrm>
            <a:off x="2416748" y="5269686"/>
            <a:ext cx="1119828" cy="369332"/>
          </a:xfrm>
          <a:prstGeom prst="rect">
            <a:avLst/>
          </a:prstGeom>
          <a:noFill/>
        </p:spPr>
        <p:txBody>
          <a:bodyPr wrap="square" rtlCol="0">
            <a:spAutoFit/>
          </a:bodyPr>
          <a:lstStyle/>
          <a:p>
            <a:r>
              <a:rPr kumimoji="1" lang="en-US" altLang="zh-CN" dirty="0"/>
              <a:t>XRB0.01</a:t>
            </a:r>
            <a:endParaRPr kumimoji="1" lang="zh-CN" altLang="en-US" dirty="0"/>
          </a:p>
        </p:txBody>
      </p:sp>
      <p:pic>
        <p:nvPicPr>
          <p:cNvPr id="13" name="图片 12">
            <a:extLst>
              <a:ext uri="{FF2B5EF4-FFF2-40B4-BE49-F238E27FC236}">
                <a16:creationId xmlns:a16="http://schemas.microsoft.com/office/drawing/2014/main" id="{4AA39FAC-6A83-C833-D54F-B846E1F9FC7F}"/>
              </a:ext>
            </a:extLst>
          </p:cNvPr>
          <p:cNvPicPr>
            <a:picLocks noChangeAspect="1"/>
          </p:cNvPicPr>
          <p:nvPr/>
        </p:nvPicPr>
        <p:blipFill>
          <a:blip r:embed="rId13"/>
          <a:stretch>
            <a:fillRect/>
          </a:stretch>
        </p:blipFill>
        <p:spPr>
          <a:xfrm>
            <a:off x="10232342" y="143512"/>
            <a:ext cx="1867080" cy="1271293"/>
          </a:xfrm>
          <a:prstGeom prst="rect">
            <a:avLst/>
          </a:prstGeom>
        </p:spPr>
      </p:pic>
    </p:spTree>
    <p:extLst>
      <p:ext uri="{BB962C8B-B14F-4D97-AF65-F5344CB8AC3E}">
        <p14:creationId xmlns:p14="http://schemas.microsoft.com/office/powerpoint/2010/main" val="398324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3"/>
                                        </p:tgtEl>
                                      </p:cBhvr>
                                    </p:cmd>
                                  </p:childTnLst>
                                </p:cTn>
                              </p:par>
                              <p:par>
                                <p:cTn id="7" presetID="1" presetClass="mediacall" presetSubtype="0" fill="hold" nodeType="withEffect">
                                  <p:stCondLst>
                                    <p:cond delay="0"/>
                                  </p:stCondLst>
                                  <p:childTnLst>
                                    <p:cmd type="call" cmd="playFrom(0.0)">
                                      <p:cBhvr>
                                        <p:cTn id="8" dur="10000" fill="hold"/>
                                        <p:tgtEl>
                                          <p:spTgt spid="9"/>
                                        </p:tgtEl>
                                      </p:cBhvr>
                                    </p:cmd>
                                  </p:childTnLst>
                                </p:cTn>
                              </p:par>
                              <p:par>
                                <p:cTn id="9" presetID="1" presetClass="mediacall" presetSubtype="0" fill="hold" nodeType="withEffect">
                                  <p:stCondLst>
                                    <p:cond delay="0"/>
                                  </p:stCondLst>
                                  <p:childTnLst>
                                    <p:cmd type="call" cmd="playFrom(0.0)">
                                      <p:cBhvr>
                                        <p:cTn id="10" dur="100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video>
              <p:cMediaNode vol="80000">
                <p:cTn id="23" fill="hold" display="0">
                  <p:stCondLst>
                    <p:cond delay="indefinite"/>
                  </p:stCondLst>
                </p:cTn>
                <p:tgtEl>
                  <p:spTgt spid="11"/>
                </p:tgtEl>
              </p:cMediaNode>
            </p:video>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B0C56E-4FF2-C94C-B395-64FC45CD2C34}"/>
              </a:ext>
            </a:extLst>
          </p:cNvPr>
          <p:cNvSpPr>
            <a:spLocks noGrp="1"/>
          </p:cNvSpPr>
          <p:nvPr>
            <p:ph type="title"/>
          </p:nvPr>
        </p:nvSpPr>
        <p:spPr>
          <a:xfrm>
            <a:off x="838200" y="616148"/>
            <a:ext cx="10515600" cy="798657"/>
          </a:xfrm>
        </p:spPr>
        <p:txBody>
          <a:bodyPr/>
          <a:lstStyle/>
          <a:p>
            <a:r>
              <a:rPr kumimoji="1" lang="zh-CN" altLang="en-US" dirty="0">
                <a:latin typeface="SimHei" panose="02010609060101010101" pitchFamily="49" charset="-122"/>
                <a:ea typeface="SimHei" panose="02010609060101010101" pitchFamily="49" charset="-122"/>
              </a:rPr>
              <a:t>外流</a:t>
            </a:r>
          </a:p>
        </p:txBody>
      </p:sp>
      <p:sp>
        <p:nvSpPr>
          <p:cNvPr id="4" name="灯片编号占位符 3">
            <a:extLst>
              <a:ext uri="{FF2B5EF4-FFF2-40B4-BE49-F238E27FC236}">
                <a16:creationId xmlns:a16="http://schemas.microsoft.com/office/drawing/2014/main" id="{2CC04F1C-E5AD-A54D-921E-32BFB0F2D335}"/>
              </a:ext>
            </a:extLst>
          </p:cNvPr>
          <p:cNvSpPr>
            <a:spLocks noGrp="1"/>
          </p:cNvSpPr>
          <p:nvPr>
            <p:ph type="sldNum" sz="quarter" idx="12"/>
          </p:nvPr>
        </p:nvSpPr>
        <p:spPr/>
        <p:txBody>
          <a:bodyPr/>
          <a:lstStyle/>
          <a:p>
            <a:fld id="{FA63AC88-F7A1-4B4D-9A74-2E4FCDF31CA5}" type="slidenum">
              <a:rPr kumimoji="1" lang="zh-CN" altLang="en-US" smtClean="0"/>
              <a:t>14</a:t>
            </a:fld>
            <a:endParaRPr kumimoji="1" lang="zh-CN" altLang="en-US" dirty="0"/>
          </a:p>
        </p:txBody>
      </p:sp>
      <p:pic>
        <p:nvPicPr>
          <p:cNvPr id="6" name="Picture 7">
            <a:extLst>
              <a:ext uri="{FF2B5EF4-FFF2-40B4-BE49-F238E27FC236}">
                <a16:creationId xmlns:a16="http://schemas.microsoft.com/office/drawing/2014/main" id="{73B00422-2C7E-9F46-B124-75340846E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838200" y="1414805"/>
            <a:ext cx="10159314" cy="112266"/>
          </a:xfrm>
          <a:prstGeom prst="rect">
            <a:avLst/>
          </a:prstGeom>
        </p:spPr>
      </p:pic>
      <p:pic>
        <p:nvPicPr>
          <p:cNvPr id="5" name="图片 4">
            <a:extLst>
              <a:ext uri="{FF2B5EF4-FFF2-40B4-BE49-F238E27FC236}">
                <a16:creationId xmlns:a16="http://schemas.microsoft.com/office/drawing/2014/main" id="{E150C81E-0D42-8A17-BF43-192A98F452EA}"/>
              </a:ext>
            </a:extLst>
          </p:cNvPr>
          <p:cNvPicPr>
            <a:picLocks noChangeAspect="1"/>
          </p:cNvPicPr>
          <p:nvPr/>
        </p:nvPicPr>
        <p:blipFill>
          <a:blip r:embed="rId4"/>
          <a:stretch>
            <a:fillRect/>
          </a:stretch>
        </p:blipFill>
        <p:spPr>
          <a:xfrm>
            <a:off x="1976717" y="1646238"/>
            <a:ext cx="8238565" cy="3295426"/>
          </a:xfrm>
          <a:prstGeom prst="rect">
            <a:avLst/>
          </a:prstGeom>
        </p:spPr>
      </p:pic>
      <mc:AlternateContent xmlns:mc="http://schemas.openxmlformats.org/markup-compatibility/2006" xmlns:a14="http://schemas.microsoft.com/office/drawing/2010/main">
        <mc:Choice Requires="a14">
          <p:sp>
            <p:nvSpPr>
              <p:cNvPr id="10" name="内容占位符 4">
                <a:extLst>
                  <a:ext uri="{FF2B5EF4-FFF2-40B4-BE49-F238E27FC236}">
                    <a16:creationId xmlns:a16="http://schemas.microsoft.com/office/drawing/2014/main" id="{8A09B68C-6E3B-288F-905B-642066C7EF5B}"/>
                  </a:ext>
                </a:extLst>
              </p:cNvPr>
              <p:cNvSpPr>
                <a:spLocks noGrp="1"/>
              </p:cNvSpPr>
              <p:nvPr>
                <p:ph idx="1"/>
              </p:nvPr>
            </p:nvSpPr>
            <p:spPr>
              <a:xfrm>
                <a:off x="838200" y="5211763"/>
                <a:ext cx="10363200" cy="1144588"/>
              </a:xfrm>
            </p:spPr>
            <p:txBody>
              <a:bodyPr>
                <a:normAutofit/>
              </a:bodyPr>
              <a:lstStyle/>
              <a:p>
                <a:pPr>
                  <a:lnSpc>
                    <a:spcPct val="150000"/>
                  </a:lnSpc>
                  <a:buFont typeface="Wingdings" pitchFamily="2" charset="2"/>
                  <a:buChar char="Ø"/>
                </a:pPr>
                <a:r>
                  <a:rPr lang="zh-CN" altLang="en-US" sz="2000" dirty="0">
                    <a:latin typeface="SimHei" panose="02010609060101010101" pitchFamily="49" charset="-122"/>
                    <a:ea typeface="SimHei" panose="02010609060101010101" pitchFamily="49" charset="-122"/>
                  </a:rPr>
                  <a:t>峰值在旋转轴附近，</a:t>
                </a:r>
                <a14:m>
                  <m:oMath xmlns:m="http://schemas.openxmlformats.org/officeDocument/2006/math">
                    <m:r>
                      <a:rPr lang="en-US" altLang="zh-CN" sz="2000" b="0" i="1" smtClean="0">
                        <a:latin typeface="Cambria Math" panose="02040503050406030204" pitchFamily="18" charset="0"/>
                      </a:rPr>
                      <m:t>𝑣</m:t>
                    </m:r>
                    <m:r>
                      <a:rPr lang="en-US" altLang="zh-CN" sz="2000" b="0" i="1" smtClean="0">
                        <a:latin typeface="Cambria Math" panose="02040503050406030204" pitchFamily="18" charset="0"/>
                        <a:ea typeface="Cambria Math" panose="02040503050406030204" pitchFamily="18" charset="0"/>
                      </a:rPr>
                      <m:t>~0.1</m:t>
                    </m:r>
                    <m:r>
                      <a:rPr lang="en-US" altLang="zh-CN" sz="2000" b="0" i="1" smtClean="0">
                        <a:latin typeface="Cambria Math" panose="02040503050406030204" pitchFamily="18" charset="0"/>
                        <a:ea typeface="Cambria Math" panose="02040503050406030204" pitchFamily="18" charset="0"/>
                      </a:rPr>
                      <m:t>𝑐</m:t>
                    </m:r>
                  </m:oMath>
                </a14:m>
                <a:endParaRPr lang="en-US" altLang="zh-CN" sz="2000" b="0" dirty="0">
                  <a:latin typeface="SimHei" panose="02010609060101010101" pitchFamily="49" charset="-122"/>
                  <a:ea typeface="SimHei" panose="02010609060101010101" pitchFamily="49" charset="-122"/>
                </a:endParaRPr>
              </a:p>
              <a:p>
                <a:pPr>
                  <a:lnSpc>
                    <a:spcPct val="150000"/>
                  </a:lnSpc>
                  <a:buFont typeface="Wingdings" pitchFamily="2" charset="2"/>
                  <a:buChar char="Ø"/>
                </a:pPr>
                <a:r>
                  <a:rPr lang="zh-CN" altLang="en-US" sz="2000" dirty="0">
                    <a:latin typeface="SimHei" panose="02010609060101010101" pitchFamily="49" charset="-122"/>
                    <a:ea typeface="SimHei" panose="02010609060101010101" pitchFamily="49" charset="-122"/>
                  </a:rPr>
                  <a:t>外流携带的质量率在漏斗形外流区的边缘达到峰值</a:t>
                </a:r>
                <a:endParaRPr lang="en-US" altLang="zh-CN" sz="2000" dirty="0">
                  <a:latin typeface="SimHei" panose="02010609060101010101" pitchFamily="49" charset="-122"/>
                  <a:ea typeface="SimHei" panose="02010609060101010101" pitchFamily="49" charset="-122"/>
                </a:endParaRPr>
              </a:p>
              <a:p>
                <a:pPr>
                  <a:lnSpc>
                    <a:spcPct val="150000"/>
                  </a:lnSpc>
                  <a:buFont typeface="Wingdings" pitchFamily="2" charset="2"/>
                  <a:buChar char="Ø"/>
                </a:pPr>
                <a:endParaRPr lang="en-US" altLang="zh-CN" sz="2000" dirty="0"/>
              </a:p>
            </p:txBody>
          </p:sp>
        </mc:Choice>
        <mc:Fallback xmlns="">
          <p:sp>
            <p:nvSpPr>
              <p:cNvPr id="10" name="内容占位符 4">
                <a:extLst>
                  <a:ext uri="{FF2B5EF4-FFF2-40B4-BE49-F238E27FC236}">
                    <a16:creationId xmlns:a16="http://schemas.microsoft.com/office/drawing/2014/main" id="{8A09B68C-6E3B-288F-905B-642066C7EF5B}"/>
                  </a:ext>
                </a:extLst>
              </p:cNvPr>
              <p:cNvSpPr>
                <a:spLocks noGrp="1" noRot="1" noChangeAspect="1" noMove="1" noResize="1" noEditPoints="1" noAdjustHandles="1" noChangeArrowheads="1" noChangeShapeType="1" noTextEdit="1"/>
              </p:cNvSpPr>
              <p:nvPr>
                <p:ph idx="1"/>
              </p:nvPr>
            </p:nvSpPr>
            <p:spPr>
              <a:xfrm>
                <a:off x="838200" y="5211763"/>
                <a:ext cx="10363200" cy="1144588"/>
              </a:xfrm>
              <a:blipFill>
                <a:blip r:embed="rId6"/>
                <a:stretch>
                  <a:fillRect l="-612" b="-2198"/>
                </a:stretch>
              </a:blipFill>
            </p:spPr>
            <p:txBody>
              <a:bodyPr/>
              <a:lstStyle/>
              <a:p>
                <a:r>
                  <a:rPr lang="zh-CN" altLang="en-US">
                    <a:noFill/>
                  </a:rPr>
                  <a:t> </a:t>
                </a:r>
              </a:p>
            </p:txBody>
          </p:sp>
        </mc:Fallback>
      </mc:AlternateContent>
      <p:pic>
        <p:nvPicPr>
          <p:cNvPr id="8" name="图片 7">
            <a:extLst>
              <a:ext uri="{FF2B5EF4-FFF2-40B4-BE49-F238E27FC236}">
                <a16:creationId xmlns:a16="http://schemas.microsoft.com/office/drawing/2014/main" id="{30C27C2A-E819-50EA-E214-FCA679C1A80F}"/>
              </a:ext>
            </a:extLst>
          </p:cNvPr>
          <p:cNvPicPr>
            <a:picLocks noChangeAspect="1"/>
          </p:cNvPicPr>
          <p:nvPr/>
        </p:nvPicPr>
        <p:blipFill>
          <a:blip r:embed="rId7"/>
          <a:stretch>
            <a:fillRect/>
          </a:stretch>
        </p:blipFill>
        <p:spPr>
          <a:xfrm>
            <a:off x="10232342" y="143512"/>
            <a:ext cx="1867080" cy="1271293"/>
          </a:xfrm>
          <a:prstGeom prst="rect">
            <a:avLst/>
          </a:prstGeom>
        </p:spPr>
      </p:pic>
    </p:spTree>
    <p:extLst>
      <p:ext uri="{BB962C8B-B14F-4D97-AF65-F5344CB8AC3E}">
        <p14:creationId xmlns:p14="http://schemas.microsoft.com/office/powerpoint/2010/main" val="18234303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B0C56E-4FF2-C94C-B395-64FC45CD2C34}"/>
              </a:ext>
            </a:extLst>
          </p:cNvPr>
          <p:cNvSpPr>
            <a:spLocks noGrp="1"/>
          </p:cNvSpPr>
          <p:nvPr>
            <p:ph type="title"/>
          </p:nvPr>
        </p:nvSpPr>
        <p:spPr>
          <a:xfrm>
            <a:off x="838200" y="616148"/>
            <a:ext cx="10515600" cy="798657"/>
          </a:xfrm>
        </p:spPr>
        <p:txBody>
          <a:bodyPr/>
          <a:lstStyle/>
          <a:p>
            <a:r>
              <a:rPr kumimoji="1" lang="zh-CN" altLang="en-US" dirty="0">
                <a:latin typeface="SimHei" panose="02010609060101010101" pitchFamily="49" charset="-122"/>
                <a:ea typeface="SimHei" panose="02010609060101010101" pitchFamily="49" charset="-122"/>
              </a:rPr>
              <a:t>总结</a:t>
            </a:r>
          </a:p>
        </p:txBody>
      </p:sp>
      <p:sp>
        <p:nvSpPr>
          <p:cNvPr id="4" name="灯片编号占位符 3">
            <a:extLst>
              <a:ext uri="{FF2B5EF4-FFF2-40B4-BE49-F238E27FC236}">
                <a16:creationId xmlns:a16="http://schemas.microsoft.com/office/drawing/2014/main" id="{2CC04F1C-E5AD-A54D-921E-32BFB0F2D335}"/>
              </a:ext>
            </a:extLst>
          </p:cNvPr>
          <p:cNvSpPr>
            <a:spLocks noGrp="1"/>
          </p:cNvSpPr>
          <p:nvPr>
            <p:ph type="sldNum" sz="quarter" idx="12"/>
          </p:nvPr>
        </p:nvSpPr>
        <p:spPr/>
        <p:txBody>
          <a:bodyPr/>
          <a:lstStyle/>
          <a:p>
            <a:fld id="{FA63AC88-F7A1-4B4D-9A74-2E4FCDF31CA5}" type="slidenum">
              <a:rPr kumimoji="1" lang="zh-CN" altLang="en-US" smtClean="0"/>
              <a:t>15</a:t>
            </a:fld>
            <a:endParaRPr kumimoji="1" lang="zh-CN" altLang="en-US" dirty="0"/>
          </a:p>
        </p:txBody>
      </p:sp>
      <p:pic>
        <p:nvPicPr>
          <p:cNvPr id="6" name="Picture 7">
            <a:extLst>
              <a:ext uri="{FF2B5EF4-FFF2-40B4-BE49-F238E27FC236}">
                <a16:creationId xmlns:a16="http://schemas.microsoft.com/office/drawing/2014/main" id="{75A01289-A806-8F42-A864-8D8D698AD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838200" y="1414805"/>
            <a:ext cx="10159314" cy="112266"/>
          </a:xfrm>
          <a:prstGeom prst="rect">
            <a:avLst/>
          </a:prstGeom>
        </p:spPr>
      </p:pic>
      <p:sp>
        <p:nvSpPr>
          <p:cNvPr id="10" name="内容占位符 4">
            <a:extLst>
              <a:ext uri="{FF2B5EF4-FFF2-40B4-BE49-F238E27FC236}">
                <a16:creationId xmlns:a16="http://schemas.microsoft.com/office/drawing/2014/main" id="{F5D872BC-8E96-EC42-BBC6-6EBBE687DD74}"/>
              </a:ext>
            </a:extLst>
          </p:cNvPr>
          <p:cNvSpPr txBox="1">
            <a:spLocks/>
          </p:cNvSpPr>
          <p:nvPr/>
        </p:nvSpPr>
        <p:spPr>
          <a:xfrm>
            <a:off x="838200" y="1825625"/>
            <a:ext cx="8356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Ø"/>
            </a:pPr>
            <a:endParaRPr lang="en-US" altLang="zh-CN" dirty="0"/>
          </a:p>
        </p:txBody>
      </p:sp>
      <mc:AlternateContent xmlns:mc="http://schemas.openxmlformats.org/markup-compatibility/2006" xmlns:a14="http://schemas.microsoft.com/office/drawing/2010/main">
        <mc:Choice Requires="a14">
          <p:sp>
            <p:nvSpPr>
              <p:cNvPr id="11" name="内容占位符 4">
                <a:extLst>
                  <a:ext uri="{FF2B5EF4-FFF2-40B4-BE49-F238E27FC236}">
                    <a16:creationId xmlns:a16="http://schemas.microsoft.com/office/drawing/2014/main" id="{2372601B-3903-774F-A973-AD8A0C48F394}"/>
                  </a:ext>
                </a:extLst>
              </p:cNvPr>
              <p:cNvSpPr>
                <a:spLocks noGrp="1"/>
              </p:cNvSpPr>
              <p:nvPr>
                <p:ph idx="1"/>
              </p:nvPr>
            </p:nvSpPr>
            <p:spPr>
              <a:xfrm>
                <a:off x="990600" y="1978025"/>
                <a:ext cx="10363200" cy="3142615"/>
              </a:xfrm>
            </p:spPr>
            <p:txBody>
              <a:bodyPr>
                <a:normAutofit/>
              </a:bodyPr>
              <a:lstStyle/>
              <a:p>
                <a:pPr>
                  <a:lnSpc>
                    <a:spcPct val="150000"/>
                  </a:lnSpc>
                  <a:buFont typeface="Wingdings" pitchFamily="2" charset="2"/>
                  <a:buChar char="Ø"/>
                </a:pPr>
                <a:r>
                  <a:rPr lang="zh-CN" altLang="en-US" dirty="0">
                    <a:latin typeface="SimHei" panose="02010609060101010101" pitchFamily="49" charset="-122"/>
                    <a:ea typeface="SimHei" panose="02010609060101010101" pitchFamily="49" charset="-122"/>
                  </a:rPr>
                  <a:t>吸积率为净吸积率</a:t>
                </a:r>
                <a:endParaRPr lang="en-US" altLang="zh-CN" dirty="0">
                  <a:latin typeface="SimHei" panose="02010609060101010101" pitchFamily="49" charset="-122"/>
                  <a:ea typeface="SimHei" panose="02010609060101010101" pitchFamily="49" charset="-122"/>
                </a:endParaRPr>
              </a:p>
              <a:p>
                <a:pPr>
                  <a:lnSpc>
                    <a:spcPct val="150000"/>
                  </a:lnSpc>
                  <a:buFont typeface="Wingdings" pitchFamily="2" charset="2"/>
                  <a:buChar char="Ø"/>
                </a:pPr>
                <a:r>
                  <a:rPr lang="zh-CN" altLang="en-US" dirty="0">
                    <a:latin typeface="SimHei" panose="02010609060101010101" pitchFamily="49" charset="-122"/>
                    <a:ea typeface="SimHei" panose="02010609060101010101" pitchFamily="49" charset="-122"/>
                  </a:rPr>
                  <a:t>冕区在光球层上方漏斗区；冕的温度和吸积率成反相关</a:t>
                </a:r>
                <a:endParaRPr lang="en-US" altLang="zh-CN" dirty="0">
                  <a:latin typeface="SimHei" panose="02010609060101010101" pitchFamily="49" charset="-122"/>
                  <a:ea typeface="SimHei" panose="02010609060101010101" pitchFamily="49" charset="-122"/>
                </a:endParaRPr>
              </a:p>
              <a:p>
                <a:pPr>
                  <a:lnSpc>
                    <a:spcPct val="150000"/>
                  </a:lnSpc>
                  <a:buFont typeface="Wingdings" pitchFamily="2" charset="2"/>
                  <a:buChar char="Ø"/>
                </a:pPr>
                <a:r>
                  <a:rPr lang="zh-CN" altLang="en-US" dirty="0">
                    <a:latin typeface="SimHei" panose="02010609060101010101" pitchFamily="49" charset="-122"/>
                    <a:ea typeface="SimHei" panose="02010609060101010101" pitchFamily="49" charset="-122"/>
                  </a:rPr>
                  <a:t>磁压主导，纵向磁压梯度支撑，可用饱和磁压描述</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𝑃</m:t>
                        </m:r>
                      </m:e>
                      <m:sub>
                        <m:r>
                          <a:rPr lang="en-US" altLang="zh-CN" i="1">
                            <a:latin typeface="Cambria Math" panose="02040503050406030204" pitchFamily="18" charset="0"/>
                          </a:rPr>
                          <m:t>𝐵</m:t>
                        </m:r>
                      </m:sub>
                    </m:sSub>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𝜌</m:t>
                    </m:r>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𝑐</m:t>
                        </m:r>
                      </m:e>
                      <m:sub>
                        <m:r>
                          <a:rPr lang="en-US" altLang="zh-CN" i="1">
                            <a:latin typeface="Cambria Math" panose="02040503050406030204" pitchFamily="18" charset="0"/>
                            <a:ea typeface="Cambria Math" panose="02040503050406030204" pitchFamily="18" charset="0"/>
                          </a:rPr>
                          <m:t>𝑆</m:t>
                        </m:r>
                      </m:sub>
                    </m:sSub>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𝑣</m:t>
                        </m:r>
                      </m:e>
                      <m:sub>
                        <m:r>
                          <a:rPr lang="en-US" altLang="zh-CN" i="1">
                            <a:latin typeface="Cambria Math" panose="02040503050406030204" pitchFamily="18" charset="0"/>
                            <a:ea typeface="Cambria Math" panose="02040503050406030204" pitchFamily="18" charset="0"/>
                          </a:rPr>
                          <m:t>𝐾</m:t>
                        </m:r>
                      </m:sub>
                    </m:sSub>
                  </m:oMath>
                </a14:m>
                <a:endParaRPr lang="en-US" altLang="zh-CN" dirty="0">
                  <a:latin typeface="SimHei" panose="02010609060101010101" pitchFamily="49" charset="-122"/>
                  <a:ea typeface="SimHei" panose="02010609060101010101" pitchFamily="49" charset="-122"/>
                </a:endParaRPr>
              </a:p>
              <a:p>
                <a:pPr>
                  <a:lnSpc>
                    <a:spcPct val="150000"/>
                  </a:lnSpc>
                  <a:buFont typeface="Wingdings" pitchFamily="2" charset="2"/>
                  <a:buChar char="Ø"/>
                </a:pPr>
                <a:r>
                  <a:rPr lang="zh-CN" altLang="en-US" dirty="0">
                    <a:latin typeface="SimHei" panose="02010609060101010101" pitchFamily="49" charset="-122"/>
                    <a:ea typeface="SimHei" panose="02010609060101010101" pitchFamily="49" charset="-122"/>
                  </a:rPr>
                  <a:t>吸积率接近临界值时，形成外流，速度</a:t>
                </a:r>
                <a14:m>
                  <m:oMath xmlns:m="http://schemas.openxmlformats.org/officeDocument/2006/math">
                    <m:r>
                      <a:rPr lang="en-US" altLang="zh-CN"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0.1</m:t>
                    </m:r>
                    <m:r>
                      <a:rPr lang="en-US" altLang="zh-CN" b="0" i="1" smtClean="0">
                        <a:latin typeface="Cambria Math" panose="02040503050406030204" pitchFamily="18" charset="0"/>
                        <a:ea typeface="Cambria Math" panose="02040503050406030204" pitchFamily="18" charset="0"/>
                      </a:rPr>
                      <m:t>𝑐</m:t>
                    </m:r>
                  </m:oMath>
                </a14:m>
                <a:endParaRPr lang="en-US" altLang="zh-CN" dirty="0">
                  <a:latin typeface="SimHei" panose="02010609060101010101" pitchFamily="49" charset="-122"/>
                  <a:ea typeface="SimHei" panose="02010609060101010101" pitchFamily="49" charset="-122"/>
                </a:endParaRPr>
              </a:p>
            </p:txBody>
          </p:sp>
        </mc:Choice>
        <mc:Fallback xmlns="">
          <p:sp>
            <p:nvSpPr>
              <p:cNvPr id="11" name="内容占位符 4">
                <a:extLst>
                  <a:ext uri="{FF2B5EF4-FFF2-40B4-BE49-F238E27FC236}">
                    <a16:creationId xmlns:a16="http://schemas.microsoft.com/office/drawing/2014/main" id="{2372601B-3903-774F-A973-AD8A0C48F394}"/>
                  </a:ext>
                </a:extLst>
              </p:cNvPr>
              <p:cNvSpPr>
                <a:spLocks noGrp="1" noRot="1" noChangeAspect="1" noMove="1" noResize="1" noEditPoints="1" noAdjustHandles="1" noChangeArrowheads="1" noChangeShapeType="1" noTextEdit="1"/>
              </p:cNvSpPr>
              <p:nvPr>
                <p:ph idx="1"/>
              </p:nvPr>
            </p:nvSpPr>
            <p:spPr>
              <a:xfrm>
                <a:off x="990600" y="1978025"/>
                <a:ext cx="10363200" cy="3142615"/>
              </a:xfrm>
              <a:blipFill>
                <a:blip r:embed="rId5"/>
                <a:stretch>
                  <a:fillRect l="-1102"/>
                </a:stretch>
              </a:blipFill>
            </p:spPr>
            <p:txBody>
              <a:bodyPr/>
              <a:lstStyle/>
              <a:p>
                <a:r>
                  <a:rPr lang="zh-CN" altLang="en-US">
                    <a:noFill/>
                  </a:rPr>
                  <a:t> </a:t>
                </a:r>
              </a:p>
            </p:txBody>
          </p:sp>
        </mc:Fallback>
      </mc:AlternateContent>
      <p:sp>
        <p:nvSpPr>
          <p:cNvPr id="3" name="文本框 2">
            <a:extLst>
              <a:ext uri="{FF2B5EF4-FFF2-40B4-BE49-F238E27FC236}">
                <a16:creationId xmlns:a16="http://schemas.microsoft.com/office/drawing/2014/main" id="{BC614571-B4B5-C139-25C9-95D397F0F2C5}"/>
              </a:ext>
            </a:extLst>
          </p:cNvPr>
          <p:cNvSpPr txBox="1"/>
          <p:nvPr/>
        </p:nvSpPr>
        <p:spPr>
          <a:xfrm>
            <a:off x="5078896" y="5226189"/>
            <a:ext cx="2186608" cy="1015663"/>
          </a:xfrm>
          <a:prstGeom prst="rect">
            <a:avLst/>
          </a:prstGeom>
          <a:noFill/>
        </p:spPr>
        <p:txBody>
          <a:bodyPr wrap="square" rtlCol="0">
            <a:spAutoFit/>
          </a:bodyPr>
          <a:lstStyle/>
          <a:p>
            <a:r>
              <a:rPr kumimoji="1" lang="zh-CN" altLang="en-US" sz="6000" dirty="0">
                <a:solidFill>
                  <a:srgbClr val="FF0000"/>
                </a:solidFill>
                <a:latin typeface="SimHei" panose="02010609060101010101" pitchFamily="49" charset="-122"/>
                <a:ea typeface="SimHei" panose="02010609060101010101" pitchFamily="49" charset="-122"/>
              </a:rPr>
              <a:t>谢谢！</a:t>
            </a:r>
          </a:p>
        </p:txBody>
      </p:sp>
      <p:pic>
        <p:nvPicPr>
          <p:cNvPr id="9" name="图片 8">
            <a:extLst>
              <a:ext uri="{FF2B5EF4-FFF2-40B4-BE49-F238E27FC236}">
                <a16:creationId xmlns:a16="http://schemas.microsoft.com/office/drawing/2014/main" id="{B77C342F-FFCD-7309-1425-293CFC0E2260}"/>
              </a:ext>
            </a:extLst>
          </p:cNvPr>
          <p:cNvPicPr>
            <a:picLocks noChangeAspect="1"/>
          </p:cNvPicPr>
          <p:nvPr/>
        </p:nvPicPr>
        <p:blipFill>
          <a:blip r:embed="rId6"/>
          <a:stretch>
            <a:fillRect/>
          </a:stretch>
        </p:blipFill>
        <p:spPr>
          <a:xfrm>
            <a:off x="10232342" y="143512"/>
            <a:ext cx="1867080" cy="1271293"/>
          </a:xfrm>
          <a:prstGeom prst="rect">
            <a:avLst/>
          </a:prstGeom>
        </p:spPr>
      </p:pic>
    </p:spTree>
    <p:extLst>
      <p:ext uri="{BB962C8B-B14F-4D97-AF65-F5344CB8AC3E}">
        <p14:creationId xmlns:p14="http://schemas.microsoft.com/office/powerpoint/2010/main" val="8300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B0C56E-4FF2-C94C-B395-64FC45CD2C34}"/>
              </a:ext>
            </a:extLst>
          </p:cNvPr>
          <p:cNvSpPr>
            <a:spLocks noGrp="1"/>
          </p:cNvSpPr>
          <p:nvPr>
            <p:ph type="title"/>
          </p:nvPr>
        </p:nvSpPr>
        <p:spPr>
          <a:xfrm>
            <a:off x="838200" y="616148"/>
            <a:ext cx="10515600" cy="798657"/>
          </a:xfrm>
        </p:spPr>
        <p:txBody>
          <a:bodyPr/>
          <a:lstStyle/>
          <a:p>
            <a:r>
              <a:rPr kumimoji="1" lang="en-US" altLang="zh-CN" dirty="0">
                <a:latin typeface="SimHei" panose="02010609060101010101" pitchFamily="49" charset="-122"/>
                <a:ea typeface="SimHei" panose="02010609060101010101" pitchFamily="49" charset="-122"/>
              </a:rPr>
              <a:t>X</a:t>
            </a:r>
            <a:r>
              <a:rPr kumimoji="1" lang="zh-CN" altLang="en-US" dirty="0">
                <a:latin typeface="SimHei" panose="02010609060101010101" pitchFamily="49" charset="-122"/>
                <a:ea typeface="SimHei" panose="02010609060101010101" pitchFamily="49" charset="-122"/>
              </a:rPr>
              <a:t>射线双星</a:t>
            </a:r>
          </a:p>
        </p:txBody>
      </p:sp>
      <p:sp>
        <p:nvSpPr>
          <p:cNvPr id="4" name="灯片编号占位符 3">
            <a:extLst>
              <a:ext uri="{FF2B5EF4-FFF2-40B4-BE49-F238E27FC236}">
                <a16:creationId xmlns:a16="http://schemas.microsoft.com/office/drawing/2014/main" id="{2CC04F1C-E5AD-A54D-921E-32BFB0F2D335}"/>
              </a:ext>
            </a:extLst>
          </p:cNvPr>
          <p:cNvSpPr>
            <a:spLocks noGrp="1"/>
          </p:cNvSpPr>
          <p:nvPr>
            <p:ph type="sldNum" sz="quarter" idx="12"/>
          </p:nvPr>
        </p:nvSpPr>
        <p:spPr/>
        <p:txBody>
          <a:bodyPr/>
          <a:lstStyle/>
          <a:p>
            <a:fld id="{FA63AC88-F7A1-4B4D-9A74-2E4FCDF31CA5}" type="slidenum">
              <a:rPr kumimoji="1" lang="zh-CN" altLang="en-US" smtClean="0"/>
              <a:t>1</a:t>
            </a:fld>
            <a:endParaRPr kumimoji="1" lang="zh-CN" altLang="en-US" dirty="0"/>
          </a:p>
        </p:txBody>
      </p:sp>
      <p:sp>
        <p:nvSpPr>
          <p:cNvPr id="5" name="内容占位符 4">
            <a:extLst>
              <a:ext uri="{FF2B5EF4-FFF2-40B4-BE49-F238E27FC236}">
                <a16:creationId xmlns:a16="http://schemas.microsoft.com/office/drawing/2014/main" id="{2328B448-BF3F-CE4D-A54E-A53C3F1438C5}"/>
              </a:ext>
            </a:extLst>
          </p:cNvPr>
          <p:cNvSpPr>
            <a:spLocks noGrp="1"/>
          </p:cNvSpPr>
          <p:nvPr>
            <p:ph idx="1"/>
          </p:nvPr>
        </p:nvSpPr>
        <p:spPr>
          <a:xfrm>
            <a:off x="838200" y="2098675"/>
            <a:ext cx="10629900" cy="4257675"/>
          </a:xfrm>
        </p:spPr>
        <p:txBody>
          <a:bodyPr>
            <a:normAutofit/>
          </a:bodyPr>
          <a:lstStyle/>
          <a:p>
            <a:pPr>
              <a:lnSpc>
                <a:spcPct val="200000"/>
              </a:lnSpc>
              <a:buFont typeface="Wingdings" pitchFamily="2" charset="2"/>
              <a:buChar char="Ø"/>
            </a:pPr>
            <a:r>
              <a:rPr lang="zh-CN" altLang="en-US" sz="3200" dirty="0">
                <a:latin typeface="SimHei" panose="02010609060101010101" pitchFamily="49" charset="-122"/>
                <a:ea typeface="SimHei" panose="02010609060101010101" pitchFamily="49" charset="-122"/>
              </a:rPr>
              <a:t>明亮的</a:t>
            </a:r>
            <a:r>
              <a:rPr lang="en-US" altLang="zh-CN" sz="3200" dirty="0">
                <a:latin typeface="SimHei" panose="02010609060101010101" pitchFamily="49" charset="-122"/>
                <a:ea typeface="SimHei" panose="02010609060101010101" pitchFamily="49" charset="-122"/>
              </a:rPr>
              <a:t>X</a:t>
            </a:r>
            <a:r>
              <a:rPr lang="zh-CN" altLang="en-US" sz="3200" dirty="0">
                <a:latin typeface="SimHei" panose="02010609060101010101" pitchFamily="49" charset="-122"/>
                <a:ea typeface="SimHei" panose="02010609060101010101" pitchFamily="49" charset="-122"/>
              </a:rPr>
              <a:t>射线源</a:t>
            </a:r>
            <a:endParaRPr lang="en-US" altLang="zh-CN" sz="3200" dirty="0">
              <a:latin typeface="SimHei" panose="02010609060101010101" pitchFamily="49" charset="-122"/>
              <a:ea typeface="SimHei" panose="02010609060101010101" pitchFamily="49" charset="-122"/>
            </a:endParaRPr>
          </a:p>
          <a:p>
            <a:pPr>
              <a:lnSpc>
                <a:spcPct val="200000"/>
              </a:lnSpc>
              <a:buFont typeface="Wingdings" pitchFamily="2" charset="2"/>
              <a:buChar char="Ø"/>
            </a:pPr>
            <a:r>
              <a:rPr lang="zh-CN" altLang="en-US" sz="3200" dirty="0">
                <a:latin typeface="SimHei" panose="02010609060101010101" pitchFamily="49" charset="-122"/>
                <a:ea typeface="SimHei" panose="02010609060101010101" pitchFamily="49" charset="-122"/>
              </a:rPr>
              <a:t>吸积的黑洞或中子星</a:t>
            </a:r>
            <a:endParaRPr lang="en-US" altLang="zh-CN" sz="3200" dirty="0">
              <a:latin typeface="SimHei" panose="02010609060101010101" pitchFamily="49" charset="-122"/>
              <a:ea typeface="SimHei" panose="02010609060101010101" pitchFamily="49" charset="-122"/>
            </a:endParaRPr>
          </a:p>
          <a:p>
            <a:pPr>
              <a:lnSpc>
                <a:spcPct val="200000"/>
              </a:lnSpc>
              <a:buFont typeface="Wingdings" pitchFamily="2" charset="2"/>
              <a:buChar char="Ø"/>
            </a:pPr>
            <a:r>
              <a:rPr lang="zh-CN" altLang="en-US" sz="3200" dirty="0">
                <a:latin typeface="SimHei" panose="02010609060101010101" pitchFamily="49" charset="-122"/>
                <a:ea typeface="SimHei" panose="02010609060101010101" pitchFamily="49" charset="-122"/>
              </a:rPr>
              <a:t>解析模型：</a:t>
            </a:r>
            <a:r>
              <a:rPr kumimoji="1" lang="en-US" altLang="zh-CN" sz="3200" dirty="0">
                <a:latin typeface="Times New Roman" panose="02020603050405020304" pitchFamily="18" charset="0"/>
                <a:ea typeface="SimHei" panose="02010609060101010101" pitchFamily="49" charset="-122"/>
                <a:cs typeface="Times New Roman" panose="02020603050405020304" pitchFamily="18" charset="0"/>
              </a:rPr>
              <a:t>ADAF</a:t>
            </a:r>
            <a:r>
              <a:rPr lang="zh-CN" altLang="en-US" sz="3200" dirty="0">
                <a:latin typeface="SimHei" panose="02010609060101010101" pitchFamily="49" charset="-122"/>
                <a:ea typeface="SimHei" panose="02010609060101010101" pitchFamily="49" charset="-122"/>
              </a:rPr>
              <a:t>、标准盘、</a:t>
            </a:r>
            <a:r>
              <a:rPr kumimoji="1" lang="en-US" altLang="zh-CN" sz="3200" dirty="0">
                <a:latin typeface="Times New Roman" panose="02020603050405020304" pitchFamily="18" charset="0"/>
                <a:ea typeface="SimHei" panose="02010609060101010101" pitchFamily="49" charset="-122"/>
                <a:cs typeface="Times New Roman" panose="02020603050405020304" pitchFamily="18" charset="0"/>
              </a:rPr>
              <a:t>slim</a:t>
            </a:r>
            <a:r>
              <a:rPr lang="zh-CN" altLang="en-US" sz="3200" dirty="0">
                <a:latin typeface="SimHei" panose="02010609060101010101" pitchFamily="49" charset="-122"/>
                <a:ea typeface="SimHei" panose="02010609060101010101" pitchFamily="49" charset="-122"/>
              </a:rPr>
              <a:t>盘等</a:t>
            </a:r>
            <a:endParaRPr lang="en-US" altLang="zh-CN" sz="3200" dirty="0">
              <a:latin typeface="SimHei" panose="02010609060101010101" pitchFamily="49" charset="-122"/>
              <a:ea typeface="SimHei" panose="02010609060101010101" pitchFamily="49" charset="-122"/>
            </a:endParaRPr>
          </a:p>
        </p:txBody>
      </p:sp>
      <p:pic>
        <p:nvPicPr>
          <p:cNvPr id="6" name="Picture 7">
            <a:extLst>
              <a:ext uri="{FF2B5EF4-FFF2-40B4-BE49-F238E27FC236}">
                <a16:creationId xmlns:a16="http://schemas.microsoft.com/office/drawing/2014/main" id="{73B00422-2C7E-9F46-B124-75340846E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838200" y="1414805"/>
            <a:ext cx="10159314" cy="112266"/>
          </a:xfrm>
          <a:prstGeom prst="rect">
            <a:avLst/>
          </a:prstGeom>
        </p:spPr>
      </p:pic>
      <p:pic>
        <p:nvPicPr>
          <p:cNvPr id="8" name="图片 7">
            <a:extLst>
              <a:ext uri="{FF2B5EF4-FFF2-40B4-BE49-F238E27FC236}">
                <a16:creationId xmlns:a16="http://schemas.microsoft.com/office/drawing/2014/main" id="{BED7A45B-79F8-0246-8292-2DAB64FB21C9}"/>
              </a:ext>
            </a:extLst>
          </p:cNvPr>
          <p:cNvPicPr>
            <a:picLocks noChangeAspect="1"/>
          </p:cNvPicPr>
          <p:nvPr/>
        </p:nvPicPr>
        <p:blipFill>
          <a:blip r:embed="rId4"/>
          <a:stretch>
            <a:fillRect/>
          </a:stretch>
        </p:blipFill>
        <p:spPr>
          <a:xfrm>
            <a:off x="7039408" y="1568334"/>
            <a:ext cx="4428692" cy="3001476"/>
          </a:xfrm>
          <a:prstGeom prst="rect">
            <a:avLst/>
          </a:prstGeom>
        </p:spPr>
      </p:pic>
      <p:pic>
        <p:nvPicPr>
          <p:cNvPr id="9" name="图片 8">
            <a:extLst>
              <a:ext uri="{FF2B5EF4-FFF2-40B4-BE49-F238E27FC236}">
                <a16:creationId xmlns:a16="http://schemas.microsoft.com/office/drawing/2014/main" id="{F5D3C62F-1D7A-4817-81D6-42289A39E71D}"/>
              </a:ext>
            </a:extLst>
          </p:cNvPr>
          <p:cNvPicPr>
            <a:picLocks noChangeAspect="1"/>
          </p:cNvPicPr>
          <p:nvPr/>
        </p:nvPicPr>
        <p:blipFill>
          <a:blip r:embed="rId5"/>
          <a:stretch>
            <a:fillRect/>
          </a:stretch>
        </p:blipFill>
        <p:spPr>
          <a:xfrm>
            <a:off x="10232342" y="143512"/>
            <a:ext cx="1867080" cy="1271293"/>
          </a:xfrm>
          <a:prstGeom prst="rect">
            <a:avLst/>
          </a:prstGeom>
        </p:spPr>
      </p:pic>
    </p:spTree>
    <p:extLst>
      <p:ext uri="{BB962C8B-B14F-4D97-AF65-F5344CB8AC3E}">
        <p14:creationId xmlns:p14="http://schemas.microsoft.com/office/powerpoint/2010/main" val="734237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B0C56E-4FF2-C94C-B395-64FC45CD2C34}"/>
              </a:ext>
            </a:extLst>
          </p:cNvPr>
          <p:cNvSpPr>
            <a:spLocks noGrp="1"/>
          </p:cNvSpPr>
          <p:nvPr>
            <p:ph type="title"/>
          </p:nvPr>
        </p:nvSpPr>
        <p:spPr>
          <a:xfrm>
            <a:off x="838200" y="616148"/>
            <a:ext cx="10515600" cy="798657"/>
          </a:xfrm>
        </p:spPr>
        <p:txBody>
          <a:bodyPr/>
          <a:lstStyle/>
          <a:p>
            <a:r>
              <a:rPr kumimoji="1" lang="zh-CN" altLang="en-US" dirty="0">
                <a:latin typeface="SimHei" panose="02010609060101010101" pitchFamily="49" charset="-122"/>
                <a:ea typeface="SimHei" panose="02010609060101010101" pitchFamily="49" charset="-122"/>
              </a:rPr>
              <a:t>经典解析模型的局限性</a:t>
            </a:r>
          </a:p>
        </p:txBody>
      </p:sp>
      <p:sp>
        <p:nvSpPr>
          <p:cNvPr id="4" name="灯片编号占位符 3">
            <a:extLst>
              <a:ext uri="{FF2B5EF4-FFF2-40B4-BE49-F238E27FC236}">
                <a16:creationId xmlns:a16="http://schemas.microsoft.com/office/drawing/2014/main" id="{2CC04F1C-E5AD-A54D-921E-32BFB0F2D335}"/>
              </a:ext>
            </a:extLst>
          </p:cNvPr>
          <p:cNvSpPr>
            <a:spLocks noGrp="1"/>
          </p:cNvSpPr>
          <p:nvPr>
            <p:ph type="sldNum" sz="quarter" idx="12"/>
          </p:nvPr>
        </p:nvSpPr>
        <p:spPr/>
        <p:txBody>
          <a:bodyPr/>
          <a:lstStyle/>
          <a:p>
            <a:fld id="{FA63AC88-F7A1-4B4D-9A74-2E4FCDF31CA5}" type="slidenum">
              <a:rPr kumimoji="1" lang="zh-CN" altLang="en-US" smtClean="0"/>
              <a:t>2</a:t>
            </a:fld>
            <a:endParaRPr kumimoji="1" lang="zh-CN" altLang="en-US" dirty="0"/>
          </a:p>
        </p:txBody>
      </p:sp>
      <p:sp>
        <p:nvSpPr>
          <p:cNvPr id="5" name="内容占位符 4">
            <a:extLst>
              <a:ext uri="{FF2B5EF4-FFF2-40B4-BE49-F238E27FC236}">
                <a16:creationId xmlns:a16="http://schemas.microsoft.com/office/drawing/2014/main" id="{2328B448-BF3F-CE4D-A54E-A53C3F1438C5}"/>
              </a:ext>
            </a:extLst>
          </p:cNvPr>
          <p:cNvSpPr>
            <a:spLocks noGrp="1"/>
          </p:cNvSpPr>
          <p:nvPr>
            <p:ph idx="1"/>
          </p:nvPr>
        </p:nvSpPr>
        <p:spPr>
          <a:xfrm>
            <a:off x="838200" y="1550023"/>
            <a:ext cx="10629900" cy="2982344"/>
          </a:xfrm>
        </p:spPr>
        <p:txBody>
          <a:bodyPr>
            <a:normAutofit/>
          </a:bodyPr>
          <a:lstStyle/>
          <a:p>
            <a:pPr>
              <a:lnSpc>
                <a:spcPct val="150000"/>
              </a:lnSpc>
              <a:buFont typeface="Wingdings" pitchFamily="2" charset="2"/>
              <a:buChar char="Ø"/>
            </a:pPr>
            <a:r>
              <a:rPr lang="zh-CN" altLang="en-US" sz="3200" dirty="0">
                <a:latin typeface="SimHei" panose="02010609060101010101" pitchFamily="49" charset="-122"/>
                <a:ea typeface="SimHei" panose="02010609060101010101" pitchFamily="49" charset="-122"/>
              </a:rPr>
              <a:t>辐射驱动的外流在明亮</a:t>
            </a:r>
            <a:r>
              <a:rPr lang="en-US" altLang="zh-CN" sz="3200" dirty="0">
                <a:latin typeface="SimHei" panose="02010609060101010101" pitchFamily="49" charset="-122"/>
                <a:ea typeface="SimHei" panose="02010609060101010101" pitchFamily="49" charset="-122"/>
              </a:rPr>
              <a:t>X</a:t>
            </a:r>
            <a:r>
              <a:rPr lang="zh-CN" altLang="en-US" sz="3200" dirty="0">
                <a:latin typeface="SimHei" panose="02010609060101010101" pitchFamily="49" charset="-122"/>
                <a:ea typeface="SimHei" panose="02010609060101010101" pitchFamily="49" charset="-122"/>
              </a:rPr>
              <a:t>射线源中普遍存在</a:t>
            </a:r>
            <a:endParaRPr lang="en-US" altLang="zh-CN" sz="3200" dirty="0">
              <a:latin typeface="SimHei" panose="02010609060101010101" pitchFamily="49" charset="-122"/>
              <a:ea typeface="SimHei" panose="02010609060101010101" pitchFamily="49" charset="-122"/>
            </a:endParaRPr>
          </a:p>
          <a:p>
            <a:pPr>
              <a:lnSpc>
                <a:spcPct val="200000"/>
              </a:lnSpc>
              <a:buFont typeface="Wingdings" pitchFamily="2" charset="2"/>
              <a:buChar char="Ø"/>
            </a:pPr>
            <a:r>
              <a:rPr lang="zh-CN" altLang="en-US" sz="3200" dirty="0">
                <a:latin typeface="SimHei" panose="02010609060101010101" pitchFamily="49" charset="-122"/>
                <a:ea typeface="SimHei" panose="02010609060101010101" pitchFamily="49" charset="-122"/>
              </a:rPr>
              <a:t>冕的形成机制与几何</a:t>
            </a:r>
            <a:endParaRPr lang="en-US" altLang="zh-CN" sz="3200" dirty="0">
              <a:latin typeface="SimHei" panose="02010609060101010101" pitchFamily="49" charset="-122"/>
              <a:ea typeface="SimHei" panose="02010609060101010101" pitchFamily="49" charset="-122"/>
            </a:endParaRPr>
          </a:p>
          <a:p>
            <a:pPr>
              <a:lnSpc>
                <a:spcPct val="200000"/>
              </a:lnSpc>
              <a:buFont typeface="Wingdings" pitchFamily="2" charset="2"/>
              <a:buChar char="Ø"/>
            </a:pPr>
            <a:r>
              <a:rPr lang="zh-CN" altLang="en-US" sz="3200" dirty="0">
                <a:latin typeface="SimHei" panose="02010609060101010101" pitchFamily="49" charset="-122"/>
                <a:ea typeface="SimHei" panose="02010609060101010101" pitchFamily="49" charset="-122"/>
              </a:rPr>
              <a:t>非线性的磁场以及湍流</a:t>
            </a:r>
            <a:endParaRPr lang="en-US" altLang="zh-CN" sz="3200" dirty="0">
              <a:latin typeface="SimHei" panose="02010609060101010101" pitchFamily="49" charset="-122"/>
              <a:ea typeface="SimHei" panose="02010609060101010101" pitchFamily="49" charset="-122"/>
            </a:endParaRPr>
          </a:p>
        </p:txBody>
      </p:sp>
      <p:pic>
        <p:nvPicPr>
          <p:cNvPr id="6" name="Picture 7">
            <a:extLst>
              <a:ext uri="{FF2B5EF4-FFF2-40B4-BE49-F238E27FC236}">
                <a16:creationId xmlns:a16="http://schemas.microsoft.com/office/drawing/2014/main" id="{73B00422-2C7E-9F46-B124-75340846E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838200" y="1414805"/>
            <a:ext cx="10159314" cy="112266"/>
          </a:xfrm>
          <a:prstGeom prst="rect">
            <a:avLst/>
          </a:prstGeom>
        </p:spPr>
      </p:pic>
      <p:pic>
        <p:nvPicPr>
          <p:cNvPr id="8" name="图片 7">
            <a:extLst>
              <a:ext uri="{FF2B5EF4-FFF2-40B4-BE49-F238E27FC236}">
                <a16:creationId xmlns:a16="http://schemas.microsoft.com/office/drawing/2014/main" id="{479BF630-C3C2-F21C-28B6-74A7B907C88F}"/>
              </a:ext>
            </a:extLst>
          </p:cNvPr>
          <p:cNvPicPr>
            <a:picLocks noChangeAspect="1"/>
          </p:cNvPicPr>
          <p:nvPr/>
        </p:nvPicPr>
        <p:blipFill>
          <a:blip r:embed="rId4"/>
          <a:stretch>
            <a:fillRect/>
          </a:stretch>
        </p:blipFill>
        <p:spPr>
          <a:xfrm>
            <a:off x="10232342" y="143512"/>
            <a:ext cx="1867080" cy="1271293"/>
          </a:xfrm>
          <a:prstGeom prst="rect">
            <a:avLst/>
          </a:prstGeom>
        </p:spPr>
      </p:pic>
      <p:pic>
        <p:nvPicPr>
          <p:cNvPr id="11" name="图片 10">
            <a:extLst>
              <a:ext uri="{FF2B5EF4-FFF2-40B4-BE49-F238E27FC236}">
                <a16:creationId xmlns:a16="http://schemas.microsoft.com/office/drawing/2014/main" id="{5C3F97D8-4199-2DE2-DFB0-E0CC8ED3A203}"/>
              </a:ext>
            </a:extLst>
          </p:cNvPr>
          <p:cNvPicPr>
            <a:picLocks noChangeAspect="1"/>
          </p:cNvPicPr>
          <p:nvPr/>
        </p:nvPicPr>
        <p:blipFill>
          <a:blip r:embed="rId5"/>
          <a:stretch>
            <a:fillRect/>
          </a:stretch>
        </p:blipFill>
        <p:spPr>
          <a:xfrm>
            <a:off x="5588743" y="2460851"/>
            <a:ext cx="6510679" cy="2982344"/>
          </a:xfrm>
          <a:prstGeom prst="rect">
            <a:avLst/>
          </a:prstGeom>
        </p:spPr>
      </p:pic>
      <p:sp>
        <p:nvSpPr>
          <p:cNvPr id="12" name="文本框 11">
            <a:extLst>
              <a:ext uri="{FF2B5EF4-FFF2-40B4-BE49-F238E27FC236}">
                <a16:creationId xmlns:a16="http://schemas.microsoft.com/office/drawing/2014/main" id="{D9D4408F-0D98-5F58-346F-9EF20FE9432C}"/>
              </a:ext>
            </a:extLst>
          </p:cNvPr>
          <p:cNvSpPr txBox="1"/>
          <p:nvPr/>
        </p:nvSpPr>
        <p:spPr>
          <a:xfrm>
            <a:off x="10301343" y="5528858"/>
            <a:ext cx="1729077" cy="369332"/>
          </a:xfrm>
          <a:prstGeom prst="rect">
            <a:avLst/>
          </a:prstGeom>
          <a:noFill/>
        </p:spPr>
        <p:txBody>
          <a:bodyPr wrap="square" rtlCol="0">
            <a:spAutoFit/>
          </a:bodyPr>
          <a:lstStyle/>
          <a:p>
            <a:r>
              <a:rPr kumimoji="1" lang="en-US" altLang="zh-CN" dirty="0">
                <a:latin typeface="Times New Roman" panose="02020603050405020304" pitchFamily="18" charset="0"/>
                <a:cs typeface="Times New Roman" panose="02020603050405020304" pitchFamily="18" charset="0"/>
              </a:rPr>
              <a:t>You et</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al.</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2021</a:t>
            </a:r>
            <a:endParaRPr kumimoji="1" lang="zh-CN" altLang="en-US" dirty="0">
              <a:latin typeface="Times New Roman" panose="02020603050405020304" pitchFamily="18" charset="0"/>
              <a:cs typeface="Times New Roman" panose="02020603050405020304" pitchFamily="18" charset="0"/>
            </a:endParaRPr>
          </a:p>
        </p:txBody>
      </p:sp>
      <p:pic>
        <p:nvPicPr>
          <p:cNvPr id="10" name="图片 9">
            <a:extLst>
              <a:ext uri="{FF2B5EF4-FFF2-40B4-BE49-F238E27FC236}">
                <a16:creationId xmlns:a16="http://schemas.microsoft.com/office/drawing/2014/main" id="{EDDD20C4-556F-547C-8764-1816599CD4DC}"/>
              </a:ext>
            </a:extLst>
          </p:cNvPr>
          <p:cNvPicPr>
            <a:picLocks noChangeAspect="1"/>
          </p:cNvPicPr>
          <p:nvPr/>
        </p:nvPicPr>
        <p:blipFill>
          <a:blip r:embed="rId6"/>
          <a:stretch>
            <a:fillRect/>
          </a:stretch>
        </p:blipFill>
        <p:spPr>
          <a:xfrm>
            <a:off x="6283572" y="2209034"/>
            <a:ext cx="4713942" cy="4098686"/>
          </a:xfrm>
          <a:prstGeom prst="rect">
            <a:avLst/>
          </a:prstGeom>
        </p:spPr>
      </p:pic>
      <p:sp>
        <p:nvSpPr>
          <p:cNvPr id="13" name="文本框 12">
            <a:extLst>
              <a:ext uri="{FF2B5EF4-FFF2-40B4-BE49-F238E27FC236}">
                <a16:creationId xmlns:a16="http://schemas.microsoft.com/office/drawing/2014/main" id="{3C2E67DD-A17B-E89E-ACB6-361E4DF26632}"/>
              </a:ext>
            </a:extLst>
          </p:cNvPr>
          <p:cNvSpPr txBox="1"/>
          <p:nvPr/>
        </p:nvSpPr>
        <p:spPr>
          <a:xfrm>
            <a:off x="9035513" y="6335900"/>
            <a:ext cx="1962002" cy="369332"/>
          </a:xfrm>
          <a:prstGeom prst="rect">
            <a:avLst/>
          </a:prstGeom>
          <a:noFill/>
        </p:spPr>
        <p:txBody>
          <a:bodyPr wrap="square" rtlCol="0">
            <a:spAutoFit/>
          </a:bodyPr>
          <a:lstStyle/>
          <a:p>
            <a:r>
              <a:rPr kumimoji="1" lang="en-US" altLang="zh-CN" dirty="0" err="1">
                <a:latin typeface="Times New Roman" panose="02020603050405020304" pitchFamily="18" charset="0"/>
                <a:cs typeface="Times New Roman" panose="02020603050405020304" pitchFamily="18" charset="0"/>
              </a:rPr>
              <a:t>Neilsen</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et</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al.</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2009</a:t>
            </a:r>
            <a:endParaRPr kumimoji="1" lang="zh-CN" altLang="en-US" dirty="0">
              <a:latin typeface="Times New Roman" panose="02020603050405020304" pitchFamily="18" charset="0"/>
              <a:cs typeface="Times New Roman" panose="02020603050405020304" pitchFamily="18" charset="0"/>
            </a:endParaRPr>
          </a:p>
        </p:txBody>
      </p:sp>
      <p:cxnSp>
        <p:nvCxnSpPr>
          <p:cNvPr id="15" name="直线箭头连接符 14">
            <a:extLst>
              <a:ext uri="{FF2B5EF4-FFF2-40B4-BE49-F238E27FC236}">
                <a16:creationId xmlns:a16="http://schemas.microsoft.com/office/drawing/2014/main" id="{2AF5779D-3B86-683D-4088-307317423632}"/>
              </a:ext>
            </a:extLst>
          </p:cNvPr>
          <p:cNvCxnSpPr>
            <a:cxnSpLocks/>
          </p:cNvCxnSpPr>
          <p:nvPr/>
        </p:nvCxnSpPr>
        <p:spPr>
          <a:xfrm flipV="1">
            <a:off x="7656163" y="5528858"/>
            <a:ext cx="712922" cy="5619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6DF9A14E-791E-9FF5-5A4C-C93F4A714B10}"/>
              </a:ext>
            </a:extLst>
          </p:cNvPr>
          <p:cNvSpPr txBox="1"/>
          <p:nvPr/>
        </p:nvSpPr>
        <p:spPr>
          <a:xfrm>
            <a:off x="7211437" y="6099006"/>
            <a:ext cx="889452" cy="369332"/>
          </a:xfrm>
          <a:prstGeom prst="rect">
            <a:avLst/>
          </a:prstGeom>
          <a:noFill/>
        </p:spPr>
        <p:txBody>
          <a:bodyPr wrap="square" rtlCol="0">
            <a:spAutoFit/>
          </a:bodyPr>
          <a:lstStyle/>
          <a:p>
            <a:r>
              <a:rPr kumimoji="1" lang="zh-CN" altLang="en-US" dirty="0">
                <a:latin typeface="SimHei" panose="02010609060101010101" pitchFamily="49" charset="-122"/>
                <a:ea typeface="SimHei" panose="02010609060101010101" pitchFamily="49" charset="-122"/>
                <a:cs typeface="Times New Roman" panose="02020603050405020304" pitchFamily="18" charset="0"/>
              </a:rPr>
              <a:t>吸收线</a:t>
            </a:r>
          </a:p>
        </p:txBody>
      </p:sp>
    </p:spTree>
    <p:extLst>
      <p:ext uri="{BB962C8B-B14F-4D97-AF65-F5344CB8AC3E}">
        <p14:creationId xmlns:p14="http://schemas.microsoft.com/office/powerpoint/2010/main" val="23329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5"/>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7"/>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1" nodeType="after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1"/>
      <p:bldP spid="13" grpId="0"/>
      <p:bldP spid="13" grpId="1"/>
      <p:bldP spid="17" grpId="0"/>
      <p:bldP spid="1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B0C56E-4FF2-C94C-B395-64FC45CD2C34}"/>
              </a:ext>
            </a:extLst>
          </p:cNvPr>
          <p:cNvSpPr>
            <a:spLocks noGrp="1"/>
          </p:cNvSpPr>
          <p:nvPr>
            <p:ph type="title"/>
          </p:nvPr>
        </p:nvSpPr>
        <p:spPr>
          <a:xfrm>
            <a:off x="838200" y="616148"/>
            <a:ext cx="10515600" cy="798657"/>
          </a:xfrm>
        </p:spPr>
        <p:txBody>
          <a:bodyPr/>
          <a:lstStyle/>
          <a:p>
            <a:r>
              <a:rPr kumimoji="1" lang="zh-CN" altLang="en-US" dirty="0">
                <a:latin typeface="SimHei" panose="02010609060101010101" pitchFamily="49" charset="-122"/>
                <a:ea typeface="SimHei" panose="02010609060101010101" pitchFamily="49" charset="-122"/>
              </a:rPr>
              <a:t>亚爱丁顿盘的数值模拟</a:t>
            </a:r>
          </a:p>
        </p:txBody>
      </p:sp>
      <p:sp>
        <p:nvSpPr>
          <p:cNvPr id="4" name="灯片编号占位符 3">
            <a:extLst>
              <a:ext uri="{FF2B5EF4-FFF2-40B4-BE49-F238E27FC236}">
                <a16:creationId xmlns:a16="http://schemas.microsoft.com/office/drawing/2014/main" id="{2CC04F1C-E5AD-A54D-921E-32BFB0F2D335}"/>
              </a:ext>
            </a:extLst>
          </p:cNvPr>
          <p:cNvSpPr>
            <a:spLocks noGrp="1"/>
          </p:cNvSpPr>
          <p:nvPr>
            <p:ph type="sldNum" sz="quarter" idx="12"/>
          </p:nvPr>
        </p:nvSpPr>
        <p:spPr/>
        <p:txBody>
          <a:bodyPr/>
          <a:lstStyle/>
          <a:p>
            <a:fld id="{FA63AC88-F7A1-4B4D-9A74-2E4FCDF31CA5}" type="slidenum">
              <a:rPr kumimoji="1" lang="zh-CN" altLang="en-US" smtClean="0"/>
              <a:t>3</a:t>
            </a:fld>
            <a:endParaRPr kumimoji="1" lang="zh-CN" altLang="en-US" dirty="0"/>
          </a:p>
        </p:txBody>
      </p:sp>
      <p:sp>
        <p:nvSpPr>
          <p:cNvPr id="5" name="内容占位符 4">
            <a:extLst>
              <a:ext uri="{FF2B5EF4-FFF2-40B4-BE49-F238E27FC236}">
                <a16:creationId xmlns:a16="http://schemas.microsoft.com/office/drawing/2014/main" id="{2328B448-BF3F-CE4D-A54E-A53C3F1438C5}"/>
              </a:ext>
            </a:extLst>
          </p:cNvPr>
          <p:cNvSpPr>
            <a:spLocks noGrp="1"/>
          </p:cNvSpPr>
          <p:nvPr>
            <p:ph idx="1"/>
          </p:nvPr>
        </p:nvSpPr>
        <p:spPr>
          <a:xfrm>
            <a:off x="838200" y="2726617"/>
            <a:ext cx="10629900" cy="3686923"/>
          </a:xfrm>
        </p:spPr>
        <p:txBody>
          <a:bodyPr>
            <a:normAutofit lnSpcReduction="10000"/>
          </a:bodyPr>
          <a:lstStyle/>
          <a:p>
            <a:pPr>
              <a:lnSpc>
                <a:spcPct val="100000"/>
              </a:lnSpc>
              <a:buFont typeface="Wingdings" pitchFamily="2" charset="2"/>
              <a:buChar char="Ø"/>
            </a:pPr>
            <a:r>
              <a:rPr lang="zh-CN" altLang="en-US" sz="3200" dirty="0">
                <a:latin typeface="SimHei" panose="02010609060101010101" pitchFamily="49" charset="-122"/>
                <a:ea typeface="SimHei" panose="02010609060101010101" pitchFamily="49" charset="-122"/>
              </a:rPr>
              <a:t>弥补解析模型</a:t>
            </a:r>
            <a:endParaRPr lang="en-US" altLang="zh-CN" sz="3200" dirty="0">
              <a:latin typeface="SimHei" panose="02010609060101010101" pitchFamily="49" charset="-122"/>
              <a:ea typeface="SimHei" panose="02010609060101010101" pitchFamily="49" charset="-122"/>
            </a:endParaRPr>
          </a:p>
          <a:p>
            <a:pPr>
              <a:lnSpc>
                <a:spcPct val="100000"/>
              </a:lnSpc>
              <a:buFont typeface="Wingdings" pitchFamily="2" charset="2"/>
              <a:buChar char="Ø"/>
            </a:pPr>
            <a:endParaRPr lang="en-US" altLang="zh-CN" sz="3200" dirty="0">
              <a:latin typeface="SimHei" panose="02010609060101010101" pitchFamily="49" charset="-122"/>
              <a:ea typeface="SimHei" panose="02010609060101010101" pitchFamily="49" charset="-122"/>
            </a:endParaRPr>
          </a:p>
          <a:p>
            <a:pPr>
              <a:lnSpc>
                <a:spcPct val="100000"/>
              </a:lnSpc>
              <a:buFont typeface="Wingdings" pitchFamily="2" charset="2"/>
              <a:buChar char="Ø"/>
            </a:pPr>
            <a:r>
              <a:rPr lang="zh-CN" altLang="en-US" sz="3200" dirty="0">
                <a:latin typeface="SimHei" panose="02010609060101010101" pitchFamily="49" charset="-122"/>
                <a:ea typeface="SimHei" panose="02010609060101010101" pitchFamily="49" charset="-122"/>
              </a:rPr>
              <a:t>早期：无辐射转移</a:t>
            </a:r>
            <a:endParaRPr lang="en-US" altLang="zh-CN" sz="3200" dirty="0">
              <a:latin typeface="SimHei" panose="02010609060101010101" pitchFamily="49" charset="-122"/>
              <a:ea typeface="SimHei" panose="02010609060101010101" pitchFamily="49" charset="-122"/>
            </a:endParaRPr>
          </a:p>
          <a:p>
            <a:pPr lvl="1">
              <a:lnSpc>
                <a:spcPct val="100000"/>
              </a:lnSpc>
              <a:buFont typeface="Wingdings" pitchFamily="2" charset="2"/>
              <a:buChar char="Ø"/>
            </a:pPr>
            <a:r>
              <a:rPr lang="en-US" altLang="zh-CN" dirty="0">
                <a:latin typeface="Times New Roman" panose="02020603050405020304" pitchFamily="18" charset="0"/>
                <a:ea typeface="SimHei" panose="02010609060101010101" pitchFamily="49" charset="-122"/>
                <a:cs typeface="Times New Roman" panose="02020603050405020304" pitchFamily="18" charset="0"/>
              </a:rPr>
              <a:t>Hawley 2001, </a:t>
            </a:r>
            <a:r>
              <a:rPr lang="en-US" altLang="zh-CN" dirty="0" err="1">
                <a:latin typeface="Times New Roman" panose="02020603050405020304" pitchFamily="18" charset="0"/>
                <a:ea typeface="SimHei" panose="02010609060101010101" pitchFamily="49" charset="-122"/>
                <a:cs typeface="Times New Roman" panose="02020603050405020304" pitchFamily="18" charset="0"/>
              </a:rPr>
              <a:t>Shafee</a:t>
            </a:r>
            <a:r>
              <a:rPr lang="en-US" altLang="zh-CN" dirty="0">
                <a:latin typeface="Times New Roman" panose="02020603050405020304" pitchFamily="18" charset="0"/>
                <a:ea typeface="SimHei" panose="02010609060101010101" pitchFamily="49" charset="-122"/>
                <a:cs typeface="Times New Roman" panose="02020603050405020304" pitchFamily="18" charset="0"/>
              </a:rPr>
              <a:t> et al. 2008, Noble et al. 2009</a:t>
            </a:r>
          </a:p>
          <a:p>
            <a:pPr lvl="1">
              <a:lnSpc>
                <a:spcPct val="100000"/>
              </a:lnSpc>
              <a:buFont typeface="Wingdings" pitchFamily="2" charset="2"/>
              <a:buChar char="Ø"/>
            </a:pPr>
            <a:endParaRPr lang="en-US" altLang="zh-CN" sz="2800" dirty="0">
              <a:latin typeface="Times New Roman" panose="02020603050405020304" pitchFamily="18" charset="0"/>
              <a:ea typeface="SimHei" panose="02010609060101010101" pitchFamily="49" charset="-122"/>
              <a:cs typeface="Times New Roman" panose="02020603050405020304" pitchFamily="18" charset="0"/>
            </a:endParaRPr>
          </a:p>
          <a:p>
            <a:pPr>
              <a:lnSpc>
                <a:spcPct val="100000"/>
              </a:lnSpc>
              <a:buFont typeface="Wingdings" pitchFamily="2" charset="2"/>
              <a:buChar char="Ø"/>
            </a:pPr>
            <a:r>
              <a:rPr lang="zh-CN" altLang="en-US" sz="3200" dirty="0">
                <a:latin typeface="SimHei" panose="02010609060101010101" pitchFamily="49" charset="-122"/>
                <a:ea typeface="SimHei" panose="02010609060101010101" pitchFamily="49" charset="-122"/>
              </a:rPr>
              <a:t>近期：</a:t>
            </a:r>
            <a:r>
              <a:rPr lang="en-US" altLang="zh-CN" sz="3200" dirty="0">
                <a:latin typeface="Times New Roman" panose="02020603050405020304" pitchFamily="18" charset="0"/>
                <a:ea typeface="SimHei" panose="02010609060101010101" pitchFamily="49" charset="-122"/>
                <a:cs typeface="Times New Roman" panose="02020603050405020304" pitchFamily="18" charset="0"/>
              </a:rPr>
              <a:t>M1</a:t>
            </a:r>
            <a:r>
              <a:rPr lang="zh-CN" altLang="en-US" sz="3200" dirty="0">
                <a:latin typeface="Times New Roman" panose="02020603050405020304" pitchFamily="18" charset="0"/>
                <a:ea typeface="SimHei" panose="02010609060101010101" pitchFamily="49" charset="-122"/>
                <a:cs typeface="Times New Roman" panose="02020603050405020304" pitchFamily="18" charset="0"/>
              </a:rPr>
              <a:t> </a:t>
            </a:r>
            <a:r>
              <a:rPr lang="en-US" altLang="zh-CN" sz="3200" dirty="0">
                <a:latin typeface="Times New Roman" panose="02020603050405020304" pitchFamily="18" charset="0"/>
                <a:ea typeface="SimHei" panose="02010609060101010101" pitchFamily="49" charset="-122"/>
                <a:cs typeface="Times New Roman" panose="02020603050405020304" pitchFamily="18" charset="0"/>
              </a:rPr>
              <a:t>closure</a:t>
            </a:r>
            <a:r>
              <a:rPr lang="zh-CN" altLang="en-US" sz="3200" dirty="0">
                <a:latin typeface="SimHei" panose="02010609060101010101" pitchFamily="49" charset="-122"/>
                <a:ea typeface="SimHei" panose="02010609060101010101" pitchFamily="49" charset="-122"/>
              </a:rPr>
              <a:t>近似</a:t>
            </a:r>
            <a:endParaRPr lang="en-US" altLang="zh-CN" sz="3200" dirty="0">
              <a:latin typeface="SimHei" panose="02010609060101010101" pitchFamily="49" charset="-122"/>
              <a:ea typeface="SimHei" panose="02010609060101010101" pitchFamily="49" charset="-122"/>
            </a:endParaRPr>
          </a:p>
          <a:p>
            <a:pPr lvl="1">
              <a:lnSpc>
                <a:spcPct val="100000"/>
              </a:lnSpc>
              <a:buFont typeface="Wingdings" pitchFamily="2" charset="2"/>
              <a:buChar char="Ø"/>
            </a:pPr>
            <a:r>
              <a:rPr lang="en-US" altLang="zh-CN" dirty="0">
                <a:latin typeface="Times New Roman" panose="02020603050405020304" pitchFamily="18" charset="0"/>
                <a:ea typeface="SimHei" panose="02010609060101010101" pitchFamily="49" charset="-122"/>
                <a:cs typeface="Times New Roman" panose="02020603050405020304" pitchFamily="18" charset="0"/>
              </a:rPr>
              <a:t>Morales</a:t>
            </a:r>
            <a:r>
              <a:rPr lang="zh-CN" altLang="en-US" dirty="0">
                <a:latin typeface="Times New Roman" panose="02020603050405020304" pitchFamily="18" charset="0"/>
                <a:ea typeface="SimHei" panose="02010609060101010101" pitchFamily="49" charset="-122"/>
                <a:cs typeface="Times New Roman" panose="02020603050405020304" pitchFamily="18" charset="0"/>
              </a:rPr>
              <a:t> </a:t>
            </a:r>
            <a:r>
              <a:rPr lang="en-US" altLang="zh-CN" dirty="0">
                <a:latin typeface="Times New Roman" panose="02020603050405020304" pitchFamily="18" charset="0"/>
                <a:ea typeface="SimHei" panose="02010609060101010101" pitchFamily="49" charset="-122"/>
                <a:cs typeface="Times New Roman" panose="02020603050405020304" pitchFamily="18" charset="0"/>
              </a:rPr>
              <a:t>et al. 2018, Fragile et al. 2018</a:t>
            </a:r>
          </a:p>
        </p:txBody>
      </p:sp>
      <p:pic>
        <p:nvPicPr>
          <p:cNvPr id="6" name="Picture 7">
            <a:extLst>
              <a:ext uri="{FF2B5EF4-FFF2-40B4-BE49-F238E27FC236}">
                <a16:creationId xmlns:a16="http://schemas.microsoft.com/office/drawing/2014/main" id="{73B00422-2C7E-9F46-B124-75340846E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838200" y="1414805"/>
            <a:ext cx="10159314" cy="112266"/>
          </a:xfrm>
          <a:prstGeom prst="rect">
            <a:avLst/>
          </a:prstGeom>
        </p:spPr>
      </p:pic>
      <p:pic>
        <p:nvPicPr>
          <p:cNvPr id="8" name="图片 7">
            <a:extLst>
              <a:ext uri="{FF2B5EF4-FFF2-40B4-BE49-F238E27FC236}">
                <a16:creationId xmlns:a16="http://schemas.microsoft.com/office/drawing/2014/main" id="{93F33A2C-90B4-BF4D-CFC1-61C21F94C286}"/>
              </a:ext>
            </a:extLst>
          </p:cNvPr>
          <p:cNvPicPr>
            <a:picLocks noChangeAspect="1"/>
          </p:cNvPicPr>
          <p:nvPr/>
        </p:nvPicPr>
        <p:blipFill>
          <a:blip r:embed="rId4"/>
          <a:stretch>
            <a:fillRect/>
          </a:stretch>
        </p:blipFill>
        <p:spPr>
          <a:xfrm>
            <a:off x="6096000" y="1527071"/>
            <a:ext cx="6096000" cy="2831131"/>
          </a:xfrm>
          <a:prstGeom prst="rect">
            <a:avLst/>
          </a:prstGeom>
        </p:spPr>
      </p:pic>
      <p:sp>
        <p:nvSpPr>
          <p:cNvPr id="10" name="右箭头 9">
            <a:extLst>
              <a:ext uri="{FF2B5EF4-FFF2-40B4-BE49-F238E27FC236}">
                <a16:creationId xmlns:a16="http://schemas.microsoft.com/office/drawing/2014/main" id="{F4B316F5-7CC7-1E24-B2AC-0DAF30BB387C}"/>
              </a:ext>
            </a:extLst>
          </p:cNvPr>
          <p:cNvSpPr/>
          <p:nvPr/>
        </p:nvSpPr>
        <p:spPr>
          <a:xfrm>
            <a:off x="8534400" y="3497692"/>
            <a:ext cx="1159329" cy="3937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a:extLst>
              <a:ext uri="{FF2B5EF4-FFF2-40B4-BE49-F238E27FC236}">
                <a16:creationId xmlns:a16="http://schemas.microsoft.com/office/drawing/2014/main" id="{77D049B8-86D0-EF34-B8BC-3D26EDE1B924}"/>
              </a:ext>
            </a:extLst>
          </p:cNvPr>
          <p:cNvSpPr txBox="1"/>
          <p:nvPr/>
        </p:nvSpPr>
        <p:spPr>
          <a:xfrm>
            <a:off x="10132333" y="4356624"/>
            <a:ext cx="2059667" cy="369332"/>
          </a:xfrm>
          <a:prstGeom prst="rect">
            <a:avLst/>
          </a:prstGeom>
          <a:noFill/>
        </p:spPr>
        <p:txBody>
          <a:bodyPr wrap="square" rtlCol="0">
            <a:spAutoFit/>
          </a:bodyPr>
          <a:lstStyle/>
          <a:p>
            <a:r>
              <a:rPr kumimoji="1" lang="en-US" altLang="zh-CN" dirty="0">
                <a:latin typeface="Times New Roman" panose="02020603050405020304" pitchFamily="18" charset="0"/>
                <a:cs typeface="Times New Roman" panose="02020603050405020304" pitchFamily="18" charset="0"/>
              </a:rPr>
              <a:t>Fragile</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et</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al.</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2018</a:t>
            </a:r>
            <a:endParaRPr kumimoji="1" lang="zh-CN" altLang="en-US" dirty="0">
              <a:latin typeface="Times New Roman" panose="02020603050405020304" pitchFamily="18" charset="0"/>
              <a:cs typeface="Times New Roman" panose="02020603050405020304" pitchFamily="18" charset="0"/>
            </a:endParaRPr>
          </a:p>
        </p:txBody>
      </p:sp>
      <p:pic>
        <p:nvPicPr>
          <p:cNvPr id="12" name="图片 11">
            <a:extLst>
              <a:ext uri="{FF2B5EF4-FFF2-40B4-BE49-F238E27FC236}">
                <a16:creationId xmlns:a16="http://schemas.microsoft.com/office/drawing/2014/main" id="{C41AEAA0-5773-7ED3-C5AF-067AF09F9B21}"/>
              </a:ext>
            </a:extLst>
          </p:cNvPr>
          <p:cNvPicPr>
            <a:picLocks noChangeAspect="1"/>
          </p:cNvPicPr>
          <p:nvPr/>
        </p:nvPicPr>
        <p:blipFill>
          <a:blip r:embed="rId5"/>
          <a:stretch>
            <a:fillRect/>
          </a:stretch>
        </p:blipFill>
        <p:spPr>
          <a:xfrm>
            <a:off x="10232342" y="143512"/>
            <a:ext cx="1867080" cy="1271293"/>
          </a:xfrm>
          <a:prstGeom prst="rect">
            <a:avLst/>
          </a:prstGeom>
        </p:spPr>
      </p:pic>
    </p:spTree>
    <p:extLst>
      <p:ext uri="{BB962C8B-B14F-4D97-AF65-F5344CB8AC3E}">
        <p14:creationId xmlns:p14="http://schemas.microsoft.com/office/powerpoint/2010/main" val="3555487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B0C56E-4FF2-C94C-B395-64FC45CD2C34}"/>
              </a:ext>
            </a:extLst>
          </p:cNvPr>
          <p:cNvSpPr>
            <a:spLocks noGrp="1"/>
          </p:cNvSpPr>
          <p:nvPr>
            <p:ph type="title"/>
          </p:nvPr>
        </p:nvSpPr>
        <p:spPr>
          <a:xfrm>
            <a:off x="838200" y="616148"/>
            <a:ext cx="10515600" cy="798657"/>
          </a:xfrm>
        </p:spPr>
        <p:txBody>
          <a:bodyPr/>
          <a:lstStyle/>
          <a:p>
            <a:r>
              <a:rPr kumimoji="1" lang="en-US" altLang="zh-CN" dirty="0">
                <a:latin typeface="Times New Roman" panose="02020603050405020304" pitchFamily="18" charset="0"/>
                <a:ea typeface="SimHei" panose="02010609060101010101" pitchFamily="49" charset="-122"/>
                <a:cs typeface="Times New Roman" panose="02020603050405020304" pitchFamily="18" charset="0"/>
              </a:rPr>
              <a:t>Athena++</a:t>
            </a:r>
            <a:endParaRPr kumimoji="1" lang="zh-CN" altLang="en-US" dirty="0">
              <a:latin typeface="Times New Roman" panose="02020603050405020304" pitchFamily="18" charset="0"/>
              <a:ea typeface="SimHei" panose="02010609060101010101" pitchFamily="49" charset="-122"/>
              <a:cs typeface="Times New Roman" panose="02020603050405020304" pitchFamily="18" charset="0"/>
            </a:endParaRPr>
          </a:p>
        </p:txBody>
      </p:sp>
      <p:sp>
        <p:nvSpPr>
          <p:cNvPr id="4" name="灯片编号占位符 3">
            <a:extLst>
              <a:ext uri="{FF2B5EF4-FFF2-40B4-BE49-F238E27FC236}">
                <a16:creationId xmlns:a16="http://schemas.microsoft.com/office/drawing/2014/main" id="{2CC04F1C-E5AD-A54D-921E-32BFB0F2D335}"/>
              </a:ext>
            </a:extLst>
          </p:cNvPr>
          <p:cNvSpPr>
            <a:spLocks noGrp="1"/>
          </p:cNvSpPr>
          <p:nvPr>
            <p:ph type="sldNum" sz="quarter" idx="12"/>
          </p:nvPr>
        </p:nvSpPr>
        <p:spPr/>
        <p:txBody>
          <a:bodyPr/>
          <a:lstStyle/>
          <a:p>
            <a:fld id="{FA63AC88-F7A1-4B4D-9A74-2E4FCDF31CA5}" type="slidenum">
              <a:rPr kumimoji="1" lang="zh-CN" altLang="en-US" smtClean="0"/>
              <a:t>4</a:t>
            </a:fld>
            <a:endParaRPr kumimoji="1" lang="zh-CN" altLang="en-US" dirty="0"/>
          </a:p>
        </p:txBody>
      </p:sp>
      <p:sp>
        <p:nvSpPr>
          <p:cNvPr id="5" name="内容占位符 4">
            <a:extLst>
              <a:ext uri="{FF2B5EF4-FFF2-40B4-BE49-F238E27FC236}">
                <a16:creationId xmlns:a16="http://schemas.microsoft.com/office/drawing/2014/main" id="{2328B448-BF3F-CE4D-A54E-A53C3F1438C5}"/>
              </a:ext>
            </a:extLst>
          </p:cNvPr>
          <p:cNvSpPr>
            <a:spLocks noGrp="1"/>
          </p:cNvSpPr>
          <p:nvPr>
            <p:ph idx="1"/>
          </p:nvPr>
        </p:nvSpPr>
        <p:spPr>
          <a:xfrm>
            <a:off x="902043" y="2238893"/>
            <a:ext cx="10629900" cy="3686923"/>
          </a:xfrm>
        </p:spPr>
        <p:txBody>
          <a:bodyPr>
            <a:normAutofit/>
          </a:bodyPr>
          <a:lstStyle/>
          <a:p>
            <a:pPr>
              <a:lnSpc>
                <a:spcPct val="200000"/>
              </a:lnSpc>
              <a:buFont typeface="Wingdings" pitchFamily="2" charset="2"/>
              <a:buChar char="Ø"/>
            </a:pPr>
            <a:r>
              <a:rPr lang="zh-CN" altLang="en-US" sz="3200" dirty="0">
                <a:latin typeface="SimHei" panose="02010609060101010101" pitchFamily="49" charset="-122"/>
                <a:ea typeface="SimHei" panose="02010609060101010101" pitchFamily="49" charset="-122"/>
              </a:rPr>
              <a:t>磁流体力学的基本方程</a:t>
            </a:r>
            <a:endParaRPr lang="en-US" altLang="zh-CN" sz="3200" dirty="0">
              <a:latin typeface="SimHei" panose="02010609060101010101" pitchFamily="49" charset="-122"/>
              <a:ea typeface="SimHei" panose="02010609060101010101" pitchFamily="49" charset="-122"/>
            </a:endParaRPr>
          </a:p>
          <a:p>
            <a:pPr>
              <a:lnSpc>
                <a:spcPct val="200000"/>
              </a:lnSpc>
              <a:buFont typeface="Wingdings" pitchFamily="2" charset="2"/>
              <a:buChar char="Ø"/>
            </a:pPr>
            <a:r>
              <a:rPr lang="zh-CN" altLang="en-US" sz="3200" dirty="0">
                <a:latin typeface="SimHei" panose="02010609060101010101" pitchFamily="49" charset="-122"/>
                <a:ea typeface="SimHei" panose="02010609060101010101" pitchFamily="49" charset="-122"/>
              </a:rPr>
              <a:t>伪牛顿势</a:t>
            </a:r>
            <a:endParaRPr lang="en-US" altLang="zh-CN" sz="3200" dirty="0">
              <a:latin typeface="SimHei" panose="02010609060101010101" pitchFamily="49" charset="-122"/>
              <a:ea typeface="SimHei" panose="02010609060101010101" pitchFamily="49" charset="-122"/>
            </a:endParaRPr>
          </a:p>
          <a:p>
            <a:pPr>
              <a:lnSpc>
                <a:spcPct val="200000"/>
              </a:lnSpc>
              <a:buFont typeface="Wingdings" pitchFamily="2" charset="2"/>
              <a:buChar char="Ø"/>
            </a:pPr>
            <a:r>
              <a:rPr lang="zh-CN" altLang="en-US" sz="3200" dirty="0">
                <a:latin typeface="SimHei" panose="02010609060101010101" pitchFamily="49" charset="-122"/>
                <a:ea typeface="SimHei" panose="02010609060101010101" pitchFamily="49" charset="-122"/>
              </a:rPr>
              <a:t>直接计算</a:t>
            </a:r>
            <a:r>
              <a:rPr lang="en-US" altLang="zh-CN" sz="3200" dirty="0">
                <a:latin typeface="SimHei" panose="02010609060101010101" pitchFamily="49" charset="-122"/>
                <a:ea typeface="SimHei" panose="02010609060101010101" pitchFamily="49" charset="-122"/>
              </a:rPr>
              <a:t>80</a:t>
            </a:r>
            <a:r>
              <a:rPr lang="zh-CN" altLang="en-US" sz="3200" dirty="0">
                <a:latin typeface="SimHei" panose="02010609060101010101" pitchFamily="49" charset="-122"/>
                <a:ea typeface="SimHei" panose="02010609060101010101" pitchFamily="49" charset="-122"/>
              </a:rPr>
              <a:t>个方位角辐射强度</a:t>
            </a:r>
            <a:endParaRPr lang="en-US" altLang="zh-CN" sz="3200" dirty="0">
              <a:latin typeface="SimHei" panose="02010609060101010101" pitchFamily="49" charset="-122"/>
              <a:ea typeface="SimHei" panose="02010609060101010101" pitchFamily="49" charset="-122"/>
            </a:endParaRPr>
          </a:p>
        </p:txBody>
      </p:sp>
      <p:pic>
        <p:nvPicPr>
          <p:cNvPr id="6" name="Picture 7">
            <a:extLst>
              <a:ext uri="{FF2B5EF4-FFF2-40B4-BE49-F238E27FC236}">
                <a16:creationId xmlns:a16="http://schemas.microsoft.com/office/drawing/2014/main" id="{73B00422-2C7E-9F46-B124-75340846E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838200" y="1414805"/>
            <a:ext cx="10159314" cy="112266"/>
          </a:xfrm>
          <a:prstGeom prst="rect">
            <a:avLst/>
          </a:prstGeom>
        </p:spPr>
      </p:pic>
      <p:pic>
        <p:nvPicPr>
          <p:cNvPr id="9" name="图片 8">
            <a:extLst>
              <a:ext uri="{FF2B5EF4-FFF2-40B4-BE49-F238E27FC236}">
                <a16:creationId xmlns:a16="http://schemas.microsoft.com/office/drawing/2014/main" id="{A4D39D63-C13F-88E0-0FF1-9253E3C8C035}"/>
              </a:ext>
            </a:extLst>
          </p:cNvPr>
          <p:cNvPicPr>
            <a:picLocks noChangeAspect="1"/>
          </p:cNvPicPr>
          <p:nvPr/>
        </p:nvPicPr>
        <p:blipFill>
          <a:blip r:embed="rId4"/>
          <a:stretch>
            <a:fillRect/>
          </a:stretch>
        </p:blipFill>
        <p:spPr>
          <a:xfrm>
            <a:off x="3045279" y="3636853"/>
            <a:ext cx="1922686" cy="891001"/>
          </a:xfrm>
          <a:prstGeom prst="rect">
            <a:avLst/>
          </a:prstGeom>
        </p:spPr>
      </p:pic>
      <p:sp>
        <p:nvSpPr>
          <p:cNvPr id="14" name="文本框 13">
            <a:extLst>
              <a:ext uri="{FF2B5EF4-FFF2-40B4-BE49-F238E27FC236}">
                <a16:creationId xmlns:a16="http://schemas.microsoft.com/office/drawing/2014/main" id="{2208BAD8-35AB-7FDF-F9AD-21B7907206C5}"/>
              </a:ext>
            </a:extLst>
          </p:cNvPr>
          <p:cNvSpPr txBox="1"/>
          <p:nvPr/>
        </p:nvSpPr>
        <p:spPr>
          <a:xfrm>
            <a:off x="8827604" y="5887289"/>
            <a:ext cx="1761673" cy="369332"/>
          </a:xfrm>
          <a:prstGeom prst="rect">
            <a:avLst/>
          </a:prstGeom>
          <a:noFill/>
        </p:spPr>
        <p:txBody>
          <a:bodyPr wrap="square" rtlCol="0">
            <a:spAutoFit/>
          </a:bodyPr>
          <a:lstStyle/>
          <a:p>
            <a:r>
              <a:rPr kumimoji="1" lang="en-US" altLang="zh-CN" dirty="0">
                <a:latin typeface="Times New Roman" panose="02020603050405020304" pitchFamily="18" charset="0"/>
                <a:cs typeface="Times New Roman" panose="02020603050405020304" pitchFamily="18" charset="0"/>
              </a:rPr>
              <a:t>Jiang</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et</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al.</a:t>
            </a:r>
            <a:r>
              <a:rPr kumimoji="1" lang="zh-CN" altLang="en-US" dirty="0">
                <a:latin typeface="Times New Roman" panose="02020603050405020304" pitchFamily="18" charset="0"/>
                <a:cs typeface="Times New Roman" panose="02020603050405020304" pitchFamily="18" charset="0"/>
              </a:rPr>
              <a:t> </a:t>
            </a:r>
            <a:r>
              <a:rPr kumimoji="1" lang="en-US" altLang="zh-CN" dirty="0">
                <a:latin typeface="Times New Roman" panose="02020603050405020304" pitchFamily="18" charset="0"/>
                <a:cs typeface="Times New Roman" panose="02020603050405020304" pitchFamily="18" charset="0"/>
              </a:rPr>
              <a:t>2019</a:t>
            </a:r>
            <a:endParaRPr kumimoji="1" lang="zh-CN" altLang="en-US" dirty="0">
              <a:latin typeface="Times New Roman" panose="02020603050405020304" pitchFamily="18" charset="0"/>
              <a:cs typeface="Times New Roman" panose="02020603050405020304" pitchFamily="18" charset="0"/>
            </a:endParaRPr>
          </a:p>
        </p:txBody>
      </p:sp>
      <p:pic>
        <p:nvPicPr>
          <p:cNvPr id="10" name="图片 9">
            <a:extLst>
              <a:ext uri="{FF2B5EF4-FFF2-40B4-BE49-F238E27FC236}">
                <a16:creationId xmlns:a16="http://schemas.microsoft.com/office/drawing/2014/main" id="{C5B79097-3A16-63EF-AC5F-0C2C777E1F2F}"/>
              </a:ext>
            </a:extLst>
          </p:cNvPr>
          <p:cNvPicPr>
            <a:picLocks noChangeAspect="1"/>
          </p:cNvPicPr>
          <p:nvPr/>
        </p:nvPicPr>
        <p:blipFill>
          <a:blip r:embed="rId5"/>
          <a:stretch>
            <a:fillRect/>
          </a:stretch>
        </p:blipFill>
        <p:spPr>
          <a:xfrm>
            <a:off x="10232342" y="143512"/>
            <a:ext cx="1867080" cy="1271293"/>
          </a:xfrm>
          <a:prstGeom prst="rect">
            <a:avLst/>
          </a:prstGeom>
        </p:spPr>
      </p:pic>
      <p:pic>
        <p:nvPicPr>
          <p:cNvPr id="7" name="图片 6">
            <a:extLst>
              <a:ext uri="{FF2B5EF4-FFF2-40B4-BE49-F238E27FC236}">
                <a16:creationId xmlns:a16="http://schemas.microsoft.com/office/drawing/2014/main" id="{131C4321-95E7-44FA-4090-17A2EE67E9CB}"/>
              </a:ext>
            </a:extLst>
          </p:cNvPr>
          <p:cNvPicPr>
            <a:picLocks noChangeAspect="1"/>
          </p:cNvPicPr>
          <p:nvPr/>
        </p:nvPicPr>
        <p:blipFill>
          <a:blip r:embed="rId6"/>
          <a:stretch>
            <a:fillRect/>
          </a:stretch>
        </p:blipFill>
        <p:spPr>
          <a:xfrm>
            <a:off x="7111201" y="1579863"/>
            <a:ext cx="3530138" cy="4257561"/>
          </a:xfrm>
          <a:prstGeom prst="rect">
            <a:avLst/>
          </a:prstGeom>
        </p:spPr>
      </p:pic>
    </p:spTree>
    <p:extLst>
      <p:ext uri="{BB962C8B-B14F-4D97-AF65-F5344CB8AC3E}">
        <p14:creationId xmlns:p14="http://schemas.microsoft.com/office/powerpoint/2010/main" val="4262381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B0C56E-4FF2-C94C-B395-64FC45CD2C34}"/>
              </a:ext>
            </a:extLst>
          </p:cNvPr>
          <p:cNvSpPr>
            <a:spLocks noGrp="1"/>
          </p:cNvSpPr>
          <p:nvPr>
            <p:ph type="title"/>
          </p:nvPr>
        </p:nvSpPr>
        <p:spPr>
          <a:xfrm>
            <a:off x="838200" y="616148"/>
            <a:ext cx="10515600" cy="798657"/>
          </a:xfrm>
        </p:spPr>
        <p:txBody>
          <a:bodyPr/>
          <a:lstStyle/>
          <a:p>
            <a:r>
              <a:rPr kumimoji="1" lang="zh-CN" altLang="en-US" dirty="0">
                <a:latin typeface="SimHei" panose="02010609060101010101" pitchFamily="49" charset="-122"/>
                <a:ea typeface="SimHei" panose="02010609060101010101" pitchFamily="49" charset="-122"/>
              </a:rPr>
              <a:t>三维磁辐射流体力学</a:t>
            </a:r>
            <a:r>
              <a:rPr kumimoji="1" lang="en-US" altLang="zh-CN" dirty="0">
                <a:latin typeface="SimHei" panose="02010609060101010101" pitchFamily="49" charset="-122"/>
                <a:ea typeface="SimHei" panose="02010609060101010101" pitchFamily="49" charset="-122"/>
              </a:rPr>
              <a:t>(</a:t>
            </a:r>
            <a:r>
              <a:rPr kumimoji="1" lang="en-US" altLang="zh-CN" dirty="0">
                <a:latin typeface="Times New Roman" panose="02020603050405020304" pitchFamily="18" charset="0"/>
                <a:ea typeface="SimHei" panose="02010609060101010101" pitchFamily="49" charset="-122"/>
                <a:cs typeface="Times New Roman" panose="02020603050405020304" pitchFamily="18" charset="0"/>
              </a:rPr>
              <a:t>MRHD</a:t>
            </a:r>
            <a:r>
              <a:rPr kumimoji="1" lang="en-US" altLang="zh-CN" dirty="0">
                <a:latin typeface="SimHei" panose="02010609060101010101" pitchFamily="49" charset="-122"/>
                <a:ea typeface="SimHei" panose="02010609060101010101" pitchFamily="49" charset="-122"/>
              </a:rPr>
              <a:t>)</a:t>
            </a:r>
            <a:r>
              <a:rPr kumimoji="1" lang="zh-CN" altLang="en-US" dirty="0">
                <a:latin typeface="SimHei" panose="02010609060101010101" pitchFamily="49" charset="-122"/>
                <a:ea typeface="SimHei" panose="02010609060101010101" pitchFamily="49" charset="-122"/>
              </a:rPr>
              <a:t>模拟</a:t>
            </a:r>
          </a:p>
        </p:txBody>
      </p:sp>
      <p:sp>
        <p:nvSpPr>
          <p:cNvPr id="4" name="灯片编号占位符 3">
            <a:extLst>
              <a:ext uri="{FF2B5EF4-FFF2-40B4-BE49-F238E27FC236}">
                <a16:creationId xmlns:a16="http://schemas.microsoft.com/office/drawing/2014/main" id="{2CC04F1C-E5AD-A54D-921E-32BFB0F2D335}"/>
              </a:ext>
            </a:extLst>
          </p:cNvPr>
          <p:cNvSpPr>
            <a:spLocks noGrp="1"/>
          </p:cNvSpPr>
          <p:nvPr>
            <p:ph type="sldNum" sz="quarter" idx="12"/>
          </p:nvPr>
        </p:nvSpPr>
        <p:spPr/>
        <p:txBody>
          <a:bodyPr/>
          <a:lstStyle/>
          <a:p>
            <a:fld id="{FA63AC88-F7A1-4B4D-9A74-2E4FCDF31CA5}" type="slidenum">
              <a:rPr kumimoji="1" lang="zh-CN" altLang="en-US" smtClean="0"/>
              <a:t>5</a:t>
            </a:fld>
            <a:endParaRPr kumimoji="1" lang="zh-CN" altLang="en-US" dirty="0"/>
          </a:p>
        </p:txBody>
      </p:sp>
      <p:sp>
        <p:nvSpPr>
          <p:cNvPr id="5" name="内容占位符 4">
            <a:extLst>
              <a:ext uri="{FF2B5EF4-FFF2-40B4-BE49-F238E27FC236}">
                <a16:creationId xmlns:a16="http://schemas.microsoft.com/office/drawing/2014/main" id="{2328B448-BF3F-CE4D-A54E-A53C3F1438C5}"/>
              </a:ext>
            </a:extLst>
          </p:cNvPr>
          <p:cNvSpPr>
            <a:spLocks noGrp="1"/>
          </p:cNvSpPr>
          <p:nvPr>
            <p:ph idx="1"/>
          </p:nvPr>
        </p:nvSpPr>
        <p:spPr>
          <a:xfrm>
            <a:off x="838200" y="5705564"/>
            <a:ext cx="10629900" cy="681722"/>
          </a:xfrm>
        </p:spPr>
        <p:txBody>
          <a:bodyPr>
            <a:normAutofit fontScale="92500" lnSpcReduction="10000"/>
          </a:bodyPr>
          <a:lstStyle/>
          <a:p>
            <a:pPr>
              <a:lnSpc>
                <a:spcPct val="150000"/>
              </a:lnSpc>
              <a:buFont typeface="Wingdings" pitchFamily="2" charset="2"/>
              <a:buChar char="Ø"/>
            </a:pPr>
            <a:r>
              <a:rPr lang="zh-CN" altLang="en-US" sz="3200" dirty="0">
                <a:latin typeface="SimHei" panose="02010609060101010101" pitchFamily="49" charset="-122"/>
                <a:ea typeface="SimHei" panose="02010609060101010101" pitchFamily="49" charset="-122"/>
              </a:rPr>
              <a:t>磁旋转不稳定性</a:t>
            </a:r>
            <a:r>
              <a:rPr lang="en-US" altLang="zh-CN" sz="3200" dirty="0">
                <a:latin typeface="SimHei" panose="02010609060101010101" pitchFamily="49" charset="-122"/>
                <a:ea typeface="SimHei" panose="02010609060101010101" pitchFamily="49" charset="-122"/>
              </a:rPr>
              <a:t>(</a:t>
            </a:r>
            <a:r>
              <a:rPr lang="en-US" altLang="zh-CN" sz="3200" dirty="0">
                <a:latin typeface="Times New Roman" panose="02020603050405020304" pitchFamily="18" charset="0"/>
                <a:ea typeface="SimHei" panose="02010609060101010101" pitchFamily="49" charset="-122"/>
                <a:cs typeface="Times New Roman" panose="02020603050405020304" pitchFamily="18" charset="0"/>
              </a:rPr>
              <a:t>MRI</a:t>
            </a:r>
            <a:r>
              <a:rPr lang="en-US" altLang="zh-CN" sz="3200" dirty="0">
                <a:latin typeface="SimHei" panose="02010609060101010101" pitchFamily="49" charset="-122"/>
                <a:ea typeface="SimHei" panose="02010609060101010101" pitchFamily="49" charset="-122"/>
              </a:rPr>
              <a:t>)</a:t>
            </a:r>
            <a:r>
              <a:rPr lang="zh-CN" altLang="en-US" sz="3200" dirty="0">
                <a:latin typeface="SimHei" panose="02010609060101010101" pitchFamily="49" charset="-122"/>
                <a:ea typeface="SimHei" panose="02010609060101010101" pitchFamily="49" charset="-122"/>
              </a:rPr>
              <a:t>提供角动量转移</a:t>
            </a:r>
            <a:endParaRPr lang="en-US" altLang="zh-CN" sz="3200" dirty="0">
              <a:latin typeface="SimHei" panose="02010609060101010101" pitchFamily="49" charset="-122"/>
              <a:ea typeface="SimHei" panose="02010609060101010101" pitchFamily="49" charset="-122"/>
            </a:endParaRPr>
          </a:p>
        </p:txBody>
      </p:sp>
      <p:pic>
        <p:nvPicPr>
          <p:cNvPr id="6" name="Picture 7">
            <a:extLst>
              <a:ext uri="{FF2B5EF4-FFF2-40B4-BE49-F238E27FC236}">
                <a16:creationId xmlns:a16="http://schemas.microsoft.com/office/drawing/2014/main" id="{73B00422-2C7E-9F46-B124-75340846E9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838200" y="1414805"/>
            <a:ext cx="10159314" cy="112266"/>
          </a:xfrm>
          <a:prstGeom prst="rect">
            <a:avLst/>
          </a:prstGeom>
        </p:spPr>
      </p:pic>
      <p:pic>
        <p:nvPicPr>
          <p:cNvPr id="8" name="XRB0_8.mp4" descr="XRB0_8.mp4">
            <a:hlinkClick r:id="" action="ppaction://media"/>
            <a:extLst>
              <a:ext uri="{FF2B5EF4-FFF2-40B4-BE49-F238E27FC236}">
                <a16:creationId xmlns:a16="http://schemas.microsoft.com/office/drawing/2014/main" id="{4992FD89-94CD-DF55-3553-A2655F54570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38200" y="2065591"/>
            <a:ext cx="10207715" cy="3827893"/>
          </a:xfrm>
          <a:prstGeom prst="rect">
            <a:avLst/>
          </a:prstGeom>
        </p:spPr>
      </p:pic>
      <p:pic>
        <p:nvPicPr>
          <p:cNvPr id="9" name="图片 8">
            <a:extLst>
              <a:ext uri="{FF2B5EF4-FFF2-40B4-BE49-F238E27FC236}">
                <a16:creationId xmlns:a16="http://schemas.microsoft.com/office/drawing/2014/main" id="{5D7ADF61-F89F-DC48-DA48-9668F51025C0}"/>
              </a:ext>
            </a:extLst>
          </p:cNvPr>
          <p:cNvPicPr>
            <a:picLocks noChangeAspect="1"/>
          </p:cNvPicPr>
          <p:nvPr/>
        </p:nvPicPr>
        <p:blipFill>
          <a:blip r:embed="rId7"/>
          <a:stretch>
            <a:fillRect/>
          </a:stretch>
        </p:blipFill>
        <p:spPr>
          <a:xfrm>
            <a:off x="10232342" y="143512"/>
            <a:ext cx="1867080" cy="1271293"/>
          </a:xfrm>
          <a:prstGeom prst="rect">
            <a:avLst/>
          </a:prstGeom>
        </p:spPr>
      </p:pic>
      <p:sp>
        <p:nvSpPr>
          <p:cNvPr id="3" name="矩形 2">
            <a:extLst>
              <a:ext uri="{FF2B5EF4-FFF2-40B4-BE49-F238E27FC236}">
                <a16:creationId xmlns:a16="http://schemas.microsoft.com/office/drawing/2014/main" id="{340B477B-C55B-59B4-3BBF-5BBF911B1EA8}"/>
              </a:ext>
            </a:extLst>
          </p:cNvPr>
          <p:cNvSpPr/>
          <p:nvPr/>
        </p:nvSpPr>
        <p:spPr>
          <a:xfrm>
            <a:off x="838200" y="1603925"/>
            <a:ext cx="1214204" cy="461665"/>
          </a:xfrm>
          <a:prstGeom prst="rect">
            <a:avLst/>
          </a:prstGeom>
        </p:spPr>
        <p:txBody>
          <a:bodyPr wrap="square">
            <a:spAutoFit/>
          </a:bodyPr>
          <a:lstStyle/>
          <a:p>
            <a:r>
              <a:rPr lang="zh-CN" altLang="en-US" sz="2400" dirty="0">
                <a:latin typeface="SimHei" panose="02010609060101010101" pitchFamily="49" charset="-122"/>
                <a:ea typeface="SimHei" panose="02010609060101010101" pitchFamily="49" charset="-122"/>
              </a:rPr>
              <a:t>密度图：</a:t>
            </a:r>
            <a:endParaRPr lang="zh-CN" altLang="en-US" sz="2400" dirty="0"/>
          </a:p>
        </p:txBody>
      </p:sp>
      <p:sp>
        <p:nvSpPr>
          <p:cNvPr id="10" name="矩形 9">
            <a:extLst>
              <a:ext uri="{FF2B5EF4-FFF2-40B4-BE49-F238E27FC236}">
                <a16:creationId xmlns:a16="http://schemas.microsoft.com/office/drawing/2014/main" id="{28082520-4443-5677-EB76-1CF711E9A4F9}"/>
              </a:ext>
            </a:extLst>
          </p:cNvPr>
          <p:cNvSpPr/>
          <p:nvPr/>
        </p:nvSpPr>
        <p:spPr>
          <a:xfrm>
            <a:off x="2386410" y="1603925"/>
            <a:ext cx="950627" cy="461665"/>
          </a:xfrm>
          <a:prstGeom prst="rect">
            <a:avLst/>
          </a:prstGeom>
        </p:spPr>
        <p:txBody>
          <a:bodyPr wrap="square">
            <a:spAutoFit/>
          </a:bodyPr>
          <a:lstStyle/>
          <a:p>
            <a:r>
              <a:rPr lang="zh-CN" altLang="en-US" sz="2400" dirty="0">
                <a:latin typeface="SimHei" panose="02010609060101010101" pitchFamily="49" charset="-122"/>
                <a:ea typeface="SimHei" panose="02010609060101010101" pitchFamily="49" charset="-122"/>
              </a:rPr>
              <a:t>全局</a:t>
            </a:r>
            <a:endParaRPr lang="zh-CN" altLang="en-US" sz="2400" dirty="0"/>
          </a:p>
        </p:txBody>
      </p:sp>
      <p:sp>
        <p:nvSpPr>
          <p:cNvPr id="11" name="矩形 10">
            <a:extLst>
              <a:ext uri="{FF2B5EF4-FFF2-40B4-BE49-F238E27FC236}">
                <a16:creationId xmlns:a16="http://schemas.microsoft.com/office/drawing/2014/main" id="{9C52C787-3697-C94A-D63D-7BB823B2E9BA}"/>
              </a:ext>
            </a:extLst>
          </p:cNvPr>
          <p:cNvSpPr/>
          <p:nvPr/>
        </p:nvSpPr>
        <p:spPr>
          <a:xfrm>
            <a:off x="5805895" y="1603925"/>
            <a:ext cx="950627" cy="461665"/>
          </a:xfrm>
          <a:prstGeom prst="rect">
            <a:avLst/>
          </a:prstGeom>
        </p:spPr>
        <p:txBody>
          <a:bodyPr wrap="square">
            <a:spAutoFit/>
          </a:bodyPr>
          <a:lstStyle/>
          <a:p>
            <a:r>
              <a:rPr lang="zh-CN" altLang="en-US" sz="2400" dirty="0">
                <a:latin typeface="SimHei" panose="02010609060101010101" pitchFamily="49" charset="-122"/>
                <a:ea typeface="SimHei" panose="02010609060101010101" pitchFamily="49" charset="-122"/>
              </a:rPr>
              <a:t>放大</a:t>
            </a:r>
            <a:endParaRPr lang="zh-CN" altLang="en-US" sz="2400" dirty="0"/>
          </a:p>
        </p:txBody>
      </p:sp>
    </p:spTree>
    <p:extLst>
      <p:ext uri="{BB962C8B-B14F-4D97-AF65-F5344CB8AC3E}">
        <p14:creationId xmlns:p14="http://schemas.microsoft.com/office/powerpoint/2010/main" val="80030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B0C56E-4FF2-C94C-B395-64FC45CD2C34}"/>
              </a:ext>
            </a:extLst>
          </p:cNvPr>
          <p:cNvSpPr>
            <a:spLocks noGrp="1"/>
          </p:cNvSpPr>
          <p:nvPr>
            <p:ph type="title"/>
          </p:nvPr>
        </p:nvSpPr>
        <p:spPr>
          <a:xfrm>
            <a:off x="838200" y="616148"/>
            <a:ext cx="10515600" cy="798657"/>
          </a:xfrm>
        </p:spPr>
        <p:txBody>
          <a:bodyPr/>
          <a:lstStyle/>
          <a:p>
            <a:r>
              <a:rPr kumimoji="1" lang="zh-CN" altLang="en-US" dirty="0">
                <a:latin typeface="SimHei" panose="02010609060101010101" pitchFamily="49" charset="-122"/>
                <a:ea typeface="SimHei" panose="02010609060101010101" pitchFamily="49" charset="-122"/>
              </a:rPr>
              <a:t>三维磁辐射流体力学</a:t>
            </a:r>
            <a:r>
              <a:rPr kumimoji="1" lang="en-US" altLang="zh-CN" dirty="0">
                <a:latin typeface="SimHei" panose="02010609060101010101" pitchFamily="49" charset="-122"/>
                <a:ea typeface="SimHei" panose="02010609060101010101" pitchFamily="49" charset="-122"/>
              </a:rPr>
              <a:t>(</a:t>
            </a:r>
            <a:r>
              <a:rPr kumimoji="1" lang="en-US" altLang="zh-CN" dirty="0">
                <a:latin typeface="Times New Roman" panose="02020603050405020304" pitchFamily="18" charset="0"/>
                <a:ea typeface="SimHei" panose="02010609060101010101" pitchFamily="49" charset="-122"/>
                <a:cs typeface="Times New Roman" panose="02020603050405020304" pitchFamily="18" charset="0"/>
              </a:rPr>
              <a:t>MRHD</a:t>
            </a:r>
            <a:r>
              <a:rPr kumimoji="1" lang="en-US" altLang="zh-CN" dirty="0">
                <a:latin typeface="SimHei" panose="02010609060101010101" pitchFamily="49" charset="-122"/>
                <a:ea typeface="SimHei" panose="02010609060101010101" pitchFamily="49" charset="-122"/>
              </a:rPr>
              <a:t>)</a:t>
            </a:r>
            <a:r>
              <a:rPr kumimoji="1" lang="zh-CN" altLang="en-US" dirty="0">
                <a:latin typeface="SimHei" panose="02010609060101010101" pitchFamily="49" charset="-122"/>
                <a:ea typeface="SimHei" panose="02010609060101010101" pitchFamily="49" charset="-122"/>
              </a:rPr>
              <a:t>模拟</a:t>
            </a:r>
          </a:p>
        </p:txBody>
      </p:sp>
      <p:sp>
        <p:nvSpPr>
          <p:cNvPr id="4" name="灯片编号占位符 3">
            <a:extLst>
              <a:ext uri="{FF2B5EF4-FFF2-40B4-BE49-F238E27FC236}">
                <a16:creationId xmlns:a16="http://schemas.microsoft.com/office/drawing/2014/main" id="{2CC04F1C-E5AD-A54D-921E-32BFB0F2D335}"/>
              </a:ext>
            </a:extLst>
          </p:cNvPr>
          <p:cNvSpPr>
            <a:spLocks noGrp="1"/>
          </p:cNvSpPr>
          <p:nvPr>
            <p:ph type="sldNum" sz="quarter" idx="12"/>
          </p:nvPr>
        </p:nvSpPr>
        <p:spPr/>
        <p:txBody>
          <a:bodyPr/>
          <a:lstStyle/>
          <a:p>
            <a:fld id="{FA63AC88-F7A1-4B4D-9A74-2E4FCDF31CA5}" type="slidenum">
              <a:rPr kumimoji="1" lang="zh-CN" altLang="en-US" smtClean="0"/>
              <a:t>6</a:t>
            </a:fld>
            <a:endParaRPr kumimoji="1" lang="zh-CN" altLang="en-US" dirty="0"/>
          </a:p>
        </p:txBody>
      </p:sp>
      <p:pic>
        <p:nvPicPr>
          <p:cNvPr id="6" name="Picture 7">
            <a:extLst>
              <a:ext uri="{FF2B5EF4-FFF2-40B4-BE49-F238E27FC236}">
                <a16:creationId xmlns:a16="http://schemas.microsoft.com/office/drawing/2014/main" id="{73B00422-2C7E-9F46-B124-75340846E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838200" y="1414805"/>
            <a:ext cx="10159314" cy="112266"/>
          </a:xfrm>
          <a:prstGeom prst="rect">
            <a:avLst/>
          </a:prstGeom>
        </p:spPr>
      </p:pic>
      <p:sp>
        <p:nvSpPr>
          <p:cNvPr id="10" name="内容占位符 4">
            <a:extLst>
              <a:ext uri="{FF2B5EF4-FFF2-40B4-BE49-F238E27FC236}">
                <a16:creationId xmlns:a16="http://schemas.microsoft.com/office/drawing/2014/main" id="{708699EB-C317-4377-BE27-44558C370EC1}"/>
              </a:ext>
            </a:extLst>
          </p:cNvPr>
          <p:cNvSpPr>
            <a:spLocks noGrp="1"/>
          </p:cNvSpPr>
          <p:nvPr>
            <p:ph idx="1"/>
          </p:nvPr>
        </p:nvSpPr>
        <p:spPr>
          <a:xfrm>
            <a:off x="838200" y="5705564"/>
            <a:ext cx="10629900" cy="681722"/>
          </a:xfrm>
        </p:spPr>
        <p:txBody>
          <a:bodyPr>
            <a:normAutofit lnSpcReduction="10000"/>
          </a:bodyPr>
          <a:lstStyle/>
          <a:p>
            <a:pPr>
              <a:lnSpc>
                <a:spcPct val="150000"/>
              </a:lnSpc>
              <a:buFont typeface="Wingdings" pitchFamily="2" charset="2"/>
              <a:buChar char="Ø"/>
            </a:pPr>
            <a:r>
              <a:rPr lang="zh-CN" altLang="en-US" sz="3200" dirty="0">
                <a:latin typeface="SimHei" panose="02010609060101010101" pitchFamily="49" charset="-122"/>
                <a:ea typeface="SimHei" panose="02010609060101010101" pitchFamily="49" charset="-122"/>
              </a:rPr>
              <a:t>不同的磁场几何和初始密度         不同的吸积率</a:t>
            </a:r>
            <a:endParaRPr lang="en-US" altLang="zh-CN" sz="3200" dirty="0">
              <a:latin typeface="SimHei" panose="02010609060101010101" pitchFamily="49" charset="-122"/>
              <a:ea typeface="SimHei" panose="02010609060101010101" pitchFamily="49" charset="-122"/>
            </a:endParaRPr>
          </a:p>
        </p:txBody>
      </p:sp>
      <p:sp>
        <p:nvSpPr>
          <p:cNvPr id="8" name="右箭头 7">
            <a:extLst>
              <a:ext uri="{FF2B5EF4-FFF2-40B4-BE49-F238E27FC236}">
                <a16:creationId xmlns:a16="http://schemas.microsoft.com/office/drawing/2014/main" id="{F836A50E-FB53-C595-9FC6-3A2EE3BC0668}"/>
              </a:ext>
            </a:extLst>
          </p:cNvPr>
          <p:cNvSpPr/>
          <p:nvPr/>
        </p:nvSpPr>
        <p:spPr>
          <a:xfrm>
            <a:off x="6376785" y="5980670"/>
            <a:ext cx="1210963" cy="2611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9" name="图片 8">
            <a:extLst>
              <a:ext uri="{FF2B5EF4-FFF2-40B4-BE49-F238E27FC236}">
                <a16:creationId xmlns:a16="http://schemas.microsoft.com/office/drawing/2014/main" id="{A1C339C0-323A-5235-6001-E801AE6462B0}"/>
              </a:ext>
            </a:extLst>
          </p:cNvPr>
          <p:cNvPicPr>
            <a:picLocks noChangeAspect="1"/>
          </p:cNvPicPr>
          <p:nvPr/>
        </p:nvPicPr>
        <p:blipFill rotWithShape="1">
          <a:blip r:embed="rId4"/>
          <a:srcRect l="7677" t="35650" r="8995" b="21678"/>
          <a:stretch/>
        </p:blipFill>
        <p:spPr>
          <a:xfrm>
            <a:off x="838200" y="2325728"/>
            <a:ext cx="10159314" cy="2926481"/>
          </a:xfrm>
          <a:prstGeom prst="rect">
            <a:avLst/>
          </a:prstGeom>
        </p:spPr>
      </p:pic>
      <p:pic>
        <p:nvPicPr>
          <p:cNvPr id="11" name="图片 10">
            <a:extLst>
              <a:ext uri="{FF2B5EF4-FFF2-40B4-BE49-F238E27FC236}">
                <a16:creationId xmlns:a16="http://schemas.microsoft.com/office/drawing/2014/main" id="{C3C78152-3B6A-7800-705C-901A67990A22}"/>
              </a:ext>
            </a:extLst>
          </p:cNvPr>
          <p:cNvPicPr>
            <a:picLocks noChangeAspect="1"/>
          </p:cNvPicPr>
          <p:nvPr/>
        </p:nvPicPr>
        <p:blipFill>
          <a:blip r:embed="rId5"/>
          <a:stretch>
            <a:fillRect/>
          </a:stretch>
        </p:blipFill>
        <p:spPr>
          <a:xfrm>
            <a:off x="10232342" y="143512"/>
            <a:ext cx="1867080" cy="1271293"/>
          </a:xfrm>
          <a:prstGeom prst="rect">
            <a:avLst/>
          </a:prstGeom>
        </p:spPr>
      </p:pic>
    </p:spTree>
    <p:extLst>
      <p:ext uri="{BB962C8B-B14F-4D97-AF65-F5344CB8AC3E}">
        <p14:creationId xmlns:p14="http://schemas.microsoft.com/office/powerpoint/2010/main" val="1094720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8E3FD918-8437-B2E7-6AA7-060FEC5C519A}"/>
              </a:ext>
            </a:extLst>
          </p:cNvPr>
          <p:cNvSpPr>
            <a:spLocks noGrp="1"/>
          </p:cNvSpPr>
          <p:nvPr>
            <p:ph type="sldNum" sz="quarter" idx="12"/>
          </p:nvPr>
        </p:nvSpPr>
        <p:spPr/>
        <p:txBody>
          <a:bodyPr/>
          <a:lstStyle/>
          <a:p>
            <a:fld id="{FA63AC88-F7A1-4B4D-9A74-2E4FCDF31CA5}" type="slidenum">
              <a:rPr kumimoji="1" lang="zh-CN" altLang="en-US" smtClean="0"/>
              <a:t>7</a:t>
            </a:fld>
            <a:endParaRPr kumimoji="1" lang="zh-CN" altLang="en-US"/>
          </a:p>
        </p:txBody>
      </p:sp>
      <p:pic>
        <p:nvPicPr>
          <p:cNvPr id="6" name="图片 5">
            <a:extLst>
              <a:ext uri="{FF2B5EF4-FFF2-40B4-BE49-F238E27FC236}">
                <a16:creationId xmlns:a16="http://schemas.microsoft.com/office/drawing/2014/main" id="{30BC5D42-A347-2E5F-989E-B95C0A2127FB}"/>
              </a:ext>
            </a:extLst>
          </p:cNvPr>
          <p:cNvPicPr>
            <a:picLocks noChangeAspect="1"/>
          </p:cNvPicPr>
          <p:nvPr/>
        </p:nvPicPr>
        <p:blipFill rotWithShape="1">
          <a:blip r:embed="rId3"/>
          <a:srcRect b="50274"/>
          <a:stretch/>
        </p:blipFill>
        <p:spPr>
          <a:xfrm>
            <a:off x="772509" y="125762"/>
            <a:ext cx="10646982" cy="5871358"/>
          </a:xfrm>
          <a:prstGeom prst="rect">
            <a:avLst/>
          </a:prstGeom>
        </p:spPr>
      </p:pic>
      <p:pic>
        <p:nvPicPr>
          <p:cNvPr id="7" name="图片 6">
            <a:extLst>
              <a:ext uri="{FF2B5EF4-FFF2-40B4-BE49-F238E27FC236}">
                <a16:creationId xmlns:a16="http://schemas.microsoft.com/office/drawing/2014/main" id="{D675B111-65B7-7D3D-4BA6-AB19A3BB6C06}"/>
              </a:ext>
            </a:extLst>
          </p:cNvPr>
          <p:cNvPicPr>
            <a:picLocks noChangeAspect="1"/>
          </p:cNvPicPr>
          <p:nvPr/>
        </p:nvPicPr>
        <p:blipFill rotWithShape="1">
          <a:blip r:embed="rId3"/>
          <a:srcRect t="96374"/>
          <a:stretch/>
        </p:blipFill>
        <p:spPr>
          <a:xfrm>
            <a:off x="774291" y="5998083"/>
            <a:ext cx="10645200" cy="428119"/>
          </a:xfrm>
          <a:prstGeom prst="rect">
            <a:avLst/>
          </a:prstGeom>
        </p:spPr>
      </p:pic>
      <p:pic>
        <p:nvPicPr>
          <p:cNvPr id="5" name="图片 4">
            <a:extLst>
              <a:ext uri="{FF2B5EF4-FFF2-40B4-BE49-F238E27FC236}">
                <a16:creationId xmlns:a16="http://schemas.microsoft.com/office/drawing/2014/main" id="{AB8A821E-C3B2-F1A8-E640-033092D343FA}"/>
              </a:ext>
            </a:extLst>
          </p:cNvPr>
          <p:cNvPicPr>
            <a:picLocks noChangeAspect="1"/>
          </p:cNvPicPr>
          <p:nvPr/>
        </p:nvPicPr>
        <p:blipFill>
          <a:blip r:embed="rId4"/>
          <a:stretch>
            <a:fillRect/>
          </a:stretch>
        </p:blipFill>
        <p:spPr>
          <a:xfrm>
            <a:off x="10232342" y="143512"/>
            <a:ext cx="1867080" cy="1271293"/>
          </a:xfrm>
          <a:prstGeom prst="rect">
            <a:avLst/>
          </a:prstGeom>
        </p:spPr>
      </p:pic>
      <p:sp>
        <p:nvSpPr>
          <p:cNvPr id="8" name="内容占位符 4">
            <a:extLst>
              <a:ext uri="{FF2B5EF4-FFF2-40B4-BE49-F238E27FC236}">
                <a16:creationId xmlns:a16="http://schemas.microsoft.com/office/drawing/2014/main" id="{94756E00-3531-5882-2702-38E7C7DDE67A}"/>
              </a:ext>
            </a:extLst>
          </p:cNvPr>
          <p:cNvSpPr>
            <a:spLocks noGrp="1"/>
          </p:cNvSpPr>
          <p:nvPr>
            <p:ph idx="1"/>
          </p:nvPr>
        </p:nvSpPr>
        <p:spPr>
          <a:xfrm>
            <a:off x="0" y="1414805"/>
            <a:ext cx="1417567" cy="860880"/>
          </a:xfrm>
        </p:spPr>
        <p:txBody>
          <a:bodyPr>
            <a:normAutofit/>
          </a:bodyPr>
          <a:lstStyle/>
          <a:p>
            <a:pPr marL="0" indent="0">
              <a:lnSpc>
                <a:spcPct val="150000"/>
              </a:lnSpc>
              <a:buNone/>
            </a:pPr>
            <a:r>
              <a:rPr lang="zh-CN" altLang="en-US" sz="3200" dirty="0">
                <a:latin typeface="SimHei" panose="02010609060101010101" pitchFamily="49" charset="-122"/>
                <a:ea typeface="SimHei" panose="02010609060101010101" pitchFamily="49" charset="-122"/>
              </a:rPr>
              <a:t>密度图：</a:t>
            </a:r>
            <a:endParaRPr lang="en-US" altLang="zh-CN" sz="3200" dirty="0">
              <a:latin typeface="SimHei" panose="02010609060101010101" pitchFamily="49" charset="-122"/>
              <a:ea typeface="SimHei" panose="02010609060101010101" pitchFamily="49" charset="-122"/>
            </a:endParaRPr>
          </a:p>
        </p:txBody>
      </p:sp>
      <p:sp>
        <p:nvSpPr>
          <p:cNvPr id="10" name="内容占位符 4">
            <a:extLst>
              <a:ext uri="{FF2B5EF4-FFF2-40B4-BE49-F238E27FC236}">
                <a16:creationId xmlns:a16="http://schemas.microsoft.com/office/drawing/2014/main" id="{DDE60627-7954-129D-FF82-C857EDA5BCC6}"/>
              </a:ext>
            </a:extLst>
          </p:cNvPr>
          <p:cNvSpPr txBox="1">
            <a:spLocks/>
          </p:cNvSpPr>
          <p:nvPr/>
        </p:nvSpPr>
        <p:spPr>
          <a:xfrm>
            <a:off x="0" y="-169511"/>
            <a:ext cx="1417567" cy="860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zh-CN" altLang="en-US" sz="3200" dirty="0">
                <a:latin typeface="SimHei" panose="02010609060101010101" pitchFamily="49" charset="-122"/>
                <a:ea typeface="SimHei" panose="02010609060101010101" pitchFamily="49" charset="-122"/>
              </a:rPr>
              <a:t>吸积率：</a:t>
            </a:r>
            <a:endParaRPr lang="en-US" altLang="zh-CN" sz="3200" dirty="0">
              <a:latin typeface="SimHei" panose="02010609060101010101" pitchFamily="49" charset="-122"/>
              <a:ea typeface="SimHei" panose="02010609060101010101" pitchFamily="49" charset="-122"/>
            </a:endParaRPr>
          </a:p>
        </p:txBody>
      </p:sp>
      <p:sp>
        <p:nvSpPr>
          <p:cNvPr id="11" name="内容占位符 4">
            <a:extLst>
              <a:ext uri="{FF2B5EF4-FFF2-40B4-BE49-F238E27FC236}">
                <a16:creationId xmlns:a16="http://schemas.microsoft.com/office/drawing/2014/main" id="{867144FC-8099-5312-1532-F6BFA8A740C3}"/>
              </a:ext>
            </a:extLst>
          </p:cNvPr>
          <p:cNvSpPr txBox="1">
            <a:spLocks/>
          </p:cNvSpPr>
          <p:nvPr/>
        </p:nvSpPr>
        <p:spPr>
          <a:xfrm rot="18207542">
            <a:off x="4621468" y="2144636"/>
            <a:ext cx="2006183" cy="5918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zh-CN" altLang="en-US" sz="2000" dirty="0">
                <a:solidFill>
                  <a:schemeClr val="bg1"/>
                </a:solidFill>
                <a:latin typeface="SimHei" panose="02010609060101010101" pitchFamily="49" charset="-122"/>
                <a:ea typeface="SimHei" panose="02010609060101010101" pitchFamily="49" charset="-122"/>
              </a:rPr>
              <a:t>有效吸收光球层</a:t>
            </a:r>
            <a:endParaRPr lang="en-US" altLang="zh-CN" sz="2000" dirty="0">
              <a:solidFill>
                <a:schemeClr val="bg1"/>
              </a:solidFill>
              <a:latin typeface="SimHei" panose="02010609060101010101" pitchFamily="49" charset="-122"/>
              <a:ea typeface="SimHei" panose="02010609060101010101" pitchFamily="49" charset="-122"/>
            </a:endParaRPr>
          </a:p>
        </p:txBody>
      </p:sp>
      <p:sp>
        <p:nvSpPr>
          <p:cNvPr id="12" name="内容占位符 4">
            <a:extLst>
              <a:ext uri="{FF2B5EF4-FFF2-40B4-BE49-F238E27FC236}">
                <a16:creationId xmlns:a16="http://schemas.microsoft.com/office/drawing/2014/main" id="{DA8A55B5-4BD8-024C-2F53-70042E9519DA}"/>
              </a:ext>
            </a:extLst>
          </p:cNvPr>
          <p:cNvSpPr txBox="1">
            <a:spLocks/>
          </p:cNvSpPr>
          <p:nvPr/>
        </p:nvSpPr>
        <p:spPr>
          <a:xfrm rot="4928573">
            <a:off x="4606509" y="4937563"/>
            <a:ext cx="1401855" cy="4468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zh-CN" altLang="en-US" sz="1800" dirty="0">
                <a:solidFill>
                  <a:schemeClr val="bg1"/>
                </a:solidFill>
                <a:latin typeface="SimHei" panose="02010609060101010101" pitchFamily="49" charset="-122"/>
                <a:ea typeface="SimHei" panose="02010609060101010101" pitchFamily="49" charset="-122"/>
              </a:rPr>
              <a:t>散射光球层</a:t>
            </a:r>
            <a:endParaRPr lang="en-US" altLang="zh-CN" sz="1800" dirty="0">
              <a:solidFill>
                <a:schemeClr val="bg1"/>
              </a:solidFill>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2778550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8E3FD918-8437-B2E7-6AA7-060FEC5C519A}"/>
              </a:ext>
            </a:extLst>
          </p:cNvPr>
          <p:cNvSpPr>
            <a:spLocks noGrp="1"/>
          </p:cNvSpPr>
          <p:nvPr>
            <p:ph type="sldNum" sz="quarter" idx="12"/>
          </p:nvPr>
        </p:nvSpPr>
        <p:spPr/>
        <p:txBody>
          <a:bodyPr/>
          <a:lstStyle/>
          <a:p>
            <a:fld id="{FA63AC88-F7A1-4B4D-9A74-2E4FCDF31CA5}" type="slidenum">
              <a:rPr kumimoji="1" lang="zh-CN" altLang="en-US" smtClean="0"/>
              <a:t>8</a:t>
            </a:fld>
            <a:endParaRPr kumimoji="1" lang="zh-CN" altLang="en-US"/>
          </a:p>
        </p:txBody>
      </p:sp>
      <p:pic>
        <p:nvPicPr>
          <p:cNvPr id="6" name="图片 5">
            <a:extLst>
              <a:ext uri="{FF2B5EF4-FFF2-40B4-BE49-F238E27FC236}">
                <a16:creationId xmlns:a16="http://schemas.microsoft.com/office/drawing/2014/main" id="{30BC5D42-A347-2E5F-989E-B95C0A2127FB}"/>
              </a:ext>
            </a:extLst>
          </p:cNvPr>
          <p:cNvPicPr>
            <a:picLocks noChangeAspect="1"/>
          </p:cNvPicPr>
          <p:nvPr/>
        </p:nvPicPr>
        <p:blipFill rotWithShape="1">
          <a:blip r:embed="rId3"/>
          <a:srcRect b="96908"/>
          <a:stretch/>
        </p:blipFill>
        <p:spPr>
          <a:xfrm>
            <a:off x="772509" y="125762"/>
            <a:ext cx="10646982" cy="365125"/>
          </a:xfrm>
          <a:prstGeom prst="rect">
            <a:avLst/>
          </a:prstGeom>
        </p:spPr>
      </p:pic>
      <p:pic>
        <p:nvPicPr>
          <p:cNvPr id="5" name="图片 4">
            <a:extLst>
              <a:ext uri="{FF2B5EF4-FFF2-40B4-BE49-F238E27FC236}">
                <a16:creationId xmlns:a16="http://schemas.microsoft.com/office/drawing/2014/main" id="{207E8365-1DD6-27F3-ADDB-A2220D6BDF45}"/>
              </a:ext>
            </a:extLst>
          </p:cNvPr>
          <p:cNvPicPr>
            <a:picLocks noChangeAspect="1"/>
          </p:cNvPicPr>
          <p:nvPr/>
        </p:nvPicPr>
        <p:blipFill rotWithShape="1">
          <a:blip r:embed="rId3"/>
          <a:srcRect t="49767"/>
          <a:stretch/>
        </p:blipFill>
        <p:spPr>
          <a:xfrm>
            <a:off x="774291" y="490887"/>
            <a:ext cx="10645200" cy="5930183"/>
          </a:xfrm>
          <a:prstGeom prst="rect">
            <a:avLst/>
          </a:prstGeom>
        </p:spPr>
      </p:pic>
      <p:pic>
        <p:nvPicPr>
          <p:cNvPr id="7" name="图片 6">
            <a:extLst>
              <a:ext uri="{FF2B5EF4-FFF2-40B4-BE49-F238E27FC236}">
                <a16:creationId xmlns:a16="http://schemas.microsoft.com/office/drawing/2014/main" id="{9FC18CFC-07CC-F242-2974-30E824855714}"/>
              </a:ext>
            </a:extLst>
          </p:cNvPr>
          <p:cNvPicPr>
            <a:picLocks noChangeAspect="1"/>
          </p:cNvPicPr>
          <p:nvPr/>
        </p:nvPicPr>
        <p:blipFill>
          <a:blip r:embed="rId4"/>
          <a:stretch>
            <a:fillRect/>
          </a:stretch>
        </p:blipFill>
        <p:spPr>
          <a:xfrm>
            <a:off x="10232342" y="143512"/>
            <a:ext cx="1867080" cy="1271293"/>
          </a:xfrm>
          <a:prstGeom prst="rect">
            <a:avLst/>
          </a:prstGeom>
        </p:spPr>
      </p:pic>
      <p:sp>
        <p:nvSpPr>
          <p:cNvPr id="9" name="内容占位符 4">
            <a:extLst>
              <a:ext uri="{FF2B5EF4-FFF2-40B4-BE49-F238E27FC236}">
                <a16:creationId xmlns:a16="http://schemas.microsoft.com/office/drawing/2014/main" id="{C0F20340-B81E-7F63-D832-5477CE98CB01}"/>
              </a:ext>
            </a:extLst>
          </p:cNvPr>
          <p:cNvSpPr txBox="1">
            <a:spLocks/>
          </p:cNvSpPr>
          <p:nvPr/>
        </p:nvSpPr>
        <p:spPr>
          <a:xfrm>
            <a:off x="0" y="1414805"/>
            <a:ext cx="1417567" cy="860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zh-CN" altLang="en-US" sz="3200" dirty="0">
                <a:latin typeface="SimHei" panose="02010609060101010101" pitchFamily="49" charset="-122"/>
                <a:ea typeface="SimHei" panose="02010609060101010101" pitchFamily="49" charset="-122"/>
              </a:rPr>
              <a:t>温度图：</a:t>
            </a:r>
            <a:endParaRPr lang="en-US" altLang="zh-CN" sz="3200" dirty="0">
              <a:latin typeface="SimHei" panose="02010609060101010101" pitchFamily="49" charset="-122"/>
              <a:ea typeface="SimHei" panose="02010609060101010101" pitchFamily="49" charset="-122"/>
            </a:endParaRPr>
          </a:p>
        </p:txBody>
      </p:sp>
      <p:sp>
        <p:nvSpPr>
          <p:cNvPr id="10" name="内容占位符 4">
            <a:extLst>
              <a:ext uri="{FF2B5EF4-FFF2-40B4-BE49-F238E27FC236}">
                <a16:creationId xmlns:a16="http://schemas.microsoft.com/office/drawing/2014/main" id="{CF830123-824F-6E0C-F8AF-DBED199B108D}"/>
              </a:ext>
            </a:extLst>
          </p:cNvPr>
          <p:cNvSpPr txBox="1">
            <a:spLocks/>
          </p:cNvSpPr>
          <p:nvPr/>
        </p:nvSpPr>
        <p:spPr>
          <a:xfrm>
            <a:off x="0" y="-169511"/>
            <a:ext cx="1417567" cy="860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zh-CN" altLang="en-US" sz="3200" dirty="0">
                <a:latin typeface="SimHei" panose="02010609060101010101" pitchFamily="49" charset="-122"/>
                <a:ea typeface="SimHei" panose="02010609060101010101" pitchFamily="49" charset="-122"/>
              </a:rPr>
              <a:t>吸积率：</a:t>
            </a:r>
            <a:endParaRPr lang="en-US" altLang="zh-CN" sz="3200" dirty="0">
              <a:latin typeface="SimHei" panose="02010609060101010101" pitchFamily="49" charset="-122"/>
              <a:ea typeface="SimHei" panose="02010609060101010101" pitchFamily="49" charset="-122"/>
            </a:endParaRPr>
          </a:p>
        </p:txBody>
      </p:sp>
      <p:sp>
        <p:nvSpPr>
          <p:cNvPr id="12" name="椭圆 11">
            <a:extLst>
              <a:ext uri="{FF2B5EF4-FFF2-40B4-BE49-F238E27FC236}">
                <a16:creationId xmlns:a16="http://schemas.microsoft.com/office/drawing/2014/main" id="{4DE73D2D-8BCD-254D-EF95-8C18BF659308}"/>
              </a:ext>
            </a:extLst>
          </p:cNvPr>
          <p:cNvSpPr/>
          <p:nvPr/>
        </p:nvSpPr>
        <p:spPr>
          <a:xfrm>
            <a:off x="1483075" y="2158584"/>
            <a:ext cx="1417566" cy="148402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椭圆 12">
            <a:extLst>
              <a:ext uri="{FF2B5EF4-FFF2-40B4-BE49-F238E27FC236}">
                <a16:creationId xmlns:a16="http://schemas.microsoft.com/office/drawing/2014/main" id="{E19FA01C-EFC4-B62A-8F06-3E2BE8FBBE4A}"/>
              </a:ext>
            </a:extLst>
          </p:cNvPr>
          <p:cNvSpPr/>
          <p:nvPr/>
        </p:nvSpPr>
        <p:spPr>
          <a:xfrm>
            <a:off x="4751881" y="2520846"/>
            <a:ext cx="804517" cy="11217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椭圆 13">
            <a:extLst>
              <a:ext uri="{FF2B5EF4-FFF2-40B4-BE49-F238E27FC236}">
                <a16:creationId xmlns:a16="http://schemas.microsoft.com/office/drawing/2014/main" id="{186271BF-63A8-5CE5-BB1F-1092A40892F8}"/>
              </a:ext>
            </a:extLst>
          </p:cNvPr>
          <p:cNvSpPr/>
          <p:nvPr/>
        </p:nvSpPr>
        <p:spPr>
          <a:xfrm>
            <a:off x="8051936" y="2893102"/>
            <a:ext cx="436008" cy="7495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20" name="直线箭头连接符 19">
            <a:extLst>
              <a:ext uri="{FF2B5EF4-FFF2-40B4-BE49-F238E27FC236}">
                <a16:creationId xmlns:a16="http://schemas.microsoft.com/office/drawing/2014/main" id="{A496D001-9518-1F81-8A5F-6B847AE0F80B}"/>
              </a:ext>
            </a:extLst>
          </p:cNvPr>
          <p:cNvCxnSpPr>
            <a:cxnSpLocks/>
          </p:cNvCxnSpPr>
          <p:nvPr/>
        </p:nvCxnSpPr>
        <p:spPr>
          <a:xfrm flipH="1" flipV="1">
            <a:off x="2728210" y="3455978"/>
            <a:ext cx="960978" cy="1062821"/>
          </a:xfrm>
          <a:prstGeom prst="straightConnector1">
            <a:avLst/>
          </a:prstGeom>
          <a:ln w="28575">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1" name="直线箭头连接符 20">
            <a:extLst>
              <a:ext uri="{FF2B5EF4-FFF2-40B4-BE49-F238E27FC236}">
                <a16:creationId xmlns:a16="http://schemas.microsoft.com/office/drawing/2014/main" id="{96515B55-8174-5627-8267-D9A7EDD6EF9E}"/>
              </a:ext>
            </a:extLst>
          </p:cNvPr>
          <p:cNvCxnSpPr>
            <a:cxnSpLocks/>
          </p:cNvCxnSpPr>
          <p:nvPr/>
        </p:nvCxnSpPr>
        <p:spPr>
          <a:xfrm flipV="1">
            <a:off x="3957403" y="3807502"/>
            <a:ext cx="1162986" cy="743262"/>
          </a:xfrm>
          <a:prstGeom prst="straightConnector1">
            <a:avLst/>
          </a:prstGeom>
          <a:ln w="28575">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25" name="直线箭头连接符 24">
            <a:extLst>
              <a:ext uri="{FF2B5EF4-FFF2-40B4-BE49-F238E27FC236}">
                <a16:creationId xmlns:a16="http://schemas.microsoft.com/office/drawing/2014/main" id="{AA64EC28-A6B1-7476-51A3-87A8E442C802}"/>
              </a:ext>
            </a:extLst>
          </p:cNvPr>
          <p:cNvCxnSpPr>
            <a:cxnSpLocks/>
          </p:cNvCxnSpPr>
          <p:nvPr/>
        </p:nvCxnSpPr>
        <p:spPr>
          <a:xfrm flipV="1">
            <a:off x="4161571" y="3429000"/>
            <a:ext cx="3890365" cy="1247931"/>
          </a:xfrm>
          <a:prstGeom prst="straightConnector1">
            <a:avLst/>
          </a:prstGeom>
          <a:ln w="28575">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9" name="内容占位符 4">
            <a:extLst>
              <a:ext uri="{FF2B5EF4-FFF2-40B4-BE49-F238E27FC236}">
                <a16:creationId xmlns:a16="http://schemas.microsoft.com/office/drawing/2014/main" id="{A18C8AA2-8E7E-EEF5-9A8C-DF0470E3D8A0}"/>
              </a:ext>
            </a:extLst>
          </p:cNvPr>
          <p:cNvSpPr>
            <a:spLocks noGrp="1"/>
          </p:cNvSpPr>
          <p:nvPr>
            <p:ph idx="1"/>
          </p:nvPr>
        </p:nvSpPr>
        <p:spPr>
          <a:xfrm>
            <a:off x="3282847" y="4593072"/>
            <a:ext cx="1586618" cy="462361"/>
          </a:xfrm>
        </p:spPr>
        <p:txBody>
          <a:bodyPr>
            <a:normAutofit fontScale="62500" lnSpcReduction="20000"/>
          </a:bodyPr>
          <a:lstStyle/>
          <a:p>
            <a:pPr marL="0" indent="0">
              <a:lnSpc>
                <a:spcPct val="150000"/>
              </a:lnSpc>
              <a:buNone/>
            </a:pPr>
            <a:r>
              <a:rPr lang="zh-CN" altLang="en-US" sz="3200" dirty="0">
                <a:latin typeface="SimHei" panose="02010609060101010101" pitchFamily="49" charset="-122"/>
                <a:ea typeface="SimHei" panose="02010609060101010101" pitchFamily="49" charset="-122"/>
              </a:rPr>
              <a:t>高温气体冕</a:t>
            </a:r>
            <a:endParaRPr lang="en-US" altLang="zh-CN" sz="3200" dirty="0">
              <a:latin typeface="SimHei" panose="02010609060101010101" pitchFamily="49" charset="-122"/>
              <a:ea typeface="SimHei" panose="02010609060101010101" pitchFamily="49" charset="-122"/>
            </a:endParaRPr>
          </a:p>
        </p:txBody>
      </p:sp>
    </p:spTree>
    <p:extLst>
      <p:ext uri="{BB962C8B-B14F-4D97-AF65-F5344CB8AC3E}">
        <p14:creationId xmlns:p14="http://schemas.microsoft.com/office/powerpoint/2010/main" val="255041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9" grpId="0" build="p"/>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2440</TotalTime>
  <Words>2610</Words>
  <Application>Microsoft Macintosh PowerPoint</Application>
  <PresentationFormat>宽屏</PresentationFormat>
  <Paragraphs>171</Paragraphs>
  <Slides>16</Slides>
  <Notes>16</Notes>
  <HiddenSlides>0</HiddenSlides>
  <MMClips>4</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16</vt:i4>
      </vt:variant>
    </vt:vector>
  </HeadingPairs>
  <TitlesOfParts>
    <vt:vector size="24" baseType="lpstr">
      <vt:lpstr>等线</vt:lpstr>
      <vt:lpstr>等线 Light</vt:lpstr>
      <vt:lpstr>SimHei</vt:lpstr>
      <vt:lpstr>Arial</vt:lpstr>
      <vt:lpstr>Cambria Math</vt:lpstr>
      <vt:lpstr>Times New Roman</vt:lpstr>
      <vt:lpstr>Wingdings</vt:lpstr>
      <vt:lpstr>Office 主题​​</vt:lpstr>
      <vt:lpstr>黑洞吸积盘的辐射磁流体力学数值模拟</vt:lpstr>
      <vt:lpstr>X射线双星</vt:lpstr>
      <vt:lpstr>经典解析模型的局限性</vt:lpstr>
      <vt:lpstr>亚爱丁顿盘的数值模拟</vt:lpstr>
      <vt:lpstr>Athena++</vt:lpstr>
      <vt:lpstr>三维磁辐射流体力学(MRHD)模拟</vt:lpstr>
      <vt:lpstr>三维磁辐射流体力学(MRHD)模拟</vt:lpstr>
      <vt:lpstr>PowerPoint 演示文稿</vt:lpstr>
      <vt:lpstr>PowerPoint 演示文稿</vt:lpstr>
      <vt:lpstr>不同吸积率下盘的性质</vt:lpstr>
      <vt:lpstr>磁压主导的吸积盘</vt:lpstr>
      <vt:lpstr>磁压主导的吸积盘</vt:lpstr>
      <vt:lpstr>磁压主导的吸积盘</vt:lpstr>
      <vt:lpstr>外流</vt:lpstr>
      <vt:lpstr>外流</vt:lpstr>
      <vt:lpstr>总结</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20190429 Group Meeting</dc:title>
  <dc:creator>黄 佳辉</dc:creator>
  <cp:lastModifiedBy>黄 佳辉</cp:lastModifiedBy>
  <cp:revision>180</cp:revision>
  <dcterms:created xsi:type="dcterms:W3CDTF">2019-04-28T02:36:19Z</dcterms:created>
  <dcterms:modified xsi:type="dcterms:W3CDTF">2022-06-14T05:40:57Z</dcterms:modified>
</cp:coreProperties>
</file>