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29" r:id="rId4"/>
    <p:sldId id="694" r:id="rId5"/>
    <p:sldId id="695" r:id="rId6"/>
    <p:sldId id="676" r:id="rId7"/>
    <p:sldId id="677" r:id="rId8"/>
    <p:sldId id="691" r:id="rId9"/>
    <p:sldId id="690" r:id="rId10"/>
    <p:sldId id="692" r:id="rId11"/>
    <p:sldId id="693" r:id="rId12"/>
    <p:sldId id="333" r:id="rId13"/>
    <p:sldId id="261" r:id="rId14"/>
    <p:sldId id="388" r:id="rId15"/>
    <p:sldId id="674" r:id="rId16"/>
    <p:sldId id="675" r:id="rId17"/>
    <p:sldId id="391" r:id="rId18"/>
    <p:sldId id="392" r:id="rId19"/>
    <p:sldId id="680" r:id="rId20"/>
    <p:sldId id="336" r:id="rId21"/>
    <p:sldId id="688" r:id="rId22"/>
    <p:sldId id="368" r:id="rId23"/>
    <p:sldId id="687" r:id="rId24"/>
    <p:sldId id="358" r:id="rId25"/>
    <p:sldId id="669" r:id="rId26"/>
    <p:sldId id="689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94676"/>
  </p:normalViewPr>
  <p:slideViewPr>
    <p:cSldViewPr snapToGrid="0" snapToObjects="1">
      <p:cViewPr varScale="1">
        <p:scale>
          <a:sx n="53" d="100"/>
          <a:sy n="53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84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2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82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6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 err="1"/>
              <a:t>高能环形正负电子对撞机关键技术研发和验证</a:t>
            </a:r>
            <a:endParaRPr dirty="0"/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613499-AA7D-044B-A357-53EBE7F5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80FE09-689E-6448-A520-3D9B5C99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D952C9-FDDD-CE45-A391-D396B0432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DD9E0C-3EE7-C149-B2F2-D904E81C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16" y="2498224"/>
            <a:ext cx="21160130" cy="103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6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6 layer in a line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357635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51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76" y="1160831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5880847" y="1582614"/>
            <a:ext cx="340823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24062" y="5176148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this</a:t>
            </a:r>
            <a:r>
              <a:rPr lang="en" altLang="zh-CN" dirty="0"/>
              <a:t> year</a:t>
            </a:r>
            <a:r>
              <a:rPr lang="en-US" altLang="zh-CN" dirty="0"/>
              <a:t>(2021.7</a:t>
            </a:r>
            <a:r>
              <a:rPr lang="zh-CN" altLang="en-US" dirty="0"/>
              <a:t> </a:t>
            </a:r>
            <a:r>
              <a:rPr lang="en-US" altLang="zh-CN" dirty="0"/>
              <a:t>–2022.6)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AFD8B5-6B45-AC46-8387-9A1C5DEF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3" y="4895516"/>
            <a:ext cx="17029030" cy="89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year(2022.7</a:t>
            </a:r>
            <a:r>
              <a:rPr lang="zh-CN" altLang="en-US" dirty="0"/>
              <a:t> </a:t>
            </a:r>
            <a:r>
              <a:rPr lang="en-US" altLang="zh-CN" dirty="0"/>
              <a:t>–2023.6)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Complete testing for full-size sensor</a:t>
            </a:r>
          </a:p>
          <a:p>
            <a:pPr lvl="1"/>
            <a:r>
              <a:rPr kumimoji="1" lang="en-US" altLang="zh-CN" dirty="0"/>
              <a:t>Complete vertex detector prototype assembly</a:t>
            </a:r>
          </a:p>
          <a:p>
            <a:pPr lvl="1"/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pPr lvl="1"/>
            <a:r>
              <a:rPr kumimoji="1" lang="en-US" altLang="zh-CN" dirty="0"/>
              <a:t>Test beam using vertex prototype, publish papers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1BEC26-D232-404B-A948-3CE59100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4" y="5137149"/>
            <a:ext cx="22100929" cy="76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02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69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8426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More sensor tests are needed 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Including Taichupix2 irradiation tests , beta tests …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Taichupix3 full-size sensor testing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Test board and flex cable designs for Taichupix3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 to speed up the prototype assembly and DAQ development.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Assembly tooling and assembly procedure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Global mechanics and support structure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DAQ system development for multi-chips testing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plan for test beam setup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059"/>
              </p:ext>
            </p:extLst>
          </p:nvPr>
        </p:nvGraphicFramePr>
        <p:xfrm>
          <a:off x="775669" y="8196469"/>
          <a:ext cx="21483920" cy="542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test beam results  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 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to double check with more statistics</a:t>
                      </a:r>
                    </a:p>
                    <a:p>
                      <a:pPr algn="ctr"/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971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A6F0D-C193-0C4D-BFB4-F3CA3604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22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8CDC19-A056-1A44-AB99-71F6E2FF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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Save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some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metal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for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PCB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(reduce</a:t>
            </a:r>
            <a:r>
              <a:rPr kumimoji="1" lang="zh-CN" altLang="en-US" dirty="0">
                <a:sym typeface="Wingdings" pitchFamily="2" charset="2"/>
              </a:rPr>
              <a:t>  </a:t>
            </a:r>
            <a:r>
              <a:rPr kumimoji="1" lang="en-US" altLang="zh-CN" dirty="0">
                <a:sym typeface="Wingdings" pitchFamily="2" charset="2"/>
              </a:rPr>
              <a:t>material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budget)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5BBA1-C13B-8345-AE3C-000B88C5AA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278B4A-7D7F-0C46-B65E-0489D800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22" y="4024993"/>
            <a:ext cx="22349812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64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21392-A42B-8247-AE74-D1A3030C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9" y="0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 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8D2DB-167D-E748-8D08-716B10FC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Fabricated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(IHEP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designed)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4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layer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of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fiber,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0.12mm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thick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~3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time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thinner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than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conventional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</a:t>
            </a:r>
          </a:p>
          <a:p>
            <a:pPr lvl="1"/>
            <a:r>
              <a:rPr kumimoji="1" lang="en-US" altLang="zh-CN" sz="4600" dirty="0"/>
              <a:t>More</a:t>
            </a:r>
            <a:r>
              <a:rPr kumimoji="1" lang="zh-CN" altLang="en-US" sz="4600" dirty="0"/>
              <a:t> </a:t>
            </a:r>
            <a:r>
              <a:rPr kumimoji="1" lang="en-US" altLang="zh-CN" sz="4600" dirty="0"/>
              <a:t>details from </a:t>
            </a:r>
            <a:r>
              <a:rPr kumimoji="1" lang="en-US" altLang="zh-CN" sz="4600" dirty="0" err="1"/>
              <a:t>Jinyu’s</a:t>
            </a:r>
            <a:r>
              <a:rPr kumimoji="1" lang="en-US" altLang="zh-CN" sz="4600" dirty="0"/>
              <a:t> talk</a:t>
            </a:r>
            <a:endParaRPr kumimoji="1" lang="zh-CN" altLang="en-US" sz="4600" dirty="0"/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81550-2C3A-C84D-A5D5-5F809114BC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D6E4B5-3BF0-C247-8402-145A143FB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12630"/>
          <a:stretch/>
        </p:blipFill>
        <p:spPr>
          <a:xfrm>
            <a:off x="10640347" y="4307933"/>
            <a:ext cx="6370816" cy="60583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6CB45F-0508-C045-A6C0-E9D2DDE6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60" y="10158231"/>
            <a:ext cx="14861730" cy="35379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C31F4A-6EDD-9246-B7A3-8C8588D1B84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435" r="4775" b="11111"/>
          <a:stretch/>
        </p:blipFill>
        <p:spPr bwMode="auto">
          <a:xfrm>
            <a:off x="2531560" y="4734342"/>
            <a:ext cx="7783984" cy="507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489021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100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  <a:r>
              <a:rPr lang="zh-CN" altLang="en-US" sz="4400" dirty="0"/>
              <a:t> </a:t>
            </a:r>
            <a:r>
              <a:rPr lang="en-US" altLang="zh-CN" sz="4400" dirty="0"/>
              <a:t>;</a:t>
            </a:r>
            <a:r>
              <a:rPr lang="zh-CN" altLang="en-US" sz="4400" dirty="0"/>
              <a:t> </a:t>
            </a:r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800" dirty="0"/>
              <a:t>Cooling simulations of a single complete ladder  </a:t>
            </a:r>
          </a:p>
          <a:p>
            <a:pPr lvl="1"/>
            <a:r>
              <a:rPr lang="en-US" altLang="zh-CN" sz="4000" dirty="0">
                <a:solidFill>
                  <a:schemeClr val="tx1"/>
                </a:solidFill>
              </a:rPr>
              <a:t>Testbench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setup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has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been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designed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and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built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for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air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cooling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,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vibration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tests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60975" y="12877456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109C57-1AA3-7748-A370-D427BC47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1" y="6845908"/>
            <a:ext cx="6828164" cy="65835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76EA3-9906-BC43-9FE9-4F0BE93FD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22" y="6221050"/>
            <a:ext cx="9875422" cy="749495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057B5CE-0B30-D849-A4E1-31F9C57A260E}"/>
              </a:ext>
            </a:extLst>
          </p:cNvPr>
          <p:cNvSpPr/>
          <p:nvPr/>
        </p:nvSpPr>
        <p:spPr>
          <a:xfrm>
            <a:off x="1466757" y="5343887"/>
            <a:ext cx="5237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The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EMMI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endParaRPr lang="en-US" altLang="zh-CN" sz="3600" dirty="0">
              <a:solidFill>
                <a:srgbClr val="FFFF00"/>
              </a:solidFill>
              <a:latin typeface="Arial,Bold"/>
            </a:endParaRP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(Emission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Microscope)</a:t>
            </a: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For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Arial,Bold"/>
              </a:rPr>
              <a:t>Taichupix2</a:t>
            </a:r>
            <a:endParaRPr lang="en" altLang="zh-CN" sz="360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4CF30D-046A-354D-8699-866C7704C3E7}"/>
              </a:ext>
            </a:extLst>
          </p:cNvPr>
          <p:cNvSpPr/>
          <p:nvPr/>
        </p:nvSpPr>
        <p:spPr>
          <a:xfrm>
            <a:off x="13670400" y="5260365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Power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consumption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4280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C571A-8721-214F-8223-7B5E06C1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B830EB-9CE4-524A-AF61-56A68EE166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DF3EA-49DD-9449-B787-C1989617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93" y="-29707"/>
            <a:ext cx="14315120" cy="5874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6BFC5C-51E8-7A42-9BA3-DC86CCA2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7" y="8227524"/>
            <a:ext cx="13097781" cy="51919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36B49BB-A191-4443-800D-34E6FA7149A7}"/>
              </a:ext>
            </a:extLst>
          </p:cNvPr>
          <p:cNvSpPr/>
          <p:nvPr/>
        </p:nvSpPr>
        <p:spPr>
          <a:xfrm>
            <a:off x="29712" y="9903631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flow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449FEF4-029C-8F47-AB44-F17150198B60}"/>
              </a:ext>
            </a:extLst>
          </p:cNvPr>
          <p:cNvCxnSpPr>
            <a:cxnSpLocks/>
          </p:cNvCxnSpPr>
          <p:nvPr/>
        </p:nvCxnSpPr>
        <p:spPr>
          <a:xfrm>
            <a:off x="422118" y="10914508"/>
            <a:ext cx="2771631" cy="32196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91B2E35-2CBB-B344-926D-6F59CEF20CC4}"/>
              </a:ext>
            </a:extLst>
          </p:cNvPr>
          <p:cNvSpPr/>
          <p:nvPr/>
        </p:nvSpPr>
        <p:spPr>
          <a:xfrm>
            <a:off x="210397" y="6236747"/>
            <a:ext cx="106907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setup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prototype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compressed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(See more from </a:t>
            </a:r>
            <a:r>
              <a:rPr lang="en-US" altLang="zh-CN" dirty="0" err="1">
                <a:solidFill>
                  <a:srgbClr val="FFFF00"/>
                </a:solidFill>
              </a:rPr>
              <a:t>Jinyu’s</a:t>
            </a:r>
            <a:r>
              <a:rPr lang="en-US" altLang="zh-CN" dirty="0">
                <a:solidFill>
                  <a:srgbClr val="FFFF00"/>
                </a:solidFill>
              </a:rPr>
              <a:t> talk)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FF7DEB0-69C1-FC42-94EE-D35587A20580}"/>
              </a:ext>
            </a:extLst>
          </p:cNvPr>
          <p:cNvSpPr/>
          <p:nvPr/>
        </p:nvSpPr>
        <p:spPr>
          <a:xfrm>
            <a:off x="8089534" y="8407374"/>
            <a:ext cx="4801314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Laser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  <a:r>
              <a:rPr lang="en" altLang="zh-CN" sz="3600" dirty="0">
                <a:solidFill>
                  <a:srgbClr val="FFFF00"/>
                </a:solidFill>
              </a:rPr>
              <a:t>interferometer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CD93C69D-F0F9-0C4C-96EF-948C628C7769}"/>
              </a:ext>
            </a:extLst>
          </p:cNvPr>
          <p:cNvCxnSpPr>
            <a:cxnSpLocks/>
          </p:cNvCxnSpPr>
          <p:nvPr/>
        </p:nvCxnSpPr>
        <p:spPr>
          <a:xfrm flipH="1">
            <a:off x="7291049" y="8984459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61EA426-1522-8141-847D-84D75C03BB41}"/>
              </a:ext>
            </a:extLst>
          </p:cNvPr>
          <p:cNvCxnSpPr>
            <a:cxnSpLocks/>
          </p:cNvCxnSpPr>
          <p:nvPr/>
        </p:nvCxnSpPr>
        <p:spPr>
          <a:xfrm flipH="1">
            <a:off x="8338125" y="10130342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8E4E9560-8D28-DC4E-99F0-1C999E080112}"/>
              </a:ext>
            </a:extLst>
          </p:cNvPr>
          <p:cNvSpPr/>
          <p:nvPr/>
        </p:nvSpPr>
        <p:spPr>
          <a:xfrm>
            <a:off x="7637554" y="9644385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Ladder</a:t>
            </a:r>
            <a:r>
              <a:rPr lang="zh-CN" altLang="en-US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>
                <a:solidFill>
                  <a:srgbClr val="FFFF00"/>
                </a:solidFill>
              </a:rPr>
              <a:t>support</a:t>
            </a:r>
            <a:endParaRPr lang="zh-CN" altLang="en-US" sz="3200" dirty="0"/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A6004493-A59C-B34A-B22E-4EDEF563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20" y="1196675"/>
            <a:ext cx="24149899" cy="4380146"/>
          </a:xfrm>
        </p:spPr>
        <p:txBody>
          <a:bodyPr/>
          <a:lstStyle/>
          <a:p>
            <a:pPr lvl="0"/>
            <a:r>
              <a:rPr lang="en-US" altLang="zh-CN" sz="4000" b="1" dirty="0"/>
              <a:t>Test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bench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setup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air-cooling</a:t>
            </a:r>
          </a:p>
          <a:p>
            <a:pPr lvl="0"/>
            <a:r>
              <a:rPr lang="en-US" altLang="zh-CN" sz="4000" b="1" dirty="0"/>
              <a:t>Vibration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follows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Gaussian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distribution</a:t>
            </a:r>
          </a:p>
          <a:p>
            <a:pPr lvl="1"/>
            <a:r>
              <a:rPr lang="en-US" altLang="zh-CN" sz="3600" b="1" dirty="0"/>
              <a:t>Maximum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displacement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above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10μm</a:t>
            </a:r>
          </a:p>
          <a:p>
            <a:pPr lvl="1"/>
            <a:r>
              <a:rPr lang="en-US" altLang="zh-CN" sz="3600" b="1" dirty="0"/>
              <a:t>Core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of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Gaussian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still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under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control</a:t>
            </a:r>
          </a:p>
          <a:p>
            <a:pPr lvl="0"/>
            <a:endParaRPr lang="en-US" altLang="zh-CN" sz="4000" b="1" dirty="0"/>
          </a:p>
          <a:p>
            <a:pPr lvl="1"/>
            <a:endParaRPr lang="en-US" altLang="zh-CN" sz="44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C8277D2-361A-BF49-B941-B7647CB49AAC}"/>
              </a:ext>
            </a:extLst>
          </p:cNvPr>
          <p:cNvSpPr/>
          <p:nvPr/>
        </p:nvSpPr>
        <p:spPr>
          <a:xfrm>
            <a:off x="10901144" y="5808975"/>
            <a:ext cx="13423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Typical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Vibration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displacement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during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EA48870-AE55-5B41-80F6-71BB21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315" y="6486842"/>
            <a:ext cx="10764914" cy="72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14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911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580B0-3C93-3B4C-98BC-A10DB1D9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4" y="-30218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 </a:t>
            </a:r>
            <a:r>
              <a:rPr kumimoji="1"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04690-9F22-CE46-9425-3F31914F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09280" y="833785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ym typeface="微软雅黑"/>
              </a:rPr>
              <a:t>New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opportunity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in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Beijing Synchrotron Radiation Facility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(BSRF)</a:t>
            </a:r>
            <a:endParaRPr lang="en-US" altLang="zh-CN" sz="4800" b="1" dirty="0"/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energy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electron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(0.2~2.5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GeV)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leakage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from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BEPC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trigger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rate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(up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50Hz/cm</a:t>
            </a:r>
            <a:r>
              <a:rPr lang="en-US" altLang="zh-CN" b="1" baseline="30000" dirty="0">
                <a:solidFill>
                  <a:srgbClr val="FFFF00"/>
                </a:solidFill>
              </a:rPr>
              <a:t>2</a:t>
            </a:r>
            <a:r>
              <a:rPr lang="en-US" altLang="zh-CN" b="1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Need to filter low energy particles for vertex test beam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AE620-C5C0-374F-B165-74CB4C22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DC1D0-09E3-D744-9CD3-F7B06F39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4089300"/>
            <a:ext cx="14206165" cy="3918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1C6436-A65A-DB48-BC22-82723E2A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8300789"/>
            <a:ext cx="7283116" cy="54152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0CFFE-2A71-C249-9BEE-110F36EF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55" y="8300789"/>
            <a:ext cx="5848490" cy="533519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AC5F9BB-4336-C14E-8564-DC9C341F1A25}"/>
              </a:ext>
            </a:extLst>
          </p:cNvPr>
          <p:cNvSpPr/>
          <p:nvPr/>
        </p:nvSpPr>
        <p:spPr>
          <a:xfrm>
            <a:off x="14768194" y="2039999"/>
            <a:ext cx="9530714" cy="11676001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E91D4E-6A60-F848-AB43-229DBB4CECC6}"/>
              </a:ext>
            </a:extLst>
          </p:cNvPr>
          <p:cNvSpPr/>
          <p:nvPr/>
        </p:nvSpPr>
        <p:spPr>
          <a:xfrm>
            <a:off x="15218559" y="2263849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Energy spectrum measured </a:t>
            </a:r>
          </a:p>
          <a:p>
            <a:r>
              <a:rPr lang="en-US" altLang="zh-CN" dirty="0"/>
              <a:t>by calorimeter (by Yong Liu) 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691061-2006-C142-A7B5-1B09C00A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194" y="4794102"/>
            <a:ext cx="9615804" cy="68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9970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26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3955727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95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332B36-3741-E944-A8A8-B1077216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Minute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 discussion last week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F75B3E-6B82-E34E-B5AD-57DE45A2A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5907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Flexible PCB board will be designed with Socket</a:t>
            </a:r>
          </a:p>
          <a:p>
            <a:r>
              <a:rPr kumimoji="1" lang="en-US" altLang="zh-CN" dirty="0"/>
              <a:t>Two design of Flexible PCB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Thickness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Two metal layer (default) : </a:t>
            </a:r>
            <a:r>
              <a:rPr kumimoji="1" lang="en-US" altLang="zh-CN" dirty="0">
                <a:solidFill>
                  <a:schemeClr val="tx1"/>
                </a:solidFill>
              </a:rPr>
              <a:t>1mm thick , 1mm reaffirmance layer on both end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4-layer : </a:t>
            </a:r>
            <a:r>
              <a:rPr kumimoji="1" lang="en-US" altLang="zh-CN" dirty="0">
                <a:solidFill>
                  <a:schemeClr val="tx1"/>
                </a:solidFill>
              </a:rPr>
              <a:t>3mm thick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Length:  </a:t>
            </a:r>
            <a:r>
              <a:rPr kumimoji="1" lang="en-US" altLang="zh-CN" dirty="0">
                <a:solidFill>
                  <a:schemeClr val="tx1"/>
                </a:solidFill>
              </a:rPr>
              <a:t>14cm +27.3 cm(ladder) + 14 cm ~ 55.3cm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Width</a:t>
            </a:r>
            <a:r>
              <a:rPr kumimoji="1" lang="zh-CN" altLang="en-US" dirty="0">
                <a:solidFill>
                  <a:srgbClr val="FFFF00"/>
                </a:solidFill>
              </a:rPr>
              <a:t>： </a:t>
            </a:r>
            <a:r>
              <a:rPr kumimoji="1" lang="en-US" altLang="zh-CN" dirty="0">
                <a:solidFill>
                  <a:srgbClr val="FFFF00"/>
                </a:solidFill>
              </a:rPr>
              <a:t>17.23mm</a:t>
            </a:r>
          </a:p>
          <a:p>
            <a:pPr lvl="2"/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79F5C0-134B-EB4B-ACF5-998D104193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4E49CE5-95EB-FB47-B9A4-0D6F3DB9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4" y="10327681"/>
            <a:ext cx="21267002" cy="28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18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D4189-EFA3-1E49-823E-A6C4E7CF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Minute of DAQ discussion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2DCFF6-1352-EC41-B20C-2C40163EF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Aim to build a detector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6 layer, in a line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60 chips</a:t>
            </a:r>
            <a:r>
              <a:rPr kumimoji="1" lang="zh-CN" altLang="en-US" dirty="0">
                <a:solidFill>
                  <a:srgbClr val="FFFF00"/>
                </a:solidFill>
              </a:rPr>
              <a:t>，</a:t>
            </a:r>
            <a:r>
              <a:rPr kumimoji="1" lang="en-US" altLang="zh-CN" dirty="0">
                <a:solidFill>
                  <a:srgbClr val="FFFF00"/>
                </a:solidFill>
              </a:rPr>
              <a:t>6 double-layer ladders</a:t>
            </a:r>
            <a:r>
              <a:rPr kumimoji="1" lang="zh-CN" altLang="en-US" dirty="0">
                <a:solidFill>
                  <a:srgbClr val="FFFF00"/>
                </a:solidFill>
              </a:rPr>
              <a:t>， </a:t>
            </a:r>
            <a:r>
              <a:rPr kumimoji="1" lang="en-US" altLang="zh-CN" dirty="0">
                <a:solidFill>
                  <a:srgbClr val="FFFF00"/>
                </a:solidFill>
              </a:rPr>
              <a:t>24 FPGA boards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en-US" altLang="zh-CN" dirty="0">
                <a:solidFill>
                  <a:schemeClr val="tx1"/>
                </a:solidFill>
              </a:rPr>
              <a:t>Triggerless mode, record all the data, and do analysis offline </a:t>
            </a:r>
          </a:p>
          <a:p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C007E5-4DD2-C149-B06B-DC28B548A1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3E0788-004B-8E49-90C3-7ED3C90F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388" y="7855183"/>
            <a:ext cx="8190303" cy="433604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458BBECD-1606-2B4C-A3BB-8C8F60BD1A12}"/>
              </a:ext>
            </a:extLst>
          </p:cNvPr>
          <p:cNvGrpSpPr>
            <a:grpSpLocks noChangeAspect="1"/>
          </p:cNvGrpSpPr>
          <p:nvPr/>
        </p:nvGrpSpPr>
        <p:grpSpPr>
          <a:xfrm>
            <a:off x="16401087" y="6858000"/>
            <a:ext cx="7368745" cy="5489968"/>
            <a:chOff x="3498639" y="2249981"/>
            <a:chExt cx="4209213" cy="3136007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659E7E4-3CCA-2A4A-9831-DAF30A9F0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直接连接符 26">
              <a:extLst>
                <a:ext uri="{FF2B5EF4-FFF2-40B4-BE49-F238E27FC236}">
                  <a16:creationId xmlns:a16="http://schemas.microsoft.com/office/drawing/2014/main" id="{AC419ED3-1B21-A448-99EA-9871BFEA044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77F637D-C8E6-5241-8C7D-8A43170B118D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CD6228E-B8C6-9C4D-92A2-C3EDEF02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20" y="7311401"/>
            <a:ext cx="9305967" cy="64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679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E49C0-75E3-374E-A297-93308D5F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5155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ASIC </a:t>
            </a:r>
            <a:r>
              <a:rPr kumimoji="1" lang="zh-CN" altLang="en-US" dirty="0">
                <a:solidFill>
                  <a:srgbClr val="FFFF00"/>
                </a:solidFill>
              </a:rPr>
              <a:t>（ </a:t>
            </a:r>
            <a:r>
              <a:rPr kumimoji="1" lang="en-US" altLang="zh-CN" dirty="0">
                <a:solidFill>
                  <a:srgbClr val="FFFF00"/>
                </a:solidFill>
              </a:rPr>
              <a:t>Taichupix3 Early July )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Taichupix3 Test boards for one chip (finished the design , end of next week manufactured )</a:t>
            </a:r>
          </a:p>
          <a:p>
            <a:pPr lvl="1"/>
            <a:r>
              <a:rPr kumimoji="1" lang="en-US" altLang="zh-CN" dirty="0"/>
              <a:t>and Flexible PCB design. FPGA readout board ( now ~ March 2022)</a:t>
            </a:r>
          </a:p>
          <a:p>
            <a:pPr lvl="1"/>
            <a:r>
              <a:rPr kumimoji="1" lang="en-US" altLang="zh-CN" dirty="0"/>
              <a:t>Production (One week for test boards, for flex PCB , 2~3 weeks )</a:t>
            </a:r>
          </a:p>
          <a:p>
            <a:pPr lvl="1"/>
            <a:r>
              <a:rPr kumimoji="1" lang="en-US" altLang="zh-CN" dirty="0"/>
              <a:t>Taichupix3 probe card testing  (June 2022 ~ Aug 2022): 1 week for setup, 5 wafers to test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Taichupix3 testing with test boards (June 2022 ~ September 2022): 1 wafer (50 chips)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</a:p>
          <a:p>
            <a:pPr lvl="1"/>
            <a:r>
              <a:rPr kumimoji="1" lang="en-US" altLang="zh-CN" dirty="0"/>
              <a:t>Thinning wafers : 3 wafers ( 100um, 50um ) (July – </a:t>
            </a:r>
            <a:r>
              <a:rPr kumimoji="1" lang="en-US" altLang="zh-CN" dirty="0" err="1"/>
              <a:t>Augugst</a:t>
            </a:r>
            <a:r>
              <a:rPr kumimoji="1" lang="en-US" altLang="zh-CN" dirty="0"/>
              <a:t> )</a:t>
            </a:r>
          </a:p>
          <a:p>
            <a:pPr lvl="1"/>
            <a:r>
              <a:rPr kumimoji="1" lang="en-US" altLang="zh-CN" dirty="0"/>
              <a:t>Ladder support production (now ~ April 2022)</a:t>
            </a:r>
          </a:p>
          <a:p>
            <a:pPr lvl="1"/>
            <a:r>
              <a:rPr kumimoji="1" lang="en-US" altLang="zh-CN" dirty="0"/>
              <a:t>Ladder Assembly with dummy (April~ May 2022)</a:t>
            </a:r>
          </a:p>
          <a:p>
            <a:pPr lvl="1"/>
            <a:r>
              <a:rPr kumimoji="1" lang="en-US" altLang="zh-CN" dirty="0"/>
              <a:t>Ladder Assembly with Taichupix3 (July ~Sep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</a:p>
          <a:p>
            <a:pPr marL="444500" lvl="1" indent="0">
              <a:buNone/>
            </a:pPr>
            <a:r>
              <a:rPr kumimoji="1" lang="en-US" altLang="zh-CN" dirty="0"/>
              <a:t>	testing with fake data for multi-chips (now ~ June 2022)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test boards ( June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one ladder ( Sep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 three double-side ladders ( 6 layer, 60 chips</a:t>
            </a:r>
            <a:r>
              <a:rPr kumimoji="1" lang="zh-CN" altLang="en-US" dirty="0"/>
              <a:t>，</a:t>
            </a:r>
            <a:r>
              <a:rPr kumimoji="1" lang="en-US" altLang="zh-CN" dirty="0"/>
              <a:t>6 ladder</a:t>
            </a:r>
            <a:r>
              <a:rPr kumimoji="1" lang="zh-CN" altLang="en-US" dirty="0"/>
              <a:t>， </a:t>
            </a:r>
            <a:r>
              <a:rPr kumimoji="1" lang="en-US" altLang="zh-CN" dirty="0"/>
              <a:t>24 FPGA boards</a:t>
            </a:r>
            <a:r>
              <a:rPr kumimoji="1" lang="zh-CN" altLang="en-US" dirty="0"/>
              <a:t>）</a:t>
            </a:r>
            <a:endParaRPr lang="zh-CN" altLang="en-US" dirty="0"/>
          </a:p>
          <a:p>
            <a:pPr marL="444500" lvl="1" indent="0">
              <a:buNone/>
            </a:pPr>
            <a:r>
              <a:rPr kumimoji="1" lang="en-US" altLang="zh-CN" dirty="0"/>
              <a:t> 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8F51F-E177-E04A-8111-0D8FE7063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C4A9BFA-C362-49EB-9C32-1C1B151E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32"/>
            <a:ext cx="24384001" cy="1482329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5540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4CFE2B-83E6-43B5-9783-BD8CB238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07C8C-D8F4-43B4-9D85-88A8DDB1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</a:p>
          <a:p>
            <a:pPr lvl="1"/>
            <a:r>
              <a:rPr kumimoji="1" lang="en-US" altLang="zh-CN" dirty="0"/>
              <a:t>First and second batch of support structure design and manufactured(now ~ June 2022 )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full set of ladder supports installed  (</a:t>
            </a:r>
            <a:r>
              <a:rPr kumimoji="1" lang="en-US" altLang="zh-CN" dirty="0"/>
              <a:t>June 2022 )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</a:t>
            </a:r>
            <a:r>
              <a:rPr kumimoji="1" lang="en-US" altLang="zh-CN" dirty="0"/>
              <a:t>Taichupix3</a:t>
            </a:r>
            <a:r>
              <a:rPr kumimoji="1" lang="en-US" altLang="zh-CN" dirty="0">
                <a:solidFill>
                  <a:schemeClr val="tx1"/>
                </a:solidFill>
              </a:rPr>
              <a:t> ladder (</a:t>
            </a:r>
            <a:r>
              <a:rPr kumimoji="1" lang="en-US" altLang="zh-CN" dirty="0"/>
              <a:t>Sep 2022 ~ Oct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Cosmic test setup (Sep 2022)</a:t>
            </a:r>
          </a:p>
          <a:p>
            <a:pPr lvl="1"/>
            <a:r>
              <a:rPr kumimoji="1" lang="en-US" altLang="zh-CN" dirty="0"/>
              <a:t>Test beam at IHEP 2GeV ( Sep 2022)</a:t>
            </a:r>
          </a:p>
          <a:p>
            <a:pPr lvl="1"/>
            <a:r>
              <a:rPr kumimoji="1" lang="en-US" altLang="zh-CN" dirty="0"/>
              <a:t>Test beam at DESY (4~7GeV electrons) (Nov 2022) </a:t>
            </a:r>
          </a:p>
          <a:p>
            <a:pPr lvl="1"/>
            <a:r>
              <a:rPr kumimoji="1" lang="en-US" altLang="zh-CN" dirty="0"/>
              <a:t>Irradiation test for Taichu3: X ray machine if it is fixed, or BSRF station, or CO60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F444D-658C-4EA3-B42F-168DA1F962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9733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B0204-665F-694F-9BC3-0A5B05BD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4" y="-20039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Topic of this week : PCB design and ladder dimension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5DE51F-E2BF-EF43-803B-24EC6143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00162"/>
            <a:ext cx="24384001" cy="11412142"/>
          </a:xfrm>
        </p:spPr>
        <p:txBody>
          <a:bodyPr/>
          <a:lstStyle/>
          <a:p>
            <a:r>
              <a:rPr kumimoji="1" lang="en-US" altLang="zh-CN" sz="6000" dirty="0"/>
              <a:t>Flexible PCB design /FPGA</a:t>
            </a:r>
          </a:p>
          <a:p>
            <a:r>
              <a:rPr kumimoji="1" lang="en-US" altLang="zh-CN" sz="6000" dirty="0"/>
              <a:t>Ladder dimension check (25mm width Flex PCB)?</a:t>
            </a:r>
          </a:p>
          <a:p>
            <a:r>
              <a:rPr kumimoji="1" lang="en-US" altLang="zh-CN" sz="6000" dirty="0"/>
              <a:t>ASIC dimension</a:t>
            </a:r>
          </a:p>
          <a:p>
            <a:r>
              <a:rPr kumimoji="1" lang="en-US" altLang="zh-CN" sz="6000" dirty="0"/>
              <a:t>Ladder support ( 272.9 mm * 16.8mm (17 or 17.2mm) * 2mm)</a:t>
            </a:r>
          </a:p>
          <a:p>
            <a:pPr lvl="1"/>
            <a:r>
              <a:rPr kumimoji="1" lang="en-US" altLang="zh-CN" sz="5600" dirty="0"/>
              <a:t>Discuss with Jun on connector and width of PCB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checked the dimension and limitation of installing 6 ladders</a:t>
            </a:r>
          </a:p>
          <a:p>
            <a:pPr lvl="1"/>
            <a:r>
              <a:rPr kumimoji="1" lang="en-US" altLang="zh-CN" sz="5600" dirty="0"/>
              <a:t>How we support the flex PCB head 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Rotate the box</a:t>
            </a:r>
          </a:p>
          <a:p>
            <a:r>
              <a:rPr kumimoji="1" lang="en-US" altLang="zh-CN" sz="6000" dirty="0"/>
              <a:t>Test beam and cosmic tests </a:t>
            </a:r>
          </a:p>
          <a:p>
            <a:pPr lvl="1"/>
            <a:r>
              <a:rPr kumimoji="1" lang="en-US" altLang="zh-CN" sz="5600" dirty="0"/>
              <a:t>Trigger less readout for chip, check with FPGA trigger</a:t>
            </a:r>
          </a:p>
          <a:p>
            <a:pPr lvl="1"/>
            <a:r>
              <a:rPr kumimoji="1" lang="en-US" altLang="zh-CN" sz="5600" dirty="0"/>
              <a:t>Store all the data, trigger them offline </a:t>
            </a:r>
          </a:p>
          <a:p>
            <a:pPr lvl="1"/>
            <a:r>
              <a:rPr kumimoji="1" lang="en-US" altLang="zh-CN" sz="5600" dirty="0"/>
              <a:t>Start with single chip test boards for cosmic (Aug 2022)</a:t>
            </a:r>
          </a:p>
          <a:p>
            <a:pPr lvl="1"/>
            <a:r>
              <a:rPr kumimoji="1" lang="en-US" altLang="zh-CN" sz="5600" dirty="0"/>
              <a:t>Then we do single ladder for cosmic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50BE7C-414C-8A48-8662-B2FAAD5B12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5831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48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13564</TotalTime>
  <Words>1772</Words>
  <Application>Microsoft Macintosh PowerPoint</Application>
  <PresentationFormat>自定义</PresentationFormat>
  <Paragraphs>300</Paragraphs>
  <Slides>26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DengXian</vt:lpstr>
      <vt:lpstr>Arial,Bold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Minute of discussion last week</vt:lpstr>
      <vt:lpstr> Minute of DAQ discussion </vt:lpstr>
      <vt:lpstr>Summary of last week discussion: Timeline </vt:lpstr>
      <vt:lpstr>Summary of last week discussion: Timeline </vt:lpstr>
      <vt:lpstr>Topic of this week : PCB design and ladder dimension  </vt:lpstr>
      <vt:lpstr>    </vt:lpstr>
      <vt:lpstr>PowerPoint 演示文稿</vt:lpstr>
      <vt:lpstr>Plan for test beam </vt:lpstr>
      <vt:lpstr>Research Team in task 2</vt:lpstr>
      <vt:lpstr>Achievement Presentation and Assessment Methods</vt:lpstr>
      <vt:lpstr>PowerPoint 演示文稿</vt:lpstr>
      <vt:lpstr>Goal for the this year(2021.7 –2022.6) </vt:lpstr>
      <vt:lpstr>Goal for the next year(2022.7 –2023.6) </vt:lpstr>
      <vt:lpstr>Summary </vt:lpstr>
      <vt:lpstr>    </vt:lpstr>
      <vt:lpstr>New idea in Taichu pixel design – inter-chip connection  </vt:lpstr>
      <vt:lpstr>    </vt:lpstr>
      <vt:lpstr>Carbon fiber Support structure of the ladder</vt:lpstr>
      <vt:lpstr> Cooling design </vt:lpstr>
      <vt:lpstr> Air Cooling test </vt:lpstr>
      <vt:lpstr>Plan for test beam </vt:lpstr>
      <vt:lpstr>Plan for test beam  (2)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zhijun liang</cp:lastModifiedBy>
  <cp:revision>362</cp:revision>
  <dcterms:modified xsi:type="dcterms:W3CDTF">2022-03-24T06:04:33Z</dcterms:modified>
</cp:coreProperties>
</file>