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02" r:id="rId3"/>
  </p:sldMasterIdLst>
  <p:notesMasterIdLst>
    <p:notesMasterId r:id="rId25"/>
  </p:notesMasterIdLst>
  <p:sldIdLst>
    <p:sldId id="257" r:id="rId4"/>
    <p:sldId id="259" r:id="rId5"/>
    <p:sldId id="275" r:id="rId6"/>
    <p:sldId id="276" r:id="rId7"/>
    <p:sldId id="260" r:id="rId8"/>
    <p:sldId id="262" r:id="rId9"/>
    <p:sldId id="263" r:id="rId10"/>
    <p:sldId id="264" r:id="rId11"/>
    <p:sldId id="266" r:id="rId12"/>
    <p:sldId id="270" r:id="rId13"/>
    <p:sldId id="287" r:id="rId14"/>
    <p:sldId id="288" r:id="rId15"/>
    <p:sldId id="289" r:id="rId16"/>
    <p:sldId id="268" r:id="rId17"/>
    <p:sldId id="267" r:id="rId18"/>
    <p:sldId id="269" r:id="rId19"/>
    <p:sldId id="271" r:id="rId20"/>
    <p:sldId id="272" r:id="rId21"/>
    <p:sldId id="291" r:id="rId22"/>
    <p:sldId id="280" r:id="rId23"/>
    <p:sldId id="292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C232B-F11A-4EE9-92C4-981079715151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FA54-A559-476C-829B-57E090F63E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86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24/May/202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F. Lu  smuon search at CEPC@360GeV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366731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24/May/202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F. Lu  smuon search at CEPC@360GeV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153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24/May/202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F. Lu  smuon search at CEPC@360GeV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196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5580112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29454" y="-2"/>
            <a:ext cx="2214546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7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0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9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5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02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27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24/May/202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F. Lu  smuon search at CEPC@360GeV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7338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7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83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38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74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35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81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6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24/May/202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F. Lu  smuon search at CEPC@360GeV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843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24/May/202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F. Lu  smuon search at CEPC@360GeV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10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24/May/202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F. Lu  smuon search at CEPC@360GeV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60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24/May/202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F. Lu  smuon search at CEPC@360GeV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735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24/May/202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F. Lu  smuon search at CEPC@360GeV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016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24/May/202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F. Lu  smuon search at CEPC@360GeV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928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24/May/202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F. Lu  smuon search at CEPC@360GeV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106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mtClean="0">
                <a:solidFill>
                  <a:srgbClr val="FFFFFF"/>
                </a:solidFill>
                <a:latin typeface="Times New Roman" pitchFamily="18" charset="0"/>
                <a:ea typeface="华文中宋" pitchFamily="2" charset="-122"/>
              </a:rPr>
              <a:t>24/May/202</a:t>
            </a:r>
            <a:endParaRPr lang="en-US" altLang="zh-CN" b="1">
              <a:solidFill>
                <a:srgbClr val="FFFFFF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mtClean="0">
                <a:solidFill>
                  <a:srgbClr val="FFFFFF"/>
                </a:solidFill>
                <a:latin typeface="Times New Roman" pitchFamily="18" charset="0"/>
                <a:ea typeface="华文中宋" pitchFamily="2" charset="-122"/>
              </a:rPr>
              <a:t>F. Lu  smuon search at CEPC@360GeV</a:t>
            </a:r>
            <a:endParaRPr lang="en-US" altLang="zh-CN" b="1">
              <a:solidFill>
                <a:srgbClr val="FFFFFF"/>
              </a:solidFill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9" name="图片 8" descr="高能所.jpg"/>
          <p:cNvPicPr>
            <a:picLocks noChangeAspect="1"/>
          </p:cNvPicPr>
          <p:nvPr userDrawn="1"/>
        </p:nvPicPr>
        <p:blipFill>
          <a:blip r:embed="rId13" cstate="print"/>
          <a:srcRect t="46505" r="42913"/>
          <a:stretch>
            <a:fillRect/>
          </a:stretch>
        </p:blipFill>
        <p:spPr>
          <a:xfrm>
            <a:off x="0" y="0"/>
            <a:ext cx="1619672" cy="113831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 smtClean="0">
              <a:solidFill>
                <a:srgbClr val="FFFFFF"/>
              </a:solidFill>
              <a:latin typeface="Times New Roman" pitchFamily="18" charset="0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896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9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3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e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2707212" cy="13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cepc.ihep.ac.cn/CEPC_SC_files/swiper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" y="44624"/>
            <a:ext cx="353847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3"/>
              <p:cNvSpPr>
                <a:spLocks noGrp="1"/>
              </p:cNvSpPr>
              <p:nvPr>
                <p:ph type="ctrTitle"/>
              </p:nvPr>
            </p:nvSpPr>
            <p:spPr>
              <a:xfrm>
                <a:off x="35496" y="1628800"/>
                <a:ext cx="9108504" cy="1830065"/>
              </a:xfrm>
            </p:spPr>
            <p:txBody>
              <a:bodyPr/>
              <a:lstStyle/>
              <a:p>
                <a:r>
                  <a:rPr lang="en-US" altLang="zh-CN" sz="3800" dirty="0" smtClean="0">
                    <a:effectLst/>
                    <a:latin typeface="Verdana"/>
                  </a:rPr>
                  <a:t>Prospect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3800" i="1" smtClean="0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3800" i="1" smtClean="0">
                            <a:effectLst/>
                            <a:latin typeface="Cambria Math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altLang="zh-CN" sz="3800" dirty="0" smtClean="0">
                    <a:effectLst/>
                    <a:latin typeface="Verdana"/>
                  </a:rPr>
                  <a:t> Pair </a:t>
                </a:r>
                <a:br>
                  <a:rPr lang="en-US" altLang="zh-CN" sz="3800" dirty="0" smtClean="0">
                    <a:effectLst/>
                    <a:latin typeface="Verdana"/>
                  </a:rPr>
                </a:br>
                <a:r>
                  <a:rPr lang="en-US" altLang="zh-CN" sz="3800" dirty="0" smtClean="0">
                    <a:effectLst/>
                    <a:latin typeface="Verdana"/>
                  </a:rPr>
                  <a:t>Production </a:t>
                </a:r>
                <a:r>
                  <a:rPr lang="en-US" altLang="zh-CN" sz="3800" dirty="0">
                    <a:effectLst/>
                    <a:latin typeface="Verdana"/>
                  </a:rPr>
                  <a:t>in CEPC </a:t>
                </a:r>
                <a:r>
                  <a:rPr lang="en-US" altLang="zh-CN" sz="3800" dirty="0" smtClean="0">
                    <a:effectLst/>
                    <a:latin typeface="Verdana"/>
                  </a:rPr>
                  <a:t>with </a:t>
                </a:r>
                <a:br>
                  <a:rPr lang="en-US" altLang="zh-CN" sz="3800" dirty="0" smtClean="0">
                    <a:effectLst/>
                    <a:latin typeface="Verdana"/>
                  </a:rPr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3800" i="1" smtClean="0"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3800" b="1" i="1" smtClean="0">
                            <a:effectLst/>
                            <a:latin typeface="Cambria Math"/>
                          </a:rPr>
                          <m:t>𝑺</m:t>
                        </m:r>
                      </m:e>
                    </m:rad>
                  </m:oMath>
                </a14:m>
                <a:r>
                  <a:rPr lang="en-US" altLang="zh-CN" sz="3800" dirty="0" smtClean="0">
                    <a:effectLst/>
                    <a:latin typeface="Verdana"/>
                    <a:sym typeface="Symbol"/>
                  </a:rPr>
                  <a:t></a:t>
                </a:r>
                <a:r>
                  <a:rPr lang="en-US" altLang="zh-CN" sz="3800" dirty="0" smtClean="0">
                    <a:effectLst/>
                    <a:latin typeface="Verdana"/>
                  </a:rPr>
                  <a:t>= </a:t>
                </a:r>
                <a:r>
                  <a:rPr lang="en-US" altLang="zh-CN" sz="3800" dirty="0">
                    <a:effectLst/>
                    <a:latin typeface="Verdana"/>
                  </a:rPr>
                  <a:t>240 and 360 GeV</a:t>
                </a:r>
                <a:r>
                  <a:rPr lang="en-US" altLang="zh-CN" sz="3800" b="0" dirty="0">
                    <a:solidFill>
                      <a:srgbClr val="000000"/>
                    </a:solidFill>
                    <a:effectLst/>
                    <a:latin typeface="verdana"/>
                  </a:rPr>
                  <a:t> </a:t>
                </a:r>
                <a:endParaRPr lang="zh-CN" altLang="en-US" sz="3800" dirty="0">
                  <a:effectLst/>
                </a:endParaRPr>
              </a:p>
            </p:txBody>
          </p:sp>
        </mc:Choice>
        <mc:Fallback xmlns="">
          <p:sp>
            <p:nvSpPr>
              <p:cNvPr id="4" name="标题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5496" y="1628800"/>
                <a:ext cx="9108504" cy="1830065"/>
              </a:xfrm>
              <a:blipFill rotWithShape="1">
                <a:blip r:embed="rId5"/>
                <a:stretch>
                  <a:fillRect t="-6667" b="-14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691680" y="4437112"/>
            <a:ext cx="4968552" cy="165578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3200" b="1" dirty="0" smtClean="0">
                <a:latin typeface="Comic Sans MS" panose="030F0702030302020204" pitchFamily="66" charset="0"/>
                <a:ea typeface="DFKai-SB" panose="03000509000000000000" pitchFamily="65" charset="-120"/>
              </a:rPr>
              <a:t>Feng LU</a:t>
            </a:r>
            <a:endParaRPr lang="en-US" altLang="zh-CN" sz="2000" b="1" dirty="0" smtClean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800" dirty="0" smtClean="0"/>
              <a:t>CEPC Joint Workshop 2022</a:t>
            </a:r>
          </a:p>
          <a:p>
            <a:pPr>
              <a:lnSpc>
                <a:spcPct val="110000"/>
              </a:lnSpc>
            </a:pPr>
            <a:r>
              <a:rPr lang="en-US" altLang="zh-CN" sz="1800" dirty="0" smtClean="0"/>
              <a:t>23-25 May 2022, Shanghai, China</a:t>
            </a:r>
            <a:endParaRPr lang="zh-CN" altLang="en-US" sz="1800" dirty="0"/>
          </a:p>
        </p:txBody>
      </p:sp>
      <p:pic>
        <p:nvPicPr>
          <p:cNvPr id="1026" name="Picture 2" descr="http://cepc.ihep.ac.cn/CEPC_SC_files/CEPC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44624"/>
            <a:ext cx="1835696" cy="10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9714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latin typeface="Calibri"/>
                <a:ea typeface="宋体"/>
              </a:rPr>
              <a:t>CEPC</a:t>
            </a:r>
            <a:endParaRPr lang="zh-CN" altLang="en-US" i="1" dirty="0">
              <a:solidFill>
                <a:srgbClr val="FF0000"/>
              </a:solidFill>
              <a:latin typeface="Calibri"/>
              <a:ea typeface="宋体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853075"/>
              </p:ext>
            </p:extLst>
          </p:nvPr>
        </p:nvGraphicFramePr>
        <p:xfrm>
          <a:off x="4508500" y="3321050"/>
          <a:ext cx="127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公式" r:id="rId7" imgW="126720" imgH="215640" progId="Equation.3">
                  <p:embed/>
                </p:oleObj>
              </mc:Choice>
              <mc:Fallback>
                <p:oleObj name="公式" r:id="rId7" imgW="1267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3321050"/>
                        <a:ext cx="1270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634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2394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Final selection 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cepc.ihep.ac.cn/CEPC_SC_files/CEPC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4"/>
            <a:ext cx="1368152" cy="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21087"/>
              </p:ext>
            </p:extLst>
          </p:nvPr>
        </p:nvGraphicFramePr>
        <p:xfrm>
          <a:off x="323528" y="1916832"/>
          <a:ext cx="8352930" cy="3329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51222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  SR-</a:t>
                      </a:r>
                      <a:r>
                        <a:rPr lang="en-US" altLang="zh-CN" dirty="0" err="1" smtClean="0"/>
                        <a:t>highDeltaM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           </a:t>
                      </a:r>
                      <a:r>
                        <a:rPr lang="en-US" altLang="zh-CN" dirty="0" smtClean="0">
                          <a:sym typeface="Symbol"/>
                        </a:rPr>
                        <a:t>M &gt; 100GeV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   SR-</a:t>
                      </a:r>
                      <a:r>
                        <a:rPr lang="en-US" altLang="zh-CN" dirty="0" err="1" smtClean="0"/>
                        <a:t>midDeltaM</a:t>
                      </a:r>
                      <a:endParaRPr lang="en-US" altLang="zh-CN" dirty="0" smtClean="0"/>
                    </a:p>
                    <a:p>
                      <a:r>
                        <a:rPr kumimoji="0" lang="en-US" altLang="zh-CN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  100GeV  M &gt; 10GeV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  SR-</a:t>
                      </a:r>
                      <a:r>
                        <a:rPr lang="en-US" altLang="zh-CN" dirty="0" err="1" smtClean="0"/>
                        <a:t>lowDeltaM</a:t>
                      </a:r>
                      <a:endParaRPr lang="en-US" altLang="zh-CN" dirty="0" smtClean="0"/>
                    </a:p>
                    <a:p>
                      <a:r>
                        <a:rPr kumimoji="0" lang="en-US" altLang="zh-CN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         M  10GeV</a:t>
                      </a:r>
                      <a:endParaRPr lang="zh-CN" altLang="en-US" dirty="0"/>
                    </a:p>
                  </a:txBody>
                  <a:tcPr/>
                </a:tc>
              </a:tr>
              <a:tr h="512227">
                <a:tc gridSpan="3">
                  <a:txBody>
                    <a:bodyPr/>
                    <a:lstStyle/>
                    <a:p>
                      <a:r>
                        <a:rPr lang="en-US" altLang="zh-CN" dirty="0" smtClean="0"/>
                        <a:t>                                            ==2 </a:t>
                      </a:r>
                      <a:r>
                        <a:rPr lang="en-US" altLang="zh-CN" dirty="0" err="1" smtClean="0"/>
                        <a:t>muons</a:t>
                      </a:r>
                      <a:r>
                        <a:rPr lang="en-US" altLang="zh-CN" dirty="0" smtClean="0"/>
                        <a:t> (OS, both</a:t>
                      </a:r>
                      <a:r>
                        <a:rPr lang="en-US" altLang="zh-CN" baseline="0" dirty="0" smtClean="0"/>
                        <a:t> energy &gt; 0.5GeV)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12227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ym typeface="Symbol"/>
                        </a:rPr>
                        <a:t></a:t>
                      </a:r>
                      <a:r>
                        <a:rPr lang="en-US" altLang="zh-CN" dirty="0" smtClean="0">
                          <a:sym typeface="Symbol"/>
                        </a:rPr>
                        <a:t>R(</a:t>
                      </a:r>
                      <a:r>
                        <a:rPr lang="zh-CN" altLang="en-US" dirty="0" smtClean="0">
                          <a:sym typeface="Symbol"/>
                        </a:rPr>
                        <a:t></a:t>
                      </a:r>
                      <a:r>
                        <a:rPr lang="en-US" altLang="zh-CN" dirty="0" smtClean="0">
                          <a:sym typeface="Symbol"/>
                        </a:rPr>
                        <a:t>,recoil) &lt; 2.8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1.9&lt;</a:t>
                      </a:r>
                      <a:r>
                        <a:rPr kumimoji="0" lang="zh-CN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</a:t>
                      </a: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R(</a:t>
                      </a:r>
                      <a:r>
                        <a:rPr kumimoji="0" lang="zh-CN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</a:t>
                      </a: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,recoil)&lt;3.0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1.9&lt;</a:t>
                      </a:r>
                      <a:r>
                        <a:rPr kumimoji="0" lang="zh-CN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</a:t>
                      </a: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R(</a:t>
                      </a:r>
                      <a:r>
                        <a:rPr kumimoji="0" lang="zh-CN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</a:t>
                      </a: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,recoil) &lt;2.8</a:t>
                      </a:r>
                      <a:endParaRPr lang="zh-CN" altLang="en-US" dirty="0"/>
                    </a:p>
                  </a:txBody>
                  <a:tcPr/>
                </a:tc>
              </a:tr>
              <a:tr h="51222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r>
                        <a:rPr lang="en-US" altLang="zh-CN" sz="2400" baseline="-25000" dirty="0" smtClean="0">
                          <a:sym typeface="Symbol"/>
                        </a:rPr>
                        <a:t></a:t>
                      </a:r>
                      <a:r>
                        <a:rPr lang="en-US" altLang="zh-CN" dirty="0" smtClean="0">
                          <a:sym typeface="Symbol"/>
                        </a:rPr>
                        <a:t> &gt; 60 </a:t>
                      </a:r>
                      <a:r>
                        <a:rPr lang="en-US" altLang="zh-CN" dirty="0" err="1" smtClean="0">
                          <a:sym typeface="Symbol"/>
                        </a:rPr>
                        <a:t>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       </a:t>
                      </a: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altLang="zh-CN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</a:t>
                      </a: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&lt; 80 </a:t>
                      </a:r>
                      <a:r>
                        <a:rPr kumimoji="0" lang="en-US" altLang="zh-CN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GeV</a:t>
                      </a:r>
                      <a:endParaRPr kumimoji="0" lang="zh-CN" alt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  -------------</a:t>
                      </a:r>
                      <a:endParaRPr lang="zh-CN" altLang="en-US" dirty="0"/>
                    </a:p>
                  </a:txBody>
                  <a:tcPr/>
                </a:tc>
              </a:tr>
              <a:tr h="512227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</a:t>
                      </a:r>
                      <a:r>
                        <a:rPr lang="en-US" altLang="zh-CN" sz="2400" baseline="-25000" dirty="0" err="1" smtClean="0">
                          <a:sym typeface="Symbol"/>
                        </a:rPr>
                        <a:t>recoil</a:t>
                      </a:r>
                      <a:r>
                        <a:rPr lang="en-US" altLang="zh-CN" dirty="0" smtClean="0">
                          <a:sym typeface="Symbol"/>
                        </a:rPr>
                        <a:t> &gt; 100 </a:t>
                      </a:r>
                      <a:r>
                        <a:rPr lang="en-US" altLang="zh-CN" dirty="0" err="1" smtClean="0">
                          <a:sym typeface="Symbol"/>
                        </a:rPr>
                        <a:t>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--------------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   </a:t>
                      </a:r>
                      <a:r>
                        <a:rPr kumimoji="0" lang="en-US" altLang="zh-CN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altLang="zh-CN" sz="24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recoil</a:t>
                      </a: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&gt; 340 </a:t>
                      </a:r>
                      <a:r>
                        <a:rPr kumimoji="0" lang="en-US" altLang="zh-CN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GeV</a:t>
                      </a:r>
                      <a:endParaRPr kumimoji="0" lang="zh-CN" alt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222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87 </a:t>
                      </a:r>
                      <a:r>
                        <a:rPr lang="en-US" altLang="zh-CN" dirty="0" err="1" smtClean="0"/>
                        <a:t>GeV</a:t>
                      </a:r>
                      <a:r>
                        <a:rPr lang="en-US" altLang="zh-CN" dirty="0" smtClean="0"/>
                        <a:t> &gt; M</a:t>
                      </a:r>
                      <a:r>
                        <a:rPr lang="en-US" altLang="zh-CN" sz="2000" baseline="-25000" dirty="0" smtClean="0">
                          <a:sym typeface="Symbol"/>
                        </a:rPr>
                        <a:t> </a:t>
                      </a:r>
                      <a:r>
                        <a:rPr lang="en-US" altLang="zh-CN" dirty="0" smtClean="0">
                          <a:sym typeface="Symbol"/>
                        </a:rPr>
                        <a:t>||  </a:t>
                      </a:r>
                    </a:p>
                    <a:p>
                      <a:r>
                        <a:rPr lang="en-US" altLang="zh-CN" dirty="0" smtClean="0">
                          <a:sym typeface="Symbol"/>
                        </a:rPr>
                        <a:t>95 </a:t>
                      </a:r>
                      <a:r>
                        <a:rPr lang="en-US" altLang="zh-CN" dirty="0" err="1" smtClean="0">
                          <a:sym typeface="Symbol"/>
                        </a:rPr>
                        <a:t>GeV</a:t>
                      </a:r>
                      <a:r>
                        <a:rPr lang="en-US" altLang="zh-CN" dirty="0" smtClean="0">
                          <a:sym typeface="Symbol"/>
                        </a:rPr>
                        <a:t> &lt; </a:t>
                      </a: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altLang="zh-CN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</a:t>
                      </a: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&lt; 130 </a:t>
                      </a:r>
                      <a:r>
                        <a:rPr kumimoji="0" lang="en-US" altLang="zh-CN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M</a:t>
                      </a:r>
                      <a:r>
                        <a:rPr kumimoji="0" lang="en-US" altLang="zh-CN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</a:t>
                      </a: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&lt; 80 </a:t>
                      </a:r>
                      <a:r>
                        <a:rPr kumimoji="0" lang="en-US" altLang="zh-CN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  -------------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29" y="1057422"/>
            <a:ext cx="3536971" cy="2875634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cepc.ihep.ac.cn/CEPC_SC_files/CEPC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4"/>
            <a:ext cx="1368152" cy="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51520" y="260648"/>
            <a:ext cx="7309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srgbClr val="0000CC"/>
                </a:solidFill>
              </a:rPr>
              <a:t>N-1 Plots:  SR-</a:t>
            </a:r>
            <a:r>
              <a:rPr lang="en-US" altLang="zh-CN" sz="3200" b="1" dirty="0" err="1" smtClean="0">
                <a:solidFill>
                  <a:srgbClr val="0000CC"/>
                </a:solidFill>
              </a:rPr>
              <a:t>LowDeltaM</a:t>
            </a:r>
            <a:r>
              <a:rPr lang="zh-CN" altLang="en-US" sz="3200" b="1" dirty="0" smtClean="0">
                <a:solidFill>
                  <a:srgbClr val="0000CC"/>
                </a:solidFill>
              </a:rPr>
              <a:t>（</a:t>
            </a:r>
            <a:r>
              <a:rPr lang="en-US" altLang="zh-CN" sz="3200" b="1" dirty="0">
                <a:solidFill>
                  <a:srgbClr val="0000CC"/>
                </a:solidFill>
                <a:sym typeface="Symbol"/>
              </a:rPr>
              <a:t>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M≤10GeV</a:t>
            </a:r>
            <a:r>
              <a:rPr lang="zh-CN" altLang="en-US" sz="3200" b="1" dirty="0" smtClean="0">
                <a:solidFill>
                  <a:srgbClr val="0000CC"/>
                </a:solidFill>
              </a:rPr>
              <a:t>）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6" y="1052737"/>
            <a:ext cx="3448400" cy="2803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79271"/>
            <a:ext cx="3168352" cy="258122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24536" y="41543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   </a:t>
            </a:r>
            <a:r>
              <a:rPr lang="en-US" altLang="zh-CN" sz="2400" b="1" dirty="0" err="1">
                <a:solidFill>
                  <a:srgbClr val="7030A0"/>
                </a:solidFill>
              </a:rPr>
              <a:t>OSmuon</a:t>
            </a:r>
            <a:r>
              <a:rPr lang="en-US" altLang="zh-CN" sz="2400" b="1" dirty="0">
                <a:solidFill>
                  <a:srgbClr val="7030A0"/>
                </a:solidFill>
              </a:rPr>
              <a:t>==1 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&amp;&amp; </a:t>
            </a:r>
            <a:endParaRPr lang="en-US" altLang="zh-CN" sz="2400" b="1" dirty="0">
              <a:solidFill>
                <a:srgbClr val="7030A0"/>
              </a:solidFill>
            </a:endParaRPr>
          </a:p>
          <a:p>
            <a:pPr lvl="0"/>
            <a:r>
              <a:rPr lang="en-US" altLang="zh-CN" sz="2400" b="1" dirty="0">
                <a:solidFill>
                  <a:srgbClr val="7030A0"/>
                </a:solidFill>
              </a:rPr>
              <a:t>   1.9&lt; </a:t>
            </a:r>
            <a:r>
              <a:rPr lang="en-US" altLang="zh-CN" sz="2400" b="1" dirty="0" smtClean="0">
                <a:solidFill>
                  <a:srgbClr val="7030A0"/>
                </a:solidFill>
                <a:sym typeface="Symbol"/>
              </a:rPr>
              <a:t>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R(</a:t>
            </a:r>
            <a:r>
              <a:rPr lang="en-US" altLang="zh-CN" sz="2400" b="1" dirty="0" smtClean="0">
                <a:solidFill>
                  <a:srgbClr val="7030A0"/>
                </a:solidFill>
                <a:sym typeface="Symbol"/>
              </a:rPr>
              <a:t>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,recoil</a:t>
            </a:r>
            <a:r>
              <a:rPr lang="en-US" altLang="zh-CN" sz="2400" b="1" dirty="0">
                <a:solidFill>
                  <a:srgbClr val="7030A0"/>
                </a:solidFill>
              </a:rPr>
              <a:t>) 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&lt; 2.8 </a:t>
            </a:r>
            <a:r>
              <a:rPr lang="en-US" altLang="zh-CN" sz="2400" b="1" dirty="0">
                <a:solidFill>
                  <a:srgbClr val="7030A0"/>
                </a:solidFill>
              </a:rPr>
              <a:t>&amp;&amp; </a:t>
            </a:r>
          </a:p>
          <a:p>
            <a:pPr lvl="0"/>
            <a:r>
              <a:rPr lang="en-US" altLang="zh-CN" sz="2400" b="1" dirty="0">
                <a:solidFill>
                  <a:srgbClr val="7030A0"/>
                </a:solidFill>
              </a:rPr>
              <a:t>  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M</a:t>
            </a:r>
            <a:r>
              <a:rPr lang="en-US" altLang="zh-CN" sz="2400" b="1" baseline="-25000" dirty="0" err="1" smtClean="0">
                <a:solidFill>
                  <a:srgbClr val="7030A0"/>
                </a:solidFill>
              </a:rPr>
              <a:t>recoil</a:t>
            </a:r>
            <a:r>
              <a:rPr lang="en-US" altLang="zh-CN" sz="2400" b="1" baseline="-250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&gt; 340GeV</a:t>
            </a:r>
          </a:p>
          <a:p>
            <a:pPr lvl="0"/>
            <a:endParaRPr lang="en-US" altLang="zh-CN" sz="2400" b="1" dirty="0">
              <a:solidFill>
                <a:srgbClr val="7030A0"/>
              </a:solidFill>
            </a:endParaRPr>
          </a:p>
          <a:p>
            <a:pPr lvl="0"/>
            <a:r>
              <a:rPr lang="en-US" altLang="zh-CN" sz="2400" b="1" dirty="0" smtClean="0">
                <a:solidFill>
                  <a:srgbClr val="7030A0"/>
                </a:solidFill>
              </a:rPr>
              <a:t>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Good optimized !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cepc.ihep.ac.cn/CEPC_SC_files/CEPC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4"/>
            <a:ext cx="1368152" cy="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79512" y="344269"/>
            <a:ext cx="8064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 dirty="0">
                <a:solidFill>
                  <a:srgbClr val="0000CC"/>
                </a:solidFill>
              </a:rPr>
              <a:t>N-1 </a:t>
            </a:r>
            <a:r>
              <a:rPr lang="en-US" altLang="zh-CN" sz="2600" b="1" dirty="0" smtClean="0">
                <a:solidFill>
                  <a:srgbClr val="0000CC"/>
                </a:solidFill>
              </a:rPr>
              <a:t>Plots:  SR-</a:t>
            </a:r>
            <a:r>
              <a:rPr lang="en-US" altLang="zh-CN" sz="2600" b="1" dirty="0" err="1" smtClean="0">
                <a:solidFill>
                  <a:srgbClr val="0000CC"/>
                </a:solidFill>
              </a:rPr>
              <a:t>MiddleDeltaM</a:t>
            </a:r>
            <a:r>
              <a:rPr lang="zh-CN" altLang="en-US" sz="2600" b="1" dirty="0" smtClean="0">
                <a:solidFill>
                  <a:srgbClr val="0000CC"/>
                </a:solidFill>
              </a:rPr>
              <a:t>（</a:t>
            </a:r>
            <a:r>
              <a:rPr lang="en-US" altLang="zh-CN" sz="2600" b="1" dirty="0" smtClean="0">
                <a:solidFill>
                  <a:srgbClr val="0000CC"/>
                </a:solidFill>
              </a:rPr>
              <a:t>10GeV&lt;</a:t>
            </a:r>
            <a:r>
              <a:rPr lang="en-US" altLang="zh-CN" sz="2600" b="1" dirty="0" smtClean="0">
                <a:solidFill>
                  <a:srgbClr val="0000CC"/>
                </a:solidFill>
                <a:sym typeface="Symbol"/>
              </a:rPr>
              <a:t></a:t>
            </a:r>
            <a:r>
              <a:rPr lang="en-US" altLang="zh-CN" sz="2600" b="1" dirty="0" smtClean="0">
                <a:solidFill>
                  <a:srgbClr val="0000CC"/>
                </a:solidFill>
              </a:rPr>
              <a:t>M</a:t>
            </a:r>
            <a:r>
              <a:rPr lang="en-US" altLang="zh-CN" sz="2600" b="1" dirty="0" smtClean="0">
                <a:solidFill>
                  <a:srgbClr val="0000CC"/>
                </a:solidFill>
                <a:sym typeface="Symbol"/>
              </a:rPr>
              <a:t></a:t>
            </a:r>
            <a:r>
              <a:rPr lang="en-US" altLang="zh-CN" sz="2600" b="1" dirty="0" smtClean="0">
                <a:solidFill>
                  <a:srgbClr val="0000CC"/>
                </a:solidFill>
              </a:rPr>
              <a:t>100GeV</a:t>
            </a:r>
            <a:r>
              <a:rPr lang="zh-CN" altLang="en-US" sz="2600" b="1" dirty="0">
                <a:solidFill>
                  <a:srgbClr val="0000CC"/>
                </a:solidFill>
              </a:rPr>
              <a:t>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3168352" cy="25812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24744"/>
            <a:ext cx="3168352" cy="25812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91263"/>
            <a:ext cx="3168352" cy="25812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21788"/>
            <a:ext cx="3230117" cy="26315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300192" y="2321585"/>
            <a:ext cx="4649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err="1">
                <a:solidFill>
                  <a:srgbClr val="7030A0"/>
                </a:solidFill>
              </a:rPr>
              <a:t>OSmuon</a:t>
            </a:r>
            <a:r>
              <a:rPr lang="en-US" altLang="zh-CN" sz="2000" b="1" dirty="0">
                <a:solidFill>
                  <a:srgbClr val="7030A0"/>
                </a:solidFill>
              </a:rPr>
              <a:t>==1 &amp;&amp; </a:t>
            </a:r>
          </a:p>
          <a:p>
            <a:pPr lvl="0"/>
            <a:r>
              <a:rPr lang="en-US" altLang="zh-CN" sz="2000" b="1" dirty="0" smtClean="0">
                <a:solidFill>
                  <a:srgbClr val="7030A0"/>
                </a:solidFill>
              </a:rPr>
              <a:t>1.9</a:t>
            </a:r>
            <a:r>
              <a:rPr lang="en-US" altLang="zh-CN" sz="2000" b="1" dirty="0">
                <a:solidFill>
                  <a:srgbClr val="7030A0"/>
                </a:solidFill>
              </a:rPr>
              <a:t>&lt;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dR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(</a:t>
            </a:r>
            <a:r>
              <a:rPr lang="en-US" altLang="zh-CN" sz="2000" b="1" dirty="0">
                <a:solidFill>
                  <a:srgbClr val="7030A0"/>
                </a:solidFill>
                <a:sym typeface="Symbol"/>
              </a:rPr>
              <a:t>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,recoil</a:t>
            </a:r>
            <a:r>
              <a:rPr lang="en-US" altLang="zh-CN" sz="2000" b="1" dirty="0">
                <a:solidFill>
                  <a:srgbClr val="7030A0"/>
                </a:solidFill>
              </a:rPr>
              <a:t>) &lt;3.0  &amp;&amp; </a:t>
            </a:r>
          </a:p>
          <a:p>
            <a:pPr lvl="0"/>
            <a:r>
              <a:rPr lang="en-US" altLang="zh-CN" sz="2000" b="1" dirty="0" smtClean="0">
                <a:solidFill>
                  <a:srgbClr val="7030A0"/>
                </a:solidFill>
              </a:rPr>
              <a:t>E</a:t>
            </a:r>
            <a:r>
              <a:rPr lang="en-US" altLang="zh-CN" sz="2200" b="1" baseline="-25000" dirty="0" smtClean="0">
                <a:solidFill>
                  <a:srgbClr val="7030A0"/>
                </a:solidFill>
                <a:sym typeface="Symbol"/>
              </a:rPr>
              <a:t></a:t>
            </a:r>
            <a:r>
              <a:rPr lang="en-US" altLang="zh-CN" sz="2000" b="1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&lt; 80GeV </a:t>
            </a:r>
            <a:r>
              <a:rPr lang="en-US" altLang="zh-CN" sz="2000" b="1" dirty="0">
                <a:solidFill>
                  <a:srgbClr val="7030A0"/>
                </a:solidFill>
              </a:rPr>
              <a:t>&amp;&amp; </a:t>
            </a:r>
          </a:p>
          <a:p>
            <a:pPr lvl="0"/>
            <a:r>
              <a:rPr lang="en-US" altLang="zh-CN" sz="2000" b="1" dirty="0" smtClean="0">
                <a:solidFill>
                  <a:srgbClr val="7030A0"/>
                </a:solidFill>
              </a:rPr>
              <a:t>M</a:t>
            </a:r>
            <a:r>
              <a:rPr lang="en-US" altLang="zh-CN" sz="2200" b="1" baseline="-25000" dirty="0" smtClean="0">
                <a:solidFill>
                  <a:srgbClr val="7030A0"/>
                </a:solidFill>
                <a:sym typeface="Symbol"/>
              </a:rPr>
              <a:t></a:t>
            </a:r>
            <a:r>
              <a:rPr lang="en-US" altLang="zh-CN" sz="2000" b="1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&lt; 80GeV</a:t>
            </a:r>
          </a:p>
          <a:p>
            <a:pPr lvl="0"/>
            <a:endParaRPr lang="en-US" altLang="zh-CN" sz="2000" b="1" dirty="0">
              <a:solidFill>
                <a:srgbClr val="7030A0"/>
              </a:solidFill>
            </a:endParaRPr>
          </a:p>
          <a:p>
            <a:pPr lvl="0"/>
            <a:r>
              <a:rPr lang="en-US" altLang="zh-CN" sz="2000" b="1" dirty="0" smtClean="0">
                <a:solidFill>
                  <a:srgbClr val="FF0000"/>
                </a:solidFill>
              </a:rPr>
              <a:t>Good optimized !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cepc.ihep.ac.cn/CEPC_SC_files/CEPC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4"/>
            <a:ext cx="1368152" cy="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51520" y="260648"/>
            <a:ext cx="7560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srgbClr val="0000CC"/>
                </a:solidFill>
              </a:rPr>
              <a:t>N-1 Plots:  SR-</a:t>
            </a:r>
            <a:r>
              <a:rPr lang="en-US" altLang="zh-CN" sz="3200" b="1" dirty="0" err="1" smtClean="0">
                <a:solidFill>
                  <a:srgbClr val="0000CC"/>
                </a:solidFill>
              </a:rPr>
              <a:t>HighDeltaM</a:t>
            </a:r>
            <a:r>
              <a:rPr lang="zh-CN" altLang="en-US" sz="3200" b="1" dirty="0" smtClean="0">
                <a:solidFill>
                  <a:srgbClr val="0000CC"/>
                </a:solidFill>
              </a:rPr>
              <a:t>（</a:t>
            </a:r>
            <a:r>
              <a:rPr lang="en-US" altLang="zh-CN" sz="3200" b="1" dirty="0" err="1" smtClean="0">
                <a:solidFill>
                  <a:srgbClr val="0000CC"/>
                </a:solidFill>
              </a:rPr>
              <a:t>dM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&gt;100GeV</a:t>
            </a:r>
            <a:r>
              <a:rPr lang="zh-CN" altLang="en-US" sz="3200" b="1" dirty="0" smtClean="0">
                <a:solidFill>
                  <a:srgbClr val="0000CC"/>
                </a:solidFill>
              </a:rPr>
              <a:t>）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3093540" cy="25202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36" y="1052736"/>
            <a:ext cx="3093540" cy="25202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41" y="1083512"/>
            <a:ext cx="3055764" cy="24895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73016"/>
            <a:ext cx="2828379" cy="23042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78" y="3542650"/>
            <a:ext cx="2777266" cy="2262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93" y="3573016"/>
            <a:ext cx="2871395" cy="23393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18256" y="5877272"/>
            <a:ext cx="10278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prstClr val="black"/>
                </a:solidFill>
              </a:rPr>
              <a:t>OSmuon</a:t>
            </a:r>
            <a:r>
              <a:rPr lang="en-US" altLang="zh-CN" b="1" dirty="0" smtClean="0">
                <a:solidFill>
                  <a:prstClr val="black"/>
                </a:solidFill>
              </a:rPr>
              <a:t>==1 &amp;&amp; </a:t>
            </a:r>
            <a:r>
              <a:rPr lang="en-US" altLang="zh-CN" b="1" dirty="0" smtClean="0">
                <a:solidFill>
                  <a:prstClr val="black"/>
                </a:solidFill>
                <a:sym typeface="Symbol"/>
              </a:rPr>
              <a:t></a:t>
            </a:r>
            <a:r>
              <a:rPr lang="en-US" altLang="zh-CN" b="1" dirty="0" smtClean="0">
                <a:solidFill>
                  <a:prstClr val="black"/>
                </a:solidFill>
              </a:rPr>
              <a:t>R(</a:t>
            </a:r>
            <a:r>
              <a:rPr lang="en-US" altLang="zh-CN" b="1" dirty="0" smtClean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b="1" dirty="0" smtClean="0">
                <a:solidFill>
                  <a:prstClr val="black"/>
                </a:solidFill>
              </a:rPr>
              <a:t>,recoil) &lt;2.8  &amp;&amp; E</a:t>
            </a:r>
            <a:r>
              <a:rPr lang="en-US" altLang="zh-CN" sz="2000" b="1" baseline="-25000" dirty="0" smtClean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b="1" dirty="0" smtClean="0">
                <a:solidFill>
                  <a:prstClr val="black"/>
                </a:solidFill>
              </a:rPr>
              <a:t>&gt;60 &amp;&amp; ( M</a:t>
            </a:r>
            <a:r>
              <a:rPr lang="en-US" altLang="zh-CN" sz="2000" b="1" baseline="-25000" dirty="0" smtClean="0">
                <a:solidFill>
                  <a:prstClr val="black"/>
                </a:solidFill>
                <a:sym typeface="Symbol"/>
              </a:rPr>
              <a:t></a:t>
            </a:r>
            <a:r>
              <a:rPr lang="en-US" altLang="zh-CN" b="1" dirty="0" smtClean="0">
                <a:solidFill>
                  <a:prstClr val="black"/>
                </a:solidFill>
              </a:rPr>
              <a:t>&lt;87.0 || 95&lt;M</a:t>
            </a:r>
            <a:r>
              <a:rPr lang="en-US" altLang="zh-CN" sz="2000" b="1" baseline="-25000" dirty="0" smtClean="0">
                <a:solidFill>
                  <a:prstClr val="black"/>
                </a:solidFill>
                <a:sym typeface="Symbol"/>
              </a:rPr>
              <a:t></a:t>
            </a:r>
            <a:r>
              <a:rPr lang="en-US" altLang="zh-CN" b="1" dirty="0" smtClean="0">
                <a:solidFill>
                  <a:prstClr val="black"/>
                </a:solidFill>
              </a:rPr>
              <a:t>&lt;130 ) &amp;&amp; </a:t>
            </a:r>
            <a:r>
              <a:rPr lang="en-US" altLang="zh-CN" b="1" dirty="0" err="1" smtClean="0">
                <a:solidFill>
                  <a:prstClr val="black"/>
                </a:solidFill>
              </a:rPr>
              <a:t>M</a:t>
            </a:r>
            <a:r>
              <a:rPr lang="en-US" altLang="zh-CN" sz="2000" b="1" baseline="-25000" dirty="0" err="1" smtClean="0">
                <a:solidFill>
                  <a:prstClr val="black"/>
                </a:solidFill>
              </a:rPr>
              <a:t>recoil</a:t>
            </a:r>
            <a:r>
              <a:rPr lang="en-US" altLang="zh-CN" b="1" dirty="0" smtClean="0">
                <a:solidFill>
                  <a:prstClr val="black"/>
                </a:solidFill>
              </a:rPr>
              <a:t>&gt;100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                                                                           Good optimized!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046912" y="6356350"/>
            <a:ext cx="2133600" cy="365125"/>
          </a:xfrm>
        </p:spPr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16" y="103857"/>
            <a:ext cx="13652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84301"/>
              </p:ext>
            </p:extLst>
          </p:nvPr>
        </p:nvGraphicFramePr>
        <p:xfrm>
          <a:off x="179511" y="764704"/>
          <a:ext cx="8568954" cy="5871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/>
                <a:gridCol w="1800200"/>
                <a:gridCol w="1656184"/>
                <a:gridCol w="1728192"/>
                <a:gridCol w="1656185"/>
              </a:tblGrid>
              <a:tr h="40804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Process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Preselection</a:t>
                      </a:r>
                      <a:endParaRPr kumimoji="0" lang="zh-CN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SR-</a:t>
                      </a:r>
                      <a:r>
                        <a:rPr kumimoji="0" lang="en-US" altLang="zh-CN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highDeltaM</a:t>
                      </a:r>
                      <a:endParaRPr kumimoji="0" lang="zh-CN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SR-</a:t>
                      </a:r>
                      <a:r>
                        <a:rPr lang="en-US" altLang="zh-CN" sz="1800" dirty="0" err="1" smtClean="0"/>
                        <a:t>midDeltaM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SR-</a:t>
                      </a:r>
                      <a:r>
                        <a:rPr lang="en-US" altLang="zh-CN" sz="1800" dirty="0" err="1" smtClean="0"/>
                        <a:t>lowDeltaM</a:t>
                      </a:r>
                      <a:endParaRPr lang="zh-CN" altLang="en-US" sz="1800" dirty="0"/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ym typeface="Symbol"/>
                        </a:rPr>
                        <a:t>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1.59 E6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1015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218.6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11.9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1743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33.6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107.1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8.3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ZZ or WW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 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116669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262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332.5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14.0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1335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28.0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14.10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2.88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ym typeface="Symbol"/>
                        </a:rPr>
                        <a:t></a:t>
                      </a:r>
                      <a:r>
                        <a:rPr lang="en-US" altLang="zh-CN" sz="1400" b="1" dirty="0" smtClean="0">
                          <a:sym typeface="Symbol"/>
                        </a:rPr>
                        <a:t>Z, Z  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22705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119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21.3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3.6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383.7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15.5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25.66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4.01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/>
                        <a:t>ZZ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 </a:t>
                      </a:r>
                      <a:r>
                        <a:rPr lang="en-US" altLang="zh-CN" sz="1400" b="1" dirty="0" smtClean="0"/>
                        <a:t> 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27213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130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45.0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5.3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 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191.9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11.0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5.63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1.88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WW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 </a:t>
                      </a:r>
                      <a:r>
                        <a:rPr kumimoji="0" lang="en-US" altLang="zh-CN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ll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39268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155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67.4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6.4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678.1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20.4 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18.38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3.35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2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ZZ or WW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 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3751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49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7.57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2.18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148.9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9.7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3.79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1.55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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48579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183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13.1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3.0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540.5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19.3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21.4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3.8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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Z, Z  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1001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25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0.0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0.0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98.2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7.8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8.76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2.34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ZZ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 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1068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23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1.00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0.71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83.1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6.5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6.01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1.73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8813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ym typeface="Symbol"/>
                        </a:rPr>
                        <a:t></a:t>
                      </a:r>
                      <a:r>
                        <a:rPr lang="en-US" altLang="zh-CN" sz="1400" b="1" dirty="0" smtClean="0">
                          <a:sym typeface="Symbol"/>
                        </a:rPr>
                        <a:t>H, H  anything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2776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48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3.34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1.67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419.1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18.7 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170.3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11.9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0070C0"/>
                          </a:solidFill>
                        </a:rPr>
                        <a:t>SM</a:t>
                      </a:r>
                      <a:r>
                        <a:rPr lang="en-US" altLang="zh-CN" sz="1400" b="1" baseline="0" dirty="0" smtClean="0">
                          <a:solidFill>
                            <a:srgbClr val="0070C0"/>
                          </a:solidFill>
                        </a:rPr>
                        <a:t> Total BKG</a:t>
                      </a:r>
                      <a:endParaRPr lang="zh-CN" alt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1.86 E6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1092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710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21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5622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60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381.0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16.6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Signal 175_10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5145.6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lang="en-US" altLang="zh-CN" sz="1400" b="1" dirty="0" smtClean="0"/>
                        <a:t>17.5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354.5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en-US" altLang="zh-CN" sz="1400" b="1" dirty="0" smtClean="0"/>
                        <a:t>   4.6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--------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--------</a:t>
                      </a:r>
                      <a:endParaRPr lang="zh-CN" altLang="en-US" sz="1400" b="1" dirty="0"/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Signal 175_65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6157.1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17.6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972.2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7.6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--------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--------</a:t>
                      </a:r>
                      <a:endParaRPr lang="zh-CN" altLang="en-US" sz="1400" b="1" dirty="0"/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Signal 170_120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13426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47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---------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4290</a:t>
                      </a:r>
                      <a:r>
                        <a:rPr lang="en-US" altLang="zh-CN" sz="1400" b="1" baseline="0" dirty="0" smtClean="0"/>
                        <a:t>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27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--------</a:t>
                      </a:r>
                      <a:endParaRPr lang="zh-CN" altLang="en-US" sz="1400" b="1" dirty="0"/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Signal 175_155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4382</a:t>
                      </a:r>
                      <a:r>
                        <a:rPr lang="en-US" altLang="zh-CN" sz="1400" b="1" baseline="0" dirty="0" smtClean="0"/>
                        <a:t>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16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---------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383.7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lang="en-US" altLang="zh-CN" sz="1400" b="1" dirty="0" smtClean="0"/>
                        <a:t> 15.5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--------</a:t>
                      </a:r>
                      <a:endParaRPr lang="zh-CN" altLang="en-US" sz="1400" b="1" dirty="0"/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Signal 173_163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/>
                        <a:t>5137.2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22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---------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---------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600.6 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7.7</a:t>
                      </a:r>
                      <a:endParaRPr lang="zh-CN" altLang="en-US" sz="1400" b="1" dirty="0"/>
                    </a:p>
                  </a:txBody>
                  <a:tcPr/>
                </a:tc>
              </a:tr>
              <a:tr h="304769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Signal 173_170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/>
                        <a:t>6307.4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24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---------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---------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/>
                        <a:t>2048.3 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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14.2</a:t>
                      </a:r>
                      <a:r>
                        <a:rPr kumimoji="0" lang="zh-CN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0" lang="en-US" altLang="zh-CN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endParaRPr kumimoji="0" lang="zh-CN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179929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</a:rPr>
              <a:t>SM BKG &amp; Signal yields 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239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Final Zn plot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49" y="103857"/>
            <a:ext cx="13652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34735"/>
            <a:ext cx="7608845" cy="5706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1259468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607355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170</a:t>
            </a:r>
            <a:endParaRPr lang="zh-CN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6124654"/>
            <a:ext cx="5040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b="1" dirty="0" smtClean="0"/>
              <a:t>175</a:t>
            </a:r>
            <a:endParaRPr lang="zh-CN" altLang="en-US" sz="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6124654"/>
            <a:ext cx="5040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b="1" dirty="0" smtClean="0"/>
              <a:t>178</a:t>
            </a:r>
            <a:endParaRPr lang="zh-CN" altLang="en-US" sz="600" b="1" dirty="0"/>
          </a:p>
        </p:txBody>
      </p:sp>
    </p:spTree>
    <p:extLst>
      <p:ext uri="{BB962C8B-B14F-4D97-AF65-F5344CB8AC3E}">
        <p14:creationId xmlns:p14="http://schemas.microsoft.com/office/powerpoint/2010/main" val="3767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323945"/>
            <a:ext cx="8209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0000CC"/>
                </a:solidFill>
              </a:rPr>
              <a:t>Enlarged Zn plot with all points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( + 173, 179GeV )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103857"/>
            <a:ext cx="13652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052736"/>
            <a:ext cx="7703840" cy="57778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27784" y="6165304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srgbClr val="FF0000"/>
                </a:solidFill>
              </a:rPr>
              <a:t>173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79912" y="6165304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 smtClean="0">
                <a:solidFill>
                  <a:srgbClr val="7030A0"/>
                </a:solidFill>
              </a:rPr>
              <a:t>175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96516" y="615601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 smtClean="0">
                <a:solidFill>
                  <a:prstClr val="black"/>
                </a:solidFill>
              </a:rPr>
              <a:t>179</a:t>
            </a:r>
            <a:endParaRPr lang="zh-CN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239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Summary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2" y="1484784"/>
            <a:ext cx="92170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err="1" smtClean="0">
                <a:solidFill>
                  <a:prstClr val="black"/>
                </a:solidFill>
              </a:rPr>
              <a:t>smuon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search at 360GeV CEPC with 1ab</a:t>
            </a:r>
            <a:r>
              <a:rPr lang="en-US" altLang="zh-CN" sz="2800" b="1" baseline="30000" dirty="0" smtClean="0">
                <a:solidFill>
                  <a:prstClr val="black"/>
                </a:solidFill>
              </a:rPr>
              <a:t>-1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is investigated</a:t>
            </a:r>
          </a:p>
          <a:p>
            <a:endParaRPr lang="en-US" altLang="zh-CN" sz="2800" b="1" dirty="0" smtClean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prstClr val="black"/>
                </a:solidFill>
              </a:rPr>
              <a:t>With </a:t>
            </a:r>
            <a:r>
              <a:rPr lang="en-US" altLang="zh-CN" sz="2800" b="1" dirty="0">
                <a:solidFill>
                  <a:prstClr val="black"/>
                </a:solidFill>
              </a:rPr>
              <a:t>5% flat systematic, the discovery sensitivity with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360GeV </a:t>
            </a:r>
            <a:r>
              <a:rPr lang="en-US" altLang="zh-CN" sz="2800" b="1" dirty="0">
                <a:solidFill>
                  <a:prstClr val="black"/>
                </a:solidFill>
              </a:rPr>
              <a:t>1ab</a:t>
            </a:r>
            <a:r>
              <a:rPr lang="en-US" altLang="zh-CN" sz="2800" b="1" baseline="30000" dirty="0">
                <a:solidFill>
                  <a:prstClr val="black"/>
                </a:solidFill>
              </a:rPr>
              <a:t>-1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can </a:t>
            </a:r>
            <a:r>
              <a:rPr lang="en-US" altLang="zh-CN" sz="2800" b="1" dirty="0">
                <a:solidFill>
                  <a:prstClr val="black"/>
                </a:solidFill>
              </a:rPr>
              <a:t>reach up to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173GeV  and most of LSP values of 175GeV in </a:t>
            </a:r>
            <a:r>
              <a:rPr lang="en-US" altLang="zh-CN" sz="2800" b="1" dirty="0" err="1" smtClean="0">
                <a:solidFill>
                  <a:prstClr val="black"/>
                </a:solidFill>
              </a:rPr>
              <a:t>smuon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mass, our analysis greatly enlarges </a:t>
            </a:r>
            <a:r>
              <a:rPr lang="en-US" altLang="zh-CN" sz="2800" b="1" dirty="0" err="1" smtClean="0">
                <a:solidFill>
                  <a:prstClr val="black"/>
                </a:solidFill>
              </a:rPr>
              <a:t>smuon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discovery range, become one of important motivation to raise CEPC CME to 360GeV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 b="1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prstClr val="black"/>
                </a:solidFill>
              </a:rPr>
              <a:t>Will continue to investigate Zn performance of </a:t>
            </a:r>
            <a:r>
              <a:rPr lang="en-US" altLang="zh-CN" sz="2800" b="1" dirty="0" err="1" smtClean="0">
                <a:solidFill>
                  <a:prstClr val="black"/>
                </a:solidFill>
              </a:rPr>
              <a:t>smuon</a:t>
            </a:r>
            <a:endParaRPr lang="en-US" altLang="zh-CN" sz="2800" b="1" dirty="0" smtClean="0">
              <a:solidFill>
                <a:prstClr val="black"/>
              </a:solidFill>
            </a:endParaRPr>
          </a:p>
          <a:p>
            <a:r>
              <a:rPr lang="en-US" altLang="zh-CN" sz="2800" b="1" dirty="0">
                <a:solidFill>
                  <a:prstClr val="black"/>
                </a:solidFill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   174GeV LSP points, and further optimize this search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cepc.ihep.ac.cn/CEPC_SC_files/CEPC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4"/>
            <a:ext cx="1368152" cy="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cepc.ihep.ac.cn/CEPC_SC_files/CEPC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4"/>
            <a:ext cx="1368152" cy="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3808" y="335699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B0F0"/>
                </a:solidFill>
              </a:rPr>
              <a:t>Thanks a lot !</a:t>
            </a:r>
            <a:endParaRPr lang="zh-CN" alt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cepc.ihep.ac.cn/CEPC_SC_files/CEPC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4"/>
            <a:ext cx="1368152" cy="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1880" y="335699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B0F0"/>
                </a:solidFill>
              </a:rPr>
              <a:t>Backup</a:t>
            </a:r>
            <a:endParaRPr lang="zh-CN" alt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00FF"/>
                </a:solidFill>
              </a:rPr>
              <a:t>Outline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204778"/>
            <a:ext cx="7776864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/>
              <a:t>Introduction</a:t>
            </a:r>
          </a:p>
          <a:p>
            <a:pPr marL="914400" lvl="1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en-US" altLang="zh-CN" sz="2800" b="1" i="1" dirty="0" smtClean="0">
                <a:solidFill>
                  <a:srgbClr val="7030A0"/>
                </a:solidFill>
              </a:rPr>
              <a:t>SUSY</a:t>
            </a:r>
          </a:p>
          <a:p>
            <a:pPr marL="914400" lvl="1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en-US" altLang="zh-CN" sz="2800" b="1" i="1" dirty="0" err="1" smtClean="0">
                <a:solidFill>
                  <a:srgbClr val="7030A0"/>
                </a:solidFill>
              </a:rPr>
              <a:t>Smuon</a:t>
            </a:r>
            <a:r>
              <a:rPr lang="en-US" altLang="zh-CN" sz="2800" b="1" i="1" dirty="0" smtClean="0">
                <a:solidFill>
                  <a:srgbClr val="7030A0"/>
                </a:solidFill>
              </a:rPr>
              <a:t> search at CEPC </a:t>
            </a:r>
          </a:p>
          <a:p>
            <a:pPr marL="914400" lvl="1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en-US" altLang="zh-CN" sz="2800" b="1" i="1" dirty="0" smtClean="0">
                <a:solidFill>
                  <a:srgbClr val="7030A0"/>
                </a:solidFill>
              </a:rPr>
              <a:t>240GeV 5.05ab</a:t>
            </a:r>
            <a:r>
              <a:rPr lang="en-US" altLang="zh-CN" sz="2800" b="1" i="1" baseline="30000" dirty="0" smtClean="0">
                <a:solidFill>
                  <a:srgbClr val="7030A0"/>
                </a:solidFill>
              </a:rPr>
              <a:t>-1 </a:t>
            </a:r>
            <a:r>
              <a:rPr lang="en-US" altLang="zh-CN" sz="2800" b="1" i="1" dirty="0" smtClean="0">
                <a:solidFill>
                  <a:srgbClr val="7030A0"/>
                </a:solidFill>
              </a:rPr>
              <a:t>5% sys. result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/>
              <a:t>360GeV </a:t>
            </a:r>
            <a:r>
              <a:rPr lang="en-US" altLang="zh-CN" sz="2800" b="1" dirty="0" err="1" smtClean="0"/>
              <a:t>anaysis</a:t>
            </a:r>
            <a:r>
              <a:rPr lang="en-US" altLang="zh-CN" sz="2800" b="1" dirty="0" smtClean="0"/>
              <a:t> &amp; 1ab</a:t>
            </a:r>
            <a:r>
              <a:rPr lang="en-US" altLang="zh-CN" sz="2800" b="1" baseline="30000" dirty="0" smtClean="0"/>
              <a:t>-1</a:t>
            </a:r>
            <a:r>
              <a:rPr lang="en-US" altLang="zh-CN" sz="2800" b="1" dirty="0" smtClean="0"/>
              <a:t> 5% sys. results</a:t>
            </a:r>
          </a:p>
          <a:p>
            <a:pPr marL="914400" lvl="1" indent="-4572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en-US" altLang="zh-CN" sz="2800" b="1" i="1" dirty="0" smtClean="0">
                <a:solidFill>
                  <a:srgbClr val="7030A0"/>
                </a:solidFill>
              </a:rPr>
              <a:t>Variables distributions</a:t>
            </a:r>
          </a:p>
          <a:p>
            <a:pPr marL="914400" lvl="1" indent="-45720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US" altLang="zh-CN" sz="2800" b="1" i="1" dirty="0">
                <a:solidFill>
                  <a:srgbClr val="7030A0"/>
                </a:solidFill>
              </a:rPr>
              <a:t>Final selection</a:t>
            </a:r>
            <a:endParaRPr lang="en-US" altLang="zh-CN" sz="2800" b="1" i="1" dirty="0" smtClean="0">
              <a:solidFill>
                <a:srgbClr val="7030A0"/>
              </a:solidFill>
            </a:endParaRPr>
          </a:p>
          <a:p>
            <a:pPr marL="800100" lvl="1" indent="-34290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US" altLang="zh-CN" sz="2800" b="1" i="1" dirty="0">
                <a:solidFill>
                  <a:srgbClr val="7030A0"/>
                </a:solidFill>
              </a:rPr>
              <a:t> </a:t>
            </a:r>
            <a:r>
              <a:rPr lang="en-US" altLang="zh-CN" sz="2800" b="1" i="1" dirty="0" smtClean="0">
                <a:solidFill>
                  <a:srgbClr val="7030A0"/>
                </a:solidFill>
              </a:rPr>
              <a:t>N-1 plots</a:t>
            </a:r>
          </a:p>
          <a:p>
            <a:pPr marL="800100" lvl="1" indent="-34290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US" altLang="zh-CN" sz="2800" b="1" i="1" dirty="0">
                <a:solidFill>
                  <a:srgbClr val="7030A0"/>
                </a:solidFill>
              </a:rPr>
              <a:t> </a:t>
            </a:r>
            <a:r>
              <a:rPr lang="en-US" altLang="zh-CN" sz="2800" b="1" i="1" dirty="0" smtClean="0">
                <a:solidFill>
                  <a:srgbClr val="7030A0"/>
                </a:solidFill>
              </a:rPr>
              <a:t>Results: yields &amp; Zn map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/>
              <a:t>Summary</a:t>
            </a:r>
            <a:endParaRPr lang="zh-CN" altLang="en-US" sz="2800" b="1" dirty="0"/>
          </a:p>
        </p:txBody>
      </p:sp>
      <p:pic>
        <p:nvPicPr>
          <p:cNvPr id="11" name="Picture 2" descr="http://cepc.ihep.ac.cn/CEPC_SC_files/CEPC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3054"/>
            <a:ext cx="1368152" cy="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" y="3645025"/>
            <a:ext cx="3413556" cy="30243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96089"/>
            <a:ext cx="3090862" cy="27384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3787974"/>
            <a:ext cx="3090862" cy="27384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11663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                  </a:t>
            </a:r>
            <a:r>
              <a:rPr lang="en-US" altLang="zh-CN" b="1" dirty="0" err="1">
                <a:solidFill>
                  <a:prstClr val="black"/>
                </a:solidFill>
              </a:rPr>
              <a:t>smu</a:t>
            </a:r>
            <a:r>
              <a:rPr lang="en-US" altLang="zh-CN" b="1" dirty="0">
                <a:solidFill>
                  <a:prstClr val="black"/>
                </a:solidFill>
              </a:rPr>
              <a:t> pair Signal </a:t>
            </a:r>
            <a:r>
              <a:rPr lang="en-US" altLang="zh-CN" b="1" dirty="0" smtClean="0">
                <a:solidFill>
                  <a:srgbClr val="FF0000"/>
                </a:solidFill>
              </a:rPr>
              <a:t>E</a:t>
            </a:r>
            <a:r>
              <a:rPr lang="en-US" altLang="zh-CN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dstribution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prstClr val="black"/>
                </a:solidFill>
              </a:rPr>
              <a:t>       ( 0.5 &lt;</a:t>
            </a:r>
            <a:r>
              <a:rPr lang="en-US" altLang="zh-CN" b="1" dirty="0" smtClean="0">
                <a:solidFill>
                  <a:prstClr val="black"/>
                </a:solidFill>
                <a:sym typeface="Symbol"/>
              </a:rPr>
              <a:t></a:t>
            </a:r>
            <a:r>
              <a:rPr lang="en-US" altLang="zh-CN" b="1" dirty="0" smtClean="0">
                <a:solidFill>
                  <a:prstClr val="black"/>
                </a:solidFill>
              </a:rPr>
              <a:t>R(</a:t>
            </a:r>
            <a:r>
              <a:rPr lang="en-US" altLang="zh-CN" b="1" dirty="0" smtClean="0">
                <a:solidFill>
                  <a:prstClr val="black"/>
                </a:solidFill>
                <a:sym typeface="Symbol"/>
              </a:rPr>
              <a:t>,recoil)</a:t>
            </a:r>
            <a:r>
              <a:rPr lang="en-US" altLang="zh-CN" b="1" dirty="0" smtClean="0">
                <a:solidFill>
                  <a:prstClr val="black"/>
                </a:solidFill>
              </a:rPr>
              <a:t>&lt; 4.2  &amp;&amp; </a:t>
            </a:r>
            <a:r>
              <a:rPr lang="en-US" altLang="zh-CN" b="1" dirty="0" err="1" smtClean="0">
                <a:solidFill>
                  <a:prstClr val="black"/>
                </a:solidFill>
              </a:rPr>
              <a:t>OSmuon</a:t>
            </a:r>
            <a:r>
              <a:rPr lang="en-US" altLang="zh-CN" b="1" dirty="0" smtClean="0">
                <a:solidFill>
                  <a:prstClr val="black"/>
                </a:solidFill>
              </a:rPr>
              <a:t>==1 )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81" y="764702"/>
            <a:ext cx="3332282" cy="29523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3088456" cy="27363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09" y="836712"/>
            <a:ext cx="302418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3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103857"/>
            <a:ext cx="13652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251520" y="213900"/>
            <a:ext cx="6951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360GeV 1ab </a:t>
            </a:r>
            <a:r>
              <a:rPr lang="en-US" altLang="zh-CN" sz="3200" b="1" dirty="0">
                <a:solidFill>
                  <a:srgbClr val="0000CC"/>
                </a:solidFill>
              </a:rPr>
              <a:t>Analysis: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Three key tools</a:t>
            </a:r>
            <a:endParaRPr lang="zh-CN" altLang="en-US" sz="3000" b="1" baseline="-25000" dirty="0">
              <a:solidFill>
                <a:srgbClr val="C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56" y="3212976"/>
            <a:ext cx="2158001" cy="16185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2160240" cy="16201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62115"/>
            <a:ext cx="2276060" cy="17070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8" y="4955277"/>
            <a:ext cx="1843290" cy="1498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00" y="4960258"/>
            <a:ext cx="1832692" cy="14930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86" y="4824536"/>
            <a:ext cx="2003390" cy="16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6216" y="119675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Sensitivity values </a:t>
            </a:r>
            <a:r>
              <a:rPr lang="en-US" altLang="zh-CN" b="1" dirty="0" err="1" smtClean="0">
                <a:solidFill>
                  <a:prstClr val="black"/>
                </a:solidFill>
              </a:rPr>
              <a:t>Execl</a:t>
            </a:r>
            <a:r>
              <a:rPr lang="en-US" altLang="zh-CN" b="1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created by </a:t>
            </a:r>
            <a:r>
              <a:rPr lang="en-US" altLang="zh-CN" b="1" dirty="0" smtClean="0">
                <a:solidFill>
                  <a:prstClr val="black"/>
                </a:solidFill>
              </a:rPr>
              <a:t>several ten thousands</a:t>
            </a:r>
            <a:r>
              <a:rPr lang="en-US" altLang="zh-CN" dirty="0" smtClean="0">
                <a:solidFill>
                  <a:prstClr val="black"/>
                </a:solidFill>
              </a:rPr>
              <a:t> of combinations  of 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R(,recoil), E</a:t>
            </a:r>
            <a:r>
              <a:rPr lang="en-US" altLang="zh-CN" sz="2000" baseline="-25000" dirty="0" smtClean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, M</a:t>
            </a:r>
            <a:r>
              <a:rPr lang="en-US" altLang="zh-CN" sz="2000" baseline="30000" dirty="0" smtClean="0">
                <a:solidFill>
                  <a:prstClr val="black"/>
                </a:solidFill>
                <a:sym typeface="Symbol"/>
              </a:rPr>
              <a:t>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 and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  <a:sym typeface="Symbol"/>
              </a:rPr>
              <a:t>M</a:t>
            </a:r>
            <a:r>
              <a:rPr lang="en-US" altLang="zh-CN" baseline="-25000" dirty="0" err="1" smtClean="0">
                <a:solidFill>
                  <a:prstClr val="black"/>
                </a:solidFill>
                <a:sym typeface="Symbol"/>
              </a:rPr>
              <a:t>recoil</a:t>
            </a:r>
            <a:r>
              <a:rPr lang="en-US" altLang="zh-CN" baseline="-25000" dirty="0" smtClean="0">
                <a:solidFill>
                  <a:prstClr val="black"/>
                </a:solidFill>
              </a:rPr>
              <a:t> 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Sorting &amp; finding Better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3573016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prstClr val="black"/>
                </a:solidFill>
              </a:rPr>
              <a:t>Zn plot 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~200 Global comparing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&amp; finding </a:t>
            </a:r>
            <a:r>
              <a:rPr lang="en-US" altLang="zh-CN" b="1" dirty="0" smtClean="0">
                <a:solidFill>
                  <a:srgbClr val="7030A0"/>
                </a:solidFill>
              </a:rPr>
              <a:t>larger </a:t>
            </a:r>
            <a:r>
              <a:rPr lang="en-US" altLang="zh-CN" b="1" dirty="0" smtClean="0">
                <a:solidFill>
                  <a:srgbClr val="7030A0"/>
                </a:solidFill>
              </a:rPr>
              <a:t>contour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2240" y="537321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prstClr val="black"/>
                </a:solidFill>
              </a:rPr>
              <a:t>N-1 plot 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~100 Final check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&amp; </a:t>
            </a:r>
            <a:r>
              <a:rPr lang="en-US" altLang="zh-CN" b="1" smtClean="0">
                <a:solidFill>
                  <a:srgbClr val="7030A0"/>
                </a:solidFill>
              </a:rPr>
              <a:t>best  selection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4667"/>
            <a:ext cx="6513989" cy="20974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3600000">
            <a:off x="-315386" y="3599438"/>
            <a:ext cx="5854603" cy="52322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E x a m p l e s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燕尾形箭头 7"/>
          <p:cNvSpPr/>
          <p:nvPr/>
        </p:nvSpPr>
        <p:spPr>
          <a:xfrm>
            <a:off x="4932040" y="5638936"/>
            <a:ext cx="504056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74441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0" y="4077072"/>
            <a:ext cx="5154960" cy="2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4624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00FF"/>
                </a:solidFill>
              </a:rPr>
              <a:t>Introduction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http://cepc.ihep.ac.cn/CEPC_SC_files/CEPC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4"/>
            <a:ext cx="1368152" cy="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1520" y="1254239"/>
            <a:ext cx="9289032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rgbClr val="0000FF"/>
                </a:solidFill>
              </a:rPr>
              <a:t>SUSY reveals an unique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symmetry between fermions </a:t>
            </a:r>
            <a:r>
              <a:rPr lang="en-US" altLang="zh-CN" sz="2000" b="1" dirty="0">
                <a:solidFill>
                  <a:srgbClr val="0000FF"/>
                </a:solidFill>
              </a:rPr>
              <a:t>and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bosons</a:t>
            </a:r>
            <a:r>
              <a:rPr lang="en-US" altLang="zh-CN" sz="2000" b="1" dirty="0">
                <a:solidFill>
                  <a:srgbClr val="0000FF"/>
                </a:solidFill>
              </a:rPr>
              <a:t>: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  </a:t>
            </a:r>
            <a:endParaRPr lang="en-US" altLang="zh-CN" sz="200" b="1" dirty="0" smtClean="0">
              <a:solidFill>
                <a:srgbClr val="0000FF"/>
              </a:solidFill>
            </a:endParaRPr>
          </a:p>
          <a:p>
            <a:pPr marL="285750" indent="-285750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en-US" altLang="zh-CN" sz="1900" dirty="0" smtClean="0">
                <a:solidFill>
                  <a:srgbClr val="0000FF"/>
                </a:solidFill>
              </a:rPr>
              <a:t>Try to solve Dark </a:t>
            </a:r>
            <a:r>
              <a:rPr lang="en-US" altLang="zh-CN" sz="1900" dirty="0">
                <a:solidFill>
                  <a:srgbClr val="0000FF"/>
                </a:solidFill>
              </a:rPr>
              <a:t>matter ;  </a:t>
            </a:r>
            <a:r>
              <a:rPr lang="en-US" altLang="zh-CN" sz="1900" dirty="0" smtClean="0">
                <a:solidFill>
                  <a:srgbClr val="0000FF"/>
                </a:solidFill>
              </a:rPr>
              <a:t>hierarchy </a:t>
            </a:r>
            <a:r>
              <a:rPr lang="en-US" altLang="zh-CN" sz="1900" dirty="0">
                <a:solidFill>
                  <a:srgbClr val="0000FF"/>
                </a:solidFill>
              </a:rPr>
              <a:t>problem; gravity </a:t>
            </a:r>
            <a:r>
              <a:rPr lang="en-US" altLang="zh-CN" sz="1900" dirty="0" smtClean="0">
                <a:solidFill>
                  <a:srgbClr val="0000FF"/>
                </a:solidFill>
              </a:rPr>
              <a:t>and </a:t>
            </a:r>
            <a:r>
              <a:rPr lang="en-US" altLang="zh-CN" sz="1900" dirty="0">
                <a:solidFill>
                  <a:srgbClr val="0000FF"/>
                </a:solidFill>
              </a:rPr>
              <a:t>gauge theory </a:t>
            </a:r>
            <a:r>
              <a:rPr lang="en-US" altLang="zh-CN" sz="1900" dirty="0" smtClean="0">
                <a:solidFill>
                  <a:srgbClr val="0000FF"/>
                </a:solidFill>
              </a:rPr>
              <a:t>unification ...     </a:t>
            </a: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en-US" altLang="zh-CN" sz="1900" dirty="0">
                <a:solidFill>
                  <a:srgbClr val="0000FF"/>
                </a:solidFill>
              </a:rPr>
              <a:t>May also for </a:t>
            </a:r>
            <a:r>
              <a:rPr lang="en-US" altLang="zh-CN" sz="1900" dirty="0" err="1">
                <a:solidFill>
                  <a:srgbClr val="0000FF"/>
                </a:solidFill>
              </a:rPr>
              <a:t>muon</a:t>
            </a:r>
            <a:r>
              <a:rPr lang="en-US" altLang="zh-CN" sz="1900" dirty="0">
                <a:solidFill>
                  <a:srgbClr val="0000FF"/>
                </a:solidFill>
              </a:rPr>
              <a:t> g-2@2021  4.2</a:t>
            </a:r>
            <a:r>
              <a:rPr lang="en-US" altLang="zh-CN" sz="1900" dirty="0">
                <a:solidFill>
                  <a:srgbClr val="0000FF"/>
                </a:solidFill>
                <a:sym typeface="Symbol"/>
              </a:rPr>
              <a:t></a:t>
            </a:r>
            <a:r>
              <a:rPr lang="en-US" altLang="zh-CN" sz="1900" dirty="0">
                <a:solidFill>
                  <a:srgbClr val="0000FF"/>
                </a:solidFill>
              </a:rPr>
              <a:t> ; </a:t>
            </a:r>
            <a:r>
              <a:rPr lang="en-US" altLang="zh-CN" sz="1900" dirty="0">
                <a:solidFill>
                  <a:srgbClr val="0000FF"/>
                </a:solidFill>
                <a:sym typeface="Symbol"/>
              </a:rPr>
              <a:t>W mass@2022  7  to SM predictions</a:t>
            </a:r>
          </a:p>
          <a:p>
            <a:pPr>
              <a:lnSpc>
                <a:spcPts val="2800"/>
              </a:lnSpc>
            </a:pPr>
            <a:r>
              <a:rPr lang="en-US" altLang="zh-CN" sz="1900" dirty="0" err="1" smtClean="0">
                <a:solidFill>
                  <a:srgbClr val="0070C0"/>
                </a:solidFill>
                <a:sym typeface="Symbol"/>
              </a:rPr>
              <a:t>Muon</a:t>
            </a:r>
            <a:r>
              <a:rPr lang="en-US" altLang="zh-CN" sz="1900" dirty="0" smtClean="0">
                <a:solidFill>
                  <a:srgbClr val="0070C0"/>
                </a:solidFill>
                <a:sym typeface="Symbol"/>
              </a:rPr>
              <a:t> is unique lepton: mass not light and life not short, </a:t>
            </a:r>
            <a:r>
              <a:rPr lang="en-US" altLang="zh-CN" sz="1900" dirty="0">
                <a:solidFill>
                  <a:srgbClr val="0070C0"/>
                </a:solidFill>
                <a:sym typeface="Symbol"/>
              </a:rPr>
              <a:t>i</a:t>
            </a:r>
            <a:r>
              <a:rPr lang="en-US" altLang="zh-CN" sz="1900" dirty="0" smtClean="0">
                <a:solidFill>
                  <a:srgbClr val="0070C0"/>
                </a:solidFill>
                <a:sym typeface="Symbol"/>
              </a:rPr>
              <a:t>ts </a:t>
            </a:r>
            <a:r>
              <a:rPr lang="en-US" altLang="zh-CN" sz="1900" dirty="0">
                <a:solidFill>
                  <a:srgbClr val="0070C0"/>
                </a:solidFill>
                <a:sym typeface="Symbol"/>
              </a:rPr>
              <a:t>SUSY </a:t>
            </a:r>
            <a:r>
              <a:rPr lang="en-US" altLang="zh-CN" sz="1900" dirty="0" smtClean="0">
                <a:solidFill>
                  <a:srgbClr val="0070C0"/>
                </a:solidFill>
                <a:sym typeface="Symbol"/>
              </a:rPr>
              <a:t>partner: </a:t>
            </a:r>
            <a:r>
              <a:rPr lang="en-US" altLang="zh-CN" sz="1900" dirty="0" err="1" smtClean="0">
                <a:solidFill>
                  <a:srgbClr val="0070C0"/>
                </a:solidFill>
                <a:sym typeface="Symbol"/>
              </a:rPr>
              <a:t>smuon</a:t>
            </a:r>
            <a:r>
              <a:rPr lang="en-US" altLang="zh-CN" sz="1900" dirty="0" smtClean="0">
                <a:solidFill>
                  <a:srgbClr val="0070C0"/>
                </a:solidFill>
                <a:sym typeface="Symbol"/>
              </a:rPr>
              <a:t>, may </a:t>
            </a:r>
          </a:p>
          <a:p>
            <a:pPr>
              <a:lnSpc>
                <a:spcPts val="3600"/>
              </a:lnSpc>
            </a:pPr>
            <a:r>
              <a:rPr lang="en-US" altLang="zh-CN" sz="1900" dirty="0">
                <a:solidFill>
                  <a:srgbClr val="0070C0"/>
                </a:solidFill>
                <a:sym typeface="Symbol"/>
              </a:rPr>
              <a:t> </a:t>
            </a:r>
            <a:r>
              <a:rPr lang="en-US" altLang="zh-CN" sz="1900" dirty="0" smtClean="0">
                <a:solidFill>
                  <a:srgbClr val="0070C0"/>
                </a:solidFill>
                <a:sym typeface="Symbol"/>
              </a:rPr>
              <a:t>     plays an essential role in SUSY </a:t>
            </a:r>
            <a:r>
              <a:rPr lang="en-US" altLang="zh-CN" sz="1900" dirty="0" err="1" smtClean="0">
                <a:solidFill>
                  <a:srgbClr val="0070C0"/>
                </a:solidFill>
                <a:sym typeface="Symbol"/>
              </a:rPr>
              <a:t>sleptons</a:t>
            </a:r>
            <a:r>
              <a:rPr lang="en-US" altLang="zh-CN" sz="1900" dirty="0" smtClean="0">
                <a:solidFill>
                  <a:srgbClr val="0070C0"/>
                </a:solidFill>
                <a:sym typeface="Symbol"/>
              </a:rPr>
              <a:t>  search</a:t>
            </a:r>
            <a:endParaRPr lang="en-US" altLang="zh-CN" sz="800" b="1" dirty="0" smtClean="0">
              <a:solidFill>
                <a:srgbClr val="0070C0"/>
              </a:solidFill>
              <a:sym typeface="Symbol"/>
            </a:endParaRPr>
          </a:p>
          <a:p>
            <a:pPr>
              <a:lnSpc>
                <a:spcPts val="36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sym typeface="Symbol"/>
              </a:rPr>
              <a:t>CEPC provides good place to hunt it ! 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5541039"/>
            <a:ext cx="331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PDG@2021: </a:t>
            </a:r>
          </a:p>
          <a:p>
            <a:r>
              <a:rPr lang="en-US" altLang="zh-CN" b="1" dirty="0" err="1" smtClean="0">
                <a:solidFill>
                  <a:srgbClr val="FF0000"/>
                </a:solidFill>
              </a:rPr>
              <a:t>smuon</a:t>
            </a:r>
            <a:r>
              <a:rPr lang="en-US" altLang="zh-CN" b="1" dirty="0" smtClean="0">
                <a:solidFill>
                  <a:srgbClr val="FF0000"/>
                </a:solidFill>
              </a:rPr>
              <a:t> mass &gt; 94GeV</a:t>
            </a:r>
            <a:r>
              <a:rPr lang="en-US" altLang="zh-CN" dirty="0" smtClean="0">
                <a:solidFill>
                  <a:prstClr val="black"/>
                </a:solidFill>
              </a:rPr>
              <a:t>, CL=95% </a:t>
            </a:r>
            <a:r>
              <a:rPr lang="en-US" altLang="zh-CN" sz="1400" dirty="0" smtClean="0">
                <a:solidFill>
                  <a:prstClr val="black"/>
                </a:solidFill>
              </a:rPr>
              <a:t>( CMSSM,1&lt;tan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&lt;40, </a:t>
            </a:r>
            <a:r>
              <a:rPr lang="en-US" altLang="zh-CN" sz="1400" dirty="0" err="1" smtClean="0">
                <a:solidFill>
                  <a:prstClr val="black"/>
                </a:solidFill>
                <a:sym typeface="Symbol"/>
              </a:rPr>
              <a:t>m</a:t>
            </a:r>
            <a:r>
              <a:rPr lang="en-US" altLang="zh-CN" sz="1400" baseline="-25000" dirty="0" err="1" smtClean="0">
                <a:solidFill>
                  <a:prstClr val="black"/>
                </a:solidFill>
                <a:sym typeface="Symbol"/>
              </a:rPr>
              <a:t>smu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 –</a:t>
            </a:r>
            <a:r>
              <a:rPr lang="en-US" altLang="zh-CN" sz="1400" dirty="0" err="1" smtClean="0">
                <a:solidFill>
                  <a:prstClr val="black"/>
                </a:solidFill>
                <a:sym typeface="Symbol"/>
              </a:rPr>
              <a:t>m</a:t>
            </a:r>
            <a:r>
              <a:rPr lang="en-US" altLang="zh-CN" sz="1400" baseline="-25000" dirty="0" err="1" smtClean="0">
                <a:solidFill>
                  <a:prstClr val="black"/>
                </a:solidFill>
                <a:sym typeface="Symbol"/>
              </a:rPr>
              <a:t>LSP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 &gt;10GeV ) 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6012160" y="465313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6228184" y="465313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8144" y="4540478"/>
            <a:ext cx="3600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 smtClean="0"/>
              <a:t>120</a:t>
            </a:r>
            <a:endParaRPr lang="zh-CN" altLang="en-US" sz="600" dirty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4540478"/>
            <a:ext cx="3600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 smtClean="0"/>
              <a:t>180</a:t>
            </a:r>
            <a:endParaRPr lang="zh-CN" altLang="en-US" sz="600" dirty="0"/>
          </a:p>
        </p:txBody>
      </p:sp>
      <p:sp>
        <p:nvSpPr>
          <p:cNvPr id="19" name="任意多边形 18"/>
          <p:cNvSpPr/>
          <p:nvPr/>
        </p:nvSpPr>
        <p:spPr>
          <a:xfrm>
            <a:off x="5895189" y="4869159"/>
            <a:ext cx="368999" cy="360065"/>
          </a:xfrm>
          <a:custGeom>
            <a:avLst/>
            <a:gdLst>
              <a:gd name="connsiteX0" fmla="*/ 786 w 507916"/>
              <a:gd name="connsiteY0" fmla="*/ 345873 h 431598"/>
              <a:gd name="connsiteX1" fmla="*/ 57936 w 507916"/>
              <a:gd name="connsiteY1" fmla="*/ 326823 h 431598"/>
              <a:gd name="connsiteX2" fmla="*/ 96036 w 507916"/>
              <a:gd name="connsiteY2" fmla="*/ 317298 h 431598"/>
              <a:gd name="connsiteX3" fmla="*/ 124611 w 507916"/>
              <a:gd name="connsiteY3" fmla="*/ 279198 h 431598"/>
              <a:gd name="connsiteX4" fmla="*/ 181761 w 507916"/>
              <a:gd name="connsiteY4" fmla="*/ 222048 h 431598"/>
              <a:gd name="connsiteX5" fmla="*/ 200811 w 507916"/>
              <a:gd name="connsiteY5" fmla="*/ 193473 h 431598"/>
              <a:gd name="connsiteX6" fmla="*/ 229386 w 507916"/>
              <a:gd name="connsiteY6" fmla="*/ 183948 h 431598"/>
              <a:gd name="connsiteX7" fmla="*/ 286536 w 507916"/>
              <a:gd name="connsiteY7" fmla="*/ 136323 h 431598"/>
              <a:gd name="connsiteX8" fmla="*/ 362736 w 507916"/>
              <a:gd name="connsiteY8" fmla="*/ 117273 h 431598"/>
              <a:gd name="connsiteX9" fmla="*/ 391311 w 507916"/>
              <a:gd name="connsiteY9" fmla="*/ 98223 h 431598"/>
              <a:gd name="connsiteX10" fmla="*/ 419886 w 507916"/>
              <a:gd name="connsiteY10" fmla="*/ 88698 h 431598"/>
              <a:gd name="connsiteX11" fmla="*/ 477036 w 507916"/>
              <a:gd name="connsiteY11" fmla="*/ 50598 h 431598"/>
              <a:gd name="connsiteX12" fmla="*/ 505611 w 507916"/>
              <a:gd name="connsiteY12" fmla="*/ 31548 h 431598"/>
              <a:gd name="connsiteX13" fmla="*/ 477036 w 507916"/>
              <a:gd name="connsiteY13" fmla="*/ 12498 h 431598"/>
              <a:gd name="connsiteX14" fmla="*/ 505611 w 507916"/>
              <a:gd name="connsiteY14" fmla="*/ 2973 h 431598"/>
              <a:gd name="connsiteX15" fmla="*/ 496086 w 507916"/>
              <a:gd name="connsiteY15" fmla="*/ 31548 h 431598"/>
              <a:gd name="connsiteX16" fmla="*/ 467511 w 507916"/>
              <a:gd name="connsiteY16" fmla="*/ 60123 h 431598"/>
              <a:gd name="connsiteX17" fmla="*/ 457986 w 507916"/>
              <a:gd name="connsiteY17" fmla="*/ 174423 h 431598"/>
              <a:gd name="connsiteX18" fmla="*/ 400836 w 507916"/>
              <a:gd name="connsiteY18" fmla="*/ 193473 h 431598"/>
              <a:gd name="connsiteX19" fmla="*/ 372261 w 507916"/>
              <a:gd name="connsiteY19" fmla="*/ 222048 h 431598"/>
              <a:gd name="connsiteX20" fmla="*/ 353211 w 507916"/>
              <a:gd name="connsiteY20" fmla="*/ 250623 h 431598"/>
              <a:gd name="connsiteX21" fmla="*/ 296061 w 507916"/>
              <a:gd name="connsiteY21" fmla="*/ 279198 h 431598"/>
              <a:gd name="connsiteX22" fmla="*/ 267486 w 507916"/>
              <a:gd name="connsiteY22" fmla="*/ 298248 h 431598"/>
              <a:gd name="connsiteX23" fmla="*/ 238911 w 507916"/>
              <a:gd name="connsiteY23" fmla="*/ 307773 h 431598"/>
              <a:gd name="connsiteX24" fmla="*/ 172236 w 507916"/>
              <a:gd name="connsiteY24" fmla="*/ 336348 h 431598"/>
              <a:gd name="connsiteX25" fmla="*/ 143661 w 507916"/>
              <a:gd name="connsiteY25" fmla="*/ 355398 h 431598"/>
              <a:gd name="connsiteX26" fmla="*/ 115086 w 507916"/>
              <a:gd name="connsiteY26" fmla="*/ 364923 h 431598"/>
              <a:gd name="connsiteX27" fmla="*/ 86511 w 507916"/>
              <a:gd name="connsiteY27" fmla="*/ 393498 h 431598"/>
              <a:gd name="connsiteX28" fmla="*/ 29361 w 507916"/>
              <a:gd name="connsiteY28" fmla="*/ 431598 h 431598"/>
              <a:gd name="connsiteX29" fmla="*/ 786 w 507916"/>
              <a:gd name="connsiteY29" fmla="*/ 345873 h 43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916" h="431598">
                <a:moveTo>
                  <a:pt x="786" y="345873"/>
                </a:moveTo>
                <a:cubicBezTo>
                  <a:pt x="5549" y="328410"/>
                  <a:pt x="38702" y="332593"/>
                  <a:pt x="57936" y="326823"/>
                </a:cubicBezTo>
                <a:cubicBezTo>
                  <a:pt x="70475" y="323061"/>
                  <a:pt x="85384" y="324907"/>
                  <a:pt x="96036" y="317298"/>
                </a:cubicBezTo>
                <a:cubicBezTo>
                  <a:pt x="108954" y="308071"/>
                  <a:pt x="113991" y="290998"/>
                  <a:pt x="124611" y="279198"/>
                </a:cubicBezTo>
                <a:cubicBezTo>
                  <a:pt x="142633" y="259173"/>
                  <a:pt x="166817" y="244464"/>
                  <a:pt x="181761" y="222048"/>
                </a:cubicBezTo>
                <a:cubicBezTo>
                  <a:pt x="188111" y="212523"/>
                  <a:pt x="191872" y="200624"/>
                  <a:pt x="200811" y="193473"/>
                </a:cubicBezTo>
                <a:cubicBezTo>
                  <a:pt x="208651" y="187201"/>
                  <a:pt x="219861" y="187123"/>
                  <a:pt x="229386" y="183948"/>
                </a:cubicBezTo>
                <a:cubicBezTo>
                  <a:pt x="243764" y="169570"/>
                  <a:pt x="265697" y="143901"/>
                  <a:pt x="286536" y="136323"/>
                </a:cubicBezTo>
                <a:cubicBezTo>
                  <a:pt x="311141" y="127376"/>
                  <a:pt x="362736" y="117273"/>
                  <a:pt x="362736" y="117273"/>
                </a:cubicBezTo>
                <a:cubicBezTo>
                  <a:pt x="372261" y="110923"/>
                  <a:pt x="381072" y="103343"/>
                  <a:pt x="391311" y="98223"/>
                </a:cubicBezTo>
                <a:cubicBezTo>
                  <a:pt x="400291" y="93733"/>
                  <a:pt x="411109" y="93574"/>
                  <a:pt x="419886" y="88698"/>
                </a:cubicBezTo>
                <a:cubicBezTo>
                  <a:pt x="439900" y="77579"/>
                  <a:pt x="457986" y="63298"/>
                  <a:pt x="477036" y="50598"/>
                </a:cubicBezTo>
                <a:lnTo>
                  <a:pt x="505611" y="31548"/>
                </a:lnTo>
                <a:cubicBezTo>
                  <a:pt x="496086" y="25198"/>
                  <a:pt x="477036" y="23946"/>
                  <a:pt x="477036" y="12498"/>
                </a:cubicBezTo>
                <a:cubicBezTo>
                  <a:pt x="477036" y="2458"/>
                  <a:pt x="498511" y="-4127"/>
                  <a:pt x="505611" y="2973"/>
                </a:cubicBezTo>
                <a:cubicBezTo>
                  <a:pt x="512711" y="10073"/>
                  <a:pt x="501655" y="23194"/>
                  <a:pt x="496086" y="31548"/>
                </a:cubicBezTo>
                <a:cubicBezTo>
                  <a:pt x="488614" y="42756"/>
                  <a:pt x="477036" y="50598"/>
                  <a:pt x="467511" y="60123"/>
                </a:cubicBezTo>
                <a:cubicBezTo>
                  <a:pt x="464336" y="98223"/>
                  <a:pt x="475084" y="140227"/>
                  <a:pt x="457986" y="174423"/>
                </a:cubicBezTo>
                <a:cubicBezTo>
                  <a:pt x="449006" y="192384"/>
                  <a:pt x="400836" y="193473"/>
                  <a:pt x="400836" y="193473"/>
                </a:cubicBezTo>
                <a:cubicBezTo>
                  <a:pt x="391311" y="202998"/>
                  <a:pt x="380885" y="211700"/>
                  <a:pt x="372261" y="222048"/>
                </a:cubicBezTo>
                <a:cubicBezTo>
                  <a:pt x="364932" y="230842"/>
                  <a:pt x="361306" y="242528"/>
                  <a:pt x="353211" y="250623"/>
                </a:cubicBezTo>
                <a:cubicBezTo>
                  <a:pt x="325914" y="277920"/>
                  <a:pt x="327049" y="263704"/>
                  <a:pt x="296061" y="279198"/>
                </a:cubicBezTo>
                <a:cubicBezTo>
                  <a:pt x="285822" y="284318"/>
                  <a:pt x="277725" y="293128"/>
                  <a:pt x="267486" y="298248"/>
                </a:cubicBezTo>
                <a:cubicBezTo>
                  <a:pt x="258506" y="302738"/>
                  <a:pt x="247891" y="303283"/>
                  <a:pt x="238911" y="307773"/>
                </a:cubicBezTo>
                <a:cubicBezTo>
                  <a:pt x="173132" y="340662"/>
                  <a:pt x="251530" y="316524"/>
                  <a:pt x="172236" y="336348"/>
                </a:cubicBezTo>
                <a:cubicBezTo>
                  <a:pt x="162711" y="342698"/>
                  <a:pt x="153900" y="350278"/>
                  <a:pt x="143661" y="355398"/>
                </a:cubicBezTo>
                <a:cubicBezTo>
                  <a:pt x="134681" y="359888"/>
                  <a:pt x="123440" y="359354"/>
                  <a:pt x="115086" y="364923"/>
                </a:cubicBezTo>
                <a:cubicBezTo>
                  <a:pt x="103878" y="372395"/>
                  <a:pt x="97144" y="385228"/>
                  <a:pt x="86511" y="393498"/>
                </a:cubicBezTo>
                <a:cubicBezTo>
                  <a:pt x="68439" y="407554"/>
                  <a:pt x="29361" y="431598"/>
                  <a:pt x="29361" y="431598"/>
                </a:cubicBezTo>
                <a:cubicBezTo>
                  <a:pt x="13812" y="384951"/>
                  <a:pt x="-3977" y="363336"/>
                  <a:pt x="786" y="345873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62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build="allAtOnce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2520280" cy="21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0000CC"/>
                </a:solidFill>
              </a:rPr>
              <a:t>Smuon</a:t>
            </a:r>
            <a:r>
              <a:rPr lang="en-US" altLang="zh-CN" sz="4000" b="1" dirty="0" smtClean="0">
                <a:solidFill>
                  <a:srgbClr val="0000CC"/>
                </a:solidFill>
              </a:rPr>
              <a:t> search at CEPC</a:t>
            </a:r>
            <a:endParaRPr lang="zh-CN" altLang="en-US" sz="4000" b="1" dirty="0">
              <a:solidFill>
                <a:srgbClr val="0000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-36512" y="980728"/>
                <a:ext cx="8640960" cy="5042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>
                    <a:solidFill>
                      <a:prstClr val="black"/>
                    </a:solidFill>
                  </a:rPr>
                  <a:t>• </a:t>
                </a:r>
                <a:r>
                  <a:rPr lang="en-US" altLang="zh-CN" b="1" dirty="0">
                    <a:solidFill>
                      <a:prstClr val="black"/>
                    </a:solidFill>
                  </a:rPr>
                  <a:t>Signal sample designed in </a:t>
                </a:r>
                <a:r>
                  <a:rPr lang="en-US" altLang="zh-CN" b="1" dirty="0" smtClean="0">
                    <a:solidFill>
                      <a:prstClr val="black"/>
                    </a:solidFill>
                  </a:rPr>
                  <a:t>smuon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altLang="zh-CN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b="1" dirty="0" smtClean="0">
                    <a:solidFill>
                      <a:prstClr val="black"/>
                    </a:solidFill>
                  </a:rPr>
                  <a:t>and </a:t>
                </a:r>
                <a:r>
                  <a:rPr lang="en-US" altLang="zh-CN" b="1" dirty="0">
                    <a:solidFill>
                      <a:prstClr val="black"/>
                    </a:solidFill>
                  </a:rPr>
                  <a:t>LSP mass phase </a:t>
                </a:r>
                <a:r>
                  <a:rPr lang="en-US" altLang="zh-CN" b="1" dirty="0" smtClean="0">
                    <a:solidFill>
                      <a:prstClr val="black"/>
                    </a:solidFill>
                  </a:rPr>
                  <a:t>space;  </a:t>
                </a:r>
              </a:p>
              <a:p>
                <a:r>
                  <a:rPr lang="en-US" altLang="zh-CN" dirty="0" smtClean="0">
                    <a:solidFill>
                      <a:prstClr val="black"/>
                    </a:solidFill>
                  </a:rPr>
                  <a:t>•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µ</m:t>
                        </m:r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altLang="zh-CN" b="1" dirty="0" smtClean="0">
                    <a:solidFill>
                      <a:prstClr val="black"/>
                    </a:solidFill>
                  </a:rPr>
                  <a:t>mass </a:t>
                </a:r>
                <a:r>
                  <a:rPr lang="en-US" altLang="zh-CN" b="1" dirty="0">
                    <a:solidFill>
                      <a:prstClr val="black"/>
                    </a:solidFill>
                  </a:rPr>
                  <a:t>is bounded by LEP/CEPC limit</a:t>
                </a:r>
                <a:r>
                  <a:rPr lang="en-US" altLang="zh-CN" b="1" dirty="0" smtClean="0">
                    <a:solidFill>
                      <a:prstClr val="black"/>
                    </a:solidFill>
                  </a:rPr>
                  <a:t>;   </a:t>
                </a:r>
                <a:r>
                  <a:rPr lang="en-US" altLang="zh-CN" b="1" dirty="0">
                    <a:solidFill>
                      <a:prstClr val="black"/>
                    </a:solidFill>
                  </a:rPr>
                  <a:t>LSP is bounded by 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µ </m:t>
                        </m:r>
                      </m:e>
                    </m:acc>
                  </m:oMath>
                </a14:m>
                <a:r>
                  <a:rPr lang="en-US" altLang="zh-CN" b="1" dirty="0" smtClean="0">
                    <a:solidFill>
                      <a:prstClr val="black"/>
                    </a:solidFill>
                  </a:rPr>
                  <a:t>mass </a:t>
                </a:r>
              </a:p>
              <a:p>
                <a:r>
                  <a:rPr lang="en-US" altLang="zh-CN" dirty="0" smtClean="0">
                    <a:solidFill>
                      <a:prstClr val="black"/>
                    </a:solidFill>
                  </a:rPr>
                  <a:t>•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altLang="zh-CN" b="1" dirty="0" smtClean="0">
                    <a:solidFill>
                      <a:prstClr val="black"/>
                    </a:solidFill>
                  </a:rPr>
                  <a:t> decays </a:t>
                </a:r>
                <a:r>
                  <a:rPr lang="en-US" altLang="zh-CN" b="1" dirty="0">
                    <a:solidFill>
                      <a:prstClr val="black"/>
                    </a:solidFill>
                  </a:rPr>
                  <a:t>into a </a:t>
                </a:r>
                <a:r>
                  <a:rPr lang="en-US" altLang="zh-CN" b="1" dirty="0" smtClean="0">
                    <a:solidFill>
                      <a:prstClr val="black"/>
                    </a:solidFill>
                  </a:rPr>
                  <a:t>muon </a:t>
                </a:r>
                <a:r>
                  <a:rPr lang="en-US" altLang="zh-CN" b="1" dirty="0">
                    <a:solidFill>
                      <a:prstClr val="black"/>
                    </a:solidFill>
                  </a:rPr>
                  <a:t>and a LSP with 100% BR </a:t>
                </a:r>
                <a:endParaRPr lang="en-US" altLang="zh-CN" b="1" dirty="0" smtClean="0">
                  <a:solidFill>
                    <a:prstClr val="black"/>
                  </a:solidFill>
                </a:endParaRPr>
              </a:p>
              <a:p>
                <a:r>
                  <a:rPr lang="en-US" altLang="zh-CN" dirty="0" smtClean="0">
                    <a:solidFill>
                      <a:prstClr val="black"/>
                    </a:solidFill>
                  </a:rPr>
                  <a:t>• </a:t>
                </a:r>
                <a:r>
                  <a:rPr lang="en-US" altLang="zh-CN" b="1" dirty="0" smtClean="0">
                    <a:solidFill>
                      <a:prstClr val="black"/>
                    </a:solidFill>
                  </a:rPr>
                  <a:t>Signal cross-section </a:t>
                </a:r>
                <a:r>
                  <a:rPr lang="en-US" altLang="zh-CN" b="1" dirty="0">
                    <a:solidFill>
                      <a:prstClr val="black"/>
                    </a:solidFill>
                  </a:rPr>
                  <a:t>(LO) :</a:t>
                </a:r>
                <a:endParaRPr lang="en-US" altLang="zh-CN" b="1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altLang="zh-CN" b="1" i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b="1" i="1" dirty="0" smtClean="0">
                    <a:solidFill>
                      <a:prstClr val="black"/>
                    </a:solidFill>
                  </a:rPr>
                  <a:t>        </a:t>
                </a:r>
                <a:r>
                  <a:rPr lang="en-US" altLang="zh-CN" b="1" i="1" dirty="0" smtClean="0">
                    <a:solidFill>
                      <a:srgbClr val="0070C0"/>
                    </a:solidFill>
                  </a:rPr>
                  <a:t>240GeV:   </a:t>
                </a:r>
                <a:r>
                  <a:rPr lang="en-US" altLang="zh-CN" b="1" dirty="0" smtClean="0">
                    <a:solidFill>
                      <a:srgbClr val="0070C0"/>
                    </a:solidFill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baseline="-2500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b="1" i="1" baseline="-2500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altLang="zh-CN" b="1" dirty="0" smtClean="0">
                    <a:solidFill>
                      <a:srgbClr val="0070C0"/>
                    </a:solidFill>
                  </a:rPr>
                  <a:t> = 115GeV       23.6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fb </a:t>
                </a:r>
                <a:endParaRPr lang="en-US" altLang="zh-CN" b="1" dirty="0" smtClean="0">
                  <a:solidFill>
                    <a:srgbClr val="0070C0"/>
                  </a:solidFill>
                </a:endParaRPr>
              </a:p>
              <a:p>
                <a:pPr lvl="0"/>
                <a:r>
                  <a:rPr lang="en-US" altLang="zh-CN" b="1" i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b="1" i="1" dirty="0" smtClean="0">
                    <a:solidFill>
                      <a:prstClr val="black"/>
                    </a:solidFill>
                  </a:rPr>
                  <a:t>        </a:t>
                </a:r>
                <a:r>
                  <a:rPr lang="en-US" altLang="zh-CN" b="1" i="1" dirty="0" smtClean="0">
                    <a:solidFill>
                      <a:srgbClr val="7030A0"/>
                    </a:solidFill>
                  </a:rPr>
                  <a:t>360GeV:   </a:t>
                </a:r>
                <a:r>
                  <a:rPr lang="en-US" altLang="zh-CN" b="1" dirty="0" smtClean="0">
                    <a:solidFill>
                      <a:srgbClr val="7030A0"/>
                    </a:solidFill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 baseline="-25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b="1" i="1" baseline="-25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altLang="zh-CN" b="1" baseline="-25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= </a:t>
                </a:r>
                <a:r>
                  <a:rPr lang="en-US" altLang="zh-CN" b="1" dirty="0" smtClean="0">
                    <a:solidFill>
                      <a:srgbClr val="7030A0"/>
                    </a:solidFill>
                  </a:rPr>
                  <a:t>110GeV      217.5 fb</a:t>
                </a:r>
              </a:p>
              <a:p>
                <a:pPr lvl="0"/>
                <a:r>
                  <a:rPr lang="en-US" altLang="zh-CN" b="1" dirty="0">
                    <a:solidFill>
                      <a:srgbClr val="7030A0"/>
                    </a:solidFill>
                  </a:rPr>
                  <a:t>                                 </a:t>
                </a:r>
                <a:r>
                  <a:rPr lang="en-US" altLang="zh-CN" b="1" dirty="0" smtClean="0">
                    <a:solidFill>
                      <a:srgbClr val="7030A0"/>
                    </a:solidFill>
                  </a:rPr>
                  <a:t>= 120GeV      181.7 fb</a:t>
                </a:r>
              </a:p>
              <a:p>
                <a:pPr lvl="0"/>
                <a:r>
                  <a:rPr lang="en-US" altLang="zh-CN" b="1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b="1" dirty="0" smtClean="0">
                    <a:solidFill>
                      <a:srgbClr val="7030A0"/>
                    </a:solidFill>
                  </a:rPr>
                  <a:t>                                = 160GeV        42.5 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fb</a:t>
                </a:r>
                <a:endParaRPr lang="en-US" altLang="zh-CN" b="1" dirty="0" smtClean="0">
                  <a:solidFill>
                    <a:srgbClr val="7030A0"/>
                  </a:solidFill>
                </a:endParaRPr>
              </a:p>
              <a:p>
                <a:pPr lvl="0"/>
                <a:r>
                  <a:rPr lang="en-US" altLang="zh-CN" b="1" dirty="0" smtClean="0">
                    <a:solidFill>
                      <a:srgbClr val="7030A0"/>
                    </a:solidFill>
                  </a:rPr>
                  <a:t>                                 = 170GeV        15.7 fb</a:t>
                </a:r>
              </a:p>
              <a:p>
                <a:pPr lvl="0"/>
                <a:r>
                  <a:rPr lang="en-US" altLang="zh-CN" b="1" dirty="0" smtClean="0">
                    <a:solidFill>
                      <a:srgbClr val="7030A0"/>
                    </a:solidFill>
                  </a:rPr>
                  <a:t>                                 = 175GeV          5.7 fb</a:t>
                </a:r>
              </a:p>
              <a:p>
                <a:pPr lvl="0"/>
                <a:r>
                  <a:rPr lang="en-US" altLang="zh-CN" b="1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b="1" dirty="0" smtClean="0">
                    <a:solidFill>
                      <a:srgbClr val="7030A0"/>
                    </a:solidFill>
                  </a:rPr>
                  <a:t>                                = 179GeV          0.5 fb</a:t>
                </a:r>
              </a:p>
              <a:p>
                <a:pPr lvl="0"/>
                <a:r>
                  <a:rPr lang="en-US" altLang="zh-CN" dirty="0">
                    <a:solidFill>
                      <a:prstClr val="black"/>
                    </a:solidFill>
                  </a:rPr>
                  <a:t>• </a:t>
                </a:r>
                <a:r>
                  <a:rPr lang="en-US" altLang="zh-CN" b="1" dirty="0" smtClean="0">
                    <a:solidFill>
                      <a:srgbClr val="7030A0"/>
                    </a:solidFill>
                  </a:rPr>
                  <a:t>Main BKG at 360GeV :</a:t>
                </a:r>
              </a:p>
              <a:p>
                <a:pPr lvl="0"/>
                <a:r>
                  <a:rPr lang="en-US" altLang="zh-CN" b="1" i="1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b="1" i="1" dirty="0" smtClean="0">
                    <a:solidFill>
                      <a:srgbClr val="7030A0"/>
                    </a:solidFill>
                  </a:rPr>
                  <a:t>      </a:t>
                </a:r>
                <a:r>
                  <a:rPr lang="en-US" altLang="zh-CN" sz="1600" b="1" i="1" dirty="0" smtClean="0">
                    <a:solidFill>
                      <a:srgbClr val="7030A0"/>
                    </a:solidFill>
                    <a:sym typeface="Symbol"/>
                  </a:rPr>
                  <a:t></a:t>
                </a:r>
                <a:r>
                  <a:rPr lang="en-US" altLang="zh-CN" sz="1600" b="1" i="1" dirty="0" smtClean="0">
                    <a:solidFill>
                      <a:srgbClr val="7030A0"/>
                    </a:solidFill>
                  </a:rPr>
                  <a:t> (Z)                            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</a:rPr>
                  <a:t>2430.34  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sym typeface="Symbol"/>
                  </a:rPr>
                  <a:t>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</a:rPr>
                  <a:t>  22.60 fb  </a:t>
                </a:r>
              </a:p>
              <a:p>
                <a:pPr lvl="0"/>
                <a:r>
                  <a:rPr lang="en-US" altLang="zh-CN" sz="1600" b="1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</a:rPr>
                  <a:t>       </a:t>
                </a:r>
                <a:r>
                  <a:rPr lang="en-US" altLang="zh-CN" sz="1600" b="1" i="1" dirty="0" smtClean="0">
                    <a:solidFill>
                      <a:srgbClr val="7030A0"/>
                    </a:solidFill>
                  </a:rPr>
                  <a:t>WW </a:t>
                </a:r>
                <a:r>
                  <a:rPr lang="en-US" altLang="zh-CN" sz="1600" b="1" i="1" dirty="0">
                    <a:solidFill>
                      <a:srgbClr val="7030A0"/>
                    </a:solidFill>
                    <a:sym typeface="Symbol"/>
                  </a:rPr>
                  <a:t> </a:t>
                </a:r>
                <a:r>
                  <a:rPr lang="en-US" altLang="zh-CN" sz="1600" b="1" i="1" dirty="0" err="1">
                    <a:solidFill>
                      <a:srgbClr val="7030A0"/>
                    </a:solidFill>
                    <a:sym typeface="Symbol"/>
                  </a:rPr>
                  <a:t>ll</a:t>
                </a:r>
                <a:r>
                  <a:rPr lang="en-US" altLang="zh-CN" sz="1600" b="1" i="1" dirty="0">
                    <a:solidFill>
                      <a:srgbClr val="7030A0"/>
                    </a:solidFill>
                    <a:sym typeface="Symbol"/>
                  </a:rPr>
                  <a:t>            </a:t>
                </a:r>
                <a:r>
                  <a:rPr lang="en-US" altLang="zh-CN" sz="1600" b="1" i="1" dirty="0" smtClean="0">
                    <a:solidFill>
                      <a:srgbClr val="7030A0"/>
                    </a:solidFill>
                    <a:sym typeface="Symbol"/>
                  </a:rPr>
                  <a:t>             </a:t>
                </a:r>
                <a:r>
                  <a:rPr lang="en-US" altLang="zh-CN" sz="1600" b="1" dirty="0">
                    <a:solidFill>
                      <a:srgbClr val="7030A0"/>
                    </a:solidFill>
                    <a:sym typeface="Symbol"/>
                  </a:rPr>
                  <a:t>281.05 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sym typeface="Symbol"/>
                  </a:rPr>
                  <a:t>    0.29 fb</a:t>
                </a:r>
                <a:endParaRPr lang="en-US" altLang="zh-CN" sz="1600" b="1" dirty="0" smtClean="0">
                  <a:solidFill>
                    <a:srgbClr val="7030A0"/>
                  </a:solidFill>
                </a:endParaRPr>
              </a:p>
              <a:p>
                <a:pPr lvl="0"/>
                <a:r>
                  <a:rPr lang="en-US" altLang="zh-CN" sz="1600" b="1" dirty="0" smtClean="0">
                    <a:solidFill>
                      <a:srgbClr val="7030A0"/>
                    </a:solidFill>
                  </a:rPr>
                  <a:t>        </a:t>
                </a:r>
                <a:r>
                  <a:rPr lang="en-US" altLang="zh-CN" sz="1600" b="1" i="1" dirty="0" smtClean="0">
                    <a:solidFill>
                      <a:srgbClr val="7030A0"/>
                    </a:solidFill>
                  </a:rPr>
                  <a:t>ZZ or WW </a:t>
                </a:r>
                <a:r>
                  <a:rPr lang="en-US" altLang="zh-CN" sz="1600" b="1" i="1" dirty="0">
                    <a:solidFill>
                      <a:srgbClr val="7030A0"/>
                    </a:solidFill>
                    <a:sym typeface="Symbol"/>
                  </a:rPr>
                  <a:t> </a:t>
                </a:r>
                <a:r>
                  <a:rPr lang="en-US" altLang="zh-CN" sz="1600" b="1" i="1" dirty="0" smtClean="0">
                    <a:solidFill>
                      <a:srgbClr val="7030A0"/>
                    </a:solidFill>
                    <a:sym typeface="Symbol"/>
                  </a:rPr>
                  <a:t>       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sym typeface="Symbol"/>
                  </a:rPr>
                  <a:t>150.87  </a:t>
                </a:r>
                <a:r>
                  <a:rPr lang="en-US" altLang="zh-CN" b="1" dirty="0" smtClean="0">
                    <a:solidFill>
                      <a:srgbClr val="7030A0"/>
                    </a:solidFill>
                    <a:sym typeface="Symbol"/>
                  </a:rPr>
                  <a:t>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sym typeface="Symbol"/>
                  </a:rPr>
                  <a:t>   0.17 fb</a:t>
                </a:r>
                <a:endParaRPr lang="zh-CN" altLang="en-US" sz="1600" b="1" dirty="0">
                  <a:solidFill>
                    <a:srgbClr val="7030A0"/>
                  </a:solidFill>
                </a:endParaRPr>
              </a:p>
              <a:p>
                <a:pPr lvl="0"/>
                <a:r>
                  <a:rPr lang="zh-CN" altLang="en-US" sz="1600" b="1" dirty="0" smtClean="0">
                    <a:solidFill>
                      <a:srgbClr val="7030A0"/>
                    </a:solidFill>
                    <a:sym typeface="Symbol"/>
                  </a:rPr>
                  <a:t>       </a:t>
                </a:r>
                <a:r>
                  <a:rPr lang="zh-CN" altLang="en-US" sz="1600" b="1" i="1" dirty="0" smtClean="0">
                    <a:solidFill>
                      <a:srgbClr val="7030A0"/>
                    </a:solidFill>
                    <a:sym typeface="Symbol"/>
                  </a:rPr>
                  <a:t> </a:t>
                </a:r>
                <a:r>
                  <a:rPr lang="en-US" altLang="zh-CN" sz="1600" b="1" i="1" dirty="0" smtClean="0">
                    <a:solidFill>
                      <a:srgbClr val="7030A0"/>
                    </a:solidFill>
                    <a:sym typeface="Symbol"/>
                  </a:rPr>
                  <a:t>Z</a:t>
                </a:r>
                <a:r>
                  <a:rPr lang="en-US" altLang="zh-CN" sz="1600" b="1" i="1" dirty="0">
                    <a:solidFill>
                      <a:srgbClr val="7030A0"/>
                    </a:solidFill>
                    <a:sym typeface="Symbol"/>
                  </a:rPr>
                  <a:t>, Z  </a:t>
                </a:r>
                <a:r>
                  <a:rPr lang="en-US" altLang="zh-CN" sz="1600" b="1" i="1" dirty="0" smtClean="0">
                    <a:solidFill>
                      <a:srgbClr val="7030A0"/>
                    </a:solidFill>
                    <a:sym typeface="Symbol"/>
                  </a:rPr>
                  <a:t>                      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sym typeface="Symbol"/>
                  </a:rPr>
                  <a:t>45.63   </a:t>
                </a:r>
                <a:r>
                  <a:rPr lang="en-US" altLang="zh-CN" b="1" dirty="0" smtClean="0">
                    <a:solidFill>
                      <a:srgbClr val="7030A0"/>
                    </a:solidFill>
                    <a:sym typeface="Symbol"/>
                  </a:rPr>
                  <a:t>   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sym typeface="Symbol"/>
                  </a:rPr>
                  <a:t>0.13 fb</a:t>
                </a:r>
                <a:endParaRPr lang="en-US" altLang="zh-CN" sz="1600" b="1" dirty="0" smtClean="0">
                  <a:solidFill>
                    <a:srgbClr val="7030A0"/>
                  </a:solidFill>
                </a:endParaRPr>
              </a:p>
              <a:p>
                <a:pPr lvl="0">
                  <a:defRPr/>
                </a:pPr>
                <a:r>
                  <a:rPr lang="en-US" altLang="zh-CN" sz="1600" b="1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</a:rPr>
                  <a:t>       </a:t>
                </a:r>
                <a:r>
                  <a:rPr lang="en-US" altLang="zh-CN" sz="1600" b="1" i="1" dirty="0" smtClean="0">
                    <a:solidFill>
                      <a:srgbClr val="7030A0"/>
                    </a:solidFill>
                  </a:rPr>
                  <a:t>ZZ </a:t>
                </a:r>
                <a:r>
                  <a:rPr lang="en-US" altLang="zh-CN" sz="1600" b="1" i="1" dirty="0">
                    <a:solidFill>
                      <a:srgbClr val="7030A0"/>
                    </a:solidFill>
                    <a:sym typeface="Symbol"/>
                  </a:rPr>
                  <a:t> </a:t>
                </a:r>
                <a:r>
                  <a:rPr lang="en-US" altLang="zh-CN" sz="1600" b="1" i="1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1600" b="1" i="1" dirty="0" smtClean="0">
                    <a:solidFill>
                      <a:srgbClr val="7030A0"/>
                    </a:solidFill>
                  </a:rPr>
                  <a:t>                     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</a:rPr>
                  <a:t>10.42   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sym typeface="Symbol"/>
                  </a:rPr>
                  <a:t>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</a:rPr>
                  <a:t>   0.02 fb</a:t>
                </a:r>
              </a:p>
              <a:p>
                <a:pPr lvl="0"/>
                <a:r>
                  <a:rPr lang="zh-CN" altLang="en-US" sz="1600" b="1" dirty="0" smtClean="0">
                    <a:solidFill>
                      <a:srgbClr val="7030A0"/>
                    </a:solidFill>
                    <a:sym typeface="Symbol"/>
                  </a:rPr>
                  <a:t>       </a:t>
                </a:r>
                <a:r>
                  <a:rPr lang="zh-CN" altLang="en-US" sz="1600" b="1" i="1" dirty="0" smtClean="0">
                    <a:solidFill>
                      <a:srgbClr val="7030A0"/>
                    </a:solidFill>
                    <a:sym typeface="Symbol"/>
                  </a:rPr>
                  <a:t></a:t>
                </a:r>
                <a:r>
                  <a:rPr lang="en-US" altLang="zh-CN" sz="1600" b="1" i="1" dirty="0">
                    <a:solidFill>
                      <a:srgbClr val="7030A0"/>
                    </a:solidFill>
                    <a:sym typeface="Symbol"/>
                  </a:rPr>
                  <a:t>H, H  </a:t>
                </a:r>
                <a:r>
                  <a:rPr lang="en-US" altLang="zh-CN" sz="1600" b="1" i="1" dirty="0" smtClean="0">
                    <a:solidFill>
                      <a:srgbClr val="7030A0"/>
                    </a:solidFill>
                    <a:sym typeface="Symbol"/>
                  </a:rPr>
                  <a:t>anything        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sym typeface="Symbol"/>
                  </a:rPr>
                  <a:t>53.62</a:t>
                </a:r>
                <a:r>
                  <a:rPr lang="en-US" altLang="zh-CN" sz="1600" b="1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sym typeface="Symbol"/>
                  </a:rPr>
                  <a:t>     0.04 fb</a:t>
                </a:r>
                <a:endParaRPr lang="en-US" altLang="zh-CN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980728"/>
                <a:ext cx="8640960" cy="5042214"/>
              </a:xfrm>
              <a:prstGeom prst="rect">
                <a:avLst/>
              </a:prstGeom>
              <a:blipFill rotWithShape="1">
                <a:blip r:embed="rId3"/>
                <a:stretch>
                  <a:fillRect l="-565" t="-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24128" y="5075892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514790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4581128"/>
            <a:ext cx="1080120" cy="92333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ym typeface="Symbol"/>
              </a:rPr>
              <a:t> </a:t>
            </a:r>
            <a:r>
              <a:rPr lang="en-US" altLang="zh-CN" dirty="0" smtClean="0">
                <a:sym typeface="Symbol"/>
              </a:rPr>
              <a:t>are</a:t>
            </a:r>
          </a:p>
          <a:p>
            <a:r>
              <a:rPr lang="en-US" altLang="zh-CN" dirty="0" smtClean="0">
                <a:sym typeface="Symbol"/>
              </a:rPr>
              <a:t>Channel not listed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2" y="44624"/>
            <a:ext cx="13652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cfn-live-content-bucket-iop-org.s3.amazonaws.com/journals/1674-1137/40/3/033001/revision1/cpc20160302f9_online.jpg?AWSAccessKeyId=AKIAYDKQL6LTV7YY2HIK&amp;Expires=1653533691&amp;Signature=Cxx7avcjhGynd53WeZizcvL05%2Fk%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77222"/>
            <a:ext cx="3096344" cy="3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868561"/>
            <a:ext cx="601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FF0000"/>
                </a:solidFill>
              </a:rPr>
              <a:t>t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tbar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~300fb, its 4j+2b ~202fb , </a:t>
            </a:r>
            <a:r>
              <a:rPr lang="en-US" altLang="zh-CN" sz="1600" b="1" i="1" u="sng" dirty="0" smtClean="0">
                <a:solidFill>
                  <a:srgbClr val="FF0000"/>
                </a:solidFill>
                <a:sym typeface="Symbol"/>
              </a:rPr>
              <a:t> + 2b ~3.4</a:t>
            </a:r>
            <a:r>
              <a:rPr lang="en-US" altLang="zh-CN" sz="1600" b="1" u="sng" dirty="0" smtClean="0">
                <a:solidFill>
                  <a:srgbClr val="FF0000"/>
                </a:solidFill>
                <a:sym typeface="Symbol"/>
              </a:rPr>
              <a:t>fb</a:t>
            </a:r>
            <a:r>
              <a:rPr lang="en-US" altLang="zh-CN" sz="1600" b="1" i="1" dirty="0" smtClean="0">
                <a:solidFill>
                  <a:srgbClr val="FF0000"/>
                </a:solidFill>
                <a:sym typeface="Symbol"/>
              </a:rPr>
              <a:t>,  </a:t>
            </a:r>
            <a:r>
              <a:rPr lang="en-US" altLang="zh-CN" sz="1600" b="1" i="1" dirty="0" err="1" smtClean="0">
                <a:solidFill>
                  <a:srgbClr val="FF0000"/>
                </a:solidFill>
                <a:sym typeface="Symbol"/>
              </a:rPr>
              <a:t>ttbar</a:t>
            </a:r>
            <a:r>
              <a:rPr lang="en-US" altLang="zh-CN" sz="1600" b="1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zh-CN" sz="1600" b="1" i="1" dirty="0" smtClean="0">
                <a:solidFill>
                  <a:srgbClr val="FF0000"/>
                </a:solidFill>
                <a:sym typeface="Symbol"/>
              </a:rPr>
              <a:t>can be well suppressed in </a:t>
            </a:r>
            <a:r>
              <a:rPr lang="en-US" altLang="zh-CN" sz="1600" b="1" i="1" dirty="0" err="1" smtClean="0">
                <a:solidFill>
                  <a:srgbClr val="FF0000"/>
                </a:solidFill>
                <a:sym typeface="Symbol"/>
              </a:rPr>
              <a:t>smuon</a:t>
            </a:r>
            <a:r>
              <a:rPr lang="en-US" altLang="zh-CN" sz="1600" b="1" i="1" dirty="0" smtClean="0">
                <a:solidFill>
                  <a:srgbClr val="FF0000"/>
                </a:solidFill>
                <a:sym typeface="Symbol"/>
              </a:rPr>
              <a:t> search  </a:t>
            </a:r>
            <a:r>
              <a:rPr lang="en-US" altLang="zh-CN" sz="1600" b="1" i="1" dirty="0" smtClean="0">
                <a:solidFill>
                  <a:srgbClr val="0070C0"/>
                </a:solidFill>
                <a:sym typeface="Symbol"/>
              </a:rPr>
              <a:t>(now no generator yet!) 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8172400" y="5147900"/>
            <a:ext cx="0" cy="13774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156176" y="5229200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5193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CEPC 240GeV 5.05ab</a:t>
            </a:r>
            <a:r>
              <a:rPr lang="en-US" altLang="zh-CN" sz="3200" b="1" baseline="30000" dirty="0" smtClean="0">
                <a:solidFill>
                  <a:srgbClr val="0000CC"/>
                </a:solidFill>
              </a:rPr>
              <a:t>-1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 (5% sys.) Results</a:t>
            </a:r>
            <a:endParaRPr lang="zh-CN" alt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6712"/>
            <a:ext cx="59840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210129"/>
            <a:ext cx="5940660" cy="154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69" y="965647"/>
            <a:ext cx="2414587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5796136" y="5622339"/>
            <a:ext cx="3456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With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5</a:t>
            </a:r>
            <a:r>
              <a:rPr lang="en-US" altLang="zh-CN" sz="1600" b="1" dirty="0">
                <a:solidFill>
                  <a:srgbClr val="FF0000"/>
                </a:solidFill>
              </a:rPr>
              <a:t>%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flat systematic</a:t>
            </a:r>
            <a:r>
              <a:rPr lang="en-US" altLang="zh-CN" sz="1600" b="1" dirty="0">
                <a:solidFill>
                  <a:srgbClr val="FF0000"/>
                </a:solidFill>
              </a:rPr>
              <a:t>, the discovery sensitivity can reach up to 117 </a:t>
            </a:r>
            <a:r>
              <a:rPr lang="en-US" altLang="zh-CN" sz="1600" b="1" dirty="0" err="1">
                <a:solidFill>
                  <a:srgbClr val="FF0000"/>
                </a:solidFill>
              </a:rPr>
              <a:t>GeV</a:t>
            </a:r>
            <a:r>
              <a:rPr lang="en-US" altLang="zh-CN" sz="1600" b="1" dirty="0">
                <a:solidFill>
                  <a:srgbClr val="FF0000"/>
                </a:solidFill>
              </a:rPr>
              <a:t> in 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err="1" smtClean="0">
                <a:solidFill>
                  <a:srgbClr val="FF0000"/>
                </a:solidFill>
              </a:rPr>
              <a:t>smuon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mass   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arXiv:2105.06135</a:t>
            </a:r>
            <a:endParaRPr lang="en-US" altLang="zh-CN" sz="2000" b="1" dirty="0">
              <a:solidFill>
                <a:srgbClr val="7030A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77988"/>
            <a:ext cx="2376264" cy="228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cepc.ihep.ac.cn/CEPC_SC_files/CEPC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4"/>
            <a:ext cx="1368152" cy="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接连接符 14"/>
          <p:cNvCxnSpPr/>
          <p:nvPr/>
        </p:nvCxnSpPr>
        <p:spPr>
          <a:xfrm>
            <a:off x="5778134" y="1052736"/>
            <a:ext cx="0" cy="43924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444044"/>
            <a:ext cx="572412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5292080" y="4365104"/>
            <a:ext cx="1224136" cy="20789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4448" y="2833191"/>
            <a:ext cx="504056" cy="52322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7030A0"/>
                </a:solidFill>
              </a:rPr>
              <a:t>N-1</a:t>
            </a:r>
          </a:p>
          <a:p>
            <a:r>
              <a:rPr lang="en-US" altLang="zh-CN" sz="1400" b="1" dirty="0" smtClean="0">
                <a:solidFill>
                  <a:srgbClr val="7030A0"/>
                </a:solidFill>
              </a:rPr>
              <a:t>plot</a:t>
            </a:r>
            <a:endParaRPr lang="zh-CN" altLang="en-US" sz="1400" b="1" dirty="0">
              <a:solidFill>
                <a:srgbClr val="7030A0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-36512" y="836712"/>
            <a:ext cx="914501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360GeV 1ab</a:t>
            </a:r>
            <a:r>
              <a:rPr lang="en-US" altLang="zh-CN" sz="3200" b="1" baseline="30000" dirty="0" smtClean="0">
                <a:solidFill>
                  <a:srgbClr val="0000CC"/>
                </a:solidFill>
              </a:rPr>
              <a:t>-1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 Analysis: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Variables  </a:t>
            </a:r>
            <a:r>
              <a:rPr lang="en-US" altLang="zh-CN" sz="2800" b="1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R( </a:t>
            </a:r>
            <a:r>
              <a:rPr lang="en-US" altLang="zh-CN" sz="2800" b="1" dirty="0" smtClean="0">
                <a:solidFill>
                  <a:srgbClr val="C00000"/>
                </a:solidFill>
                <a:sym typeface="Symbol"/>
              </a:rPr>
              <a:t>, recoil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)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35896" y="3861048"/>
                <a:ext cx="5544616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CN" sz="2800" b="1" dirty="0" err="1" smtClean="0"/>
                  <a:t>Preselection</a:t>
                </a:r>
                <a:r>
                  <a:rPr lang="en-US" altLang="zh-CN" sz="2800" b="1" dirty="0" smtClean="0"/>
                  <a:t>:</a:t>
                </a:r>
              </a:p>
              <a:p>
                <a:pPr lvl="0"/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altLang="zh-CN" sz="2000" b="1" dirty="0" err="1" smtClean="0">
                    <a:solidFill>
                      <a:srgbClr val="FF0000"/>
                    </a:solidFill>
                  </a:rPr>
                  <a:t>OSmuon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==1 ( OS 2 </a:t>
                </a:r>
                <a:r>
                  <a:rPr lang="en-US" altLang="zh-CN" sz="2000" b="1" dirty="0" err="1" smtClean="0">
                    <a:solidFill>
                      <a:srgbClr val="FF0000"/>
                    </a:solidFill>
                  </a:rPr>
                  <a:t>muons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 with E</a:t>
                </a:r>
                <a:r>
                  <a:rPr lang="en-US" altLang="zh-CN" sz="2000" b="1" baseline="-25000" dirty="0" smtClean="0">
                    <a:solidFill>
                      <a:srgbClr val="FF0000"/>
                    </a:solidFill>
                    <a:sym typeface="Symbol"/>
                  </a:rPr>
                  <a:t>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&gt; 0.5GeV )</a:t>
                </a:r>
              </a:p>
              <a:p>
                <a:pPr lvl="0"/>
                <a:endParaRPr lang="en-US" altLang="zh-CN" sz="1400" b="1" dirty="0" smtClean="0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altLang="zh-CN" sz="2800" b="1" dirty="0" smtClean="0"/>
                  <a:t>Signal </a:t>
                </a:r>
                <a:r>
                  <a:rPr lang="en-US" altLang="zh-CN" sz="2800" b="1" dirty="0">
                    <a:sym typeface="Symbol"/>
                  </a:rPr>
                  <a:t></a:t>
                </a:r>
                <a:r>
                  <a:rPr lang="en-US" altLang="zh-CN" sz="2800" b="1" dirty="0" smtClean="0"/>
                  <a:t>R</a:t>
                </a:r>
                <a:r>
                  <a:rPr lang="en-US" altLang="zh-CN" sz="2800" b="1" dirty="0"/>
                  <a:t>( </a:t>
                </a:r>
                <a:r>
                  <a:rPr lang="en-US" altLang="zh-CN" sz="2800" b="1" dirty="0">
                    <a:sym typeface="Symbol"/>
                  </a:rPr>
                  <a:t>, recoil </a:t>
                </a:r>
                <a:r>
                  <a:rPr lang="en-US" altLang="zh-CN" sz="2800" b="1" dirty="0" smtClean="0"/>
                  <a:t>):  0.5 - </a:t>
                </a:r>
                <a:r>
                  <a:rPr lang="en-US" altLang="zh-CN" sz="2800" b="1" dirty="0"/>
                  <a:t>4</a:t>
                </a:r>
                <a:r>
                  <a:rPr lang="en-US" altLang="zh-CN" sz="2800" b="1" dirty="0" smtClean="0"/>
                  <a:t>.0</a:t>
                </a:r>
              </a:p>
              <a:p>
                <a:pPr lvl="0"/>
                <a:r>
                  <a:rPr lang="en-US" altLang="zh-CN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Mean value slowly goes up as m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b="1" i="1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1" i="1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altLang="zh-CN" sz="2000" b="1" baseline="-25000" dirty="0" smtClean="0">
                    <a:solidFill>
                      <a:srgbClr val="FF0000"/>
                    </a:solidFill>
                    <a:sym typeface="Symbol"/>
                  </a:rPr>
                  <a:t> 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sym typeface="Symbol"/>
                  </a:rPr>
                  <a:t>increases,    </a:t>
                </a:r>
              </a:p>
              <a:p>
                <a:pPr lvl="0"/>
                <a:r>
                  <a:rPr lang="en-US" altLang="zh-CN" sz="2000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sym typeface="Symbol"/>
                  </a:rPr>
                  <a:t>   range is much narrow than SM BKG</a:t>
                </a:r>
                <a:endParaRPr lang="en-US" altLang="zh-CN" sz="2000" b="1" dirty="0" smtClean="0">
                  <a:solidFill>
                    <a:srgbClr val="FF0000"/>
                  </a:solidFill>
                </a:endParaRPr>
              </a:p>
              <a:p>
                <a:pPr lvl="0"/>
                <a:endParaRPr lang="zh-CN" altLang="en-US" sz="2800" b="1" dirty="0">
                  <a:solidFill>
                    <a:srgbClr val="FF0000"/>
                  </a:solidFill>
                </a:endParaRPr>
              </a:p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861048"/>
                <a:ext cx="5544616" cy="2923877"/>
              </a:xfrm>
              <a:prstGeom prst="rect">
                <a:avLst/>
              </a:prstGeom>
              <a:blipFill rotWithShape="1">
                <a:blip r:embed="rId2"/>
                <a:stretch>
                  <a:fillRect l="-2198" t="-1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cepc.ihep.ac.cn/CEPC_SC_files/CEPC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4"/>
            <a:ext cx="1368152" cy="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4" y="836712"/>
            <a:ext cx="3437992" cy="30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17687"/>
            <a:ext cx="3490714" cy="309269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463915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1124744"/>
            <a:ext cx="71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SM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2411760" y="3645024"/>
            <a:ext cx="1049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 b="1" dirty="0">
                <a:sym typeface="Symbol"/>
              </a:rPr>
              <a:t></a:t>
            </a:r>
            <a:r>
              <a:rPr lang="en-US" altLang="zh-CN" sz="1200" b="1" dirty="0"/>
              <a:t>R( </a:t>
            </a:r>
            <a:r>
              <a:rPr lang="en-US" altLang="zh-CN" sz="1200" b="1" dirty="0">
                <a:sym typeface="Symbol"/>
              </a:rPr>
              <a:t>, recoil </a:t>
            </a:r>
            <a:r>
              <a:rPr lang="en-US" altLang="zh-CN" sz="1200" b="1" dirty="0"/>
              <a:t>)</a:t>
            </a:r>
            <a:endParaRPr lang="zh-CN" altLang="en-US" sz="1200" b="1" dirty="0"/>
          </a:p>
        </p:txBody>
      </p:sp>
      <p:sp>
        <p:nvSpPr>
          <p:cNvPr id="13" name="矩形 12"/>
          <p:cNvSpPr/>
          <p:nvPr/>
        </p:nvSpPr>
        <p:spPr>
          <a:xfrm>
            <a:off x="6186906" y="3656057"/>
            <a:ext cx="1049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 b="1" dirty="0">
                <a:sym typeface="Symbol"/>
              </a:rPr>
              <a:t></a:t>
            </a:r>
            <a:r>
              <a:rPr lang="en-US" altLang="zh-CN" sz="1200" b="1" dirty="0"/>
              <a:t>R( </a:t>
            </a:r>
            <a:r>
              <a:rPr lang="en-US" altLang="zh-CN" sz="1200" b="1" dirty="0">
                <a:sym typeface="Symbol"/>
              </a:rPr>
              <a:t>, recoil </a:t>
            </a:r>
            <a:r>
              <a:rPr lang="en-US" altLang="zh-CN" sz="1200" b="1" dirty="0"/>
              <a:t>)</a:t>
            </a:r>
            <a:endParaRPr lang="zh-CN" altLang="en-US" sz="1200" b="1" dirty="0"/>
          </a:p>
        </p:txBody>
      </p:sp>
      <p:sp>
        <p:nvSpPr>
          <p:cNvPr id="14" name="矩形 13"/>
          <p:cNvSpPr/>
          <p:nvPr/>
        </p:nvSpPr>
        <p:spPr>
          <a:xfrm>
            <a:off x="2411760" y="6525344"/>
            <a:ext cx="1049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 b="1" dirty="0">
                <a:sym typeface="Symbol"/>
              </a:rPr>
              <a:t></a:t>
            </a:r>
            <a:r>
              <a:rPr lang="en-US" altLang="zh-CN" sz="1200" b="1" dirty="0"/>
              <a:t>R( </a:t>
            </a:r>
            <a:r>
              <a:rPr lang="en-US" altLang="zh-CN" sz="1200" b="1" dirty="0">
                <a:sym typeface="Symbol"/>
              </a:rPr>
              <a:t>, recoil </a:t>
            </a:r>
            <a:r>
              <a:rPr lang="en-US" altLang="zh-CN" sz="1200" b="1" dirty="0"/>
              <a:t>)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67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558" y="74488"/>
            <a:ext cx="13652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3616743" cy="32043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70582"/>
            <a:ext cx="3659789" cy="3242494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6" y="4049837"/>
            <a:ext cx="3120407" cy="276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25193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360GeV 1ab</a:t>
            </a:r>
            <a:r>
              <a:rPr lang="en-US" altLang="zh-CN" sz="3200" b="1" baseline="30000" dirty="0" smtClean="0">
                <a:solidFill>
                  <a:srgbClr val="0000CC"/>
                </a:solidFill>
              </a:rPr>
              <a:t>-1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 Analysis: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Variables  E</a:t>
            </a:r>
            <a:r>
              <a:rPr lang="en-US" altLang="zh-CN" sz="2800" b="1" baseline="-25000" dirty="0" smtClean="0">
                <a:solidFill>
                  <a:srgbClr val="C00000"/>
                </a:solidFill>
                <a:sym typeface="Symbol"/>
              </a:rPr>
              <a:t></a:t>
            </a:r>
            <a:endParaRPr lang="zh-CN" altLang="en-US" sz="2800" b="1" baseline="-25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491880" y="4005064"/>
                <a:ext cx="5616625" cy="3084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400" b="1" dirty="0" err="1">
                    <a:solidFill>
                      <a:prstClr val="black"/>
                    </a:solidFill>
                  </a:rPr>
                  <a:t>Preselection</a:t>
                </a:r>
                <a:r>
                  <a:rPr lang="en-US" altLang="zh-CN" sz="2400" b="1" dirty="0">
                    <a:solidFill>
                      <a:prstClr val="black"/>
                    </a:solidFill>
                  </a:rPr>
                  <a:t>:</a:t>
                </a:r>
              </a:p>
              <a:p>
                <a:pPr lvl="0"/>
                <a:r>
                  <a:rPr lang="en-US" altLang="zh-CN" sz="2200" b="1" dirty="0">
                    <a:solidFill>
                      <a:srgbClr val="FF0000"/>
                    </a:solidFill>
                  </a:rPr>
                  <a:t>   </a:t>
                </a:r>
                <a:r>
                  <a:rPr lang="en-US" altLang="zh-CN" sz="2000" b="1" dirty="0" err="1">
                    <a:solidFill>
                      <a:srgbClr val="FF0000"/>
                    </a:solidFill>
                  </a:rPr>
                  <a:t>OSmuon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==1 ( OS 2 </a:t>
                </a:r>
                <a:r>
                  <a:rPr lang="en-US" altLang="zh-CN" sz="2000" b="1" dirty="0" err="1" smtClean="0">
                    <a:solidFill>
                      <a:srgbClr val="FF0000"/>
                    </a:solidFill>
                  </a:rPr>
                  <a:t>muons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with E</a:t>
                </a:r>
                <a:r>
                  <a:rPr lang="en-US" altLang="zh-CN" sz="2000" b="1" baseline="-25000" dirty="0" smtClean="0">
                    <a:solidFill>
                      <a:srgbClr val="FF0000"/>
                    </a:solidFill>
                    <a:sym typeface="Symbol"/>
                  </a:rPr>
                  <a:t>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&gt; 0.5GeV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0"/>
                <a:endParaRPr lang="en-US" altLang="zh-CN" sz="1400" b="1" dirty="0" smtClean="0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altLang="zh-CN" sz="2400" b="1" dirty="0" smtClean="0"/>
                  <a:t>Signal </a:t>
                </a:r>
                <a:r>
                  <a:rPr lang="en-US" altLang="zh-CN" sz="2400" b="1" dirty="0"/>
                  <a:t>E</a:t>
                </a:r>
                <a:r>
                  <a:rPr lang="en-US" altLang="zh-CN" sz="2400" b="1" dirty="0" smtClean="0">
                    <a:sym typeface="Symbol"/>
                  </a:rPr>
                  <a:t> :  0 – 170 </a:t>
                </a:r>
                <a:r>
                  <a:rPr lang="en-US" altLang="zh-CN" sz="2400" b="1" dirty="0" err="1" smtClean="0">
                    <a:sym typeface="Symbol"/>
                  </a:rPr>
                  <a:t>GeV</a:t>
                </a:r>
                <a:r>
                  <a:rPr lang="en-US" altLang="zh-CN" sz="2400" b="1" dirty="0" smtClean="0">
                    <a:sym typeface="Symbol"/>
                  </a:rPr>
                  <a:t>  </a:t>
                </a:r>
              </a:p>
              <a:p>
                <a:pPr lvl="0"/>
                <a:r>
                  <a:rPr lang="en-US" altLang="zh-CN" sz="2800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altLang="zh-CN" sz="1900" b="1" dirty="0" smtClean="0">
                    <a:solidFill>
                      <a:srgbClr val="FF0000"/>
                    </a:solidFill>
                    <a:sym typeface="Symbol"/>
                  </a:rPr>
                  <a:t>Box-like distribution, sensitive to</a:t>
                </a:r>
                <a:r>
                  <a:rPr lang="zh-CN" altLang="en-US" sz="2000" dirty="0">
                    <a:sym typeface="Symbol"/>
                  </a:rPr>
                  <a:t> </a:t>
                </a:r>
                <a:r>
                  <a:rPr lang="zh-CN" altLang="en-US" sz="1900" b="1" dirty="0">
                    <a:solidFill>
                      <a:srgbClr val="FF0000"/>
                    </a:solidFill>
                    <a:sym typeface="Symbol"/>
                  </a:rPr>
                  <a:t></a:t>
                </a:r>
                <a:r>
                  <a:rPr lang="en-US" altLang="zh-CN" sz="1900" b="1" dirty="0">
                    <a:solidFill>
                      <a:srgbClr val="FF0000"/>
                    </a:solidFill>
                    <a:sym typeface="Symbol"/>
                  </a:rPr>
                  <a:t>M </a:t>
                </a:r>
                <a:r>
                  <a:rPr lang="en-US" altLang="zh-CN" sz="1900" b="1" dirty="0" smtClean="0">
                    <a:solidFill>
                      <a:srgbClr val="FF0000"/>
                    </a:solidFill>
                    <a:sym typeface="Symbol"/>
                  </a:rPr>
                  <a:t>. </a:t>
                </a:r>
                <a:r>
                  <a:rPr lang="en-US" altLang="zh-CN" sz="1900" b="1" dirty="0">
                    <a:solidFill>
                      <a:srgbClr val="FF0000"/>
                    </a:solidFill>
                    <a:sym typeface="Symbol"/>
                  </a:rPr>
                  <a:t>I</a:t>
                </a:r>
                <a:r>
                  <a:rPr lang="en-US" altLang="zh-CN" sz="1900" b="1" dirty="0" smtClean="0">
                    <a:solidFill>
                      <a:srgbClr val="FF0000"/>
                    </a:solidFill>
                    <a:sym typeface="Symbol"/>
                  </a:rPr>
                  <a:t>ts range broader and mean value goes up as M increase for fixed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b="1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1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altLang="zh-CN" sz="1900" b="1" baseline="-25000" dirty="0" smtClean="0">
                    <a:solidFill>
                      <a:srgbClr val="FF0000"/>
                    </a:solidFill>
                    <a:sym typeface="Symbol"/>
                  </a:rPr>
                  <a:t>  </a:t>
                </a:r>
                <a:r>
                  <a:rPr lang="en-US" altLang="zh-CN" sz="1900" b="1" dirty="0" smtClean="0">
                    <a:solidFill>
                      <a:srgbClr val="FF0000"/>
                    </a:solidFill>
                    <a:sym typeface="Symbol"/>
                  </a:rPr>
                  <a:t>; Range broader as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b="1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1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altLang="zh-CN" sz="1900" b="1" baseline="-25000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altLang="zh-CN" sz="1900" b="1" dirty="0" smtClean="0">
                    <a:solidFill>
                      <a:srgbClr val="FF0000"/>
                    </a:solidFill>
                    <a:sym typeface="Symbol"/>
                  </a:rPr>
                  <a:t>reduce for fixed </a:t>
                </a:r>
                <a:r>
                  <a:rPr lang="en-US" altLang="zh-CN" sz="1900" b="1" dirty="0">
                    <a:solidFill>
                      <a:srgbClr val="FF0000"/>
                    </a:solidFill>
                    <a:sym typeface="Symbol"/>
                  </a:rPr>
                  <a:t>M</a:t>
                </a:r>
                <a:endParaRPr lang="zh-CN" altLang="en-US" sz="1900" b="1" dirty="0">
                  <a:solidFill>
                    <a:srgbClr val="FF0000"/>
                  </a:solidFill>
                </a:endParaRPr>
              </a:p>
              <a:p>
                <a:pPr lvl="0"/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altLang="zh-CN" sz="2000" b="1" dirty="0">
                    <a:solidFill>
                      <a:srgbClr val="FF0000"/>
                    </a:solidFill>
                  </a:rPr>
                  <a:t> 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005064"/>
                <a:ext cx="5616625" cy="3084627"/>
              </a:xfrm>
              <a:prstGeom prst="rect">
                <a:avLst/>
              </a:prstGeom>
              <a:blipFill rotWithShape="1">
                <a:blip r:embed="rId6"/>
                <a:stretch>
                  <a:fillRect l="-1737" t="-1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36296" y="1988840"/>
                <a:ext cx="1728192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sym typeface="Symbol"/>
                  </a:rPr>
                  <a:t></a:t>
                </a:r>
                <a:r>
                  <a:rPr lang="en-US" altLang="zh-CN" dirty="0" smtClean="0">
                    <a:sym typeface="Symbol"/>
                  </a:rPr>
                  <a:t>M = m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 baseline="-25000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altLang="zh-CN" sz="2000" i="1" baseline="-25000" smtClean="0">
                            <a:latin typeface="Cambria Math"/>
                            <a:sym typeface="Symbol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altLang="zh-CN" dirty="0" smtClean="0">
                    <a:sym typeface="Symbol"/>
                  </a:rPr>
                  <a:t> - m </a:t>
                </a:r>
                <a:r>
                  <a:rPr lang="en-US" altLang="zh-CN" baseline="-25000" dirty="0" smtClean="0">
                    <a:sym typeface="Symbol"/>
                  </a:rPr>
                  <a:t>LSP</a:t>
                </a:r>
                <a:endParaRPr lang="zh-CN" altLang="en-US" baseline="-25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988840"/>
                <a:ext cx="1728192" cy="392993"/>
              </a:xfrm>
              <a:prstGeom prst="rect">
                <a:avLst/>
              </a:prstGeom>
              <a:blipFill rotWithShape="1">
                <a:blip r:embed="rId7"/>
                <a:stretch>
                  <a:fillRect l="-2817" t="-4615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771800" y="3841303"/>
            <a:ext cx="808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E</a:t>
            </a:r>
            <a:r>
              <a:rPr lang="en-US" altLang="zh-CN" sz="1200" b="1" baseline="-25000" dirty="0" smtClean="0">
                <a:sym typeface="Symbol"/>
              </a:rPr>
              <a:t></a:t>
            </a:r>
            <a:r>
              <a:rPr lang="en-US" altLang="zh-CN" sz="1200" b="1" dirty="0" smtClean="0">
                <a:sym typeface="Symbol"/>
              </a:rPr>
              <a:t> (</a:t>
            </a:r>
            <a:r>
              <a:rPr lang="en-US" altLang="zh-CN" sz="1200" b="1" dirty="0" err="1" smtClean="0">
                <a:sym typeface="Symbol"/>
              </a:rPr>
              <a:t>GeV</a:t>
            </a:r>
            <a:r>
              <a:rPr lang="en-US" altLang="zh-CN" sz="1200" b="1" dirty="0" smtClean="0">
                <a:sym typeface="Symbol"/>
              </a:rPr>
              <a:t>)</a:t>
            </a:r>
            <a:endParaRPr lang="zh-CN" altLang="en-US" sz="1200" b="1" dirty="0"/>
          </a:p>
        </p:txBody>
      </p:sp>
      <p:sp>
        <p:nvSpPr>
          <p:cNvPr id="13" name="矩形 12"/>
          <p:cNvSpPr/>
          <p:nvPr/>
        </p:nvSpPr>
        <p:spPr>
          <a:xfrm>
            <a:off x="6355857" y="3861048"/>
            <a:ext cx="808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E</a:t>
            </a:r>
            <a:r>
              <a:rPr lang="en-US" altLang="zh-CN" sz="1200" b="1" baseline="-25000" dirty="0" smtClean="0">
                <a:sym typeface="Symbol"/>
              </a:rPr>
              <a:t></a:t>
            </a:r>
            <a:r>
              <a:rPr lang="en-US" altLang="zh-CN" sz="1200" b="1" dirty="0" smtClean="0">
                <a:sym typeface="Symbol"/>
              </a:rPr>
              <a:t> (</a:t>
            </a:r>
            <a:r>
              <a:rPr lang="en-US" altLang="zh-CN" sz="1200" b="1" dirty="0" err="1" smtClean="0">
                <a:sym typeface="Symbol"/>
              </a:rPr>
              <a:t>GeV</a:t>
            </a:r>
            <a:r>
              <a:rPr lang="en-US" altLang="zh-CN" sz="1200" b="1" dirty="0" smtClean="0">
                <a:sym typeface="Symbol"/>
              </a:rPr>
              <a:t>)</a:t>
            </a:r>
            <a:endParaRPr lang="zh-CN" altLang="en-US" sz="1200" b="1" dirty="0"/>
          </a:p>
        </p:txBody>
      </p:sp>
      <p:sp>
        <p:nvSpPr>
          <p:cNvPr id="14" name="矩形 13"/>
          <p:cNvSpPr/>
          <p:nvPr/>
        </p:nvSpPr>
        <p:spPr>
          <a:xfrm>
            <a:off x="2411760" y="6597352"/>
            <a:ext cx="808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E</a:t>
            </a:r>
            <a:r>
              <a:rPr lang="en-US" altLang="zh-CN" sz="1200" b="1" baseline="-25000" dirty="0" smtClean="0">
                <a:sym typeface="Symbol"/>
              </a:rPr>
              <a:t></a:t>
            </a:r>
            <a:r>
              <a:rPr lang="en-US" altLang="zh-CN" sz="1200" b="1" dirty="0" smtClean="0">
                <a:sym typeface="Symbol"/>
              </a:rPr>
              <a:t> (</a:t>
            </a:r>
            <a:r>
              <a:rPr lang="en-US" altLang="zh-CN" sz="1200" b="1" dirty="0" err="1" smtClean="0">
                <a:sym typeface="Symbol"/>
              </a:rPr>
              <a:t>GeV</a:t>
            </a:r>
            <a:r>
              <a:rPr lang="en-US" altLang="zh-CN" sz="1200" b="1" dirty="0" smtClean="0">
                <a:sym typeface="Symbol"/>
              </a:rPr>
              <a:t>)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67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F. Lu  smuon search at CEPC@360GeV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3857"/>
            <a:ext cx="13652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</a:rPr>
              <a:t>360GeV@1ab</a:t>
            </a:r>
            <a:r>
              <a:rPr lang="en-US" altLang="zh-CN" sz="3200" b="1" baseline="30000" dirty="0" smtClean="0">
                <a:solidFill>
                  <a:srgbClr val="0000CC"/>
                </a:solidFill>
              </a:rPr>
              <a:t>-1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 Analysis: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Variables  M</a:t>
            </a:r>
            <a:r>
              <a:rPr lang="en-US" altLang="zh-CN" sz="3000" b="1" baseline="-25000" dirty="0" smtClean="0">
                <a:solidFill>
                  <a:srgbClr val="C00000"/>
                </a:solidFill>
                <a:sym typeface="Symbol"/>
              </a:rPr>
              <a:t></a:t>
            </a:r>
            <a:endParaRPr lang="zh-CN" altLang="en-US" sz="3000" b="1" baseline="-25000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" y="980728"/>
            <a:ext cx="3472433" cy="307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00" y="980729"/>
            <a:ext cx="34152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3202285" cy="28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528392" y="4114815"/>
                <a:ext cx="5652120" cy="2546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err="1"/>
                  <a:t>Preselection</a:t>
                </a:r>
                <a:r>
                  <a:rPr lang="en-US" altLang="zh-CN" sz="2400" b="1" dirty="0"/>
                  <a:t>:</a:t>
                </a:r>
              </a:p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   </a:t>
                </a:r>
                <a:r>
                  <a:rPr lang="en-US" altLang="zh-CN" sz="2000" b="1" dirty="0" err="1">
                    <a:solidFill>
                      <a:srgbClr val="FF0000"/>
                    </a:solidFill>
                  </a:rPr>
                  <a:t>OSmuon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==1 ( OS 2 </a:t>
                </a:r>
                <a:r>
                  <a:rPr lang="en-US" altLang="zh-CN" sz="2000" b="1" dirty="0" err="1" smtClean="0">
                    <a:solidFill>
                      <a:srgbClr val="FF0000"/>
                    </a:solidFill>
                  </a:rPr>
                  <a:t>muons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with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sym typeface="Symbol"/>
                  </a:rPr>
                  <a:t></a:t>
                </a:r>
                <a:r>
                  <a:rPr lang="en-US" altLang="zh-CN" sz="2000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&gt; 0.5GeV )</a:t>
                </a:r>
              </a:p>
              <a:p>
                <a:endParaRPr lang="en-US" altLang="zh-CN" sz="1400" b="1" dirty="0">
                  <a:solidFill>
                    <a:srgbClr val="FF0000"/>
                  </a:solidFill>
                </a:endParaRPr>
              </a:p>
              <a:p>
                <a:r>
                  <a:rPr lang="en-US" altLang="zh-CN" sz="2400" b="1" dirty="0" smtClean="0"/>
                  <a:t>Signal </a:t>
                </a:r>
                <a:r>
                  <a:rPr lang="en-US" altLang="zh-CN" sz="2400" b="1" dirty="0"/>
                  <a:t>M</a:t>
                </a:r>
                <a:r>
                  <a:rPr lang="en-US" altLang="zh-CN" sz="2400" b="1" dirty="0" smtClean="0">
                    <a:sym typeface="Symbol"/>
                  </a:rPr>
                  <a:t>: 0-330GeV</a:t>
                </a:r>
                <a:endParaRPr lang="en-US" altLang="zh-CN" b="1" dirty="0" smtClean="0">
                  <a:sym typeface="Symbol"/>
                </a:endParaRPr>
              </a:p>
              <a:p>
                <a:pPr lvl="0"/>
                <a:r>
                  <a:rPr lang="en-US" altLang="zh-CN" b="1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sensitive to 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 smtClean="0">
                    <a:solidFill>
                      <a:srgbClr val="FF0000"/>
                    </a:solidFill>
                    <a:sym typeface="Symbol"/>
                  </a:rPr>
                  <a:t>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M. </a:t>
                </a:r>
                <a:r>
                  <a:rPr lang="en-US" altLang="zh-CN" b="1" dirty="0" smtClean="0">
                    <a:solidFill>
                      <a:srgbClr val="FF0000"/>
                    </a:solidFill>
                    <a:sym typeface="Symbol"/>
                  </a:rPr>
                  <a:t>Its </a:t>
                </a:r>
                <a:r>
                  <a:rPr lang="en-US" altLang="zh-CN" b="1" dirty="0">
                    <a:solidFill>
                      <a:srgbClr val="FF0000"/>
                    </a:solidFill>
                    <a:sym typeface="Symbol"/>
                  </a:rPr>
                  <a:t>range broader and mean value goes up as M increase for fixed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b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sym typeface="Symbol"/>
                  </a:rPr>
                  <a:t> ; Range broader </a:t>
                </a:r>
                <a:r>
                  <a:rPr lang="en-US" altLang="zh-CN" b="1" dirty="0" smtClean="0">
                    <a:solidFill>
                      <a:srgbClr val="FF0000"/>
                    </a:solidFill>
                    <a:sym typeface="Symbol"/>
                  </a:rPr>
                  <a:t>as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b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altLang="zh-CN" b="1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altLang="zh-CN" b="1" baseline="-25000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sym typeface="Symbol"/>
                  </a:rPr>
                  <a:t>reduce </a:t>
                </a:r>
                <a:r>
                  <a:rPr lang="en-US" altLang="zh-CN" b="1" dirty="0" smtClean="0">
                    <a:solidFill>
                      <a:srgbClr val="FF0000"/>
                    </a:solidFill>
                    <a:sym typeface="Symbol"/>
                  </a:rPr>
                  <a:t>for </a:t>
                </a:r>
                <a:r>
                  <a:rPr lang="en-US" altLang="zh-CN" b="1" dirty="0">
                    <a:solidFill>
                      <a:srgbClr val="FF0000"/>
                    </a:solidFill>
                    <a:sym typeface="Symbol"/>
                  </a:rPr>
                  <a:t>fixed </a:t>
                </a:r>
                <a:r>
                  <a:rPr lang="en-US" altLang="zh-CN" b="1" dirty="0" smtClean="0">
                    <a:solidFill>
                      <a:srgbClr val="FF0000"/>
                    </a:solidFill>
                    <a:sym typeface="Symbol"/>
                  </a:rPr>
                  <a:t>M. </a:t>
                </a:r>
                <a:r>
                  <a:rPr lang="en-US" altLang="zh-CN" b="1" dirty="0" smtClean="0">
                    <a:solidFill>
                      <a:srgbClr val="7030A0"/>
                    </a:solidFill>
                    <a:sym typeface="Symbol"/>
                  </a:rPr>
                  <a:t>Changing tendency same as E</a:t>
                </a:r>
                <a:r>
                  <a:rPr lang="en-US" altLang="zh-CN" b="1" baseline="-25000" dirty="0" smtClean="0">
                    <a:solidFill>
                      <a:srgbClr val="7030A0"/>
                    </a:solidFill>
                    <a:sym typeface="Symbol"/>
                  </a:rPr>
                  <a:t></a:t>
                </a:r>
                <a:endParaRPr lang="zh-CN" altLang="en-US" b="1" baseline="-25000" dirty="0">
                  <a:solidFill>
                    <a:srgbClr val="7030A0"/>
                  </a:solidFill>
                </a:endParaRPr>
              </a:p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  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92" y="4114815"/>
                <a:ext cx="5652120" cy="2546018"/>
              </a:xfrm>
              <a:prstGeom prst="rect">
                <a:avLst/>
              </a:prstGeom>
              <a:blipFill rotWithShape="1">
                <a:blip r:embed="rId6"/>
                <a:stretch>
                  <a:fillRect l="-1726" t="-19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2483768" y="3789040"/>
            <a:ext cx="983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/>
              <a:t>M</a:t>
            </a:r>
            <a:r>
              <a:rPr lang="en-US" altLang="zh-CN" b="1" baseline="-25000" dirty="0" smtClean="0">
                <a:sym typeface="Symbol"/>
              </a:rPr>
              <a:t></a:t>
            </a:r>
            <a:r>
              <a:rPr lang="en-US" altLang="zh-CN" sz="1200" b="1" baseline="-25000" dirty="0" smtClean="0">
                <a:sym typeface="Symbol"/>
              </a:rPr>
              <a:t> </a:t>
            </a:r>
            <a:r>
              <a:rPr lang="en-US" altLang="zh-CN" sz="1200" b="1" dirty="0" smtClean="0">
                <a:sym typeface="Symbol"/>
              </a:rPr>
              <a:t>(</a:t>
            </a:r>
            <a:r>
              <a:rPr lang="en-US" altLang="zh-CN" sz="1200" b="1" dirty="0" err="1" smtClean="0">
                <a:sym typeface="Symbol"/>
              </a:rPr>
              <a:t>GeV</a:t>
            </a:r>
            <a:r>
              <a:rPr lang="en-US" altLang="zh-CN" sz="1200" b="1" dirty="0" smtClean="0">
                <a:sym typeface="Symbol"/>
              </a:rPr>
              <a:t>)</a:t>
            </a:r>
            <a:endParaRPr lang="zh-CN" altLang="en-US" sz="1200" b="1" dirty="0"/>
          </a:p>
        </p:txBody>
      </p:sp>
      <p:sp>
        <p:nvSpPr>
          <p:cNvPr id="12" name="矩形 11"/>
          <p:cNvSpPr/>
          <p:nvPr/>
        </p:nvSpPr>
        <p:spPr>
          <a:xfrm>
            <a:off x="6900432" y="3800073"/>
            <a:ext cx="983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/>
              <a:t>M</a:t>
            </a:r>
            <a:r>
              <a:rPr lang="en-US" altLang="zh-CN" b="1" baseline="-25000" dirty="0" smtClean="0">
                <a:sym typeface="Symbol"/>
              </a:rPr>
              <a:t></a:t>
            </a:r>
            <a:r>
              <a:rPr lang="en-US" altLang="zh-CN" sz="1200" b="1" baseline="-25000" dirty="0" smtClean="0">
                <a:sym typeface="Symbol"/>
              </a:rPr>
              <a:t> </a:t>
            </a:r>
            <a:r>
              <a:rPr lang="en-US" altLang="zh-CN" sz="1200" b="1" dirty="0" smtClean="0">
                <a:sym typeface="Symbol"/>
              </a:rPr>
              <a:t>(</a:t>
            </a:r>
            <a:r>
              <a:rPr lang="en-US" altLang="zh-CN" sz="1200" b="1" dirty="0" err="1" smtClean="0">
                <a:sym typeface="Symbol"/>
              </a:rPr>
              <a:t>GeV</a:t>
            </a:r>
            <a:r>
              <a:rPr lang="en-US" altLang="zh-CN" sz="1200" b="1" dirty="0" smtClean="0">
                <a:sym typeface="Symbol"/>
              </a:rPr>
              <a:t>)</a:t>
            </a:r>
            <a:endParaRPr lang="zh-CN" altLang="en-US" sz="1200" b="1" dirty="0"/>
          </a:p>
        </p:txBody>
      </p:sp>
      <p:sp>
        <p:nvSpPr>
          <p:cNvPr id="13" name="矩形 12"/>
          <p:cNvSpPr/>
          <p:nvPr/>
        </p:nvSpPr>
        <p:spPr>
          <a:xfrm>
            <a:off x="2267744" y="6608385"/>
            <a:ext cx="983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/>
              <a:t>M</a:t>
            </a:r>
            <a:r>
              <a:rPr lang="en-US" altLang="zh-CN" b="1" baseline="-25000" dirty="0" smtClean="0">
                <a:sym typeface="Symbol"/>
              </a:rPr>
              <a:t></a:t>
            </a:r>
            <a:r>
              <a:rPr lang="en-US" altLang="zh-CN" sz="1200" b="1" baseline="-25000" dirty="0" smtClean="0">
                <a:sym typeface="Symbol"/>
              </a:rPr>
              <a:t> </a:t>
            </a:r>
            <a:r>
              <a:rPr lang="en-US" altLang="zh-CN" sz="1200" b="1" dirty="0" smtClean="0">
                <a:sym typeface="Symbol"/>
              </a:rPr>
              <a:t>(</a:t>
            </a:r>
            <a:r>
              <a:rPr lang="en-US" altLang="zh-CN" sz="1200" b="1" dirty="0" err="1" smtClean="0">
                <a:sym typeface="Symbol"/>
              </a:rPr>
              <a:t>GeV</a:t>
            </a:r>
            <a:r>
              <a:rPr lang="en-US" altLang="zh-CN" sz="1200" b="1" dirty="0" smtClean="0">
                <a:sym typeface="Symbol"/>
              </a:rPr>
              <a:t>)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67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F. Lu  </a:t>
            </a:r>
            <a:r>
              <a:rPr lang="en-US" altLang="zh-CN" dirty="0" err="1" smtClean="0">
                <a:solidFill>
                  <a:prstClr val="black">
                    <a:tint val="75000"/>
                  </a:prstClr>
                </a:solidFill>
              </a:rPr>
              <a:t>smuon</a:t>
            </a:r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 search at CEPC@360GeV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24/May/202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103063"/>
            <a:ext cx="13652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251520" y="26064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srgbClr val="0000CC"/>
                </a:solidFill>
              </a:rPr>
              <a:t>360GeV@1ab</a:t>
            </a:r>
            <a:r>
              <a:rPr lang="en-US" altLang="zh-CN" sz="3200" b="1" baseline="30000" dirty="0" smtClean="0">
                <a:solidFill>
                  <a:srgbClr val="0000CC"/>
                </a:solidFill>
              </a:rPr>
              <a:t>-1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</a:rPr>
              <a:t>Analysis: </a:t>
            </a:r>
            <a:r>
              <a:rPr lang="en-US" altLang="zh-CN" sz="2800" b="1" dirty="0">
                <a:solidFill>
                  <a:srgbClr val="C00000"/>
                </a:solidFill>
              </a:rPr>
              <a:t>Variables  </a:t>
            </a:r>
            <a:r>
              <a:rPr lang="en-US" altLang="zh-CN" sz="2800" b="1" dirty="0" err="1" smtClean="0">
                <a:solidFill>
                  <a:srgbClr val="C00000"/>
                </a:solidFill>
              </a:rPr>
              <a:t>M</a:t>
            </a:r>
            <a:r>
              <a:rPr lang="en-US" altLang="zh-CN" sz="3000" b="1" baseline="-25000" dirty="0" err="1" smtClean="0">
                <a:solidFill>
                  <a:srgbClr val="C00000"/>
                </a:solidFill>
                <a:sym typeface="Symbol"/>
              </a:rPr>
              <a:t>recoil</a:t>
            </a:r>
            <a:endParaRPr lang="zh-CN" altLang="en-US" sz="3000" b="1" baseline="-25000" dirty="0">
              <a:solidFill>
                <a:srgbClr val="C0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980728"/>
            <a:ext cx="3600400" cy="3189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67" y="980728"/>
            <a:ext cx="3699001" cy="32772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3024336" cy="2679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384376" y="4268122"/>
                <a:ext cx="5508104" cy="2208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400" b="1" dirty="0" err="1">
                    <a:solidFill>
                      <a:prstClr val="black"/>
                    </a:solidFill>
                  </a:rPr>
                  <a:t>Preselection</a:t>
                </a:r>
                <a:r>
                  <a:rPr lang="en-US" altLang="zh-CN" sz="2400" b="1" dirty="0">
                    <a:solidFill>
                      <a:prstClr val="black"/>
                    </a:solidFill>
                  </a:rPr>
                  <a:t>:</a:t>
                </a:r>
              </a:p>
              <a:p>
                <a:pPr lvl="0"/>
                <a:r>
                  <a:rPr lang="en-US" altLang="zh-CN" b="1" dirty="0">
                    <a:solidFill>
                      <a:srgbClr val="FF0000"/>
                    </a:solidFill>
                  </a:rPr>
                  <a:t>   </a:t>
                </a:r>
                <a:r>
                  <a:rPr lang="en-US" altLang="zh-CN" sz="2000" b="1" dirty="0" err="1">
                    <a:solidFill>
                      <a:srgbClr val="FF0000"/>
                    </a:solidFill>
                  </a:rPr>
                  <a:t>OSmuon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==1 ( OS 2 </a:t>
                </a:r>
                <a:r>
                  <a:rPr lang="en-US" altLang="zh-CN" sz="2000" b="1" dirty="0" err="1">
                    <a:solidFill>
                      <a:srgbClr val="FF0000"/>
                    </a:solidFill>
                  </a:rPr>
                  <a:t>muons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 with E</a:t>
                </a:r>
                <a:r>
                  <a:rPr lang="en-US" altLang="zh-CN" sz="2000" b="1" dirty="0">
                    <a:solidFill>
                      <a:srgbClr val="FF0000"/>
                    </a:solidFill>
                    <a:sym typeface="Symbol"/>
                  </a:rPr>
                  <a:t>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&gt; 0.5GeV )</a:t>
                </a:r>
              </a:p>
              <a:p>
                <a:endParaRPr lang="en-US" altLang="zh-CN" sz="1400" b="1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CN" sz="2400" b="1" dirty="0"/>
                  <a:t>Signal </a:t>
                </a:r>
                <a:r>
                  <a:rPr lang="en-US" altLang="zh-CN" sz="2400" b="1" dirty="0" err="1" smtClean="0"/>
                  <a:t>M</a:t>
                </a:r>
                <a:r>
                  <a:rPr lang="en-US" altLang="zh-CN" sz="2400" b="1" baseline="-25000" dirty="0" err="1" smtClean="0">
                    <a:sym typeface="Symbol"/>
                  </a:rPr>
                  <a:t>recoil</a:t>
                </a:r>
                <a:r>
                  <a:rPr lang="en-US" altLang="zh-CN" sz="2400" b="1" dirty="0" smtClean="0">
                    <a:sym typeface="Symbol"/>
                  </a:rPr>
                  <a:t>:  0-355GeV</a:t>
                </a:r>
              </a:p>
              <a:p>
                <a:pPr lvl="0"/>
                <a:r>
                  <a:rPr lang="en-US" altLang="zh-CN" b="1" dirty="0" smtClean="0">
                    <a:solidFill>
                      <a:srgbClr val="FF0000"/>
                    </a:solidFill>
                  </a:rPr>
                  <a:t>Sensitive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to  </a:t>
                </a:r>
                <a:r>
                  <a:rPr lang="en-US" altLang="zh-CN" b="1" dirty="0">
                    <a:solidFill>
                      <a:srgbClr val="FF0000"/>
                    </a:solidFill>
                    <a:sym typeface="Symbol"/>
                  </a:rPr>
                  <a:t>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M. </a:t>
                </a:r>
                <a:r>
                  <a:rPr lang="en-US" altLang="zh-CN" b="1" dirty="0" smtClean="0">
                    <a:solidFill>
                      <a:srgbClr val="FF0000"/>
                    </a:solidFill>
                    <a:sym typeface="Symbol"/>
                  </a:rPr>
                  <a:t>Its </a:t>
                </a:r>
                <a:r>
                  <a:rPr lang="en-US" altLang="zh-CN" b="1" dirty="0">
                    <a:solidFill>
                      <a:srgbClr val="FF0000"/>
                    </a:solidFill>
                    <a:sym typeface="Symbol"/>
                  </a:rPr>
                  <a:t>range </a:t>
                </a:r>
                <a:r>
                  <a:rPr lang="en-US" altLang="zh-CN" b="1" dirty="0" smtClean="0">
                    <a:solidFill>
                      <a:srgbClr val="FF0000"/>
                    </a:solidFill>
                    <a:sym typeface="Symbol"/>
                  </a:rPr>
                  <a:t>broader and </a:t>
                </a:r>
                <a:r>
                  <a:rPr lang="en-US" altLang="zh-CN" b="1" dirty="0">
                    <a:solidFill>
                      <a:srgbClr val="FF0000"/>
                    </a:solidFill>
                    <a:sym typeface="Symbol"/>
                  </a:rPr>
                  <a:t>mean value goes </a:t>
                </a:r>
                <a:r>
                  <a:rPr lang="en-US" altLang="zh-CN" b="1" dirty="0" smtClean="0">
                    <a:solidFill>
                      <a:srgbClr val="FF0000"/>
                    </a:solidFill>
                    <a:sym typeface="Symbol"/>
                  </a:rPr>
                  <a:t>down </a:t>
                </a:r>
                <a:r>
                  <a:rPr lang="en-US" altLang="zh-CN" b="1" dirty="0">
                    <a:solidFill>
                      <a:srgbClr val="FF0000"/>
                    </a:solidFill>
                    <a:sym typeface="Symbol"/>
                  </a:rPr>
                  <a:t>as M increase for fixed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b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altLang="zh-CN" b="1" baseline="-25000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sym typeface="Symbol"/>
                  </a:rPr>
                  <a:t>; Range broader as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b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µ</m:t>
                        </m:r>
                      </m:e>
                    </m:acc>
                  </m:oMath>
                </a14:m>
                <a:r>
                  <a:rPr lang="en-US" altLang="zh-CN" b="1" baseline="-25000" dirty="0" smtClean="0">
                    <a:solidFill>
                      <a:srgbClr val="FF0000"/>
                    </a:solidFill>
                    <a:sym typeface="Symbol"/>
                  </a:rPr>
                  <a:t>  </a:t>
                </a:r>
                <a:r>
                  <a:rPr lang="en-US" altLang="zh-CN" b="1" dirty="0">
                    <a:solidFill>
                      <a:srgbClr val="FF0000"/>
                    </a:solidFill>
                    <a:sym typeface="Symbol"/>
                  </a:rPr>
                  <a:t>reduce </a:t>
                </a:r>
                <a:r>
                  <a:rPr lang="en-US" altLang="zh-CN" b="1" dirty="0" smtClean="0">
                    <a:solidFill>
                      <a:srgbClr val="FF0000"/>
                    </a:solidFill>
                    <a:sym typeface="Symbol"/>
                  </a:rPr>
                  <a:t>for </a:t>
                </a:r>
                <a:r>
                  <a:rPr lang="en-US" altLang="zh-CN" b="1" dirty="0">
                    <a:solidFill>
                      <a:srgbClr val="FF0000"/>
                    </a:solidFill>
                    <a:sym typeface="Symbol"/>
                  </a:rPr>
                  <a:t>fixed M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76" y="4268122"/>
                <a:ext cx="5508104" cy="2208874"/>
              </a:xfrm>
              <a:prstGeom prst="rect">
                <a:avLst/>
              </a:prstGeom>
              <a:blipFill rotWithShape="1">
                <a:blip r:embed="rId6"/>
                <a:stretch>
                  <a:fillRect l="-1659" t="-2210" r="-3319" b="-35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2339752" y="3944089"/>
            <a:ext cx="1654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b="1" dirty="0" err="1" smtClean="0"/>
              <a:t>M</a:t>
            </a:r>
            <a:r>
              <a:rPr lang="en-US" altLang="zh-CN" sz="1600" b="1" baseline="-25000" dirty="0" err="1" smtClean="0">
                <a:sym typeface="Symbol"/>
              </a:rPr>
              <a:t>recoi</a:t>
            </a:r>
            <a:r>
              <a:rPr lang="en-US" altLang="zh-CN" sz="1200" b="1" baseline="-25000" dirty="0" err="1" smtClean="0">
                <a:sym typeface="Symbol"/>
              </a:rPr>
              <a:t>l</a:t>
            </a:r>
            <a:r>
              <a:rPr lang="en-US" altLang="zh-CN" sz="1200" b="1" baseline="-25000" dirty="0" smtClean="0">
                <a:sym typeface="Symbol"/>
              </a:rPr>
              <a:t>  </a:t>
            </a:r>
            <a:r>
              <a:rPr lang="en-US" altLang="zh-CN" sz="1200" b="1" dirty="0" smtClean="0">
                <a:sym typeface="Symbol"/>
              </a:rPr>
              <a:t>(</a:t>
            </a:r>
            <a:r>
              <a:rPr lang="en-US" altLang="zh-CN" sz="1200" b="1" dirty="0" err="1" smtClean="0">
                <a:sym typeface="Symbol"/>
              </a:rPr>
              <a:t>GeV</a:t>
            </a:r>
            <a:r>
              <a:rPr lang="en-US" altLang="zh-CN" sz="1200" b="1" dirty="0" smtClean="0">
                <a:sym typeface="Symbol"/>
              </a:rPr>
              <a:t>)</a:t>
            </a:r>
            <a:endParaRPr lang="zh-CN" altLang="en-US" sz="1200" b="1" dirty="0"/>
          </a:p>
        </p:txBody>
      </p:sp>
      <p:sp>
        <p:nvSpPr>
          <p:cNvPr id="15" name="矩形 14"/>
          <p:cNvSpPr/>
          <p:nvPr/>
        </p:nvSpPr>
        <p:spPr>
          <a:xfrm>
            <a:off x="6589479" y="4016097"/>
            <a:ext cx="1654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b="1" dirty="0" err="1" smtClean="0"/>
              <a:t>M</a:t>
            </a:r>
            <a:r>
              <a:rPr lang="en-US" altLang="zh-CN" sz="1600" b="1" baseline="-25000" dirty="0" err="1" smtClean="0">
                <a:sym typeface="Symbol"/>
              </a:rPr>
              <a:t>recoi</a:t>
            </a:r>
            <a:r>
              <a:rPr lang="en-US" altLang="zh-CN" sz="1200" b="1" baseline="-25000" dirty="0" err="1" smtClean="0">
                <a:sym typeface="Symbol"/>
              </a:rPr>
              <a:t>l</a:t>
            </a:r>
            <a:r>
              <a:rPr lang="en-US" altLang="zh-CN" sz="1200" b="1" baseline="-25000" dirty="0" smtClean="0">
                <a:sym typeface="Symbol"/>
              </a:rPr>
              <a:t>  </a:t>
            </a:r>
            <a:r>
              <a:rPr lang="en-US" altLang="zh-CN" sz="1200" b="1" dirty="0" smtClean="0">
                <a:sym typeface="Symbol"/>
              </a:rPr>
              <a:t>(</a:t>
            </a:r>
            <a:r>
              <a:rPr lang="en-US" altLang="zh-CN" sz="1200" b="1" dirty="0" err="1" smtClean="0">
                <a:sym typeface="Symbol"/>
              </a:rPr>
              <a:t>GeV</a:t>
            </a:r>
            <a:r>
              <a:rPr lang="en-US" altLang="zh-CN" sz="1200" b="1" dirty="0" smtClean="0">
                <a:sym typeface="Symbol"/>
              </a:rPr>
              <a:t>)</a:t>
            </a:r>
            <a:endParaRPr lang="zh-CN" altLang="en-US" sz="1200" b="1" dirty="0"/>
          </a:p>
        </p:txBody>
      </p:sp>
      <p:sp>
        <p:nvSpPr>
          <p:cNvPr id="16" name="矩形 15"/>
          <p:cNvSpPr/>
          <p:nvPr/>
        </p:nvSpPr>
        <p:spPr>
          <a:xfrm>
            <a:off x="2123728" y="6536377"/>
            <a:ext cx="1654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b="1" dirty="0" err="1" smtClean="0"/>
              <a:t>M</a:t>
            </a:r>
            <a:r>
              <a:rPr lang="en-US" altLang="zh-CN" sz="1600" b="1" baseline="-25000" dirty="0" err="1" smtClean="0">
                <a:sym typeface="Symbol"/>
              </a:rPr>
              <a:t>recoi</a:t>
            </a:r>
            <a:r>
              <a:rPr lang="en-US" altLang="zh-CN" sz="1200" b="1" baseline="-25000" dirty="0" err="1" smtClean="0">
                <a:sym typeface="Symbol"/>
              </a:rPr>
              <a:t>l</a:t>
            </a:r>
            <a:r>
              <a:rPr lang="en-US" altLang="zh-CN" sz="1200" b="1" baseline="-25000" dirty="0" smtClean="0">
                <a:sym typeface="Symbol"/>
              </a:rPr>
              <a:t>  </a:t>
            </a:r>
            <a:r>
              <a:rPr lang="en-US" altLang="zh-CN" sz="1200" b="1" dirty="0" smtClean="0">
                <a:sym typeface="Symbol"/>
              </a:rPr>
              <a:t>(</a:t>
            </a:r>
            <a:r>
              <a:rPr lang="en-US" altLang="zh-CN" sz="1200" b="1" dirty="0" err="1" smtClean="0">
                <a:sym typeface="Symbol"/>
              </a:rPr>
              <a:t>GeV</a:t>
            </a:r>
            <a:r>
              <a:rPr lang="en-US" altLang="zh-CN" sz="1200" b="1" dirty="0" smtClean="0">
                <a:sym typeface="Symbol"/>
              </a:rPr>
              <a:t>)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67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1571</Words>
  <Application>Microsoft Office PowerPoint</Application>
  <PresentationFormat>全屏显示(4:3)</PresentationFormat>
  <Paragraphs>310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自定义设计方案</vt:lpstr>
      <vt:lpstr>2_Office 主题</vt:lpstr>
      <vt:lpstr>3_Office 主题</vt:lpstr>
      <vt:lpstr>公式</vt:lpstr>
      <vt:lpstr>Prospect for µ ̃ Pair  Production in CEPC with  √S= 240 and 360 GeV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 on smu search at CEPC 360 GeV</dc:title>
  <dc:creator>LUF66</dc:creator>
  <cp:lastModifiedBy>IHEP</cp:lastModifiedBy>
  <cp:revision>111</cp:revision>
  <dcterms:created xsi:type="dcterms:W3CDTF">2022-05-18T07:14:49Z</dcterms:created>
  <dcterms:modified xsi:type="dcterms:W3CDTF">2022-05-23T03:06:47Z</dcterms:modified>
</cp:coreProperties>
</file>