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3"/>
    <p:sldId id="299" r:id="rId4"/>
    <p:sldId id="300" r:id="rId5"/>
    <p:sldId id="331" r:id="rId6"/>
    <p:sldId id="332" r:id="rId7"/>
    <p:sldId id="309" r:id="rId8"/>
    <p:sldId id="310" r:id="rId9"/>
    <p:sldId id="353" r:id="rId10"/>
    <p:sldId id="380" r:id="rId11"/>
    <p:sldId id="311" r:id="rId12"/>
    <p:sldId id="315" r:id="rId13"/>
    <p:sldId id="319" r:id="rId14"/>
    <p:sldId id="388" r:id="rId15"/>
    <p:sldId id="389" r:id="rId17"/>
    <p:sldId id="303" r:id="rId18"/>
    <p:sldId id="297"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2"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5.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A99458CA-57BC-4934-82CB-8AAB3EA7C9E1}"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A99458CA-57BC-4934-82CB-8AAB3EA7C9E1}"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15BD937-668E-4ED7-831D-23507F3465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89B8FD-6623-4F09-BECC-04F687FB7F2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BD937-668E-4ED7-831D-23507F34654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9B8FD-6623-4F09-BECC-04F687FB7F2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tags" Target="../tags/tag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文本框 3"/>
          <p:cNvSpPr txBox="1"/>
          <p:nvPr/>
        </p:nvSpPr>
        <p:spPr>
          <a:xfrm>
            <a:off x="1667553" y="1841884"/>
            <a:ext cx="8856912" cy="1323439"/>
          </a:xfrm>
          <a:prstGeom prst="rect">
            <a:avLst/>
          </a:prstGeom>
          <a:noFill/>
        </p:spPr>
        <p:txBody>
          <a:bodyPr wrap="none" rtlCol="0">
            <a:spAutoFit/>
          </a:bodyPr>
          <a:lstStyle/>
          <a:p>
            <a:pPr algn="ctr"/>
            <a:r>
              <a:rPr lang="en-US" altLang="zh-CN" sz="4000" dirty="0">
                <a:latin typeface="+mj-ea"/>
                <a:ea typeface="+mj-ea"/>
              </a:rPr>
              <a:t>Progress of</a:t>
            </a:r>
            <a:r>
              <a:rPr lang="zh-CN" altLang="en-US" sz="4000" dirty="0">
                <a:latin typeface="+mj-ea"/>
                <a:ea typeface="+mj-ea"/>
              </a:rPr>
              <a:t> </a:t>
            </a:r>
            <a:r>
              <a:rPr lang="en-US" altLang="zh-CN" sz="4000" dirty="0">
                <a:latin typeface="+mj-ea"/>
                <a:ea typeface="+mj-ea"/>
              </a:rPr>
              <a:t>the</a:t>
            </a:r>
            <a:r>
              <a:rPr lang="zh-CN" altLang="en-US" sz="4000" dirty="0">
                <a:latin typeface="+mj-ea"/>
                <a:ea typeface="+mj-ea"/>
              </a:rPr>
              <a:t> </a:t>
            </a:r>
            <a:r>
              <a:rPr lang="en-US" altLang="zh-CN" sz="4000" dirty="0">
                <a:latin typeface="+mj-ea"/>
                <a:ea typeface="+mj-ea"/>
              </a:rPr>
              <a:t>Yoke iron and Beampipe</a:t>
            </a:r>
            <a:endParaRPr lang="en-US" altLang="zh-CN" sz="4000" dirty="0">
              <a:latin typeface="+mj-ea"/>
              <a:ea typeface="+mj-ea"/>
            </a:endParaRPr>
          </a:p>
          <a:p>
            <a:pPr algn="ctr"/>
            <a:r>
              <a:rPr lang="en-US" altLang="zh-CN" sz="4000" dirty="0">
                <a:latin typeface="+mj-ea"/>
                <a:ea typeface="+mj-ea"/>
              </a:rPr>
              <a:t>Mechanical design</a:t>
            </a:r>
            <a:endParaRPr lang="en-US" altLang="zh-CN" sz="4000" dirty="0">
              <a:latin typeface="+mj-ea"/>
              <a:ea typeface="+mj-ea"/>
            </a:endParaRPr>
          </a:p>
        </p:txBody>
      </p:sp>
      <p:sp>
        <p:nvSpPr>
          <p:cNvPr id="2" name="文本框 1"/>
          <p:cNvSpPr txBox="1"/>
          <p:nvPr/>
        </p:nvSpPr>
        <p:spPr>
          <a:xfrm>
            <a:off x="5231014" y="4490245"/>
            <a:ext cx="1729962" cy="369332"/>
          </a:xfrm>
          <a:prstGeom prst="rect">
            <a:avLst/>
          </a:prstGeom>
          <a:noFill/>
        </p:spPr>
        <p:txBody>
          <a:bodyPr wrap="none" rtlCol="0">
            <a:spAutoFit/>
          </a:bodyPr>
          <a:lstStyle/>
          <a:p>
            <a:pPr algn="ctr"/>
            <a:r>
              <a:rPr lang="en-US" altLang="zh-CN" dirty="0"/>
              <a:t>2022</a:t>
            </a:r>
            <a:r>
              <a:rPr lang="zh-CN" altLang="en-US" dirty="0"/>
              <a:t>年</a:t>
            </a:r>
            <a:r>
              <a:rPr lang="en-US" altLang="zh-CN" dirty="0"/>
              <a:t>5</a:t>
            </a:r>
            <a:r>
              <a:rPr lang="zh-CN" altLang="en-US" dirty="0"/>
              <a:t>月</a:t>
            </a:r>
            <a:r>
              <a:rPr lang="en-US" altLang="zh-CN" dirty="0"/>
              <a:t>23</a:t>
            </a:r>
            <a:r>
              <a:rPr lang="zh-CN" altLang="en-US" dirty="0"/>
              <a:t>日</a:t>
            </a:r>
            <a:endParaRPr lang="zh-CN" altLang="en-US"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2814" y="1248999"/>
            <a:ext cx="8668486" cy="3707345"/>
          </a:xfrm>
          <a:prstGeom prst="rect">
            <a:avLst/>
          </a:prstGeom>
        </p:spPr>
      </p:pic>
      <p:cxnSp>
        <p:nvCxnSpPr>
          <p:cNvPr id="7" name="直接箭头连接符 6"/>
          <p:cNvCxnSpPr/>
          <p:nvPr/>
        </p:nvCxnSpPr>
        <p:spPr>
          <a:xfrm>
            <a:off x="2632359" y="2031998"/>
            <a:ext cx="2281382" cy="683492"/>
          </a:xfrm>
          <a:prstGeom prst="straightConnector1">
            <a:avLst/>
          </a:prstGeom>
          <a:ln w="76200">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10" name="直接箭头连接符 9"/>
          <p:cNvCxnSpPr/>
          <p:nvPr/>
        </p:nvCxnSpPr>
        <p:spPr>
          <a:xfrm flipH="1" flipV="1">
            <a:off x="7177470" y="3416714"/>
            <a:ext cx="1966531" cy="610346"/>
          </a:xfrm>
          <a:prstGeom prst="straightConnector1">
            <a:avLst/>
          </a:prstGeom>
          <a:ln w="76200">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14" name="直接箭头连接符 13"/>
          <p:cNvCxnSpPr/>
          <p:nvPr/>
        </p:nvCxnSpPr>
        <p:spPr>
          <a:xfrm flipH="1">
            <a:off x="6123401" y="2678545"/>
            <a:ext cx="591435" cy="377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715125" y="2374900"/>
            <a:ext cx="1667510" cy="368300"/>
          </a:xfrm>
          <a:prstGeom prst="rect">
            <a:avLst/>
          </a:prstGeom>
          <a:noFill/>
        </p:spPr>
        <p:txBody>
          <a:bodyPr wrap="square" rtlCol="0">
            <a:spAutoFit/>
          </a:bodyPr>
          <a:lstStyle/>
          <a:p>
            <a:r>
              <a:rPr lang="zh-CN" altLang="en-US" dirty="0" smtClean="0"/>
              <a:t>Beryllium tube</a:t>
            </a:r>
            <a:endParaRPr lang="zh-CN" altLang="en-US" dirty="0" smtClean="0"/>
          </a:p>
        </p:txBody>
      </p:sp>
      <p:sp>
        <p:nvSpPr>
          <p:cNvPr id="17" name="文本框 16"/>
          <p:cNvSpPr txBox="1"/>
          <p:nvPr/>
        </p:nvSpPr>
        <p:spPr>
          <a:xfrm>
            <a:off x="2068943" y="1668618"/>
            <a:ext cx="619125" cy="521970"/>
          </a:xfrm>
          <a:prstGeom prst="rect">
            <a:avLst/>
          </a:prstGeom>
          <a:noFill/>
        </p:spPr>
        <p:txBody>
          <a:bodyPr wrap="none" rtlCol="0">
            <a:spAutoFit/>
          </a:bodyPr>
          <a:lstStyle/>
          <a:p>
            <a:r>
              <a:rPr lang="en-US" altLang="zh-CN" sz="2800" b="1" dirty="0" smtClean="0">
                <a:solidFill>
                  <a:srgbClr val="FFFF00"/>
                </a:solidFill>
              </a:rPr>
              <a:t>e+</a:t>
            </a:r>
            <a:endParaRPr lang="zh-CN" altLang="en-US" sz="2800" b="1" dirty="0">
              <a:solidFill>
                <a:srgbClr val="FFFF00"/>
              </a:solidFill>
            </a:endParaRPr>
          </a:p>
        </p:txBody>
      </p:sp>
      <p:sp>
        <p:nvSpPr>
          <p:cNvPr id="18" name="文本框 17"/>
          <p:cNvSpPr txBox="1"/>
          <p:nvPr/>
        </p:nvSpPr>
        <p:spPr>
          <a:xfrm>
            <a:off x="9162615" y="3806839"/>
            <a:ext cx="549910" cy="521970"/>
          </a:xfrm>
          <a:prstGeom prst="rect">
            <a:avLst/>
          </a:prstGeom>
          <a:noFill/>
        </p:spPr>
        <p:txBody>
          <a:bodyPr wrap="none" rtlCol="0">
            <a:spAutoFit/>
          </a:bodyPr>
          <a:lstStyle/>
          <a:p>
            <a:r>
              <a:rPr lang="en-US" altLang="zh-CN" sz="2800" b="1" dirty="0" smtClean="0">
                <a:solidFill>
                  <a:srgbClr val="FFFF00"/>
                </a:solidFill>
              </a:rPr>
              <a:t>e-</a:t>
            </a:r>
            <a:endParaRPr lang="zh-CN" altLang="en-US" sz="2800" b="1" dirty="0">
              <a:solidFill>
                <a:srgbClr val="FFFF00"/>
              </a:solidFill>
            </a:endParaRPr>
          </a:p>
        </p:txBody>
      </p:sp>
      <p:sp>
        <p:nvSpPr>
          <p:cNvPr id="19" name="文本框 18"/>
          <p:cNvSpPr txBox="1"/>
          <p:nvPr/>
        </p:nvSpPr>
        <p:spPr>
          <a:xfrm>
            <a:off x="5747987" y="898482"/>
            <a:ext cx="5605658" cy="1476375"/>
          </a:xfrm>
          <a:prstGeom prst="rect">
            <a:avLst/>
          </a:prstGeom>
          <a:noFill/>
        </p:spPr>
        <p:txBody>
          <a:bodyPr wrap="square" rtlCol="0">
            <a:spAutoFit/>
          </a:bodyPr>
          <a:lstStyle/>
          <a:p>
            <a:pPr algn="ctr">
              <a:lnSpc>
                <a:spcPct val="150000"/>
              </a:lnSpc>
            </a:pPr>
            <a:r>
              <a:rPr lang="en-US" altLang="zh-CN" sz="2400" b="1" dirty="0" smtClean="0">
                <a:solidFill>
                  <a:srgbClr val="FF0000"/>
                </a:solidFill>
                <a:latin typeface="微软雅黑" panose="020B0503020204020204" charset="-122"/>
                <a:ea typeface="微软雅黑" panose="020B0503020204020204" charset="-122"/>
              </a:rPr>
              <a:t>Beam pipe</a:t>
            </a:r>
            <a:r>
              <a:rPr lang="zh-CN" altLang="en-US" dirty="0" smtClean="0">
                <a:latin typeface="微软雅黑" panose="020B0503020204020204" charset="-122"/>
                <a:ea typeface="微软雅黑" panose="020B0503020204020204" charset="-122"/>
              </a:rPr>
              <a:t>：The particles pass out of the window to maintain a high vacuum environment in the electron-positron collision zone</a:t>
            </a:r>
            <a:endParaRPr lang="zh-CN" altLang="en-US" dirty="0" smtClean="0">
              <a:latin typeface="微软雅黑" panose="020B0503020204020204" charset="-122"/>
              <a:ea typeface="微软雅黑" panose="020B0503020204020204" charset="-122"/>
            </a:endParaRPr>
          </a:p>
        </p:txBody>
      </p:sp>
      <p:sp>
        <p:nvSpPr>
          <p:cNvPr id="21" name="矩形 20"/>
          <p:cNvSpPr/>
          <p:nvPr/>
        </p:nvSpPr>
        <p:spPr>
          <a:xfrm>
            <a:off x="1966013" y="4281534"/>
            <a:ext cx="3782293" cy="1983740"/>
          </a:xfrm>
          <a:prstGeom prst="rect">
            <a:avLst/>
          </a:prstGeom>
        </p:spPr>
        <p:txBody>
          <a:bodyPr wrap="square">
            <a:spAutoFit/>
          </a:bodyPr>
          <a:lstStyle/>
          <a:p>
            <a:pPr>
              <a:lnSpc>
                <a:spcPct val="150000"/>
              </a:lnSpc>
            </a:pPr>
            <a:r>
              <a:rPr lang="en-US" altLang="zh-CN" b="1" dirty="0"/>
              <a:t>work environment</a:t>
            </a:r>
            <a:r>
              <a:rPr lang="en-US" altLang="zh-CN" b="1" dirty="0" smtClean="0"/>
              <a:t> </a:t>
            </a:r>
            <a:endParaRPr lang="en-US" altLang="zh-CN" b="1" dirty="0" smtClean="0"/>
          </a:p>
          <a:p>
            <a:pPr>
              <a:lnSpc>
                <a:spcPct val="150000"/>
              </a:lnSpc>
            </a:pPr>
            <a:r>
              <a:rPr lang="en-US" altLang="zh-CN" sz="1600" b="1" dirty="0">
                <a:latin typeface="+mn-ea"/>
                <a:ea typeface="+mn-ea"/>
              </a:rPr>
              <a:t> </a:t>
            </a:r>
            <a:r>
              <a:rPr lang="en-US" altLang="zh-CN" sz="1600" b="1" dirty="0" smtClean="0">
                <a:latin typeface="+mn-ea"/>
                <a:ea typeface="+mn-ea"/>
              </a:rPr>
              <a:t>     temperature</a:t>
            </a:r>
            <a:r>
              <a:rPr lang="zh-CN" altLang="en-US" sz="1600" b="1" dirty="0" smtClean="0">
                <a:latin typeface="+mn-ea"/>
                <a:ea typeface="+mn-ea"/>
              </a:rPr>
              <a:t>：</a:t>
            </a:r>
            <a:r>
              <a:rPr lang="en-US" altLang="zh-CN" sz="1600" b="1" dirty="0" smtClean="0">
                <a:latin typeface="+mn-ea"/>
                <a:ea typeface="+mn-ea"/>
              </a:rPr>
              <a:t>&lt;</a:t>
            </a:r>
            <a:r>
              <a:rPr lang="en-US" altLang="zh-CN" sz="1600" b="1" dirty="0" smtClean="0">
                <a:latin typeface="+mn-ea"/>
                <a:ea typeface="+mn-ea"/>
              </a:rPr>
              <a:t>30℃</a:t>
            </a:r>
            <a:endParaRPr lang="en-US" altLang="zh-CN" sz="1600" b="1" dirty="0">
              <a:latin typeface="+mn-ea"/>
              <a:ea typeface="+mn-ea"/>
            </a:endParaRPr>
          </a:p>
          <a:p>
            <a:pPr>
              <a:lnSpc>
                <a:spcPct val="150000"/>
              </a:lnSpc>
            </a:pPr>
            <a:r>
              <a:rPr lang="en-US" altLang="zh-CN" sz="1600" b="1" dirty="0">
                <a:latin typeface="+mn-ea"/>
                <a:ea typeface="+mn-ea"/>
              </a:rPr>
              <a:t> </a:t>
            </a:r>
            <a:r>
              <a:rPr lang="en-US" altLang="zh-CN" sz="1600" b="1" dirty="0" smtClean="0">
                <a:latin typeface="+mn-ea"/>
                <a:ea typeface="+mn-ea"/>
              </a:rPr>
              <a:t>     </a:t>
            </a:r>
            <a:r>
              <a:rPr lang="en-US" altLang="zh-CN" sz="1600" b="1" dirty="0">
                <a:latin typeface="+mn-ea"/>
                <a:ea typeface="+mn-ea"/>
              </a:rPr>
              <a:t>vacuum </a:t>
            </a:r>
            <a:r>
              <a:rPr lang="zh-CN" altLang="en-US" sz="1600" b="1" dirty="0" smtClean="0">
                <a:latin typeface="+mn-ea"/>
                <a:ea typeface="+mn-ea"/>
              </a:rPr>
              <a:t>：</a:t>
            </a:r>
            <a:r>
              <a:rPr lang="en-US" altLang="zh-CN" sz="1600" dirty="0">
                <a:latin typeface="+mn-ea"/>
                <a:ea typeface="+mn-ea"/>
                <a:cs typeface="Arial" panose="020B0604020202020204" pitchFamily="34" charset="0"/>
              </a:rPr>
              <a:t> </a:t>
            </a:r>
            <a:r>
              <a:rPr lang="en-US" altLang="zh-CN" sz="1600" dirty="0" smtClean="0">
                <a:latin typeface="+mn-lt"/>
                <a:ea typeface="+mn-ea"/>
                <a:cs typeface="Arial" panose="020B0604020202020204" pitchFamily="34" charset="0"/>
              </a:rPr>
              <a:t>10</a:t>
            </a:r>
            <a:r>
              <a:rPr lang="en-US" altLang="zh-CN" sz="1600" baseline="30000" dirty="0" smtClean="0">
                <a:latin typeface="+mn-lt"/>
                <a:ea typeface="+mn-ea"/>
                <a:cs typeface="Arial" panose="020B0604020202020204" pitchFamily="34" charset="0"/>
              </a:rPr>
              <a:t>-8</a:t>
            </a:r>
            <a:r>
              <a:rPr lang="en-US" altLang="zh-CN" sz="1600" dirty="0" smtClean="0">
                <a:latin typeface="+mn-lt"/>
                <a:ea typeface="+mn-ea"/>
                <a:cs typeface="Arial" panose="020B0604020202020204" pitchFamily="34" charset="0"/>
              </a:rPr>
              <a:t>Pa</a:t>
            </a:r>
            <a:endParaRPr lang="en-US" altLang="zh-CN" sz="1600" b="1" dirty="0">
              <a:latin typeface="+mn-lt"/>
              <a:ea typeface="+mn-ea"/>
            </a:endParaRPr>
          </a:p>
          <a:p>
            <a:pPr>
              <a:lnSpc>
                <a:spcPct val="150000"/>
              </a:lnSpc>
            </a:pPr>
            <a:r>
              <a:rPr lang="en-US" altLang="zh-CN" sz="1600" b="1" dirty="0">
                <a:latin typeface="+mn-ea"/>
                <a:ea typeface="+mn-ea"/>
              </a:rPr>
              <a:t> </a:t>
            </a:r>
            <a:r>
              <a:rPr lang="en-US" altLang="zh-CN" sz="1600" b="1" dirty="0" smtClean="0">
                <a:latin typeface="+mn-ea"/>
                <a:ea typeface="+mn-ea"/>
              </a:rPr>
              <a:t>     coolling medium </a:t>
            </a:r>
            <a:r>
              <a:rPr lang="zh-CN" altLang="en-US" sz="1600" b="1" dirty="0" smtClean="0">
                <a:latin typeface="+mn-ea"/>
                <a:ea typeface="+mn-ea"/>
              </a:rPr>
              <a:t>：</a:t>
            </a:r>
            <a:r>
              <a:rPr lang="en-US" altLang="zh-CN" sz="1600" b="1" dirty="0" smtClean="0">
                <a:latin typeface="+mn-ea"/>
                <a:ea typeface="+mn-ea"/>
              </a:rPr>
              <a:t>water</a:t>
            </a:r>
            <a:r>
              <a:rPr lang="zh-CN" altLang="en-US" sz="1600" b="1" dirty="0" smtClean="0">
                <a:latin typeface="+mn-ea"/>
                <a:ea typeface="+mn-ea"/>
              </a:rPr>
              <a:t> </a:t>
            </a:r>
            <a:r>
              <a:rPr lang="en-US" altLang="zh-CN" sz="1600" b="1" dirty="0" smtClean="0">
                <a:latin typeface="+mn-ea"/>
                <a:ea typeface="+mn-ea"/>
              </a:rPr>
              <a:t>/ oil</a:t>
            </a:r>
            <a:endParaRPr lang="en-US" altLang="zh-CN" sz="1600" b="1" dirty="0" smtClean="0">
              <a:latin typeface="+mn-ea"/>
              <a:ea typeface="+mn-ea"/>
            </a:endParaRPr>
          </a:p>
          <a:p>
            <a:pPr>
              <a:lnSpc>
                <a:spcPct val="150000"/>
              </a:lnSpc>
            </a:pPr>
            <a:r>
              <a:rPr lang="en-US" altLang="zh-CN" sz="1600" b="1" dirty="0">
                <a:latin typeface="+mn-ea"/>
                <a:ea typeface="+mn-ea"/>
              </a:rPr>
              <a:t> </a:t>
            </a:r>
            <a:r>
              <a:rPr lang="en-US" altLang="zh-CN" sz="1600" b="1" dirty="0" smtClean="0">
                <a:latin typeface="+mn-ea"/>
                <a:ea typeface="+mn-ea"/>
              </a:rPr>
              <a:t>    </a:t>
            </a:r>
            <a:endParaRPr lang="zh-CN" altLang="en-US" sz="1600" dirty="0">
              <a:latin typeface="+mn-ea"/>
              <a:ea typeface="+mn-ea"/>
            </a:endParaRPr>
          </a:p>
        </p:txBody>
      </p:sp>
      <p:sp>
        <p:nvSpPr>
          <p:cNvPr id="2" name="标题 1"/>
          <p:cNvSpPr>
            <a:spLocks noGrp="1"/>
          </p:cNvSpPr>
          <p:nvPr/>
        </p:nvSpPr>
        <p:spPr>
          <a:xfrm>
            <a:off x="838200" y="127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ym typeface="+mn-ea"/>
              </a:rPr>
              <a:t>3 </a:t>
            </a:r>
            <a:r>
              <a:rPr lang="en-US" altLang="zh-CN" dirty="0">
                <a:latin typeface="+mj-ea"/>
                <a:sym typeface="+mn-ea"/>
              </a:rPr>
              <a:t>Beampipe Mechanical design</a:t>
            </a:r>
            <a:r>
              <a:rPr kumimoji="1" lang="en-US" altLang="zh-CN" dirty="0">
                <a:latin typeface="+mn-lt"/>
                <a:ea typeface="黑体" panose="02010609060101010101" pitchFamily="49" charset="-122"/>
                <a:sym typeface="+mn-ea"/>
              </a:rPr>
              <a:t> </a:t>
            </a: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086225" y="2845435"/>
            <a:ext cx="6974205" cy="2200910"/>
          </a:xfrm>
          <a:prstGeom prst="rect">
            <a:avLst/>
          </a:prstGeom>
        </p:spPr>
      </p:pic>
      <p:sp>
        <p:nvSpPr>
          <p:cNvPr id="7" name="矩形 6"/>
          <p:cNvSpPr/>
          <p:nvPr/>
        </p:nvSpPr>
        <p:spPr>
          <a:xfrm>
            <a:off x="2756753" y="1851004"/>
            <a:ext cx="8169910" cy="414020"/>
          </a:xfrm>
          <a:prstGeom prst="rect">
            <a:avLst/>
          </a:prstGeom>
        </p:spPr>
        <p:txBody>
          <a:bodyPr wrap="none">
            <a:spAutoFit/>
          </a:bodyPr>
          <a:lstStyle/>
          <a:p>
            <a:pPr algn="l"/>
            <a:r>
              <a:rPr lang="zh-CN" altLang="en-US" dirty="0" smtClean="0">
                <a:sym typeface="+mn-ea"/>
              </a:rPr>
              <a:t>Beryllium tube</a:t>
            </a:r>
            <a:r>
              <a:rPr lang="en-US" altLang="zh-CN" dirty="0" smtClean="0">
                <a:sym typeface="+mn-ea"/>
              </a:rPr>
              <a:t> inside </a:t>
            </a:r>
            <a:r>
              <a:rPr lang="en-US" altLang="zh-CN" b="1" dirty="0"/>
              <a:t>----</a:t>
            </a:r>
            <a:r>
              <a:rPr lang="zh-CN" altLang="en-US" b="1" dirty="0"/>
              <a:t>diameter</a:t>
            </a:r>
            <a:r>
              <a:rPr lang="zh-CN" altLang="en-US" sz="2100" b="1" dirty="0">
                <a:solidFill>
                  <a:srgbClr val="FF0000"/>
                </a:solidFill>
              </a:rPr>
              <a:t>20mm</a:t>
            </a:r>
            <a:r>
              <a:rPr lang="zh-CN" altLang="en-US" b="1" dirty="0"/>
              <a:t>，</a:t>
            </a:r>
            <a:r>
              <a:rPr lang="en-US" altLang="zh-CN" b="1" dirty="0"/>
              <a:t>thinkness</a:t>
            </a:r>
            <a:r>
              <a:rPr lang="zh-CN" altLang="en-US" sz="2100" b="1" dirty="0">
                <a:solidFill>
                  <a:srgbClr val="FF0000"/>
                </a:solidFill>
              </a:rPr>
              <a:t>0.2mm</a:t>
            </a:r>
            <a:r>
              <a:rPr lang="zh-CN" altLang="en-US" b="1" dirty="0"/>
              <a:t>，</a:t>
            </a:r>
            <a:r>
              <a:rPr lang="en-US" altLang="zh-CN" b="1" dirty="0"/>
              <a:t>length</a:t>
            </a:r>
            <a:r>
              <a:rPr lang="zh-CN" altLang="en-US" b="1" dirty="0">
                <a:solidFill>
                  <a:srgbClr val="FF0000"/>
                </a:solidFill>
              </a:rPr>
              <a:t>160mm</a:t>
            </a:r>
            <a:endParaRPr lang="zh-CN" altLang="en-US" b="1" dirty="0">
              <a:solidFill>
                <a:srgbClr val="FF0000"/>
              </a:solidFill>
            </a:endParaRPr>
          </a:p>
        </p:txBody>
      </p:sp>
      <p:sp>
        <p:nvSpPr>
          <p:cNvPr id="8" name="矩形 7"/>
          <p:cNvSpPr/>
          <p:nvPr/>
        </p:nvSpPr>
        <p:spPr>
          <a:xfrm>
            <a:off x="2756753" y="2348393"/>
            <a:ext cx="8479790" cy="414020"/>
          </a:xfrm>
          <a:prstGeom prst="rect">
            <a:avLst/>
          </a:prstGeom>
        </p:spPr>
        <p:txBody>
          <a:bodyPr wrap="none">
            <a:spAutoFit/>
          </a:bodyPr>
          <a:lstStyle/>
          <a:p>
            <a:pPr algn="l"/>
            <a:r>
              <a:rPr lang="zh-CN" altLang="en-US" dirty="0" smtClean="0">
                <a:sym typeface="+mn-ea"/>
              </a:rPr>
              <a:t>Beryllium tube</a:t>
            </a:r>
            <a:r>
              <a:rPr lang="en-US" altLang="zh-CN" dirty="0" smtClean="0">
                <a:sym typeface="+mn-ea"/>
              </a:rPr>
              <a:t> outside</a:t>
            </a:r>
            <a:r>
              <a:rPr lang="en-US" altLang="zh-CN" b="1" dirty="0"/>
              <a:t>----</a:t>
            </a:r>
            <a:r>
              <a:rPr lang="zh-CN" altLang="en-US" b="1" dirty="0"/>
              <a:t>diameter</a:t>
            </a:r>
            <a:r>
              <a:rPr lang="en-US" altLang="zh-CN" b="1" dirty="0">
                <a:solidFill>
                  <a:srgbClr val="FF0000"/>
                </a:solidFill>
              </a:rPr>
              <a:t>21.4mm</a:t>
            </a:r>
            <a:r>
              <a:rPr lang="zh-CN" altLang="en-US" b="1" dirty="0"/>
              <a:t>，</a:t>
            </a:r>
            <a:r>
              <a:rPr lang="en-US" altLang="zh-CN" b="1" dirty="0"/>
              <a:t>thinkness</a:t>
            </a:r>
            <a:r>
              <a:rPr lang="zh-CN" altLang="en-US" sz="2100" b="1" dirty="0">
                <a:solidFill>
                  <a:srgbClr val="FF0000"/>
                </a:solidFill>
              </a:rPr>
              <a:t>0.15mm</a:t>
            </a:r>
            <a:r>
              <a:rPr lang="zh-CN" altLang="en-US" b="1" dirty="0"/>
              <a:t>，</a:t>
            </a:r>
            <a:r>
              <a:rPr lang="en-US" altLang="zh-CN" b="1" dirty="0"/>
              <a:t>length</a:t>
            </a:r>
            <a:r>
              <a:rPr lang="zh-CN" altLang="en-US" b="1" dirty="0">
                <a:solidFill>
                  <a:srgbClr val="FF0000"/>
                </a:solidFill>
              </a:rPr>
              <a:t>165mm</a:t>
            </a:r>
            <a:endParaRPr lang="zh-CN" altLang="en-US" b="1" dirty="0">
              <a:solidFill>
                <a:srgbClr val="FF0000"/>
              </a:solidFill>
            </a:endParaRPr>
          </a:p>
        </p:txBody>
      </p:sp>
      <p:sp>
        <p:nvSpPr>
          <p:cNvPr id="9" name="文本框 8"/>
          <p:cNvSpPr txBox="1"/>
          <p:nvPr/>
        </p:nvSpPr>
        <p:spPr>
          <a:xfrm>
            <a:off x="1175877" y="1568603"/>
            <a:ext cx="2350770" cy="398780"/>
          </a:xfrm>
          <a:prstGeom prst="rect">
            <a:avLst/>
          </a:prstGeom>
          <a:noFill/>
        </p:spPr>
        <p:txBody>
          <a:bodyPr wrap="none" rtlCol="0">
            <a:spAutoFit/>
          </a:bodyPr>
          <a:lstStyle/>
          <a:p>
            <a:pPr algn="l"/>
            <a:r>
              <a:rPr lang="zh-CN" altLang="en-US" sz="2000" dirty="0" smtClean="0">
                <a:sym typeface="+mn-ea"/>
              </a:rPr>
              <a:t>Beryllium tube</a:t>
            </a:r>
            <a:r>
              <a:rPr lang="en-US" altLang="zh-CN" sz="2000" dirty="0" smtClean="0">
                <a:sym typeface="+mn-ea"/>
              </a:rPr>
              <a:t> size: </a:t>
            </a:r>
            <a:endParaRPr lang="en-US" altLang="zh-CN" sz="2000" dirty="0" smtClean="0">
              <a:latin typeface="微软雅黑" panose="020B0503020204020204" charset="-122"/>
              <a:ea typeface="微软雅黑" panose="020B0503020204020204" charset="-122"/>
              <a:sym typeface="+mn-ea"/>
            </a:endParaRPr>
          </a:p>
        </p:txBody>
      </p:sp>
      <p:sp>
        <p:nvSpPr>
          <p:cNvPr id="3" name="标题 1"/>
          <p:cNvSpPr>
            <a:spLocks noGrp="1"/>
          </p:cNvSpPr>
          <p:nvPr/>
        </p:nvSpPr>
        <p:spPr>
          <a:xfrm>
            <a:off x="838200" y="127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ym typeface="+mn-ea"/>
              </a:rPr>
              <a:t>3 </a:t>
            </a:r>
            <a:r>
              <a:rPr lang="en-US" altLang="zh-CN" dirty="0">
                <a:latin typeface="+mj-ea"/>
                <a:sym typeface="+mn-ea"/>
              </a:rPr>
              <a:t>Beampipe Mechanical design</a:t>
            </a:r>
            <a:r>
              <a:rPr kumimoji="1" lang="en-US" altLang="zh-CN" dirty="0">
                <a:latin typeface="+mn-lt"/>
                <a:ea typeface="黑体" panose="02010609060101010101" pitchFamily="49" charset="-122"/>
                <a:sym typeface="+mn-ea"/>
              </a:rPr>
              <a:t> </a:t>
            </a:r>
            <a:endParaRPr lang="zh-CN" altLang="en-US"/>
          </a:p>
        </p:txBody>
      </p:sp>
      <p:sp>
        <p:nvSpPr>
          <p:cNvPr id="4" name="文本框 3"/>
          <p:cNvSpPr txBox="1"/>
          <p:nvPr/>
        </p:nvSpPr>
        <p:spPr>
          <a:xfrm>
            <a:off x="313595" y="2968027"/>
            <a:ext cx="3599180" cy="922020"/>
          </a:xfrm>
          <a:prstGeom prst="rect">
            <a:avLst/>
          </a:prstGeom>
          <a:noFill/>
        </p:spPr>
        <p:txBody>
          <a:bodyPr wrap="none" rtlCol="0">
            <a:spAutoFit/>
          </a:bodyPr>
          <a:p>
            <a:pPr algn="l"/>
            <a:r>
              <a:rPr lang="zh-CN" altLang="en-US" dirty="0" smtClean="0">
                <a:sym typeface="+mn-ea"/>
              </a:rPr>
              <a:t>Beryllium tube</a:t>
            </a:r>
            <a:r>
              <a:rPr lang="en-US" altLang="zh-CN" dirty="0" smtClean="0">
                <a:sym typeface="+mn-ea"/>
              </a:rPr>
              <a:t> outside</a:t>
            </a:r>
            <a:r>
              <a:rPr lang="zh-CN" altLang="en-US" dirty="0"/>
              <a:t>：</a:t>
            </a:r>
            <a:r>
              <a:rPr lang="en-US" altLang="zh-CN" dirty="0"/>
              <a:t>0.15mm</a:t>
            </a:r>
            <a:endParaRPr lang="en-US" altLang="zh-CN" dirty="0"/>
          </a:p>
          <a:p>
            <a:pPr algn="l"/>
            <a:r>
              <a:rPr lang="en-US" altLang="zh-CN" dirty="0"/>
              <a:t>gap</a:t>
            </a:r>
            <a:r>
              <a:rPr lang="zh-CN" altLang="en-US" dirty="0"/>
              <a:t>：</a:t>
            </a:r>
            <a:r>
              <a:rPr lang="en-US" altLang="zh-CN" dirty="0"/>
              <a:t>0.35mm</a:t>
            </a:r>
            <a:endParaRPr lang="en-US" altLang="zh-CN" dirty="0"/>
          </a:p>
          <a:p>
            <a:pPr algn="l"/>
            <a:r>
              <a:rPr lang="zh-CN" altLang="en-US" dirty="0" smtClean="0">
                <a:sym typeface="+mn-ea"/>
              </a:rPr>
              <a:t>Beryllium tube</a:t>
            </a:r>
            <a:r>
              <a:rPr lang="en-US" altLang="zh-CN" dirty="0" smtClean="0">
                <a:sym typeface="+mn-ea"/>
              </a:rPr>
              <a:t> outside</a:t>
            </a:r>
            <a:r>
              <a:rPr lang="zh-CN" altLang="en-US" dirty="0"/>
              <a:t>：</a:t>
            </a:r>
            <a:r>
              <a:rPr lang="en-US" altLang="zh-CN" dirty="0"/>
              <a:t>0.2  mm   </a:t>
            </a:r>
            <a:endParaRPr lang="zh-CN" altLang="en-US" dirty="0"/>
          </a:p>
        </p:txBody>
      </p:sp>
      <p:sp>
        <p:nvSpPr>
          <p:cNvPr id="10" name="箭头: 下 9"/>
          <p:cNvSpPr/>
          <p:nvPr/>
        </p:nvSpPr>
        <p:spPr>
          <a:xfrm rot="10800000">
            <a:off x="1086828" y="4066152"/>
            <a:ext cx="180000" cy="1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82363" y="4488991"/>
            <a:ext cx="4337685" cy="368300"/>
          </a:xfrm>
          <a:prstGeom prst="rect">
            <a:avLst/>
          </a:prstGeom>
          <a:noFill/>
        </p:spPr>
        <p:txBody>
          <a:bodyPr wrap="none" rtlCol="0">
            <a:spAutoFit/>
          </a:bodyPr>
          <a:p>
            <a:pPr algn="l"/>
            <a:r>
              <a:rPr lang="zh-CN" altLang="en-US" dirty="0">
                <a:solidFill>
                  <a:srgbClr val="FF0000"/>
                </a:solidFill>
              </a:rPr>
              <a:t>The length of the radiation：</a:t>
            </a:r>
            <a:r>
              <a:rPr lang="en-US" altLang="zh-CN" dirty="0">
                <a:solidFill>
                  <a:srgbClr val="FF0000"/>
                </a:solidFill>
              </a:rPr>
              <a:t>&gt;0.15% (CDR)</a:t>
            </a:r>
            <a:endParaRPr lang="zh-CN" altLang="en-US" dirty="0">
              <a:solidFill>
                <a:srgbClr val="FF0000"/>
              </a:solidFill>
            </a:endParaRPr>
          </a:p>
        </p:txBody>
      </p:sp>
      <p:sp>
        <p:nvSpPr>
          <p:cNvPr id="12" name="箭头: 下 11"/>
          <p:cNvSpPr/>
          <p:nvPr/>
        </p:nvSpPr>
        <p:spPr>
          <a:xfrm>
            <a:off x="1357049" y="4070853"/>
            <a:ext cx="180000" cy="1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动作按钮: 帮助 14">
            <a:hlinkClick r:id="" action="ppaction://noaction" highlightClick="1"/>
          </p:cNvPr>
          <p:cNvSpPr/>
          <p:nvPr/>
        </p:nvSpPr>
        <p:spPr>
          <a:xfrm>
            <a:off x="1667490" y="3975447"/>
            <a:ext cx="360000" cy="360000"/>
          </a:xfrm>
          <a:prstGeom prst="actionButtonHelp">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242185" y="5556250"/>
            <a:ext cx="7917180" cy="645160"/>
          </a:xfrm>
          <a:prstGeom prst="rect">
            <a:avLst/>
          </a:prstGeom>
          <a:noFill/>
        </p:spPr>
        <p:txBody>
          <a:bodyPr wrap="square" rtlCol="0">
            <a:spAutoFit/>
          </a:bodyPr>
          <a:p>
            <a:r>
              <a:t>The radiation length of the beryllium tube is greater than that of the 0.5mm single-layer beryllium tube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0542" y="1164538"/>
            <a:ext cx="5283200" cy="491490"/>
          </a:xfrm>
          <a:prstGeom prst="rect">
            <a:avLst/>
          </a:prstGeom>
          <a:noFill/>
        </p:spPr>
        <p:txBody>
          <a:bodyPr wrap="none" rtlCol="0">
            <a:spAutoFit/>
          </a:bodyPr>
          <a:lstStyle/>
          <a:p>
            <a:pPr algn="l"/>
            <a:r>
              <a:rPr lang="zh-CN" altLang="en-US" sz="2600" b="1" dirty="0" smtClean="0">
                <a:sym typeface="+mn-ea"/>
              </a:rPr>
              <a:t>Beryllium tube </a:t>
            </a:r>
            <a:r>
              <a:rPr lang="zh-CN" altLang="en-US" sz="2600" b="1" dirty="0" smtClean="0"/>
              <a:t>Corrosion problem</a:t>
            </a:r>
            <a:endParaRPr lang="zh-CN" altLang="en-US" sz="2800" dirty="0" smtClean="0">
              <a:solidFill>
                <a:srgbClr val="FF0000"/>
              </a:solidFill>
              <a:latin typeface="黑体" panose="02010609060101010101" pitchFamily="49" charset="-122"/>
              <a:ea typeface="黑体" panose="02010609060101010101" pitchFamily="49" charset="-122"/>
            </a:endParaRPr>
          </a:p>
        </p:txBody>
      </p:sp>
      <p:grpSp>
        <p:nvGrpSpPr>
          <p:cNvPr id="29" name="组合 28"/>
          <p:cNvGrpSpPr/>
          <p:nvPr/>
        </p:nvGrpSpPr>
        <p:grpSpPr>
          <a:xfrm>
            <a:off x="1487408" y="1655158"/>
            <a:ext cx="5987926" cy="1882776"/>
            <a:chOff x="4704042" y="1415678"/>
            <a:chExt cx="6832354" cy="1858715"/>
          </a:xfrm>
        </p:grpSpPr>
        <p:pic>
          <p:nvPicPr>
            <p:cNvPr id="30" name="图片 29"/>
            <p:cNvPicPr>
              <a:picLocks noChangeAspect="1"/>
            </p:cNvPicPr>
            <p:nvPr/>
          </p:nvPicPr>
          <p:blipFill>
            <a:blip r:embed="rId1"/>
            <a:stretch>
              <a:fillRect/>
            </a:stretch>
          </p:blipFill>
          <p:spPr>
            <a:xfrm>
              <a:off x="4704042" y="1415678"/>
              <a:ext cx="6832354" cy="1754433"/>
            </a:xfrm>
            <a:prstGeom prst="rect">
              <a:avLst/>
            </a:prstGeom>
          </p:spPr>
        </p:pic>
        <p:sp>
          <p:nvSpPr>
            <p:cNvPr id="34" name="矩形 33"/>
            <p:cNvSpPr/>
            <p:nvPr/>
          </p:nvSpPr>
          <p:spPr>
            <a:xfrm>
              <a:off x="6084504" y="2819901"/>
              <a:ext cx="3273553" cy="454492"/>
            </a:xfrm>
            <a:prstGeom prst="rect">
              <a:avLst/>
            </a:prstGeom>
          </p:spPr>
          <p:txBody>
            <a:bodyPr wrap="square">
              <a:spAutoFit/>
            </a:bodyPr>
            <a:lstStyle/>
            <a:p>
              <a:pPr>
                <a:lnSpc>
                  <a:spcPct val="150000"/>
                </a:lnSpc>
              </a:pPr>
              <a:r>
                <a:rPr lang="en-US" altLang="zh-CN" sz="1600" dirty="0">
                  <a:latin typeface="+mn-lt"/>
                </a:rPr>
                <a:t>Max.t of </a:t>
              </a:r>
              <a:r>
                <a:rPr lang="en-US" altLang="zh-CN" sz="1600" dirty="0" smtClean="0">
                  <a:latin typeface="+mn-lt"/>
                </a:rPr>
                <a:t> </a:t>
              </a:r>
              <a:r>
                <a:rPr lang="en-US" altLang="zh-CN" sz="1600" dirty="0">
                  <a:latin typeface="+mn-lt"/>
                </a:rPr>
                <a:t>Be: </a:t>
              </a:r>
              <a:r>
                <a:rPr lang="en-US" altLang="zh-CN" sz="1600" dirty="0" smtClean="0">
                  <a:latin typeface="+mn-lt"/>
                </a:rPr>
                <a:t>70.6</a:t>
              </a:r>
              <a:r>
                <a:rPr lang="en-US" altLang="zh-CN" sz="1600" dirty="0">
                  <a:latin typeface="+mn-lt"/>
                  <a:ea typeface="等线" panose="02010600030101010101" charset="-122"/>
                </a:rPr>
                <a:t>℃</a:t>
              </a:r>
              <a:endParaRPr lang="en-US" altLang="zh-CN" sz="1600" dirty="0">
                <a:latin typeface="+mn-lt"/>
                <a:ea typeface="等线" panose="02010600030101010101" charset="-122"/>
              </a:endParaRPr>
            </a:p>
          </p:txBody>
        </p:sp>
        <p:cxnSp>
          <p:nvCxnSpPr>
            <p:cNvPr id="32" name="直接箭头连接符 31"/>
            <p:cNvCxnSpPr/>
            <p:nvPr/>
          </p:nvCxnSpPr>
          <p:spPr>
            <a:xfrm flipV="1">
              <a:off x="8218040" y="2818357"/>
              <a:ext cx="635069" cy="177541"/>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1487182" y="3432722"/>
            <a:ext cx="6084909" cy="2077260"/>
            <a:chOff x="4695785" y="4385595"/>
            <a:chExt cx="7012995" cy="2067075"/>
          </a:xfrm>
        </p:grpSpPr>
        <p:pic>
          <p:nvPicPr>
            <p:cNvPr id="39" name="图片 38"/>
            <p:cNvPicPr>
              <a:picLocks noChangeAspect="1"/>
            </p:cNvPicPr>
            <p:nvPr/>
          </p:nvPicPr>
          <p:blipFill>
            <a:blip r:embed="rId2"/>
            <a:stretch>
              <a:fillRect/>
            </a:stretch>
          </p:blipFill>
          <p:spPr>
            <a:xfrm>
              <a:off x="4695785" y="4385595"/>
              <a:ext cx="7012995" cy="1935317"/>
            </a:xfrm>
            <a:prstGeom prst="rect">
              <a:avLst/>
            </a:prstGeom>
          </p:spPr>
        </p:pic>
        <p:sp>
          <p:nvSpPr>
            <p:cNvPr id="40" name="矩形 39"/>
            <p:cNvSpPr/>
            <p:nvPr/>
          </p:nvSpPr>
          <p:spPr>
            <a:xfrm>
              <a:off x="6565505" y="5994552"/>
              <a:ext cx="3273553" cy="458118"/>
            </a:xfrm>
            <a:prstGeom prst="rect">
              <a:avLst/>
            </a:prstGeom>
          </p:spPr>
          <p:txBody>
            <a:bodyPr wrap="square">
              <a:spAutoFit/>
            </a:bodyPr>
            <a:lstStyle/>
            <a:p>
              <a:pPr>
                <a:lnSpc>
                  <a:spcPct val="150000"/>
                </a:lnSpc>
              </a:pPr>
              <a:r>
                <a:rPr lang="en-US" altLang="zh-CN" sz="1600" dirty="0">
                  <a:latin typeface="+mn-lt"/>
                </a:rPr>
                <a:t>Max.t of </a:t>
              </a:r>
              <a:r>
                <a:rPr lang="en-US" altLang="zh-CN" sz="1600" dirty="0" smtClean="0">
                  <a:latin typeface="+mn-lt"/>
                </a:rPr>
                <a:t>Be</a:t>
              </a:r>
              <a:r>
                <a:rPr lang="en-US" altLang="zh-CN" sz="1600" dirty="0">
                  <a:latin typeface="+mn-lt"/>
                </a:rPr>
                <a:t>: </a:t>
              </a:r>
              <a:r>
                <a:rPr lang="en-US" altLang="zh-CN" sz="1600" dirty="0" smtClean="0">
                  <a:latin typeface="+mn-lt"/>
                </a:rPr>
                <a:t>41.5</a:t>
              </a:r>
              <a:r>
                <a:rPr lang="en-US" altLang="zh-CN" sz="1600" dirty="0">
                  <a:latin typeface="+mn-lt"/>
                  <a:ea typeface="等线" panose="02010600030101010101" charset="-122"/>
                </a:rPr>
                <a:t>℃</a:t>
              </a:r>
              <a:endParaRPr lang="en-US" altLang="zh-CN" sz="1600" dirty="0">
                <a:latin typeface="+mn-lt"/>
                <a:ea typeface="等线" panose="02010600030101010101" charset="-122"/>
              </a:endParaRPr>
            </a:p>
          </p:txBody>
        </p:sp>
        <p:cxnSp>
          <p:nvCxnSpPr>
            <p:cNvPr id="44" name="直接箭头连接符 43"/>
            <p:cNvCxnSpPr/>
            <p:nvPr/>
          </p:nvCxnSpPr>
          <p:spPr>
            <a:xfrm flipV="1">
              <a:off x="8566298" y="5904467"/>
              <a:ext cx="432088" cy="180168"/>
            </a:xfrm>
            <a:prstGeom prst="straightConnector1">
              <a:avLst/>
            </a:prstGeom>
            <a:ln w="19050">
              <a:solidFill>
                <a:srgbClr val="CC00CC"/>
              </a:solidFill>
              <a:tailEnd type="triangle"/>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7714966" y="2037803"/>
            <a:ext cx="2692399" cy="1014730"/>
          </a:xfrm>
          <a:prstGeom prst="rect">
            <a:avLst/>
          </a:prstGeom>
        </p:spPr>
        <p:txBody>
          <a:bodyPr wrap="square">
            <a:spAutoFit/>
          </a:bodyPr>
          <a:lstStyle/>
          <a:p>
            <a:r>
              <a:rPr lang="en-US" altLang="zh-CN" sz="1600" dirty="0">
                <a:highlight>
                  <a:srgbClr val="FFFF00"/>
                </a:highlight>
              </a:rPr>
              <a:t>Paraffin cooling for Be pipe</a:t>
            </a:r>
            <a:r>
              <a:rPr lang="en-US" altLang="zh-CN" dirty="0"/>
              <a:t>:</a:t>
            </a:r>
            <a:endParaRPr lang="en-US" altLang="zh-CN" dirty="0"/>
          </a:p>
          <a:p>
            <a:r>
              <a:rPr lang="en-US" altLang="zh-CN" sz="1400" dirty="0"/>
              <a:t>Flow rate: 3.4L/min</a:t>
            </a:r>
            <a:endParaRPr lang="en-US" altLang="zh-CN" sz="1400" dirty="0"/>
          </a:p>
          <a:p>
            <a:r>
              <a:rPr lang="en-US" altLang="zh-CN" sz="1400" dirty="0"/>
              <a:t>Inlet velocity: 2m/s</a:t>
            </a:r>
            <a:endParaRPr lang="en-US" altLang="zh-CN" sz="1400" dirty="0"/>
          </a:p>
          <a:p>
            <a:r>
              <a:rPr lang="en-US" altLang="zh-CN" sz="1400" dirty="0"/>
              <a:t>Velocity in ring pipe: 1.2m/s</a:t>
            </a:r>
            <a:endParaRPr lang="en-US" altLang="zh-CN" sz="1400" dirty="0"/>
          </a:p>
        </p:txBody>
      </p:sp>
      <p:sp>
        <p:nvSpPr>
          <p:cNvPr id="47" name="矩形 46"/>
          <p:cNvSpPr/>
          <p:nvPr/>
        </p:nvSpPr>
        <p:spPr>
          <a:xfrm>
            <a:off x="7906099" y="3897739"/>
            <a:ext cx="2837874" cy="1014730"/>
          </a:xfrm>
          <a:prstGeom prst="rect">
            <a:avLst/>
          </a:prstGeom>
        </p:spPr>
        <p:txBody>
          <a:bodyPr wrap="square">
            <a:spAutoFit/>
          </a:bodyPr>
          <a:lstStyle/>
          <a:p>
            <a:r>
              <a:rPr lang="en-US" altLang="zh-CN" sz="1600" dirty="0">
                <a:highlight>
                  <a:srgbClr val="FFFF00"/>
                </a:highlight>
              </a:rPr>
              <a:t>Water cooling for Be pipe</a:t>
            </a:r>
            <a:r>
              <a:rPr lang="en-US" altLang="zh-CN" dirty="0"/>
              <a:t>:</a:t>
            </a:r>
            <a:endParaRPr lang="en-US" altLang="zh-CN" dirty="0"/>
          </a:p>
          <a:p>
            <a:r>
              <a:rPr lang="en-US" altLang="zh-CN" sz="1400" dirty="0"/>
              <a:t>Flow rate: 1.7L/min</a:t>
            </a:r>
            <a:endParaRPr lang="en-US" altLang="zh-CN" sz="1400" dirty="0"/>
          </a:p>
          <a:p>
            <a:r>
              <a:rPr lang="en-US" altLang="zh-CN" sz="1400" dirty="0"/>
              <a:t>Inlet velocity: 1m/s</a:t>
            </a:r>
            <a:endParaRPr lang="en-US" altLang="zh-CN" sz="1400" dirty="0"/>
          </a:p>
          <a:p>
            <a:r>
              <a:rPr lang="en-US" altLang="zh-CN" sz="1400" dirty="0"/>
              <a:t>Velocity in ring pipe: 0.6m/s</a:t>
            </a:r>
            <a:endParaRPr lang="en-US" altLang="zh-CN" sz="1400" dirty="0"/>
          </a:p>
        </p:txBody>
      </p:sp>
      <p:sp>
        <p:nvSpPr>
          <p:cNvPr id="48" name="文本框 47"/>
          <p:cNvSpPr txBox="1"/>
          <p:nvPr/>
        </p:nvSpPr>
        <p:spPr>
          <a:xfrm>
            <a:off x="462915" y="5509895"/>
            <a:ext cx="10948035" cy="1014730"/>
          </a:xfrm>
          <a:prstGeom prst="rect">
            <a:avLst/>
          </a:prstGeom>
          <a:noFill/>
        </p:spPr>
        <p:txBody>
          <a:bodyPr wrap="square" rtlCol="0">
            <a:spAutoFit/>
          </a:bodyPr>
          <a:lstStyle/>
          <a:p>
            <a:pPr algn="l"/>
            <a:r>
              <a:rPr lang="zh-CN" altLang="en-US" sz="2000" dirty="0" smtClean="0">
                <a:solidFill>
                  <a:schemeClr val="tx1"/>
                </a:solidFill>
                <a:latin typeface="微软雅黑" panose="020B0503020204020204" charset="-122"/>
                <a:ea typeface="微软雅黑" panose="020B0503020204020204" charset="-122"/>
              </a:rPr>
              <a:t>Through simulation calculation, it can be seen that in beryllium tube structure, local temperature and pressure will be higher when oil is used as cooling medium.  Water cooling is more efficient than oil cooling, but water is highly corrosive to beryllium tubes  </a:t>
            </a:r>
            <a:endParaRPr lang="zh-CN" altLang="en-US" sz="2000" dirty="0" smtClean="0">
              <a:solidFill>
                <a:schemeClr val="tx1"/>
              </a:solidFill>
              <a:latin typeface="微软雅黑" panose="020B0503020204020204" charset="-122"/>
              <a:ea typeface="微软雅黑" panose="020B0503020204020204" charset="-122"/>
            </a:endParaRPr>
          </a:p>
        </p:txBody>
      </p:sp>
      <p:sp>
        <p:nvSpPr>
          <p:cNvPr id="2" name="标题 1"/>
          <p:cNvSpPr>
            <a:spLocks noGrp="1"/>
          </p:cNvSpPr>
          <p:nvPr/>
        </p:nvSpPr>
        <p:spPr>
          <a:xfrm>
            <a:off x="838200" y="463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3.1 </a:t>
            </a:r>
            <a:r>
              <a:rPr lang="en-US">
                <a:sym typeface="+mn-ea"/>
              </a:rPr>
              <a:t>The key of the</a:t>
            </a:r>
            <a:r>
              <a:rPr lang="en-US" altLang="zh-CN" dirty="0">
                <a:latin typeface="+mj-ea"/>
                <a:sym typeface="+mn-ea"/>
              </a:rPr>
              <a:t>Beampipe design</a:t>
            </a:r>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047842" y="2276872"/>
            <a:ext cx="9580811" cy="30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bg1"/>
                </a:solidFill>
                <a:latin typeface="黑体" panose="02010609060101010101" pitchFamily="49" charset="-122"/>
                <a:ea typeface="黑体" panose="02010609060101010101" pitchFamily="49" charset="-122"/>
              </a:defRPr>
            </a:lvl1pPr>
            <a:lvl2pPr marL="360680" indent="-180975" eaLnBrk="0" hangingPunct="0">
              <a:defRPr sz="2800">
                <a:solidFill>
                  <a:schemeClr val="bg1"/>
                </a:solidFill>
                <a:latin typeface="黑体" panose="02010609060101010101" pitchFamily="49" charset="-122"/>
                <a:ea typeface="黑体" panose="02010609060101010101" pitchFamily="49" charset="-122"/>
              </a:defRPr>
            </a:lvl2pPr>
            <a:lvl3pPr marL="1143000" indent="-228600" eaLnBrk="0" hangingPunct="0">
              <a:defRPr sz="2800">
                <a:solidFill>
                  <a:schemeClr val="bg1"/>
                </a:solidFill>
                <a:latin typeface="黑体" panose="02010609060101010101" pitchFamily="49" charset="-122"/>
                <a:ea typeface="黑体" panose="02010609060101010101" pitchFamily="49" charset="-122"/>
              </a:defRPr>
            </a:lvl3pPr>
            <a:lvl4pPr marL="1600200" indent="-228600" eaLnBrk="0" hangingPunct="0">
              <a:defRPr sz="2800">
                <a:solidFill>
                  <a:schemeClr val="bg1"/>
                </a:solidFill>
                <a:latin typeface="黑体" panose="02010609060101010101" pitchFamily="49" charset="-122"/>
                <a:ea typeface="黑体" panose="02010609060101010101" pitchFamily="49" charset="-122"/>
              </a:defRPr>
            </a:lvl4pPr>
            <a:lvl5pPr marL="2057400" indent="-228600" eaLnBrk="0" hangingPunct="0">
              <a:defRPr sz="2800">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9pPr>
          </a:lstStyle>
          <a:p>
            <a:pPr marL="0" indent="0" eaLnBrk="1" hangingPunct="1">
              <a:lnSpc>
                <a:spcPct val="150000"/>
              </a:lnSpc>
              <a:spcBef>
                <a:spcPts val="1030"/>
              </a:spcBef>
              <a:buClr>
                <a:srgbClr val="C00000"/>
              </a:buClr>
              <a:buFont typeface="Wingdings" panose="05000000000000000000" pitchFamily="2" charset="2"/>
              <a:buNone/>
            </a:pPr>
            <a:r>
              <a:rPr lang="zh-CN" altLang="en-US" sz="2500" dirty="0">
                <a:solidFill>
                  <a:srgbClr val="002060"/>
                </a:solidFill>
                <a:latin typeface="微软雅黑" panose="020B0503020204020204" charset="-122"/>
                <a:ea typeface="微软雅黑" panose="020B0503020204020204" charset="-122"/>
              </a:rPr>
              <a:t>Corrosion data for beryllium</a:t>
            </a:r>
            <a:endParaRPr lang="zh-CN" altLang="en-US" sz="2500" dirty="0">
              <a:solidFill>
                <a:srgbClr val="002060"/>
              </a:solidFill>
              <a:latin typeface="微软雅黑" panose="020B0503020204020204" charset="-122"/>
              <a:ea typeface="微软雅黑" panose="020B0503020204020204" charset="-122"/>
            </a:endParaRPr>
          </a:p>
          <a:p>
            <a:pPr lvl="1" algn="l" eaLnBrk="1" hangingPunct="1">
              <a:lnSpc>
                <a:spcPts val="3000"/>
              </a:lnSpc>
              <a:spcBef>
                <a:spcPts val="1200"/>
              </a:spcBef>
              <a:buClr>
                <a:srgbClr val="C00000"/>
              </a:buClr>
              <a:buSzTx/>
              <a:buFont typeface="Wingdings" panose="05000000000000000000" pitchFamily="2" charset="2"/>
              <a:buChar char="Ø"/>
            </a:pPr>
            <a:r>
              <a:rPr lang="en-US" altLang="zh-CN" sz="1900" dirty="0" smtClean="0">
                <a:solidFill>
                  <a:schemeClr val="tx1"/>
                </a:solidFill>
                <a:latin typeface="等线" panose="02010600030101010101" charset="-122"/>
                <a:ea typeface="等线" panose="02010600030101010101" charset="-122"/>
              </a:rPr>
              <a:t>Beryllium is scarce, toxic and difficult to process</a:t>
            </a:r>
            <a:r>
              <a:rPr lang="zh-CN" altLang="en-US" sz="1900" dirty="0" smtClean="0">
                <a:solidFill>
                  <a:schemeClr val="tx1"/>
                </a:solidFill>
                <a:latin typeface="等线" panose="02010600030101010101" charset="-122"/>
                <a:ea typeface="等线" panose="02010600030101010101" charset="-122"/>
              </a:rPr>
              <a:t>，</a:t>
            </a:r>
            <a:endParaRPr lang="en-US" altLang="zh-CN" sz="1900" dirty="0" smtClean="0">
              <a:solidFill>
                <a:schemeClr val="tx1"/>
              </a:solidFill>
              <a:latin typeface="等线" panose="02010600030101010101" charset="-122"/>
              <a:ea typeface="等线" panose="02010600030101010101" charset="-122"/>
            </a:endParaRPr>
          </a:p>
          <a:p>
            <a:pPr lvl="1" algn="l" eaLnBrk="1" hangingPunct="1">
              <a:lnSpc>
                <a:spcPts val="3000"/>
              </a:lnSpc>
              <a:spcBef>
                <a:spcPts val="1200"/>
              </a:spcBef>
              <a:buClr>
                <a:srgbClr val="C00000"/>
              </a:buClr>
              <a:buSzTx/>
              <a:buFont typeface="Wingdings" panose="05000000000000000000" pitchFamily="2" charset="2"/>
              <a:buChar char="Ø"/>
            </a:pPr>
            <a:r>
              <a:rPr lang="en-US" altLang="zh-CN" sz="1900" dirty="0" smtClean="0">
                <a:solidFill>
                  <a:schemeClr val="tx1"/>
                </a:solidFill>
                <a:latin typeface="等线" panose="02010600030101010101" charset="-122"/>
                <a:ea typeface="等线" panose="02010600030101010101" charset="-122"/>
              </a:rPr>
              <a:t>1987</a:t>
            </a:r>
            <a:r>
              <a:rPr lang="zh-CN" altLang="en-US" sz="1900" dirty="0" smtClean="0">
                <a:solidFill>
                  <a:schemeClr val="tx1"/>
                </a:solidFill>
                <a:latin typeface="等线" panose="02010600030101010101" charset="-122"/>
                <a:ea typeface="等线" panose="02010600030101010101" charset="-122"/>
              </a:rPr>
              <a:t>，</a:t>
            </a:r>
            <a:r>
              <a:rPr lang="en-US" altLang="zh-CN" sz="1900" dirty="0" smtClean="0">
                <a:solidFill>
                  <a:schemeClr val="tx1"/>
                </a:solidFill>
                <a:latin typeface="等线" panose="02010600030101010101" charset="-122"/>
                <a:ea typeface="等线" panose="02010600030101010101" charset="-122"/>
              </a:rPr>
              <a:t>ASM Metal Handbook report corrosion rate of beryllium is less than 25 </a:t>
            </a:r>
            <a:r>
              <a:rPr lang="en-US" altLang="zh-CN" sz="1900" dirty="0" smtClean="0">
                <a:solidFill>
                  <a:schemeClr val="tx1"/>
                </a:solidFill>
                <a:latin typeface="等线" panose="02010600030101010101" charset="-122"/>
                <a:ea typeface="等线" panose="02010600030101010101" charset="-122"/>
                <a:sym typeface="+mn-ea"/>
              </a:rPr>
              <a:t>μm/year in the water</a:t>
            </a:r>
            <a:r>
              <a:rPr lang="en-US" altLang="zh-CN" sz="1900" dirty="0" smtClean="0">
                <a:solidFill>
                  <a:schemeClr val="tx1"/>
                </a:solidFill>
                <a:latin typeface="等线" panose="02010600030101010101" charset="-122"/>
                <a:ea typeface="等线" panose="02010600030101010101" charset="-122"/>
              </a:rPr>
              <a:t>.</a:t>
            </a:r>
            <a:endParaRPr lang="en-US" altLang="zh-CN" sz="1900" dirty="0" smtClean="0">
              <a:solidFill>
                <a:schemeClr val="tx1"/>
              </a:solidFill>
              <a:latin typeface="等线" panose="02010600030101010101" charset="-122"/>
              <a:ea typeface="等线" panose="02010600030101010101" charset="-122"/>
            </a:endParaRPr>
          </a:p>
          <a:p>
            <a:pPr lvl="1" algn="l" eaLnBrk="1" hangingPunct="1">
              <a:lnSpc>
                <a:spcPts val="3000"/>
              </a:lnSpc>
              <a:spcBef>
                <a:spcPts val="1200"/>
              </a:spcBef>
              <a:buClr>
                <a:srgbClr val="C00000"/>
              </a:buClr>
              <a:buSzTx/>
              <a:buFont typeface="Wingdings" panose="05000000000000000000" pitchFamily="2" charset="2"/>
              <a:buChar char="Ø"/>
            </a:pPr>
            <a:r>
              <a:rPr lang="en-US" altLang="zh-CN" sz="1900" b="1" dirty="0" smtClean="0">
                <a:solidFill>
                  <a:srgbClr val="FF0000"/>
                </a:solidFill>
                <a:latin typeface="等线" panose="02010600030101010101" charset="-122"/>
                <a:ea typeface="等线" panose="02010600030101010101" charset="-122"/>
              </a:rPr>
              <a:t>Lack of quantifiable beryllium corrosion data/study of corrosion of beryllium tubes .</a:t>
            </a:r>
            <a:endParaRPr lang="en-US" altLang="zh-CN" sz="1900" b="1" dirty="0" smtClean="0">
              <a:solidFill>
                <a:srgbClr val="FF0000"/>
              </a:solidFill>
              <a:latin typeface="等线" panose="02010600030101010101" charset="-122"/>
              <a:ea typeface="等线" panose="02010600030101010101" charset="-122"/>
            </a:endParaRPr>
          </a:p>
        </p:txBody>
      </p:sp>
      <p:sp>
        <p:nvSpPr>
          <p:cNvPr id="4" name="文本框 3"/>
          <p:cNvSpPr txBox="1"/>
          <p:nvPr/>
        </p:nvSpPr>
        <p:spPr>
          <a:xfrm>
            <a:off x="1237209" y="1632248"/>
            <a:ext cx="2655570" cy="491490"/>
          </a:xfrm>
          <a:prstGeom prst="rect">
            <a:avLst/>
          </a:prstGeom>
          <a:noFill/>
        </p:spPr>
        <p:txBody>
          <a:bodyPr wrap="none" rtlCol="0">
            <a:spAutoFit/>
          </a:bodyPr>
          <a:lstStyle/>
          <a:p>
            <a:pPr algn="l">
              <a:buClrTx/>
              <a:buSzTx/>
              <a:buFontTx/>
            </a:pPr>
            <a:r>
              <a:rPr lang="zh-CN" altLang="en-US" sz="2600" b="1" dirty="0" smtClean="0">
                <a:solidFill>
                  <a:schemeClr val="tx1"/>
                </a:solidFill>
              </a:rPr>
              <a:t>Research status </a:t>
            </a:r>
            <a:r>
              <a:rPr lang="zh-CN" altLang="en-US" sz="1800" dirty="0" smtClean="0"/>
              <a:t> </a:t>
            </a:r>
            <a:endParaRPr lang="zh-CN" altLang="en-US" sz="1800" dirty="0" smtClean="0"/>
          </a:p>
        </p:txBody>
      </p:sp>
      <p:sp>
        <p:nvSpPr>
          <p:cNvPr id="5" name="标题 1"/>
          <p:cNvSpPr>
            <a:spLocks noGrp="1"/>
          </p:cNvSpPr>
          <p:nvPr/>
        </p:nvSpPr>
        <p:spPr>
          <a:xfrm>
            <a:off x="895350" y="1752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3.1 </a:t>
            </a:r>
            <a:r>
              <a:rPr lang="en-US">
                <a:sym typeface="+mn-ea"/>
              </a:rPr>
              <a:t>The key of the</a:t>
            </a:r>
            <a:r>
              <a:rPr lang="en-US" altLang="zh-CN" dirty="0">
                <a:latin typeface="+mj-ea"/>
                <a:sym typeface="+mn-ea"/>
              </a:rPr>
              <a:t>Beampipe design</a:t>
            </a:r>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805815" y="1408430"/>
            <a:ext cx="63055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800">
                <a:solidFill>
                  <a:schemeClr val="bg1"/>
                </a:solidFill>
                <a:latin typeface="黑体" panose="02010609060101010101" pitchFamily="49" charset="-122"/>
                <a:ea typeface="黑体" panose="02010609060101010101" pitchFamily="49" charset="-122"/>
              </a:defRPr>
            </a:lvl1pPr>
            <a:lvl2pPr marL="360680" indent="-180975" eaLnBrk="0" hangingPunct="0">
              <a:defRPr sz="2800">
                <a:solidFill>
                  <a:schemeClr val="bg1"/>
                </a:solidFill>
                <a:latin typeface="黑体" panose="02010609060101010101" pitchFamily="49" charset="-122"/>
                <a:ea typeface="黑体" panose="02010609060101010101" pitchFamily="49" charset="-122"/>
              </a:defRPr>
            </a:lvl2pPr>
            <a:lvl3pPr marL="1143000" indent="-228600" eaLnBrk="0" hangingPunct="0">
              <a:defRPr sz="2800">
                <a:solidFill>
                  <a:schemeClr val="bg1"/>
                </a:solidFill>
                <a:latin typeface="黑体" panose="02010609060101010101" pitchFamily="49" charset="-122"/>
                <a:ea typeface="黑体" panose="02010609060101010101" pitchFamily="49" charset="-122"/>
              </a:defRPr>
            </a:lvl3pPr>
            <a:lvl4pPr marL="1600200" indent="-228600" eaLnBrk="0" hangingPunct="0">
              <a:defRPr sz="2800">
                <a:solidFill>
                  <a:schemeClr val="bg1"/>
                </a:solidFill>
                <a:latin typeface="黑体" panose="02010609060101010101" pitchFamily="49" charset="-122"/>
                <a:ea typeface="黑体" panose="02010609060101010101" pitchFamily="49" charset="-122"/>
              </a:defRPr>
            </a:lvl4pPr>
            <a:lvl5pPr marL="2057400" indent="-228600" eaLnBrk="0" hangingPunct="0">
              <a:defRPr sz="2800">
                <a:solidFill>
                  <a:schemeClr val="bg1"/>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sz="2800">
                <a:solidFill>
                  <a:schemeClr val="bg1"/>
                </a:solidFill>
                <a:latin typeface="黑体" panose="02010609060101010101" pitchFamily="49" charset="-122"/>
                <a:ea typeface="黑体" panose="02010609060101010101" pitchFamily="49" charset="-122"/>
              </a:defRPr>
            </a:lvl9pPr>
          </a:lstStyle>
          <a:p>
            <a:pPr lvl="1" eaLnBrk="1" hangingPunct="1">
              <a:lnSpc>
                <a:spcPts val="2800"/>
              </a:lnSpc>
              <a:spcBef>
                <a:spcPts val="1200"/>
              </a:spcBef>
              <a:buClr>
                <a:srgbClr val="C00000"/>
              </a:buClr>
              <a:buFont typeface="Wingdings" panose="05000000000000000000" pitchFamily="2" charset="2"/>
              <a:buChar char="Ø"/>
            </a:pPr>
            <a:r>
              <a:rPr lang="zh-CN" altLang="en-US" sz="1900" kern="100" dirty="0" smtClean="0">
                <a:solidFill>
                  <a:schemeClr val="tx1"/>
                </a:solidFill>
                <a:latin typeface="等线" panose="02010600030101010101" charset="-122"/>
                <a:ea typeface="等线" panose="02010600030101010101" charset="-122"/>
                <a:cs typeface="Times New Roman" panose="02020603050405020304" pitchFamily="18" charset="0"/>
              </a:rPr>
              <a:t>  </a:t>
            </a:r>
            <a:r>
              <a:rPr sz="1900" dirty="0">
                <a:solidFill>
                  <a:schemeClr val="tx1"/>
                </a:solidFill>
                <a:latin typeface="等线" panose="02010600030101010101" charset="-122"/>
                <a:ea typeface="等线" panose="02010600030101010101" charset="-122"/>
              </a:rPr>
              <a:t>Common methods: electroplating, chemical conversion (chromization, fluorination), coating (enamel, organic film), anodic oxidation, etc  </a:t>
            </a:r>
            <a:endParaRPr sz="1900" dirty="0">
              <a:solidFill>
                <a:schemeClr val="tx1"/>
              </a:solidFill>
              <a:latin typeface="等线" panose="02010600030101010101" charset="-122"/>
              <a:ea typeface="等线" panose="02010600030101010101" charset="-122"/>
            </a:endParaRPr>
          </a:p>
        </p:txBody>
      </p:sp>
      <p:grpSp>
        <p:nvGrpSpPr>
          <p:cNvPr id="6" name="组合 5"/>
          <p:cNvGrpSpPr/>
          <p:nvPr/>
        </p:nvGrpSpPr>
        <p:grpSpPr>
          <a:xfrm>
            <a:off x="7190105" y="1512570"/>
            <a:ext cx="4194810" cy="3629025"/>
            <a:chOff x="8100814" y="2209735"/>
            <a:chExt cx="2267625" cy="1961406"/>
          </a:xfrm>
        </p:grpSpPr>
        <p:pic>
          <p:nvPicPr>
            <p:cNvPr id="9" name="图片 8"/>
            <p:cNvPicPr>
              <a:picLocks noChangeAspect="1"/>
            </p:cNvPicPr>
            <p:nvPr/>
          </p:nvPicPr>
          <p:blipFill>
            <a:blip r:embed="rId1"/>
            <a:stretch>
              <a:fillRect/>
            </a:stretch>
          </p:blipFill>
          <p:spPr>
            <a:xfrm>
              <a:off x="8100814" y="2209735"/>
              <a:ext cx="2225221" cy="1961406"/>
            </a:xfrm>
            <a:prstGeom prst="rect">
              <a:avLst/>
            </a:prstGeom>
          </p:spPr>
        </p:pic>
        <p:sp>
          <p:nvSpPr>
            <p:cNvPr id="10" name="文本框 9"/>
            <p:cNvSpPr txBox="1"/>
            <p:nvPr/>
          </p:nvSpPr>
          <p:spPr>
            <a:xfrm>
              <a:off x="8495950" y="2243740"/>
              <a:ext cx="648072" cy="140713"/>
            </a:xfrm>
            <a:prstGeom prst="rect">
              <a:avLst/>
            </a:prstGeom>
            <a:noFill/>
          </p:spPr>
          <p:txBody>
            <a:bodyPr wrap="square" rtlCol="0">
              <a:spAutoFit/>
            </a:bodyPr>
            <a:lstStyle/>
            <a:p>
              <a:r>
                <a:rPr lang="zh-CN" altLang="en-US" sz="1100" dirty="0" smtClean="0">
                  <a:latin typeface="等线" panose="02010600030101010101" charset="-122"/>
                  <a:ea typeface="等线" panose="02010600030101010101" charset="-122"/>
                </a:rPr>
                <a:t>无膜层</a:t>
              </a:r>
              <a:endParaRPr lang="zh-CN" altLang="en-US" sz="1100" dirty="0">
                <a:latin typeface="等线" panose="02010600030101010101" charset="-122"/>
                <a:ea typeface="等线" panose="02010600030101010101" charset="-122"/>
              </a:endParaRPr>
            </a:p>
          </p:txBody>
        </p:sp>
        <p:sp>
          <p:nvSpPr>
            <p:cNvPr id="11" name="文本框 10"/>
            <p:cNvSpPr txBox="1"/>
            <p:nvPr/>
          </p:nvSpPr>
          <p:spPr>
            <a:xfrm>
              <a:off x="9535110" y="2254044"/>
              <a:ext cx="790925" cy="140713"/>
            </a:xfrm>
            <a:prstGeom prst="rect">
              <a:avLst/>
            </a:prstGeom>
            <a:noFill/>
          </p:spPr>
          <p:txBody>
            <a:bodyPr wrap="square" rtlCol="0">
              <a:spAutoFit/>
            </a:bodyPr>
            <a:lstStyle/>
            <a:p>
              <a:r>
                <a:rPr lang="zh-CN" altLang="en-US" sz="1100" dirty="0">
                  <a:latin typeface="等线" panose="02010600030101010101" charset="-122"/>
                  <a:ea typeface="等线" panose="02010600030101010101" charset="-122"/>
                </a:rPr>
                <a:t>化学</a:t>
              </a:r>
              <a:r>
                <a:rPr lang="zh-CN" altLang="en-US" sz="1100" dirty="0" smtClean="0">
                  <a:latin typeface="等线" panose="02010600030101010101" charset="-122"/>
                  <a:ea typeface="等线" panose="02010600030101010101" charset="-122"/>
                </a:rPr>
                <a:t>镀镍</a:t>
              </a:r>
              <a:endParaRPr lang="zh-CN" altLang="en-US" sz="1100" dirty="0">
                <a:latin typeface="等线" panose="02010600030101010101" charset="-122"/>
                <a:ea typeface="等线" panose="02010600030101010101" charset="-122"/>
              </a:endParaRPr>
            </a:p>
          </p:txBody>
        </p:sp>
        <p:sp>
          <p:nvSpPr>
            <p:cNvPr id="12" name="文本框 11"/>
            <p:cNvSpPr txBox="1"/>
            <p:nvPr/>
          </p:nvSpPr>
          <p:spPr>
            <a:xfrm>
              <a:off x="8438928" y="3190438"/>
              <a:ext cx="802001" cy="140713"/>
            </a:xfrm>
            <a:prstGeom prst="rect">
              <a:avLst/>
            </a:prstGeom>
            <a:noFill/>
          </p:spPr>
          <p:txBody>
            <a:bodyPr wrap="square" rtlCol="0">
              <a:spAutoFit/>
            </a:bodyPr>
            <a:lstStyle/>
            <a:p>
              <a:r>
                <a:rPr lang="zh-CN" altLang="en-US" sz="1100" dirty="0" smtClean="0">
                  <a:latin typeface="等线" panose="02010600030101010101" charset="-122"/>
                  <a:ea typeface="等线" panose="02010600030101010101" charset="-122"/>
                </a:rPr>
                <a:t>化学钝化</a:t>
              </a:r>
              <a:endParaRPr lang="zh-CN" altLang="en-US" sz="1100" dirty="0">
                <a:latin typeface="等线" panose="02010600030101010101" charset="-122"/>
                <a:ea typeface="等线" panose="02010600030101010101" charset="-122"/>
              </a:endParaRPr>
            </a:p>
          </p:txBody>
        </p:sp>
        <p:sp>
          <p:nvSpPr>
            <p:cNvPr id="13" name="文本框 12"/>
            <p:cNvSpPr txBox="1"/>
            <p:nvPr/>
          </p:nvSpPr>
          <p:spPr>
            <a:xfrm>
              <a:off x="9566438" y="3112593"/>
              <a:ext cx="802001" cy="140713"/>
            </a:xfrm>
            <a:prstGeom prst="rect">
              <a:avLst/>
            </a:prstGeom>
            <a:noFill/>
          </p:spPr>
          <p:txBody>
            <a:bodyPr wrap="square" rtlCol="0">
              <a:spAutoFit/>
            </a:bodyPr>
            <a:lstStyle/>
            <a:p>
              <a:r>
                <a:rPr lang="zh-CN" altLang="en-US" sz="1100" dirty="0" smtClean="0">
                  <a:solidFill>
                    <a:srgbClr val="080822"/>
                  </a:solidFill>
                  <a:latin typeface="等线" panose="02010600030101010101" charset="-122"/>
                  <a:ea typeface="等线" panose="02010600030101010101" charset="-122"/>
                </a:rPr>
                <a:t>阳极氧化</a:t>
              </a:r>
              <a:endParaRPr lang="zh-CN" altLang="en-US" sz="1100" dirty="0">
                <a:solidFill>
                  <a:srgbClr val="080822"/>
                </a:solidFill>
                <a:latin typeface="等线" panose="02010600030101010101" charset="-122"/>
                <a:ea typeface="等线" panose="02010600030101010101" charset="-122"/>
              </a:endParaRPr>
            </a:p>
          </p:txBody>
        </p:sp>
      </p:grpSp>
      <p:sp>
        <p:nvSpPr>
          <p:cNvPr id="3" name="矩形 2"/>
          <p:cNvSpPr/>
          <p:nvPr/>
        </p:nvSpPr>
        <p:spPr>
          <a:xfrm>
            <a:off x="977265" y="2202815"/>
            <a:ext cx="5443855" cy="1322070"/>
          </a:xfrm>
          <a:prstGeom prst="rect">
            <a:avLst/>
          </a:prstGeom>
        </p:spPr>
        <p:txBody>
          <a:bodyPr wrap="square">
            <a:spAutoFit/>
          </a:bodyPr>
          <a:lstStyle/>
          <a:p>
            <a:pPr marL="465455" lvl="1" indent="-285750" eaLnBrk="1" hangingPunct="1">
              <a:lnSpc>
                <a:spcPts val="2800"/>
              </a:lnSpc>
              <a:spcBef>
                <a:spcPts val="1200"/>
              </a:spcBef>
              <a:buClr>
                <a:srgbClr val="C00000"/>
              </a:buClr>
              <a:buFont typeface="Wingdings" panose="05000000000000000000" pitchFamily="2" charset="2"/>
              <a:buChar char="Ø"/>
            </a:pPr>
            <a:endParaRPr lang="zh-CN" altLang="zh-CN" sz="1900" kern="100" dirty="0" smtClean="0">
              <a:solidFill>
                <a:srgbClr val="FF0000"/>
              </a:solidFill>
              <a:latin typeface="等线" panose="02010600030101010101" charset="-122"/>
              <a:ea typeface="等线" panose="02010600030101010101" charset="-122"/>
              <a:cs typeface="Times New Roman" panose="02020603050405020304" pitchFamily="18" charset="0"/>
              <a:sym typeface="+mn-ea"/>
            </a:endParaRPr>
          </a:p>
          <a:p>
            <a:pPr marL="465455" lvl="1" indent="-285750" eaLnBrk="1" hangingPunct="1">
              <a:lnSpc>
                <a:spcPts val="2800"/>
              </a:lnSpc>
              <a:spcBef>
                <a:spcPts val="1200"/>
              </a:spcBef>
              <a:buClr>
                <a:srgbClr val="C00000"/>
              </a:buClr>
              <a:buFont typeface="Wingdings" panose="05000000000000000000" pitchFamily="2" charset="2"/>
              <a:buChar char="Ø"/>
            </a:pPr>
            <a:r>
              <a:rPr lang="zh-CN" altLang="en-US" sz="1900" dirty="0">
                <a:solidFill>
                  <a:srgbClr val="FF0000"/>
                </a:solidFill>
                <a:latin typeface="微软雅黑" panose="020B0503020204020204" charset="-122"/>
                <a:ea typeface="微软雅黑" panose="020B0503020204020204" charset="-122"/>
                <a:sym typeface="+mn-ea"/>
              </a:rPr>
              <a:t>Lack of compactness, poor membrane - base bonding, short protection life</a:t>
            </a:r>
            <a:endParaRPr lang="zh-CN" altLang="en-US" sz="1900" dirty="0">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1286104" y="732453"/>
            <a:ext cx="8139430" cy="491490"/>
          </a:xfrm>
          <a:prstGeom prst="rect">
            <a:avLst/>
          </a:prstGeom>
          <a:noFill/>
        </p:spPr>
        <p:txBody>
          <a:bodyPr wrap="none" rtlCol="0">
            <a:spAutoFit/>
          </a:bodyPr>
          <a:p>
            <a:pPr algn="l">
              <a:buClrTx/>
              <a:buSzTx/>
              <a:buFontTx/>
            </a:pPr>
            <a:r>
              <a:rPr lang="zh-CN" altLang="en-US" sz="2600" b="1" dirty="0" smtClean="0">
                <a:solidFill>
                  <a:schemeClr val="tx1"/>
                </a:solidFill>
              </a:rPr>
              <a:t>Research status</a:t>
            </a:r>
            <a:r>
              <a:rPr lang="en-US" altLang="zh-CN" sz="2600" b="1" dirty="0" smtClean="0">
                <a:solidFill>
                  <a:schemeClr val="tx1"/>
                </a:solidFill>
              </a:rPr>
              <a:t> of surface modification of </a:t>
            </a:r>
            <a:r>
              <a:rPr lang="en-US" altLang="zh-CN" sz="2600" b="1" dirty="0" smtClean="0">
                <a:sym typeface="+mn-ea"/>
              </a:rPr>
              <a:t>beryllium</a:t>
            </a:r>
            <a:r>
              <a:rPr lang="en-US" altLang="zh-CN" sz="2600" b="1" dirty="0" smtClean="0">
                <a:solidFill>
                  <a:schemeClr val="tx1"/>
                </a:solidFill>
              </a:rPr>
              <a:t> </a:t>
            </a:r>
            <a:r>
              <a:rPr lang="en-US" altLang="zh-CN" sz="2600" b="1" dirty="0" smtClean="0"/>
              <a:t> </a:t>
            </a:r>
            <a:endParaRPr lang="en-US" altLang="zh-CN" sz="2600" b="1" dirty="0" smtClean="0"/>
          </a:p>
        </p:txBody>
      </p:sp>
      <p:sp>
        <p:nvSpPr>
          <p:cNvPr id="15" name="文本框 14"/>
          <p:cNvSpPr txBox="1"/>
          <p:nvPr/>
        </p:nvSpPr>
        <p:spPr>
          <a:xfrm>
            <a:off x="7371715" y="5430520"/>
            <a:ext cx="3752215" cy="1198880"/>
          </a:xfrm>
          <a:prstGeom prst="rect">
            <a:avLst/>
          </a:prstGeom>
          <a:noFill/>
        </p:spPr>
        <p:txBody>
          <a:bodyPr wrap="square" rtlCol="0">
            <a:spAutoFit/>
          </a:bodyPr>
          <a:p>
            <a:r>
              <a:rPr lang="en-US" altLang="zh-CN" b="1" dirty="0" smtClean="0">
                <a:sym typeface="+mn-ea"/>
              </a:rPr>
              <a:t>surface modification of </a:t>
            </a:r>
            <a:r>
              <a:rPr lang="en-US" altLang="zh-CN" b="1" dirty="0" smtClean="0">
                <a:sym typeface="+mn-ea"/>
              </a:rPr>
              <a:t>beryllium</a:t>
            </a:r>
            <a:endParaRPr lang="en-US" altLang="zh-CN" b="1" dirty="0" smtClean="0">
              <a:sym typeface="+mn-ea"/>
            </a:endParaRPr>
          </a:p>
          <a:p>
            <a:r>
              <a:rPr lang="en-US" altLang="zh-CN" b="1" dirty="0" smtClean="0">
                <a:sym typeface="+mn-ea"/>
              </a:rPr>
              <a:t>a.</a:t>
            </a:r>
            <a:r>
              <a:rPr lang="en-US" altLang="zh-CN" b="1" dirty="0" smtClean="0">
                <a:sym typeface="+mn-ea"/>
              </a:rPr>
              <a:t>no modification b.chemical nickel-plating c. chemical passivation d.oxidization</a:t>
            </a:r>
            <a:endParaRPr lang="en-US" altLang="zh-CN" b="1" dirty="0" smtClean="0">
              <a:sym typeface="+mn-ea"/>
            </a:endParaRPr>
          </a:p>
        </p:txBody>
      </p:sp>
      <p:sp>
        <p:nvSpPr>
          <p:cNvPr id="16" name="文本框 15"/>
          <p:cNvSpPr txBox="1"/>
          <p:nvPr/>
        </p:nvSpPr>
        <p:spPr>
          <a:xfrm>
            <a:off x="624840" y="4051300"/>
            <a:ext cx="5985510" cy="2245360"/>
          </a:xfrm>
          <a:prstGeom prst="rect">
            <a:avLst/>
          </a:prstGeom>
          <a:noFill/>
        </p:spPr>
        <p:txBody>
          <a:bodyPr wrap="square" rtlCol="0" anchor="t">
            <a:spAutoFit/>
          </a:bodyPr>
          <a:p>
            <a:pPr>
              <a:lnSpc>
                <a:spcPts val="2800"/>
              </a:lnSpc>
            </a:pPr>
            <a:r>
              <a:rPr dirty="0">
                <a:latin typeface="等线" panose="02010600030101010101" charset="-122"/>
                <a:ea typeface="等线" panose="02010600030101010101" charset="-122"/>
                <a:sym typeface="+mn-ea"/>
              </a:rPr>
              <a:t>Under complex and harsh conditions, whether the new generation of beryllium pipe can meet the requirements of stability, reliability and long life will directly affect the safety construction of CEPC.  Therefore, it is very necessary to study the corrosion behavior of beryllium under irradiation and the corrosion protection technology of beryllium tube.  </a:t>
            </a:r>
            <a:endParaRPr dirty="0">
              <a:latin typeface="等线" panose="02010600030101010101" charset="-122"/>
              <a:ea typeface="等线" panose="02010600030101010101" charset="-122"/>
              <a:sym typeface="+mn-ea"/>
            </a:endParaRPr>
          </a:p>
        </p:txBody>
      </p:sp>
      <p:sp>
        <p:nvSpPr>
          <p:cNvPr id="17" name="标题 1"/>
          <p:cNvSpPr>
            <a:spLocks noGrp="1"/>
          </p:cNvSpPr>
          <p:nvPr/>
        </p:nvSpPr>
        <p:spPr>
          <a:xfrm>
            <a:off x="805815" y="-1866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3.1 </a:t>
            </a:r>
            <a:r>
              <a:rPr lang="en-US">
                <a:sym typeface="+mn-ea"/>
              </a:rPr>
              <a:t>The key of the</a:t>
            </a:r>
            <a:r>
              <a:rPr lang="en-US" altLang="zh-CN" dirty="0">
                <a:latin typeface="+mj-ea"/>
                <a:sym typeface="+mn-ea"/>
              </a:rPr>
              <a:t>Beampipe design</a:t>
            </a:r>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en-US" altLang="zh-CN" dirty="0">
                <a:sym typeface="+mn-ea"/>
              </a:rPr>
              <a:t>Summary</a:t>
            </a:r>
            <a:endParaRPr lang="zh-CN" altLang="en-US"/>
          </a:p>
        </p:txBody>
      </p:sp>
      <p:sp>
        <p:nvSpPr>
          <p:cNvPr id="3" name="内容占位符 2"/>
          <p:cNvSpPr>
            <a:spLocks noGrp="1"/>
          </p:cNvSpPr>
          <p:nvPr>
            <p:ph idx="1"/>
          </p:nvPr>
        </p:nvSpPr>
        <p:spPr/>
        <p:txBody>
          <a:bodyPr/>
          <a:p>
            <a:r>
              <a:rPr lang="zh-CN" altLang="en-US"/>
              <a:t>The iron yoke design was optimized to reduce the thickness of the iron yoke single layer and reduce the overall weight.  After finite element analysis and calculation, the structural strength is weakened compared with the 2021 version, but can meet the use;</a:t>
            </a:r>
            <a:endParaRPr lang="zh-CN" altLang="en-US"/>
          </a:p>
          <a:p>
            <a:pPr marL="0" indent="0">
              <a:buNone/>
            </a:pPr>
            <a:r>
              <a:rPr lang="zh-CN" altLang="en-US"/>
              <a:t>  </a:t>
            </a:r>
            <a:endParaRPr lang="zh-CN" altLang="en-US"/>
          </a:p>
          <a:p>
            <a:r>
              <a:rPr lang="zh-CN" altLang="en-US"/>
              <a:t>The development of beryllium beam tubes needs to begin.  The research focuses on the processing technology of beryllium beam tube, welding technology and corrosion rate of beryllium in coolant environment.  </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6199" y="2767280"/>
            <a:ext cx="3459601" cy="1323439"/>
          </a:xfrm>
          <a:prstGeom prst="rect">
            <a:avLst/>
          </a:prstGeom>
          <a:noFill/>
        </p:spPr>
        <p:txBody>
          <a:bodyPr wrap="none" rtlCol="0">
            <a:spAutoFit/>
          </a:bodyPr>
          <a:lstStyle/>
          <a:p>
            <a:r>
              <a:rPr lang="en-US" altLang="zh-CN" sz="8000" dirty="0">
                <a:latin typeface="+mj-lt"/>
              </a:rPr>
              <a:t>Thanks!</a:t>
            </a:r>
            <a:endParaRPr lang="zh-CN" altLang="en-US" sz="80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85620" y="1320165"/>
            <a:ext cx="6259195" cy="2968625"/>
          </a:xfrm>
          <a:prstGeom prst="rect">
            <a:avLst/>
          </a:prstGeom>
          <a:noFill/>
        </p:spPr>
        <p:txBody>
          <a:bodyPr wrap="square" rtlCol="0">
            <a:spAutoFit/>
          </a:bodyPr>
          <a:lstStyle/>
          <a:p>
            <a:pPr algn="l"/>
            <a:r>
              <a:rPr lang="en-US" altLang="zh-CN" sz="3200" dirty="0">
                <a:latin typeface="+mj-ea"/>
                <a:ea typeface="+mj-ea"/>
              </a:rPr>
              <a:t>Content</a:t>
            </a:r>
            <a:r>
              <a:rPr lang="zh-CN" altLang="en-US" sz="3200" dirty="0">
                <a:latin typeface="+mj-ea"/>
                <a:ea typeface="+mj-ea"/>
              </a:rPr>
              <a:t>：</a:t>
            </a:r>
            <a:endParaRPr lang="en-US" altLang="zh-CN" sz="3200" dirty="0">
              <a:latin typeface="+mj-ea"/>
              <a:ea typeface="+mj-ea"/>
            </a:endParaRPr>
          </a:p>
          <a:p>
            <a:pPr algn="l">
              <a:spcBef>
                <a:spcPts val="600"/>
              </a:spcBef>
            </a:pPr>
            <a:r>
              <a:rPr lang="en-US" altLang="zh-CN" sz="2800" dirty="0">
                <a:latin typeface="+mj-ea"/>
                <a:ea typeface="+mj-ea"/>
              </a:rPr>
              <a:t>1. Overview</a:t>
            </a:r>
            <a:r>
              <a:rPr lang="zh-CN" altLang="en-US" sz="2800" dirty="0">
                <a:latin typeface="+mj-ea"/>
                <a:ea typeface="+mj-ea"/>
              </a:rPr>
              <a:t>   </a:t>
            </a:r>
            <a:endParaRPr lang="zh-CN" altLang="en-US" sz="2800" dirty="0">
              <a:latin typeface="+mj-ea"/>
              <a:ea typeface="+mj-ea"/>
            </a:endParaRPr>
          </a:p>
          <a:p>
            <a:pPr algn="l">
              <a:spcBef>
                <a:spcPts val="600"/>
              </a:spcBef>
            </a:pPr>
            <a:r>
              <a:rPr lang="en-US" altLang="zh-CN" sz="2800" dirty="0">
                <a:latin typeface="+mj-ea"/>
                <a:ea typeface="+mj-ea"/>
              </a:rPr>
              <a:t>2. </a:t>
            </a:r>
            <a:r>
              <a:rPr lang="en-US" altLang="zh-CN" sz="2800" dirty="0">
                <a:latin typeface="+mj-ea"/>
                <a:ea typeface="+mj-ea"/>
                <a:sym typeface="+mn-ea"/>
              </a:rPr>
              <a:t>Yoke iron design</a:t>
            </a:r>
            <a:endParaRPr lang="en-US" altLang="zh-CN" sz="2800" dirty="0">
              <a:latin typeface="+mj-ea"/>
              <a:ea typeface="+mj-ea"/>
            </a:endParaRPr>
          </a:p>
          <a:p>
            <a:pPr algn="l"/>
            <a:r>
              <a:rPr lang="en-US" altLang="zh-CN" sz="2800" dirty="0">
                <a:latin typeface="+mj-ea"/>
                <a:ea typeface="+mj-ea"/>
              </a:rPr>
              <a:t>3. </a:t>
            </a:r>
            <a:r>
              <a:rPr lang="en-US" altLang="zh-CN" sz="2800" dirty="0">
                <a:latin typeface="+mj-ea"/>
                <a:ea typeface="+mj-ea"/>
                <a:sym typeface="+mn-ea"/>
              </a:rPr>
              <a:t>Beampipe Mechanical design</a:t>
            </a:r>
            <a:endParaRPr lang="en-US" altLang="zh-CN" sz="2800" dirty="0">
              <a:latin typeface="+mj-ea"/>
              <a:ea typeface="+mj-ea"/>
              <a:sym typeface="+mn-ea"/>
            </a:endParaRPr>
          </a:p>
          <a:p>
            <a:pPr algn="l"/>
            <a:r>
              <a:rPr lang="en-US" altLang="zh-CN" sz="2800" dirty="0">
                <a:latin typeface="+mj-ea"/>
                <a:ea typeface="+mj-ea"/>
                <a:sym typeface="+mn-ea"/>
              </a:rPr>
              <a:t>4. summry</a:t>
            </a:r>
            <a:endParaRPr lang="en-US" altLang="zh-CN" sz="2800" dirty="0">
              <a:latin typeface="+mj-ea"/>
              <a:ea typeface="+mj-ea"/>
            </a:endParaRPr>
          </a:p>
          <a:p>
            <a:pPr algn="l">
              <a:spcBef>
                <a:spcPts val="600"/>
              </a:spcBef>
            </a:pPr>
            <a:endParaRPr lang="zh-CN" altLang="en-US" sz="2800" dirty="0">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192612"/>
            <a:ext cx="12192000" cy="4472775"/>
          </a:xfrm>
          <a:prstGeom prst="rect">
            <a:avLst/>
          </a:prstGeom>
        </p:spPr>
      </p:pic>
      <p:sp>
        <p:nvSpPr>
          <p:cNvPr id="6" name="文本框 5"/>
          <p:cNvSpPr txBox="1"/>
          <p:nvPr/>
        </p:nvSpPr>
        <p:spPr>
          <a:xfrm>
            <a:off x="1518521" y="5765602"/>
            <a:ext cx="2555508" cy="369332"/>
          </a:xfrm>
          <a:prstGeom prst="rect">
            <a:avLst/>
          </a:prstGeom>
          <a:noFill/>
        </p:spPr>
        <p:txBody>
          <a:bodyPr wrap="none" rtlCol="0">
            <a:spAutoFit/>
          </a:bodyPr>
          <a:lstStyle/>
          <a:p>
            <a:r>
              <a:rPr lang="en-US" altLang="zh-CN" i="1" dirty="0">
                <a:solidFill>
                  <a:srgbClr val="00B0F0"/>
                </a:solidFill>
              </a:rPr>
              <a:t>Layout 3… (</a:t>
            </a:r>
            <a:r>
              <a:rPr lang="en-US" altLang="zh-CN" i="1" dirty="0"/>
              <a:t>March,2021</a:t>
            </a:r>
            <a:r>
              <a:rPr lang="en-US" altLang="zh-CN" i="1" dirty="0">
                <a:solidFill>
                  <a:srgbClr val="00B0F0"/>
                </a:solidFill>
              </a:rPr>
              <a:t>)</a:t>
            </a:r>
            <a:endParaRPr lang="zh-CN" altLang="en-US" i="1" dirty="0">
              <a:solidFill>
                <a:srgbClr val="00B0F0"/>
              </a:solidFill>
            </a:endParaRPr>
          </a:p>
        </p:txBody>
      </p:sp>
      <p:sp>
        <p:nvSpPr>
          <p:cNvPr id="7" name="文本框 6"/>
          <p:cNvSpPr txBox="1"/>
          <p:nvPr/>
        </p:nvSpPr>
        <p:spPr>
          <a:xfrm>
            <a:off x="8117973" y="5765602"/>
            <a:ext cx="2549096" cy="369332"/>
          </a:xfrm>
          <a:prstGeom prst="rect">
            <a:avLst/>
          </a:prstGeom>
          <a:noFill/>
        </p:spPr>
        <p:txBody>
          <a:bodyPr wrap="none" rtlCol="0">
            <a:spAutoFit/>
          </a:bodyPr>
          <a:lstStyle/>
          <a:p>
            <a:r>
              <a:rPr lang="en-US" altLang="zh-CN" i="1" dirty="0">
                <a:solidFill>
                  <a:srgbClr val="00B0F0"/>
                </a:solidFill>
              </a:rPr>
              <a:t>Layout 3… (</a:t>
            </a:r>
            <a:r>
              <a:rPr lang="en-US" altLang="zh-CN" i="1" dirty="0"/>
              <a:t>Jan 20,2021</a:t>
            </a:r>
            <a:r>
              <a:rPr lang="en-US" altLang="zh-CN" i="1" dirty="0">
                <a:solidFill>
                  <a:srgbClr val="00B0F0"/>
                </a:solidFill>
              </a:rPr>
              <a:t>)</a:t>
            </a:r>
            <a:endParaRPr lang="zh-CN" altLang="en-US" i="1" dirty="0">
              <a:solidFill>
                <a:srgbClr val="00B0F0"/>
              </a:solidFill>
            </a:endParaRPr>
          </a:p>
        </p:txBody>
      </p:sp>
      <p:sp>
        <p:nvSpPr>
          <p:cNvPr id="8" name="文本框 7"/>
          <p:cNvSpPr txBox="1"/>
          <p:nvPr/>
        </p:nvSpPr>
        <p:spPr>
          <a:xfrm>
            <a:off x="1357533" y="6134934"/>
            <a:ext cx="3546164" cy="646331"/>
          </a:xfrm>
          <a:prstGeom prst="rect">
            <a:avLst/>
          </a:prstGeom>
          <a:noFill/>
        </p:spPr>
        <p:txBody>
          <a:bodyPr wrap="none" rtlCol="0">
            <a:spAutoFit/>
          </a:bodyPr>
          <a:lstStyle/>
          <a:p>
            <a:r>
              <a:rPr lang="en-US" altLang="zh-CN" dirty="0"/>
              <a:t>Different:     Detectors</a:t>
            </a:r>
            <a:endParaRPr lang="en-US" altLang="zh-CN" dirty="0"/>
          </a:p>
          <a:p>
            <a:r>
              <a:rPr lang="en-US" altLang="zh-CN" dirty="0"/>
              <a:t>Common</a:t>
            </a:r>
            <a:r>
              <a:rPr lang="zh-CN" altLang="en-US" dirty="0"/>
              <a:t>： </a:t>
            </a:r>
            <a:r>
              <a:rPr lang="en-US" altLang="zh-CN" dirty="0"/>
              <a:t>Yoke and Beampipe </a:t>
            </a:r>
            <a:endParaRPr lang="zh-CN" altLang="en-US" dirty="0"/>
          </a:p>
        </p:txBody>
      </p:sp>
      <p:sp>
        <p:nvSpPr>
          <p:cNvPr id="2" name="标题 1"/>
          <p:cNvSpPr>
            <a:spLocks noGrp="1"/>
          </p:cNvSpPr>
          <p:nvPr>
            <p:ph type="title"/>
          </p:nvPr>
        </p:nvSpPr>
        <p:spPr>
          <a:xfrm>
            <a:off x="685165" y="0"/>
            <a:ext cx="10515600" cy="1325563"/>
          </a:xfrm>
        </p:spPr>
        <p:txBody>
          <a:bodyPr/>
          <a:p>
            <a:r>
              <a:rPr lang="en-US" altLang="zh-CN"/>
              <a:t>1</a:t>
            </a:r>
            <a:r>
              <a:rPr lang="zh-CN" altLang="en-US"/>
              <a:t>、</a:t>
            </a:r>
            <a:r>
              <a:rPr lang="en-US" altLang="zh-CN"/>
              <a:t>Over</a:t>
            </a:r>
            <a:r>
              <a:rPr lang="en-US" altLang="zh-CN"/>
              <a:t>view</a:t>
            </a:r>
            <a:endParaRPr lang="en-US"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165" y="0"/>
            <a:ext cx="10515600" cy="1325563"/>
          </a:xfrm>
        </p:spPr>
        <p:txBody>
          <a:bodyPr/>
          <a:p>
            <a:r>
              <a:rPr lang="en-US" altLang="zh-CN"/>
              <a:t>2</a:t>
            </a:r>
            <a:r>
              <a:rPr lang="zh-CN" altLang="en-US"/>
              <a:t>、</a:t>
            </a:r>
            <a:r>
              <a:rPr lang="en-US" altLang="zh-CN"/>
              <a:t>Iron Yoke design </a:t>
            </a:r>
            <a:endParaRPr lang="en-US" altLang="zh-CN"/>
          </a:p>
        </p:txBody>
      </p:sp>
      <p:sp>
        <p:nvSpPr>
          <p:cNvPr id="14" name="文本框 13"/>
          <p:cNvSpPr txBox="1"/>
          <p:nvPr/>
        </p:nvSpPr>
        <p:spPr>
          <a:xfrm>
            <a:off x="1206500" y="6140450"/>
            <a:ext cx="3489325" cy="368300"/>
          </a:xfrm>
          <a:prstGeom prst="rect">
            <a:avLst/>
          </a:prstGeom>
          <a:noFill/>
        </p:spPr>
        <p:txBody>
          <a:bodyPr wrap="square" rtlCol="0">
            <a:spAutoFit/>
          </a:bodyPr>
          <a:p>
            <a:r>
              <a:rPr lang="en-US" altLang="zh-CN"/>
              <a:t>Yoke design in </a:t>
            </a:r>
            <a:r>
              <a:rPr lang="en-US" altLang="zh-CN"/>
              <a:t>may 2022</a:t>
            </a:r>
            <a:endParaRPr lang="en-US" altLang="zh-CN"/>
          </a:p>
        </p:txBody>
      </p:sp>
      <p:sp>
        <p:nvSpPr>
          <p:cNvPr id="15" name="文本框 14"/>
          <p:cNvSpPr txBox="1"/>
          <p:nvPr/>
        </p:nvSpPr>
        <p:spPr>
          <a:xfrm>
            <a:off x="4695825" y="5777230"/>
            <a:ext cx="6631940" cy="922020"/>
          </a:xfrm>
          <a:prstGeom prst="rect">
            <a:avLst/>
          </a:prstGeom>
          <a:noFill/>
        </p:spPr>
        <p:txBody>
          <a:bodyPr wrap="square" rtlCol="0">
            <a:spAutoFit/>
          </a:bodyPr>
          <a:p>
            <a:r>
              <a:t>The iron yoke consists of 12 iron yoke units with a total weight of 589 tons. </a:t>
            </a:r>
            <a:r>
              <a:rPr lang="en-US"/>
              <a:t>In t</a:t>
            </a:r>
            <a:r>
              <a:t>he  design</a:t>
            </a:r>
            <a:r>
              <a:rPr lang="en-US"/>
              <a:t> of 2021 version,</a:t>
            </a:r>
            <a:r>
              <a:t> iron yoke has a total weight of 760 tons with five detector layers.  </a:t>
            </a:r>
          </a:p>
        </p:txBody>
      </p:sp>
      <p:graphicFrame>
        <p:nvGraphicFramePr>
          <p:cNvPr id="16" name="对象 15"/>
          <p:cNvGraphicFramePr/>
          <p:nvPr/>
        </p:nvGraphicFramePr>
        <p:xfrm>
          <a:off x="6092190" y="984885"/>
          <a:ext cx="5108575" cy="4529455"/>
        </p:xfrm>
        <a:graphic>
          <a:graphicData uri="http://schemas.openxmlformats.org/presentationml/2006/ole">
            <mc:AlternateContent xmlns:mc="http://schemas.openxmlformats.org/markup-compatibility/2006">
              <mc:Choice xmlns:v="urn:schemas-microsoft-com:vml" Requires="v">
                <p:oleObj spid="_x0000_s17" name="" r:id="rId1" imgW="5181600" imgH="4495800" progId="Paint.Picture">
                  <p:embed/>
                </p:oleObj>
              </mc:Choice>
              <mc:Fallback>
                <p:oleObj name="" r:id="rId1" imgW="5181600" imgH="4495800" progId="Paint.Picture">
                  <p:embed/>
                  <p:pic>
                    <p:nvPicPr>
                      <p:cNvPr id="0" name="图片 16"/>
                      <p:cNvPicPr/>
                      <p:nvPr/>
                    </p:nvPicPr>
                    <p:blipFill>
                      <a:blip r:embed="rId2"/>
                      <a:stretch>
                        <a:fillRect/>
                      </a:stretch>
                    </p:blipFill>
                    <p:spPr>
                      <a:xfrm>
                        <a:off x="6092190" y="984885"/>
                        <a:ext cx="5108575" cy="4529455"/>
                      </a:xfrm>
                      <a:prstGeom prst="rect">
                        <a:avLst/>
                      </a:prstGeom>
                    </p:spPr>
                  </p:pic>
                </p:oleObj>
              </mc:Fallback>
            </mc:AlternateContent>
          </a:graphicData>
        </a:graphic>
      </p:graphicFrame>
      <p:pic>
        <p:nvPicPr>
          <p:cNvPr id="3" name="图片 2"/>
          <p:cNvPicPr>
            <a:picLocks noChangeAspect="1"/>
          </p:cNvPicPr>
          <p:nvPr/>
        </p:nvPicPr>
        <p:blipFill>
          <a:blip r:embed="rId3"/>
          <a:stretch>
            <a:fillRect/>
          </a:stretch>
        </p:blipFill>
        <p:spPr>
          <a:xfrm>
            <a:off x="117475" y="984885"/>
            <a:ext cx="5667375" cy="4543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a:t>
            </a:r>
            <a:r>
              <a:rPr lang="zh-CN" altLang="en-US">
                <a:sym typeface="+mn-ea"/>
              </a:rPr>
              <a:t>、</a:t>
            </a:r>
            <a:r>
              <a:rPr lang="en-US" altLang="zh-CN">
                <a:sym typeface="+mn-ea"/>
              </a:rPr>
              <a:t>Iron Yoke design </a:t>
            </a:r>
            <a:endParaRPr lang="zh-CN" altLang="en-US"/>
          </a:p>
        </p:txBody>
      </p:sp>
      <p:pic>
        <p:nvPicPr>
          <p:cNvPr id="13" name="图片 12" descr="无标题"/>
          <p:cNvPicPr>
            <a:picLocks noChangeAspect="1"/>
          </p:cNvPicPr>
          <p:nvPr>
            <p:custDataLst>
              <p:tags r:id="rId1"/>
            </p:custDataLst>
          </p:nvPr>
        </p:nvPicPr>
        <p:blipFill>
          <a:blip r:embed="rId2"/>
          <a:stretch>
            <a:fillRect/>
          </a:stretch>
        </p:blipFill>
        <p:spPr>
          <a:xfrm>
            <a:off x="6913880" y="189865"/>
            <a:ext cx="4303395" cy="2040255"/>
          </a:xfrm>
          <a:prstGeom prst="rect">
            <a:avLst/>
          </a:prstGeom>
        </p:spPr>
      </p:pic>
      <p:sp>
        <p:nvSpPr>
          <p:cNvPr id="4" name="文本框 3"/>
          <p:cNvSpPr txBox="1"/>
          <p:nvPr/>
        </p:nvSpPr>
        <p:spPr>
          <a:xfrm>
            <a:off x="200660" y="2472690"/>
            <a:ext cx="3881755" cy="2861310"/>
          </a:xfrm>
          <a:prstGeom prst="rect">
            <a:avLst/>
          </a:prstGeom>
          <a:noFill/>
        </p:spPr>
        <p:txBody>
          <a:bodyPr wrap="square" rtlCol="0">
            <a:spAutoFit/>
          </a:bodyPr>
          <a:p>
            <a:r>
              <a:rPr lang="en-US" altLang="zh-CN"/>
              <a:t>The 2021 version</a:t>
            </a:r>
            <a:r>
              <a:rPr lang="zh-CN" altLang="en-US"/>
              <a:t>：</a:t>
            </a:r>
            <a:endParaRPr lang="zh-CN" altLang="en-US"/>
          </a:p>
          <a:p>
            <a:endParaRPr lang="zh-CN" altLang="en-US"/>
          </a:p>
          <a:p>
            <a:r>
              <a:rPr lang="en-US" altLang="zh-CN"/>
              <a:t>Iron Yoke thinkness</a:t>
            </a:r>
            <a:r>
              <a:rPr lang="zh-CN" altLang="en-US"/>
              <a:t>：</a:t>
            </a:r>
            <a:r>
              <a:rPr lang="en-US" altLang="zh-CN"/>
              <a:t>50</a:t>
            </a:r>
            <a:r>
              <a:rPr lang="en-US" altLang="zh-CN"/>
              <a:t>mm</a:t>
            </a:r>
            <a:endParaRPr lang="en-US" altLang="zh-CN"/>
          </a:p>
          <a:p>
            <a:r>
              <a:rPr lang="en-US" altLang="zh-CN">
                <a:sym typeface="+mn-ea"/>
              </a:rPr>
              <a:t>μ derctor thinkness</a:t>
            </a:r>
            <a:r>
              <a:rPr lang="zh-CN" altLang="en-US"/>
              <a:t>：</a:t>
            </a:r>
            <a:r>
              <a:rPr lang="en-US" altLang="zh-CN"/>
              <a:t>40</a:t>
            </a:r>
            <a:r>
              <a:rPr lang="en-US" altLang="zh-CN"/>
              <a:t>mm</a:t>
            </a:r>
            <a:endParaRPr lang="en-US" altLang="zh-CN"/>
          </a:p>
          <a:p>
            <a:endParaRPr lang="en-US" altLang="zh-CN"/>
          </a:p>
          <a:p>
            <a:endParaRPr lang="en-US" altLang="zh-CN"/>
          </a:p>
          <a:p>
            <a:r>
              <a:rPr lang="en-US" altLang="zh-CN">
                <a:sym typeface="+mn-ea"/>
              </a:rPr>
              <a:t>The 2022 version</a:t>
            </a:r>
            <a:r>
              <a:rPr lang="zh-CN" altLang="en-US">
                <a:sym typeface="+mn-ea"/>
              </a:rPr>
              <a:t>：</a:t>
            </a:r>
            <a:endParaRPr lang="zh-CN" altLang="en-US"/>
          </a:p>
          <a:p>
            <a:endParaRPr lang="zh-CN" altLang="en-US"/>
          </a:p>
          <a:p>
            <a:r>
              <a:rPr lang="en-US" altLang="zh-CN">
                <a:sym typeface="+mn-ea"/>
              </a:rPr>
              <a:t>Iron Yoke thinkness</a:t>
            </a:r>
            <a:r>
              <a:rPr lang="zh-CN" altLang="en-US">
                <a:sym typeface="+mn-ea"/>
              </a:rPr>
              <a:t>：</a:t>
            </a:r>
            <a:r>
              <a:rPr lang="en-US" altLang="zh-CN">
                <a:sym typeface="+mn-ea"/>
              </a:rPr>
              <a:t>4</a:t>
            </a:r>
            <a:r>
              <a:rPr lang="en-US" altLang="zh-CN">
                <a:sym typeface="+mn-ea"/>
              </a:rPr>
              <a:t>0mm</a:t>
            </a:r>
            <a:endParaRPr lang="en-US" altLang="zh-CN"/>
          </a:p>
          <a:p>
            <a:r>
              <a:rPr lang="en-US" altLang="zh-CN">
                <a:sym typeface="+mn-ea"/>
              </a:rPr>
              <a:t>μ derctor thinkness</a:t>
            </a:r>
            <a:r>
              <a:rPr lang="zh-CN" altLang="en-US">
                <a:sym typeface="+mn-ea"/>
              </a:rPr>
              <a:t>：</a:t>
            </a:r>
            <a:r>
              <a:rPr lang="en-US" altLang="zh-CN">
                <a:sym typeface="+mn-ea"/>
              </a:rPr>
              <a:t>5</a:t>
            </a:r>
            <a:r>
              <a:rPr lang="en-US" altLang="zh-CN">
                <a:sym typeface="+mn-ea"/>
              </a:rPr>
              <a:t>0mm</a:t>
            </a:r>
            <a:endParaRPr lang="en-US" altLang="zh-CN"/>
          </a:p>
        </p:txBody>
      </p:sp>
      <p:pic>
        <p:nvPicPr>
          <p:cNvPr id="6" name="图片 5"/>
          <p:cNvPicPr>
            <a:picLocks noChangeAspect="1"/>
          </p:cNvPicPr>
          <p:nvPr>
            <p:custDataLst>
              <p:tags r:id="rId3"/>
            </p:custDataLst>
          </p:nvPr>
        </p:nvPicPr>
        <p:blipFill>
          <a:blip r:embed="rId4"/>
          <a:stretch>
            <a:fillRect/>
          </a:stretch>
        </p:blipFill>
        <p:spPr>
          <a:xfrm>
            <a:off x="4686300" y="2553970"/>
            <a:ext cx="7030085" cy="2853690"/>
          </a:xfrm>
          <a:prstGeom prst="rect">
            <a:avLst/>
          </a:prstGeom>
        </p:spPr>
      </p:pic>
      <p:sp>
        <p:nvSpPr>
          <p:cNvPr id="3" name="右箭头 2"/>
          <p:cNvSpPr/>
          <p:nvPr/>
        </p:nvSpPr>
        <p:spPr>
          <a:xfrm>
            <a:off x="2865755" y="3554095"/>
            <a:ext cx="2414905" cy="814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941320" y="5584825"/>
            <a:ext cx="6737985" cy="922020"/>
          </a:xfrm>
          <a:prstGeom prst="rect">
            <a:avLst/>
          </a:prstGeom>
          <a:noFill/>
        </p:spPr>
        <p:txBody>
          <a:bodyPr wrap="square" rtlCol="0">
            <a:spAutoFit/>
          </a:bodyPr>
          <a:p>
            <a:r>
              <a:rPr lang="zh-CN" altLang="en-US"/>
              <a:t>The yoke becomes thinner, resulting in a lower yoke weight， While the thickness of the </a:t>
            </a:r>
            <a:r>
              <a:rPr lang="en-US" altLang="zh-CN">
                <a:sym typeface="+mn-ea"/>
              </a:rPr>
              <a:t>μ </a:t>
            </a:r>
            <a:r>
              <a:rPr lang="zh-CN" altLang="en-US"/>
              <a:t>detector increases, the total volume of the yoke remains the same</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buFontTx/>
            </a:pPr>
            <a:r>
              <a:rPr lang="en-US"/>
              <a:t>2.2 </a:t>
            </a:r>
            <a:r>
              <a:rPr kumimoji="1" lang="en-US" altLang="zh-CN" dirty="0">
                <a:latin typeface="+mn-lt"/>
                <a:ea typeface="黑体" panose="02010609060101010101" pitchFamily="49" charset="-122"/>
                <a:sym typeface="+mn-ea"/>
              </a:rPr>
              <a:t>Structural analysis of iron yoke under magnetic force</a:t>
            </a:r>
            <a:endParaRPr lang="en-US" altLang="zh-CN"/>
          </a:p>
        </p:txBody>
      </p:sp>
      <p:pic>
        <p:nvPicPr>
          <p:cNvPr id="6" name="图片 5"/>
          <p:cNvPicPr>
            <a:picLocks noChangeAspect="1"/>
          </p:cNvPicPr>
          <p:nvPr>
            <p:custDataLst>
              <p:tags r:id="rId1"/>
            </p:custDataLst>
          </p:nvPr>
        </p:nvPicPr>
        <p:blipFill>
          <a:blip r:embed="rId2"/>
          <a:stretch>
            <a:fillRect/>
          </a:stretch>
        </p:blipFill>
        <p:spPr>
          <a:xfrm>
            <a:off x="368300" y="887730"/>
            <a:ext cx="6995160" cy="262636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0" y="3771265"/>
            <a:ext cx="6906895" cy="2899410"/>
          </a:xfrm>
          <a:prstGeom prst="rect">
            <a:avLst/>
          </a:prstGeom>
        </p:spPr>
      </p:pic>
      <p:sp>
        <p:nvSpPr>
          <p:cNvPr id="9" name="内容占位符 8"/>
          <p:cNvSpPr>
            <a:spLocks noGrp="1"/>
          </p:cNvSpPr>
          <p:nvPr>
            <p:ph idx="1"/>
          </p:nvPr>
        </p:nvSpPr>
        <p:spPr>
          <a:xfrm>
            <a:off x="7716520" y="1272540"/>
            <a:ext cx="4293870" cy="5398135"/>
          </a:xfrm>
        </p:spPr>
        <p:txBody>
          <a:bodyPr>
            <a:normAutofit lnSpcReduction="10000"/>
          </a:bodyPr>
          <a:p>
            <a:pPr marL="0" indent="0">
              <a:buNone/>
            </a:pPr>
            <a:r>
              <a:rPr lang="zh-CN" altLang="en-US" sz="2400" dirty="0"/>
              <a:t>The two versions were analyzed by </a:t>
            </a:r>
            <a:r>
              <a:rPr lang="en-US" altLang="zh-CN" sz="2400" dirty="0"/>
              <a:t>ANSYS,</a:t>
            </a:r>
            <a:r>
              <a:rPr lang="zh-CN" altLang="en-US" sz="2400" dirty="0"/>
              <a:t> according to the same analysis method.</a:t>
            </a:r>
            <a:endParaRPr lang="zh-CN" altLang="en-US" sz="2400" dirty="0"/>
          </a:p>
          <a:p>
            <a:pPr marL="0" indent="0">
              <a:buNone/>
            </a:pPr>
            <a:endParaRPr lang="zh-CN" altLang="en-US" sz="2400" dirty="0"/>
          </a:p>
          <a:p>
            <a:pPr marL="0" indent="0">
              <a:buNone/>
            </a:pPr>
            <a:r>
              <a:rPr lang="zh-CN" altLang="en-US" sz="2400" dirty="0"/>
              <a:t>Loading of magnetic force</a:t>
            </a:r>
            <a:endParaRPr lang="zh-CN" altLang="en-US" sz="2400" dirty="0"/>
          </a:p>
          <a:p>
            <a:pPr marL="0" indent="0">
              <a:buNone/>
            </a:pPr>
            <a:r>
              <a:rPr lang="zh-CN" altLang="en-US" sz="2400" dirty="0"/>
              <a:t>A unit of the </a:t>
            </a:r>
            <a:r>
              <a:rPr lang="en-US" altLang="zh-CN" sz="2400" dirty="0"/>
              <a:t>yoke</a:t>
            </a:r>
            <a:r>
              <a:rPr lang="zh-CN" altLang="en-US" sz="2400" dirty="0"/>
              <a:t> is combined to analyze the magnetic force structure；The magnetic field intensity is 3T；</a:t>
            </a:r>
            <a:endParaRPr lang="zh-CN" altLang="en-US" sz="2400" dirty="0"/>
          </a:p>
          <a:p>
            <a:pPr marL="0" indent="0">
              <a:buNone/>
            </a:pPr>
            <a:r>
              <a:rPr sz="2400" dirty="0"/>
              <a:t>Each piece has a total of 8 force surfaces, and the magnetic field forces are loaded separately. The magnetic field forces include radial and axial</a:t>
            </a:r>
            <a:r>
              <a:rPr lang="en-US" sz="2400" dirty="0"/>
              <a:t>.</a:t>
            </a:r>
            <a:r>
              <a:rPr sz="2400" dirty="0"/>
              <a:t> </a:t>
            </a:r>
            <a:endParaRPr lang="en-US" sz="24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sym typeface="+mn-ea"/>
              </a:rPr>
              <a:t>2.2 </a:t>
            </a:r>
            <a:r>
              <a:rPr kumimoji="1" lang="en-US" altLang="zh-CN" dirty="0">
                <a:latin typeface="+mn-lt"/>
                <a:ea typeface="黑体" panose="02010609060101010101" pitchFamily="49" charset="-122"/>
                <a:sym typeface="+mn-ea"/>
              </a:rPr>
              <a:t>Structural analysis of iron yoke under magnetic force</a:t>
            </a: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330" y="1024255"/>
            <a:ext cx="5643245" cy="2368550"/>
          </a:xfrm>
          <a:prstGeom prst="rect">
            <a:avLst/>
          </a:prstGeom>
        </p:spPr>
      </p:pic>
      <p:graphicFrame>
        <p:nvGraphicFramePr>
          <p:cNvPr id="6" name="表格 5"/>
          <p:cNvGraphicFramePr/>
          <p:nvPr>
            <p:custDataLst>
              <p:tags r:id="rId2"/>
            </p:custDataLst>
          </p:nvPr>
        </p:nvGraphicFramePr>
        <p:xfrm>
          <a:off x="1840230" y="3688715"/>
          <a:ext cx="7827010" cy="1980565"/>
        </p:xfrm>
        <a:graphic>
          <a:graphicData uri="http://schemas.openxmlformats.org/drawingml/2006/table">
            <a:tbl>
              <a:tblPr firstRow="1" bandRow="1">
                <a:tableStyleId>{5C22544A-7EE6-4342-B048-85BDC9FD1C3A}</a:tableStyleId>
              </a:tblPr>
              <a:tblGrid>
                <a:gridCol w="2136775"/>
                <a:gridCol w="1666875"/>
                <a:gridCol w="2011045"/>
                <a:gridCol w="2012315"/>
              </a:tblGrid>
              <a:tr h="895985">
                <a:tc>
                  <a:txBody>
                    <a:bodyPr/>
                    <a:p>
                      <a:pPr>
                        <a:buNone/>
                      </a:pPr>
                      <a:r>
                        <a:rPr lang="en-US" altLang="zh-CN"/>
                        <a:t>versions</a:t>
                      </a:r>
                      <a:endParaRPr lang="en-US" altLang="zh-CN"/>
                    </a:p>
                  </a:txBody>
                  <a:tcPr/>
                </a:tc>
                <a:tc>
                  <a:txBody>
                    <a:bodyPr/>
                    <a:p>
                      <a:pPr>
                        <a:buNone/>
                      </a:pPr>
                      <a:r>
                        <a:rPr lang="en-US" altLang="zh-CN"/>
                        <a:t>Max </a:t>
                      </a:r>
                      <a:r>
                        <a:rPr lang="zh-CN" altLang="en-US" sz="1800">
                          <a:sym typeface="+mn-ea"/>
                        </a:rPr>
                        <a:t>deformation</a:t>
                      </a:r>
                      <a:r>
                        <a:rPr lang="en-US" altLang="zh-CN" sz="1800">
                          <a:sym typeface="+mn-ea"/>
                        </a:rPr>
                        <a:t> </a:t>
                      </a:r>
                      <a:r>
                        <a:rPr lang="en-US" altLang="zh-CN"/>
                        <a:t>mm</a:t>
                      </a:r>
                      <a:endParaRPr lang="en-US" altLang="zh-CN"/>
                    </a:p>
                  </a:txBody>
                  <a:tcPr/>
                </a:tc>
                <a:tc>
                  <a:txBody>
                    <a:bodyPr/>
                    <a:p>
                      <a:pPr>
                        <a:buNone/>
                      </a:pPr>
                      <a:r>
                        <a:rPr lang="en-US" altLang="zh-CN"/>
                        <a:t>Max stress M</a:t>
                      </a:r>
                      <a:r>
                        <a:rPr lang="en-US" altLang="zh-CN"/>
                        <a:t>pa</a:t>
                      </a:r>
                      <a:endParaRPr lang="en-US" altLang="zh-CN"/>
                    </a:p>
                  </a:txBody>
                  <a:tcPr/>
                </a:tc>
                <a:tc>
                  <a:txBody>
                    <a:bodyPr/>
                    <a:p>
                      <a:pPr>
                        <a:buNone/>
                      </a:pPr>
                      <a:r>
                        <a:rPr lang="en-US" altLang="zh-CN"/>
                        <a:t>Iron thinkness </a:t>
                      </a:r>
                      <a:r>
                        <a:rPr lang="en-US" altLang="zh-CN"/>
                        <a:t>mm</a:t>
                      </a:r>
                      <a:endParaRPr lang="en-US" altLang="zh-CN"/>
                    </a:p>
                  </a:txBody>
                  <a:tcPr/>
                </a:tc>
              </a:tr>
              <a:tr h="532765">
                <a:tc>
                  <a:txBody>
                    <a:bodyPr/>
                    <a:p>
                      <a:pPr>
                        <a:buNone/>
                      </a:pPr>
                      <a:r>
                        <a:rPr lang="en-US"/>
                        <a:t>2021</a:t>
                      </a:r>
                      <a:endParaRPr lang="en-US"/>
                    </a:p>
                  </a:txBody>
                  <a:tcPr/>
                </a:tc>
                <a:tc>
                  <a:txBody>
                    <a:bodyPr/>
                    <a:p>
                      <a:pPr>
                        <a:buNone/>
                      </a:pPr>
                      <a:r>
                        <a:rPr lang="en-US" altLang="zh-CN"/>
                        <a:t>0.094</a:t>
                      </a:r>
                      <a:endParaRPr lang="en-US" altLang="zh-CN"/>
                    </a:p>
                  </a:txBody>
                  <a:tcPr/>
                </a:tc>
                <a:tc>
                  <a:txBody>
                    <a:bodyPr/>
                    <a:p>
                      <a:pPr>
                        <a:buNone/>
                      </a:pPr>
                      <a:r>
                        <a:rPr lang="en-US" altLang="zh-CN"/>
                        <a:t>11</a:t>
                      </a:r>
                      <a:endParaRPr lang="en-US" altLang="zh-CN"/>
                    </a:p>
                  </a:txBody>
                  <a:tcPr/>
                </a:tc>
                <a:tc>
                  <a:txBody>
                    <a:bodyPr/>
                    <a:p>
                      <a:pPr>
                        <a:buNone/>
                      </a:pPr>
                      <a:r>
                        <a:rPr lang="en-US" altLang="zh-CN"/>
                        <a:t>50</a:t>
                      </a:r>
                      <a:endParaRPr lang="en-US" altLang="zh-CN"/>
                    </a:p>
                  </a:txBody>
                  <a:tcPr/>
                </a:tc>
              </a:tr>
              <a:tr h="533400">
                <a:tc>
                  <a:txBody>
                    <a:bodyPr/>
                    <a:p>
                      <a:pPr>
                        <a:buNone/>
                      </a:pPr>
                      <a:r>
                        <a:rPr lang="en-US" sz="1800">
                          <a:sym typeface="+mn-ea"/>
                        </a:rPr>
                        <a:t>2022</a:t>
                      </a:r>
                      <a:endParaRPr lang="en-US" sz="1800">
                        <a:sym typeface="+mn-ea"/>
                      </a:endParaRPr>
                    </a:p>
                  </a:txBody>
                  <a:tcPr/>
                </a:tc>
                <a:tc>
                  <a:txBody>
                    <a:bodyPr/>
                    <a:p>
                      <a:pPr>
                        <a:buNone/>
                      </a:pPr>
                      <a:r>
                        <a:rPr lang="en-US" altLang="zh-CN"/>
                        <a:t>0.25</a:t>
                      </a:r>
                      <a:endParaRPr lang="en-US" altLang="zh-CN"/>
                    </a:p>
                  </a:txBody>
                  <a:tcPr/>
                </a:tc>
                <a:tc>
                  <a:txBody>
                    <a:bodyPr/>
                    <a:p>
                      <a:pPr>
                        <a:buNone/>
                      </a:pPr>
                      <a:r>
                        <a:rPr lang="en-US" altLang="zh-CN"/>
                        <a:t>18.9</a:t>
                      </a:r>
                      <a:endParaRPr lang="en-US" altLang="zh-CN"/>
                    </a:p>
                  </a:txBody>
                  <a:tcPr/>
                </a:tc>
                <a:tc>
                  <a:txBody>
                    <a:bodyPr/>
                    <a:p>
                      <a:pPr>
                        <a:buNone/>
                      </a:pPr>
                      <a:r>
                        <a:rPr lang="en-US" altLang="zh-CN"/>
                        <a:t>40</a:t>
                      </a:r>
                      <a:endParaRPr lang="en-US" altLang="zh-CN"/>
                    </a:p>
                  </a:txBody>
                  <a:tcPr/>
                </a:tc>
              </a:tr>
            </a:tbl>
          </a:graphicData>
        </a:graphic>
      </p:graphicFrame>
      <p:sp>
        <p:nvSpPr>
          <p:cNvPr id="3" name="文本框 2"/>
          <p:cNvSpPr txBox="1"/>
          <p:nvPr/>
        </p:nvSpPr>
        <p:spPr>
          <a:xfrm>
            <a:off x="1738630" y="5898515"/>
            <a:ext cx="8260715" cy="645160"/>
          </a:xfrm>
          <a:prstGeom prst="rect">
            <a:avLst/>
          </a:prstGeom>
          <a:noFill/>
        </p:spPr>
        <p:txBody>
          <a:bodyPr wrap="square" rtlCol="0" anchor="t">
            <a:spAutoFit/>
          </a:bodyPr>
          <a:p>
            <a:r>
              <a:rPr lang="zh-CN" altLang="en-US"/>
              <a:t>When the yoke thickness is reduced, the magnetic force is reduced, the structural strength is weakened, and eventually the deformation and stress are increased.  </a:t>
            </a:r>
            <a:endParaRPr lang="zh-CN" altLang="en-US"/>
          </a:p>
        </p:txBody>
      </p:sp>
      <p:pic>
        <p:nvPicPr>
          <p:cNvPr id="7" name="图片 6" descr="变形1"/>
          <p:cNvPicPr>
            <a:picLocks noChangeAspect="1"/>
          </p:cNvPicPr>
          <p:nvPr/>
        </p:nvPicPr>
        <p:blipFill>
          <a:blip r:embed="rId3"/>
          <a:stretch>
            <a:fillRect/>
          </a:stretch>
        </p:blipFill>
        <p:spPr>
          <a:xfrm>
            <a:off x="6080760" y="1024255"/>
            <a:ext cx="5502910" cy="252666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sym typeface="+mn-ea"/>
              </a:rPr>
              <a:t>2.2 </a:t>
            </a:r>
            <a:r>
              <a:rPr kumimoji="1" lang="en-US" altLang="zh-CN" dirty="0">
                <a:latin typeface="+mn-lt"/>
                <a:ea typeface="黑体" panose="02010609060101010101" pitchFamily="49" charset="-122"/>
                <a:sym typeface="+mn-ea"/>
              </a:rPr>
              <a:t>Structural analysis of iron yoke under </a:t>
            </a:r>
            <a:endParaRPr lang="zh-CN" altLang="en-US"/>
          </a:p>
        </p:txBody>
      </p:sp>
      <p:pic>
        <p:nvPicPr>
          <p:cNvPr id="5" name="图片 4" descr="加载端轭"/>
          <p:cNvPicPr>
            <a:picLocks noChangeAspect="1"/>
          </p:cNvPicPr>
          <p:nvPr/>
        </p:nvPicPr>
        <p:blipFill>
          <a:blip r:embed="rId1"/>
          <a:stretch>
            <a:fillRect/>
          </a:stretch>
        </p:blipFill>
        <p:spPr>
          <a:xfrm>
            <a:off x="4345940" y="1514475"/>
            <a:ext cx="7903845" cy="3637280"/>
          </a:xfrm>
          <a:prstGeom prst="rect">
            <a:avLst/>
          </a:prstGeom>
        </p:spPr>
      </p:pic>
      <p:graphicFrame>
        <p:nvGraphicFramePr>
          <p:cNvPr id="9" name="对象 8"/>
          <p:cNvGraphicFramePr/>
          <p:nvPr/>
        </p:nvGraphicFramePr>
        <p:xfrm>
          <a:off x="236855" y="1691005"/>
          <a:ext cx="3856990" cy="3215640"/>
        </p:xfrm>
        <a:graphic>
          <a:graphicData uri="http://schemas.openxmlformats.org/presentationml/2006/ole">
            <mc:AlternateContent xmlns:mc="http://schemas.openxmlformats.org/markup-compatibility/2006">
              <mc:Choice xmlns:v="urn:schemas-microsoft-com:vml" Requires="v">
                <p:oleObj spid="_x0000_s10" name="" r:id="rId2" imgW="6124575" imgH="5105400" progId="Paint.Picture">
                  <p:embed/>
                </p:oleObj>
              </mc:Choice>
              <mc:Fallback>
                <p:oleObj name="" r:id="rId2" imgW="6124575" imgH="5105400" progId="Paint.Picture">
                  <p:embed/>
                  <p:pic>
                    <p:nvPicPr>
                      <p:cNvPr id="0" name="图片 9"/>
                      <p:cNvPicPr/>
                      <p:nvPr/>
                    </p:nvPicPr>
                    <p:blipFill>
                      <a:blip r:embed="rId3"/>
                      <a:stretch>
                        <a:fillRect/>
                      </a:stretch>
                    </p:blipFill>
                    <p:spPr>
                      <a:xfrm>
                        <a:off x="236855" y="1691005"/>
                        <a:ext cx="3856990" cy="3215640"/>
                      </a:xfrm>
                      <a:prstGeom prst="rect">
                        <a:avLst/>
                      </a:prstGeom>
                    </p:spPr>
                  </p:pic>
                </p:oleObj>
              </mc:Fallback>
            </mc:AlternateContent>
          </a:graphicData>
        </a:graphic>
      </p:graphicFrame>
      <p:sp>
        <p:nvSpPr>
          <p:cNvPr id="6" name="文本框 5"/>
          <p:cNvSpPr txBox="1"/>
          <p:nvPr/>
        </p:nvSpPr>
        <p:spPr>
          <a:xfrm>
            <a:off x="2251075" y="5536565"/>
            <a:ext cx="7428865" cy="922020"/>
          </a:xfrm>
          <a:prstGeom prst="rect">
            <a:avLst/>
          </a:prstGeom>
          <a:noFill/>
        </p:spPr>
        <p:txBody>
          <a:bodyPr wrap="square" rtlCol="0">
            <a:spAutoFit/>
          </a:bodyPr>
          <a:p>
            <a:r>
              <a:rPr lang="zh-CN" altLang="en-US"/>
              <a:t>The force analysis of the end yoke under the action of magnetic force and gravity is calculated.  The end yoke is divided lengthwise into two halves and is bound at the edges of the end yoke.  </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sym typeface="+mn-ea"/>
              </a:rPr>
              <a:t>2.2 </a:t>
            </a:r>
            <a:r>
              <a:rPr kumimoji="1" lang="en-US" altLang="zh-CN" dirty="0">
                <a:latin typeface="+mn-lt"/>
                <a:ea typeface="黑体" panose="02010609060101010101" pitchFamily="49" charset="-122"/>
                <a:sym typeface="+mn-ea"/>
              </a:rPr>
              <a:t>Structural analysis of iron yoke under</a:t>
            </a:r>
            <a:endParaRPr lang="zh-CN" altLang="en-US"/>
          </a:p>
        </p:txBody>
      </p:sp>
      <p:pic>
        <p:nvPicPr>
          <p:cNvPr id="4" name="图片 3" descr="端轭变形"/>
          <p:cNvPicPr>
            <a:picLocks noChangeAspect="1"/>
          </p:cNvPicPr>
          <p:nvPr/>
        </p:nvPicPr>
        <p:blipFill>
          <a:blip r:embed="rId1"/>
          <a:stretch>
            <a:fillRect/>
          </a:stretch>
        </p:blipFill>
        <p:spPr>
          <a:xfrm>
            <a:off x="497840" y="1588135"/>
            <a:ext cx="8310880" cy="3823970"/>
          </a:xfrm>
          <a:prstGeom prst="rect">
            <a:avLst/>
          </a:prstGeom>
        </p:spPr>
      </p:pic>
      <p:sp>
        <p:nvSpPr>
          <p:cNvPr id="5" name="文本框 4"/>
          <p:cNvSpPr txBox="1"/>
          <p:nvPr/>
        </p:nvSpPr>
        <p:spPr>
          <a:xfrm>
            <a:off x="9095740" y="2335530"/>
            <a:ext cx="2587625" cy="2861310"/>
          </a:xfrm>
          <a:prstGeom prst="rect">
            <a:avLst/>
          </a:prstGeom>
          <a:noFill/>
        </p:spPr>
        <p:txBody>
          <a:bodyPr wrap="square" rtlCol="0">
            <a:spAutoFit/>
          </a:bodyPr>
          <a:p>
            <a:r>
              <a:t>Under the action of magnetic force, the center of the end yoke will collapse inward, and the maximum deformation is 2.9mm. The maximum deformation of the center part of the iron yoke is about 1.5mm.  </a:t>
            </a:r>
          </a:p>
        </p:txBody>
      </p:sp>
    </p:spTree>
  </p:cSld>
  <p:clrMapOvr>
    <a:masterClrMapping/>
  </p:clrMapOvr>
</p:sld>
</file>

<file path=ppt/tags/tag1.xml><?xml version="1.0" encoding="utf-8"?>
<p:tagLst xmlns:p="http://schemas.openxmlformats.org/presentationml/2006/main">
  <p:tag name="KSO_WM_UNIT_PLACING_PICTURE_USER_VIEWPORT" val="{&quot;height&quot;:4938,&quot;width&quot;:10415}"/>
</p:tagLst>
</file>

<file path=ppt/tags/tag2.xml><?xml version="1.0" encoding="utf-8"?>
<p:tagLst xmlns:p="http://schemas.openxmlformats.org/presentationml/2006/main">
  <p:tag name="KSO_WM_UNIT_PLACING_PICTURE_USER_VIEWPORT" val="{&quot;height&quot;:5370,&quot;width&quot;:13230}"/>
</p:tagLst>
</file>

<file path=ppt/tags/tag3.xml><?xml version="1.0" encoding="utf-8"?>
<p:tagLst xmlns:p="http://schemas.openxmlformats.org/presentationml/2006/main">
  <p:tag name="KSO_WM_UNIT_PLACING_PICTURE_USER_VIEWPORT" val="{&quot;height&quot;:4445.292913385827,&quot;width&quot;:11839.703937007875}"/>
</p:tagLst>
</file>

<file path=ppt/tags/tag4.xml><?xml version="1.0" encoding="utf-8"?>
<p:tagLst xmlns:p="http://schemas.openxmlformats.org/presentationml/2006/main">
  <p:tag name="KSO_WM_UNIT_TABLE_BEAUTIFY" val="smartTable{0e89fa30-88d9-4b4e-b443-d1226b9b2e35}"/>
  <p:tag name="TABLE_ENDDRAG_ORIGIN_RECT" val="616*184"/>
  <p:tag name="TABLE_ENDDRAG_RECT" val="227*296*616*184"/>
</p:tagLst>
</file>

<file path=ppt/tags/tag5.xml><?xml version="1.0" encoding="utf-8"?>
<p:tagLst xmlns:p="http://schemas.openxmlformats.org/presentationml/2006/main">
  <p:tag name="COMMONDATA" val="eyJoZGlkIjoiMDliMmMxY2QzZGU4ZWZlNWRiMGE3Y2E3NWUyMWMxMW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4774</Words>
  <Application>WPS 演示</Application>
  <PresentationFormat>宽屏</PresentationFormat>
  <Paragraphs>176</Paragraphs>
  <Slides>16</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16</vt:i4>
      </vt:variant>
    </vt:vector>
  </HeadingPairs>
  <TitlesOfParts>
    <vt:vector size="30" baseType="lpstr">
      <vt:lpstr>Arial</vt:lpstr>
      <vt:lpstr>宋体</vt:lpstr>
      <vt:lpstr>Wingdings</vt:lpstr>
      <vt:lpstr>黑体</vt:lpstr>
      <vt:lpstr>微软雅黑</vt:lpstr>
      <vt:lpstr>等线</vt:lpstr>
      <vt:lpstr>等线 Light</vt:lpstr>
      <vt:lpstr>Arial Unicode MS</vt:lpstr>
      <vt:lpstr>Calibri</vt:lpstr>
      <vt:lpstr>Times New Roman</vt:lpstr>
      <vt:lpstr>楷体</vt:lpstr>
      <vt:lpstr>Office 主题​​</vt:lpstr>
      <vt:lpstr>Paint.Picture</vt:lpstr>
      <vt:lpstr>Paint.Picture</vt:lpstr>
      <vt:lpstr>PowerPoint 演示文稿</vt:lpstr>
      <vt:lpstr>PowerPoint 演示文稿</vt:lpstr>
      <vt:lpstr>1、Iron Yoke design </vt:lpstr>
      <vt:lpstr>1、Iron Yoke design </vt:lpstr>
      <vt:lpstr>1、Iron Yoke design </vt:lpstr>
      <vt:lpstr>1.2 Structural analysis of iron yoke under magnetic force</vt:lpstr>
      <vt:lpstr>1.2 Structural analysis of iron yoke under magnetic force</vt:lpstr>
      <vt:lpstr>1.2 Structural analysis of iron yoke under </vt:lpstr>
      <vt:lpstr>1.2 Structural analysis of iron yoke under</vt:lpstr>
      <vt:lpstr>PowerPoint 演示文稿</vt:lpstr>
      <vt:lpstr>PowerPoint 演示文稿</vt:lpstr>
      <vt:lpstr>PowerPoint 演示文稿</vt:lpstr>
      <vt:lpstr>PowerPoint 演示文稿</vt:lpstr>
      <vt:lpstr>PowerPoint 演示文稿</vt:lpstr>
      <vt:lpstr>Summary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Lucifer</cp:lastModifiedBy>
  <cp:revision>513</cp:revision>
  <dcterms:created xsi:type="dcterms:W3CDTF">2021-11-01T07:05:00Z</dcterms:created>
  <dcterms:modified xsi:type="dcterms:W3CDTF">2022-05-23T07:51:58Z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32575F6E393346B7A9FED63364E02B4E</vt:lpwstr>
  </property>
  <property fmtid="{D5CDD505-2E9C-101B-9397-08002B2CF9AE}" pid="3" name="KSOProductBuildVer">
    <vt:lpwstr>2052-11.1.0.11691</vt:lpwstr>
  </property>
</Properties>
</file>