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329" r:id="rId4"/>
    <p:sldId id="694" r:id="rId5"/>
    <p:sldId id="695" r:id="rId6"/>
    <p:sldId id="676" r:id="rId7"/>
    <p:sldId id="677" r:id="rId8"/>
    <p:sldId id="691" r:id="rId9"/>
    <p:sldId id="690" r:id="rId10"/>
    <p:sldId id="692" r:id="rId11"/>
    <p:sldId id="693" r:id="rId12"/>
    <p:sldId id="333" r:id="rId13"/>
    <p:sldId id="261" r:id="rId14"/>
    <p:sldId id="388" r:id="rId15"/>
    <p:sldId id="674" r:id="rId16"/>
    <p:sldId id="675" r:id="rId17"/>
    <p:sldId id="391" r:id="rId18"/>
    <p:sldId id="392" r:id="rId19"/>
    <p:sldId id="680" r:id="rId20"/>
    <p:sldId id="336" r:id="rId21"/>
    <p:sldId id="688" r:id="rId22"/>
    <p:sldId id="368" r:id="rId23"/>
    <p:sldId id="687" r:id="rId24"/>
    <p:sldId id="358" r:id="rId25"/>
    <p:sldId id="669" r:id="rId26"/>
    <p:sldId id="689" r:id="rId2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4908F">
              <a:alpha val="64999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1E00">
              <a:alpha val="8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2800">
              <a:alpha val="80000"/>
            </a:srgbClr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 b="off" i="off"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381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33" autoAdjust="0"/>
    <p:restoredTop sz="94676"/>
  </p:normalViewPr>
  <p:slideViewPr>
    <p:cSldViewPr snapToGrid="0" snapToObjects="1">
      <p:cViewPr varScale="1">
        <p:scale>
          <a:sx n="53" d="100"/>
          <a:sy n="53" d="100"/>
        </p:scale>
        <p:origin x="8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Shape 77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7" name="Shape 77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Shape 79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92" name="Shape 79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733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Shape 80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07" name="Shape 8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7955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dirty="0"/>
              <a:t>Full</a:t>
            </a:r>
            <a:r>
              <a:rPr lang="zh-CN" altLang="en-US" sz="2400" dirty="0"/>
              <a:t> </a:t>
            </a:r>
            <a:r>
              <a:rPr lang="en-US" altLang="zh-CN" sz="2400" dirty="0"/>
              <a:t>size</a:t>
            </a:r>
            <a:r>
              <a:rPr lang="zh-CN" altLang="en-US" sz="2400" dirty="0"/>
              <a:t> </a:t>
            </a:r>
            <a:r>
              <a:rPr lang="en-US" altLang="zh-CN" sz="2400" dirty="0"/>
              <a:t>vertex</a:t>
            </a:r>
            <a:r>
              <a:rPr lang="zh-CN" altLang="en-US" sz="2400" dirty="0"/>
              <a:t> </a:t>
            </a:r>
            <a:r>
              <a:rPr lang="en-US" altLang="zh-CN" sz="2400" dirty="0"/>
              <a:t>detector</a:t>
            </a:r>
            <a:r>
              <a:rPr lang="zh-CN" altLang="en-US" sz="2400" dirty="0"/>
              <a:t> </a:t>
            </a:r>
            <a:endParaRPr lang="en-US" altLang="zh-CN" sz="2400" dirty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60845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Shape 144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41" name="Shape 144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>
                <a:latin typeface="DengXian"/>
                <a:ea typeface="DengXian"/>
                <a:cs typeface="DengXian"/>
                <a:sym typeface="DengXian"/>
              </a:defRPr>
            </a:pPr>
            <a:r>
              <a:rPr dirty="0"/>
              <a:t>Total 51, average age is 39</a:t>
            </a:r>
          </a:p>
          <a:p>
            <a:pPr defTabSz="914400">
              <a:defRPr sz="1200">
                <a:latin typeface="DengXian"/>
                <a:ea typeface="DengXian"/>
                <a:cs typeface="DengXian"/>
                <a:sym typeface="DengXian"/>
              </a:defRPr>
            </a:pPr>
            <a:r>
              <a:rPr dirty="0"/>
              <a:t>Acc: 39=703/18</a:t>
            </a:r>
          </a:p>
          <a:p>
            <a:pPr defTabSz="914400">
              <a:defRPr sz="1200">
                <a:latin typeface="DengXian"/>
                <a:ea typeface="DengXian"/>
                <a:cs typeface="DengXian"/>
                <a:sym typeface="DengXian"/>
              </a:defRPr>
            </a:pPr>
            <a:r>
              <a:rPr dirty="0"/>
              <a:t>Silicon: 39=866/22</a:t>
            </a:r>
          </a:p>
          <a:p>
            <a:pPr defTabSz="914400">
              <a:defRPr sz="1200">
                <a:latin typeface="DengXian"/>
                <a:ea typeface="DengXian"/>
                <a:cs typeface="DengXian"/>
                <a:sym typeface="DengXian"/>
              </a:defRPr>
            </a:pPr>
            <a:r>
              <a:rPr dirty="0"/>
              <a:t>HCAL: 40=440/11</a:t>
            </a:r>
          </a:p>
          <a:p>
            <a:pPr defTabSz="914400">
              <a:defRPr sz="1200">
                <a:latin typeface="DengXian"/>
                <a:ea typeface="DengXian"/>
                <a:cs typeface="DengXian"/>
                <a:sym typeface="DengXian"/>
              </a:defRPr>
            </a:pPr>
            <a:r>
              <a:rPr dirty="0"/>
              <a:t>Total: 39</a:t>
            </a:r>
          </a:p>
        </p:txBody>
      </p:sp>
    </p:spTree>
    <p:extLst>
      <p:ext uri="{BB962C8B-B14F-4D97-AF65-F5344CB8AC3E}">
        <p14:creationId xmlns:p14="http://schemas.microsoft.com/office/powerpoint/2010/main" val="443235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17220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108202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1269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文本"/>
          <p:cNvSpPr txBox="1">
            <a:spLocks noGrp="1"/>
          </p:cNvSpPr>
          <p:nvPr>
            <p:ph type="title"/>
          </p:nvPr>
        </p:nvSpPr>
        <p:spPr>
          <a:xfrm>
            <a:off x="4155281" y="1928812"/>
            <a:ext cx="15894844" cy="4929188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defTabSz="821531">
              <a:lnSpc>
                <a:spcPct val="100000"/>
              </a:lnSpc>
              <a:defRPr sz="10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4155281" y="6840140"/>
            <a:ext cx="15894844" cy="4232673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101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0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0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soft-qc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solidFill>
            <a:srgbClr val="D4FB79">
              <a:alpha val="30000"/>
            </a:srgbClr>
          </a:solidFill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pic>
        <p:nvPicPr>
          <p:cNvPr id="11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-1786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标题文本"/>
          <p:cNvSpPr txBox="1">
            <a:spLocks noGrp="1"/>
          </p:cNvSpPr>
          <p:nvPr>
            <p:ph type="title"/>
          </p:nvPr>
        </p:nvSpPr>
        <p:spPr>
          <a:xfrm>
            <a:off x="2994421" y="-1786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1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1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标题文本"/>
          <p:cNvSpPr txBox="1">
            <a:spLocks noGrp="1"/>
          </p:cNvSpPr>
          <p:nvPr>
            <p:ph type="title"/>
          </p:nvPr>
        </p:nvSpPr>
        <p:spPr>
          <a:xfrm>
            <a:off x="4391349" y="700207"/>
            <a:ext cx="15627247" cy="1195829"/>
          </a:xfrm>
          <a:prstGeom prst="rect">
            <a:avLst/>
          </a:prstGeom>
          <a:solidFill>
            <a:srgbClr val="FFFFFF"/>
          </a:solidFill>
          <a:ln w="88900">
            <a:solidFill>
              <a:srgbClr val="000000"/>
            </a:solidFill>
          </a:ln>
        </p:spPr>
        <p:txBody>
          <a:bodyPr lIns="0" tIns="0" rIns="0" bIns="0">
            <a:noAutofit/>
          </a:bodyPr>
          <a:lstStyle>
            <a:lvl1pPr algn="ctr" defTabSz="1660921">
              <a:lnSpc>
                <a:spcPct val="93000"/>
              </a:lnSpc>
              <a:defRPr sz="7800" b="1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138" name="正文级别 1…"/>
          <p:cNvSpPr txBox="1">
            <a:spLocks noGrp="1"/>
          </p:cNvSpPr>
          <p:nvPr>
            <p:ph type="body" idx="1"/>
          </p:nvPr>
        </p:nvSpPr>
        <p:spPr>
          <a:xfrm>
            <a:off x="4391349" y="2261987"/>
            <a:ext cx="15627247" cy="114540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625078" indent="-625078" defTabSz="1660921">
              <a:lnSpc>
                <a:spcPct val="93000"/>
              </a:lnSpc>
              <a:spcBef>
                <a:spcPts val="2500"/>
              </a:spcBef>
              <a:buSzTx/>
              <a:buFontTx/>
              <a:buNone/>
              <a:defRPr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821531" indent="0" defTabSz="1660921">
              <a:lnSpc>
                <a:spcPct val="93000"/>
              </a:lnSpc>
              <a:spcBef>
                <a:spcPts val="1900"/>
              </a:spcBef>
              <a:buSzTx/>
              <a:buFontTx/>
              <a:buNone/>
              <a:defRPr sz="50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660921" indent="0" defTabSz="1660921">
              <a:lnSpc>
                <a:spcPct val="93000"/>
              </a:lnSpc>
              <a:spcBef>
                <a:spcPts val="1400"/>
              </a:spcBef>
              <a:buSzTx/>
              <a:buFontTx/>
              <a:buNone/>
              <a:defRPr sz="4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2482453" indent="0" defTabSz="1660921">
              <a:lnSpc>
                <a:spcPct val="93000"/>
              </a:lnSpc>
              <a:spcBef>
                <a:spcPts val="8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3321843" indent="0" defTabSz="1660921">
              <a:lnSpc>
                <a:spcPct val="93000"/>
              </a:lnSpc>
              <a:spcBef>
                <a:spcPts val="4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Blank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Proton Structure in the LHC Era -- DESY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 Proton Structure in the LHC Era -- DESY 2012 --  Joao Guimaraes          </a:t>
            </a:r>
          </a:p>
        </p:txBody>
      </p:sp>
      <p:sp>
        <p:nvSpPr>
          <p:cNvPr id="15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5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5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6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6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6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7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8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8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8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9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9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droppedImage.tiff" descr="droppedImage.tiff"/>
          <p:cNvPicPr>
            <a:picLocks noChangeAspect="1"/>
          </p:cNvPicPr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 rot="10800000">
            <a:off x="3048000" y="1"/>
            <a:ext cx="18288000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Fermilab Users Meeting  -- June 2013 --  Joao Guimaraes"/>
          <p:cNvSpPr txBox="1"/>
          <p:nvPr/>
        </p:nvSpPr>
        <p:spPr>
          <a:xfrm rot="5400000">
            <a:off x="15226729" y="7034402"/>
            <a:ext cx="11608595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22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0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5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1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1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2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6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2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3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7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39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4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50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5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61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62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6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4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71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72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3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75" name="矩形"/>
          <p:cNvSpPr/>
          <p:nvPr/>
        </p:nvSpPr>
        <p:spPr>
          <a:xfrm>
            <a:off x="5351859" y="1428750"/>
            <a:ext cx="142876" cy="10144125"/>
          </a:xfrm>
          <a:prstGeom prst="rect">
            <a:avLst/>
          </a:prstGeom>
          <a:solidFill>
            <a:srgbClr val="FFD479">
              <a:alpha val="24000"/>
            </a:srgbClr>
          </a:solidFill>
          <a:ln w="12700">
            <a:miter lim="400000"/>
          </a:ln>
          <a:effectLst>
            <a:outerShdw blurRad="1397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276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733235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7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289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86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87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8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90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9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03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00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01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2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04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0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17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14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15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6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18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31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28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29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0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32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3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4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标题文本"/>
          <p:cNvSpPr txBox="1">
            <a:spLocks noGrp="1"/>
          </p:cNvSpPr>
          <p:nvPr>
            <p:ph type="title"/>
          </p:nvPr>
        </p:nvSpPr>
        <p:spPr>
          <a:xfrm>
            <a:off x="3101578" y="-1275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5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标题文本"/>
          <p:cNvSpPr txBox="1">
            <a:spLocks noGrp="1"/>
          </p:cNvSpPr>
          <p:nvPr>
            <p:ph type="title"/>
          </p:nvPr>
        </p:nvSpPr>
        <p:spPr>
          <a:xfrm>
            <a:off x="3101578" y="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5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68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0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377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1pPr>
            <a:lvl2pPr marL="0" indent="4572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2pPr>
            <a:lvl3pPr marL="0" indent="9144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57099" y="12875408"/>
            <a:ext cx="421601" cy="404834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386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8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88" name="Verena Martinez Outschoorn — March, 2017"/>
          <p:cNvSpPr txBox="1"/>
          <p:nvPr/>
        </p:nvSpPr>
        <p:spPr>
          <a:xfrm>
            <a:off x="3419423" y="13031787"/>
            <a:ext cx="6220487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March, 2017</a:t>
            </a:r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9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 defTabSz="914400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2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12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 defTabSz="914400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 defTabSz="9144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 defTabSz="9144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2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44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31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3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43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44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40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962405" y="3200412"/>
            <a:ext cx="8077201" cy="9051927"/>
          </a:xfrm>
          <a:prstGeom prst="rect">
            <a:avLst/>
          </a:prstGeom>
        </p:spPr>
        <p:txBody>
          <a:bodyPr/>
          <a:lstStyle>
            <a:lvl1pPr marL="636814" indent="-636814">
              <a:lnSpc>
                <a:spcPct val="100000"/>
              </a:lnSpc>
              <a:spcBef>
                <a:spcPts val="1300"/>
              </a:spcBef>
              <a:defRPr sz="5200"/>
            </a:lvl1pPr>
            <a:lvl2pPr marL="1076325" indent="-619125">
              <a:lnSpc>
                <a:spcPct val="100000"/>
              </a:lnSpc>
              <a:spcBef>
                <a:spcPts val="1300"/>
              </a:spcBef>
              <a:buChar char="–"/>
              <a:defRPr sz="5200"/>
            </a:lvl2pPr>
            <a:lvl3pPr marL="1508760" indent="-594360">
              <a:lnSpc>
                <a:spcPct val="100000"/>
              </a:lnSpc>
              <a:spcBef>
                <a:spcPts val="1300"/>
              </a:spcBef>
              <a:defRPr sz="5200"/>
            </a:lvl3pPr>
            <a:lvl4pPr marL="2032000" indent="-660400">
              <a:lnSpc>
                <a:spcPct val="100000"/>
              </a:lnSpc>
              <a:spcBef>
                <a:spcPts val="1300"/>
              </a:spcBef>
              <a:buChar char="–"/>
              <a:defRPr sz="5200"/>
            </a:lvl4pPr>
            <a:lvl5pPr marL="2489200" indent="-660400">
              <a:lnSpc>
                <a:spcPct val="100000"/>
              </a:lnSpc>
              <a:spcBef>
                <a:spcPts val="1300"/>
              </a:spcBef>
              <a:buChar char="»"/>
              <a:defRPr sz="52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388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线条"/>
          <p:cNvSpPr/>
          <p:nvPr/>
        </p:nvSpPr>
        <p:spPr>
          <a:xfrm>
            <a:off x="3047999" y="1676399"/>
            <a:ext cx="18288001" cy="1"/>
          </a:xfrm>
          <a:prstGeom prst="line">
            <a:avLst/>
          </a:prstGeom>
          <a:ln w="63500">
            <a:solidFill>
              <a:srgbClr val="3366FF"/>
            </a:solidFill>
          </a:ln>
        </p:spPr>
        <p:txBody>
          <a:bodyPr tIns="91439" bIns="91439"/>
          <a:lstStyle/>
          <a:p>
            <a:pPr defTabSz="1828800">
              <a:defRPr sz="3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49" name="标题文本"/>
          <p:cNvSpPr txBox="1">
            <a:spLocks noGrp="1"/>
          </p:cNvSpPr>
          <p:nvPr>
            <p:ph type="title"/>
          </p:nvPr>
        </p:nvSpPr>
        <p:spPr>
          <a:xfrm>
            <a:off x="3047999" y="-1"/>
            <a:ext cx="18288001" cy="16764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450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1920893"/>
            <a:ext cx="16459200" cy="9051926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FontTx/>
              <a:buChar char="»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01389" y="12954000"/>
            <a:ext cx="534611" cy="528509"/>
          </a:xfrm>
          <a:prstGeom prst="rect">
            <a:avLst/>
          </a:prstGeom>
        </p:spPr>
        <p:txBody>
          <a:bodyPr anchor="t"/>
          <a:lstStyle>
            <a:lvl1pPr>
              <a:spcBef>
                <a:spcPts val="1600"/>
              </a:spcBef>
              <a:defRPr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59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475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7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77" name="Verena Martinez Outschoorn — February, 2017"/>
          <p:cNvSpPr txBox="1"/>
          <p:nvPr/>
        </p:nvSpPr>
        <p:spPr>
          <a:xfrm>
            <a:off x="3375123" y="13031787"/>
            <a:ext cx="6559119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February, 2017</a:t>
            </a:r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8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8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1"/>
            <a:ext cx="15773400" cy="2651127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494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9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89" y="12802238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4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5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6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7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6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7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8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9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0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9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0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1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2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3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54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4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5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6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标题文本"/>
          <p:cNvSpPr txBox="1">
            <a:spLocks noGrp="1"/>
          </p:cNvSpPr>
          <p:nvPr>
            <p:ph type="title"/>
          </p:nvPr>
        </p:nvSpPr>
        <p:spPr>
          <a:xfrm>
            <a:off x="5567264" y="233264"/>
            <a:ext cx="14710321" cy="141218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2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55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249488"/>
            <a:ext cx="16459200" cy="10369153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>
                <a:solidFill>
                  <a:srgbClr val="002060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98348" y="12963738"/>
            <a:ext cx="534612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57" name="直接连接符 6"/>
          <p:cNvSpPr/>
          <p:nvPr/>
        </p:nvSpPr>
        <p:spPr>
          <a:xfrm>
            <a:off x="3551039" y="1817440"/>
            <a:ext cx="17281922" cy="1"/>
          </a:xfrm>
          <a:prstGeom prst="line">
            <a:avLst/>
          </a:prstGeom>
          <a:ln w="76200">
            <a:solidFill>
              <a:srgbClr val="F31957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tIns="91439" bIns="91439"/>
          <a:lstStyle/>
          <a:p>
            <a:pPr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558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202" y="196825"/>
            <a:ext cx="2177248" cy="14401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566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Joao Guimaraes da Costa"/>
          <p:cNvSpPr txBox="1"/>
          <p:nvPr/>
        </p:nvSpPr>
        <p:spPr>
          <a:xfrm>
            <a:off x="3155156" y="13287970"/>
            <a:ext cx="4583512" cy="409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1800" b="0">
                <a:solidFill>
                  <a:srgbClr val="2827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Joao Guimaraes da Costa</a:t>
            </a:r>
          </a:p>
        </p:txBody>
      </p:sp>
      <p:sp>
        <p:nvSpPr>
          <p:cNvPr id="575" name="线条"/>
          <p:cNvSpPr/>
          <p:nvPr/>
        </p:nvSpPr>
        <p:spPr>
          <a:xfrm>
            <a:off x="3047999" y="13287691"/>
            <a:ext cx="18288002" cy="5"/>
          </a:xfrm>
          <a:prstGeom prst="line">
            <a:avLst/>
          </a:prstGeom>
          <a:ln w="508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6" name="线条"/>
          <p:cNvSpPr/>
          <p:nvPr/>
        </p:nvSpPr>
        <p:spPr>
          <a:xfrm>
            <a:off x="3047278" y="2089546"/>
            <a:ext cx="16484924" cy="5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7" name="标题文本"/>
          <p:cNvSpPr txBox="1">
            <a:spLocks noGrp="1"/>
          </p:cNvSpPr>
          <p:nvPr>
            <p:ph type="title"/>
          </p:nvPr>
        </p:nvSpPr>
        <p:spPr>
          <a:xfrm>
            <a:off x="5112501" y="713189"/>
            <a:ext cx="13633890" cy="148351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96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578" name="正文级别 1…"/>
          <p:cNvSpPr txBox="1">
            <a:spLocks noGrp="1"/>
          </p:cNvSpPr>
          <p:nvPr>
            <p:ph type="body" idx="1"/>
          </p:nvPr>
        </p:nvSpPr>
        <p:spPr>
          <a:xfrm>
            <a:off x="3244453" y="2339578"/>
            <a:ext cx="17895094" cy="10822782"/>
          </a:xfrm>
          <a:prstGeom prst="rect">
            <a:avLst/>
          </a:prstGeom>
        </p:spPr>
        <p:txBody>
          <a:bodyPr lIns="71437" tIns="71437" rIns="71437" bIns="71437"/>
          <a:lstStyle>
            <a:lvl1pPr marL="1019023" indent="-701523" defTabSz="821531">
              <a:lnSpc>
                <a:spcPct val="100000"/>
              </a:lnSpc>
              <a:spcBef>
                <a:spcPts val="3300"/>
              </a:spcBef>
              <a:buFontTx/>
              <a:defRPr sz="5800"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1457157" indent="-695157" defTabSz="821531">
              <a:lnSpc>
                <a:spcPct val="100000"/>
              </a:lnSpc>
              <a:spcBef>
                <a:spcPts val="2500"/>
              </a:spcBef>
              <a:buSzPct val="120000"/>
              <a:buFontTx/>
              <a:buChar char="-"/>
              <a:defRPr sz="5200"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1893794" indent="-687294" defTabSz="821531">
              <a:lnSpc>
                <a:spcPct val="100000"/>
              </a:lnSpc>
              <a:spcBef>
                <a:spcPts val="1600"/>
              </a:spcBef>
              <a:buSzPct val="120000"/>
              <a:buFontTx/>
              <a:buChar char="-"/>
              <a:defRPr sz="4600">
                <a:solidFill>
                  <a:srgbClr val="1E1E1E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2362200" defTabSz="821531">
              <a:lnSpc>
                <a:spcPct val="100000"/>
              </a:lnSpc>
              <a:spcBef>
                <a:spcPts val="800"/>
              </a:spcBef>
              <a:buSzPct val="120000"/>
              <a:buFontTx/>
              <a:buChar char="-"/>
              <a:defRPr sz="4200">
                <a:solidFill>
                  <a:srgbClr val="3C3C3C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2798884" indent="-703384" defTabSz="821531">
              <a:lnSpc>
                <a:spcPct val="100000"/>
              </a:lnSpc>
              <a:spcBef>
                <a:spcPts val="400"/>
              </a:spcBef>
              <a:buSzPct val="120000"/>
              <a:buFontTx/>
              <a:buChar char="-"/>
              <a:defRPr sz="3600">
                <a:solidFill>
                  <a:srgbClr val="5A5A5A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7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11132" y="13233796"/>
            <a:ext cx="460376" cy="4984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80" name="线条"/>
          <p:cNvSpPr/>
          <p:nvPr/>
        </p:nvSpPr>
        <p:spPr>
          <a:xfrm>
            <a:off x="3047278" y="2107406"/>
            <a:ext cx="18289445" cy="1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581" name="logo_IHEP-1.jpg" descr="logo_IHEP-1.jpg"/>
          <p:cNvPicPr>
            <a:picLocks noChangeAspect="1"/>
          </p:cNvPicPr>
          <p:nvPr/>
        </p:nvPicPr>
        <p:blipFill>
          <a:blip r:embed="rId2"/>
          <a:srcRect l="852" t="8089" r="1473" b="3950"/>
          <a:stretch>
            <a:fillRect/>
          </a:stretch>
        </p:blipFill>
        <p:spPr>
          <a:xfrm>
            <a:off x="3051532" y="72639"/>
            <a:ext cx="5395516" cy="11723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54" y="0"/>
                </a:moveTo>
                <a:lnTo>
                  <a:pt x="95" y="366"/>
                </a:lnTo>
                <a:lnTo>
                  <a:pt x="0" y="21600"/>
                </a:lnTo>
                <a:lnTo>
                  <a:pt x="6711" y="21147"/>
                </a:lnTo>
                <a:lnTo>
                  <a:pt x="6791" y="11334"/>
                </a:lnTo>
                <a:lnTo>
                  <a:pt x="21600" y="11012"/>
                </a:lnTo>
                <a:lnTo>
                  <a:pt x="21554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89" name="正文级别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9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矩形 7"/>
          <p:cNvSpPr/>
          <p:nvPr/>
        </p:nvSpPr>
        <p:spPr>
          <a:xfrm>
            <a:off x="3510222" y="12500150"/>
            <a:ext cx="17303262" cy="1036517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7" name="矩形 6"/>
          <p:cNvSpPr/>
          <p:nvPr/>
        </p:nvSpPr>
        <p:spPr>
          <a:xfrm>
            <a:off x="3510224" y="482319"/>
            <a:ext cx="17303262" cy="1647932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8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4"/>
            <a:ext cx="15773400" cy="1078453"/>
          </a:xfrm>
          <a:prstGeom prst="rect">
            <a:avLst/>
          </a:prstGeom>
        </p:spPr>
        <p:txBody>
          <a:bodyPr/>
          <a:lstStyle>
            <a:lvl1pPr>
              <a:defRPr sz="7200">
                <a:solidFill>
                  <a:srgbClr val="F2F2F2"/>
                </a:solidFill>
              </a:defRPr>
            </a:lvl1pPr>
          </a:lstStyle>
          <a:p>
            <a:r>
              <a:t>标题文本</a:t>
            </a:r>
          </a:p>
        </p:txBody>
      </p:sp>
      <p:sp>
        <p:nvSpPr>
          <p:cNvPr id="609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2552282"/>
            <a:ext cx="15773400" cy="9801645"/>
          </a:xfrm>
          <a:prstGeom prst="rect">
            <a:avLst/>
          </a:prstGeom>
        </p:spPr>
        <p:txBody>
          <a:bodyPr/>
          <a:lstStyle>
            <a:lvl1pPr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1pPr>
            <a:lvl2pPr>
              <a:buClr>
                <a:srgbClr val="44546A"/>
              </a:buClr>
              <a:buSzPct val="60000"/>
              <a:buFontTx/>
              <a:buChar char="p"/>
              <a:defRPr>
                <a:solidFill>
                  <a:srgbClr val="1F4E79"/>
                </a:solidFill>
              </a:defRPr>
            </a:lvl2pPr>
            <a:lvl3pPr marL="1874520" indent="-96012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3pPr>
            <a:lvl4pPr marL="22606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4pPr>
            <a:lvl5pPr marL="27178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2051787" y="12813821"/>
            <a:ext cx="534611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7E6E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标题文本"/>
          <p:cNvSpPr txBox="1">
            <a:spLocks noGrp="1"/>
          </p:cNvSpPr>
          <p:nvPr>
            <p:ph type="title"/>
          </p:nvPr>
        </p:nvSpPr>
        <p:spPr>
          <a:xfrm>
            <a:off x="3110368" y="51834"/>
            <a:ext cx="18163264" cy="1364010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7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618" name="正文级别 1…"/>
          <p:cNvSpPr txBox="1">
            <a:spLocks noGrp="1"/>
          </p:cNvSpPr>
          <p:nvPr>
            <p:ph type="body" idx="1"/>
          </p:nvPr>
        </p:nvSpPr>
        <p:spPr>
          <a:xfrm>
            <a:off x="3200013" y="2014411"/>
            <a:ext cx="17983974" cy="10967681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42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47750" indent="-603250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8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81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261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70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Bullets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标题文本"/>
          <p:cNvSpPr txBox="1">
            <a:spLocks noGrp="1"/>
          </p:cNvSpPr>
          <p:nvPr>
            <p:ph type="title"/>
          </p:nvPr>
        </p:nvSpPr>
        <p:spPr>
          <a:xfrm>
            <a:off x="29712" y="0"/>
            <a:ext cx="24384001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</a:lstStyle>
          <a:p>
            <a:r>
              <a:t>标题文本</a:t>
            </a:r>
          </a:p>
        </p:txBody>
      </p:sp>
      <p:sp>
        <p:nvSpPr>
          <p:cNvPr id="634" name="正文级别 1…"/>
          <p:cNvSpPr txBox="1">
            <a:spLocks noGrp="1"/>
          </p:cNvSpPr>
          <p:nvPr>
            <p:ph type="body" idx="1"/>
          </p:nvPr>
        </p:nvSpPr>
        <p:spPr>
          <a:xfrm>
            <a:off x="-12584" y="2214562"/>
            <a:ext cx="24384001" cy="11412142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67972" indent="-567972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  <a:lvl2pPr marL="963083" indent="-518583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2pPr>
            <a:lvl3pPr marL="1358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3pPr>
            <a:lvl4pPr marL="18026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4pPr>
            <a:lvl5pPr marL="2247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3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3769832" y="1319237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43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4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Upda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Need    Update"/>
          <p:cNvSpPr txBox="1"/>
          <p:nvPr/>
        </p:nvSpPr>
        <p:spPr>
          <a:xfrm rot="19614461">
            <a:off x="2007311" y="4909034"/>
            <a:ext cx="21377673" cy="316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20200">
                <a:solidFill>
                  <a:srgbClr val="FFFFFF">
                    <a:alpha val="19000"/>
                  </a:srgbClr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Need    Update</a:t>
            </a:r>
          </a:p>
        </p:txBody>
      </p:sp>
      <p:sp>
        <p:nvSpPr>
          <p:cNvPr id="64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6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6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标题文本"/>
          <p:cNvSpPr txBox="1">
            <a:spLocks noGrp="1"/>
          </p:cNvSpPr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61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6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图片 8" descr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"/>
            <a:ext cx="3239344" cy="2276623"/>
          </a:xfrm>
          <a:prstGeom prst="rect">
            <a:avLst/>
          </a:prstGeom>
          <a:ln w="12700">
            <a:miter lim="400000"/>
          </a:ln>
        </p:spPr>
      </p:pic>
      <p:sp>
        <p:nvSpPr>
          <p:cNvPr id="670" name="矩形 9"/>
          <p:cNvSpPr/>
          <p:nvPr/>
        </p:nvSpPr>
        <p:spPr>
          <a:xfrm>
            <a:off x="3048000" y="13002687"/>
            <a:ext cx="18288000" cy="1290321"/>
          </a:xfrm>
          <a:prstGeom prst="rect">
            <a:avLst/>
          </a:prstGeom>
          <a:solidFill>
            <a:srgbClr val="C3C3EB"/>
          </a:solidFill>
          <a:ln w="12700">
            <a:miter lim="400000"/>
          </a:ln>
        </p:spPr>
        <p:txBody>
          <a:bodyPr tIns="91439" bIns="91439"/>
          <a:lstStyle/>
          <a:p>
            <a:pPr algn="ctr" defTabSz="1828800">
              <a:defRPr sz="7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671" name="标题文本"/>
          <p:cNvSpPr txBox="1">
            <a:spLocks noGrp="1"/>
          </p:cNvSpPr>
          <p:nvPr>
            <p:ph type="title"/>
          </p:nvPr>
        </p:nvSpPr>
        <p:spPr>
          <a:xfrm>
            <a:off x="3962400" y="107504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9600" b="1">
                <a:solidFill>
                  <a:srgbClr val="00008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67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681538"/>
            <a:ext cx="16459200" cy="10520462"/>
          </a:xfrm>
          <a:prstGeom prst="rect">
            <a:avLst/>
          </a:prstGeom>
        </p:spPr>
        <p:txBody>
          <a:bodyPr/>
          <a:lstStyle>
            <a:lvl1pPr marL="914400" indent="-9144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SzPct val="75000"/>
              <a:buFontTx/>
              <a:buChar char="◆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547446" indent="-93784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⇨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969476" indent="-75027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24384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–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30480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»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34982" y="13201994"/>
            <a:ext cx="652781" cy="696859"/>
          </a:xfrm>
          <a:prstGeom prst="rect">
            <a:avLst/>
          </a:prstGeom>
        </p:spPr>
        <p:txBody>
          <a:bodyPr anchor="t"/>
          <a:lstStyle>
            <a:lvl1pPr algn="ctr">
              <a:defRPr sz="36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9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98" name="W, Z and Top -- PANIC 2011 --  Joao Guimaraes"/>
          <p:cNvSpPr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W, Z and Top -- PANIC 2011 --  Joao Guimaraes          </a:t>
            </a:r>
          </a:p>
        </p:txBody>
      </p:sp>
      <p:sp>
        <p:nvSpPr>
          <p:cNvPr id="699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0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0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109062"/>
            <a:ext cx="409779" cy="428345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标题文本"/>
          <p:cNvSpPr txBox="1">
            <a:spLocks noGrp="1"/>
          </p:cNvSpPr>
          <p:nvPr>
            <p:ph type="title"/>
          </p:nvPr>
        </p:nvSpPr>
        <p:spPr>
          <a:xfrm>
            <a:off x="4305300" y="355600"/>
            <a:ext cx="15773400" cy="2651126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28847" y="12856774"/>
            <a:ext cx="449853" cy="44210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正文级别 1…"/>
          <p:cNvSpPr txBox="1">
            <a:spLocks noGrp="1"/>
          </p:cNvSpPr>
          <p:nvPr>
            <p:ph type="body" idx="1"/>
          </p:nvPr>
        </p:nvSpPr>
        <p:spPr>
          <a:xfrm>
            <a:off x="3327834" y="1748408"/>
            <a:ext cx="17728332" cy="11116985"/>
          </a:xfrm>
          <a:prstGeom prst="rect">
            <a:avLst/>
          </a:prstGeom>
        </p:spPr>
        <p:txBody>
          <a:bodyPr lIns="91437" tIns="91437" rIns="91437" bIns="91437"/>
          <a:lstStyle>
            <a:lvl1pPr marL="635000" indent="-635000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SzPct val="80000"/>
              <a:buChar char="๏"/>
              <a:defRPr sz="5800"/>
            </a:lvl1pPr>
            <a:lvl2pPr marL="769815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‣"/>
              <a:defRPr sz="5800"/>
            </a:lvl2pPr>
            <a:lvl3pPr marL="982167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defRPr sz="5800"/>
            </a:lvl3pPr>
            <a:lvl4pPr marL="1298161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4pPr>
            <a:lvl5pPr marL="1792068" indent="-75318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24" name="标题文本"/>
          <p:cNvSpPr txBox="1">
            <a:spLocks noGrp="1"/>
          </p:cNvSpPr>
          <p:nvPr>
            <p:ph type="title"/>
          </p:nvPr>
        </p:nvSpPr>
        <p:spPr>
          <a:xfrm>
            <a:off x="3327834" y="193195"/>
            <a:ext cx="17728332" cy="1000610"/>
          </a:xfrm>
          <a:prstGeom prst="rect">
            <a:avLst/>
          </a:prstGeom>
        </p:spPr>
        <p:txBody>
          <a:bodyPr lIns="0" tIns="0" rIns="0" bIns="0"/>
          <a:lstStyle>
            <a:lvl1pPr defTabSz="914400">
              <a:lnSpc>
                <a:spcPct val="100000"/>
              </a:lnSpc>
              <a:defRPr sz="6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2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521993" y="130816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>
            <a:lvl1pPr defTabSz="9144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0"/>
            <a:ext cx="15773400" cy="2651128"/>
          </a:xfrm>
          <a:prstGeom prst="rect">
            <a:avLst/>
          </a:prstGeom>
        </p:spPr>
        <p:txBody>
          <a:bodyPr lIns="91437" tIns="91437" rIns="91437" bIns="91437"/>
          <a:lstStyle/>
          <a:p>
            <a:r>
              <a:t>标题文本</a:t>
            </a:r>
          </a:p>
        </p:txBody>
      </p:sp>
      <p:sp>
        <p:nvSpPr>
          <p:cNvPr id="733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 lIns="91437" tIns="91437" rIns="91437" bIns="91437"/>
          <a:lstStyle>
            <a:lvl3pPr marL="1554477" indent="-640077"/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93" y="12802241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2"/>
          </a:xfrm>
          <a:prstGeom prst="rect">
            <a:avLst/>
          </a:prstGeom>
        </p:spPr>
        <p:txBody>
          <a:bodyPr lIns="91437" tIns="91437" rIns="91437" bIns="91437"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74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 lIns="91437" tIns="91437" rIns="91437" bIns="91437"/>
          <a:lstStyle>
            <a:lvl1pPr marL="685800" indent="-685800">
              <a:lnSpc>
                <a:spcPct val="100000"/>
              </a:lnSpc>
              <a:spcBef>
                <a:spcPts val="14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4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4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4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4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4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标题文本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11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751" name="正文级别 1…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55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500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44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9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76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7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正文级别 1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2172989" y="12802235"/>
            <a:ext cx="534611" cy="551181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 anchor="ctr">
            <a:spAutoFit/>
          </a:bodyPr>
          <a:lstStyle>
            <a:lvl1pPr algn="r" defTabSz="1828800">
              <a:defRPr sz="2400"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5" r:id="rId36"/>
    <p:sldLayoutId id="2147483686" r:id="rId37"/>
    <p:sldLayoutId id="2147483689" r:id="rId38"/>
    <p:sldLayoutId id="2147483690" r:id="rId39"/>
    <p:sldLayoutId id="2147483691" r:id="rId40"/>
    <p:sldLayoutId id="2147483692" r:id="rId41"/>
    <p:sldLayoutId id="2147483693" r:id="rId42"/>
    <p:sldLayoutId id="2147483694" r:id="rId43"/>
    <p:sldLayoutId id="2147483695" r:id="rId44"/>
    <p:sldLayoutId id="2147483696" r:id="rId45"/>
    <p:sldLayoutId id="2147483697" r:id="rId46"/>
    <p:sldLayoutId id="2147483698" r:id="rId47"/>
    <p:sldLayoutId id="2147483699" r:id="rId48"/>
    <p:sldLayoutId id="2147483700" r:id="rId49"/>
    <p:sldLayoutId id="2147483701" r:id="rId50"/>
    <p:sldLayoutId id="2147483702" r:id="rId51"/>
    <p:sldLayoutId id="2147483703" r:id="rId52"/>
    <p:sldLayoutId id="2147483704" r:id="rId53"/>
    <p:sldLayoutId id="2147483705" r:id="rId54"/>
    <p:sldLayoutId id="2147483707" r:id="rId55"/>
    <p:sldLayoutId id="2147483708" r:id="rId56"/>
    <p:sldLayoutId id="2147483709" r:id="rId57"/>
    <p:sldLayoutId id="2147483710" r:id="rId58"/>
    <p:sldLayoutId id="2147483711" r:id="rId59"/>
    <p:sldLayoutId id="2147483713" r:id="rId60"/>
    <p:sldLayoutId id="2147483714" r:id="rId61"/>
    <p:sldLayoutId id="2147483716" r:id="rId62"/>
    <p:sldLayoutId id="2147483717" r:id="rId63"/>
    <p:sldLayoutId id="2147483718" r:id="rId64"/>
    <p:sldLayoutId id="2147483719" r:id="rId65"/>
    <p:sldLayoutId id="2147483720" r:id="rId66"/>
    <p:sldLayoutId id="2147483721" r:id="rId67"/>
    <p:sldLayoutId id="2147483722" r:id="rId68"/>
    <p:sldLayoutId id="2147483723" r:id="rId69"/>
  </p:sldLayoutIdLst>
  <p:transition spd="med"/>
  <p:hf hdr="0" ftr="0" dt="0"/>
  <p:txStyles>
    <p:titleStyle>
      <a:lvl1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457200" marR="0" indent="-457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90600" marR="0" indent="-5334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554479" marR="0" indent="-640079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082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5400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9972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4544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9116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68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0.png"/><Relationship Id="rId5" Type="http://schemas.openxmlformats.org/officeDocument/2006/relationships/image" Target="../media/image23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2.png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30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高能环形正负电子对撞机关键技术研发和验证"/>
          <p:cNvSpPr txBox="1"/>
          <p:nvPr/>
        </p:nvSpPr>
        <p:spPr>
          <a:xfrm>
            <a:off x="2533481" y="1538911"/>
            <a:ext cx="19317038" cy="4105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defRPr sz="11100">
                <a:solidFill>
                  <a:schemeClr val="accent3">
                    <a:satOff val="18648"/>
                    <a:lumOff val="5971"/>
                  </a:schemeClr>
                </a:solidFill>
              </a:defRPr>
            </a:lvl1pPr>
          </a:lstStyle>
          <a:p>
            <a:r>
              <a:rPr dirty="0" err="1"/>
              <a:t>高能环形正负电子对撞机关键技术研发和验证</a:t>
            </a:r>
            <a:endParaRPr dirty="0"/>
          </a:p>
        </p:txBody>
      </p:sp>
      <p:sp>
        <p:nvSpPr>
          <p:cNvPr id="781" name="课题：        大科学装置前沿研究…"/>
          <p:cNvSpPr txBox="1"/>
          <p:nvPr/>
        </p:nvSpPr>
        <p:spPr>
          <a:xfrm>
            <a:off x="5844045" y="6689813"/>
            <a:ext cx="12695910" cy="3375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lang="zh-CN" altLang="en-US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课题</a:t>
            </a:r>
            <a:r>
              <a:rPr lang="en-US" altLang="zh-CN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2</a:t>
            </a:r>
            <a:r>
              <a:rPr lang="zh-CN" altLang="en-US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：</a:t>
            </a:r>
            <a:r>
              <a:rPr lang="zh-CN" altLang="en-US" sz="54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硅径迹探测器关键技术验证 </a:t>
            </a:r>
          </a:p>
          <a:p>
            <a:pPr defTabSz="821531">
              <a:defRPr sz="5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dirty="0" err="1"/>
              <a:t>报告人</a:t>
            </a:r>
            <a:r>
              <a:rPr dirty="0"/>
              <a:t>：            </a:t>
            </a:r>
            <a:r>
              <a:rPr dirty="0" err="1"/>
              <a:t>梁志均</a:t>
            </a:r>
            <a:endParaRPr dirty="0"/>
          </a:p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sz="5000" dirty="0" err="1"/>
              <a:t>项目负责人</a:t>
            </a:r>
            <a:r>
              <a:rPr sz="5000" dirty="0"/>
              <a:t>：    João </a:t>
            </a:r>
            <a:r>
              <a:rPr sz="5000" dirty="0" err="1"/>
              <a:t>Guimarães</a:t>
            </a:r>
            <a:r>
              <a:rPr sz="5000" dirty="0"/>
              <a:t> da Costa</a:t>
            </a:r>
          </a:p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sz="5000" dirty="0" err="1"/>
              <a:t>项目承担单位：中国科学院</a:t>
            </a:r>
            <a:r>
              <a:rPr sz="5000" dirty="0"/>
              <a:t> </a:t>
            </a:r>
            <a:r>
              <a:rPr sz="5000" dirty="0" err="1"/>
              <a:t>高能物理研究所</a:t>
            </a:r>
            <a:endParaRPr sz="5000" dirty="0"/>
          </a:p>
        </p:txBody>
      </p:sp>
      <p:grpSp>
        <p:nvGrpSpPr>
          <p:cNvPr id="789" name="成组"/>
          <p:cNvGrpSpPr/>
          <p:nvPr/>
        </p:nvGrpSpPr>
        <p:grpSpPr>
          <a:xfrm>
            <a:off x="2747196" y="11111362"/>
            <a:ext cx="18889608" cy="2488359"/>
            <a:chOff x="0" y="-101600"/>
            <a:chExt cx="18889606" cy="2488357"/>
          </a:xfrm>
        </p:grpSpPr>
        <p:sp>
          <p:nvSpPr>
            <p:cNvPr id="782" name="矩形"/>
            <p:cNvSpPr/>
            <p:nvPr/>
          </p:nvSpPr>
          <p:spPr>
            <a:xfrm>
              <a:off x="0" y="-101600"/>
              <a:ext cx="18889607" cy="2488358"/>
            </a:xfrm>
            <a:prstGeom prst="rect">
              <a:avLst/>
            </a:prstGeom>
            <a:solidFill>
              <a:srgbClr val="FFFFFF"/>
            </a:solidFill>
            <a:ln w="266700" cap="flat">
              <a:solidFill>
                <a:srgbClr val="FFFFFF">
                  <a:alpha val="23831"/>
                </a:srgb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783" name="logo_IHEP-1.jpg" descr="logo_IHEP-1.jpg"/>
            <p:cNvPicPr>
              <a:picLocks noChangeAspect="1"/>
            </p:cNvPicPr>
            <p:nvPr/>
          </p:nvPicPr>
          <p:blipFill>
            <a:blip r:embed="rId3"/>
            <a:srcRect l="1619" t="9947" r="3758" b="7"/>
            <a:stretch>
              <a:fillRect/>
            </a:stretch>
          </p:blipFill>
          <p:spPr>
            <a:xfrm>
              <a:off x="421045" y="403051"/>
              <a:ext cx="6519024" cy="1496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330" extrusionOk="0">
                  <a:moveTo>
                    <a:pt x="7460" y="9"/>
                  </a:moveTo>
                  <a:cubicBezTo>
                    <a:pt x="7344" y="63"/>
                    <a:pt x="7266" y="370"/>
                    <a:pt x="7266" y="919"/>
                  </a:cubicBezTo>
                  <a:cubicBezTo>
                    <a:pt x="7266" y="1419"/>
                    <a:pt x="7218" y="2034"/>
                    <a:pt x="7159" y="2288"/>
                  </a:cubicBezTo>
                  <a:cubicBezTo>
                    <a:pt x="7077" y="2639"/>
                    <a:pt x="7080" y="3261"/>
                    <a:pt x="7171" y="4889"/>
                  </a:cubicBezTo>
                  <a:cubicBezTo>
                    <a:pt x="7236" y="6064"/>
                    <a:pt x="7301" y="7446"/>
                    <a:pt x="7313" y="7960"/>
                  </a:cubicBezTo>
                  <a:cubicBezTo>
                    <a:pt x="7326" y="8475"/>
                    <a:pt x="7341" y="9030"/>
                    <a:pt x="7347" y="9193"/>
                  </a:cubicBezTo>
                  <a:cubicBezTo>
                    <a:pt x="7365" y="9628"/>
                    <a:pt x="7910" y="9551"/>
                    <a:pt x="7910" y="9114"/>
                  </a:cubicBezTo>
                  <a:cubicBezTo>
                    <a:pt x="7910" y="8910"/>
                    <a:pt x="7873" y="8644"/>
                    <a:pt x="7826" y="8520"/>
                  </a:cubicBezTo>
                  <a:cubicBezTo>
                    <a:pt x="7779" y="8393"/>
                    <a:pt x="7801" y="7779"/>
                    <a:pt x="7880" y="7101"/>
                  </a:cubicBezTo>
                  <a:cubicBezTo>
                    <a:pt x="7992" y="6137"/>
                    <a:pt x="8046" y="5990"/>
                    <a:pt x="8150" y="6360"/>
                  </a:cubicBezTo>
                  <a:cubicBezTo>
                    <a:pt x="8221" y="6613"/>
                    <a:pt x="8278" y="7157"/>
                    <a:pt x="8278" y="7564"/>
                  </a:cubicBezTo>
                  <a:cubicBezTo>
                    <a:pt x="8278" y="8241"/>
                    <a:pt x="8361" y="8305"/>
                    <a:pt x="9224" y="8305"/>
                  </a:cubicBezTo>
                  <a:cubicBezTo>
                    <a:pt x="9903" y="8305"/>
                    <a:pt x="10223" y="8464"/>
                    <a:pt x="10360" y="8877"/>
                  </a:cubicBezTo>
                  <a:cubicBezTo>
                    <a:pt x="10534" y="9399"/>
                    <a:pt x="10560" y="9375"/>
                    <a:pt x="10648" y="8582"/>
                  </a:cubicBezTo>
                  <a:cubicBezTo>
                    <a:pt x="10701" y="8104"/>
                    <a:pt x="10769" y="7389"/>
                    <a:pt x="10799" y="6993"/>
                  </a:cubicBezTo>
                  <a:cubicBezTo>
                    <a:pt x="10873" y="6007"/>
                    <a:pt x="11169" y="6314"/>
                    <a:pt x="11206" y="7417"/>
                  </a:cubicBezTo>
                  <a:cubicBezTo>
                    <a:pt x="11242" y="8519"/>
                    <a:pt x="11646" y="8642"/>
                    <a:pt x="11833" y="7610"/>
                  </a:cubicBezTo>
                  <a:cubicBezTo>
                    <a:pt x="11952" y="6952"/>
                    <a:pt x="11963" y="6952"/>
                    <a:pt x="12082" y="7610"/>
                  </a:cubicBezTo>
                  <a:cubicBezTo>
                    <a:pt x="12195" y="8232"/>
                    <a:pt x="12417" y="8305"/>
                    <a:pt x="14303" y="8305"/>
                  </a:cubicBezTo>
                  <a:cubicBezTo>
                    <a:pt x="16192" y="8305"/>
                    <a:pt x="16410" y="8233"/>
                    <a:pt x="16517" y="7610"/>
                  </a:cubicBezTo>
                  <a:cubicBezTo>
                    <a:pt x="16629" y="6952"/>
                    <a:pt x="16638" y="6952"/>
                    <a:pt x="16697" y="7610"/>
                  </a:cubicBezTo>
                  <a:cubicBezTo>
                    <a:pt x="16754" y="8239"/>
                    <a:pt x="16943" y="8305"/>
                    <a:pt x="18823" y="8305"/>
                  </a:cubicBezTo>
                  <a:cubicBezTo>
                    <a:pt x="20571" y="8305"/>
                    <a:pt x="20894" y="8391"/>
                    <a:pt x="20939" y="8893"/>
                  </a:cubicBezTo>
                  <a:cubicBezTo>
                    <a:pt x="20968" y="9219"/>
                    <a:pt x="21064" y="9487"/>
                    <a:pt x="21154" y="9487"/>
                  </a:cubicBezTo>
                  <a:cubicBezTo>
                    <a:pt x="21284" y="9487"/>
                    <a:pt x="21318" y="9128"/>
                    <a:pt x="21325" y="7666"/>
                  </a:cubicBezTo>
                  <a:cubicBezTo>
                    <a:pt x="21330" y="6666"/>
                    <a:pt x="21377" y="5626"/>
                    <a:pt x="21430" y="5353"/>
                  </a:cubicBezTo>
                  <a:cubicBezTo>
                    <a:pt x="21565" y="4653"/>
                    <a:pt x="21485" y="1653"/>
                    <a:pt x="21307" y="761"/>
                  </a:cubicBezTo>
                  <a:cubicBezTo>
                    <a:pt x="21115" y="-200"/>
                    <a:pt x="20918" y="-190"/>
                    <a:pt x="20720" y="800"/>
                  </a:cubicBezTo>
                  <a:cubicBezTo>
                    <a:pt x="20517" y="1819"/>
                    <a:pt x="19982" y="1885"/>
                    <a:pt x="19888" y="902"/>
                  </a:cubicBezTo>
                  <a:cubicBezTo>
                    <a:pt x="19786" y="-167"/>
                    <a:pt x="19463" y="31"/>
                    <a:pt x="19408" y="1196"/>
                  </a:cubicBezTo>
                  <a:cubicBezTo>
                    <a:pt x="19355" y="2301"/>
                    <a:pt x="19023" y="2742"/>
                    <a:pt x="18811" y="1988"/>
                  </a:cubicBezTo>
                  <a:cubicBezTo>
                    <a:pt x="18738" y="1729"/>
                    <a:pt x="18297" y="1502"/>
                    <a:pt x="17782" y="1456"/>
                  </a:cubicBezTo>
                  <a:cubicBezTo>
                    <a:pt x="17026" y="1390"/>
                    <a:pt x="16876" y="1273"/>
                    <a:pt x="16852" y="727"/>
                  </a:cubicBezTo>
                  <a:cubicBezTo>
                    <a:pt x="16829" y="215"/>
                    <a:pt x="16724" y="91"/>
                    <a:pt x="16367" y="144"/>
                  </a:cubicBezTo>
                  <a:cubicBezTo>
                    <a:pt x="15960" y="205"/>
                    <a:pt x="15913" y="305"/>
                    <a:pt x="15913" y="1111"/>
                  </a:cubicBezTo>
                  <a:cubicBezTo>
                    <a:pt x="15913" y="1607"/>
                    <a:pt x="15850" y="2114"/>
                    <a:pt x="15772" y="2243"/>
                  </a:cubicBezTo>
                  <a:cubicBezTo>
                    <a:pt x="15612" y="2506"/>
                    <a:pt x="15269" y="1352"/>
                    <a:pt x="15269" y="546"/>
                  </a:cubicBezTo>
                  <a:cubicBezTo>
                    <a:pt x="15269" y="-270"/>
                    <a:pt x="15147" y="-100"/>
                    <a:pt x="14807" y="1202"/>
                  </a:cubicBezTo>
                  <a:cubicBezTo>
                    <a:pt x="14465" y="2514"/>
                    <a:pt x="14317" y="2543"/>
                    <a:pt x="14275" y="1304"/>
                  </a:cubicBezTo>
                  <a:cubicBezTo>
                    <a:pt x="14259" y="854"/>
                    <a:pt x="14157" y="387"/>
                    <a:pt x="14047" y="263"/>
                  </a:cubicBezTo>
                  <a:cubicBezTo>
                    <a:pt x="13784" y="-32"/>
                    <a:pt x="13641" y="587"/>
                    <a:pt x="13793" y="1372"/>
                  </a:cubicBezTo>
                  <a:cubicBezTo>
                    <a:pt x="13889" y="1868"/>
                    <a:pt x="13884" y="2021"/>
                    <a:pt x="13767" y="2214"/>
                  </a:cubicBezTo>
                  <a:cubicBezTo>
                    <a:pt x="13519" y="2623"/>
                    <a:pt x="13292" y="2209"/>
                    <a:pt x="13262" y="1292"/>
                  </a:cubicBezTo>
                  <a:cubicBezTo>
                    <a:pt x="13239" y="615"/>
                    <a:pt x="13171" y="405"/>
                    <a:pt x="12972" y="405"/>
                  </a:cubicBezTo>
                  <a:cubicBezTo>
                    <a:pt x="12826" y="405"/>
                    <a:pt x="12689" y="665"/>
                    <a:pt x="12660" y="998"/>
                  </a:cubicBezTo>
                  <a:cubicBezTo>
                    <a:pt x="12588" y="1800"/>
                    <a:pt x="12081" y="1767"/>
                    <a:pt x="11975" y="953"/>
                  </a:cubicBezTo>
                  <a:cubicBezTo>
                    <a:pt x="11929" y="603"/>
                    <a:pt x="11755" y="251"/>
                    <a:pt x="11588" y="167"/>
                  </a:cubicBezTo>
                  <a:cubicBezTo>
                    <a:pt x="11420" y="83"/>
                    <a:pt x="11310" y="132"/>
                    <a:pt x="11343" y="274"/>
                  </a:cubicBezTo>
                  <a:cubicBezTo>
                    <a:pt x="11440" y="689"/>
                    <a:pt x="11217" y="1592"/>
                    <a:pt x="11018" y="1592"/>
                  </a:cubicBezTo>
                  <a:cubicBezTo>
                    <a:pt x="10914" y="1592"/>
                    <a:pt x="10816" y="1253"/>
                    <a:pt x="10788" y="800"/>
                  </a:cubicBezTo>
                  <a:cubicBezTo>
                    <a:pt x="10757" y="283"/>
                    <a:pt x="10663" y="14"/>
                    <a:pt x="10516" y="14"/>
                  </a:cubicBezTo>
                  <a:cubicBezTo>
                    <a:pt x="10392" y="14"/>
                    <a:pt x="10315" y="173"/>
                    <a:pt x="10343" y="371"/>
                  </a:cubicBezTo>
                  <a:cubicBezTo>
                    <a:pt x="10416" y="875"/>
                    <a:pt x="9593" y="2513"/>
                    <a:pt x="9415" y="2220"/>
                  </a:cubicBezTo>
                  <a:cubicBezTo>
                    <a:pt x="9293" y="2019"/>
                    <a:pt x="9290" y="1874"/>
                    <a:pt x="9389" y="1360"/>
                  </a:cubicBezTo>
                  <a:cubicBezTo>
                    <a:pt x="9488" y="851"/>
                    <a:pt x="9485" y="678"/>
                    <a:pt x="9376" y="382"/>
                  </a:cubicBezTo>
                  <a:cubicBezTo>
                    <a:pt x="9144" y="-249"/>
                    <a:pt x="8855" y="-38"/>
                    <a:pt x="8804" y="800"/>
                  </a:cubicBezTo>
                  <a:cubicBezTo>
                    <a:pt x="8750" y="1694"/>
                    <a:pt x="8384" y="1887"/>
                    <a:pt x="8205" y="1117"/>
                  </a:cubicBezTo>
                  <a:cubicBezTo>
                    <a:pt x="8144" y="857"/>
                    <a:pt x="8095" y="777"/>
                    <a:pt x="8095" y="942"/>
                  </a:cubicBezTo>
                  <a:cubicBezTo>
                    <a:pt x="8095" y="1106"/>
                    <a:pt x="8003" y="963"/>
                    <a:pt x="7891" y="625"/>
                  </a:cubicBezTo>
                  <a:cubicBezTo>
                    <a:pt x="7733" y="151"/>
                    <a:pt x="7576" y="-46"/>
                    <a:pt x="7460" y="9"/>
                  </a:cubicBezTo>
                  <a:close/>
                  <a:moveTo>
                    <a:pt x="4829" y="1592"/>
                  </a:moveTo>
                  <a:cubicBezTo>
                    <a:pt x="4208" y="1592"/>
                    <a:pt x="4103" y="1699"/>
                    <a:pt x="3954" y="2480"/>
                  </a:cubicBezTo>
                  <a:cubicBezTo>
                    <a:pt x="3818" y="3193"/>
                    <a:pt x="3761" y="3272"/>
                    <a:pt x="3667" y="2876"/>
                  </a:cubicBezTo>
                  <a:cubicBezTo>
                    <a:pt x="3603" y="2605"/>
                    <a:pt x="3433" y="2378"/>
                    <a:pt x="3289" y="2378"/>
                  </a:cubicBezTo>
                  <a:cubicBezTo>
                    <a:pt x="3091" y="2378"/>
                    <a:pt x="3034" y="2551"/>
                    <a:pt x="3055" y="3074"/>
                  </a:cubicBezTo>
                  <a:cubicBezTo>
                    <a:pt x="3077" y="3654"/>
                    <a:pt x="3021" y="3746"/>
                    <a:pt x="2703" y="3645"/>
                  </a:cubicBezTo>
                  <a:cubicBezTo>
                    <a:pt x="2426" y="3558"/>
                    <a:pt x="2308" y="3690"/>
                    <a:pt x="2268" y="4137"/>
                  </a:cubicBezTo>
                  <a:cubicBezTo>
                    <a:pt x="2238" y="4474"/>
                    <a:pt x="2129" y="4748"/>
                    <a:pt x="2027" y="4748"/>
                  </a:cubicBezTo>
                  <a:cubicBezTo>
                    <a:pt x="1925" y="4748"/>
                    <a:pt x="1686" y="5458"/>
                    <a:pt x="1496" y="6326"/>
                  </a:cubicBezTo>
                  <a:cubicBezTo>
                    <a:pt x="1306" y="7194"/>
                    <a:pt x="1108" y="7909"/>
                    <a:pt x="1057" y="7909"/>
                  </a:cubicBezTo>
                  <a:cubicBezTo>
                    <a:pt x="1007" y="7909"/>
                    <a:pt x="811" y="7194"/>
                    <a:pt x="620" y="6326"/>
                  </a:cubicBezTo>
                  <a:cubicBezTo>
                    <a:pt x="153" y="4195"/>
                    <a:pt x="0" y="4253"/>
                    <a:pt x="0" y="6552"/>
                  </a:cubicBezTo>
                  <a:cubicBezTo>
                    <a:pt x="0" y="7543"/>
                    <a:pt x="45" y="8716"/>
                    <a:pt x="101" y="9159"/>
                  </a:cubicBezTo>
                  <a:cubicBezTo>
                    <a:pt x="173" y="9742"/>
                    <a:pt x="173" y="10086"/>
                    <a:pt x="101" y="10398"/>
                  </a:cubicBezTo>
                  <a:cubicBezTo>
                    <a:pt x="-31" y="10964"/>
                    <a:pt x="-29" y="12759"/>
                    <a:pt x="105" y="13333"/>
                  </a:cubicBezTo>
                  <a:cubicBezTo>
                    <a:pt x="183" y="13670"/>
                    <a:pt x="184" y="14067"/>
                    <a:pt x="106" y="14894"/>
                  </a:cubicBezTo>
                  <a:cubicBezTo>
                    <a:pt x="-35" y="16398"/>
                    <a:pt x="-3" y="17886"/>
                    <a:pt x="157" y="17315"/>
                  </a:cubicBezTo>
                  <a:cubicBezTo>
                    <a:pt x="243" y="17009"/>
                    <a:pt x="318" y="17040"/>
                    <a:pt x="427" y="17428"/>
                  </a:cubicBezTo>
                  <a:cubicBezTo>
                    <a:pt x="510" y="17723"/>
                    <a:pt x="665" y="17918"/>
                    <a:pt x="772" y="17857"/>
                  </a:cubicBezTo>
                  <a:cubicBezTo>
                    <a:pt x="879" y="17797"/>
                    <a:pt x="1049" y="18017"/>
                    <a:pt x="1150" y="18344"/>
                  </a:cubicBezTo>
                  <a:cubicBezTo>
                    <a:pt x="1393" y="19132"/>
                    <a:pt x="2733" y="19173"/>
                    <a:pt x="2971" y="18400"/>
                  </a:cubicBezTo>
                  <a:cubicBezTo>
                    <a:pt x="3062" y="18105"/>
                    <a:pt x="3210" y="17943"/>
                    <a:pt x="3299" y="18044"/>
                  </a:cubicBezTo>
                  <a:cubicBezTo>
                    <a:pt x="3389" y="18145"/>
                    <a:pt x="3516" y="17949"/>
                    <a:pt x="3582" y="17609"/>
                  </a:cubicBezTo>
                  <a:cubicBezTo>
                    <a:pt x="3648" y="17268"/>
                    <a:pt x="3780" y="16987"/>
                    <a:pt x="3877" y="16987"/>
                  </a:cubicBezTo>
                  <a:cubicBezTo>
                    <a:pt x="4118" y="16987"/>
                    <a:pt x="4872" y="13466"/>
                    <a:pt x="4874" y="12326"/>
                  </a:cubicBezTo>
                  <a:cubicBezTo>
                    <a:pt x="4876" y="10879"/>
                    <a:pt x="5033" y="9930"/>
                    <a:pt x="5234" y="10155"/>
                  </a:cubicBezTo>
                  <a:cubicBezTo>
                    <a:pt x="5457" y="10405"/>
                    <a:pt x="5687" y="8990"/>
                    <a:pt x="5719" y="7180"/>
                  </a:cubicBezTo>
                  <a:cubicBezTo>
                    <a:pt x="5732" y="6463"/>
                    <a:pt x="5775" y="5786"/>
                    <a:pt x="5815" y="5681"/>
                  </a:cubicBezTo>
                  <a:cubicBezTo>
                    <a:pt x="5947" y="5329"/>
                    <a:pt x="5882" y="3377"/>
                    <a:pt x="5707" y="2480"/>
                  </a:cubicBezTo>
                  <a:cubicBezTo>
                    <a:pt x="5556" y="1700"/>
                    <a:pt x="5449" y="1592"/>
                    <a:pt x="4829" y="1592"/>
                  </a:cubicBezTo>
                  <a:close/>
                  <a:moveTo>
                    <a:pt x="19775" y="11065"/>
                  </a:moveTo>
                  <a:cubicBezTo>
                    <a:pt x="19632" y="11065"/>
                    <a:pt x="19496" y="11329"/>
                    <a:pt x="19467" y="11659"/>
                  </a:cubicBezTo>
                  <a:cubicBezTo>
                    <a:pt x="19398" y="12424"/>
                    <a:pt x="19142" y="12424"/>
                    <a:pt x="19074" y="11659"/>
                  </a:cubicBezTo>
                  <a:cubicBezTo>
                    <a:pt x="19005" y="10883"/>
                    <a:pt x="18524" y="10887"/>
                    <a:pt x="18455" y="11665"/>
                  </a:cubicBezTo>
                  <a:cubicBezTo>
                    <a:pt x="18377" y="12534"/>
                    <a:pt x="14826" y="12507"/>
                    <a:pt x="14748" y="11636"/>
                  </a:cubicBezTo>
                  <a:cubicBezTo>
                    <a:pt x="14681" y="10884"/>
                    <a:pt x="14200" y="10901"/>
                    <a:pt x="14132" y="11659"/>
                  </a:cubicBezTo>
                  <a:cubicBezTo>
                    <a:pt x="14103" y="11985"/>
                    <a:pt x="14015" y="12253"/>
                    <a:pt x="13936" y="12253"/>
                  </a:cubicBezTo>
                  <a:cubicBezTo>
                    <a:pt x="13857" y="12253"/>
                    <a:pt x="13767" y="11985"/>
                    <a:pt x="13738" y="11659"/>
                  </a:cubicBezTo>
                  <a:cubicBezTo>
                    <a:pt x="13666" y="10849"/>
                    <a:pt x="13247" y="10914"/>
                    <a:pt x="13103" y="11755"/>
                  </a:cubicBezTo>
                  <a:cubicBezTo>
                    <a:pt x="12992" y="12406"/>
                    <a:pt x="12976" y="12406"/>
                    <a:pt x="12809" y="11755"/>
                  </a:cubicBezTo>
                  <a:cubicBezTo>
                    <a:pt x="12592" y="10913"/>
                    <a:pt x="12180" y="10855"/>
                    <a:pt x="12109" y="11659"/>
                  </a:cubicBezTo>
                  <a:cubicBezTo>
                    <a:pt x="12031" y="12531"/>
                    <a:pt x="10045" y="12531"/>
                    <a:pt x="9968" y="11659"/>
                  </a:cubicBezTo>
                  <a:cubicBezTo>
                    <a:pt x="9900" y="10906"/>
                    <a:pt x="9753" y="10901"/>
                    <a:pt x="9622" y="11648"/>
                  </a:cubicBezTo>
                  <a:cubicBezTo>
                    <a:pt x="9547" y="12077"/>
                    <a:pt x="9298" y="12242"/>
                    <a:pt x="8669" y="12287"/>
                  </a:cubicBezTo>
                  <a:lnTo>
                    <a:pt x="7819" y="12349"/>
                  </a:lnTo>
                  <a:lnTo>
                    <a:pt x="7819" y="14074"/>
                  </a:lnTo>
                  <a:cubicBezTo>
                    <a:pt x="7819" y="15765"/>
                    <a:pt x="7825" y="15805"/>
                    <a:pt x="8122" y="15805"/>
                  </a:cubicBezTo>
                  <a:cubicBezTo>
                    <a:pt x="8289" y="15805"/>
                    <a:pt x="8471" y="15614"/>
                    <a:pt x="8525" y="15380"/>
                  </a:cubicBezTo>
                  <a:cubicBezTo>
                    <a:pt x="8580" y="15146"/>
                    <a:pt x="8740" y="15009"/>
                    <a:pt x="8883" y="15081"/>
                  </a:cubicBezTo>
                  <a:cubicBezTo>
                    <a:pt x="9135" y="15207"/>
                    <a:pt x="9141" y="15276"/>
                    <a:pt x="9144" y="17682"/>
                  </a:cubicBezTo>
                  <a:lnTo>
                    <a:pt x="9148" y="20148"/>
                  </a:lnTo>
                  <a:lnTo>
                    <a:pt x="10235" y="20148"/>
                  </a:lnTo>
                  <a:cubicBezTo>
                    <a:pt x="11115" y="20148"/>
                    <a:pt x="11329" y="20262"/>
                    <a:pt x="11372" y="20742"/>
                  </a:cubicBezTo>
                  <a:cubicBezTo>
                    <a:pt x="11417" y="21245"/>
                    <a:pt x="11750" y="21330"/>
                    <a:pt x="13582" y="21330"/>
                  </a:cubicBezTo>
                  <a:cubicBezTo>
                    <a:pt x="14890" y="21330"/>
                    <a:pt x="15719" y="21185"/>
                    <a:pt x="15687" y="20962"/>
                  </a:cubicBezTo>
                  <a:cubicBezTo>
                    <a:pt x="15579" y="20213"/>
                    <a:pt x="15866" y="20087"/>
                    <a:pt x="17549" y="20131"/>
                  </a:cubicBezTo>
                  <a:lnTo>
                    <a:pt x="19273" y="20176"/>
                  </a:lnTo>
                  <a:lnTo>
                    <a:pt x="19422" y="19073"/>
                  </a:lnTo>
                  <a:cubicBezTo>
                    <a:pt x="19511" y="18415"/>
                    <a:pt x="19553" y="17478"/>
                    <a:pt x="19527" y="16738"/>
                  </a:cubicBezTo>
                  <a:cubicBezTo>
                    <a:pt x="19480" y="15419"/>
                    <a:pt x="19617" y="14707"/>
                    <a:pt x="19803" y="15307"/>
                  </a:cubicBezTo>
                  <a:cubicBezTo>
                    <a:pt x="19864" y="15504"/>
                    <a:pt x="20051" y="15699"/>
                    <a:pt x="20219" y="15742"/>
                  </a:cubicBezTo>
                  <a:cubicBezTo>
                    <a:pt x="20484" y="15810"/>
                    <a:pt x="20517" y="15719"/>
                    <a:pt x="20468" y="15047"/>
                  </a:cubicBezTo>
                  <a:cubicBezTo>
                    <a:pt x="20428" y="14507"/>
                    <a:pt x="20469" y="14144"/>
                    <a:pt x="20600" y="13842"/>
                  </a:cubicBezTo>
                  <a:cubicBezTo>
                    <a:pt x="20910" y="13131"/>
                    <a:pt x="20833" y="12253"/>
                    <a:pt x="20462" y="12253"/>
                  </a:cubicBezTo>
                  <a:cubicBezTo>
                    <a:pt x="20259" y="12253"/>
                    <a:pt x="20119" y="12031"/>
                    <a:pt x="20086" y="11659"/>
                  </a:cubicBezTo>
                  <a:cubicBezTo>
                    <a:pt x="20056" y="11329"/>
                    <a:pt x="19918" y="11065"/>
                    <a:pt x="19775" y="1106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784" name="Picture 6" descr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65532" y="136721"/>
              <a:ext cx="2127237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5" name="Picture 13" descr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93405" y="136721"/>
              <a:ext cx="2301679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6" name="图片 9" descr="图片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039901" y="156514"/>
              <a:ext cx="2589784" cy="20108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7" name="图片 20" descr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742092" y="156514"/>
              <a:ext cx="2206008" cy="20097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8" name="图片 22" descr="图片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948094" y="156514"/>
              <a:ext cx="2091807" cy="21753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90" name="国家重点研发计划 • 项目年度交流会"/>
          <p:cNvSpPr txBox="1"/>
          <p:nvPr/>
        </p:nvSpPr>
        <p:spPr>
          <a:xfrm>
            <a:off x="9003067" y="-17431"/>
            <a:ext cx="6017672" cy="1021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7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lvl1pPr>
          </a:lstStyle>
          <a:p>
            <a:r>
              <a:rPr dirty="0" err="1"/>
              <a:t>国家重点研发计划</a:t>
            </a:r>
            <a:endParaRPr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A4B57B8-9AFE-8D44-827F-E54E0867DE6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9246758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613499-AA7D-044B-A357-53EBE7F50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A80FE09-689E-6448-A520-3D9B5C993F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df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D952C9-FDDD-CE45-A391-D396B043211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10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CDD9E0C-3EE7-C149-B2F2-D904E81C0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316" y="2498224"/>
            <a:ext cx="21160130" cy="1030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956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93CDA1E-CF60-CC41-A16B-EF42A7D6C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6936" y="7138627"/>
            <a:ext cx="8190303" cy="4336043"/>
          </a:xfrm>
          <a:prstGeom prst="rect">
            <a:avLst/>
          </a:prstGeom>
        </p:spPr>
      </p:pic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A0A243-B2F9-4649-9F03-5F3C289FE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639914"/>
            <a:ext cx="19751040" cy="11412142"/>
          </a:xfrm>
        </p:spPr>
        <p:txBody>
          <a:bodyPr/>
          <a:lstStyle/>
          <a:p>
            <a:r>
              <a:rPr kumimoji="1" lang="en-US" altLang="zh-CN" dirty="0"/>
              <a:t>Expect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perform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DESY(</a:t>
            </a:r>
            <a:r>
              <a:rPr kumimoji="1" lang="en-US" altLang="zh-CN" dirty="0">
                <a:solidFill>
                  <a:srgbClr val="FFC000"/>
                </a:solidFill>
              </a:rPr>
              <a:t>3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-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7GeV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electron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beams)</a:t>
            </a:r>
            <a:endParaRPr kumimoji="1" lang="en-US" altLang="zh-CN" dirty="0"/>
          </a:p>
          <a:p>
            <a:pPr lvl="1"/>
            <a:r>
              <a:rPr kumimoji="1" lang="en-US" altLang="zh-CN" dirty="0">
                <a:solidFill>
                  <a:schemeClr val="tx1"/>
                </a:solidFill>
              </a:rPr>
              <a:t>IHEP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test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beam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facility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as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backup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plan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(a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few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hundreds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MeV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- 2.5GeV electrons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)</a:t>
            </a:r>
          </a:p>
          <a:p>
            <a:pPr lvl="1"/>
            <a:r>
              <a:rPr kumimoji="1" lang="en-US" altLang="zh-CN" dirty="0">
                <a:solidFill>
                  <a:srgbClr val="FFC000"/>
                </a:solidFill>
              </a:rPr>
              <a:t>6 layer in a line</a:t>
            </a:r>
          </a:p>
          <a:p>
            <a:r>
              <a:rPr kumimoji="1" lang="en-US" altLang="zh-CN" dirty="0"/>
              <a:t>Enclosure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with</a:t>
            </a:r>
            <a:r>
              <a:rPr kumimoji="1" lang="zh-CN" altLang="en-US" dirty="0"/>
              <a:t> </a:t>
            </a:r>
            <a:r>
              <a:rPr kumimoji="1" lang="en-US" altLang="zh-CN" dirty="0"/>
              <a:t>air</a:t>
            </a:r>
            <a:r>
              <a:rPr kumimoji="1" lang="zh-CN" altLang="en-US" dirty="0"/>
              <a:t> </a:t>
            </a:r>
            <a:r>
              <a:rPr kumimoji="1" lang="en-US" altLang="zh-CN" dirty="0"/>
              <a:t>cooling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developed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</a:p>
          <a:p>
            <a:pPr lvl="1"/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shooting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at</a:t>
            </a:r>
            <a:r>
              <a:rPr kumimoji="1" lang="zh-CN" altLang="en-US" dirty="0"/>
              <a:t> </a:t>
            </a:r>
            <a:r>
              <a:rPr kumimoji="1" lang="en-US" altLang="zh-CN" dirty="0"/>
              <a:t>one</a:t>
            </a:r>
            <a:r>
              <a:rPr kumimoji="1" lang="zh-CN" altLang="en-US" dirty="0"/>
              <a:t> </a:t>
            </a:r>
            <a:r>
              <a:rPr kumimoji="1" lang="en-US" altLang="zh-CN" dirty="0"/>
              <a:t>sectors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detectors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6693EEE-106D-8748-B0B9-25380A8F4FC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3769832" y="12711108"/>
            <a:ext cx="409779" cy="428345"/>
          </a:xfrm>
        </p:spPr>
        <p:txBody>
          <a:bodyPr/>
          <a:lstStyle/>
          <a:p>
            <a:fld id="{86CB4B4D-7CA3-9044-876B-883B54F8677D}" type="slidenum">
              <a:rPr lang="en-US" altLang="zh-CN" smtClean="0"/>
              <a:t>11</a:t>
            </a:fld>
            <a:endParaRPr lang="zh-CN" altLang="en-US" dirty="0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4BC26E3D-021B-6240-8AE8-FC05A2337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969" y="0"/>
            <a:ext cx="24384001" cy="1482329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Plan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AA5B86D4-6201-8147-89DE-3DED73C5BF06}"/>
              </a:ext>
            </a:extLst>
          </p:cNvPr>
          <p:cNvGrpSpPr>
            <a:grpSpLocks noChangeAspect="1"/>
          </p:cNvGrpSpPr>
          <p:nvPr/>
        </p:nvGrpSpPr>
        <p:grpSpPr>
          <a:xfrm>
            <a:off x="16357635" y="6141444"/>
            <a:ext cx="7368745" cy="5489968"/>
            <a:chOff x="3498639" y="2249981"/>
            <a:chExt cx="4209213" cy="3136007"/>
          </a:xfrm>
        </p:grpSpPr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9F5BCB63-BE5B-EC48-8408-8AD8297B63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960" y="2249981"/>
              <a:ext cx="3319553" cy="31360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2" name="直接连接符 26">
              <a:extLst>
                <a:ext uri="{FF2B5EF4-FFF2-40B4-BE49-F238E27FC236}">
                  <a16:creationId xmlns:a16="http://schemas.microsoft.com/office/drawing/2014/main" id="{B005106D-7E64-5E4C-9933-66F9962F3C75}"/>
                </a:ext>
              </a:extLst>
            </p:cNvPr>
            <p:cNvCxnSpPr/>
            <p:nvPr/>
          </p:nvCxnSpPr>
          <p:spPr>
            <a:xfrm flipH="1">
              <a:off x="4280367" y="3872272"/>
              <a:ext cx="3427485" cy="0"/>
            </a:xfrm>
            <a:prstGeom prst="line">
              <a:avLst/>
            </a:prstGeom>
            <a:ln w="25400">
              <a:solidFill>
                <a:srgbClr val="FF0000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6">
              <a:extLst>
                <a:ext uri="{FF2B5EF4-FFF2-40B4-BE49-F238E27FC236}">
                  <a16:creationId xmlns:a16="http://schemas.microsoft.com/office/drawing/2014/main" id="{3C5DABB0-0922-6949-BBDB-50BA12310225}"/>
                </a:ext>
              </a:extLst>
            </p:cNvPr>
            <p:cNvSpPr txBox="1"/>
            <p:nvPr/>
          </p:nvSpPr>
          <p:spPr>
            <a:xfrm>
              <a:off x="3498639" y="3752988"/>
              <a:ext cx="903955" cy="4043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>
                  <a:solidFill>
                    <a:srgbClr val="FF0000"/>
                  </a:solidFill>
                </a:rPr>
                <a:t>Beam</a:t>
              </a:r>
              <a:endParaRPr lang="zh-CN" altLang="en-US" sz="4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7" name="TextBox 6">
            <a:extLst>
              <a:ext uri="{FF2B5EF4-FFF2-40B4-BE49-F238E27FC236}">
                <a16:creationId xmlns:a16="http://schemas.microsoft.com/office/drawing/2014/main" id="{F5C0128F-B1E5-CD4D-8621-74B7E8C97A3E}"/>
              </a:ext>
            </a:extLst>
          </p:cNvPr>
          <p:cNvSpPr txBox="1"/>
          <p:nvPr/>
        </p:nvSpPr>
        <p:spPr>
          <a:xfrm>
            <a:off x="0" y="5889977"/>
            <a:ext cx="10161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rgbClr val="FFC000"/>
                </a:solidFill>
              </a:rPr>
              <a:t>Install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one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sector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of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ladder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in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vertex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detector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</a:p>
        </p:txBody>
      </p:sp>
      <p:cxnSp>
        <p:nvCxnSpPr>
          <p:cNvPr id="28" name="直线箭头连接符 27">
            <a:extLst>
              <a:ext uri="{FF2B5EF4-FFF2-40B4-BE49-F238E27FC236}">
                <a16:creationId xmlns:a16="http://schemas.microsoft.com/office/drawing/2014/main" id="{0209C732-9DFA-1046-BEAB-42A645E7E065}"/>
              </a:ext>
            </a:extLst>
          </p:cNvPr>
          <p:cNvCxnSpPr>
            <a:cxnSpLocks/>
          </p:cNvCxnSpPr>
          <p:nvPr/>
        </p:nvCxnSpPr>
        <p:spPr>
          <a:xfrm flipV="1">
            <a:off x="11309492" y="6766296"/>
            <a:ext cx="3853239" cy="4499065"/>
          </a:xfrm>
          <a:prstGeom prst="straightConnector1">
            <a:avLst/>
          </a:prstGeom>
          <a:noFill/>
          <a:ln w="50800" cap="flat">
            <a:solidFill>
              <a:srgbClr val="C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TextBox 6">
            <a:extLst>
              <a:ext uri="{FF2B5EF4-FFF2-40B4-BE49-F238E27FC236}">
                <a16:creationId xmlns:a16="http://schemas.microsoft.com/office/drawing/2014/main" id="{F85AC514-6942-6C49-B2E3-7184A3B5DAE5}"/>
              </a:ext>
            </a:extLst>
          </p:cNvPr>
          <p:cNvSpPr txBox="1"/>
          <p:nvPr/>
        </p:nvSpPr>
        <p:spPr>
          <a:xfrm>
            <a:off x="14649263" y="6057101"/>
            <a:ext cx="1441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rgbClr val="FFC000"/>
                </a:solidFill>
              </a:rPr>
              <a:t>Beam</a:t>
            </a:r>
            <a:endParaRPr lang="zh-CN" altLang="en-US" sz="3600" dirty="0">
              <a:solidFill>
                <a:srgbClr val="FFC000"/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64BCB60-FF7F-F345-A1EF-A8D4B1E9F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968" y="6594845"/>
            <a:ext cx="9305967" cy="6471775"/>
          </a:xfrm>
          <a:prstGeom prst="rect">
            <a:avLst/>
          </a:prstGeom>
        </p:spPr>
      </p:pic>
      <p:cxnSp>
        <p:nvCxnSpPr>
          <p:cNvPr id="26" name="直线箭头连接符 25">
            <a:extLst>
              <a:ext uri="{FF2B5EF4-FFF2-40B4-BE49-F238E27FC236}">
                <a16:creationId xmlns:a16="http://schemas.microsoft.com/office/drawing/2014/main" id="{8F1F8CE3-5B29-804A-A161-46FDD16BB657}"/>
              </a:ext>
            </a:extLst>
          </p:cNvPr>
          <p:cNvCxnSpPr>
            <a:cxnSpLocks/>
          </p:cNvCxnSpPr>
          <p:nvPr/>
        </p:nvCxnSpPr>
        <p:spPr>
          <a:xfrm>
            <a:off x="2224718" y="10919838"/>
            <a:ext cx="3947482" cy="711574"/>
          </a:xfrm>
          <a:prstGeom prst="straightConnector1">
            <a:avLst/>
          </a:prstGeom>
          <a:noFill/>
          <a:ln w="50800" cap="flat">
            <a:solidFill>
              <a:srgbClr val="C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0" name="TextBox 6">
            <a:extLst>
              <a:ext uri="{FF2B5EF4-FFF2-40B4-BE49-F238E27FC236}">
                <a16:creationId xmlns:a16="http://schemas.microsoft.com/office/drawing/2014/main" id="{C21E1E9C-B98C-C64B-9030-7158037CD4A2}"/>
              </a:ext>
            </a:extLst>
          </p:cNvPr>
          <p:cNvSpPr txBox="1"/>
          <p:nvPr/>
        </p:nvSpPr>
        <p:spPr>
          <a:xfrm>
            <a:off x="5971922" y="11531575"/>
            <a:ext cx="1441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rgbClr val="FF0000"/>
                </a:solidFill>
              </a:rPr>
              <a:t>Beam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20512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圆角矩形"/>
          <p:cNvSpPr/>
          <p:nvPr/>
        </p:nvSpPr>
        <p:spPr>
          <a:xfrm>
            <a:off x="4919599" y="1645375"/>
            <a:ext cx="11723593" cy="5021314"/>
          </a:xfrm>
          <a:prstGeom prst="roundRect">
            <a:avLst>
              <a:gd name="adj" fmla="val 8833"/>
            </a:avLst>
          </a:prstGeom>
          <a:solidFill>
            <a:srgbClr val="A6AAA9">
              <a:alpha val="15466"/>
            </a:srgb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1427" name="Research Tea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Research Team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task</a:t>
            </a:r>
            <a:r>
              <a:rPr lang="zh-CN" altLang="en-US" dirty="0"/>
              <a:t> </a:t>
            </a:r>
            <a:r>
              <a:rPr lang="en-US" altLang="zh-CN" dirty="0"/>
              <a:t>2</a:t>
            </a:r>
            <a:endParaRPr dirty="0"/>
          </a:p>
        </p:txBody>
      </p:sp>
      <p:sp>
        <p:nvSpPr>
          <p:cNvPr id="14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1435" name="TextBox 6"/>
          <p:cNvSpPr txBox="1"/>
          <p:nvPr/>
        </p:nvSpPr>
        <p:spPr>
          <a:xfrm>
            <a:off x="14015705" y="1786040"/>
            <a:ext cx="11918015" cy="815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endParaRPr dirty="0"/>
          </a:p>
        </p:txBody>
      </p:sp>
      <p:sp>
        <p:nvSpPr>
          <p:cNvPr id="1436" name="文本框 6"/>
          <p:cNvSpPr txBox="1"/>
          <p:nvPr/>
        </p:nvSpPr>
        <p:spPr>
          <a:xfrm>
            <a:off x="12139803" y="4156032"/>
            <a:ext cx="10875593" cy="821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endParaRPr dirty="0"/>
          </a:p>
        </p:txBody>
      </p:sp>
      <p:sp>
        <p:nvSpPr>
          <p:cNvPr id="1437" name="文本框 6"/>
          <p:cNvSpPr txBox="1"/>
          <p:nvPr/>
        </p:nvSpPr>
        <p:spPr>
          <a:xfrm>
            <a:off x="5343598" y="2917970"/>
            <a:ext cx="10875593" cy="3292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r>
              <a:rPr dirty="0">
                <a:solidFill>
                  <a:schemeClr val="accent3">
                    <a:satOff val="18648"/>
                    <a:lumOff val="5971"/>
                  </a:schemeClr>
                </a:solidFill>
              </a:rPr>
              <a:t>课题2</a:t>
            </a:r>
            <a:r>
              <a:rPr dirty="0"/>
              <a:t>：IHEP - </a:t>
            </a:r>
            <a:r>
              <a:rPr dirty="0" err="1"/>
              <a:t>中国科学院高能物理研究所</a:t>
            </a:r>
            <a:endParaRPr dirty="0"/>
          </a:p>
          <a:p>
            <a:pPr lvl="8"/>
            <a:r>
              <a:rPr dirty="0"/>
              <a:t> SDU - </a:t>
            </a:r>
            <a:r>
              <a:rPr dirty="0" err="1"/>
              <a:t>山东大学</a:t>
            </a:r>
            <a:endParaRPr dirty="0"/>
          </a:p>
          <a:p>
            <a:pPr lvl="8"/>
            <a:r>
              <a:rPr dirty="0"/>
              <a:t> NJU - </a:t>
            </a:r>
            <a:r>
              <a:rPr dirty="0" err="1"/>
              <a:t>南京大学</a:t>
            </a:r>
            <a:endParaRPr dirty="0"/>
          </a:p>
          <a:p>
            <a:pPr lvl="8"/>
            <a:r>
              <a:rPr dirty="0"/>
              <a:t> NWU - </a:t>
            </a:r>
            <a:r>
              <a:rPr dirty="0" err="1"/>
              <a:t>西北工业大学</a:t>
            </a:r>
            <a:endParaRPr dirty="0"/>
          </a:p>
        </p:txBody>
      </p:sp>
      <p:sp>
        <p:nvSpPr>
          <p:cNvPr id="1438" name="文本框 6"/>
          <p:cNvSpPr txBox="1"/>
          <p:nvPr/>
        </p:nvSpPr>
        <p:spPr>
          <a:xfrm>
            <a:off x="12139803" y="10253716"/>
            <a:ext cx="10875593" cy="821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endParaRPr dirty="0"/>
          </a:p>
        </p:txBody>
      </p:sp>
      <p:sp>
        <p:nvSpPr>
          <p:cNvPr id="1439" name="6 institutes"/>
          <p:cNvSpPr txBox="1"/>
          <p:nvPr/>
        </p:nvSpPr>
        <p:spPr>
          <a:xfrm>
            <a:off x="9140722" y="1580536"/>
            <a:ext cx="3281346" cy="821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rPr lang="en-US" altLang="zh-CN" dirty="0"/>
              <a:t>4</a:t>
            </a:r>
            <a:r>
              <a:rPr dirty="0"/>
              <a:t> institutes </a:t>
            </a: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CFF21F8B-70A1-9941-BC41-E2EF8CABC14E}"/>
              </a:ext>
            </a:extLst>
          </p:cNvPr>
          <p:cNvGraphicFramePr>
            <a:graphicFrameLocks noGrp="1"/>
          </p:cNvGraphicFramePr>
          <p:nvPr/>
        </p:nvGraphicFramePr>
        <p:xfrm>
          <a:off x="204388" y="7025101"/>
          <a:ext cx="19770324" cy="56865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739929">
                  <a:extLst>
                    <a:ext uri="{9D8B030D-6E8A-4147-A177-3AD203B41FA5}">
                      <a16:colId xmlns:a16="http://schemas.microsoft.com/office/drawing/2014/main" val="2544184742"/>
                    </a:ext>
                  </a:extLst>
                </a:gridCol>
                <a:gridCol w="12030395">
                  <a:extLst>
                    <a:ext uri="{9D8B030D-6E8A-4147-A177-3AD203B41FA5}">
                      <a16:colId xmlns:a16="http://schemas.microsoft.com/office/drawing/2014/main" val="2690095584"/>
                    </a:ext>
                  </a:extLst>
                </a:gridCol>
              </a:tblGrid>
              <a:tr h="628343"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Institutes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Tasks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4235235219"/>
                  </a:ext>
                </a:extLst>
              </a:tr>
              <a:tr h="1633691"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IHEP</a:t>
                      </a: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Full CMOS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chip modeling,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Pixel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Analog,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PLL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block</a:t>
                      </a:r>
                      <a:r>
                        <a:rPr lang="en-US" altLang="zh-CN" sz="3200" b="1" baseline="0" dirty="0"/>
                        <a:t> </a:t>
                      </a:r>
                    </a:p>
                    <a:p>
                      <a:r>
                        <a:rPr lang="en-US" altLang="zh-CN" sz="3200" b="1" baseline="0" dirty="0"/>
                        <a:t>Detector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module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(ladder)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prototyping</a:t>
                      </a:r>
                    </a:p>
                    <a:p>
                      <a:r>
                        <a:rPr lang="en-US" altLang="zh-CN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Data</a:t>
                      </a:r>
                      <a:r>
                        <a:rPr lang="zh-CN" altLang="en-US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acquisition</a:t>
                      </a:r>
                      <a:r>
                        <a:rPr lang="zh-CN" altLang="en-US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system</a:t>
                      </a:r>
                      <a:r>
                        <a:rPr lang="zh-CN" altLang="en-US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R</a:t>
                      </a:r>
                      <a:r>
                        <a:rPr lang="zh-CN" altLang="en-US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&amp;</a:t>
                      </a:r>
                      <a:r>
                        <a:rPr lang="zh-CN" altLang="en-US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D</a:t>
                      </a:r>
                    </a:p>
                    <a:p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Vertex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detector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assembly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and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commissioning</a:t>
                      </a:r>
                      <a:r>
                        <a:rPr lang="zh-CN" altLang="en-US" sz="3200" b="1" baseline="0" dirty="0"/>
                        <a:t>  </a:t>
                      </a:r>
                      <a:endParaRPr lang="en-US" altLang="zh-CN" sz="3200" b="1" baseline="0" dirty="0"/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2481368093"/>
                  </a:ext>
                </a:extLst>
              </a:tr>
              <a:tr h="628343"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CCNU/IFAE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CMOS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sensor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chip: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Pixel Digital 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2562521574"/>
                  </a:ext>
                </a:extLst>
              </a:tr>
              <a:tr h="628343"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NWPU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CMOS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sensor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chip: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Periphery Logic, LDO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1839669448"/>
                  </a:ext>
                </a:extLst>
              </a:tr>
              <a:tr h="1131017"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SDU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marL="0" marR="0" lvl="0" indent="0" algn="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200" b="1" dirty="0"/>
                        <a:t>CMOS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sensor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chip: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Bias generation, TCAD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simulation</a:t>
                      </a:r>
                      <a:r>
                        <a:rPr lang="zh-CN" altLang="en-US" sz="3200" b="1" dirty="0"/>
                        <a:t>  </a:t>
                      </a:r>
                      <a:r>
                        <a:rPr lang="en-US" altLang="zh-CN" sz="3200" b="1" dirty="0"/>
                        <a:t> </a:t>
                      </a:r>
                    </a:p>
                    <a:p>
                      <a:r>
                        <a:rPr lang="en-US" altLang="zh-CN" sz="3200" b="1" dirty="0"/>
                        <a:t>Sensor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test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board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design</a:t>
                      </a:r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1743510011"/>
                  </a:ext>
                </a:extLst>
              </a:tr>
              <a:tr h="628343"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NJU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Irradiation,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test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beam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organization</a:t>
                      </a:r>
                      <a:r>
                        <a:rPr lang="zh-CN" altLang="en-US" sz="3200" b="1" dirty="0"/>
                        <a:t> </a:t>
                      </a:r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5297959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113301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Achievement Presentation and Assessment Method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Achievement Presentation and Assessment Methods</a:t>
            </a:r>
          </a:p>
        </p:txBody>
      </p:sp>
      <p:sp>
        <p:nvSpPr>
          <p:cNvPr id="88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3896934" y="13192371"/>
            <a:ext cx="282677" cy="4283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891" name="Silicon Detector"/>
          <p:cNvSpPr txBox="1"/>
          <p:nvPr/>
        </p:nvSpPr>
        <p:spPr>
          <a:xfrm rot="16200000">
            <a:off x="-1370251" y="6282015"/>
            <a:ext cx="4409605" cy="815976"/>
          </a:xfrm>
          <a:prstGeom prst="rect">
            <a:avLst/>
          </a:prstGeom>
          <a:solidFill>
            <a:srgbClr val="FFFFFF">
              <a:alpha val="83025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solidFill>
                  <a:schemeClr val="accent1">
                    <a:hueOff val="174309"/>
                    <a:satOff val="-28691"/>
                    <a:lumOff val="-9939"/>
                  </a:schemeClr>
                </a:solidFill>
              </a:defRPr>
            </a:lvl1pPr>
          </a:lstStyle>
          <a:p>
            <a:r>
              <a:rPr dirty="0"/>
              <a:t>Silicon Detector</a:t>
            </a:r>
          </a:p>
        </p:txBody>
      </p:sp>
      <p:sp>
        <p:nvSpPr>
          <p:cNvPr id="892" name="圆角矩形"/>
          <p:cNvSpPr/>
          <p:nvPr/>
        </p:nvSpPr>
        <p:spPr>
          <a:xfrm>
            <a:off x="9355865" y="2170270"/>
            <a:ext cx="9981006" cy="10605007"/>
          </a:xfrm>
          <a:prstGeom prst="roundRect">
            <a:avLst>
              <a:gd name="adj" fmla="val 15000"/>
            </a:avLst>
          </a:prstGeom>
          <a:ln w="101600">
            <a:solidFill>
              <a:schemeClr val="accent4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893" name="Assessment method and means of evaluation:"/>
          <p:cNvSpPr txBox="1"/>
          <p:nvPr/>
        </p:nvSpPr>
        <p:spPr>
          <a:xfrm>
            <a:off x="11024451" y="2660092"/>
            <a:ext cx="5665583" cy="698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defRPr sz="36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lvl1pPr>
          </a:lstStyle>
          <a:p>
            <a:r>
              <a:rPr lang="en" dirty="0"/>
              <a:t>Assessment </a:t>
            </a:r>
            <a:r>
              <a:rPr lang="en-US" altLang="zh-CN" dirty="0"/>
              <a:t>index</a:t>
            </a:r>
            <a:endParaRPr dirty="0"/>
          </a:p>
        </p:txBody>
      </p:sp>
      <p:sp>
        <p:nvSpPr>
          <p:cNvPr id="894" name="- Peer expert review…"/>
          <p:cNvSpPr txBox="1"/>
          <p:nvPr/>
        </p:nvSpPr>
        <p:spPr>
          <a:xfrm>
            <a:off x="9289082" y="5458952"/>
            <a:ext cx="10338621" cy="1252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lvl="1">
              <a:defRPr sz="3600"/>
            </a:pPr>
            <a:r>
              <a:rPr dirty="0"/>
              <a:t>- </a:t>
            </a:r>
            <a:r>
              <a:rPr lang="en-US" altLang="zh-CN" dirty="0"/>
              <a:t>Mid-term:</a:t>
            </a:r>
            <a:r>
              <a:rPr lang="zh-CN" altLang="en-US" dirty="0"/>
              <a:t> </a:t>
            </a:r>
            <a:r>
              <a:rPr lang="en-US" altLang="zh-CN" dirty="0"/>
              <a:t>produce</a:t>
            </a:r>
            <a:r>
              <a:rPr lang="zh-CN" altLang="en-US" dirty="0"/>
              <a:t> </a:t>
            </a:r>
            <a:r>
              <a:rPr lang="en-US" altLang="zh-CN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25</a:t>
            </a:r>
            <a:r>
              <a:rPr lang="zh-CN" altLang="en-US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*</a:t>
            </a:r>
            <a:r>
              <a:rPr lang="en-US" altLang="zh-CN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25</a:t>
            </a:r>
            <a:r>
              <a:rPr lang="zh-CN" altLang="en-US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 </a:t>
            </a:r>
            <a:r>
              <a:rPr lang="en-US" altLang="zh-CN" sz="3600" dirty="0" err="1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μm</a:t>
            </a:r>
            <a:r>
              <a:rPr lang="zh-CN" altLang="en-US" dirty="0"/>
              <a:t> </a:t>
            </a:r>
            <a:r>
              <a:rPr lang="en-US" altLang="zh-CN" dirty="0"/>
              <a:t>pixel</a:t>
            </a:r>
            <a:r>
              <a:rPr lang="zh-CN" altLang="en-US" dirty="0"/>
              <a:t> </a:t>
            </a:r>
            <a:r>
              <a:rPr lang="en-US" altLang="zh-CN" dirty="0"/>
              <a:t>size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endParaRPr dirty="0"/>
          </a:p>
          <a:p>
            <a:pPr lvl="1">
              <a:defRPr sz="3600"/>
            </a:pPr>
            <a:r>
              <a:rPr dirty="0"/>
              <a:t>- </a:t>
            </a:r>
            <a:r>
              <a:rPr lang="en-US" altLang="zh-CN" dirty="0"/>
              <a:t>Final</a:t>
            </a:r>
            <a:r>
              <a:rPr lang="zh-CN" altLang="en-US" dirty="0"/>
              <a:t> 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3-5 </a:t>
            </a:r>
            <a:r>
              <a:rPr lang="en-US" altLang="zh-CN" sz="3600" dirty="0" err="1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μm</a:t>
            </a:r>
            <a:r>
              <a:rPr lang="zh-CN" altLang="en-US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 </a:t>
            </a:r>
            <a:r>
              <a:rPr lang="en-US" altLang="zh-CN" dirty="0"/>
              <a:t>resolution in</a:t>
            </a:r>
            <a:r>
              <a:rPr lang="zh-CN" altLang="en-US" dirty="0"/>
              <a:t> </a:t>
            </a:r>
            <a:r>
              <a:rPr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Beam test</a:t>
            </a:r>
            <a:endParaRPr dirty="0"/>
          </a:p>
        </p:txBody>
      </p:sp>
      <p:sp>
        <p:nvSpPr>
          <p:cNvPr id="895" name="圆角矩形"/>
          <p:cNvSpPr/>
          <p:nvPr/>
        </p:nvSpPr>
        <p:spPr>
          <a:xfrm>
            <a:off x="9349028" y="9097008"/>
            <a:ext cx="9987841" cy="3678269"/>
          </a:xfrm>
          <a:prstGeom prst="roundRect">
            <a:avLst>
              <a:gd name="adj" fmla="val 37652"/>
            </a:avLst>
          </a:prstGeom>
          <a:ln w="101600">
            <a:solidFill>
              <a:schemeClr val="accent4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896" name="圆角矩形"/>
          <p:cNvSpPr/>
          <p:nvPr/>
        </p:nvSpPr>
        <p:spPr>
          <a:xfrm>
            <a:off x="9355864" y="4151045"/>
            <a:ext cx="9981005" cy="4049985"/>
          </a:xfrm>
          <a:prstGeom prst="roundRect">
            <a:avLst>
              <a:gd name="adj" fmla="val 25866"/>
            </a:avLst>
          </a:prstGeom>
          <a:ln w="101600">
            <a:solidFill>
              <a:schemeClr val="accent4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897" name="- Peer expert review…"/>
          <p:cNvSpPr txBox="1"/>
          <p:nvPr/>
        </p:nvSpPr>
        <p:spPr>
          <a:xfrm>
            <a:off x="9573538" y="10271552"/>
            <a:ext cx="9538820" cy="1252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lvl="1">
              <a:defRPr sz="3600"/>
            </a:pPr>
            <a:r>
              <a:rPr dirty="0"/>
              <a:t>- </a:t>
            </a:r>
            <a:r>
              <a:rPr lang="en-US" altLang="zh-CN" dirty="0"/>
              <a:t>mid-term:</a:t>
            </a:r>
            <a:r>
              <a:rPr lang="zh-CN" altLang="en-US" dirty="0"/>
              <a:t> </a:t>
            </a:r>
            <a:r>
              <a:rPr lang="en-US" altLang="zh-CN" dirty="0"/>
              <a:t>verified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TCAD</a:t>
            </a:r>
            <a:r>
              <a:rPr lang="zh-CN" altLang="en-US" dirty="0"/>
              <a:t> </a:t>
            </a:r>
            <a:r>
              <a:rPr lang="en-US" altLang="zh-CN" dirty="0"/>
              <a:t>simulation</a:t>
            </a:r>
            <a:r>
              <a:rPr lang="zh-CN" altLang="en-US" dirty="0"/>
              <a:t> </a:t>
            </a:r>
            <a:endParaRPr dirty="0"/>
          </a:p>
          <a:p>
            <a:pPr lvl="1">
              <a:defRPr sz="3600"/>
            </a:pPr>
            <a:r>
              <a:rPr dirty="0"/>
              <a:t>-</a:t>
            </a:r>
            <a:r>
              <a:rPr lang="en" dirty="0"/>
              <a:t> </a:t>
            </a:r>
            <a:r>
              <a:rPr lang="en-US" altLang="zh-CN" dirty="0"/>
              <a:t>Final</a:t>
            </a:r>
            <a:r>
              <a:rPr lang="zh-CN" altLang="en-US" dirty="0"/>
              <a:t> 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Total</a:t>
            </a:r>
            <a:r>
              <a:rPr lang="zh-CN" altLang="en-US" dirty="0"/>
              <a:t> </a:t>
            </a:r>
            <a:r>
              <a:rPr lang="en-US" altLang="zh-CN" dirty="0"/>
              <a:t>ionization</a:t>
            </a:r>
            <a:r>
              <a:rPr lang="zh-CN" altLang="en-US" dirty="0"/>
              <a:t> </a:t>
            </a:r>
            <a:r>
              <a:rPr lang="en-US" altLang="zh-CN" dirty="0"/>
              <a:t>dose</a:t>
            </a:r>
            <a:r>
              <a:rPr lang="zh-CN" altLang="en-US" dirty="0"/>
              <a:t> </a:t>
            </a:r>
            <a:r>
              <a:rPr lang="en-US" altLang="zh-CN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&gt;1</a:t>
            </a:r>
            <a:r>
              <a:rPr lang="zh-CN" altLang="en-US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 </a:t>
            </a:r>
            <a:r>
              <a:rPr lang="en-US" altLang="zh-CN" sz="3600" dirty="0" err="1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Mrad</a:t>
            </a:r>
            <a:r>
              <a:rPr lang="zh-CN" altLang="en-US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 </a:t>
            </a:r>
            <a:endParaRPr sz="3600" dirty="0">
              <a:solidFill>
                <a:schemeClr val="accent4">
                  <a:hueOff val="384618"/>
                  <a:satOff val="3869"/>
                  <a:lumOff val="5802"/>
                </a:schemeClr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34BD526-AC8B-204E-BC01-ECB469191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376" y="1160831"/>
            <a:ext cx="7901642" cy="777057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42F5E72-CCB0-2140-8C4A-60DD0F678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996" y="8756772"/>
            <a:ext cx="7980412" cy="4018505"/>
          </a:xfrm>
          <a:prstGeom prst="rect">
            <a:avLst/>
          </a:prstGeom>
        </p:spPr>
      </p:pic>
      <p:sp>
        <p:nvSpPr>
          <p:cNvPr id="15" name="圆角矩形">
            <a:extLst>
              <a:ext uri="{FF2B5EF4-FFF2-40B4-BE49-F238E27FC236}">
                <a16:creationId xmlns:a16="http://schemas.microsoft.com/office/drawing/2014/main" id="{866F1BF0-DE5A-E14D-933D-38C3CBA208CB}"/>
              </a:ext>
            </a:extLst>
          </p:cNvPr>
          <p:cNvSpPr/>
          <p:nvPr/>
        </p:nvSpPr>
        <p:spPr>
          <a:xfrm>
            <a:off x="5880847" y="1582614"/>
            <a:ext cx="3408232" cy="11011126"/>
          </a:xfrm>
          <a:prstGeom prst="roundRect">
            <a:avLst>
              <a:gd name="adj" fmla="val 15000"/>
            </a:avLst>
          </a:prstGeom>
          <a:ln w="101600">
            <a:solidFill>
              <a:schemeClr val="accent4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D75D310-084B-8942-ADE0-8C32C866F118}"/>
              </a:ext>
            </a:extLst>
          </p:cNvPr>
          <p:cNvSpPr/>
          <p:nvPr/>
        </p:nvSpPr>
        <p:spPr>
          <a:xfrm>
            <a:off x="11196414" y="4488023"/>
            <a:ext cx="49215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Spatial</a:t>
            </a:r>
            <a:r>
              <a:rPr lang="zh-CN" altLang="en-US" dirty="0"/>
              <a:t> </a:t>
            </a:r>
            <a:r>
              <a:rPr lang="en-US" altLang="zh-CN" dirty="0"/>
              <a:t>resolution</a:t>
            </a:r>
            <a:endParaRPr lang="zh-CN" altLang="en-US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91FD9F27-900D-F542-A4AA-A7ABD3BA44BE}"/>
              </a:ext>
            </a:extLst>
          </p:cNvPr>
          <p:cNvSpPr/>
          <p:nvPr/>
        </p:nvSpPr>
        <p:spPr>
          <a:xfrm>
            <a:off x="11145602" y="9223418"/>
            <a:ext cx="54232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Radiation</a:t>
            </a:r>
            <a:r>
              <a:rPr lang="zh-CN" altLang="en-US" dirty="0"/>
              <a:t> </a:t>
            </a:r>
            <a:r>
              <a:rPr lang="en-US" altLang="zh-CN" dirty="0"/>
              <a:t>hardness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1066869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2nd Year :…"/>
          <p:cNvSpPr txBox="1">
            <a:spLocks noGrp="1"/>
          </p:cNvSpPr>
          <p:nvPr>
            <p:ph type="body" idx="1"/>
          </p:nvPr>
        </p:nvSpPr>
        <p:spPr>
          <a:xfrm>
            <a:off x="-1" y="1556804"/>
            <a:ext cx="24384001" cy="11412142"/>
          </a:xfrm>
          <a:prstGeom prst="rect">
            <a:avLst/>
          </a:prstGeom>
        </p:spPr>
        <p:txBody>
          <a:bodyPr/>
          <a:lstStyle/>
          <a:p>
            <a:pPr marL="567972" indent="-567972">
              <a:buSzPct val="75000"/>
              <a:buChar char="•"/>
              <a:defRPr sz="4200">
                <a:solidFill>
                  <a:schemeClr val="accent3"/>
                </a:solidFill>
              </a:defRPr>
            </a:pPr>
            <a:r>
              <a:rPr dirty="0">
                <a:solidFill>
                  <a:srgbClr val="FFFF00"/>
                </a:solidFill>
              </a:rPr>
              <a:t>3rd Year:</a:t>
            </a:r>
          </a:p>
          <a:p>
            <a:pPr marL="963083" lvl="1" indent="-518583">
              <a:buSzPct val="75000"/>
              <a:buFontTx/>
              <a:buChar char="•"/>
            </a:pPr>
            <a:r>
              <a:rPr lang="en-US" altLang="zh-CN" dirty="0"/>
              <a:t>3</a:t>
            </a:r>
            <a:r>
              <a:rPr lang="en-US" altLang="zh-CN" baseline="30000" dirty="0"/>
              <a:t>rd</a:t>
            </a:r>
            <a:r>
              <a:rPr lang="en-US" altLang="zh-CN" dirty="0"/>
              <a:t>  CMOS sensor fabricated and tested</a:t>
            </a:r>
          </a:p>
          <a:p>
            <a:pPr marL="0" lvl="2" indent="0">
              <a:buSzPct val="75000"/>
              <a:buNone/>
            </a:pP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  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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skipped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,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since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2</a:t>
            </a:r>
            <a:r>
              <a:rPr lang="en-US" altLang="zh-CN" baseline="30000" dirty="0">
                <a:solidFill>
                  <a:srgbClr val="FFFF00"/>
                </a:solidFill>
                <a:sym typeface="Wingdings" pitchFamily="2" charset="2"/>
              </a:rPr>
              <a:t>nd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MPW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chip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is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working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well</a:t>
            </a:r>
            <a:endParaRPr lang="en-US" altLang="zh-CN" dirty="0">
              <a:solidFill>
                <a:srgbClr val="FFC000"/>
              </a:solidFill>
            </a:endParaRPr>
          </a:p>
          <a:p>
            <a:pPr marL="963083" lvl="1" indent="-518583">
              <a:buSzPct val="75000"/>
              <a:buChar char="•"/>
            </a:pPr>
            <a:r>
              <a:rPr lang="en-US" altLang="zh-CN" dirty="0"/>
              <a:t>Final</a:t>
            </a:r>
            <a:r>
              <a:rPr lang="zh-CN" altLang="en-US" dirty="0"/>
              <a:t> </a:t>
            </a:r>
            <a:r>
              <a:rPr lang="en-US" altLang="zh-CN" dirty="0"/>
              <a:t>support</a:t>
            </a:r>
            <a:r>
              <a:rPr lang="zh-CN" altLang="en-US" dirty="0"/>
              <a:t> </a:t>
            </a:r>
            <a:r>
              <a:rPr dirty="0"/>
              <a:t>structure </a:t>
            </a:r>
            <a:r>
              <a:rPr lang="en-US" altLang="zh-CN" dirty="0"/>
              <a:t>engineering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dirty="0"/>
              <a:t>completed</a:t>
            </a:r>
            <a:endParaRPr lang="en-US" altLang="zh-CN" dirty="0"/>
          </a:p>
          <a:p>
            <a:pPr marL="963083" lvl="1" indent="-518583">
              <a:buSzPct val="75000"/>
              <a:buChar char="•"/>
            </a:pPr>
            <a:r>
              <a:rPr lang="en-US" altLang="zh-CN" dirty="0"/>
              <a:t>Fabricated</a:t>
            </a:r>
            <a:r>
              <a:rPr lang="zh-CN" altLang="en-US" dirty="0"/>
              <a:t> </a:t>
            </a:r>
            <a:r>
              <a:rPr lang="en-US" altLang="zh-CN" dirty="0"/>
              <a:t>support</a:t>
            </a:r>
            <a:r>
              <a:rPr lang="zh-CN" altLang="en-US" dirty="0"/>
              <a:t> </a:t>
            </a:r>
            <a:r>
              <a:rPr lang="en-US" altLang="zh-CN" dirty="0"/>
              <a:t>structure</a:t>
            </a:r>
            <a:r>
              <a:rPr lang="zh-CN" altLang="en-US" dirty="0"/>
              <a:t> </a:t>
            </a:r>
            <a:r>
              <a:rPr lang="en-US" altLang="zh-CN" dirty="0"/>
              <a:t>prototype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ladders</a:t>
            </a:r>
            <a:r>
              <a:rPr lang="zh-CN" altLang="en-US" dirty="0"/>
              <a:t>   </a:t>
            </a:r>
            <a:endParaRPr dirty="0"/>
          </a:p>
          <a:p>
            <a:pPr marL="567972" indent="-567972">
              <a:buSzPct val="75000"/>
              <a:buChar char="•"/>
              <a:defRPr sz="4200">
                <a:solidFill>
                  <a:schemeClr val="accent3">
                    <a:hueOff val="-333990"/>
                    <a:satOff val="3917"/>
                    <a:lumOff val="-6666"/>
                  </a:schemeClr>
                </a:solidFill>
              </a:defRPr>
            </a:pPr>
            <a:r>
              <a:rPr dirty="0">
                <a:solidFill>
                  <a:srgbClr val="FFFF00"/>
                </a:solidFill>
              </a:rPr>
              <a:t>4th Year:</a:t>
            </a:r>
          </a:p>
          <a:p>
            <a:pPr marL="963083" lvl="1" indent="-518583">
              <a:buSzPct val="75000"/>
              <a:buChar char="•"/>
            </a:pPr>
            <a:r>
              <a:rPr lang="en-US" altLang="zh-CN" dirty="0"/>
              <a:t>Competed</a:t>
            </a:r>
            <a:r>
              <a:rPr lang="zh-CN" altLang="en-US" dirty="0"/>
              <a:t> </a:t>
            </a:r>
            <a:r>
              <a:rPr lang="en-US" altLang="zh-CN" dirty="0"/>
              <a:t>R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D</a:t>
            </a:r>
            <a:r>
              <a:rPr lang="zh-CN" altLang="en-US" dirty="0"/>
              <a:t> </a:t>
            </a:r>
            <a:r>
              <a:rPr lang="en-US" altLang="zh-CN" dirty="0"/>
              <a:t>full-size</a:t>
            </a:r>
            <a:r>
              <a:rPr dirty="0"/>
              <a:t> </a:t>
            </a:r>
            <a:r>
              <a:rPr lang="en-US" altLang="zh-CN" dirty="0" err="1"/>
              <a:t>TaichuPix</a:t>
            </a:r>
            <a:r>
              <a:rPr dirty="0"/>
              <a:t> sensor</a:t>
            </a:r>
            <a:r>
              <a:rPr lang="zh-CN" altLang="en-US" dirty="0"/>
              <a:t> </a:t>
            </a:r>
            <a:endParaRPr dirty="0"/>
          </a:p>
          <a:p>
            <a:pPr marL="963083" lvl="1" indent="-518583">
              <a:buSzPct val="75000"/>
              <a:buChar char="•"/>
            </a:pPr>
            <a:r>
              <a:rPr lang="en-US" altLang="zh-CN" dirty="0"/>
              <a:t>Manufactured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support</a:t>
            </a:r>
            <a:r>
              <a:rPr lang="zh-CN" altLang="en-US" dirty="0"/>
              <a:t> </a:t>
            </a:r>
            <a:r>
              <a:rPr lang="en-US" altLang="zh-CN" dirty="0"/>
              <a:t>structure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whole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endParaRPr lang="en" dirty="0"/>
          </a:p>
          <a:p>
            <a:pPr marL="963083" lvl="1" indent="-518583">
              <a:buSzPct val="75000"/>
              <a:buChar char="•"/>
            </a:pPr>
            <a:r>
              <a:rPr lang="en" dirty="0"/>
              <a:t>Assembling and installing the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" dirty="0"/>
              <a:t>prototype </a:t>
            </a:r>
          </a:p>
          <a:p>
            <a:pPr marL="963083" lvl="1" indent="-518583">
              <a:buSzPct val="75000"/>
              <a:buChar char="•"/>
            </a:pPr>
            <a:r>
              <a:rPr lang="en-US" altLang="zh-CN" dirty="0"/>
              <a:t>Completed</a:t>
            </a:r>
            <a:r>
              <a:rPr lang="zh-CN" altLang="en-US" dirty="0"/>
              <a:t> </a:t>
            </a:r>
            <a:r>
              <a:rPr lang="en-US" altLang="zh-CN" dirty="0"/>
              <a:t>DAQ</a:t>
            </a:r>
            <a:r>
              <a:rPr lang="zh-CN" altLang="en-US" dirty="0"/>
              <a:t> </a:t>
            </a:r>
            <a:r>
              <a:rPr lang="en-US" altLang="zh-CN" dirty="0"/>
              <a:t>system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whole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endParaRPr lang="en" dirty="0"/>
          </a:p>
          <a:p>
            <a:pPr marL="567972" indent="-567972">
              <a:buSzPct val="75000"/>
              <a:buChar char="•"/>
              <a:defRPr sz="4200">
                <a:solidFill>
                  <a:schemeClr val="accent3">
                    <a:hueOff val="-333990"/>
                    <a:satOff val="3917"/>
                    <a:lumOff val="-6666"/>
                  </a:schemeClr>
                </a:solidFill>
              </a:defRPr>
            </a:pPr>
            <a:r>
              <a:rPr dirty="0">
                <a:solidFill>
                  <a:srgbClr val="FFFF00"/>
                </a:solidFill>
              </a:rPr>
              <a:t>5th Year:</a:t>
            </a:r>
          </a:p>
          <a:p>
            <a:pPr marL="963083" lvl="1" indent="-518583">
              <a:buSzPct val="75000"/>
              <a:buChar char="•"/>
            </a:pPr>
            <a:r>
              <a:rPr lang="en-US" altLang="zh-CN" dirty="0"/>
              <a:t>Completed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-US" altLang="zh-CN" dirty="0"/>
              <a:t>assembly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commissioning</a:t>
            </a:r>
            <a:r>
              <a:rPr lang="zh-CN" altLang="en-US" dirty="0"/>
              <a:t> </a:t>
            </a:r>
            <a:endParaRPr lang="en-US" altLang="zh-CN" dirty="0"/>
          </a:p>
          <a:p>
            <a:pPr marL="963083" lvl="1" indent="-518583">
              <a:buSzPct val="75000"/>
              <a:buChar char="•"/>
            </a:pPr>
            <a:r>
              <a:rPr dirty="0"/>
              <a:t>Test beam and data analysis</a:t>
            </a:r>
          </a:p>
          <a:p>
            <a:pPr marL="963083" lvl="1" indent="-518583">
              <a:buSzPct val="75000"/>
              <a:buChar char="•"/>
            </a:pPr>
            <a:r>
              <a:rPr dirty="0"/>
              <a:t>Finish assembling of prototype </a:t>
            </a:r>
          </a:p>
        </p:txBody>
      </p:sp>
      <p:sp>
        <p:nvSpPr>
          <p:cNvPr id="94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14</a:t>
            </a:fld>
            <a:endParaRPr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64E41F9-FE51-5146-B941-9ECE0F9D0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3880" y="668435"/>
            <a:ext cx="9943761" cy="13188880"/>
          </a:xfrm>
          <a:prstGeom prst="rect">
            <a:avLst/>
          </a:prstGeom>
        </p:spPr>
      </p:pic>
      <p:sp>
        <p:nvSpPr>
          <p:cNvPr id="7" name="标题 1">
            <a:extLst>
              <a:ext uri="{FF2B5EF4-FFF2-40B4-BE49-F238E27FC236}">
                <a16:creationId xmlns:a16="http://schemas.microsoft.com/office/drawing/2014/main" id="{2CF8D59B-BF31-BB46-8FC4-E185EB5282B5}"/>
              </a:ext>
            </a:extLst>
          </p:cNvPr>
          <p:cNvSpPr txBox="1">
            <a:spLocks/>
          </p:cNvSpPr>
          <p:nvPr/>
        </p:nvSpPr>
        <p:spPr>
          <a:xfrm>
            <a:off x="-6707973" y="-444785"/>
            <a:ext cx="24384001" cy="1482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marL="0" marR="0" indent="0" algn="r" defTabSz="82153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kumimoji="1" lang="zh-CN" altLang="en-US" dirty="0"/>
              <a:t>   </a:t>
            </a:r>
            <a:r>
              <a:rPr kumimoji="1" lang="en-US" altLang="zh-CN" dirty="0"/>
              <a:t>Overall</a:t>
            </a:r>
            <a:r>
              <a:rPr kumimoji="1" lang="zh-CN" altLang="en-US" dirty="0"/>
              <a:t> </a:t>
            </a:r>
            <a:r>
              <a:rPr kumimoji="1" lang="en-US" altLang="zh-CN" dirty="0"/>
              <a:t>plan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task2</a:t>
            </a:r>
            <a:r>
              <a:rPr kumimoji="1" lang="zh-CN" altLang="en-US" dirty="0"/>
              <a:t>：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R</a:t>
            </a:r>
            <a:r>
              <a:rPr kumimoji="1" lang="zh-CN" altLang="en-US" dirty="0"/>
              <a:t> </a:t>
            </a:r>
            <a:r>
              <a:rPr kumimoji="1" lang="en-US" altLang="zh-CN" dirty="0"/>
              <a:t>&amp;</a:t>
            </a:r>
            <a:r>
              <a:rPr kumimoji="1" lang="zh-CN" altLang="en-US" dirty="0"/>
              <a:t> </a:t>
            </a:r>
            <a:r>
              <a:rPr kumimoji="1" lang="en-US" altLang="zh-CN" dirty="0"/>
              <a:t>D</a:t>
            </a:r>
            <a:endParaRPr kumimoji="1" lang="zh-CN" altLang="en-US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AB6ACE3-017A-334B-9416-BA5110260F0B}"/>
              </a:ext>
            </a:extLst>
          </p:cNvPr>
          <p:cNvSpPr/>
          <p:nvPr/>
        </p:nvSpPr>
        <p:spPr>
          <a:xfrm>
            <a:off x="24062" y="5176148"/>
            <a:ext cx="13753880" cy="4029075"/>
          </a:xfrm>
          <a:prstGeom prst="rect">
            <a:avLst/>
          </a:prstGeom>
          <a:noFill/>
          <a:ln w="22225" cap="flat">
            <a:solidFill>
              <a:srgbClr val="FFFF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62306665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6E7BDE-FB9B-2E47-B01C-5F1AABAEA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219" y="89296"/>
            <a:ext cx="24384001" cy="1482329"/>
          </a:xfrm>
        </p:spPr>
        <p:txBody>
          <a:bodyPr/>
          <a:lstStyle/>
          <a:p>
            <a:r>
              <a:rPr lang="en" altLang="zh-CN" dirty="0"/>
              <a:t>Goal for the </a:t>
            </a:r>
            <a:r>
              <a:rPr lang="en-US" altLang="zh-CN" dirty="0"/>
              <a:t>this</a:t>
            </a:r>
            <a:r>
              <a:rPr lang="en" altLang="zh-CN" dirty="0"/>
              <a:t> year</a:t>
            </a:r>
            <a:r>
              <a:rPr lang="en-US" altLang="zh-CN" dirty="0"/>
              <a:t>(2021.7</a:t>
            </a:r>
            <a:r>
              <a:rPr lang="zh-CN" altLang="en-US" dirty="0"/>
              <a:t> </a:t>
            </a:r>
            <a:r>
              <a:rPr lang="en-US" altLang="zh-CN" dirty="0"/>
              <a:t>–2022.6)</a:t>
            </a:r>
            <a:r>
              <a:rPr lang="en" altLang="zh-CN" dirty="0"/>
              <a:t>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F6513CB-937A-E34D-94AE-5442C02677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4123" y="1151929"/>
            <a:ext cx="24384001" cy="11412142"/>
          </a:xfrm>
        </p:spPr>
        <p:txBody>
          <a:bodyPr/>
          <a:lstStyle/>
          <a:p>
            <a:r>
              <a:rPr lang="en" altLang="zh-CN" dirty="0">
                <a:solidFill>
                  <a:srgbClr val="FFFF00"/>
                </a:solidFill>
              </a:rPr>
              <a:t>Achieve the target in task book for the </a:t>
            </a:r>
            <a:r>
              <a:rPr lang="en-US" altLang="zh-CN" dirty="0">
                <a:solidFill>
                  <a:srgbClr val="FFFF00"/>
                </a:solidFill>
              </a:rPr>
              <a:t>4</a:t>
            </a:r>
            <a:r>
              <a:rPr lang="en-US" altLang="zh-CN" baseline="30000" dirty="0">
                <a:solidFill>
                  <a:srgbClr val="FFFF00"/>
                </a:solidFill>
              </a:rPr>
              <a:t>th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" altLang="zh-CN" dirty="0">
                <a:solidFill>
                  <a:srgbClr val="FFFF00"/>
                </a:solidFill>
              </a:rPr>
              <a:t>years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pPr lvl="1"/>
            <a:r>
              <a:rPr kumimoji="1" lang="en-US" altLang="zh-CN" dirty="0"/>
              <a:t>Build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support</a:t>
            </a:r>
            <a:r>
              <a:rPr kumimoji="1" lang="zh-CN" altLang="en-US" dirty="0"/>
              <a:t> </a:t>
            </a:r>
            <a:r>
              <a:rPr kumimoji="1" lang="en-US" altLang="zh-CN" dirty="0"/>
              <a:t>structure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prototype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ladder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Finalize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full-size</a:t>
            </a:r>
            <a:r>
              <a:rPr kumimoji="1" lang="zh-CN" altLang="en-US" dirty="0"/>
              <a:t> </a:t>
            </a:r>
            <a:r>
              <a:rPr kumimoji="1" lang="en-US" altLang="zh-CN" dirty="0"/>
              <a:t>sensor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,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write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report</a:t>
            </a:r>
          </a:p>
          <a:p>
            <a:pPr lvl="1"/>
            <a:r>
              <a:rPr kumimoji="1" lang="en-US" altLang="zh-CN" dirty="0"/>
              <a:t>Complete</a:t>
            </a:r>
            <a:r>
              <a:rPr kumimoji="1" lang="zh-CN" altLang="en-US" dirty="0"/>
              <a:t> </a:t>
            </a:r>
            <a:r>
              <a:rPr kumimoji="1" lang="en-US" altLang="zh-CN" dirty="0"/>
              <a:t>readout</a:t>
            </a:r>
            <a:r>
              <a:rPr kumimoji="1" lang="zh-CN" altLang="en-US" dirty="0"/>
              <a:t> </a:t>
            </a:r>
            <a:r>
              <a:rPr kumimoji="1" lang="en-US" altLang="zh-CN" dirty="0"/>
              <a:t>electronics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DAQ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prototype</a:t>
            </a:r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6F278D-6F7D-C74A-89E3-A55B064521F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15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8AFD8B5-6B45-AC46-8387-9A1C5DEF3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223" y="4895516"/>
            <a:ext cx="17029030" cy="892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03897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6E7BDE-FB9B-2E47-B01C-5F1AABAEA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219" y="89296"/>
            <a:ext cx="24384001" cy="1482329"/>
          </a:xfrm>
        </p:spPr>
        <p:txBody>
          <a:bodyPr/>
          <a:lstStyle/>
          <a:p>
            <a:r>
              <a:rPr lang="en" altLang="zh-CN" dirty="0"/>
              <a:t>Goal for the </a:t>
            </a:r>
            <a:r>
              <a:rPr lang="en-US" altLang="zh-CN" dirty="0"/>
              <a:t>next</a:t>
            </a:r>
            <a:r>
              <a:rPr lang="zh-CN" altLang="en-US" dirty="0"/>
              <a:t> </a:t>
            </a:r>
            <a:r>
              <a:rPr lang="en-US" altLang="zh-CN" dirty="0"/>
              <a:t>year(2022.7</a:t>
            </a:r>
            <a:r>
              <a:rPr lang="zh-CN" altLang="en-US" dirty="0"/>
              <a:t> </a:t>
            </a:r>
            <a:r>
              <a:rPr lang="en-US" altLang="zh-CN" dirty="0"/>
              <a:t>–2023.6)</a:t>
            </a:r>
            <a:r>
              <a:rPr lang="en" altLang="zh-CN" dirty="0"/>
              <a:t>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F6513CB-937A-E34D-94AE-5442C02677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4123" y="1151929"/>
            <a:ext cx="24384001" cy="11412142"/>
          </a:xfrm>
        </p:spPr>
        <p:txBody>
          <a:bodyPr/>
          <a:lstStyle/>
          <a:p>
            <a:r>
              <a:rPr lang="en" altLang="zh-CN" dirty="0">
                <a:solidFill>
                  <a:srgbClr val="FFFF00"/>
                </a:solidFill>
              </a:rPr>
              <a:t>Achieve the target in task book for the </a:t>
            </a:r>
            <a:r>
              <a:rPr lang="en-US" altLang="zh-CN" dirty="0">
                <a:solidFill>
                  <a:srgbClr val="FFFF00"/>
                </a:solidFill>
              </a:rPr>
              <a:t>5</a:t>
            </a:r>
            <a:r>
              <a:rPr lang="en-US" altLang="zh-CN" baseline="30000" dirty="0">
                <a:solidFill>
                  <a:srgbClr val="FFFF00"/>
                </a:solidFill>
              </a:rPr>
              <a:t>th</a:t>
            </a:r>
            <a:r>
              <a:rPr lang="en-US" altLang="zh-CN" dirty="0">
                <a:solidFill>
                  <a:srgbClr val="FFFF00"/>
                </a:solidFill>
              </a:rPr>
              <a:t> 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" altLang="zh-CN" dirty="0">
                <a:solidFill>
                  <a:srgbClr val="FFFF00"/>
                </a:solidFill>
              </a:rPr>
              <a:t>years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pPr lvl="1"/>
            <a:r>
              <a:rPr kumimoji="1" lang="en-US" altLang="zh-CN" dirty="0"/>
              <a:t>Complete testing for full-size sensor</a:t>
            </a:r>
          </a:p>
          <a:p>
            <a:pPr lvl="1"/>
            <a:r>
              <a:rPr kumimoji="1" lang="en-US" altLang="zh-CN" dirty="0"/>
              <a:t>Complete vertex detector prototype assembly</a:t>
            </a:r>
          </a:p>
          <a:p>
            <a:pPr lvl="1"/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DAQ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prototype</a:t>
            </a:r>
          </a:p>
          <a:p>
            <a:pPr lvl="1"/>
            <a:r>
              <a:rPr kumimoji="1" lang="en-US" altLang="zh-CN" dirty="0"/>
              <a:t>Test beam using vertex prototype, publish papers </a:t>
            </a:r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6F278D-6F7D-C74A-89E3-A55B064521F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16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D1BEC26-D232-404B-A948-3CE59100E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044" y="5137149"/>
            <a:ext cx="22100929" cy="768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89021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18EE6B-C76D-2848-8AF9-BA7497024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669" y="-330400"/>
            <a:ext cx="24384001" cy="1482329"/>
          </a:xfrm>
        </p:spPr>
        <p:txBody>
          <a:bodyPr/>
          <a:lstStyle/>
          <a:p>
            <a:r>
              <a:rPr kumimoji="1" lang="en-US" altLang="zh-CN" dirty="0"/>
              <a:t>Summary</a:t>
            </a:r>
            <a:r>
              <a:rPr kumimoji="1" lang="zh-CN" altLang="en-US" dirty="0"/>
              <a:t>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70B048-CD11-9247-8AFA-24D68ED1A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818426"/>
            <a:ext cx="24384001" cy="11412142"/>
          </a:xfrm>
        </p:spPr>
        <p:txBody>
          <a:bodyPr/>
          <a:lstStyle/>
          <a:p>
            <a:pPr>
              <a:defRPr sz="4200">
                <a:solidFill>
                  <a:schemeClr val="accent3"/>
                </a:solidFill>
              </a:defRPr>
            </a:pPr>
            <a:r>
              <a:rPr kumimoji="1" lang="en-US" altLang="zh-CN" dirty="0">
                <a:solidFill>
                  <a:srgbClr val="FFFF00"/>
                </a:solidFill>
              </a:rPr>
              <a:t>More sensor tests are needed </a:t>
            </a:r>
          </a:p>
          <a:p>
            <a:pPr lvl="1">
              <a:defRPr sz="4200">
                <a:solidFill>
                  <a:schemeClr val="accent3"/>
                </a:solidFill>
              </a:defRPr>
            </a:pPr>
            <a:r>
              <a:rPr kumimoji="1" lang="en-US" altLang="zh-CN" dirty="0">
                <a:solidFill>
                  <a:schemeClr val="tx1"/>
                </a:solidFill>
              </a:rPr>
              <a:t>Including Taichupix2 irradiation tests , beta tests …</a:t>
            </a:r>
          </a:p>
          <a:p>
            <a:pPr lvl="1">
              <a:defRPr sz="4200">
                <a:solidFill>
                  <a:schemeClr val="accent3"/>
                </a:solidFill>
              </a:defRPr>
            </a:pPr>
            <a:r>
              <a:rPr kumimoji="1" lang="en-US" altLang="zh-CN" dirty="0">
                <a:solidFill>
                  <a:schemeClr val="tx1"/>
                </a:solidFill>
              </a:rPr>
              <a:t>Taichupix3 full-size sensor testing</a:t>
            </a:r>
          </a:p>
          <a:p>
            <a:pPr lvl="1">
              <a:defRPr sz="4200">
                <a:solidFill>
                  <a:schemeClr val="accent3"/>
                </a:solidFill>
              </a:defRPr>
            </a:pPr>
            <a:r>
              <a:rPr kumimoji="1" lang="en-US" altLang="zh-CN" dirty="0">
                <a:solidFill>
                  <a:schemeClr val="tx1"/>
                </a:solidFill>
              </a:rPr>
              <a:t>Test board and flex cable designs for Taichupix3</a:t>
            </a:r>
          </a:p>
          <a:p>
            <a:pPr>
              <a:defRPr sz="4200">
                <a:solidFill>
                  <a:schemeClr val="accent3"/>
                </a:solidFill>
              </a:defRPr>
            </a:pPr>
            <a:r>
              <a:rPr kumimoji="1" lang="en-US" altLang="zh-CN" dirty="0">
                <a:solidFill>
                  <a:srgbClr val="FFFF00"/>
                </a:solidFill>
              </a:rPr>
              <a:t>Need to speed up the prototype assembly and DAQ development.</a:t>
            </a:r>
          </a:p>
          <a:p>
            <a:pPr lvl="1">
              <a:defRPr sz="4200">
                <a:solidFill>
                  <a:schemeClr val="accent3"/>
                </a:solidFill>
              </a:defRPr>
            </a:pPr>
            <a:r>
              <a:rPr kumimoji="1" lang="en-US" altLang="zh-CN" dirty="0">
                <a:solidFill>
                  <a:schemeClr val="tx1"/>
                </a:solidFill>
              </a:rPr>
              <a:t>Assembly tooling and assembly procedure development</a:t>
            </a:r>
          </a:p>
          <a:p>
            <a:pPr lvl="1">
              <a:defRPr sz="4200">
                <a:solidFill>
                  <a:schemeClr val="accent3"/>
                </a:solidFill>
              </a:defRPr>
            </a:pPr>
            <a:r>
              <a:rPr kumimoji="1" lang="en-US" altLang="zh-CN" dirty="0">
                <a:solidFill>
                  <a:schemeClr val="tx1"/>
                </a:solidFill>
              </a:rPr>
              <a:t>Global mechanics and support structure development</a:t>
            </a:r>
          </a:p>
          <a:p>
            <a:pPr lvl="1">
              <a:defRPr sz="4200">
                <a:solidFill>
                  <a:schemeClr val="accent3"/>
                </a:solidFill>
              </a:defRPr>
            </a:pPr>
            <a:r>
              <a:rPr kumimoji="1" lang="en-US" altLang="zh-CN" dirty="0">
                <a:solidFill>
                  <a:schemeClr val="tx1"/>
                </a:solidFill>
              </a:rPr>
              <a:t>DAQ system development for multi-chips testing 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pPr>
              <a:defRPr sz="4200">
                <a:solidFill>
                  <a:schemeClr val="accent3"/>
                </a:solidFill>
              </a:defRPr>
            </a:pPr>
            <a:r>
              <a:rPr kumimoji="1" lang="en-US" altLang="zh-CN" dirty="0">
                <a:solidFill>
                  <a:srgbClr val="FFFF00"/>
                </a:solidFill>
              </a:rPr>
              <a:t>Need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to plan for test beam setup </a:t>
            </a:r>
          </a:p>
          <a:p>
            <a:pPr>
              <a:defRPr sz="4200">
                <a:solidFill>
                  <a:schemeClr val="accent3">
                    <a:hueOff val="-333990"/>
                    <a:satOff val="3917"/>
                    <a:lumOff val="-6666"/>
                  </a:schemeClr>
                </a:solidFill>
              </a:defRPr>
            </a:pPr>
            <a:endParaRPr kumimoji="1" lang="en-US" altLang="zh-CN" dirty="0">
              <a:solidFill>
                <a:srgbClr val="FFFF00"/>
              </a:solidFill>
            </a:endParaRPr>
          </a:p>
          <a:p>
            <a:pPr>
              <a:defRPr sz="4200">
                <a:solidFill>
                  <a:schemeClr val="accent3">
                    <a:hueOff val="-333990"/>
                    <a:satOff val="3917"/>
                    <a:lumOff val="-6666"/>
                  </a:schemeClr>
                </a:solidFill>
              </a:defRPr>
            </a:pPr>
            <a:r>
              <a:rPr lang="zh-CN" altLang="en-US" sz="4200" dirty="0">
                <a:solidFill>
                  <a:schemeClr val="accent3"/>
                </a:solidFill>
              </a:rPr>
              <a:t> </a:t>
            </a:r>
            <a:endParaRPr lang="en-US" altLang="zh-CN" sz="4200" dirty="0">
              <a:solidFill>
                <a:schemeClr val="accent3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8545E67-540A-4341-9A45-7EFAC9043BF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17</a:t>
            </a:fld>
            <a:endParaRPr lang="zh-CN" altLang="en-US"/>
          </a:p>
        </p:txBody>
      </p:sp>
      <p:graphicFrame>
        <p:nvGraphicFramePr>
          <p:cNvPr id="5" name="表格 5">
            <a:extLst>
              <a:ext uri="{FF2B5EF4-FFF2-40B4-BE49-F238E27FC236}">
                <a16:creationId xmlns:a16="http://schemas.microsoft.com/office/drawing/2014/main" id="{9D3218B4-09C1-7048-8E15-C0B1F0FBE8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584059"/>
              </p:ext>
            </p:extLst>
          </p:nvPr>
        </p:nvGraphicFramePr>
        <p:xfrm>
          <a:off x="775669" y="8196469"/>
          <a:ext cx="21483920" cy="54242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70980">
                  <a:extLst>
                    <a:ext uri="{9D8B030D-6E8A-4147-A177-3AD203B41FA5}">
                      <a16:colId xmlns:a16="http://schemas.microsoft.com/office/drawing/2014/main" val="3746978866"/>
                    </a:ext>
                  </a:extLst>
                </a:gridCol>
                <a:gridCol w="5370980">
                  <a:extLst>
                    <a:ext uri="{9D8B030D-6E8A-4147-A177-3AD203B41FA5}">
                      <a16:colId xmlns:a16="http://schemas.microsoft.com/office/drawing/2014/main" val="2628105211"/>
                    </a:ext>
                  </a:extLst>
                </a:gridCol>
                <a:gridCol w="4541187">
                  <a:extLst>
                    <a:ext uri="{9D8B030D-6E8A-4147-A177-3AD203B41FA5}">
                      <a16:colId xmlns:a16="http://schemas.microsoft.com/office/drawing/2014/main" val="2613605438"/>
                    </a:ext>
                  </a:extLst>
                </a:gridCol>
                <a:gridCol w="6200773">
                  <a:extLst>
                    <a:ext uri="{9D8B030D-6E8A-4147-A177-3AD203B41FA5}">
                      <a16:colId xmlns:a16="http://schemas.microsoft.com/office/drawing/2014/main" val="1349401916"/>
                    </a:ext>
                  </a:extLst>
                </a:gridCol>
              </a:tblGrid>
              <a:tr h="817816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Mid-term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Final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goal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Status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7683317"/>
                  </a:ext>
                </a:extLst>
              </a:tr>
              <a:tr h="2076591"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4000" dirty="0"/>
                        <a:t>Spatial</a:t>
                      </a:r>
                      <a:r>
                        <a:rPr lang="zh-CN" altLang="en-US" sz="4000" dirty="0"/>
                        <a:t> </a:t>
                      </a:r>
                      <a:r>
                        <a:rPr lang="en-US" altLang="zh-CN" sz="4000" dirty="0"/>
                        <a:t>resolution</a:t>
                      </a:r>
                      <a:endParaRPr lang="zh-CN" altLang="en-US" sz="4000" dirty="0"/>
                    </a:p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Pixel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size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less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than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25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*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25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μm</a:t>
                      </a:r>
                      <a:endParaRPr lang="zh-CN" altLang="en-US" sz="40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4000" dirty="0"/>
                        <a:t>Spatial</a:t>
                      </a:r>
                      <a:r>
                        <a:rPr lang="zh-CN" altLang="en-US" sz="4000" dirty="0"/>
                        <a:t> </a:t>
                      </a:r>
                      <a:r>
                        <a:rPr lang="en-US" altLang="zh-CN" sz="4000" dirty="0"/>
                        <a:t>resolution</a:t>
                      </a:r>
                      <a:endParaRPr lang="zh-CN" altLang="en-US" sz="4000" dirty="0"/>
                    </a:p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3~5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μm</a:t>
                      </a:r>
                      <a:endParaRPr lang="zh-CN" altLang="en-US" sz="40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Need test beam results  </a:t>
                      </a:r>
                      <a:endParaRPr lang="zh-CN" altLang="en-US" sz="4000" b="0" i="0" u="none" strike="noStrike" cap="none" spc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3607461"/>
                  </a:ext>
                </a:extLst>
              </a:tr>
              <a:tr h="1417355">
                <a:tc>
                  <a:txBody>
                    <a:bodyPr/>
                    <a:lstStyle/>
                    <a:p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Radiation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hardness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&gt;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1MRad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in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simulation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&gt;1MRad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endParaRPr lang="en-US" altLang="zh-CN" sz="40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In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radiation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test</a:t>
                      </a:r>
                      <a:endParaRPr lang="zh-CN" altLang="en-US" sz="40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Test up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to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30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Mrad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.</a:t>
                      </a:r>
                    </a:p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Need to double check with more statistics</a:t>
                      </a:r>
                    </a:p>
                    <a:p>
                      <a:pPr algn="ctr"/>
                      <a:endParaRPr lang="en-US" altLang="zh-CN" sz="4000" b="0" i="0" u="none" strike="noStrike" cap="none" spc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47149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246711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E51130-E8A3-6640-9745-BEB15FCC5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  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A221C2-8120-A04F-8696-3E364B1BF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7513" y="953048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Completed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preliminary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version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module</a:t>
            </a:r>
            <a:r>
              <a:rPr kumimoji="1" lang="zh-CN" altLang="en-US" dirty="0"/>
              <a:t> </a:t>
            </a:r>
            <a:r>
              <a:rPr kumimoji="1" lang="en-US" altLang="zh-CN" dirty="0"/>
              <a:t>(ladder)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design</a:t>
            </a:r>
          </a:p>
          <a:p>
            <a:pPr lvl="1"/>
            <a:r>
              <a:rPr kumimoji="1" lang="en-US" altLang="zh-CN" dirty="0">
                <a:solidFill>
                  <a:srgbClr val="FFC000"/>
                </a:solidFill>
              </a:rPr>
              <a:t>Detector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module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(ladder)=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10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sensors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+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support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structure+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flexible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PCB+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control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board</a:t>
            </a:r>
          </a:p>
          <a:p>
            <a:pPr lvl="1"/>
            <a:r>
              <a:rPr kumimoji="1" lang="en-US" altLang="zh-CN" dirty="0"/>
              <a:t>Sensors</a:t>
            </a:r>
            <a:r>
              <a:rPr kumimoji="1" lang="zh-CN" altLang="en-US" dirty="0"/>
              <a:t> </a:t>
            </a:r>
            <a:r>
              <a:rPr kumimoji="1" lang="en-US" altLang="zh-CN" dirty="0"/>
              <a:t>will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glued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wire</a:t>
            </a:r>
            <a:r>
              <a:rPr kumimoji="1" lang="zh-CN" altLang="en-US" dirty="0"/>
              <a:t> </a:t>
            </a:r>
            <a:r>
              <a:rPr kumimoji="1" lang="en-US" altLang="zh-CN" dirty="0"/>
              <a:t>bonded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flexible</a:t>
            </a:r>
            <a:r>
              <a:rPr kumimoji="1" lang="zh-CN" altLang="en-US" dirty="0"/>
              <a:t> </a:t>
            </a:r>
            <a:r>
              <a:rPr kumimoji="1" lang="en-US" altLang="zh-CN" dirty="0"/>
              <a:t>PCB</a:t>
            </a:r>
          </a:p>
          <a:p>
            <a:pPr lvl="1"/>
            <a:r>
              <a:rPr kumimoji="1" lang="en-US" altLang="zh-CN" dirty="0"/>
              <a:t>Flexible</a:t>
            </a:r>
            <a:r>
              <a:rPr kumimoji="1" lang="zh-CN" altLang="en-US" dirty="0"/>
              <a:t> </a:t>
            </a:r>
            <a:r>
              <a:rPr kumimoji="1" lang="en-US" altLang="zh-CN" dirty="0"/>
              <a:t>PCB</a:t>
            </a:r>
            <a:r>
              <a:rPr kumimoji="1" lang="zh-CN" altLang="en-US" dirty="0"/>
              <a:t> </a:t>
            </a:r>
            <a:r>
              <a:rPr kumimoji="1" lang="en-US" altLang="zh-CN" dirty="0"/>
              <a:t>will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supported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by</a:t>
            </a:r>
            <a:r>
              <a:rPr kumimoji="1" lang="zh-CN" altLang="en-US" dirty="0"/>
              <a:t> </a:t>
            </a:r>
            <a:r>
              <a:rPr kumimoji="1" lang="en-US" altLang="zh-CN" dirty="0"/>
              <a:t>carbon</a:t>
            </a:r>
            <a:r>
              <a:rPr kumimoji="1" lang="zh-CN" altLang="en-US" dirty="0"/>
              <a:t> </a:t>
            </a:r>
            <a:r>
              <a:rPr kumimoji="1" lang="en-US" altLang="zh-CN" dirty="0"/>
              <a:t>fiber</a:t>
            </a:r>
            <a:r>
              <a:rPr kumimoji="1" lang="zh-CN" altLang="en-US" dirty="0"/>
              <a:t> </a:t>
            </a:r>
            <a:r>
              <a:rPr kumimoji="1" lang="en-US" altLang="zh-CN" dirty="0"/>
              <a:t>support</a:t>
            </a:r>
            <a:r>
              <a:rPr kumimoji="1" lang="zh-CN" altLang="en-US" dirty="0"/>
              <a:t> </a:t>
            </a:r>
            <a:r>
              <a:rPr kumimoji="1" lang="en-US" altLang="zh-CN" dirty="0"/>
              <a:t>structure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Signal,</a:t>
            </a:r>
            <a:r>
              <a:rPr kumimoji="1" lang="zh-CN" altLang="en-US" dirty="0"/>
              <a:t> </a:t>
            </a:r>
            <a:r>
              <a:rPr kumimoji="1" lang="en-US" altLang="zh-CN" dirty="0"/>
              <a:t>clock,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control</a:t>
            </a:r>
            <a:r>
              <a:rPr kumimoji="1" lang="zh-CN" altLang="en-US" dirty="0"/>
              <a:t> </a:t>
            </a:r>
            <a:r>
              <a:rPr kumimoji="1" lang="en-US" altLang="zh-CN" dirty="0"/>
              <a:t>,</a:t>
            </a:r>
            <a:r>
              <a:rPr kumimoji="1" lang="zh-CN" altLang="en-US" dirty="0"/>
              <a:t> </a:t>
            </a:r>
            <a:r>
              <a:rPr kumimoji="1" lang="en-US" altLang="zh-CN" dirty="0"/>
              <a:t>power,</a:t>
            </a:r>
            <a:r>
              <a:rPr kumimoji="1" lang="zh-CN" altLang="en-US" dirty="0"/>
              <a:t> </a:t>
            </a:r>
            <a:r>
              <a:rPr kumimoji="1" lang="en-US" altLang="zh-CN" dirty="0"/>
              <a:t>ground</a:t>
            </a:r>
            <a:r>
              <a:rPr kumimoji="1" lang="zh-CN" altLang="en-US" dirty="0"/>
              <a:t> </a:t>
            </a:r>
            <a:r>
              <a:rPr kumimoji="1" lang="en-US" altLang="zh-CN" dirty="0"/>
              <a:t>will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handled</a:t>
            </a:r>
            <a:r>
              <a:rPr kumimoji="1" lang="zh-CN" altLang="en-US" dirty="0"/>
              <a:t> </a:t>
            </a:r>
            <a:r>
              <a:rPr kumimoji="1" lang="en-US" altLang="zh-CN" dirty="0"/>
              <a:t>by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control</a:t>
            </a:r>
            <a:r>
              <a:rPr kumimoji="1" lang="zh-CN" altLang="en-US" dirty="0"/>
              <a:t> </a:t>
            </a:r>
            <a:r>
              <a:rPr kumimoji="1" lang="en-US" altLang="zh-CN" dirty="0"/>
              <a:t>board</a:t>
            </a:r>
            <a:r>
              <a:rPr kumimoji="1" lang="zh-CN" altLang="en-US" dirty="0"/>
              <a:t> </a:t>
            </a:r>
            <a:r>
              <a:rPr kumimoji="1" lang="en-US" altLang="zh-CN" dirty="0"/>
              <a:t>through</a:t>
            </a:r>
            <a:r>
              <a:rPr kumimoji="1" lang="zh-CN" altLang="en-US" dirty="0"/>
              <a:t> </a:t>
            </a:r>
            <a:r>
              <a:rPr kumimoji="1" lang="en-US" altLang="zh-CN" dirty="0"/>
              <a:t>flexible</a:t>
            </a:r>
            <a:r>
              <a:rPr kumimoji="1" lang="zh-CN" altLang="en-US" dirty="0"/>
              <a:t> </a:t>
            </a:r>
            <a:r>
              <a:rPr kumimoji="1" lang="en-US" altLang="zh-CN" dirty="0"/>
              <a:t>PCB</a:t>
            </a:r>
          </a:p>
          <a:p>
            <a:endParaRPr kumimoji="1" lang="en-US" altLang="zh-CN" dirty="0"/>
          </a:p>
          <a:p>
            <a:pPr marL="0" indent="0">
              <a:buNone/>
            </a:pPr>
            <a:endParaRPr kumimoji="1" lang="zh-CN" altLang="en-US" dirty="0"/>
          </a:p>
        </p:txBody>
      </p:sp>
      <p:pic>
        <p:nvPicPr>
          <p:cNvPr id="22" name="Picture 3">
            <a:extLst>
              <a:ext uri="{FF2B5EF4-FFF2-40B4-BE49-F238E27FC236}">
                <a16:creationId xmlns:a16="http://schemas.microsoft.com/office/drawing/2014/main" id="{CDE8C256-EF32-3546-A445-4456E4C33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4350"/>
            <a:ext cx="10987215" cy="3189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3657AED1-31C8-1C46-894C-CB5F3B502322}"/>
              </a:ext>
            </a:extLst>
          </p:cNvPr>
          <p:cNvSpPr/>
          <p:nvPr/>
        </p:nvSpPr>
        <p:spPr>
          <a:xfrm>
            <a:off x="661447" y="5379587"/>
            <a:ext cx="109872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3D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model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of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the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ladder</a:t>
            </a:r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755D66E-FA0E-7A41-9B79-3F4053F685F1}"/>
              </a:ext>
            </a:extLst>
          </p:cNvPr>
          <p:cNvSpPr/>
          <p:nvPr/>
        </p:nvSpPr>
        <p:spPr>
          <a:xfrm>
            <a:off x="517213" y="89296"/>
            <a:ext cx="1180804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Detector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module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(ladder)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R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&amp;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D</a:t>
            </a:r>
            <a:endParaRPr lang="zh-CN" altLang="en-US" sz="6600" b="0" dirty="0">
              <a:effectLst>
                <a:outerShdw blurRad="76200" dist="76200" dir="2880000" rotWithShape="0">
                  <a:srgbClr val="000000"/>
                </a:outerShdw>
              </a:effectLst>
              <a:latin typeface="+mj-lt"/>
              <a:ea typeface="+mj-ea"/>
              <a:cs typeface="+mj-cs"/>
              <a:sym typeface="Damascus Bold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AA30874-2D95-7B4A-882B-FA719E3F16C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5636693" y="10136822"/>
            <a:ext cx="8323918" cy="3127862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CBDD8EA-B14A-4B41-B2B1-D38FF4FE56F1}"/>
              </a:ext>
            </a:extLst>
          </p:cNvPr>
          <p:cNvSpPr/>
          <p:nvPr/>
        </p:nvSpPr>
        <p:spPr>
          <a:xfrm>
            <a:off x="2352609" y="9414357"/>
            <a:ext cx="912301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Design of Flexible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PCB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prototype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D28B2BD-13FA-BA46-9399-28DEF95D9206}"/>
              </a:ext>
            </a:extLst>
          </p:cNvPr>
          <p:cNvSpPr/>
          <p:nvPr/>
        </p:nvSpPr>
        <p:spPr>
          <a:xfrm>
            <a:off x="16003624" y="9028827"/>
            <a:ext cx="623920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Profile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of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flexible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PCB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lang="en-US" altLang="zh-CN" dirty="0">
              <a:solidFill>
                <a:schemeClr val="tx1"/>
              </a:solidFill>
            </a:endParaRPr>
          </a:p>
          <a:p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B0260A9-CEB0-2A41-BFAC-52D3EBDE34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2818" y="6473535"/>
            <a:ext cx="12614797" cy="2359308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D75AFE53-238F-3B4F-9FA2-0CF4E3998C0C}"/>
              </a:ext>
            </a:extLst>
          </p:cNvPr>
          <p:cNvSpPr/>
          <p:nvPr/>
        </p:nvSpPr>
        <p:spPr>
          <a:xfrm>
            <a:off x="14213367" y="5789629"/>
            <a:ext cx="88456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Schematic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of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ladder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electronics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lang="zh-CN" altLang="en-US" dirty="0"/>
          </a:p>
        </p:txBody>
      </p:sp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959DD6E1-7A15-B34C-B3F2-B956D4D0BB0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18</a:t>
            </a:fld>
            <a:endParaRPr lang="en-US" altLang="zh-CN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DF2873D-C63C-8A4A-8D01-C31D6CAD6E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389" y="10136822"/>
            <a:ext cx="15038915" cy="334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849715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2A6F0D-C193-0C4D-BFB4-F3CA36041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822" y="0"/>
            <a:ext cx="24384001" cy="1482329"/>
          </a:xfrm>
        </p:spPr>
        <p:txBody>
          <a:bodyPr/>
          <a:lstStyle/>
          <a:p>
            <a:r>
              <a:rPr kumimoji="1" lang="en-US" altLang="zh-CN" dirty="0"/>
              <a:t>New</a:t>
            </a:r>
            <a:r>
              <a:rPr kumimoji="1" lang="zh-CN" altLang="en-US" dirty="0"/>
              <a:t> </a:t>
            </a:r>
            <a:r>
              <a:rPr kumimoji="1" lang="en-US" altLang="zh-CN" dirty="0"/>
              <a:t>idea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Taichu</a:t>
            </a:r>
            <a:r>
              <a:rPr kumimoji="1" lang="zh-CN" altLang="en-US" dirty="0"/>
              <a:t> </a:t>
            </a:r>
            <a:r>
              <a:rPr kumimoji="1" lang="en-US" altLang="zh-CN" dirty="0"/>
              <a:t>pixel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design</a:t>
            </a:r>
            <a:r>
              <a:rPr kumimoji="1" lang="zh-CN" altLang="en-US" dirty="0"/>
              <a:t> </a:t>
            </a:r>
            <a:r>
              <a:rPr kumimoji="1" lang="en-US" altLang="zh-CN" dirty="0"/>
              <a:t>–</a:t>
            </a:r>
            <a:r>
              <a:rPr kumimoji="1" lang="zh-CN" altLang="en-US" dirty="0"/>
              <a:t> </a:t>
            </a:r>
            <a:r>
              <a:rPr kumimoji="1" lang="en-US" altLang="zh-CN" dirty="0"/>
              <a:t>inter-chip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connection</a:t>
            </a:r>
            <a:r>
              <a:rPr kumimoji="1" lang="zh-CN" altLang="en-US" dirty="0"/>
              <a:t> 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8CDC19-A056-1A44-AB99-71F6E2FFE7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482329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Inter-chip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connection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slow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controls</a:t>
            </a:r>
            <a:r>
              <a:rPr kumimoji="1" lang="zh-CN" altLang="en-US" dirty="0"/>
              <a:t> </a:t>
            </a:r>
            <a:r>
              <a:rPr kumimoji="1" lang="en-US" altLang="zh-CN" dirty="0"/>
              <a:t>through</a:t>
            </a:r>
            <a:r>
              <a:rPr kumimoji="1" lang="zh-CN" altLang="en-US" dirty="0"/>
              <a:t> </a:t>
            </a:r>
            <a:r>
              <a:rPr kumimoji="1" lang="en-US" altLang="zh-CN" dirty="0"/>
              <a:t>wire</a:t>
            </a:r>
            <a:r>
              <a:rPr kumimoji="1" lang="zh-CN" altLang="en-US" dirty="0"/>
              <a:t> </a:t>
            </a:r>
            <a:r>
              <a:rPr kumimoji="1" lang="en-US" altLang="zh-CN" dirty="0"/>
              <a:t>bonding</a:t>
            </a:r>
            <a:r>
              <a:rPr kumimoji="1" lang="zh-CN" altLang="en-US" dirty="0"/>
              <a:t>  </a:t>
            </a:r>
            <a:endParaRPr kumimoji="1" lang="en-US" altLang="zh-CN" dirty="0"/>
          </a:p>
          <a:p>
            <a:r>
              <a:rPr kumimoji="1" lang="en-US" altLang="zh-CN" dirty="0">
                <a:sym typeface="Wingdings" pitchFamily="2" charset="2"/>
              </a:rPr>
              <a:t></a:t>
            </a:r>
            <a:r>
              <a:rPr kumimoji="1" lang="zh-CN" altLang="en-US" dirty="0">
                <a:sym typeface="Wingdings" pitchFamily="2" charset="2"/>
              </a:rPr>
              <a:t> </a:t>
            </a:r>
            <a:r>
              <a:rPr kumimoji="1" lang="en-US" altLang="zh-CN" dirty="0">
                <a:sym typeface="Wingdings" pitchFamily="2" charset="2"/>
              </a:rPr>
              <a:t>Save</a:t>
            </a:r>
            <a:r>
              <a:rPr kumimoji="1" lang="zh-CN" altLang="en-US" dirty="0">
                <a:sym typeface="Wingdings" pitchFamily="2" charset="2"/>
              </a:rPr>
              <a:t> </a:t>
            </a:r>
            <a:r>
              <a:rPr kumimoji="1" lang="en-US" altLang="zh-CN" dirty="0">
                <a:sym typeface="Wingdings" pitchFamily="2" charset="2"/>
              </a:rPr>
              <a:t>some</a:t>
            </a:r>
            <a:r>
              <a:rPr kumimoji="1" lang="zh-CN" altLang="en-US" dirty="0">
                <a:sym typeface="Wingdings" pitchFamily="2" charset="2"/>
              </a:rPr>
              <a:t> </a:t>
            </a:r>
            <a:r>
              <a:rPr kumimoji="1" lang="en-US" altLang="zh-CN" dirty="0">
                <a:sym typeface="Wingdings" pitchFamily="2" charset="2"/>
              </a:rPr>
              <a:t>metal</a:t>
            </a:r>
            <a:r>
              <a:rPr kumimoji="1" lang="zh-CN" altLang="en-US" dirty="0">
                <a:sym typeface="Wingdings" pitchFamily="2" charset="2"/>
              </a:rPr>
              <a:t> </a:t>
            </a:r>
            <a:r>
              <a:rPr kumimoji="1" lang="en-US" altLang="zh-CN" dirty="0">
                <a:sym typeface="Wingdings" pitchFamily="2" charset="2"/>
              </a:rPr>
              <a:t>for</a:t>
            </a:r>
            <a:r>
              <a:rPr kumimoji="1" lang="zh-CN" altLang="en-US" dirty="0">
                <a:sym typeface="Wingdings" pitchFamily="2" charset="2"/>
              </a:rPr>
              <a:t> </a:t>
            </a:r>
            <a:r>
              <a:rPr kumimoji="1" lang="en-US" altLang="zh-CN" dirty="0">
                <a:sym typeface="Wingdings" pitchFamily="2" charset="2"/>
              </a:rPr>
              <a:t>PCB</a:t>
            </a:r>
            <a:r>
              <a:rPr kumimoji="1" lang="zh-CN" altLang="en-US" dirty="0">
                <a:sym typeface="Wingdings" pitchFamily="2" charset="2"/>
              </a:rPr>
              <a:t> </a:t>
            </a:r>
            <a:r>
              <a:rPr kumimoji="1" lang="en-US" altLang="zh-CN" dirty="0">
                <a:sym typeface="Wingdings" pitchFamily="2" charset="2"/>
              </a:rPr>
              <a:t>(reduce</a:t>
            </a:r>
            <a:r>
              <a:rPr kumimoji="1" lang="zh-CN" altLang="en-US" dirty="0">
                <a:sym typeface="Wingdings" pitchFamily="2" charset="2"/>
              </a:rPr>
              <a:t>  </a:t>
            </a:r>
            <a:r>
              <a:rPr kumimoji="1" lang="en-US" altLang="zh-CN" dirty="0">
                <a:sym typeface="Wingdings" pitchFamily="2" charset="2"/>
              </a:rPr>
              <a:t>material</a:t>
            </a:r>
            <a:r>
              <a:rPr kumimoji="1" lang="zh-CN" altLang="en-US" dirty="0">
                <a:sym typeface="Wingdings" pitchFamily="2" charset="2"/>
              </a:rPr>
              <a:t> </a:t>
            </a:r>
            <a:r>
              <a:rPr kumimoji="1" lang="en-US" altLang="zh-CN" dirty="0">
                <a:sym typeface="Wingdings" pitchFamily="2" charset="2"/>
              </a:rPr>
              <a:t>budget)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E35BBA1-C13B-8345-AE3C-000B88C5AAF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19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A278B4A-7D7F-0C46-B65E-0489D8007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22" y="4024993"/>
            <a:ext cx="22349812" cy="851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64641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R&amp;D and Verification of Key Technologies for a High Energy Circular Electron-Positron Collider"/>
          <p:cNvSpPr txBox="1"/>
          <p:nvPr/>
        </p:nvSpPr>
        <p:spPr>
          <a:xfrm>
            <a:off x="-1" y="1202172"/>
            <a:ext cx="24384001" cy="5210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defRPr sz="11100">
                <a:solidFill>
                  <a:schemeClr val="accent3">
                    <a:satOff val="18648"/>
                    <a:lumOff val="5971"/>
                  </a:schemeClr>
                </a:solidFill>
              </a:defRPr>
            </a:lvl1pPr>
          </a:lstStyle>
          <a:p>
            <a:r>
              <a:t>R&amp;D and Verification of Key Technologies for a High Energy Circular Electron-Positron Collider</a:t>
            </a:r>
          </a:p>
        </p:txBody>
      </p:sp>
      <p:grpSp>
        <p:nvGrpSpPr>
          <p:cNvPr id="804" name="成组"/>
          <p:cNvGrpSpPr/>
          <p:nvPr/>
        </p:nvGrpSpPr>
        <p:grpSpPr>
          <a:xfrm>
            <a:off x="2747196" y="11111362"/>
            <a:ext cx="18889608" cy="2488359"/>
            <a:chOff x="0" y="-101600"/>
            <a:chExt cx="18889606" cy="2488357"/>
          </a:xfrm>
        </p:grpSpPr>
        <p:sp>
          <p:nvSpPr>
            <p:cNvPr id="797" name="矩形"/>
            <p:cNvSpPr/>
            <p:nvPr/>
          </p:nvSpPr>
          <p:spPr>
            <a:xfrm>
              <a:off x="0" y="-101600"/>
              <a:ext cx="18889607" cy="2488358"/>
            </a:xfrm>
            <a:prstGeom prst="rect">
              <a:avLst/>
            </a:prstGeom>
            <a:solidFill>
              <a:srgbClr val="FFFFFF"/>
            </a:solidFill>
            <a:ln w="266700" cap="flat">
              <a:solidFill>
                <a:srgbClr val="FFFFFF">
                  <a:alpha val="23831"/>
                </a:srgb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798" name="logo_IHEP-1.jpg" descr="logo_IHEP-1.jpg"/>
            <p:cNvPicPr>
              <a:picLocks noChangeAspect="1"/>
            </p:cNvPicPr>
            <p:nvPr/>
          </p:nvPicPr>
          <p:blipFill>
            <a:blip r:embed="rId3"/>
            <a:srcRect l="1619" t="9947" r="3758" b="7"/>
            <a:stretch>
              <a:fillRect/>
            </a:stretch>
          </p:blipFill>
          <p:spPr>
            <a:xfrm>
              <a:off x="421045" y="403051"/>
              <a:ext cx="6519024" cy="1496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330" extrusionOk="0">
                  <a:moveTo>
                    <a:pt x="7460" y="9"/>
                  </a:moveTo>
                  <a:cubicBezTo>
                    <a:pt x="7344" y="63"/>
                    <a:pt x="7266" y="370"/>
                    <a:pt x="7266" y="919"/>
                  </a:cubicBezTo>
                  <a:cubicBezTo>
                    <a:pt x="7266" y="1419"/>
                    <a:pt x="7218" y="2034"/>
                    <a:pt x="7159" y="2288"/>
                  </a:cubicBezTo>
                  <a:cubicBezTo>
                    <a:pt x="7077" y="2639"/>
                    <a:pt x="7080" y="3261"/>
                    <a:pt x="7171" y="4889"/>
                  </a:cubicBezTo>
                  <a:cubicBezTo>
                    <a:pt x="7236" y="6064"/>
                    <a:pt x="7301" y="7446"/>
                    <a:pt x="7313" y="7960"/>
                  </a:cubicBezTo>
                  <a:cubicBezTo>
                    <a:pt x="7326" y="8475"/>
                    <a:pt x="7341" y="9030"/>
                    <a:pt x="7347" y="9193"/>
                  </a:cubicBezTo>
                  <a:cubicBezTo>
                    <a:pt x="7365" y="9628"/>
                    <a:pt x="7910" y="9551"/>
                    <a:pt x="7910" y="9114"/>
                  </a:cubicBezTo>
                  <a:cubicBezTo>
                    <a:pt x="7910" y="8910"/>
                    <a:pt x="7873" y="8644"/>
                    <a:pt x="7826" y="8520"/>
                  </a:cubicBezTo>
                  <a:cubicBezTo>
                    <a:pt x="7779" y="8393"/>
                    <a:pt x="7801" y="7779"/>
                    <a:pt x="7880" y="7101"/>
                  </a:cubicBezTo>
                  <a:cubicBezTo>
                    <a:pt x="7992" y="6137"/>
                    <a:pt x="8046" y="5990"/>
                    <a:pt x="8150" y="6360"/>
                  </a:cubicBezTo>
                  <a:cubicBezTo>
                    <a:pt x="8221" y="6613"/>
                    <a:pt x="8278" y="7157"/>
                    <a:pt x="8278" y="7564"/>
                  </a:cubicBezTo>
                  <a:cubicBezTo>
                    <a:pt x="8278" y="8241"/>
                    <a:pt x="8361" y="8305"/>
                    <a:pt x="9224" y="8305"/>
                  </a:cubicBezTo>
                  <a:cubicBezTo>
                    <a:pt x="9903" y="8305"/>
                    <a:pt x="10223" y="8464"/>
                    <a:pt x="10360" y="8877"/>
                  </a:cubicBezTo>
                  <a:cubicBezTo>
                    <a:pt x="10534" y="9399"/>
                    <a:pt x="10560" y="9375"/>
                    <a:pt x="10648" y="8582"/>
                  </a:cubicBezTo>
                  <a:cubicBezTo>
                    <a:pt x="10701" y="8104"/>
                    <a:pt x="10769" y="7389"/>
                    <a:pt x="10799" y="6993"/>
                  </a:cubicBezTo>
                  <a:cubicBezTo>
                    <a:pt x="10873" y="6007"/>
                    <a:pt x="11169" y="6314"/>
                    <a:pt x="11206" y="7417"/>
                  </a:cubicBezTo>
                  <a:cubicBezTo>
                    <a:pt x="11242" y="8519"/>
                    <a:pt x="11646" y="8642"/>
                    <a:pt x="11833" y="7610"/>
                  </a:cubicBezTo>
                  <a:cubicBezTo>
                    <a:pt x="11952" y="6952"/>
                    <a:pt x="11963" y="6952"/>
                    <a:pt x="12082" y="7610"/>
                  </a:cubicBezTo>
                  <a:cubicBezTo>
                    <a:pt x="12195" y="8232"/>
                    <a:pt x="12417" y="8305"/>
                    <a:pt x="14303" y="8305"/>
                  </a:cubicBezTo>
                  <a:cubicBezTo>
                    <a:pt x="16192" y="8305"/>
                    <a:pt x="16410" y="8233"/>
                    <a:pt x="16517" y="7610"/>
                  </a:cubicBezTo>
                  <a:cubicBezTo>
                    <a:pt x="16629" y="6952"/>
                    <a:pt x="16638" y="6952"/>
                    <a:pt x="16697" y="7610"/>
                  </a:cubicBezTo>
                  <a:cubicBezTo>
                    <a:pt x="16754" y="8239"/>
                    <a:pt x="16943" y="8305"/>
                    <a:pt x="18823" y="8305"/>
                  </a:cubicBezTo>
                  <a:cubicBezTo>
                    <a:pt x="20571" y="8305"/>
                    <a:pt x="20894" y="8391"/>
                    <a:pt x="20939" y="8893"/>
                  </a:cubicBezTo>
                  <a:cubicBezTo>
                    <a:pt x="20968" y="9219"/>
                    <a:pt x="21064" y="9487"/>
                    <a:pt x="21154" y="9487"/>
                  </a:cubicBezTo>
                  <a:cubicBezTo>
                    <a:pt x="21284" y="9487"/>
                    <a:pt x="21318" y="9128"/>
                    <a:pt x="21325" y="7666"/>
                  </a:cubicBezTo>
                  <a:cubicBezTo>
                    <a:pt x="21330" y="6666"/>
                    <a:pt x="21377" y="5626"/>
                    <a:pt x="21430" y="5353"/>
                  </a:cubicBezTo>
                  <a:cubicBezTo>
                    <a:pt x="21565" y="4653"/>
                    <a:pt x="21485" y="1653"/>
                    <a:pt x="21307" y="761"/>
                  </a:cubicBezTo>
                  <a:cubicBezTo>
                    <a:pt x="21115" y="-200"/>
                    <a:pt x="20918" y="-190"/>
                    <a:pt x="20720" y="800"/>
                  </a:cubicBezTo>
                  <a:cubicBezTo>
                    <a:pt x="20517" y="1819"/>
                    <a:pt x="19982" y="1885"/>
                    <a:pt x="19888" y="902"/>
                  </a:cubicBezTo>
                  <a:cubicBezTo>
                    <a:pt x="19786" y="-167"/>
                    <a:pt x="19463" y="31"/>
                    <a:pt x="19408" y="1196"/>
                  </a:cubicBezTo>
                  <a:cubicBezTo>
                    <a:pt x="19355" y="2301"/>
                    <a:pt x="19023" y="2742"/>
                    <a:pt x="18811" y="1988"/>
                  </a:cubicBezTo>
                  <a:cubicBezTo>
                    <a:pt x="18738" y="1729"/>
                    <a:pt x="18297" y="1502"/>
                    <a:pt x="17782" y="1456"/>
                  </a:cubicBezTo>
                  <a:cubicBezTo>
                    <a:pt x="17026" y="1390"/>
                    <a:pt x="16876" y="1273"/>
                    <a:pt x="16852" y="727"/>
                  </a:cubicBezTo>
                  <a:cubicBezTo>
                    <a:pt x="16829" y="215"/>
                    <a:pt x="16724" y="91"/>
                    <a:pt x="16367" y="144"/>
                  </a:cubicBezTo>
                  <a:cubicBezTo>
                    <a:pt x="15960" y="205"/>
                    <a:pt x="15913" y="305"/>
                    <a:pt x="15913" y="1111"/>
                  </a:cubicBezTo>
                  <a:cubicBezTo>
                    <a:pt x="15913" y="1607"/>
                    <a:pt x="15850" y="2114"/>
                    <a:pt x="15772" y="2243"/>
                  </a:cubicBezTo>
                  <a:cubicBezTo>
                    <a:pt x="15612" y="2506"/>
                    <a:pt x="15269" y="1352"/>
                    <a:pt x="15269" y="546"/>
                  </a:cubicBezTo>
                  <a:cubicBezTo>
                    <a:pt x="15269" y="-270"/>
                    <a:pt x="15147" y="-100"/>
                    <a:pt x="14807" y="1202"/>
                  </a:cubicBezTo>
                  <a:cubicBezTo>
                    <a:pt x="14465" y="2514"/>
                    <a:pt x="14317" y="2543"/>
                    <a:pt x="14275" y="1304"/>
                  </a:cubicBezTo>
                  <a:cubicBezTo>
                    <a:pt x="14259" y="854"/>
                    <a:pt x="14157" y="387"/>
                    <a:pt x="14047" y="263"/>
                  </a:cubicBezTo>
                  <a:cubicBezTo>
                    <a:pt x="13784" y="-32"/>
                    <a:pt x="13641" y="587"/>
                    <a:pt x="13793" y="1372"/>
                  </a:cubicBezTo>
                  <a:cubicBezTo>
                    <a:pt x="13889" y="1868"/>
                    <a:pt x="13884" y="2021"/>
                    <a:pt x="13767" y="2214"/>
                  </a:cubicBezTo>
                  <a:cubicBezTo>
                    <a:pt x="13519" y="2623"/>
                    <a:pt x="13292" y="2209"/>
                    <a:pt x="13262" y="1292"/>
                  </a:cubicBezTo>
                  <a:cubicBezTo>
                    <a:pt x="13239" y="615"/>
                    <a:pt x="13171" y="405"/>
                    <a:pt x="12972" y="405"/>
                  </a:cubicBezTo>
                  <a:cubicBezTo>
                    <a:pt x="12826" y="405"/>
                    <a:pt x="12689" y="665"/>
                    <a:pt x="12660" y="998"/>
                  </a:cubicBezTo>
                  <a:cubicBezTo>
                    <a:pt x="12588" y="1800"/>
                    <a:pt x="12081" y="1767"/>
                    <a:pt x="11975" y="953"/>
                  </a:cubicBezTo>
                  <a:cubicBezTo>
                    <a:pt x="11929" y="603"/>
                    <a:pt x="11755" y="251"/>
                    <a:pt x="11588" y="167"/>
                  </a:cubicBezTo>
                  <a:cubicBezTo>
                    <a:pt x="11420" y="83"/>
                    <a:pt x="11310" y="132"/>
                    <a:pt x="11343" y="274"/>
                  </a:cubicBezTo>
                  <a:cubicBezTo>
                    <a:pt x="11440" y="689"/>
                    <a:pt x="11217" y="1592"/>
                    <a:pt x="11018" y="1592"/>
                  </a:cubicBezTo>
                  <a:cubicBezTo>
                    <a:pt x="10914" y="1592"/>
                    <a:pt x="10816" y="1253"/>
                    <a:pt x="10788" y="800"/>
                  </a:cubicBezTo>
                  <a:cubicBezTo>
                    <a:pt x="10757" y="283"/>
                    <a:pt x="10663" y="14"/>
                    <a:pt x="10516" y="14"/>
                  </a:cubicBezTo>
                  <a:cubicBezTo>
                    <a:pt x="10392" y="14"/>
                    <a:pt x="10315" y="173"/>
                    <a:pt x="10343" y="371"/>
                  </a:cubicBezTo>
                  <a:cubicBezTo>
                    <a:pt x="10416" y="875"/>
                    <a:pt x="9593" y="2513"/>
                    <a:pt x="9415" y="2220"/>
                  </a:cubicBezTo>
                  <a:cubicBezTo>
                    <a:pt x="9293" y="2019"/>
                    <a:pt x="9290" y="1874"/>
                    <a:pt x="9389" y="1360"/>
                  </a:cubicBezTo>
                  <a:cubicBezTo>
                    <a:pt x="9488" y="851"/>
                    <a:pt x="9485" y="678"/>
                    <a:pt x="9376" y="382"/>
                  </a:cubicBezTo>
                  <a:cubicBezTo>
                    <a:pt x="9144" y="-249"/>
                    <a:pt x="8855" y="-38"/>
                    <a:pt x="8804" y="800"/>
                  </a:cubicBezTo>
                  <a:cubicBezTo>
                    <a:pt x="8750" y="1694"/>
                    <a:pt x="8384" y="1887"/>
                    <a:pt x="8205" y="1117"/>
                  </a:cubicBezTo>
                  <a:cubicBezTo>
                    <a:pt x="8144" y="857"/>
                    <a:pt x="8095" y="777"/>
                    <a:pt x="8095" y="942"/>
                  </a:cubicBezTo>
                  <a:cubicBezTo>
                    <a:pt x="8095" y="1106"/>
                    <a:pt x="8003" y="963"/>
                    <a:pt x="7891" y="625"/>
                  </a:cubicBezTo>
                  <a:cubicBezTo>
                    <a:pt x="7733" y="151"/>
                    <a:pt x="7576" y="-46"/>
                    <a:pt x="7460" y="9"/>
                  </a:cubicBezTo>
                  <a:close/>
                  <a:moveTo>
                    <a:pt x="4829" y="1592"/>
                  </a:moveTo>
                  <a:cubicBezTo>
                    <a:pt x="4208" y="1592"/>
                    <a:pt x="4103" y="1699"/>
                    <a:pt x="3954" y="2480"/>
                  </a:cubicBezTo>
                  <a:cubicBezTo>
                    <a:pt x="3818" y="3193"/>
                    <a:pt x="3761" y="3272"/>
                    <a:pt x="3667" y="2876"/>
                  </a:cubicBezTo>
                  <a:cubicBezTo>
                    <a:pt x="3603" y="2605"/>
                    <a:pt x="3433" y="2378"/>
                    <a:pt x="3289" y="2378"/>
                  </a:cubicBezTo>
                  <a:cubicBezTo>
                    <a:pt x="3091" y="2378"/>
                    <a:pt x="3034" y="2551"/>
                    <a:pt x="3055" y="3074"/>
                  </a:cubicBezTo>
                  <a:cubicBezTo>
                    <a:pt x="3077" y="3654"/>
                    <a:pt x="3021" y="3746"/>
                    <a:pt x="2703" y="3645"/>
                  </a:cubicBezTo>
                  <a:cubicBezTo>
                    <a:pt x="2426" y="3558"/>
                    <a:pt x="2308" y="3690"/>
                    <a:pt x="2268" y="4137"/>
                  </a:cubicBezTo>
                  <a:cubicBezTo>
                    <a:pt x="2238" y="4474"/>
                    <a:pt x="2129" y="4748"/>
                    <a:pt x="2027" y="4748"/>
                  </a:cubicBezTo>
                  <a:cubicBezTo>
                    <a:pt x="1925" y="4748"/>
                    <a:pt x="1686" y="5458"/>
                    <a:pt x="1496" y="6326"/>
                  </a:cubicBezTo>
                  <a:cubicBezTo>
                    <a:pt x="1306" y="7194"/>
                    <a:pt x="1108" y="7909"/>
                    <a:pt x="1057" y="7909"/>
                  </a:cubicBezTo>
                  <a:cubicBezTo>
                    <a:pt x="1007" y="7909"/>
                    <a:pt x="811" y="7194"/>
                    <a:pt x="620" y="6326"/>
                  </a:cubicBezTo>
                  <a:cubicBezTo>
                    <a:pt x="153" y="4195"/>
                    <a:pt x="0" y="4253"/>
                    <a:pt x="0" y="6552"/>
                  </a:cubicBezTo>
                  <a:cubicBezTo>
                    <a:pt x="0" y="7543"/>
                    <a:pt x="45" y="8716"/>
                    <a:pt x="101" y="9159"/>
                  </a:cubicBezTo>
                  <a:cubicBezTo>
                    <a:pt x="173" y="9742"/>
                    <a:pt x="173" y="10086"/>
                    <a:pt x="101" y="10398"/>
                  </a:cubicBezTo>
                  <a:cubicBezTo>
                    <a:pt x="-31" y="10964"/>
                    <a:pt x="-29" y="12759"/>
                    <a:pt x="105" y="13333"/>
                  </a:cubicBezTo>
                  <a:cubicBezTo>
                    <a:pt x="183" y="13670"/>
                    <a:pt x="184" y="14067"/>
                    <a:pt x="106" y="14894"/>
                  </a:cubicBezTo>
                  <a:cubicBezTo>
                    <a:pt x="-35" y="16398"/>
                    <a:pt x="-3" y="17886"/>
                    <a:pt x="157" y="17315"/>
                  </a:cubicBezTo>
                  <a:cubicBezTo>
                    <a:pt x="243" y="17009"/>
                    <a:pt x="318" y="17040"/>
                    <a:pt x="427" y="17428"/>
                  </a:cubicBezTo>
                  <a:cubicBezTo>
                    <a:pt x="510" y="17723"/>
                    <a:pt x="665" y="17918"/>
                    <a:pt x="772" y="17857"/>
                  </a:cubicBezTo>
                  <a:cubicBezTo>
                    <a:pt x="879" y="17797"/>
                    <a:pt x="1049" y="18017"/>
                    <a:pt x="1150" y="18344"/>
                  </a:cubicBezTo>
                  <a:cubicBezTo>
                    <a:pt x="1393" y="19132"/>
                    <a:pt x="2733" y="19173"/>
                    <a:pt x="2971" y="18400"/>
                  </a:cubicBezTo>
                  <a:cubicBezTo>
                    <a:pt x="3062" y="18105"/>
                    <a:pt x="3210" y="17943"/>
                    <a:pt x="3299" y="18044"/>
                  </a:cubicBezTo>
                  <a:cubicBezTo>
                    <a:pt x="3389" y="18145"/>
                    <a:pt x="3516" y="17949"/>
                    <a:pt x="3582" y="17609"/>
                  </a:cubicBezTo>
                  <a:cubicBezTo>
                    <a:pt x="3648" y="17268"/>
                    <a:pt x="3780" y="16987"/>
                    <a:pt x="3877" y="16987"/>
                  </a:cubicBezTo>
                  <a:cubicBezTo>
                    <a:pt x="4118" y="16987"/>
                    <a:pt x="4872" y="13466"/>
                    <a:pt x="4874" y="12326"/>
                  </a:cubicBezTo>
                  <a:cubicBezTo>
                    <a:pt x="4876" y="10879"/>
                    <a:pt x="5033" y="9930"/>
                    <a:pt x="5234" y="10155"/>
                  </a:cubicBezTo>
                  <a:cubicBezTo>
                    <a:pt x="5457" y="10405"/>
                    <a:pt x="5687" y="8990"/>
                    <a:pt x="5719" y="7180"/>
                  </a:cubicBezTo>
                  <a:cubicBezTo>
                    <a:pt x="5732" y="6463"/>
                    <a:pt x="5775" y="5786"/>
                    <a:pt x="5815" y="5681"/>
                  </a:cubicBezTo>
                  <a:cubicBezTo>
                    <a:pt x="5947" y="5329"/>
                    <a:pt x="5882" y="3377"/>
                    <a:pt x="5707" y="2480"/>
                  </a:cubicBezTo>
                  <a:cubicBezTo>
                    <a:pt x="5556" y="1700"/>
                    <a:pt x="5449" y="1592"/>
                    <a:pt x="4829" y="1592"/>
                  </a:cubicBezTo>
                  <a:close/>
                  <a:moveTo>
                    <a:pt x="19775" y="11065"/>
                  </a:moveTo>
                  <a:cubicBezTo>
                    <a:pt x="19632" y="11065"/>
                    <a:pt x="19496" y="11329"/>
                    <a:pt x="19467" y="11659"/>
                  </a:cubicBezTo>
                  <a:cubicBezTo>
                    <a:pt x="19398" y="12424"/>
                    <a:pt x="19142" y="12424"/>
                    <a:pt x="19074" y="11659"/>
                  </a:cubicBezTo>
                  <a:cubicBezTo>
                    <a:pt x="19005" y="10883"/>
                    <a:pt x="18524" y="10887"/>
                    <a:pt x="18455" y="11665"/>
                  </a:cubicBezTo>
                  <a:cubicBezTo>
                    <a:pt x="18377" y="12534"/>
                    <a:pt x="14826" y="12507"/>
                    <a:pt x="14748" y="11636"/>
                  </a:cubicBezTo>
                  <a:cubicBezTo>
                    <a:pt x="14681" y="10884"/>
                    <a:pt x="14200" y="10901"/>
                    <a:pt x="14132" y="11659"/>
                  </a:cubicBezTo>
                  <a:cubicBezTo>
                    <a:pt x="14103" y="11985"/>
                    <a:pt x="14015" y="12253"/>
                    <a:pt x="13936" y="12253"/>
                  </a:cubicBezTo>
                  <a:cubicBezTo>
                    <a:pt x="13857" y="12253"/>
                    <a:pt x="13767" y="11985"/>
                    <a:pt x="13738" y="11659"/>
                  </a:cubicBezTo>
                  <a:cubicBezTo>
                    <a:pt x="13666" y="10849"/>
                    <a:pt x="13247" y="10914"/>
                    <a:pt x="13103" y="11755"/>
                  </a:cubicBezTo>
                  <a:cubicBezTo>
                    <a:pt x="12992" y="12406"/>
                    <a:pt x="12976" y="12406"/>
                    <a:pt x="12809" y="11755"/>
                  </a:cubicBezTo>
                  <a:cubicBezTo>
                    <a:pt x="12592" y="10913"/>
                    <a:pt x="12180" y="10855"/>
                    <a:pt x="12109" y="11659"/>
                  </a:cubicBezTo>
                  <a:cubicBezTo>
                    <a:pt x="12031" y="12531"/>
                    <a:pt x="10045" y="12531"/>
                    <a:pt x="9968" y="11659"/>
                  </a:cubicBezTo>
                  <a:cubicBezTo>
                    <a:pt x="9900" y="10906"/>
                    <a:pt x="9753" y="10901"/>
                    <a:pt x="9622" y="11648"/>
                  </a:cubicBezTo>
                  <a:cubicBezTo>
                    <a:pt x="9547" y="12077"/>
                    <a:pt x="9298" y="12242"/>
                    <a:pt x="8669" y="12287"/>
                  </a:cubicBezTo>
                  <a:lnTo>
                    <a:pt x="7819" y="12349"/>
                  </a:lnTo>
                  <a:lnTo>
                    <a:pt x="7819" y="14074"/>
                  </a:lnTo>
                  <a:cubicBezTo>
                    <a:pt x="7819" y="15765"/>
                    <a:pt x="7825" y="15805"/>
                    <a:pt x="8122" y="15805"/>
                  </a:cubicBezTo>
                  <a:cubicBezTo>
                    <a:pt x="8289" y="15805"/>
                    <a:pt x="8471" y="15614"/>
                    <a:pt x="8525" y="15380"/>
                  </a:cubicBezTo>
                  <a:cubicBezTo>
                    <a:pt x="8580" y="15146"/>
                    <a:pt x="8740" y="15009"/>
                    <a:pt x="8883" y="15081"/>
                  </a:cubicBezTo>
                  <a:cubicBezTo>
                    <a:pt x="9135" y="15207"/>
                    <a:pt x="9141" y="15276"/>
                    <a:pt x="9144" y="17682"/>
                  </a:cubicBezTo>
                  <a:lnTo>
                    <a:pt x="9148" y="20148"/>
                  </a:lnTo>
                  <a:lnTo>
                    <a:pt x="10235" y="20148"/>
                  </a:lnTo>
                  <a:cubicBezTo>
                    <a:pt x="11115" y="20148"/>
                    <a:pt x="11329" y="20262"/>
                    <a:pt x="11372" y="20742"/>
                  </a:cubicBezTo>
                  <a:cubicBezTo>
                    <a:pt x="11417" y="21245"/>
                    <a:pt x="11750" y="21330"/>
                    <a:pt x="13582" y="21330"/>
                  </a:cubicBezTo>
                  <a:cubicBezTo>
                    <a:pt x="14890" y="21330"/>
                    <a:pt x="15719" y="21185"/>
                    <a:pt x="15687" y="20962"/>
                  </a:cubicBezTo>
                  <a:cubicBezTo>
                    <a:pt x="15579" y="20213"/>
                    <a:pt x="15866" y="20087"/>
                    <a:pt x="17549" y="20131"/>
                  </a:cubicBezTo>
                  <a:lnTo>
                    <a:pt x="19273" y="20176"/>
                  </a:lnTo>
                  <a:lnTo>
                    <a:pt x="19422" y="19073"/>
                  </a:lnTo>
                  <a:cubicBezTo>
                    <a:pt x="19511" y="18415"/>
                    <a:pt x="19553" y="17478"/>
                    <a:pt x="19527" y="16738"/>
                  </a:cubicBezTo>
                  <a:cubicBezTo>
                    <a:pt x="19480" y="15419"/>
                    <a:pt x="19617" y="14707"/>
                    <a:pt x="19803" y="15307"/>
                  </a:cubicBezTo>
                  <a:cubicBezTo>
                    <a:pt x="19864" y="15504"/>
                    <a:pt x="20051" y="15699"/>
                    <a:pt x="20219" y="15742"/>
                  </a:cubicBezTo>
                  <a:cubicBezTo>
                    <a:pt x="20484" y="15810"/>
                    <a:pt x="20517" y="15719"/>
                    <a:pt x="20468" y="15047"/>
                  </a:cubicBezTo>
                  <a:cubicBezTo>
                    <a:pt x="20428" y="14507"/>
                    <a:pt x="20469" y="14144"/>
                    <a:pt x="20600" y="13842"/>
                  </a:cubicBezTo>
                  <a:cubicBezTo>
                    <a:pt x="20910" y="13131"/>
                    <a:pt x="20833" y="12253"/>
                    <a:pt x="20462" y="12253"/>
                  </a:cubicBezTo>
                  <a:cubicBezTo>
                    <a:pt x="20259" y="12253"/>
                    <a:pt x="20119" y="12031"/>
                    <a:pt x="20086" y="11659"/>
                  </a:cubicBezTo>
                  <a:cubicBezTo>
                    <a:pt x="20056" y="11329"/>
                    <a:pt x="19918" y="11065"/>
                    <a:pt x="19775" y="1106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799" name="Picture 6" descr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65532" y="136721"/>
              <a:ext cx="2127237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0" name="Picture 13" descr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93405" y="136721"/>
              <a:ext cx="2301679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1" name="图片 9" descr="图片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039901" y="156514"/>
              <a:ext cx="2589784" cy="20108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2" name="图片 20" descr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742092" y="156514"/>
              <a:ext cx="2206008" cy="20097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3" name="图片 22" descr="图片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948094" y="156514"/>
              <a:ext cx="2091807" cy="21753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05" name="国家重点研发计划 • 项目实施方案汇报"/>
          <p:cNvSpPr txBox="1"/>
          <p:nvPr/>
        </p:nvSpPr>
        <p:spPr>
          <a:xfrm>
            <a:off x="8786499" y="15123"/>
            <a:ext cx="6017672" cy="1021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7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lvl1pPr>
          </a:lstStyle>
          <a:p>
            <a:r>
              <a:rPr dirty="0" err="1"/>
              <a:t>国家重点研发计划</a:t>
            </a:r>
            <a:endParaRPr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D822FC7-CD76-944B-B52B-99807F185A4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</a:t>
            </a:fld>
            <a:endParaRPr lang="en-US" altLang="zh-CN"/>
          </a:p>
        </p:txBody>
      </p:sp>
      <p:sp>
        <p:nvSpPr>
          <p:cNvPr id="14" name="课题：        大科学装置前沿研究…">
            <a:extLst>
              <a:ext uri="{FF2B5EF4-FFF2-40B4-BE49-F238E27FC236}">
                <a16:creationId xmlns:a16="http://schemas.microsoft.com/office/drawing/2014/main" id="{560F05B7-F8DA-BB4B-8EDE-7C31C6205BFE}"/>
              </a:ext>
            </a:extLst>
          </p:cNvPr>
          <p:cNvSpPr txBox="1"/>
          <p:nvPr/>
        </p:nvSpPr>
        <p:spPr>
          <a:xfrm>
            <a:off x="5844045" y="6689813"/>
            <a:ext cx="12695910" cy="3375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lang="zh-CN" altLang="en-US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课题</a:t>
            </a:r>
            <a:r>
              <a:rPr lang="en-US" altLang="zh-CN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2</a:t>
            </a:r>
            <a:r>
              <a:rPr lang="zh-CN" altLang="en-US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：</a:t>
            </a:r>
            <a:r>
              <a:rPr lang="zh-CN" altLang="en-US" sz="54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硅径迹探测器关键技术验证 </a:t>
            </a:r>
          </a:p>
          <a:p>
            <a:pPr defTabSz="821531">
              <a:defRPr sz="5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dirty="0" err="1"/>
              <a:t>报告人</a:t>
            </a:r>
            <a:r>
              <a:rPr dirty="0"/>
              <a:t>：            </a:t>
            </a:r>
            <a:r>
              <a:rPr dirty="0" err="1"/>
              <a:t>梁志均</a:t>
            </a:r>
            <a:endParaRPr dirty="0"/>
          </a:p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sz="5000" dirty="0" err="1"/>
              <a:t>项目负责人</a:t>
            </a:r>
            <a:r>
              <a:rPr sz="5000" dirty="0"/>
              <a:t>：    João </a:t>
            </a:r>
            <a:r>
              <a:rPr sz="5000" dirty="0" err="1"/>
              <a:t>Guimarães</a:t>
            </a:r>
            <a:r>
              <a:rPr sz="5000" dirty="0"/>
              <a:t> da Costa</a:t>
            </a:r>
          </a:p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sz="5000" dirty="0" err="1"/>
              <a:t>项目承担单位：中国科学院</a:t>
            </a:r>
            <a:r>
              <a:rPr sz="5000" dirty="0"/>
              <a:t> </a:t>
            </a:r>
            <a:r>
              <a:rPr sz="5000" dirty="0" err="1"/>
              <a:t>高能物理研究所</a:t>
            </a:r>
            <a:endParaRPr sz="5000" dirty="0"/>
          </a:p>
        </p:txBody>
      </p:sp>
    </p:spTree>
    <p:extLst>
      <p:ext uri="{BB962C8B-B14F-4D97-AF65-F5344CB8AC3E}">
        <p14:creationId xmlns:p14="http://schemas.microsoft.com/office/powerpoint/2010/main" val="401097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E51130-E8A3-6640-9745-BEB15FCC5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  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A221C2-8120-A04F-8696-3E364B1BF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29713" y="1039589"/>
            <a:ext cx="24384001" cy="11412142"/>
          </a:xfrm>
        </p:spPr>
        <p:txBody>
          <a:bodyPr/>
          <a:lstStyle/>
          <a:p>
            <a:r>
              <a:rPr lang="en-US" altLang="zh-CN" sz="4400" b="1" dirty="0">
                <a:solidFill>
                  <a:srgbClr val="FFFF00"/>
                </a:solidFill>
                <a:effectLst/>
                <a:latin typeface="Helvetica"/>
                <a:sym typeface="Helvetica"/>
              </a:rPr>
              <a:t>3~5um good position resolution require high assembly precision  </a:t>
            </a:r>
          </a:p>
          <a:p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Cooperate with domestic company on R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&amp;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D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Gantry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automatic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module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assembly.</a:t>
            </a:r>
          </a:p>
          <a:p>
            <a:pPr lvl="1"/>
            <a:r>
              <a:rPr lang="en-US" altLang="zh-CN" sz="40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Pattern recognition with high resolution camera</a:t>
            </a:r>
          </a:p>
          <a:p>
            <a:pPr lvl="1"/>
            <a:r>
              <a:rPr lang="en-US" altLang="zh-CN" sz="40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Automatic chip pick-up and positioning </a:t>
            </a:r>
          </a:p>
          <a:p>
            <a:pPr lvl="1"/>
            <a:r>
              <a:rPr lang="en-US" altLang="zh-CN" sz="40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Automatic</a:t>
            </a:r>
            <a:r>
              <a:rPr lang="zh-CN" altLang="en-US" sz="40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0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Glue dispending 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755D66E-FA0E-7A41-9B79-3F4053F685F1}"/>
              </a:ext>
            </a:extLst>
          </p:cNvPr>
          <p:cNvSpPr/>
          <p:nvPr/>
        </p:nvSpPr>
        <p:spPr>
          <a:xfrm>
            <a:off x="1021877" y="77153"/>
            <a:ext cx="1734641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Gantry for vertex detector prototype assembly </a:t>
            </a:r>
            <a:endParaRPr lang="zh-CN" altLang="en-US" sz="6600" b="0" dirty="0">
              <a:effectLst>
                <a:outerShdw blurRad="76200" dist="76200" dir="2880000" rotWithShape="0">
                  <a:srgbClr val="000000"/>
                </a:outerShdw>
              </a:effectLst>
              <a:latin typeface="+mj-lt"/>
              <a:ea typeface="+mj-ea"/>
              <a:cs typeface="+mj-cs"/>
              <a:sym typeface="Damascus Bold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CBDD8EA-B14A-4B41-B2B1-D38FF4FE56F1}"/>
              </a:ext>
            </a:extLst>
          </p:cNvPr>
          <p:cNvSpPr/>
          <p:nvPr/>
        </p:nvSpPr>
        <p:spPr>
          <a:xfrm>
            <a:off x="403689" y="4888417"/>
            <a:ext cx="168898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CN" dirty="0">
                <a:solidFill>
                  <a:srgbClr val="FFFF00"/>
                </a:solidFill>
              </a:rPr>
              <a:t>Gantry system 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C644E9E-62A5-144E-89EC-149BC6419081}"/>
              </a:ext>
            </a:extLst>
          </p:cNvPr>
          <p:cNvSpPr/>
          <p:nvPr/>
        </p:nvSpPr>
        <p:spPr>
          <a:xfrm>
            <a:off x="16873533" y="3741489"/>
            <a:ext cx="806881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automatic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glue dispending 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81983B13-9BD8-754D-9BD4-EEC776C7EC1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20</a:t>
            </a:fld>
            <a:endParaRPr lang="en-US" altLang="zh-CN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3C73318-3B0E-BB43-8202-7753625B9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9096" y="4381585"/>
            <a:ext cx="3706986" cy="883031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F85FE34-DB4E-FE43-936B-DE2B47453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13266"/>
            <a:ext cx="10324395" cy="77272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1DE3CC2-465A-4A4C-B2A4-6D69C51A1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2453" y="6570032"/>
            <a:ext cx="7842265" cy="5881699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5693CA1E-AA3B-D84F-8F80-B24EDC6FE1D7}"/>
              </a:ext>
            </a:extLst>
          </p:cNvPr>
          <p:cNvSpPr/>
          <p:nvPr/>
        </p:nvSpPr>
        <p:spPr>
          <a:xfrm>
            <a:off x="12108038" y="5521178"/>
            <a:ext cx="168898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CN" dirty="0">
                <a:solidFill>
                  <a:srgbClr val="FFFF00"/>
                </a:solidFill>
              </a:rPr>
              <a:t>Pattern recognition </a:t>
            </a:r>
          </a:p>
        </p:txBody>
      </p:sp>
    </p:spTree>
    <p:extLst>
      <p:ext uri="{BB962C8B-B14F-4D97-AF65-F5344CB8AC3E}">
        <p14:creationId xmlns:p14="http://schemas.microsoft.com/office/powerpoint/2010/main" val="1006699847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621392-A42B-8247-AE74-D1A3030C3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849" y="0"/>
            <a:ext cx="24384001" cy="1482329"/>
          </a:xfrm>
        </p:spPr>
        <p:txBody>
          <a:bodyPr>
            <a:normAutofit/>
          </a:bodyPr>
          <a:lstStyle/>
          <a:p>
            <a:r>
              <a:rPr lang="en-US" altLang="zh-CN" dirty="0"/>
              <a:t>Carbon</a:t>
            </a:r>
            <a:r>
              <a:rPr lang="zh-CN" altLang="en-US" dirty="0"/>
              <a:t> </a:t>
            </a:r>
            <a:r>
              <a:rPr lang="en-US" altLang="zh-CN" dirty="0"/>
              <a:t>fiber Support</a:t>
            </a:r>
            <a:r>
              <a:rPr lang="zh-CN" altLang="en-US" dirty="0"/>
              <a:t> </a:t>
            </a:r>
            <a:r>
              <a:rPr lang="en-US" altLang="zh-CN" dirty="0"/>
              <a:t>structure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ladder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DB8D2DB-167D-E748-8D08-716B10FC97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151929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Fabricated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first</a:t>
            </a:r>
            <a:r>
              <a:rPr kumimoji="1" lang="zh-CN" altLang="en-US" dirty="0"/>
              <a:t> </a:t>
            </a:r>
            <a:r>
              <a:rPr kumimoji="1" lang="en-US" altLang="zh-CN" dirty="0"/>
              <a:t>support</a:t>
            </a:r>
            <a:r>
              <a:rPr kumimoji="1" lang="zh-CN" altLang="en-US" dirty="0"/>
              <a:t> </a:t>
            </a:r>
            <a:r>
              <a:rPr kumimoji="1" lang="en-US" altLang="zh-CN" dirty="0"/>
              <a:t>structure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prototype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ladder</a:t>
            </a:r>
            <a:r>
              <a:rPr kumimoji="1" lang="zh-CN" altLang="en-US" dirty="0"/>
              <a:t> </a:t>
            </a:r>
            <a:r>
              <a:rPr kumimoji="1" lang="en-US" altLang="zh-CN" dirty="0"/>
              <a:t>(IHEP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designed)</a:t>
            </a:r>
          </a:p>
          <a:p>
            <a:pPr lvl="1"/>
            <a:r>
              <a:rPr kumimoji="1" lang="en-US" altLang="zh-CN" b="1" dirty="0">
                <a:solidFill>
                  <a:srgbClr val="FFFF00"/>
                </a:solidFill>
              </a:rPr>
              <a:t>4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layer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of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carbon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fiber,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0.12mm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thick</a:t>
            </a:r>
          </a:p>
          <a:p>
            <a:pPr lvl="1"/>
            <a:r>
              <a:rPr kumimoji="1" lang="en-US" altLang="zh-CN" b="1" dirty="0">
                <a:solidFill>
                  <a:srgbClr val="FFFF00"/>
                </a:solidFill>
              </a:rPr>
              <a:t>~3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time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thinner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than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conventional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carbon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fiber</a:t>
            </a:r>
          </a:p>
          <a:p>
            <a:pPr lvl="1"/>
            <a:r>
              <a:rPr kumimoji="1" lang="en-US" altLang="zh-CN" sz="4600" dirty="0"/>
              <a:t>More</a:t>
            </a:r>
            <a:r>
              <a:rPr kumimoji="1" lang="zh-CN" altLang="en-US" sz="4600" dirty="0"/>
              <a:t> </a:t>
            </a:r>
            <a:r>
              <a:rPr kumimoji="1" lang="en-US" altLang="zh-CN" sz="4600" dirty="0"/>
              <a:t>details from </a:t>
            </a:r>
            <a:r>
              <a:rPr kumimoji="1" lang="en-US" altLang="zh-CN" sz="4600" dirty="0" err="1"/>
              <a:t>Jinyu’s</a:t>
            </a:r>
            <a:r>
              <a:rPr kumimoji="1" lang="en-US" altLang="zh-CN" sz="4600" dirty="0"/>
              <a:t> talk</a:t>
            </a:r>
            <a:endParaRPr kumimoji="1" lang="zh-CN" altLang="en-US" sz="4600" dirty="0"/>
          </a:p>
          <a:p>
            <a:pPr lvl="1"/>
            <a:endParaRPr kumimoji="1" lang="en-US" altLang="zh-CN" dirty="0">
              <a:solidFill>
                <a:srgbClr val="FFFF00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AE81550-2C3A-C84D-A5D5-5F809114BC8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21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BD6E4B5-3BF0-C247-8402-145A143FBA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687" r="12630"/>
          <a:stretch/>
        </p:blipFill>
        <p:spPr>
          <a:xfrm>
            <a:off x="10640347" y="4307933"/>
            <a:ext cx="6370816" cy="605833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F6CB45F-0508-C045-A6C0-E9D2DDE69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1560" y="10158231"/>
            <a:ext cx="14861730" cy="35379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DC31F4A-6EDD-9246-B7A3-8C8588D1B84F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4" t="10435" r="4775" b="11111"/>
          <a:stretch/>
        </p:blipFill>
        <p:spPr bwMode="auto">
          <a:xfrm>
            <a:off x="2531560" y="4734342"/>
            <a:ext cx="7783984" cy="50770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64890210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94EF2B-7F82-BF40-8C37-E9BD05EA5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363" y="0"/>
            <a:ext cx="24384001" cy="1482329"/>
          </a:xfrm>
        </p:spPr>
        <p:txBody>
          <a:bodyPr/>
          <a:lstStyle/>
          <a:p>
            <a:r>
              <a:rPr kumimoji="1" lang="zh-CN" altLang="en-US" dirty="0"/>
              <a:t> </a:t>
            </a:r>
            <a:r>
              <a:rPr kumimoji="1" lang="en-US" altLang="zh-CN" dirty="0"/>
              <a:t>Cooling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design</a:t>
            </a:r>
            <a:r>
              <a:rPr kumimoji="1" lang="zh-CN" altLang="en-US" dirty="0"/>
              <a:t>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0291D70-1DF8-9842-9755-73DEA4922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2" y="1151929"/>
            <a:ext cx="24384001" cy="11412142"/>
          </a:xfrm>
        </p:spPr>
        <p:txBody>
          <a:bodyPr/>
          <a:lstStyle/>
          <a:p>
            <a:pPr lvl="0"/>
            <a:r>
              <a:rPr lang="en-US" altLang="zh-CN" sz="4800" b="1" dirty="0"/>
              <a:t>Air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cooling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is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baseline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design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for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CEPC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vertex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detector</a:t>
            </a:r>
            <a:r>
              <a:rPr lang="zh-CN" altLang="en-US" sz="4800" b="1" dirty="0"/>
              <a:t> </a:t>
            </a:r>
            <a:endParaRPr lang="en-US" altLang="zh-CN" sz="4800" b="1" dirty="0"/>
          </a:p>
          <a:p>
            <a:pPr lvl="0"/>
            <a:r>
              <a:rPr lang="en-US" altLang="zh-CN" sz="4800" b="1" dirty="0"/>
              <a:t>Sensor Power dissipation:</a:t>
            </a:r>
          </a:p>
          <a:p>
            <a:pPr lvl="1"/>
            <a:r>
              <a:rPr lang="en-US" altLang="zh-CN" sz="4400" dirty="0" err="1"/>
              <a:t>Taichupix</a:t>
            </a:r>
            <a:r>
              <a:rPr lang="zh-CN" altLang="en-US" sz="4400" dirty="0"/>
              <a:t> </a:t>
            </a:r>
            <a:r>
              <a:rPr lang="en-US" altLang="zh-CN" sz="4400" dirty="0"/>
              <a:t>:  </a:t>
            </a:r>
            <a:r>
              <a:rPr lang="zh-CN" altLang="en-US" sz="4400" dirty="0">
                <a:solidFill>
                  <a:srgbClr val="FFFF00"/>
                </a:solidFill>
              </a:rPr>
              <a:t>≤ </a:t>
            </a:r>
            <a:r>
              <a:rPr lang="en-US" altLang="zh-CN" sz="4400" dirty="0">
                <a:solidFill>
                  <a:srgbClr val="FFFF00"/>
                </a:solidFill>
              </a:rPr>
              <a:t>100 </a:t>
            </a:r>
            <a:r>
              <a:rPr lang="en-US" altLang="zh-CN" sz="4400" dirty="0" err="1">
                <a:solidFill>
                  <a:srgbClr val="FFFF00"/>
                </a:solidFill>
              </a:rPr>
              <a:t>mW</a:t>
            </a:r>
            <a:r>
              <a:rPr lang="en-US" altLang="zh-CN" sz="4400" dirty="0">
                <a:solidFill>
                  <a:srgbClr val="FFFF00"/>
                </a:solidFill>
              </a:rPr>
              <a:t>/cm</a:t>
            </a:r>
            <a:r>
              <a:rPr lang="en-US" altLang="zh-CN" sz="4400" baseline="30000" dirty="0">
                <a:solidFill>
                  <a:srgbClr val="FFFF00"/>
                </a:solidFill>
              </a:rPr>
              <a:t>2</a:t>
            </a:r>
            <a:r>
              <a:rPr lang="en-US" altLang="zh-CN" sz="4400" dirty="0"/>
              <a:t>. (trigger</a:t>
            </a:r>
            <a:r>
              <a:rPr lang="zh-CN" altLang="en-US" sz="4400" dirty="0"/>
              <a:t> </a:t>
            </a:r>
            <a:r>
              <a:rPr lang="en-US" altLang="zh-CN" sz="4400" dirty="0"/>
              <a:t>mode)</a:t>
            </a:r>
            <a:r>
              <a:rPr lang="zh-CN" altLang="en-US" sz="4400" dirty="0"/>
              <a:t> </a:t>
            </a:r>
            <a:r>
              <a:rPr lang="en-US" altLang="zh-CN" sz="4400" dirty="0"/>
              <a:t>;</a:t>
            </a:r>
            <a:r>
              <a:rPr lang="zh-CN" altLang="en-US" sz="4400" dirty="0"/>
              <a:t> </a:t>
            </a:r>
            <a:r>
              <a:rPr lang="en-US" altLang="zh-CN" sz="4400" dirty="0"/>
              <a:t>CEPC</a:t>
            </a:r>
            <a:r>
              <a:rPr lang="zh-CN" altLang="en-US" sz="4400" dirty="0"/>
              <a:t>  </a:t>
            </a:r>
            <a:r>
              <a:rPr lang="en-US" altLang="zh-CN" sz="4400" dirty="0"/>
              <a:t>final</a:t>
            </a:r>
            <a:r>
              <a:rPr lang="zh-CN" altLang="en-US" sz="4400" dirty="0"/>
              <a:t> </a:t>
            </a:r>
            <a:r>
              <a:rPr lang="en-US" altLang="zh-CN" sz="4400" dirty="0"/>
              <a:t>goal</a:t>
            </a:r>
            <a:r>
              <a:rPr lang="zh-CN" altLang="en-US" sz="4400" dirty="0"/>
              <a:t> </a:t>
            </a:r>
            <a:r>
              <a:rPr lang="en-US" altLang="zh-CN" sz="4400" dirty="0"/>
              <a:t>:  </a:t>
            </a:r>
            <a:r>
              <a:rPr lang="zh-CN" altLang="en-US" sz="4400" dirty="0">
                <a:solidFill>
                  <a:srgbClr val="FFFF00"/>
                </a:solidFill>
              </a:rPr>
              <a:t>≤ </a:t>
            </a:r>
            <a:r>
              <a:rPr lang="en-US" altLang="zh-CN" sz="4400" dirty="0">
                <a:solidFill>
                  <a:srgbClr val="FFFF00"/>
                </a:solidFill>
              </a:rPr>
              <a:t>50 </a:t>
            </a:r>
            <a:r>
              <a:rPr lang="en-US" altLang="zh-CN" sz="4400" dirty="0" err="1">
                <a:solidFill>
                  <a:srgbClr val="FFFF00"/>
                </a:solidFill>
              </a:rPr>
              <a:t>mW</a:t>
            </a:r>
            <a:r>
              <a:rPr lang="en-US" altLang="zh-CN" sz="4400" dirty="0">
                <a:solidFill>
                  <a:srgbClr val="FFFF00"/>
                </a:solidFill>
              </a:rPr>
              <a:t>/cm</a:t>
            </a:r>
            <a:r>
              <a:rPr lang="en-US" altLang="zh-CN" sz="4400" baseline="30000" dirty="0">
                <a:solidFill>
                  <a:srgbClr val="FFFF00"/>
                </a:solidFill>
              </a:rPr>
              <a:t>2</a:t>
            </a:r>
            <a:endParaRPr lang="en-US" altLang="zh-CN" sz="4400" dirty="0">
              <a:solidFill>
                <a:srgbClr val="FFFF00"/>
              </a:solidFill>
            </a:endParaRPr>
          </a:p>
          <a:p>
            <a:r>
              <a:rPr lang="en-US" altLang="zh-CN" sz="4800" dirty="0"/>
              <a:t>Cooling simulations of a single complete ladder  </a:t>
            </a:r>
          </a:p>
          <a:p>
            <a:pPr lvl="1"/>
            <a:r>
              <a:rPr lang="en-US" altLang="zh-CN" sz="4000" dirty="0">
                <a:solidFill>
                  <a:schemeClr val="tx1"/>
                </a:solidFill>
              </a:rPr>
              <a:t>Testbench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setup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has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been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designed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and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built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for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air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cooling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,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vibration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tests</a:t>
            </a:r>
          </a:p>
          <a:p>
            <a:pPr lvl="1"/>
            <a:endParaRPr lang="zh-CN" altLang="en-US" sz="4400" dirty="0"/>
          </a:p>
          <a:p>
            <a:pPr lvl="0"/>
            <a:endParaRPr lang="zh-CN" altLang="zh-CN" sz="4800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6293973-464E-B241-B029-07BD44CD190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3660975" y="12877456"/>
            <a:ext cx="409779" cy="428345"/>
          </a:xfrm>
        </p:spPr>
        <p:txBody>
          <a:bodyPr/>
          <a:lstStyle/>
          <a:p>
            <a:fld id="{86CB4B4D-7CA3-9044-876B-883B54F8677D}" type="slidenum">
              <a:rPr lang="en-US" altLang="zh-CN" smtClean="0"/>
              <a:t>22</a:t>
            </a:fld>
            <a:endParaRPr lang="zh-CN" altLang="en-US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AC109C57-1AA3-7748-A370-D427BC473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341" y="6845908"/>
            <a:ext cx="6828164" cy="658357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8B76EA3-9906-BC43-9FE9-4F0BE93FD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00622" y="6221050"/>
            <a:ext cx="9875422" cy="749495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9057B5CE-0B30-D849-A4E1-31F9C57A260E}"/>
              </a:ext>
            </a:extLst>
          </p:cNvPr>
          <p:cNvSpPr/>
          <p:nvPr/>
        </p:nvSpPr>
        <p:spPr>
          <a:xfrm>
            <a:off x="1466757" y="5343887"/>
            <a:ext cx="5237331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zh-CN" sz="3600" dirty="0">
                <a:solidFill>
                  <a:srgbClr val="FFFF00"/>
                </a:solidFill>
                <a:latin typeface="Arial,Bold"/>
              </a:rPr>
              <a:t>The</a:t>
            </a:r>
            <a:r>
              <a:rPr lang="zh-CN" altLang="en-US" sz="3600" dirty="0">
                <a:solidFill>
                  <a:srgbClr val="FFFF00"/>
                </a:solidFill>
                <a:latin typeface="Arial,Bold"/>
              </a:rPr>
              <a:t> </a:t>
            </a:r>
            <a:r>
              <a:rPr lang="en" altLang="zh-CN" sz="3600" dirty="0">
                <a:solidFill>
                  <a:srgbClr val="FFFF00"/>
                </a:solidFill>
                <a:latin typeface="Arial,Bold"/>
              </a:rPr>
              <a:t>EMMI</a:t>
            </a:r>
            <a:r>
              <a:rPr lang="zh-CN" altLang="en-US" sz="3600" dirty="0">
                <a:solidFill>
                  <a:srgbClr val="FFFF00"/>
                </a:solidFill>
                <a:latin typeface="Arial,Bold"/>
              </a:rPr>
              <a:t> </a:t>
            </a:r>
            <a:endParaRPr lang="en-US" altLang="zh-CN" sz="3600" dirty="0">
              <a:solidFill>
                <a:srgbClr val="FFFF00"/>
              </a:solidFill>
              <a:latin typeface="Arial,Bold"/>
            </a:endParaRPr>
          </a:p>
          <a:p>
            <a:r>
              <a:rPr lang="en" altLang="zh-CN" sz="3600" dirty="0">
                <a:solidFill>
                  <a:srgbClr val="FFFF00"/>
                </a:solidFill>
                <a:latin typeface="Arial,Bold"/>
              </a:rPr>
              <a:t>(Emission</a:t>
            </a:r>
            <a:r>
              <a:rPr lang="zh-CN" altLang="en-US" sz="3600" dirty="0">
                <a:solidFill>
                  <a:srgbClr val="FFFF00"/>
                </a:solidFill>
                <a:latin typeface="Arial,Bold"/>
              </a:rPr>
              <a:t> </a:t>
            </a:r>
            <a:r>
              <a:rPr lang="en" altLang="zh-CN" sz="3600" dirty="0">
                <a:solidFill>
                  <a:srgbClr val="FFFF00"/>
                </a:solidFill>
                <a:latin typeface="Arial,Bold"/>
              </a:rPr>
              <a:t>Microscope)</a:t>
            </a:r>
          </a:p>
          <a:p>
            <a:r>
              <a:rPr lang="en" altLang="zh-CN" sz="3600" dirty="0">
                <a:solidFill>
                  <a:srgbClr val="FFFF00"/>
                </a:solidFill>
                <a:latin typeface="Arial,Bold"/>
              </a:rPr>
              <a:t>For</a:t>
            </a:r>
            <a:r>
              <a:rPr lang="zh-CN" altLang="en-US" sz="3600" dirty="0">
                <a:solidFill>
                  <a:srgbClr val="FFFF00"/>
                </a:solidFill>
                <a:latin typeface="Arial,Bold"/>
              </a:rPr>
              <a:t> </a:t>
            </a:r>
            <a:r>
              <a:rPr lang="en-US" altLang="zh-CN" sz="3600" dirty="0">
                <a:solidFill>
                  <a:srgbClr val="FFFF00"/>
                </a:solidFill>
                <a:latin typeface="Arial,Bold"/>
              </a:rPr>
              <a:t>Taichupix2</a:t>
            </a:r>
            <a:endParaRPr lang="en" altLang="zh-CN" sz="3600" dirty="0">
              <a:solidFill>
                <a:srgbClr val="FFFF00"/>
              </a:solidFill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34CF30D-046A-354D-8699-866C7704C3E7}"/>
              </a:ext>
            </a:extLst>
          </p:cNvPr>
          <p:cNvSpPr/>
          <p:nvPr/>
        </p:nvSpPr>
        <p:spPr>
          <a:xfrm>
            <a:off x="13670400" y="5260365"/>
            <a:ext cx="57358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Power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consumption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68428028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1C571A-8721-214F-8223-7B5E06C17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</a:t>
            </a:r>
            <a:r>
              <a:rPr kumimoji="1" lang="en-US" altLang="zh-CN" dirty="0"/>
              <a:t>Air</a:t>
            </a:r>
            <a:r>
              <a:rPr kumimoji="1" lang="zh-CN" altLang="en-US" dirty="0"/>
              <a:t> </a:t>
            </a:r>
            <a:r>
              <a:rPr kumimoji="1" lang="en-US" altLang="zh-CN" dirty="0"/>
              <a:t>Cooling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6B830EB-9CE4-524A-AF61-56A68EE1660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23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22DF3EA-49DD-9449-B787-C19896176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593" y="-29707"/>
            <a:ext cx="14315120" cy="58743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E6BFC5C-51E8-7A42-9BA3-DC86CCA298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697" y="8227524"/>
            <a:ext cx="13097781" cy="5191914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D36B49BB-A191-4443-800D-34E6FA7149A7}"/>
              </a:ext>
            </a:extLst>
          </p:cNvPr>
          <p:cNvSpPr/>
          <p:nvPr/>
        </p:nvSpPr>
        <p:spPr>
          <a:xfrm>
            <a:off x="29712" y="9903631"/>
            <a:ext cx="22541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Air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flow</a:t>
            </a:r>
            <a:endParaRPr lang="zh-CN" altLang="en-US" dirty="0">
              <a:solidFill>
                <a:srgbClr val="FFFF00"/>
              </a:solidFill>
            </a:endParaRPr>
          </a:p>
        </p:txBody>
      </p:sp>
      <p:cxnSp>
        <p:nvCxnSpPr>
          <p:cNvPr id="16" name="直线箭头连接符 15">
            <a:extLst>
              <a:ext uri="{FF2B5EF4-FFF2-40B4-BE49-F238E27FC236}">
                <a16:creationId xmlns:a16="http://schemas.microsoft.com/office/drawing/2014/main" id="{7449FEF4-029C-8F47-AB44-F17150198B60}"/>
              </a:ext>
            </a:extLst>
          </p:cNvPr>
          <p:cNvCxnSpPr>
            <a:cxnSpLocks/>
          </p:cNvCxnSpPr>
          <p:nvPr/>
        </p:nvCxnSpPr>
        <p:spPr>
          <a:xfrm>
            <a:off x="422118" y="10914508"/>
            <a:ext cx="2771631" cy="32196"/>
          </a:xfrm>
          <a:prstGeom prst="straightConnector1">
            <a:avLst/>
          </a:prstGeom>
          <a:noFill/>
          <a:ln w="41275" cap="flat">
            <a:solidFill>
              <a:srgbClr val="FFFF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C91B2E35-2CBB-B344-926D-6F59CEF20CC4}"/>
              </a:ext>
            </a:extLst>
          </p:cNvPr>
          <p:cNvSpPr/>
          <p:nvPr/>
        </p:nvSpPr>
        <p:spPr>
          <a:xfrm>
            <a:off x="210397" y="6236747"/>
            <a:ext cx="10690747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Test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setup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prototype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for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ladder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cooling</a:t>
            </a:r>
          </a:p>
          <a:p>
            <a:r>
              <a:rPr lang="en-US" altLang="zh-CN" dirty="0">
                <a:solidFill>
                  <a:srgbClr val="FFFF00"/>
                </a:solidFill>
              </a:rPr>
              <a:t>Use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compressed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air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for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cooling</a:t>
            </a:r>
          </a:p>
          <a:p>
            <a:r>
              <a:rPr lang="en-US" altLang="zh-CN" dirty="0">
                <a:solidFill>
                  <a:srgbClr val="FFFF00"/>
                </a:solidFill>
              </a:rPr>
              <a:t>(See more from </a:t>
            </a:r>
            <a:r>
              <a:rPr lang="en-US" altLang="zh-CN" dirty="0" err="1">
                <a:solidFill>
                  <a:srgbClr val="FFFF00"/>
                </a:solidFill>
              </a:rPr>
              <a:t>Jinyu’s</a:t>
            </a:r>
            <a:r>
              <a:rPr lang="en-US" altLang="zh-CN" dirty="0">
                <a:solidFill>
                  <a:srgbClr val="FFFF00"/>
                </a:solidFill>
              </a:rPr>
              <a:t> talk)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6FF7DEB0-69C1-FC42-94EE-D35587A20580}"/>
              </a:ext>
            </a:extLst>
          </p:cNvPr>
          <p:cNvSpPr/>
          <p:nvPr/>
        </p:nvSpPr>
        <p:spPr>
          <a:xfrm>
            <a:off x="8089534" y="8407374"/>
            <a:ext cx="4801314" cy="646331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3600" dirty="0">
                <a:solidFill>
                  <a:srgbClr val="FFFF00"/>
                </a:solidFill>
              </a:rPr>
              <a:t>Laser</a:t>
            </a:r>
            <a:r>
              <a:rPr lang="zh-CN" altLang="en-US" sz="3600" dirty="0">
                <a:solidFill>
                  <a:srgbClr val="FFFF00"/>
                </a:solidFill>
              </a:rPr>
              <a:t> </a:t>
            </a:r>
            <a:r>
              <a:rPr lang="en" altLang="zh-CN" sz="3600" dirty="0">
                <a:solidFill>
                  <a:srgbClr val="FFFF00"/>
                </a:solidFill>
              </a:rPr>
              <a:t>interferometer</a:t>
            </a:r>
            <a:r>
              <a:rPr lang="zh-CN" altLang="en-US" sz="3600" dirty="0">
                <a:solidFill>
                  <a:srgbClr val="FFFF00"/>
                </a:solidFill>
              </a:rPr>
              <a:t> </a:t>
            </a:r>
          </a:p>
        </p:txBody>
      </p:sp>
      <p:cxnSp>
        <p:nvCxnSpPr>
          <p:cNvPr id="19" name="直线箭头连接符 18">
            <a:extLst>
              <a:ext uri="{FF2B5EF4-FFF2-40B4-BE49-F238E27FC236}">
                <a16:creationId xmlns:a16="http://schemas.microsoft.com/office/drawing/2014/main" id="{CD93C69D-F0F9-0C4C-96EF-948C628C7769}"/>
              </a:ext>
            </a:extLst>
          </p:cNvPr>
          <p:cNvCxnSpPr>
            <a:cxnSpLocks/>
          </p:cNvCxnSpPr>
          <p:nvPr/>
        </p:nvCxnSpPr>
        <p:spPr>
          <a:xfrm flipH="1">
            <a:off x="7291049" y="8984459"/>
            <a:ext cx="1452041" cy="760568"/>
          </a:xfrm>
          <a:prstGeom prst="straightConnector1">
            <a:avLst/>
          </a:prstGeom>
          <a:noFill/>
          <a:ln w="41275" cap="flat">
            <a:solidFill>
              <a:srgbClr val="FFFF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直线箭头连接符 19">
            <a:extLst>
              <a:ext uri="{FF2B5EF4-FFF2-40B4-BE49-F238E27FC236}">
                <a16:creationId xmlns:a16="http://schemas.microsoft.com/office/drawing/2014/main" id="{861EA426-1522-8141-847D-84D75C03BB41}"/>
              </a:ext>
            </a:extLst>
          </p:cNvPr>
          <p:cNvCxnSpPr>
            <a:cxnSpLocks/>
          </p:cNvCxnSpPr>
          <p:nvPr/>
        </p:nvCxnSpPr>
        <p:spPr>
          <a:xfrm flipH="1">
            <a:off x="8338125" y="10130342"/>
            <a:ext cx="1452041" cy="760568"/>
          </a:xfrm>
          <a:prstGeom prst="straightConnector1">
            <a:avLst/>
          </a:prstGeom>
          <a:noFill/>
          <a:ln w="41275" cap="flat">
            <a:solidFill>
              <a:srgbClr val="FFFF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矩形 20">
            <a:extLst>
              <a:ext uri="{FF2B5EF4-FFF2-40B4-BE49-F238E27FC236}">
                <a16:creationId xmlns:a16="http://schemas.microsoft.com/office/drawing/2014/main" id="{8E4E9560-8D28-DC4E-99F0-1C999E080112}"/>
              </a:ext>
            </a:extLst>
          </p:cNvPr>
          <p:cNvSpPr/>
          <p:nvPr/>
        </p:nvSpPr>
        <p:spPr>
          <a:xfrm>
            <a:off x="7637554" y="9644385"/>
            <a:ext cx="31886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FFFF00"/>
                </a:solidFill>
              </a:rPr>
              <a:t>Ladder</a:t>
            </a:r>
            <a:r>
              <a:rPr lang="zh-CN" altLang="en-US" sz="3200" dirty="0">
                <a:solidFill>
                  <a:srgbClr val="FFFF00"/>
                </a:solidFill>
              </a:rPr>
              <a:t> </a:t>
            </a:r>
            <a:r>
              <a:rPr lang="en-US" altLang="zh-CN" sz="3200" dirty="0">
                <a:solidFill>
                  <a:srgbClr val="FFFF00"/>
                </a:solidFill>
              </a:rPr>
              <a:t>support</a:t>
            </a:r>
            <a:endParaRPr lang="zh-CN" altLang="en-US" sz="3200" dirty="0"/>
          </a:p>
        </p:txBody>
      </p:sp>
      <p:sp>
        <p:nvSpPr>
          <p:cNvPr id="23" name="文本占位符 2">
            <a:extLst>
              <a:ext uri="{FF2B5EF4-FFF2-40B4-BE49-F238E27FC236}">
                <a16:creationId xmlns:a16="http://schemas.microsoft.com/office/drawing/2014/main" id="{A6004493-A59C-B34A-B22E-4EDEF56301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6520" y="1196675"/>
            <a:ext cx="24149899" cy="4380146"/>
          </a:xfrm>
        </p:spPr>
        <p:txBody>
          <a:bodyPr/>
          <a:lstStyle/>
          <a:p>
            <a:pPr lvl="0"/>
            <a:r>
              <a:rPr lang="en-US" altLang="zh-CN" sz="4000" b="1" dirty="0"/>
              <a:t>Test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bench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setup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for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air-cooling</a:t>
            </a:r>
          </a:p>
          <a:p>
            <a:pPr lvl="0"/>
            <a:r>
              <a:rPr lang="en-US" altLang="zh-CN" sz="4000" b="1" dirty="0"/>
              <a:t>Vibration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follows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Gaussian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distribution</a:t>
            </a:r>
          </a:p>
          <a:p>
            <a:pPr lvl="1"/>
            <a:r>
              <a:rPr lang="en-US" altLang="zh-CN" sz="3600" b="1" dirty="0"/>
              <a:t>Maximum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displacement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can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above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10μm</a:t>
            </a:r>
          </a:p>
          <a:p>
            <a:pPr lvl="1"/>
            <a:r>
              <a:rPr lang="en-US" altLang="zh-CN" sz="3600" b="1" dirty="0"/>
              <a:t>Core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of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Gaussian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is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still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under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control</a:t>
            </a:r>
          </a:p>
          <a:p>
            <a:pPr lvl="0"/>
            <a:endParaRPr lang="en-US" altLang="zh-CN" sz="4000" b="1" dirty="0"/>
          </a:p>
          <a:p>
            <a:pPr lvl="1"/>
            <a:endParaRPr lang="en-US" altLang="zh-CN" sz="4400" b="1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5C8277D2-361A-BF49-B941-B7647CB49AAC}"/>
              </a:ext>
            </a:extLst>
          </p:cNvPr>
          <p:cNvSpPr/>
          <p:nvPr/>
        </p:nvSpPr>
        <p:spPr>
          <a:xfrm>
            <a:off x="10901144" y="5808975"/>
            <a:ext cx="1342386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Typical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Vibration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displacement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during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air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cooling</a:t>
            </a:r>
            <a:endParaRPr lang="zh-CN" altLang="en-US" dirty="0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0EA48870-AE55-5B41-80F6-71BB219CEE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32315" y="6486842"/>
            <a:ext cx="10764914" cy="722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951419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93CDA1E-CF60-CC41-A16B-EF42A7D6C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6936" y="7138627"/>
            <a:ext cx="8190303" cy="4336043"/>
          </a:xfrm>
          <a:prstGeom prst="rect">
            <a:avLst/>
          </a:prstGeom>
        </p:spPr>
      </p:pic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A0A243-B2F9-4649-9F03-5F3C289FE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639914"/>
            <a:ext cx="19751040" cy="11412142"/>
          </a:xfrm>
        </p:spPr>
        <p:txBody>
          <a:bodyPr/>
          <a:lstStyle/>
          <a:p>
            <a:r>
              <a:rPr kumimoji="1" lang="en-US" altLang="zh-CN" dirty="0"/>
              <a:t>Expect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perform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DESY(</a:t>
            </a:r>
            <a:r>
              <a:rPr kumimoji="1" lang="en-US" altLang="zh-CN" dirty="0">
                <a:solidFill>
                  <a:srgbClr val="FFC000"/>
                </a:solidFill>
              </a:rPr>
              <a:t>3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-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7GeV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electron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beams)</a:t>
            </a:r>
            <a:endParaRPr kumimoji="1" lang="en-US" altLang="zh-CN" dirty="0"/>
          </a:p>
          <a:p>
            <a:pPr lvl="1"/>
            <a:r>
              <a:rPr kumimoji="1" lang="en-US" altLang="zh-CN" dirty="0">
                <a:solidFill>
                  <a:schemeClr val="tx1"/>
                </a:solidFill>
              </a:rPr>
              <a:t>IHEP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test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beam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facility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as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backup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plan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(a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few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hundreds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MeV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- 2.5GeV electrons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)</a:t>
            </a:r>
          </a:p>
          <a:p>
            <a:r>
              <a:rPr kumimoji="1" lang="en-US" altLang="zh-CN" dirty="0"/>
              <a:t>Enclosure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with</a:t>
            </a:r>
            <a:r>
              <a:rPr kumimoji="1" lang="zh-CN" altLang="en-US" dirty="0"/>
              <a:t> </a:t>
            </a:r>
            <a:r>
              <a:rPr kumimoji="1" lang="en-US" altLang="zh-CN" dirty="0"/>
              <a:t>air</a:t>
            </a:r>
            <a:r>
              <a:rPr kumimoji="1" lang="zh-CN" altLang="en-US" dirty="0"/>
              <a:t> </a:t>
            </a:r>
            <a:r>
              <a:rPr kumimoji="1" lang="en-US" altLang="zh-CN" dirty="0"/>
              <a:t>cooling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developed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</a:p>
          <a:p>
            <a:pPr lvl="1"/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shooting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at</a:t>
            </a:r>
            <a:r>
              <a:rPr kumimoji="1" lang="zh-CN" altLang="en-US" dirty="0"/>
              <a:t> </a:t>
            </a:r>
            <a:r>
              <a:rPr kumimoji="1" lang="en-US" altLang="zh-CN" dirty="0"/>
              <a:t>one</a:t>
            </a:r>
            <a:r>
              <a:rPr kumimoji="1" lang="zh-CN" altLang="en-US" dirty="0"/>
              <a:t> </a:t>
            </a:r>
            <a:r>
              <a:rPr kumimoji="1" lang="en-US" altLang="zh-CN" dirty="0"/>
              <a:t>sectors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detectors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6693EEE-106D-8748-B0B9-25380A8F4FC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3769832" y="12711108"/>
            <a:ext cx="409779" cy="428345"/>
          </a:xfrm>
        </p:spPr>
        <p:txBody>
          <a:bodyPr/>
          <a:lstStyle/>
          <a:p>
            <a:fld id="{86CB4B4D-7CA3-9044-876B-883B54F8677D}" type="slidenum">
              <a:rPr lang="en-US" altLang="zh-CN" smtClean="0"/>
              <a:t>24</a:t>
            </a:fld>
            <a:endParaRPr lang="zh-CN" altLang="en-US" dirty="0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4BC26E3D-021B-6240-8AE8-FC05A2337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969" y="0"/>
            <a:ext cx="24384001" cy="1482329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Plan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AA5B86D4-6201-8147-89DE-3DED73C5BF06}"/>
              </a:ext>
            </a:extLst>
          </p:cNvPr>
          <p:cNvGrpSpPr>
            <a:grpSpLocks noChangeAspect="1"/>
          </p:cNvGrpSpPr>
          <p:nvPr/>
        </p:nvGrpSpPr>
        <p:grpSpPr>
          <a:xfrm>
            <a:off x="16580811" y="6141444"/>
            <a:ext cx="7368745" cy="5489968"/>
            <a:chOff x="3498639" y="2249981"/>
            <a:chExt cx="4209213" cy="3136007"/>
          </a:xfrm>
        </p:grpSpPr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9F5BCB63-BE5B-EC48-8408-8AD8297B63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960" y="2249981"/>
              <a:ext cx="3319553" cy="31360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2" name="直接连接符 26">
              <a:extLst>
                <a:ext uri="{FF2B5EF4-FFF2-40B4-BE49-F238E27FC236}">
                  <a16:creationId xmlns:a16="http://schemas.microsoft.com/office/drawing/2014/main" id="{B005106D-7E64-5E4C-9933-66F9962F3C75}"/>
                </a:ext>
              </a:extLst>
            </p:cNvPr>
            <p:cNvCxnSpPr/>
            <p:nvPr/>
          </p:nvCxnSpPr>
          <p:spPr>
            <a:xfrm flipH="1">
              <a:off x="4280367" y="3872272"/>
              <a:ext cx="3427485" cy="0"/>
            </a:xfrm>
            <a:prstGeom prst="line">
              <a:avLst/>
            </a:prstGeom>
            <a:ln w="25400">
              <a:solidFill>
                <a:srgbClr val="FF0000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6">
              <a:extLst>
                <a:ext uri="{FF2B5EF4-FFF2-40B4-BE49-F238E27FC236}">
                  <a16:creationId xmlns:a16="http://schemas.microsoft.com/office/drawing/2014/main" id="{3C5DABB0-0922-6949-BBDB-50BA12310225}"/>
                </a:ext>
              </a:extLst>
            </p:cNvPr>
            <p:cNvSpPr txBox="1"/>
            <p:nvPr/>
          </p:nvSpPr>
          <p:spPr>
            <a:xfrm>
              <a:off x="3498639" y="3752988"/>
              <a:ext cx="903955" cy="4043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>
                  <a:solidFill>
                    <a:srgbClr val="FF0000"/>
                  </a:solidFill>
                </a:rPr>
                <a:t>Beam</a:t>
              </a:r>
              <a:endParaRPr lang="zh-CN" altLang="en-US" sz="4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7" name="TextBox 6">
            <a:extLst>
              <a:ext uri="{FF2B5EF4-FFF2-40B4-BE49-F238E27FC236}">
                <a16:creationId xmlns:a16="http://schemas.microsoft.com/office/drawing/2014/main" id="{F5C0128F-B1E5-CD4D-8621-74B7E8C97A3E}"/>
              </a:ext>
            </a:extLst>
          </p:cNvPr>
          <p:cNvSpPr txBox="1"/>
          <p:nvPr/>
        </p:nvSpPr>
        <p:spPr>
          <a:xfrm>
            <a:off x="0" y="5889977"/>
            <a:ext cx="10161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rgbClr val="FFC000"/>
                </a:solidFill>
              </a:rPr>
              <a:t>Install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one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sector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of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ladder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in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vertex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detector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</a:p>
        </p:txBody>
      </p:sp>
      <p:cxnSp>
        <p:nvCxnSpPr>
          <p:cNvPr id="28" name="直线箭头连接符 27">
            <a:extLst>
              <a:ext uri="{FF2B5EF4-FFF2-40B4-BE49-F238E27FC236}">
                <a16:creationId xmlns:a16="http://schemas.microsoft.com/office/drawing/2014/main" id="{0209C732-9DFA-1046-BEAB-42A645E7E065}"/>
              </a:ext>
            </a:extLst>
          </p:cNvPr>
          <p:cNvCxnSpPr>
            <a:cxnSpLocks/>
          </p:cNvCxnSpPr>
          <p:nvPr/>
        </p:nvCxnSpPr>
        <p:spPr>
          <a:xfrm flipV="1">
            <a:off x="11309492" y="6766296"/>
            <a:ext cx="3853239" cy="4499065"/>
          </a:xfrm>
          <a:prstGeom prst="straightConnector1">
            <a:avLst/>
          </a:prstGeom>
          <a:noFill/>
          <a:ln w="50800" cap="flat">
            <a:solidFill>
              <a:srgbClr val="C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TextBox 6">
            <a:extLst>
              <a:ext uri="{FF2B5EF4-FFF2-40B4-BE49-F238E27FC236}">
                <a16:creationId xmlns:a16="http://schemas.microsoft.com/office/drawing/2014/main" id="{F85AC514-6942-6C49-B2E3-7184A3B5DAE5}"/>
              </a:ext>
            </a:extLst>
          </p:cNvPr>
          <p:cNvSpPr txBox="1"/>
          <p:nvPr/>
        </p:nvSpPr>
        <p:spPr>
          <a:xfrm>
            <a:off x="14649263" y="6057101"/>
            <a:ext cx="1441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rgbClr val="FFC000"/>
                </a:solidFill>
              </a:rPr>
              <a:t>Beam</a:t>
            </a:r>
            <a:endParaRPr lang="zh-CN" altLang="en-US" sz="3600" dirty="0">
              <a:solidFill>
                <a:srgbClr val="FFC000"/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64BCB60-FF7F-F345-A1EF-A8D4B1E9F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968" y="6594845"/>
            <a:ext cx="9305967" cy="6471775"/>
          </a:xfrm>
          <a:prstGeom prst="rect">
            <a:avLst/>
          </a:prstGeom>
        </p:spPr>
      </p:pic>
      <p:cxnSp>
        <p:nvCxnSpPr>
          <p:cNvPr id="26" name="直线箭头连接符 25">
            <a:extLst>
              <a:ext uri="{FF2B5EF4-FFF2-40B4-BE49-F238E27FC236}">
                <a16:creationId xmlns:a16="http://schemas.microsoft.com/office/drawing/2014/main" id="{8F1F8CE3-5B29-804A-A161-46FDD16BB657}"/>
              </a:ext>
            </a:extLst>
          </p:cNvPr>
          <p:cNvCxnSpPr>
            <a:cxnSpLocks/>
          </p:cNvCxnSpPr>
          <p:nvPr/>
        </p:nvCxnSpPr>
        <p:spPr>
          <a:xfrm>
            <a:off x="2224718" y="10919838"/>
            <a:ext cx="3947482" cy="711574"/>
          </a:xfrm>
          <a:prstGeom prst="straightConnector1">
            <a:avLst/>
          </a:prstGeom>
          <a:noFill/>
          <a:ln w="50800" cap="flat">
            <a:solidFill>
              <a:srgbClr val="C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0" name="TextBox 6">
            <a:extLst>
              <a:ext uri="{FF2B5EF4-FFF2-40B4-BE49-F238E27FC236}">
                <a16:creationId xmlns:a16="http://schemas.microsoft.com/office/drawing/2014/main" id="{C21E1E9C-B98C-C64B-9030-7158037CD4A2}"/>
              </a:ext>
            </a:extLst>
          </p:cNvPr>
          <p:cNvSpPr txBox="1"/>
          <p:nvPr/>
        </p:nvSpPr>
        <p:spPr>
          <a:xfrm>
            <a:off x="5971922" y="11531575"/>
            <a:ext cx="1441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rgbClr val="FF0000"/>
                </a:solidFill>
              </a:rPr>
              <a:t>Beam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999110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9580B0-3C93-3B4C-98BC-A10DB1D97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614" y="-302182"/>
            <a:ext cx="24384001" cy="1482329"/>
          </a:xfrm>
        </p:spPr>
        <p:txBody>
          <a:bodyPr/>
          <a:lstStyle/>
          <a:p>
            <a:r>
              <a:rPr kumimoji="1" lang="en-US" altLang="zh-CN" dirty="0"/>
              <a:t>Plan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 </a:t>
            </a:r>
            <a:r>
              <a:rPr kumimoji="1" lang="en-US" altLang="zh-CN" dirty="0"/>
              <a:t>(2)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5704690-9F22-CE46-9425-3F31914FD4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409280" y="833785"/>
            <a:ext cx="24384001" cy="11412142"/>
          </a:xfrm>
        </p:spPr>
        <p:txBody>
          <a:bodyPr/>
          <a:lstStyle/>
          <a:p>
            <a:r>
              <a:rPr lang="en-US" altLang="zh-CN" sz="4800" dirty="0">
                <a:sym typeface="微软雅黑"/>
              </a:rPr>
              <a:t>New</a:t>
            </a:r>
            <a:r>
              <a:rPr lang="zh-CN" altLang="en-US" sz="4800" dirty="0">
                <a:sym typeface="微软雅黑"/>
              </a:rPr>
              <a:t> </a:t>
            </a:r>
            <a:r>
              <a:rPr lang="en-US" altLang="zh-CN" sz="4800" dirty="0">
                <a:sym typeface="微软雅黑"/>
              </a:rPr>
              <a:t>opportunity</a:t>
            </a:r>
            <a:r>
              <a:rPr lang="zh-CN" altLang="en-US" sz="4800" dirty="0">
                <a:sym typeface="微软雅黑"/>
              </a:rPr>
              <a:t> </a:t>
            </a:r>
            <a:r>
              <a:rPr lang="en-US" altLang="zh-CN" sz="4800" dirty="0">
                <a:sym typeface="微软雅黑"/>
              </a:rPr>
              <a:t>in</a:t>
            </a:r>
            <a:r>
              <a:rPr lang="zh-CN" altLang="en-US" sz="4800" dirty="0">
                <a:sym typeface="微软雅黑"/>
              </a:rPr>
              <a:t> </a:t>
            </a:r>
            <a:r>
              <a:rPr lang="en-US" altLang="zh-CN" sz="4800" dirty="0">
                <a:sym typeface="微软雅黑"/>
              </a:rPr>
              <a:t>Beijing Synchrotron Radiation Facility</a:t>
            </a:r>
            <a:r>
              <a:rPr lang="zh-CN" altLang="en-US" sz="4800" dirty="0">
                <a:sym typeface="微软雅黑"/>
              </a:rPr>
              <a:t> </a:t>
            </a:r>
            <a:r>
              <a:rPr lang="en-US" altLang="zh-CN" sz="4800" dirty="0">
                <a:sym typeface="微软雅黑"/>
              </a:rPr>
              <a:t>(BSRF)</a:t>
            </a:r>
            <a:endParaRPr lang="en-US" altLang="zh-CN" sz="4800" b="1" dirty="0"/>
          </a:p>
          <a:p>
            <a:pPr lvl="1"/>
            <a:r>
              <a:rPr lang="en-US" altLang="zh-CN" b="1" dirty="0">
                <a:solidFill>
                  <a:srgbClr val="FFFF00"/>
                </a:solidFill>
              </a:rPr>
              <a:t>High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energy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electron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(0.2~2.5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GeV)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leakage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from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BEPC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endParaRPr lang="en-US" altLang="zh-CN" b="1" dirty="0">
              <a:solidFill>
                <a:srgbClr val="FFFF00"/>
              </a:solidFill>
            </a:endParaRPr>
          </a:p>
          <a:p>
            <a:pPr lvl="1"/>
            <a:r>
              <a:rPr lang="en-US" altLang="zh-CN" b="1" dirty="0">
                <a:solidFill>
                  <a:srgbClr val="FFFF00"/>
                </a:solidFill>
              </a:rPr>
              <a:t>High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trigger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rate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(up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to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50Hz/cm</a:t>
            </a:r>
            <a:r>
              <a:rPr lang="en-US" altLang="zh-CN" b="1" baseline="30000" dirty="0">
                <a:solidFill>
                  <a:srgbClr val="FFFF00"/>
                </a:solidFill>
              </a:rPr>
              <a:t>2</a:t>
            </a:r>
            <a:r>
              <a:rPr lang="en-US" altLang="zh-CN" b="1" dirty="0">
                <a:solidFill>
                  <a:srgbClr val="FFFF00"/>
                </a:solidFill>
              </a:rPr>
              <a:t>)</a:t>
            </a:r>
          </a:p>
          <a:p>
            <a:pPr lvl="1"/>
            <a:r>
              <a:rPr lang="en-US" altLang="zh-CN" b="1" dirty="0">
                <a:solidFill>
                  <a:srgbClr val="FFFF00"/>
                </a:solidFill>
              </a:rPr>
              <a:t>Need to filter low energy particles for vertex test beam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92AE620-C5C0-374F-B165-74CB4C2286A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25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6CDC1D0-09E3-D744-9CD3-F7B06F39A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2" y="4089300"/>
            <a:ext cx="14206165" cy="391894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21C6436-A65A-DB48-BC22-82723E2A8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8300789"/>
            <a:ext cx="7283116" cy="54152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D0CFFE-2A71-C249-9BEE-110F36EFC5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0055" y="8300789"/>
            <a:ext cx="5848490" cy="5335192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BAC5F9BB-4336-C14E-8564-DC9C341F1A25}"/>
              </a:ext>
            </a:extLst>
          </p:cNvPr>
          <p:cNvSpPr/>
          <p:nvPr/>
        </p:nvSpPr>
        <p:spPr>
          <a:xfrm>
            <a:off x="14768194" y="2039999"/>
            <a:ext cx="9530714" cy="11676001"/>
          </a:xfrm>
          <a:prstGeom prst="rect">
            <a:avLst/>
          </a:prstGeom>
          <a:noFill/>
          <a:ln w="444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880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1E91D4E-6A60-F848-AB43-229DBB4CECC6}"/>
              </a:ext>
            </a:extLst>
          </p:cNvPr>
          <p:cNvSpPr/>
          <p:nvPr/>
        </p:nvSpPr>
        <p:spPr>
          <a:xfrm>
            <a:off x="15218559" y="2263849"/>
            <a:ext cx="1219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/>
              <a:t>Energy spectrum measured </a:t>
            </a:r>
          </a:p>
          <a:p>
            <a:r>
              <a:rPr lang="en-US" altLang="zh-CN" dirty="0"/>
              <a:t>by calorimeter (by Yong Liu)  </a:t>
            </a:r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45691061-2006-C142-A7B5-1B09C00ADE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68194" y="4794102"/>
            <a:ext cx="9615804" cy="688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399702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E51130-E8A3-6640-9745-BEB15FCC5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  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A221C2-8120-A04F-8696-3E364B1BF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29713" y="1039589"/>
            <a:ext cx="24384001" cy="11412142"/>
          </a:xfrm>
        </p:spPr>
        <p:txBody>
          <a:bodyPr/>
          <a:lstStyle/>
          <a:p>
            <a:r>
              <a:rPr lang="en-US" altLang="zh-CN" sz="4400" b="1" dirty="0">
                <a:solidFill>
                  <a:srgbClr val="FFFF00"/>
                </a:solidFill>
                <a:effectLst/>
                <a:latin typeface="Helvetica"/>
                <a:sym typeface="Helvetica"/>
              </a:rPr>
              <a:t>3~5um good position resolution require high assembly precision  </a:t>
            </a:r>
          </a:p>
          <a:p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Cooperate with domestic company on R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&amp;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D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Gantry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automatic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module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assembly.</a:t>
            </a:r>
          </a:p>
          <a:p>
            <a:pPr lvl="1"/>
            <a:r>
              <a:rPr lang="en-US" altLang="zh-CN" sz="40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Pattern recognition with high resolution camera</a:t>
            </a:r>
          </a:p>
          <a:p>
            <a:pPr lvl="1"/>
            <a:r>
              <a:rPr lang="en-US" altLang="zh-CN" sz="40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Automatic chip pick-up and positioning </a:t>
            </a:r>
          </a:p>
          <a:p>
            <a:pPr lvl="1"/>
            <a:r>
              <a:rPr lang="en-US" altLang="zh-CN" sz="40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Automatic</a:t>
            </a:r>
            <a:r>
              <a:rPr lang="zh-CN" altLang="en-US" sz="40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0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Glue dispending 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755D66E-FA0E-7A41-9B79-3F4053F685F1}"/>
              </a:ext>
            </a:extLst>
          </p:cNvPr>
          <p:cNvSpPr/>
          <p:nvPr/>
        </p:nvSpPr>
        <p:spPr>
          <a:xfrm>
            <a:off x="1021877" y="77153"/>
            <a:ext cx="1734641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Gantry for vertex detector prototype assembly </a:t>
            </a:r>
            <a:endParaRPr lang="zh-CN" altLang="en-US" sz="6600" b="0" dirty="0">
              <a:effectLst>
                <a:outerShdw blurRad="76200" dist="76200" dir="2880000" rotWithShape="0">
                  <a:srgbClr val="000000"/>
                </a:outerShdw>
              </a:effectLst>
              <a:latin typeface="+mj-lt"/>
              <a:ea typeface="+mj-ea"/>
              <a:cs typeface="+mj-cs"/>
              <a:sym typeface="Damascus Bold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CBDD8EA-B14A-4B41-B2B1-D38FF4FE56F1}"/>
              </a:ext>
            </a:extLst>
          </p:cNvPr>
          <p:cNvSpPr/>
          <p:nvPr/>
        </p:nvSpPr>
        <p:spPr>
          <a:xfrm>
            <a:off x="403689" y="4888417"/>
            <a:ext cx="168898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CN" dirty="0">
                <a:solidFill>
                  <a:srgbClr val="FFFF00"/>
                </a:solidFill>
              </a:rPr>
              <a:t>Gantry system 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C644E9E-62A5-144E-89EC-149BC6419081}"/>
              </a:ext>
            </a:extLst>
          </p:cNvPr>
          <p:cNvSpPr/>
          <p:nvPr/>
        </p:nvSpPr>
        <p:spPr>
          <a:xfrm>
            <a:off x="16873533" y="3741489"/>
            <a:ext cx="806881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automatic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glue dispending 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81983B13-9BD8-754D-9BD4-EEC776C7EC1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26</a:t>
            </a:fld>
            <a:endParaRPr lang="en-US" altLang="zh-CN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3C73318-3B0E-BB43-8202-7753625B9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9096" y="4381585"/>
            <a:ext cx="3706986" cy="883031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F85FE34-DB4E-FE43-936B-DE2B47453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13266"/>
            <a:ext cx="10324395" cy="77272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1DE3CC2-465A-4A4C-B2A4-6D69C51A1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2453" y="6570032"/>
            <a:ext cx="7842265" cy="5881699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5693CA1E-AA3B-D84F-8F80-B24EDC6FE1D7}"/>
              </a:ext>
            </a:extLst>
          </p:cNvPr>
          <p:cNvSpPr/>
          <p:nvPr/>
        </p:nvSpPr>
        <p:spPr>
          <a:xfrm>
            <a:off x="12108038" y="5521178"/>
            <a:ext cx="168898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CN" dirty="0">
                <a:solidFill>
                  <a:srgbClr val="FFFF00"/>
                </a:solidFill>
              </a:rPr>
              <a:t>Pattern recognition </a:t>
            </a:r>
          </a:p>
        </p:txBody>
      </p:sp>
    </p:spTree>
    <p:extLst>
      <p:ext uri="{BB962C8B-B14F-4D97-AF65-F5344CB8AC3E}">
        <p14:creationId xmlns:p14="http://schemas.microsoft.com/office/powerpoint/2010/main" val="139557275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DF1174-6588-E24A-91CA-7E406226B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  </a:t>
            </a:r>
            <a:r>
              <a:rPr kumimoji="1" lang="en-US" altLang="zh-CN" dirty="0"/>
              <a:t>Overview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task2</a:t>
            </a:r>
            <a:r>
              <a:rPr kumimoji="1" lang="zh-CN" altLang="en-US" dirty="0"/>
              <a:t>：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R</a:t>
            </a:r>
            <a:r>
              <a:rPr kumimoji="1" lang="zh-CN" altLang="en-US" dirty="0"/>
              <a:t> </a:t>
            </a:r>
            <a:r>
              <a:rPr kumimoji="1" lang="en-US" altLang="zh-CN" dirty="0"/>
              <a:t>&amp;</a:t>
            </a:r>
            <a:r>
              <a:rPr kumimoji="1" lang="zh-CN" altLang="en-US" dirty="0"/>
              <a:t> </a:t>
            </a:r>
            <a:r>
              <a:rPr kumimoji="1" lang="en-US" altLang="zh-CN" dirty="0"/>
              <a:t>D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0AAF19-1ECA-9F4A-B09F-F9B69FAF5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61" y="1167402"/>
            <a:ext cx="24384001" cy="11412142"/>
          </a:xfrm>
        </p:spPr>
        <p:txBody>
          <a:bodyPr/>
          <a:lstStyle/>
          <a:p>
            <a:r>
              <a:rPr kumimoji="1" lang="en-US" altLang="zh-CN" sz="4800" dirty="0"/>
              <a:t>Can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break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down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into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sub-tasks:</a:t>
            </a: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CMOS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imaging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sensor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chip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&amp;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Detector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layout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optimization,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Ladder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and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vertex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detector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support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structure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&amp;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Detector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assembly</a:t>
            </a:r>
            <a:r>
              <a:rPr kumimoji="1" lang="zh-CN" altLang="en-US" sz="4800" dirty="0">
                <a:solidFill>
                  <a:srgbClr val="FFC000"/>
                </a:solidFill>
              </a:rPr>
              <a:t> 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Data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acquisition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system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R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&amp;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39DDA05-8CDA-7046-BEEE-5EB0F0C10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2" y="7214847"/>
            <a:ext cx="3025775" cy="308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1CA8EAF-6C8A-264C-B600-7D804A2A0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709" y="7406640"/>
            <a:ext cx="6595150" cy="2583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C5596F0C-6D6B-E842-802D-E9974ECF1243}"/>
              </a:ext>
            </a:extLst>
          </p:cNvPr>
          <p:cNvSpPr/>
          <p:nvPr/>
        </p:nvSpPr>
        <p:spPr>
          <a:xfrm>
            <a:off x="29712" y="6005560"/>
            <a:ext cx="346120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CMOS</a:t>
            </a:r>
            <a:r>
              <a:rPr lang="zh-CN" altLang="en-US" sz="2800" dirty="0"/>
              <a:t> </a:t>
            </a:r>
            <a:r>
              <a:rPr lang="en-US" altLang="zh-CN" sz="2800" dirty="0"/>
              <a:t>imaging</a:t>
            </a:r>
            <a:r>
              <a:rPr lang="zh-CN" altLang="en-US" sz="2800" dirty="0"/>
              <a:t> </a:t>
            </a:r>
            <a:endParaRPr lang="en-US" altLang="zh-CN" sz="2800" dirty="0"/>
          </a:p>
          <a:p>
            <a:r>
              <a:rPr lang="en-US" altLang="zh-CN" sz="2800" dirty="0"/>
              <a:t>sensor</a:t>
            </a:r>
            <a:r>
              <a:rPr lang="zh-CN" altLang="en-US" sz="2800" dirty="0"/>
              <a:t> </a:t>
            </a:r>
            <a:r>
              <a:rPr lang="en-US" altLang="zh-CN" sz="2800" dirty="0"/>
              <a:t>prototyping</a:t>
            </a:r>
            <a:endParaRPr lang="zh-CN" altLang="en-US" sz="2800" dirty="0"/>
          </a:p>
        </p:txBody>
      </p:sp>
      <p:sp>
        <p:nvSpPr>
          <p:cNvPr id="17" name="右箭头 16">
            <a:extLst>
              <a:ext uri="{FF2B5EF4-FFF2-40B4-BE49-F238E27FC236}">
                <a16:creationId xmlns:a16="http://schemas.microsoft.com/office/drawing/2014/main" id="{89232D97-27A7-8C4D-A757-DEB2B5076065}"/>
              </a:ext>
            </a:extLst>
          </p:cNvPr>
          <p:cNvSpPr/>
          <p:nvPr/>
        </p:nvSpPr>
        <p:spPr>
          <a:xfrm>
            <a:off x="3301359" y="8460722"/>
            <a:ext cx="1298256" cy="785987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8" name="右箭头 17">
            <a:extLst>
              <a:ext uri="{FF2B5EF4-FFF2-40B4-BE49-F238E27FC236}">
                <a16:creationId xmlns:a16="http://schemas.microsoft.com/office/drawing/2014/main" id="{1D6E57A2-B408-F94F-96DA-0F6E751CCD60}"/>
              </a:ext>
            </a:extLst>
          </p:cNvPr>
          <p:cNvSpPr/>
          <p:nvPr/>
        </p:nvSpPr>
        <p:spPr>
          <a:xfrm>
            <a:off x="17495447" y="8616863"/>
            <a:ext cx="1435536" cy="829979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43A53605-E517-D14A-AFE2-80CBE39DB508}"/>
              </a:ext>
            </a:extLst>
          </p:cNvPr>
          <p:cNvSpPr/>
          <p:nvPr/>
        </p:nvSpPr>
        <p:spPr>
          <a:xfrm>
            <a:off x="5313848" y="5919366"/>
            <a:ext cx="454002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/>
              <a:t>Detector</a:t>
            </a:r>
            <a:r>
              <a:rPr lang="zh-CN" altLang="en-US" sz="2800" dirty="0"/>
              <a:t> </a:t>
            </a:r>
            <a:r>
              <a:rPr lang="en-US" altLang="zh-CN" sz="2800" dirty="0"/>
              <a:t>module</a:t>
            </a:r>
            <a:r>
              <a:rPr lang="zh-CN" altLang="en-US" sz="2800" dirty="0"/>
              <a:t> </a:t>
            </a:r>
            <a:r>
              <a:rPr lang="en-US" altLang="zh-CN" sz="2800" dirty="0"/>
              <a:t>(ladder)</a:t>
            </a:r>
            <a:r>
              <a:rPr lang="zh-CN" altLang="en-US" sz="2800" dirty="0"/>
              <a:t> </a:t>
            </a:r>
            <a:endParaRPr lang="en-US" altLang="zh-CN" sz="2800" dirty="0"/>
          </a:p>
          <a:p>
            <a:pPr algn="ctr"/>
            <a:r>
              <a:rPr lang="en-US" altLang="zh-CN" sz="2800" dirty="0"/>
              <a:t>Prototyping</a:t>
            </a:r>
            <a:r>
              <a:rPr lang="zh-CN" altLang="en-US" sz="2800" dirty="0"/>
              <a:t> 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F696E141-0FF5-D246-8BC0-608BDA1CCCFD}"/>
              </a:ext>
            </a:extLst>
          </p:cNvPr>
          <p:cNvSpPr/>
          <p:nvPr/>
        </p:nvSpPr>
        <p:spPr>
          <a:xfrm>
            <a:off x="11676805" y="6396420"/>
            <a:ext cx="71415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/>
              <a:t>Full</a:t>
            </a:r>
            <a:r>
              <a:rPr lang="zh-CN" altLang="en-US" sz="2800" dirty="0"/>
              <a:t> </a:t>
            </a:r>
            <a:r>
              <a:rPr lang="en-US" altLang="zh-CN" sz="2800" dirty="0"/>
              <a:t>size</a:t>
            </a:r>
            <a:r>
              <a:rPr lang="zh-CN" altLang="en-US" sz="2800" dirty="0"/>
              <a:t> </a:t>
            </a:r>
            <a:r>
              <a:rPr lang="en-US" altLang="zh-CN" sz="2800" dirty="0"/>
              <a:t>vertex</a:t>
            </a:r>
            <a:r>
              <a:rPr lang="zh-CN" altLang="en-US" sz="2800" dirty="0"/>
              <a:t> </a:t>
            </a:r>
            <a:r>
              <a:rPr lang="en-US" altLang="zh-CN" sz="2800" dirty="0"/>
              <a:t>detector</a:t>
            </a:r>
            <a:r>
              <a:rPr lang="zh-CN" altLang="en-US" sz="2800" dirty="0"/>
              <a:t> </a:t>
            </a:r>
            <a:r>
              <a:rPr lang="en-US" altLang="zh-CN" sz="2800" dirty="0"/>
              <a:t>Prototype</a:t>
            </a:r>
            <a:r>
              <a:rPr lang="zh-CN" altLang="en-US" sz="2800" dirty="0"/>
              <a:t> </a:t>
            </a:r>
          </a:p>
        </p:txBody>
      </p:sp>
      <p:sp>
        <p:nvSpPr>
          <p:cNvPr id="21" name="右箭头 20">
            <a:extLst>
              <a:ext uri="{FF2B5EF4-FFF2-40B4-BE49-F238E27FC236}">
                <a16:creationId xmlns:a16="http://schemas.microsoft.com/office/drawing/2014/main" id="{5A6A21A5-D008-094D-A785-FFA855CADC9D}"/>
              </a:ext>
            </a:extLst>
          </p:cNvPr>
          <p:cNvSpPr/>
          <p:nvPr/>
        </p:nvSpPr>
        <p:spPr>
          <a:xfrm>
            <a:off x="10350808" y="8529265"/>
            <a:ext cx="1666691" cy="743813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C785298-5701-4148-BA5C-7996A16A695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95843" y="7154003"/>
            <a:ext cx="5445639" cy="4349322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6F0F3EB3-6948-0C46-900F-A8E43A7FD4A8}"/>
              </a:ext>
            </a:extLst>
          </p:cNvPr>
          <p:cNvSpPr/>
          <p:nvPr/>
        </p:nvSpPr>
        <p:spPr>
          <a:xfrm>
            <a:off x="19025018" y="6199896"/>
            <a:ext cx="474040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Beam</a:t>
            </a:r>
            <a:r>
              <a:rPr lang="zh-CN" altLang="en-US" sz="2800" dirty="0"/>
              <a:t> </a:t>
            </a:r>
            <a:r>
              <a:rPr lang="en-US" altLang="zh-CN" sz="2800" dirty="0"/>
              <a:t>test</a:t>
            </a:r>
            <a:r>
              <a:rPr lang="zh-CN" altLang="en-US" sz="2800" dirty="0"/>
              <a:t> </a:t>
            </a:r>
            <a:r>
              <a:rPr lang="en-US" altLang="zh-CN" sz="2800" dirty="0"/>
              <a:t>to</a:t>
            </a:r>
            <a:r>
              <a:rPr lang="zh-CN" altLang="en-US" sz="2800" dirty="0"/>
              <a:t> </a:t>
            </a:r>
            <a:endParaRPr lang="en-US" altLang="zh-CN" sz="2800" dirty="0"/>
          </a:p>
          <a:p>
            <a:r>
              <a:rPr lang="en-US" altLang="zh-CN" sz="2800" dirty="0"/>
              <a:t>verify</a:t>
            </a:r>
            <a:r>
              <a:rPr lang="zh-CN" altLang="en-US" sz="2800" dirty="0"/>
              <a:t> </a:t>
            </a:r>
            <a:r>
              <a:rPr lang="en-US" altLang="zh-CN" sz="2800" dirty="0"/>
              <a:t>its</a:t>
            </a:r>
            <a:r>
              <a:rPr lang="zh-CN" altLang="en-US" sz="2800" dirty="0"/>
              <a:t> </a:t>
            </a:r>
            <a:r>
              <a:rPr lang="en-US" altLang="zh-CN" sz="2800" dirty="0"/>
              <a:t>spatial</a:t>
            </a:r>
            <a:r>
              <a:rPr lang="zh-CN" altLang="en-US" sz="2800" dirty="0"/>
              <a:t> </a:t>
            </a:r>
            <a:r>
              <a:rPr lang="en-US" altLang="zh-CN" sz="2800" dirty="0"/>
              <a:t>resolution</a:t>
            </a:r>
            <a:endParaRPr lang="zh-CN" altLang="en-US" sz="2800" dirty="0"/>
          </a:p>
        </p:txBody>
      </p:sp>
      <p:sp>
        <p:nvSpPr>
          <p:cNvPr id="24" name="灯片编号占位符 23">
            <a:extLst>
              <a:ext uri="{FF2B5EF4-FFF2-40B4-BE49-F238E27FC236}">
                <a16:creationId xmlns:a16="http://schemas.microsoft.com/office/drawing/2014/main" id="{430CB078-30BD-CD49-BCDC-2F1B482D43F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</a:t>
            </a:fld>
            <a:endParaRPr lang="en-US" altLang="zh-CN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83E9D9F5-0FA1-3544-8A28-DCCBEBDBD6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299" y="11324978"/>
            <a:ext cx="11922982" cy="2229920"/>
          </a:xfrm>
          <a:prstGeom prst="rect">
            <a:avLst/>
          </a:prstGeom>
        </p:spPr>
      </p:pic>
      <p:sp>
        <p:nvSpPr>
          <p:cNvPr id="26" name="右箭头 25">
            <a:extLst>
              <a:ext uri="{FF2B5EF4-FFF2-40B4-BE49-F238E27FC236}">
                <a16:creationId xmlns:a16="http://schemas.microsoft.com/office/drawing/2014/main" id="{B7B30315-6C1E-2F4F-BC0B-DB2FCA24E337}"/>
              </a:ext>
            </a:extLst>
          </p:cNvPr>
          <p:cNvSpPr/>
          <p:nvPr/>
        </p:nvSpPr>
        <p:spPr>
          <a:xfrm rot="5400000">
            <a:off x="6208090" y="10057169"/>
            <a:ext cx="1666691" cy="743813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6233A9F-D399-8E4A-BB2D-E0E66AECA1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34376" y="7067461"/>
            <a:ext cx="6135222" cy="426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00951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332B36-3741-E944-A8A8-B1077216C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Minute</a:t>
            </a:r>
            <a:r>
              <a:rPr kumimoji="1" lang="zh-CN" altLang="en-US" dirty="0"/>
              <a:t> </a:t>
            </a:r>
            <a:r>
              <a:rPr kumimoji="1" lang="en-US" altLang="zh-CN" dirty="0"/>
              <a:t>of discussion last week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FF75B3E-6B82-E34E-B5AD-57DE45A2A8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1590748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Flexible PCB board will be designed with Socket</a:t>
            </a:r>
          </a:p>
          <a:p>
            <a:r>
              <a:rPr kumimoji="1" lang="en-US" altLang="zh-CN" dirty="0"/>
              <a:t>Two design of Flexible PCB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Thickness </a:t>
            </a:r>
          </a:p>
          <a:p>
            <a:pPr lvl="2"/>
            <a:r>
              <a:rPr kumimoji="1" lang="en-US" altLang="zh-CN" dirty="0">
                <a:solidFill>
                  <a:srgbClr val="FFFF00"/>
                </a:solidFill>
              </a:rPr>
              <a:t>Two metal layer (default) : </a:t>
            </a:r>
            <a:r>
              <a:rPr kumimoji="1" lang="en-US" altLang="zh-CN" dirty="0">
                <a:solidFill>
                  <a:schemeClr val="tx1"/>
                </a:solidFill>
              </a:rPr>
              <a:t>1mm thick , 1mm reaffirmance layer on both end </a:t>
            </a:r>
          </a:p>
          <a:p>
            <a:pPr lvl="2"/>
            <a:r>
              <a:rPr kumimoji="1" lang="en-US" altLang="zh-CN" dirty="0">
                <a:solidFill>
                  <a:srgbClr val="FFFF00"/>
                </a:solidFill>
              </a:rPr>
              <a:t>4-layer : </a:t>
            </a:r>
            <a:r>
              <a:rPr kumimoji="1" lang="en-US" altLang="zh-CN" dirty="0">
                <a:solidFill>
                  <a:schemeClr val="tx1"/>
                </a:solidFill>
              </a:rPr>
              <a:t>3mm thick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Length:  </a:t>
            </a:r>
            <a:r>
              <a:rPr kumimoji="1" lang="en-US" altLang="zh-CN" dirty="0">
                <a:solidFill>
                  <a:schemeClr val="tx1"/>
                </a:solidFill>
              </a:rPr>
              <a:t>14cm +27.3 cm(ladder) + 14 cm ~ 55.3cm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Width</a:t>
            </a:r>
            <a:r>
              <a:rPr kumimoji="1" lang="zh-CN" altLang="en-US" dirty="0">
                <a:solidFill>
                  <a:srgbClr val="FFFF00"/>
                </a:solidFill>
              </a:rPr>
              <a:t>： </a:t>
            </a:r>
            <a:r>
              <a:rPr kumimoji="1" lang="en-US" altLang="zh-CN" dirty="0">
                <a:solidFill>
                  <a:srgbClr val="FFFF00"/>
                </a:solidFill>
              </a:rPr>
              <a:t>17.23mm</a:t>
            </a:r>
          </a:p>
          <a:p>
            <a:pPr lvl="2"/>
            <a:endParaRPr kumimoji="1" lang="en-US" altLang="zh-CN" dirty="0">
              <a:solidFill>
                <a:schemeClr val="tx1"/>
              </a:solidFill>
            </a:endParaRPr>
          </a:p>
          <a:p>
            <a:pPr lvl="1"/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079F5C0-134B-EB4B-ACF5-998D1041931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4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4E49CE5-95EB-FB47-B9A4-0D6F3DB99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074" y="10327681"/>
            <a:ext cx="21267002" cy="286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76184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ED4189-EFA3-1E49-823E-A6C4E7CF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 Minute of DAQ discussion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C2DCFF6-1352-EC41-B20C-2C40163EFA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2" y="1631279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Aim to build a detector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6 layer, in a line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60 chips</a:t>
            </a:r>
            <a:r>
              <a:rPr kumimoji="1" lang="zh-CN" altLang="en-US" dirty="0">
                <a:solidFill>
                  <a:srgbClr val="FFFF00"/>
                </a:solidFill>
              </a:rPr>
              <a:t>，</a:t>
            </a:r>
            <a:r>
              <a:rPr kumimoji="1" lang="en-US" altLang="zh-CN" dirty="0">
                <a:solidFill>
                  <a:srgbClr val="FFFF00"/>
                </a:solidFill>
              </a:rPr>
              <a:t>6 double-layer ladders</a:t>
            </a:r>
            <a:r>
              <a:rPr kumimoji="1" lang="zh-CN" altLang="en-US" dirty="0">
                <a:solidFill>
                  <a:srgbClr val="FFFF00"/>
                </a:solidFill>
              </a:rPr>
              <a:t>， 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6 FPGA boards (readout from one side, two layer of ladder sharing one board) </a:t>
            </a:r>
            <a:endParaRPr kumimoji="1" lang="en-US" altLang="zh-CN" dirty="0">
              <a:solidFill>
                <a:schemeClr val="tx1"/>
              </a:solidFill>
            </a:endParaRPr>
          </a:p>
          <a:p>
            <a:r>
              <a:rPr kumimoji="1" lang="en-US" altLang="zh-CN" dirty="0">
                <a:solidFill>
                  <a:schemeClr val="tx1"/>
                </a:solidFill>
              </a:rPr>
              <a:t>Triggerless mode, record all the data, and do analysis offline </a:t>
            </a:r>
          </a:p>
          <a:p>
            <a:endParaRPr kumimoji="1" lang="zh-CN" altLang="en-US" dirty="0">
              <a:solidFill>
                <a:schemeClr val="tx1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2C007E5-4DD2-C149-B06B-DC28B548A19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5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43E0788-004B-8E49-90C3-7ED3C90FB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0388" y="7855183"/>
            <a:ext cx="8190303" cy="4336043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458BBECD-1606-2B4C-A3BB-8C8F60BD1A12}"/>
              </a:ext>
            </a:extLst>
          </p:cNvPr>
          <p:cNvGrpSpPr>
            <a:grpSpLocks noChangeAspect="1"/>
          </p:cNvGrpSpPr>
          <p:nvPr/>
        </p:nvGrpSpPr>
        <p:grpSpPr>
          <a:xfrm>
            <a:off x="16401087" y="6858000"/>
            <a:ext cx="7368745" cy="5489968"/>
            <a:chOff x="3498639" y="2249981"/>
            <a:chExt cx="4209213" cy="3136007"/>
          </a:xfrm>
        </p:grpSpPr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3659E7E4-3CCA-2A4A-9831-DAF30A9F0C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960" y="2249981"/>
              <a:ext cx="3319553" cy="31360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2" name="直接连接符 26">
              <a:extLst>
                <a:ext uri="{FF2B5EF4-FFF2-40B4-BE49-F238E27FC236}">
                  <a16:creationId xmlns:a16="http://schemas.microsoft.com/office/drawing/2014/main" id="{AC419ED3-1B21-A448-99EA-9871BFEA0445}"/>
                </a:ext>
              </a:extLst>
            </p:cNvPr>
            <p:cNvCxnSpPr/>
            <p:nvPr/>
          </p:nvCxnSpPr>
          <p:spPr>
            <a:xfrm flipH="1">
              <a:off x="4280367" y="3872272"/>
              <a:ext cx="3427485" cy="0"/>
            </a:xfrm>
            <a:prstGeom prst="line">
              <a:avLst/>
            </a:prstGeom>
            <a:ln w="25400">
              <a:solidFill>
                <a:srgbClr val="FF0000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6">
              <a:extLst>
                <a:ext uri="{FF2B5EF4-FFF2-40B4-BE49-F238E27FC236}">
                  <a16:creationId xmlns:a16="http://schemas.microsoft.com/office/drawing/2014/main" id="{A77F637D-C8E6-5241-8C7D-8A43170B118D}"/>
                </a:ext>
              </a:extLst>
            </p:cNvPr>
            <p:cNvSpPr txBox="1"/>
            <p:nvPr/>
          </p:nvSpPr>
          <p:spPr>
            <a:xfrm>
              <a:off x="3498639" y="3752988"/>
              <a:ext cx="903955" cy="4043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>
                  <a:solidFill>
                    <a:srgbClr val="FF0000"/>
                  </a:solidFill>
                </a:rPr>
                <a:t>Beam</a:t>
              </a:r>
              <a:endParaRPr lang="zh-CN" altLang="en-US" sz="4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3CD6228E-B8C6-9C4D-92A2-C3EDEF02C8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420" y="7311401"/>
            <a:ext cx="9305967" cy="64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66793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E5E49C0-75E3-374E-A297-93308D5FA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475155"/>
            <a:ext cx="24384001" cy="11412142"/>
          </a:xfrm>
        </p:spPr>
        <p:txBody>
          <a:bodyPr/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ASIC </a:t>
            </a:r>
            <a:r>
              <a:rPr kumimoji="1" lang="zh-CN" altLang="en-US" dirty="0">
                <a:solidFill>
                  <a:srgbClr val="FFFF00"/>
                </a:solidFill>
              </a:rPr>
              <a:t>（ </a:t>
            </a:r>
            <a:r>
              <a:rPr kumimoji="1" lang="en-US" altLang="zh-CN" dirty="0">
                <a:solidFill>
                  <a:srgbClr val="FFFF00"/>
                </a:solidFill>
              </a:rPr>
              <a:t>Taichupix3 Early July )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Taichupix3 Test boards for one chip (finished the design , end of next week manufactured )</a:t>
            </a:r>
          </a:p>
          <a:p>
            <a:pPr lvl="1"/>
            <a:r>
              <a:rPr kumimoji="1" lang="en-US" altLang="zh-CN" dirty="0"/>
              <a:t>and Flexible PCB design. FPGA readout board ( now ~ March 2022)</a:t>
            </a:r>
          </a:p>
          <a:p>
            <a:pPr lvl="1"/>
            <a:r>
              <a:rPr kumimoji="1" lang="en-US" altLang="zh-CN" dirty="0"/>
              <a:t>Production (One week for test boards, for flex PCB , 2~3 weeks )</a:t>
            </a:r>
          </a:p>
          <a:p>
            <a:pPr lvl="1"/>
            <a:r>
              <a:rPr kumimoji="1" lang="en-US" altLang="zh-CN" dirty="0"/>
              <a:t>Taichupix3 probe card testing  (June 2022 ~ Aug 2022): 1 week for setup, 5 wafers to test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pPr lvl="1"/>
            <a:r>
              <a:rPr kumimoji="1" lang="en-US" altLang="zh-CN" dirty="0"/>
              <a:t>Taichupix3 testing with test boards (June 2022 ~ September 2022): 1 wafer (50 chips)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r>
              <a:rPr kumimoji="1" lang="en-US" altLang="zh-CN" dirty="0">
                <a:solidFill>
                  <a:srgbClr val="FFFF00"/>
                </a:solidFill>
              </a:rPr>
              <a:t>Ladder</a:t>
            </a:r>
          </a:p>
          <a:p>
            <a:pPr lvl="1"/>
            <a:r>
              <a:rPr kumimoji="1" lang="en-US" altLang="zh-CN" dirty="0"/>
              <a:t>Thinning wafers : 3 wafers ( 100um, 50um ) (July – </a:t>
            </a:r>
            <a:r>
              <a:rPr kumimoji="1" lang="en-US" altLang="zh-CN" dirty="0" err="1"/>
              <a:t>Augugst</a:t>
            </a:r>
            <a:r>
              <a:rPr kumimoji="1" lang="en-US" altLang="zh-CN" dirty="0"/>
              <a:t> )</a:t>
            </a:r>
          </a:p>
          <a:p>
            <a:pPr lvl="1"/>
            <a:r>
              <a:rPr kumimoji="1" lang="en-US" altLang="zh-CN" dirty="0"/>
              <a:t>Ladder support production (now ~ April 2022)</a:t>
            </a:r>
          </a:p>
          <a:p>
            <a:pPr lvl="1"/>
            <a:r>
              <a:rPr kumimoji="1" lang="en-US" altLang="zh-CN" dirty="0"/>
              <a:t>Ladder Assembly with dummy (April~ May 2022)</a:t>
            </a:r>
          </a:p>
          <a:p>
            <a:pPr lvl="1"/>
            <a:r>
              <a:rPr kumimoji="1" lang="en-US" altLang="zh-CN" dirty="0"/>
              <a:t>Ladder Assembly with Taichupix3 (July ~Sep 2022)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r>
              <a:rPr kumimoji="1" lang="en-US" altLang="zh-CN" dirty="0">
                <a:solidFill>
                  <a:srgbClr val="FFFF00"/>
                </a:solidFill>
              </a:rPr>
              <a:t>DAQ</a:t>
            </a:r>
          </a:p>
          <a:p>
            <a:pPr marL="444500" lvl="1" indent="0">
              <a:buNone/>
            </a:pPr>
            <a:r>
              <a:rPr kumimoji="1" lang="en-US" altLang="zh-CN" dirty="0"/>
              <a:t>	testing with fake data for multi-chips (now ~ June 2022)</a:t>
            </a:r>
          </a:p>
          <a:p>
            <a:pPr marL="444500" lvl="1" indent="0">
              <a:buNone/>
            </a:pPr>
            <a:r>
              <a:rPr kumimoji="1" lang="en-US" altLang="zh-CN" dirty="0"/>
              <a:t>   Test with test boards ( June 2022) </a:t>
            </a:r>
          </a:p>
          <a:p>
            <a:pPr marL="444500" lvl="1" indent="0">
              <a:buNone/>
            </a:pPr>
            <a:r>
              <a:rPr kumimoji="1" lang="en-US" altLang="zh-CN" dirty="0"/>
              <a:t>   Test with one ladder ( Sep 2022) </a:t>
            </a:r>
          </a:p>
          <a:p>
            <a:pPr marL="444500" lvl="1" indent="0">
              <a:buNone/>
            </a:pPr>
            <a:r>
              <a:rPr kumimoji="1" lang="en-US" altLang="zh-CN" dirty="0"/>
              <a:t>    three double-side ladders ( 6 layer, 60 chips</a:t>
            </a:r>
            <a:r>
              <a:rPr kumimoji="1" lang="zh-CN" altLang="en-US" dirty="0"/>
              <a:t>，</a:t>
            </a:r>
            <a:r>
              <a:rPr kumimoji="1" lang="en-US" altLang="zh-CN" dirty="0"/>
              <a:t>6 ladder</a:t>
            </a:r>
            <a:r>
              <a:rPr kumimoji="1" lang="zh-CN" altLang="en-US" dirty="0"/>
              <a:t>， </a:t>
            </a:r>
            <a:r>
              <a:rPr kumimoji="1" lang="en-US" altLang="zh-CN" dirty="0"/>
              <a:t>24 FPGA boards</a:t>
            </a:r>
            <a:r>
              <a:rPr kumimoji="1" lang="zh-CN" altLang="en-US" dirty="0"/>
              <a:t>）</a:t>
            </a:r>
            <a:endParaRPr lang="zh-CN" altLang="en-US" dirty="0"/>
          </a:p>
          <a:p>
            <a:pPr marL="444500" lvl="1" indent="0">
              <a:buNone/>
            </a:pPr>
            <a:r>
              <a:rPr kumimoji="1" lang="en-US" altLang="zh-CN" dirty="0"/>
              <a:t> )</a:t>
            </a:r>
          </a:p>
          <a:p>
            <a:pPr lvl="1"/>
            <a:endParaRPr kumimoji="1" lang="en-US" altLang="zh-CN" dirty="0"/>
          </a:p>
          <a:p>
            <a:pPr lvl="1"/>
            <a:endParaRPr kumimoji="1" lang="en-US" altLang="zh-CN" dirty="0"/>
          </a:p>
          <a:p>
            <a:pPr lvl="1"/>
            <a:endParaRPr kumimoji="1" lang="en-US" altLang="zh-CN" dirty="0">
              <a:solidFill>
                <a:schemeClr val="tx1"/>
              </a:solidFill>
            </a:endParaRPr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798F51F-E177-E04A-8111-0D8FE7063ED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6</a:t>
            </a:fld>
            <a:endParaRPr lang="zh-CN" altLang="en-US"/>
          </a:p>
        </p:txBody>
      </p:sp>
      <p:sp>
        <p:nvSpPr>
          <p:cNvPr id="6" name="标题 5">
            <a:extLst>
              <a:ext uri="{FF2B5EF4-FFF2-40B4-BE49-F238E27FC236}">
                <a16:creationId xmlns:a16="http://schemas.microsoft.com/office/drawing/2014/main" id="{DC4A9BFA-C362-49EB-9C32-1C1B151EA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5032"/>
            <a:ext cx="24384001" cy="1482329"/>
          </a:xfrm>
        </p:spPr>
        <p:txBody>
          <a:bodyPr/>
          <a:lstStyle/>
          <a:p>
            <a:r>
              <a:rPr lang="en-US" altLang="zh-CN" dirty="0"/>
              <a:t>Summary</a:t>
            </a:r>
            <a:r>
              <a:rPr lang="zh-CN" altLang="en-US" dirty="0"/>
              <a:t> </a:t>
            </a:r>
            <a:r>
              <a:rPr lang="en-US" altLang="zh-CN" dirty="0"/>
              <a:t>of last week discussion: Timeline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2455401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4CFE2B-83E6-43B5-9783-BD8CB2388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</a:t>
            </a:r>
            <a:r>
              <a:rPr lang="zh-CN" altLang="en-US" dirty="0"/>
              <a:t> </a:t>
            </a:r>
            <a:r>
              <a:rPr lang="en-US" altLang="zh-CN" dirty="0"/>
              <a:t>of last week discussion: Timeline 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CA07C8C-D8F4-43B4-9D85-88A8DDB1AA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Prototype</a:t>
            </a:r>
          </a:p>
          <a:p>
            <a:pPr lvl="1"/>
            <a:r>
              <a:rPr kumimoji="1" lang="en-US" altLang="zh-CN" dirty="0"/>
              <a:t>First and second batch of support structure design and manufactured(now ~ June 2022 )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pPr lvl="1"/>
            <a:r>
              <a:rPr kumimoji="1" lang="en-US" altLang="zh-CN" dirty="0">
                <a:solidFill>
                  <a:schemeClr val="tx1"/>
                </a:solidFill>
              </a:rPr>
              <a:t>Vertex detector Assembly with full set of ladder supports installed  (</a:t>
            </a:r>
            <a:r>
              <a:rPr kumimoji="1" lang="en-US" altLang="zh-CN" dirty="0"/>
              <a:t>June 2022 )</a:t>
            </a:r>
          </a:p>
          <a:p>
            <a:pPr lvl="1"/>
            <a:r>
              <a:rPr kumimoji="1" lang="en-US" altLang="zh-CN" dirty="0">
                <a:solidFill>
                  <a:schemeClr val="tx1"/>
                </a:solidFill>
              </a:rPr>
              <a:t>Vertex detector Assembly with </a:t>
            </a:r>
            <a:r>
              <a:rPr kumimoji="1" lang="en-US" altLang="zh-CN" dirty="0"/>
              <a:t>Taichupix3</a:t>
            </a:r>
            <a:r>
              <a:rPr kumimoji="1" lang="en-US" altLang="zh-CN" dirty="0">
                <a:solidFill>
                  <a:schemeClr val="tx1"/>
                </a:solidFill>
              </a:rPr>
              <a:t> ladder (</a:t>
            </a:r>
            <a:r>
              <a:rPr kumimoji="1" lang="en-US" altLang="zh-CN" dirty="0"/>
              <a:t>Sep 2022 ~ Oct 2022)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r>
              <a:rPr kumimoji="1" lang="en-US" altLang="zh-CN" dirty="0" err="1">
                <a:solidFill>
                  <a:srgbClr val="FFFF00"/>
                </a:solidFill>
              </a:rPr>
              <a:t>Testbeam</a:t>
            </a:r>
            <a:r>
              <a:rPr kumimoji="1" lang="en-US" altLang="zh-CN" dirty="0">
                <a:solidFill>
                  <a:srgbClr val="FFFF00"/>
                </a:solidFill>
              </a:rPr>
              <a:t> </a:t>
            </a:r>
            <a:r>
              <a:rPr kumimoji="1" lang="en-US" altLang="zh-CN" dirty="0"/>
              <a:t> </a:t>
            </a:r>
          </a:p>
          <a:p>
            <a:pPr lvl="1"/>
            <a:r>
              <a:rPr kumimoji="1" lang="en-US" altLang="zh-CN" dirty="0"/>
              <a:t>Cosmic test setup (Sep 2022)</a:t>
            </a:r>
          </a:p>
          <a:p>
            <a:pPr lvl="1"/>
            <a:r>
              <a:rPr kumimoji="1" lang="en-US" altLang="zh-CN" dirty="0"/>
              <a:t>Test beam at IHEP 2GeV ( Sep 2022)</a:t>
            </a:r>
          </a:p>
          <a:p>
            <a:pPr lvl="1"/>
            <a:r>
              <a:rPr kumimoji="1" lang="en-US" altLang="zh-CN" dirty="0"/>
              <a:t>Test beam at DESY (4~7GeV electrons) (Nov 2022) </a:t>
            </a:r>
          </a:p>
          <a:p>
            <a:pPr lvl="1"/>
            <a:r>
              <a:rPr kumimoji="1" lang="en-US" altLang="zh-CN" dirty="0"/>
              <a:t>Irradiation test for Taichu3: X ray machine if it is fixed, or BSRF station, or CO60</a:t>
            </a:r>
          </a:p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D6F444D-658C-4EA3-B42F-168DA1F962C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197337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1B0204-665F-694F-9BC3-0A5B05BDC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54" y="-200392"/>
            <a:ext cx="24384001" cy="1482329"/>
          </a:xfrm>
        </p:spPr>
        <p:txBody>
          <a:bodyPr/>
          <a:lstStyle/>
          <a:p>
            <a:r>
              <a:rPr kumimoji="1" lang="en-US" altLang="zh-CN" dirty="0"/>
              <a:t>Topic of this week : PCB design and ladder dimension 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B5DE51F-E2BF-EF43-803B-24EC61439E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300162"/>
            <a:ext cx="24384001" cy="11412142"/>
          </a:xfrm>
        </p:spPr>
        <p:txBody>
          <a:bodyPr/>
          <a:lstStyle/>
          <a:p>
            <a:r>
              <a:rPr kumimoji="1" lang="en-US" altLang="zh-CN" sz="6000" dirty="0"/>
              <a:t>Flexible PCB design /FPGA</a:t>
            </a:r>
          </a:p>
          <a:p>
            <a:r>
              <a:rPr kumimoji="1" lang="en-US" altLang="zh-CN" sz="6000" dirty="0"/>
              <a:t>Ladder dimension check (25mm width Flex PCB)?</a:t>
            </a:r>
          </a:p>
          <a:p>
            <a:r>
              <a:rPr kumimoji="1" lang="en-US" altLang="zh-CN" sz="6000" dirty="0"/>
              <a:t>ASIC dimension</a:t>
            </a:r>
          </a:p>
          <a:p>
            <a:r>
              <a:rPr kumimoji="1" lang="en-US" altLang="zh-CN" sz="6000" dirty="0"/>
              <a:t>Ladder support ( 272.9 mm * 16.8mm (17 or 17.2mm) * 2mm)</a:t>
            </a:r>
          </a:p>
          <a:p>
            <a:pPr lvl="1"/>
            <a:r>
              <a:rPr kumimoji="1" lang="en-US" altLang="zh-CN" sz="5600" dirty="0"/>
              <a:t>Discuss with Jun on connector and width of PCB</a:t>
            </a:r>
          </a:p>
          <a:p>
            <a:pPr lvl="1"/>
            <a:r>
              <a:rPr kumimoji="1" lang="en-US" altLang="zh-CN" sz="5600" dirty="0" err="1"/>
              <a:t>Jinyu</a:t>
            </a:r>
            <a:r>
              <a:rPr kumimoji="1" lang="en-US" altLang="zh-CN" sz="5600" dirty="0"/>
              <a:t> checked the dimension and limitation of installing 6 ladders</a:t>
            </a:r>
          </a:p>
          <a:p>
            <a:pPr lvl="1"/>
            <a:r>
              <a:rPr kumimoji="1" lang="en-US" altLang="zh-CN" sz="5600" dirty="0"/>
              <a:t>How we support the flex PCB head </a:t>
            </a:r>
          </a:p>
          <a:p>
            <a:pPr lvl="1"/>
            <a:r>
              <a:rPr kumimoji="1" lang="en-US" altLang="zh-CN" sz="5600" dirty="0" err="1"/>
              <a:t>Jinyu</a:t>
            </a:r>
            <a:r>
              <a:rPr kumimoji="1" lang="en-US" altLang="zh-CN" sz="5600" dirty="0"/>
              <a:t> Rotate the box</a:t>
            </a:r>
          </a:p>
          <a:p>
            <a:r>
              <a:rPr kumimoji="1" lang="en-US" altLang="zh-CN" sz="6000" dirty="0"/>
              <a:t>Test beam and cosmic tests </a:t>
            </a:r>
          </a:p>
          <a:p>
            <a:pPr lvl="1"/>
            <a:r>
              <a:rPr kumimoji="1" lang="en-US" altLang="zh-CN" sz="5600" dirty="0"/>
              <a:t>Trigger less readout for chip, check with FPGA trigger</a:t>
            </a:r>
          </a:p>
          <a:p>
            <a:pPr lvl="1"/>
            <a:r>
              <a:rPr kumimoji="1" lang="en-US" altLang="zh-CN" sz="5600" dirty="0"/>
              <a:t>Store all the data, trigger them offline </a:t>
            </a:r>
          </a:p>
          <a:p>
            <a:pPr lvl="1"/>
            <a:r>
              <a:rPr kumimoji="1" lang="en-US" altLang="zh-CN" sz="5600" dirty="0"/>
              <a:t>Start with single chip test boards for cosmic (Aug 2022)</a:t>
            </a:r>
          </a:p>
          <a:p>
            <a:pPr lvl="1"/>
            <a:r>
              <a:rPr kumimoji="1" lang="en-US" altLang="zh-CN" sz="5600" dirty="0"/>
              <a:t>Then we do single ladder for cosmic</a:t>
            </a:r>
          </a:p>
          <a:p>
            <a:pPr marL="0" indent="0">
              <a:buNone/>
            </a:pP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F50BE7C-414C-8A48-8662-B2FAAD5B12D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58314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E51130-E8A3-6640-9745-BEB15FCC5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  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A221C2-8120-A04F-8696-3E364B1BF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7513" y="953048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Completed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preliminary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version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module</a:t>
            </a:r>
            <a:r>
              <a:rPr kumimoji="1" lang="zh-CN" altLang="en-US" dirty="0"/>
              <a:t> </a:t>
            </a:r>
            <a:r>
              <a:rPr kumimoji="1" lang="en-US" altLang="zh-CN" dirty="0"/>
              <a:t>(ladder)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design</a:t>
            </a:r>
          </a:p>
          <a:p>
            <a:pPr lvl="1"/>
            <a:r>
              <a:rPr kumimoji="1" lang="en-US" altLang="zh-CN" dirty="0">
                <a:solidFill>
                  <a:srgbClr val="FFC000"/>
                </a:solidFill>
              </a:rPr>
              <a:t>Detector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module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(ladder)=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10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sensors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+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support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structure+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flexible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PCB+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control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board</a:t>
            </a:r>
          </a:p>
          <a:p>
            <a:pPr lvl="1"/>
            <a:r>
              <a:rPr kumimoji="1" lang="en-US" altLang="zh-CN" dirty="0"/>
              <a:t>Sensors</a:t>
            </a:r>
            <a:r>
              <a:rPr kumimoji="1" lang="zh-CN" altLang="en-US" dirty="0"/>
              <a:t> </a:t>
            </a:r>
            <a:r>
              <a:rPr kumimoji="1" lang="en-US" altLang="zh-CN" dirty="0"/>
              <a:t>will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glued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wire</a:t>
            </a:r>
            <a:r>
              <a:rPr kumimoji="1" lang="zh-CN" altLang="en-US" dirty="0"/>
              <a:t> </a:t>
            </a:r>
            <a:r>
              <a:rPr kumimoji="1" lang="en-US" altLang="zh-CN" dirty="0"/>
              <a:t>bonded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flexible</a:t>
            </a:r>
            <a:r>
              <a:rPr kumimoji="1" lang="zh-CN" altLang="en-US" dirty="0"/>
              <a:t> </a:t>
            </a:r>
            <a:r>
              <a:rPr kumimoji="1" lang="en-US" altLang="zh-CN" dirty="0"/>
              <a:t>PCB</a:t>
            </a:r>
          </a:p>
          <a:p>
            <a:pPr lvl="1"/>
            <a:r>
              <a:rPr kumimoji="1" lang="en-US" altLang="zh-CN" dirty="0"/>
              <a:t>Flexible</a:t>
            </a:r>
            <a:r>
              <a:rPr kumimoji="1" lang="zh-CN" altLang="en-US" dirty="0"/>
              <a:t> </a:t>
            </a:r>
            <a:r>
              <a:rPr kumimoji="1" lang="en-US" altLang="zh-CN" dirty="0"/>
              <a:t>PCB</a:t>
            </a:r>
            <a:r>
              <a:rPr kumimoji="1" lang="zh-CN" altLang="en-US" dirty="0"/>
              <a:t> </a:t>
            </a:r>
            <a:r>
              <a:rPr kumimoji="1" lang="en-US" altLang="zh-CN" dirty="0"/>
              <a:t>will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supported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by</a:t>
            </a:r>
            <a:r>
              <a:rPr kumimoji="1" lang="zh-CN" altLang="en-US" dirty="0"/>
              <a:t> </a:t>
            </a:r>
            <a:r>
              <a:rPr kumimoji="1" lang="en-US" altLang="zh-CN" dirty="0"/>
              <a:t>carbon</a:t>
            </a:r>
            <a:r>
              <a:rPr kumimoji="1" lang="zh-CN" altLang="en-US" dirty="0"/>
              <a:t> </a:t>
            </a:r>
            <a:r>
              <a:rPr kumimoji="1" lang="en-US" altLang="zh-CN" dirty="0"/>
              <a:t>fiber</a:t>
            </a:r>
            <a:r>
              <a:rPr kumimoji="1" lang="zh-CN" altLang="en-US" dirty="0"/>
              <a:t> </a:t>
            </a:r>
            <a:r>
              <a:rPr kumimoji="1" lang="en-US" altLang="zh-CN" dirty="0"/>
              <a:t>support</a:t>
            </a:r>
            <a:r>
              <a:rPr kumimoji="1" lang="zh-CN" altLang="en-US" dirty="0"/>
              <a:t> </a:t>
            </a:r>
            <a:r>
              <a:rPr kumimoji="1" lang="en-US" altLang="zh-CN" dirty="0"/>
              <a:t>structure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Signal,</a:t>
            </a:r>
            <a:r>
              <a:rPr kumimoji="1" lang="zh-CN" altLang="en-US" dirty="0"/>
              <a:t> </a:t>
            </a:r>
            <a:r>
              <a:rPr kumimoji="1" lang="en-US" altLang="zh-CN" dirty="0"/>
              <a:t>clock,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control</a:t>
            </a:r>
            <a:r>
              <a:rPr kumimoji="1" lang="zh-CN" altLang="en-US" dirty="0"/>
              <a:t> </a:t>
            </a:r>
            <a:r>
              <a:rPr kumimoji="1" lang="en-US" altLang="zh-CN" dirty="0"/>
              <a:t>,</a:t>
            </a:r>
            <a:r>
              <a:rPr kumimoji="1" lang="zh-CN" altLang="en-US" dirty="0"/>
              <a:t> </a:t>
            </a:r>
            <a:r>
              <a:rPr kumimoji="1" lang="en-US" altLang="zh-CN" dirty="0"/>
              <a:t>power,</a:t>
            </a:r>
            <a:r>
              <a:rPr kumimoji="1" lang="zh-CN" altLang="en-US" dirty="0"/>
              <a:t> </a:t>
            </a:r>
            <a:r>
              <a:rPr kumimoji="1" lang="en-US" altLang="zh-CN" dirty="0"/>
              <a:t>ground</a:t>
            </a:r>
            <a:r>
              <a:rPr kumimoji="1" lang="zh-CN" altLang="en-US" dirty="0"/>
              <a:t> </a:t>
            </a:r>
            <a:r>
              <a:rPr kumimoji="1" lang="en-US" altLang="zh-CN" dirty="0"/>
              <a:t>will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handled</a:t>
            </a:r>
            <a:r>
              <a:rPr kumimoji="1" lang="zh-CN" altLang="en-US" dirty="0"/>
              <a:t> </a:t>
            </a:r>
            <a:r>
              <a:rPr kumimoji="1" lang="en-US" altLang="zh-CN" dirty="0"/>
              <a:t>by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control</a:t>
            </a:r>
            <a:r>
              <a:rPr kumimoji="1" lang="zh-CN" altLang="en-US" dirty="0"/>
              <a:t> </a:t>
            </a:r>
            <a:r>
              <a:rPr kumimoji="1" lang="en-US" altLang="zh-CN" dirty="0"/>
              <a:t>board</a:t>
            </a:r>
            <a:r>
              <a:rPr kumimoji="1" lang="zh-CN" altLang="en-US" dirty="0"/>
              <a:t> </a:t>
            </a:r>
            <a:r>
              <a:rPr kumimoji="1" lang="en-US" altLang="zh-CN" dirty="0"/>
              <a:t>through</a:t>
            </a:r>
            <a:r>
              <a:rPr kumimoji="1" lang="zh-CN" altLang="en-US" dirty="0"/>
              <a:t> </a:t>
            </a:r>
            <a:r>
              <a:rPr kumimoji="1" lang="en-US" altLang="zh-CN" dirty="0"/>
              <a:t>flexible</a:t>
            </a:r>
            <a:r>
              <a:rPr kumimoji="1" lang="zh-CN" altLang="en-US" dirty="0"/>
              <a:t> </a:t>
            </a:r>
            <a:r>
              <a:rPr kumimoji="1" lang="en-US" altLang="zh-CN" dirty="0"/>
              <a:t>PCB</a:t>
            </a:r>
          </a:p>
          <a:p>
            <a:endParaRPr kumimoji="1" lang="en-US" altLang="zh-CN" dirty="0"/>
          </a:p>
          <a:p>
            <a:pPr marL="0" indent="0">
              <a:buNone/>
            </a:pPr>
            <a:endParaRPr kumimoji="1" lang="zh-CN" altLang="en-US" dirty="0"/>
          </a:p>
        </p:txBody>
      </p:sp>
      <p:pic>
        <p:nvPicPr>
          <p:cNvPr id="22" name="Picture 3">
            <a:extLst>
              <a:ext uri="{FF2B5EF4-FFF2-40B4-BE49-F238E27FC236}">
                <a16:creationId xmlns:a16="http://schemas.microsoft.com/office/drawing/2014/main" id="{CDE8C256-EF32-3546-A445-4456E4C33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4350"/>
            <a:ext cx="10987215" cy="3189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3657AED1-31C8-1C46-894C-CB5F3B502322}"/>
              </a:ext>
            </a:extLst>
          </p:cNvPr>
          <p:cNvSpPr/>
          <p:nvPr/>
        </p:nvSpPr>
        <p:spPr>
          <a:xfrm>
            <a:off x="661447" y="5379587"/>
            <a:ext cx="109872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3D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model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of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the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ladder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AA30874-2D95-7B4A-882B-FA719E3F16C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5636693" y="10136822"/>
            <a:ext cx="8323918" cy="3127862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CBDD8EA-B14A-4B41-B2B1-D38FF4FE56F1}"/>
              </a:ext>
            </a:extLst>
          </p:cNvPr>
          <p:cNvSpPr/>
          <p:nvPr/>
        </p:nvSpPr>
        <p:spPr>
          <a:xfrm>
            <a:off x="2352609" y="9414357"/>
            <a:ext cx="912301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Design of Flexible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PCB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prototype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D28B2BD-13FA-BA46-9399-28DEF95D9206}"/>
              </a:ext>
            </a:extLst>
          </p:cNvPr>
          <p:cNvSpPr/>
          <p:nvPr/>
        </p:nvSpPr>
        <p:spPr>
          <a:xfrm>
            <a:off x="16003624" y="9028827"/>
            <a:ext cx="623920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Profile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of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flexible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PCB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lang="en-US" altLang="zh-CN" dirty="0">
              <a:solidFill>
                <a:schemeClr val="tx1"/>
              </a:solidFill>
            </a:endParaRPr>
          </a:p>
          <a:p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B0260A9-CEB0-2A41-BFAC-52D3EBDE34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2818" y="6473535"/>
            <a:ext cx="12614797" cy="2359308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D75AFE53-238F-3B4F-9FA2-0CF4E3998C0C}"/>
              </a:ext>
            </a:extLst>
          </p:cNvPr>
          <p:cNvSpPr/>
          <p:nvPr/>
        </p:nvSpPr>
        <p:spPr>
          <a:xfrm>
            <a:off x="14213367" y="5789629"/>
            <a:ext cx="88456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Schematic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of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ladder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electronics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lang="zh-CN" altLang="en-US" dirty="0"/>
          </a:p>
        </p:txBody>
      </p:sp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959DD6E1-7A15-B34C-B3F2-B956D4D0BB0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9</a:t>
            </a:fld>
            <a:endParaRPr lang="en-US" altLang="zh-CN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DF2873D-C63C-8A4A-8D01-C31D6CAD6E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389" y="10136822"/>
            <a:ext cx="15038915" cy="334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30487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Industrial">
  <a:themeElements>
    <a:clrScheme name="Industrial">
      <a:dk1>
        <a:srgbClr val="BC00FF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Industrial">
  <a:themeElements>
    <a:clrScheme name="Industri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13566</TotalTime>
  <Words>1786</Words>
  <Application>Microsoft Macintosh PowerPoint</Application>
  <PresentationFormat>自定义</PresentationFormat>
  <Paragraphs>301</Paragraphs>
  <Slides>26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4" baseType="lpstr">
      <vt:lpstr>DengXian</vt:lpstr>
      <vt:lpstr>Arial,Bold</vt:lpstr>
      <vt:lpstr>Arial</vt:lpstr>
      <vt:lpstr>Bookman Old Style</vt:lpstr>
      <vt:lpstr>Calibri</vt:lpstr>
      <vt:lpstr>Calibri Light</vt:lpstr>
      <vt:lpstr>Damascus Bold</vt:lpstr>
      <vt:lpstr>Gill Sans</vt:lpstr>
      <vt:lpstr>Gill Sans Light</vt:lpstr>
      <vt:lpstr>Helvetica</vt:lpstr>
      <vt:lpstr>Helvetica Light</vt:lpstr>
      <vt:lpstr>Helvetica Neue</vt:lpstr>
      <vt:lpstr>Helvetica Neue Light</vt:lpstr>
      <vt:lpstr>Helvetica Neue Medium</vt:lpstr>
      <vt:lpstr>Lucida Grande</vt:lpstr>
      <vt:lpstr>Palatino</vt:lpstr>
      <vt:lpstr>Times New Roman</vt:lpstr>
      <vt:lpstr>Industrial</vt:lpstr>
      <vt:lpstr>PowerPoint 演示文稿</vt:lpstr>
      <vt:lpstr>PowerPoint 演示文稿</vt:lpstr>
      <vt:lpstr>   Overview of task2： vertex detector R &amp; D</vt:lpstr>
      <vt:lpstr>Minute of discussion last week</vt:lpstr>
      <vt:lpstr> Minute of DAQ discussion </vt:lpstr>
      <vt:lpstr>Summary of last week discussion: Timeline </vt:lpstr>
      <vt:lpstr>Summary of last week discussion: Timeline </vt:lpstr>
      <vt:lpstr>Topic of this week : PCB design and ladder dimension  </vt:lpstr>
      <vt:lpstr>    </vt:lpstr>
      <vt:lpstr>PowerPoint 演示文稿</vt:lpstr>
      <vt:lpstr>Plan for test beam </vt:lpstr>
      <vt:lpstr>Research Team in task 2</vt:lpstr>
      <vt:lpstr>Achievement Presentation and Assessment Methods</vt:lpstr>
      <vt:lpstr>PowerPoint 演示文稿</vt:lpstr>
      <vt:lpstr>Goal for the this year(2021.7 –2022.6) </vt:lpstr>
      <vt:lpstr>Goal for the next year(2022.7 –2023.6) </vt:lpstr>
      <vt:lpstr>Summary </vt:lpstr>
      <vt:lpstr>    </vt:lpstr>
      <vt:lpstr>New idea in Taichu pixel design – inter-chip connection  </vt:lpstr>
      <vt:lpstr>    </vt:lpstr>
      <vt:lpstr>Carbon fiber Support structure of the ladder</vt:lpstr>
      <vt:lpstr> Cooling design </vt:lpstr>
      <vt:lpstr> Air Cooling test </vt:lpstr>
      <vt:lpstr>Plan for test beam </vt:lpstr>
      <vt:lpstr>Plan for test beam  (2)</vt:lpstr>
      <vt:lpstr>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dell</dc:creator>
  <cp:lastModifiedBy>zhijun liang</cp:lastModifiedBy>
  <cp:revision>363</cp:revision>
  <dcterms:modified xsi:type="dcterms:W3CDTF">2022-03-31T06:03:42Z</dcterms:modified>
</cp:coreProperties>
</file>