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handoutMasterIdLst>
    <p:handoutMasterId r:id="rId11"/>
  </p:handoutMasterIdLst>
  <p:sldIdLst>
    <p:sldId id="327" r:id="rId3"/>
    <p:sldId id="354" r:id="rId5"/>
    <p:sldId id="348" r:id="rId6"/>
    <p:sldId id="350" r:id="rId7"/>
    <p:sldId id="351" r:id="rId8"/>
    <p:sldId id="352" r:id="rId9"/>
    <p:sldId id="270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9DC3E6"/>
    <a:srgbClr val="FFDD75"/>
    <a:srgbClr val="FF927E"/>
    <a:srgbClr val="BDD7EE"/>
    <a:srgbClr val="FEE799"/>
    <a:srgbClr val="FEE69C"/>
    <a:srgbClr val="F4B184"/>
    <a:srgbClr val="C6DFB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82313"/>
  </p:normalViewPr>
  <p:slideViewPr>
    <p:cSldViewPr snapToGrid="0">
      <p:cViewPr varScale="1">
        <p:scale>
          <a:sx n="100" d="100"/>
          <a:sy n="100" d="100"/>
        </p:scale>
        <p:origin x="1464" y="160"/>
      </p:cViewPr>
      <p:guideLst>
        <p:guide orient="horz" pos="2178"/>
        <p:guide pos="383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1777500"/>
            <a:ext cx="10363200" cy="1470025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743200" y="3308678"/>
            <a:ext cx="8534400" cy="541421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单击以编辑母版副标题样式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9081796" y="5635690"/>
            <a:ext cx="2761861" cy="7744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3360" y="81915"/>
            <a:ext cx="11158220" cy="682625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93563" y="978568"/>
            <a:ext cx="10972799" cy="5486400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9396789" y="155104"/>
            <a:ext cx="2558473" cy="492966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7051" y="-21771"/>
            <a:ext cx="10972800" cy="8509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814917" y="188913"/>
            <a:ext cx="104648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buFontTx/>
              <a:buNone/>
              <a:defRPr/>
            </a:pPr>
            <a:endParaRPr lang="zh-CN" altLang="en-US" sz="4400">
              <a:latin typeface="Times New Roman" panose="02020603050405020304" charset="0"/>
              <a:ea typeface="黑体" panose="02010609060101010101" charset="-122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719667" y="1412875"/>
            <a:ext cx="104648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20000"/>
              </a:spcBef>
              <a:buClr>
                <a:srgbClr val="32B0CE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lang="zh-CN" altLang="en-US" sz="3400">
              <a:latin typeface="Times New Roman" panose="02020603050405020304" charset="0"/>
            </a:endParaRPr>
          </a:p>
        </p:txBody>
      </p:sp>
      <p:sp>
        <p:nvSpPr>
          <p:cNvPr id="5" name="矩形 18"/>
          <p:cNvSpPr>
            <a:spLocks noChangeArrowheads="1"/>
          </p:cNvSpPr>
          <p:nvPr/>
        </p:nvSpPr>
        <p:spPr bwMode="auto">
          <a:xfrm>
            <a:off x="0" y="0"/>
            <a:ext cx="12192000" cy="857250"/>
          </a:xfrm>
          <a:prstGeom prst="rect">
            <a:avLst/>
          </a:prstGeom>
          <a:solidFill>
            <a:srgbClr val="2B8F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endParaRPr lang="zh-CN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571625"/>
            <a:ext cx="1219200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100000"/>
              </a:spcBef>
              <a:buFontTx/>
              <a:buNone/>
              <a:defRPr/>
            </a:pPr>
            <a:br>
              <a:rPr lang="zh-CN" altLang="en-US" sz="3000" b="1" i="1">
                <a:latin typeface="Times New Roman" panose="02020603050405020304" charset="0"/>
              </a:rPr>
            </a:br>
            <a:endParaRPr lang="zh-CN" altLang="en-US" sz="3000" b="1" i="1">
              <a:latin typeface="Times New Roman" panose="02020603050405020304" charset="0"/>
              <a:sym typeface="+mn-ea"/>
            </a:endParaRPr>
          </a:p>
        </p:txBody>
      </p:sp>
      <p:sp>
        <p:nvSpPr>
          <p:cNvPr id="7" name="波形 6"/>
          <p:cNvSpPr>
            <a:spLocks noChangeArrowheads="1"/>
          </p:cNvSpPr>
          <p:nvPr/>
        </p:nvSpPr>
        <p:spPr bwMode="auto">
          <a:xfrm>
            <a:off x="0" y="4572000"/>
            <a:ext cx="12192000" cy="1928813"/>
          </a:xfrm>
          <a:prstGeom prst="wave">
            <a:avLst>
              <a:gd name="adj1" fmla="val 7685"/>
              <a:gd name="adj2" fmla="val 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endParaRPr lang="zh-CN" alt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667000" y="3857625"/>
            <a:ext cx="7655984" cy="89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endParaRPr lang="zh-CN" altLang="en-US" sz="2400">
              <a:latin typeface="Times New Roman" panose="02020603050405020304" charset="0"/>
              <a:sym typeface="+mn-ea"/>
            </a:endParaRPr>
          </a:p>
          <a:p>
            <a:pPr>
              <a:buFontTx/>
              <a:buNone/>
              <a:defRPr/>
            </a:pPr>
            <a:endParaRPr lang="zh-CN" altLang="zh-CN" sz="2800" b="1">
              <a:sym typeface="+mn-ea"/>
            </a:endParaRPr>
          </a:p>
        </p:txBody>
      </p:sp>
      <p:sp>
        <p:nvSpPr>
          <p:cNvPr id="9" name="矩形 13"/>
          <p:cNvSpPr>
            <a:spLocks noChangeArrowheads="1"/>
          </p:cNvSpPr>
          <p:nvPr/>
        </p:nvSpPr>
        <p:spPr bwMode="auto">
          <a:xfrm>
            <a:off x="0" y="857250"/>
            <a:ext cx="12192000" cy="7143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tailEnd type="triangle" w="med" len="med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endParaRPr lang="zh-CN" altLang="en-US"/>
          </a:p>
        </p:txBody>
      </p:sp>
      <p:sp>
        <p:nvSpPr>
          <p:cNvPr id="10" name="直角三角形 9"/>
          <p:cNvSpPr>
            <a:spLocks noChangeArrowheads="1"/>
          </p:cNvSpPr>
          <p:nvPr/>
        </p:nvSpPr>
        <p:spPr bwMode="auto">
          <a:xfrm rot="16200000">
            <a:off x="10276416" y="-66675"/>
            <a:ext cx="1172635" cy="977900"/>
          </a:xfrm>
          <a:prstGeom prst="rtTriangle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tailEnd type="triangle" w="med" len="med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endParaRPr lang="zh-CN" alt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1472333" y="0"/>
            <a:ext cx="728133" cy="85725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tailEnd type="triangle" w="med" len="med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endParaRPr lang="zh-CN" altLang="en-US"/>
          </a:p>
        </p:txBody>
      </p:sp>
      <p:pic>
        <p:nvPicPr>
          <p:cNvPr id="12" name="Picture 11" descr="image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433" y="127000"/>
            <a:ext cx="106256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0" y="6237288"/>
            <a:ext cx="12192000" cy="620712"/>
          </a:xfrm>
          <a:prstGeom prst="rect">
            <a:avLst/>
          </a:prstGeom>
          <a:solidFill>
            <a:srgbClr val="2B8FA6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tailEnd type="triangle" w="med" len="med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  <a:defRPr/>
            </a:pPr>
            <a:endParaRPr lang="zh-CN" altLang="en-US"/>
          </a:p>
        </p:txBody>
      </p:sp>
      <p:sp>
        <p:nvSpPr>
          <p:cNvPr id="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89600" y="1219200"/>
            <a:ext cx="5994400" cy="1752600"/>
          </a:xfrm>
        </p:spPr>
        <p:txBody>
          <a:bodyPr/>
          <a:lstStyle>
            <a:lvl1pPr algn="r">
              <a:defRPr sz="4800">
                <a:solidFill>
                  <a:schemeClr val="tx2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775200" y="6400800"/>
            <a:ext cx="2946400" cy="244475"/>
          </a:xfrm>
          <a:prstGeom prst="rect">
            <a:avLst/>
          </a:prstGeom>
        </p:spPr>
        <p:txBody>
          <a:bodyPr/>
          <a:lstStyle>
            <a:lvl1pPr algn="ctr" eaLnBrk="1" hangingPunct="1">
              <a:buFontTx/>
              <a:buNone/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08000" y="6400800"/>
            <a:ext cx="28448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D52402E8-2E6A-4FFF-AB12-DFBFCA99DF3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/>
  <p:hf hdr="0" ftr="0" dt="0"/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527051" y="-21771"/>
            <a:ext cx="10972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527051" y="981078"/>
            <a:ext cx="109728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charset="0"/>
                <a:ea typeface="Kozuka Gothic Pro L" pitchFamily="34" charset="-128"/>
              </a:defRPr>
            </a:lvl1pPr>
          </a:lstStyle>
          <a:p>
            <a:fld id="{0FBFD6E8-5D6C-421A-9B97-98BC20B483C0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Times New Roman" panose="02020603050405020304" charset="0"/>
          <a:ea typeface="华文中宋" panose="02010600040101010101" pitchFamily="2" charset="-122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anose="02020603050405020304" charset="0"/>
          <a:ea typeface="华文中宋" panose="02010600040101010101" pitchFamily="2" charset="-122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anose="02020603050405020304" charset="0"/>
          <a:ea typeface="华文中宋" panose="02010600040101010101" pitchFamily="2" charset="-122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anose="02020603050405020304" charset="0"/>
          <a:ea typeface="华文中宋" panose="02010600040101010101" pitchFamily="2" charset="-122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anose="02020603050405020304" charset="0"/>
          <a:ea typeface="华文中宋" panose="02010600040101010101" pitchFamily="2" charset="-122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anose="02020603050405020304" charset="0"/>
          <a:ea typeface="华文中宋" panose="02010600040101010101" pitchFamily="2" charset="-122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anose="02020603050405020304" charset="0"/>
          <a:ea typeface="华文中宋" panose="02010600040101010101" pitchFamily="2" charset="-122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anose="02020603050405020304" charset="0"/>
          <a:ea typeface="华文中宋" panose="02010600040101010101" pitchFamily="2" charset="-122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anose="02020603050405020304" charset="0"/>
          <a:ea typeface="华文中宋" panose="02010600040101010101" pitchFamily="2" charset="-122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.xml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.sv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tags" Target="../tags/tag5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>
          <a:xfrm>
            <a:off x="338183" y="489925"/>
            <a:ext cx="11485639" cy="3248927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zh-CN" altLang="en-US" sz="4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分布式机器学习系统性能分析诊断与优化</a:t>
            </a:r>
            <a:endParaRPr lang="zh-CN" altLang="en-US" sz="4800" dirty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925" y="4155440"/>
            <a:ext cx="121196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项目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负责人：武庆华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40" y="5069840"/>
            <a:ext cx="12198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中国科学院计算技术研究所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项目意义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86055" y="1414780"/>
            <a:ext cx="50596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  <a:sym typeface="+mn-ea"/>
              </a:rPr>
              <a:t>人工智能是新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sym typeface="+mn-ea"/>
              </a:rPr>
              <a:t>科研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sym typeface="+mn-ea"/>
              </a:rPr>
              <a:t>范式的核心驱动力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5" name="图片 4" descr="C:/Users/wuqin/AppData/Local/Temp/picturecompress_20211110174600/output_4.pngoutput_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805" y="2218055"/>
            <a:ext cx="4909185" cy="3376930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5583873" y="1623695"/>
            <a:ext cx="1917065" cy="83756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数据采集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583873" y="2983865"/>
            <a:ext cx="1917065" cy="83756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特征工程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583873" y="4344035"/>
            <a:ext cx="1917065" cy="83756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模型训练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右箭头 11"/>
          <p:cNvSpPr/>
          <p:nvPr/>
        </p:nvSpPr>
        <p:spPr>
          <a:xfrm rot="5400000">
            <a:off x="6346190" y="5243830"/>
            <a:ext cx="392430" cy="39814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5583873" y="5704205"/>
            <a:ext cx="1917065" cy="83756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分类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</a:rPr>
              <a:t>/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预测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矩形标注 14"/>
          <p:cNvSpPr/>
          <p:nvPr/>
        </p:nvSpPr>
        <p:spPr>
          <a:xfrm>
            <a:off x="8092440" y="1751330"/>
            <a:ext cx="2880000" cy="474980"/>
          </a:xfrm>
          <a:prstGeom prst="wedgeRectCallout">
            <a:avLst>
              <a:gd name="adj1" fmla="val -57584"/>
              <a:gd name="adj2" fmla="val 6818"/>
            </a:avLst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高速率生产</a:t>
            </a:r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大容量</a:t>
            </a:r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数据</a:t>
            </a:r>
            <a:endParaRPr lang="zh-CN" altLang="en-US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" name="矩形标注 15"/>
          <p:cNvSpPr/>
          <p:nvPr/>
        </p:nvSpPr>
        <p:spPr>
          <a:xfrm>
            <a:off x="8107045" y="3130550"/>
            <a:ext cx="2880000" cy="459740"/>
          </a:xfrm>
          <a:prstGeom prst="wedgeRectCallout">
            <a:avLst>
              <a:gd name="adj1" fmla="val -60024"/>
              <a:gd name="adj2" fmla="val 15883"/>
            </a:avLst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学科领域相关</a:t>
            </a:r>
            <a:endParaRPr lang="zh-CN" altLang="en-US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矩形标注 16"/>
          <p:cNvSpPr/>
          <p:nvPr/>
        </p:nvSpPr>
        <p:spPr>
          <a:xfrm>
            <a:off x="8130540" y="4265295"/>
            <a:ext cx="2880000" cy="1039495"/>
          </a:xfrm>
          <a:prstGeom prst="wedgeRectCallout">
            <a:avLst>
              <a:gd name="adj1" fmla="val -58025"/>
              <a:gd name="adj2" fmla="val 6566"/>
            </a:avLst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离线训练，</a:t>
            </a:r>
            <a:r>
              <a:rPr lang="zh-CN" altLang="en-US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计算量大</a:t>
            </a:r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，需要非常多个周期的训练迭代，</a:t>
            </a:r>
            <a:r>
              <a:rPr lang="zh-CN" altLang="en-US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难以完全并行化</a:t>
            </a:r>
            <a:endParaRPr lang="zh-CN" altLang="en-US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8" name="矩形标注 17"/>
          <p:cNvSpPr/>
          <p:nvPr/>
        </p:nvSpPr>
        <p:spPr>
          <a:xfrm>
            <a:off x="8144510" y="5823585"/>
            <a:ext cx="2880000" cy="749935"/>
          </a:xfrm>
          <a:prstGeom prst="wedgeRectCallout">
            <a:avLst>
              <a:gd name="adj1" fmla="val -60705"/>
              <a:gd name="adj2" fmla="val -26799"/>
            </a:avLst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在线推理，计算量小，完全并行化</a:t>
            </a:r>
            <a:endParaRPr lang="zh-CN" altLang="en-US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右箭头 7"/>
          <p:cNvSpPr/>
          <p:nvPr/>
        </p:nvSpPr>
        <p:spPr>
          <a:xfrm rot="5400000">
            <a:off x="6346190" y="3883660"/>
            <a:ext cx="392430" cy="39814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 rot="5400000">
            <a:off x="6346190" y="2523490"/>
            <a:ext cx="392430" cy="39814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5944235" y="916940"/>
            <a:ext cx="4145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  <a:sym typeface="+mn-ea"/>
              </a:rPr>
              <a:t>人工智能应用于个学科的流程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70180" y="5847080"/>
            <a:ext cx="51892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400">
                <a:latin typeface="+mj-lt"/>
                <a:cs typeface="+mj-lt"/>
              </a:rPr>
              <a:t>* </a:t>
            </a:r>
            <a:r>
              <a:rPr lang="zh-CN" altLang="en-US" sz="1400">
                <a:latin typeface="+mj-lt"/>
                <a:cs typeface="+mj-lt"/>
              </a:rPr>
              <a:t>Xu Y., Liu X., Cao X., et al. (2021). Artificial Intelligence: A Powerful Paradigm for Scientific Research. The Innovation.</a:t>
            </a:r>
            <a:endParaRPr lang="zh-CN" altLang="en-US" sz="1400">
              <a:latin typeface="+mj-lt"/>
              <a:cs typeface="+mj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7853680" y="4115435"/>
            <a:ext cx="3213735" cy="126936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p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7445375" y="5374640"/>
            <a:ext cx="44094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消除人工智能在各学科中应用的性能瓶颈</a:t>
            </a:r>
            <a:endParaRPr lang="zh-CN" altLang="en-US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项目目标和愿景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02895" y="1121410"/>
            <a:ext cx="10993755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面向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我院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多学科对分布式机器学习平台的需求，</a:t>
            </a:r>
            <a:r>
              <a:rPr lang="zh-CN" altLang="en-US" sz="2400" b="1" dirty="0">
                <a:solidFill>
                  <a:srgbClr val="0432FF"/>
                </a:solidFill>
                <a:latin typeface="黑体" panose="02010609060101010101" charset="-122"/>
                <a:ea typeface="黑体" panose="02010609060101010101" charset="-122"/>
              </a:rPr>
              <a:t>以构建高效分布式机器学习平台为目标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，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</a:rPr>
              <a:t>融合计算与传输，突破模型测量</a:t>
            </a:r>
            <a:r>
              <a:rPr lang="zh-CN" altLang="en-US" sz="2400" b="1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、资源分配以及传输调度关键技术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，</a:t>
            </a:r>
            <a:r>
              <a:rPr lang="zh-CN" altLang="en-US" sz="2400" b="1" dirty="0">
                <a:solidFill>
                  <a:srgbClr val="0432FF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为智能信息化平台建设</a:t>
            </a:r>
            <a:r>
              <a:rPr lang="zh-CN" altLang="en-US" sz="2400" b="1" dirty="0">
                <a:latin typeface="黑体" panose="02010609060101010101" charset="-122"/>
                <a:ea typeface="黑体" panose="02010609060101010101" charset="-122"/>
                <a:sym typeface="+mn-ea"/>
              </a:rPr>
              <a:t>提供技术基础与原型系统</a:t>
            </a:r>
            <a:endParaRPr lang="zh-CN" altLang="en-US" sz="24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5" name="图片 4" descr="超算"/>
          <p:cNvPicPr>
            <a:picLocks noChangeAspect="1"/>
          </p:cNvPicPr>
          <p:nvPr/>
        </p:nvPicPr>
        <p:blipFill>
          <a:blip r:embed="rId1"/>
          <a:srcRect l="5281" r="13191"/>
          <a:stretch>
            <a:fillRect/>
          </a:stretch>
        </p:blipFill>
        <p:spPr>
          <a:xfrm>
            <a:off x="3352165" y="2844800"/>
            <a:ext cx="2795905" cy="2009775"/>
          </a:xfrm>
          <a:prstGeom prst="rect">
            <a:avLst/>
          </a:prstGeom>
        </p:spPr>
      </p:pic>
      <p:pic>
        <p:nvPicPr>
          <p:cNvPr id="6" name="图片 5" descr="粒子加速器"/>
          <p:cNvPicPr>
            <a:picLocks noChangeAspect="1"/>
          </p:cNvPicPr>
          <p:nvPr/>
        </p:nvPicPr>
        <p:blipFill>
          <a:blip r:embed="rId2"/>
          <a:srcRect r="23557"/>
          <a:stretch>
            <a:fillRect/>
          </a:stretch>
        </p:blipFill>
        <p:spPr>
          <a:xfrm>
            <a:off x="271145" y="2844800"/>
            <a:ext cx="2708910" cy="1993900"/>
          </a:xfrm>
          <a:prstGeom prst="rect">
            <a:avLst/>
          </a:prstGeom>
        </p:spPr>
      </p:pic>
      <p:pic>
        <p:nvPicPr>
          <p:cNvPr id="7" name="图片 6" descr="天眼"/>
          <p:cNvPicPr>
            <a:picLocks noChangeAspect="1"/>
          </p:cNvPicPr>
          <p:nvPr/>
        </p:nvPicPr>
        <p:blipFill>
          <a:blip r:embed="rId3"/>
          <a:srcRect l="12965" r="12228"/>
          <a:stretch>
            <a:fillRect/>
          </a:stretch>
        </p:blipFill>
        <p:spPr>
          <a:xfrm>
            <a:off x="6396355" y="2830830"/>
            <a:ext cx="2718435" cy="2042795"/>
          </a:xfrm>
          <a:prstGeom prst="rect">
            <a:avLst/>
          </a:prstGeom>
        </p:spPr>
      </p:pic>
      <p:pic>
        <p:nvPicPr>
          <p:cNvPr id="8" name="图片 7" descr="野外台站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1005" y="2785745"/>
            <a:ext cx="2675890" cy="2091690"/>
          </a:xfrm>
          <a:prstGeom prst="rect">
            <a:avLst/>
          </a:prstGeom>
        </p:spPr>
      </p:pic>
      <p:sp>
        <p:nvSpPr>
          <p:cNvPr id="9" name="内容占位符 1"/>
          <p:cNvSpPr>
            <a:spLocks noGrp="1"/>
          </p:cNvSpPr>
          <p:nvPr/>
        </p:nvSpPr>
        <p:spPr>
          <a:xfrm>
            <a:off x="441325" y="5341620"/>
            <a:ext cx="11381105" cy="1058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25000"/>
              </a:lnSpc>
              <a:spcBef>
                <a:spcPct val="20000"/>
              </a:spcBef>
              <a:buFont typeface="Wingdings" panose="05000000000000000000" pitchFamily="2" charset="2"/>
              <a:buChar char="l"/>
              <a:defRPr sz="3200" b="1" kern="1200">
                <a:solidFill>
                  <a:schemeClr val="tx1"/>
                </a:solidFill>
                <a:latin typeface="+mn-lt"/>
                <a:ea typeface="黑体" panose="02010609060101010101" charset="-122"/>
                <a:cs typeface="黑体" panose="02010609060101010101" charset="-122"/>
              </a:defRPr>
            </a:lvl1pPr>
            <a:lvl2pPr marL="742950" indent="-285750" algn="l" defTabSz="914400" rtl="0" eaLnBrk="1" latinLnBrk="0" hangingPunct="1">
              <a:lnSpc>
                <a:spcPct val="125000"/>
              </a:lnSpc>
              <a:spcBef>
                <a:spcPct val="20000"/>
              </a:spcBef>
              <a:buFont typeface="AppleSymbols" charset="0"/>
              <a:buChar char="⎻"/>
              <a:defRPr sz="2800" b="1" kern="1200">
                <a:solidFill>
                  <a:schemeClr val="tx1"/>
                </a:solidFill>
                <a:latin typeface="+mn-lt"/>
                <a:ea typeface="黑体" panose="02010609060101010101" charset="-122"/>
                <a:cs typeface="黑体" panose="02010609060101010101" charset="-122"/>
              </a:defRPr>
            </a:lvl2pPr>
            <a:lvl3pPr marL="1143000" indent="-228600" algn="l" defTabSz="914400" rtl="0" eaLnBrk="1" latinLnBrk="0" hangingPunct="1">
              <a:lnSpc>
                <a:spcPct val="125000"/>
              </a:lnSpc>
              <a:spcBef>
                <a:spcPct val="20000"/>
              </a:spcBef>
              <a:buFont typeface="Wingdings" panose="05000000000000000000" pitchFamily="2" charset="2"/>
              <a:buChar char="l"/>
              <a:defRPr sz="2400" b="1" kern="1200">
                <a:solidFill>
                  <a:schemeClr val="tx1"/>
                </a:solidFill>
                <a:latin typeface="+mn-lt"/>
                <a:ea typeface="黑体" panose="02010609060101010101" charset="-122"/>
                <a:cs typeface="黑体" panose="02010609060101010101" charset="-122"/>
              </a:defRPr>
            </a:lvl3pPr>
            <a:lvl4pPr marL="1600200" indent="-228600" algn="l" defTabSz="914400" rtl="0" eaLnBrk="1" latinLnBrk="0" hangingPunct="1">
              <a:lnSpc>
                <a:spcPct val="125000"/>
              </a:lnSpc>
              <a:spcBef>
                <a:spcPct val="20000"/>
              </a:spcBef>
              <a:buFont typeface="Wingdings" panose="05000000000000000000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黑体" panose="02010609060101010101" charset="-122"/>
                <a:cs typeface="黑体" panose="02010609060101010101" charset="-122"/>
              </a:defRPr>
            </a:lvl4pPr>
            <a:lvl5pPr marL="2057400" indent="-228600" algn="l" defTabSz="914400" rtl="0" eaLnBrk="1" latinLnBrk="0" hangingPunct="1">
              <a:lnSpc>
                <a:spcPct val="125000"/>
              </a:lnSpc>
              <a:spcBef>
                <a:spcPct val="20000"/>
              </a:spcBef>
              <a:buFont typeface="Wingdings" panose="05000000000000000000" pitchFamily="2" charset="2"/>
              <a:buChar char="l"/>
              <a:defRPr sz="2000" b="1" kern="1200">
                <a:solidFill>
                  <a:schemeClr val="tx1"/>
                </a:solidFill>
                <a:latin typeface="+mn-lt"/>
                <a:ea typeface="黑体" panose="02010609060101010101" charset="-122"/>
                <a:cs typeface="黑体" panose="02010609060101010101" charset="-122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400"/>
              <a:t>助力各学科领域高效的分析海量数据、准确挖掘数据中存在的特定模式，</a:t>
            </a:r>
            <a:r>
              <a:rPr lang="zh-CN" altLang="en-US" sz="2400" dirty="0">
                <a:solidFill>
                  <a:srgbClr val="0432FF"/>
                </a:solidFill>
                <a:latin typeface="黑体" panose="02010609060101010101" charset="-122"/>
                <a:sym typeface="+mn-ea"/>
              </a:rPr>
              <a:t>促进科研范式变革升级</a:t>
            </a:r>
            <a:endParaRPr lang="zh-CN" altLang="en-US" sz="2400"/>
          </a:p>
        </p:txBody>
      </p:sp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项目主要内容</a:t>
            </a:r>
            <a:endParaRPr lang="zh-CN" altLang="en-US"/>
          </a:p>
        </p:txBody>
      </p:sp>
      <p:cxnSp>
        <p:nvCxnSpPr>
          <p:cNvPr id="22" name="直接连接符 21"/>
          <p:cNvCxnSpPr/>
          <p:nvPr/>
        </p:nvCxnSpPr>
        <p:spPr>
          <a:xfrm>
            <a:off x="5861050" y="2663190"/>
            <a:ext cx="5920105" cy="88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图形 71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101080" y="4925060"/>
            <a:ext cx="527685" cy="478155"/>
          </a:xfrm>
          <a:prstGeom prst="rect">
            <a:avLst/>
          </a:prstGeom>
        </p:spPr>
      </p:pic>
      <p:pic>
        <p:nvPicPr>
          <p:cNvPr id="15" name="图形 71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784465" y="4925060"/>
            <a:ext cx="527685" cy="478155"/>
          </a:xfrm>
          <a:prstGeom prst="rect">
            <a:avLst/>
          </a:prstGeom>
        </p:spPr>
      </p:pic>
      <p:pic>
        <p:nvPicPr>
          <p:cNvPr id="16" name="图形 71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370695" y="4925060"/>
            <a:ext cx="527685" cy="478155"/>
          </a:xfrm>
          <a:prstGeom prst="rect">
            <a:avLst/>
          </a:prstGeom>
        </p:spPr>
      </p:pic>
      <p:pic>
        <p:nvPicPr>
          <p:cNvPr id="19" name="图形 71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77880" y="4925060"/>
            <a:ext cx="527685" cy="47815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8028305" y="5529580"/>
            <a:ext cx="17703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  <a:uFillTx/>
                <a:ea typeface="黑体" panose="02010609060101010101" charset="-122"/>
              </a:rPr>
              <a:t>分布式</a:t>
            </a:r>
            <a:r>
              <a:rPr lang="en-US" altLang="zh-CN">
                <a:solidFill>
                  <a:schemeClr val="tx1"/>
                </a:solidFill>
                <a:uFillTx/>
                <a:ea typeface="黑体" panose="02010609060101010101" charset="-122"/>
              </a:rPr>
              <a:t>GPU</a:t>
            </a:r>
            <a:r>
              <a:rPr lang="zh-CN" altLang="en-US">
                <a:solidFill>
                  <a:schemeClr val="tx1"/>
                </a:solidFill>
                <a:uFillTx/>
                <a:ea typeface="黑体" panose="02010609060101010101" charset="-122"/>
              </a:rPr>
              <a:t>集群</a:t>
            </a:r>
            <a:endParaRPr lang="zh-CN" altLang="en-US">
              <a:solidFill>
                <a:schemeClr val="tx1"/>
              </a:solidFill>
              <a:uFillTx/>
              <a:ea typeface="黑体" panose="02010609060101010101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5840730" y="4794250"/>
            <a:ext cx="5920105" cy="88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26" descr="C:/Users/wuqin/AppData/Local/Temp/picturecompress_20211111084652/output_5.pngoutput_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145" y="1920875"/>
            <a:ext cx="1150620" cy="596900"/>
          </a:xfrm>
          <a:prstGeom prst="rect">
            <a:avLst/>
          </a:prstGeom>
        </p:spPr>
      </p:pic>
      <p:pic>
        <p:nvPicPr>
          <p:cNvPr id="28" name="图片 27" descr="C:/Users/wuqin/AppData/Local/Temp/picturecompress_20211111084652/output_4.pngoutput_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6280" y="1917700"/>
            <a:ext cx="753110" cy="62230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6689090" y="1551940"/>
            <a:ext cx="13201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训练任务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1</a:t>
            </a:r>
            <a:endParaRPr lang="en-US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338945" y="1538605"/>
            <a:ext cx="12452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训练任务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</a:rPr>
              <a:t>n</a:t>
            </a:r>
            <a:endParaRPr lang="en-US" altLang="zh-CN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83605" y="2961640"/>
            <a:ext cx="16217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模型测量分析</a:t>
            </a:r>
            <a:endParaRPr lang="zh-CN" altLang="en-US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38745" y="2949575"/>
            <a:ext cx="216979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计算</a:t>
            </a:r>
            <a:r>
              <a:rPr lang="en-US" altLang="zh-CN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/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网络资源分配</a:t>
            </a:r>
            <a:endParaRPr lang="zh-CN" altLang="en-US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118725" y="2941320"/>
            <a:ext cx="16217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网络传输调度</a:t>
            </a:r>
            <a:endParaRPr lang="zh-CN" altLang="en-US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4" name="图片 13" descr="C:/Users/wuqin/AppData/Local/Temp/picturecompress_20211111084652/output_1.pngoutput_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7405" y="3569335"/>
            <a:ext cx="1647825" cy="857885"/>
          </a:xfrm>
          <a:prstGeom prst="rect">
            <a:avLst/>
          </a:prstGeom>
        </p:spPr>
      </p:pic>
      <p:pic>
        <p:nvPicPr>
          <p:cNvPr id="52" name="图片 51" descr="C:/Users/wuqin/AppData/Local/Temp/picturecompress_20211111084652/output_2.pngoutput_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2610" y="3461385"/>
            <a:ext cx="1216025" cy="1051560"/>
          </a:xfrm>
          <a:prstGeom prst="rect">
            <a:avLst/>
          </a:prstGeom>
        </p:spPr>
      </p:pic>
      <p:pic>
        <p:nvPicPr>
          <p:cNvPr id="11" name="图片 10" descr="C:/Users/wuqin/AppData/Local/Temp/picturecompress_20211111084652/output_3.pngoutput_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4100" y="3520440"/>
            <a:ext cx="1662430" cy="963295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4895850" y="1949450"/>
            <a:ext cx="1108075" cy="3695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应用示范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852035" y="4956810"/>
            <a:ext cx="1108075" cy="3695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硬件资源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867275" y="357251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dirty="0">
                <a:latin typeface="黑体" panose="02010609060101010101" charset="-122"/>
                <a:ea typeface="黑体" panose="02010609060101010101" charset="-122"/>
              </a:rPr>
              <a:t>关键技术</a:t>
            </a:r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74" name="图片 7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410" y="1681480"/>
            <a:ext cx="3976370" cy="3971925"/>
          </a:xfrm>
          <a:prstGeom prst="rect">
            <a:avLst/>
          </a:prstGeom>
        </p:spPr>
      </p:pic>
      <p:sp>
        <p:nvSpPr>
          <p:cNvPr id="75" name="右大括号 74"/>
          <p:cNvSpPr/>
          <p:nvPr/>
        </p:nvSpPr>
        <p:spPr>
          <a:xfrm>
            <a:off x="4377690" y="2158365"/>
            <a:ext cx="456565" cy="3471545"/>
          </a:xfrm>
          <a:prstGeom prst="rightBrace">
            <a:avLst>
              <a:gd name="adj1" fmla="val 29933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343900" y="2080260"/>
            <a:ext cx="58102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... ...</a:t>
            </a:r>
            <a:endParaRPr lang="en-US" altLang="zh-CN"/>
          </a:p>
        </p:txBody>
      </p:sp>
    </p:spTree>
    <p:custDataLst>
      <p:tags r:id="rId9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项目当前进展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045" y="2193290"/>
            <a:ext cx="4177030" cy="34683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03580" y="1446530"/>
            <a:ext cx="3738880" cy="3987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  <a:sym typeface="+mn-ea"/>
              </a:rPr>
              <a:t>搭建了典型分布式机器学习系统</a:t>
            </a:r>
            <a:endParaRPr lang="zh-CN" altLang="en-US" sz="200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735320" y="1101090"/>
            <a:ext cx="5669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+mn-ea"/>
              </a:rPr>
              <a:t>对典型分布式机器学习训练任务，进行了跨层测量分析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725160" y="3128010"/>
            <a:ext cx="5212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+mn-ea"/>
              </a:rPr>
              <a:t>对数据并行训练任务，设计了自适应融合传输策略</a:t>
            </a:r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030" y="1609725"/>
            <a:ext cx="4381500" cy="136715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850" y="3528060"/>
            <a:ext cx="3898900" cy="150558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725160" y="5124450"/>
            <a:ext cx="57835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+mn-ea"/>
              </a:rPr>
              <a:t>基于以上工作，发表了两篇高水平学术论文（</a:t>
            </a:r>
            <a:r>
              <a:rPr lang="en-US" altLang="zh-CN">
                <a:latin typeface="黑体" panose="02010609060101010101" charset="-122"/>
                <a:ea typeface="黑体" panose="02010609060101010101" charset="-122"/>
                <a:sym typeface="+mn-ea"/>
              </a:rPr>
              <a:t>CCF A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+mn-ea"/>
              </a:rPr>
              <a:t>类）</a:t>
            </a:r>
            <a:endParaRPr lang="zh-CN" altLang="en-US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471160" y="5520055"/>
            <a:ext cx="663384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Modeling and Optimizing the Scaling Performance in Distributed Deep Learning Training</a:t>
            </a:r>
            <a:r>
              <a:rPr lang="en-US" altLang="zh-CN"/>
              <a:t>. ACM WWW. 2022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NetSHa: In-Network Acceleration of LSH-Based Distributed Search. IEEE Trans</a:t>
            </a:r>
            <a:r>
              <a:rPr lang="en-US" altLang="zh-CN"/>
              <a:t>action on</a:t>
            </a:r>
            <a:r>
              <a:rPr lang="zh-CN" altLang="en-US"/>
              <a:t> Parallel Distributed Syst</a:t>
            </a:r>
            <a:r>
              <a:rPr lang="en-US" altLang="zh-CN"/>
              <a:t>em</a:t>
            </a:r>
            <a:r>
              <a:rPr lang="zh-CN" altLang="en-US"/>
              <a:t>.</a:t>
            </a:r>
            <a:r>
              <a:rPr lang="en-US" altLang="zh-CN"/>
              <a:t> 2022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/>
              <a:t>下一步工作思考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140" y="1375410"/>
            <a:ext cx="5672455" cy="24777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66420" y="82550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技术创新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965" y="1359535"/>
            <a:ext cx="5896610" cy="23812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13740" y="3874770"/>
            <a:ext cx="4526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+mn-ea"/>
              </a:rPr>
              <a:t>面型高性能分布式机器学习的传输调度机制</a:t>
            </a:r>
            <a:endParaRPr lang="zh-CN" altLang="en-US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030720" y="3884930"/>
            <a:ext cx="3840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latin typeface="黑体" panose="02010609060101010101" charset="-122"/>
                <a:ea typeface="黑体" panose="02010609060101010101" charset="-122"/>
                <a:sym typeface="+mn-ea"/>
              </a:rPr>
              <a:t>面向分布式、多任务的资源分配机制</a:t>
            </a:r>
            <a:endParaRPr lang="zh-CN" altLang="en-US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22300" y="451866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应用示范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2" name="图片 11" descr="C:/Users/wuqin/AppData/Local/Temp/picturecompress_20211111084736/output_3.pngoutput_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72440" y="5136515"/>
            <a:ext cx="1555750" cy="87439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199744" y="5272311"/>
            <a:ext cx="1911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>
                <a:solidFill>
                  <a:schemeClr val="tx1"/>
                </a:solidFill>
                <a:uFillTx/>
                <a:ea typeface="黑体" panose="02010609060101010101" charset="-122"/>
              </a:rPr>
              <a:t>基于</a:t>
            </a:r>
            <a:r>
              <a:rPr lang="en-US" altLang="zh-CN" b="1" dirty="0">
                <a:solidFill>
                  <a:schemeClr val="tx1"/>
                </a:solidFill>
                <a:uFillTx/>
                <a:ea typeface="黑体" panose="02010609060101010101" charset="-122"/>
              </a:rPr>
              <a:t>VGG16</a:t>
            </a:r>
            <a:r>
              <a:rPr lang="zh-CN" altLang="en-US" b="1" dirty="0">
                <a:solidFill>
                  <a:schemeClr val="tx1"/>
                </a:solidFill>
                <a:uFillTx/>
                <a:ea typeface="黑体" panose="02010609060101010101" charset="-122"/>
              </a:rPr>
              <a:t>模型的</a:t>
            </a:r>
            <a:r>
              <a:rPr lang="zh-CN" altLang="en-US" b="1" dirty="0">
                <a:solidFill>
                  <a:srgbClr val="0432FF"/>
                </a:solidFill>
                <a:uFillTx/>
                <a:ea typeface="黑体" panose="02010609060101010101" charset="-122"/>
              </a:rPr>
              <a:t>图像分类</a:t>
            </a:r>
            <a:r>
              <a:rPr lang="zh-CN" altLang="en-US" b="1" dirty="0">
                <a:solidFill>
                  <a:schemeClr val="tx1"/>
                </a:solidFill>
                <a:uFillTx/>
                <a:ea typeface="黑体" panose="02010609060101010101" charset="-122"/>
              </a:rPr>
              <a:t>任务</a:t>
            </a:r>
            <a:endParaRPr lang="zh-CN" altLang="en-US" b="1" dirty="0">
              <a:solidFill>
                <a:schemeClr val="tx1"/>
              </a:solidFill>
              <a:uFillTx/>
              <a:ea typeface="黑体" panose="02010609060101010101" charset="-122"/>
            </a:endParaRPr>
          </a:p>
        </p:txBody>
      </p:sp>
      <p:pic>
        <p:nvPicPr>
          <p:cNvPr id="14" name="图片 13" descr="C:/Users/wuqin/AppData/Local/Temp/picturecompress_20211111084736/output_2.pngoutput_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760" y="5267325"/>
            <a:ext cx="1671320" cy="53657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882640" y="5236845"/>
            <a:ext cx="20967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 dirty="0">
                <a:solidFill>
                  <a:schemeClr val="tx1"/>
                </a:solidFill>
                <a:uFillTx/>
                <a:ea typeface="黑体" panose="02010609060101010101" charset="-122"/>
              </a:rPr>
              <a:t>基于</a:t>
            </a:r>
            <a:r>
              <a:rPr lang="en-US" altLang="zh-CN" b="1" dirty="0">
                <a:solidFill>
                  <a:schemeClr val="tx1"/>
                </a:solidFill>
                <a:uFillTx/>
                <a:ea typeface="黑体" panose="02010609060101010101" charset="-122"/>
              </a:rPr>
              <a:t>BERT</a:t>
            </a:r>
            <a:r>
              <a:rPr lang="zh-CN" altLang="en-US" b="1" dirty="0">
                <a:solidFill>
                  <a:schemeClr val="tx1"/>
                </a:solidFill>
                <a:uFillTx/>
                <a:ea typeface="黑体" panose="02010609060101010101" charset="-122"/>
              </a:rPr>
              <a:t>模型的</a:t>
            </a:r>
            <a:r>
              <a:rPr lang="zh-CN" altLang="en-US" b="1" dirty="0">
                <a:solidFill>
                  <a:srgbClr val="0432FF"/>
                </a:solidFill>
                <a:uFillTx/>
                <a:ea typeface="黑体" panose="02010609060101010101" charset="-122"/>
              </a:rPr>
              <a:t>自然语言处理</a:t>
            </a:r>
            <a:r>
              <a:rPr lang="zh-CN" altLang="en-US" b="1" dirty="0">
                <a:solidFill>
                  <a:schemeClr val="tx1"/>
                </a:solidFill>
                <a:uFillTx/>
                <a:ea typeface="黑体" panose="02010609060101010101" charset="-122"/>
              </a:rPr>
              <a:t>任务</a:t>
            </a:r>
            <a:endParaRPr lang="zh-CN" altLang="en-US" b="1" dirty="0">
              <a:solidFill>
                <a:schemeClr val="tx1"/>
              </a:solidFill>
              <a:uFillTx/>
              <a:ea typeface="黑体" panose="0201060906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9530" y="6151245"/>
            <a:ext cx="112941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1" algn="ctr">
              <a:lnSpc>
                <a:spcPct val="120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2000" b="1" dirty="0">
                <a:ea typeface="黑体" panose="02010609060101010101" charset="-122"/>
                <a:cs typeface="黑体" panose="02010609060101010101" charset="-122"/>
                <a:sym typeface="+mn-ea"/>
              </a:rPr>
              <a:t>对于</a:t>
            </a:r>
            <a:r>
              <a:rPr lang="en-US" altLang="zh-CN" sz="2000" b="1" dirty="0">
                <a:ea typeface="黑体" panose="02010609060101010101" charset="-122"/>
                <a:cs typeface="黑体" panose="02010609060101010101" charset="-122"/>
                <a:sym typeface="+mn-ea"/>
              </a:rPr>
              <a:t>VGG16</a:t>
            </a:r>
            <a:r>
              <a:rPr lang="zh-CN" altLang="en-US" sz="2000" b="1" dirty="0">
                <a:ea typeface="黑体" panose="02010609060101010101" charset="-122"/>
                <a:cs typeface="黑体" panose="02010609060101010101" charset="-122"/>
                <a:sym typeface="+mn-ea"/>
              </a:rPr>
              <a:t>、</a:t>
            </a:r>
            <a:r>
              <a:rPr lang="en-US" altLang="zh-CN" sz="2000" b="1" dirty="0">
                <a:ea typeface="黑体" panose="02010609060101010101" charset="-122"/>
                <a:cs typeface="黑体" panose="02010609060101010101" charset="-122"/>
                <a:sym typeface="+mn-ea"/>
              </a:rPr>
              <a:t>BERT</a:t>
            </a:r>
            <a:r>
              <a:rPr lang="zh-CN" altLang="en-US" sz="2000" b="1" dirty="0">
                <a:ea typeface="黑体" panose="02010609060101010101" charset="-122"/>
                <a:cs typeface="黑体" panose="02010609060101010101" charset="-122"/>
                <a:sym typeface="+mn-ea"/>
              </a:rPr>
              <a:t>等典型</a:t>
            </a:r>
            <a:r>
              <a:rPr lang="en-US" altLang="zh-CN" sz="2000" b="1" dirty="0">
                <a:ea typeface="黑体" panose="02010609060101010101" charset="-122"/>
                <a:cs typeface="黑体" panose="02010609060101010101" charset="-122"/>
                <a:sym typeface="+mn-ea"/>
              </a:rPr>
              <a:t>DNN</a:t>
            </a:r>
            <a:r>
              <a:rPr lang="zh-CN" altLang="en-US" sz="2000" b="1" dirty="0">
                <a:ea typeface="黑体" panose="02010609060101010101" charset="-122"/>
                <a:cs typeface="黑体" panose="02010609060101010101" charset="-122"/>
                <a:sym typeface="+mn-ea"/>
              </a:rPr>
              <a:t>模型，</a:t>
            </a:r>
            <a:r>
              <a:rPr lang="zh-CN" altLang="en-US" sz="2000" b="1" dirty="0">
                <a:solidFill>
                  <a:srgbClr val="0432FF"/>
                </a:solidFill>
                <a:ea typeface="黑体" panose="02010609060101010101" charset="-122"/>
                <a:cs typeface="黑体" panose="02010609060101010101" charset="-122"/>
                <a:sym typeface="+mn-ea"/>
              </a:rPr>
              <a:t>训练性能提升</a:t>
            </a:r>
            <a:r>
              <a:rPr lang="en-US" altLang="zh-CN" sz="2000" b="1" dirty="0">
                <a:solidFill>
                  <a:srgbClr val="0432FF"/>
                </a:solidFill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2000" b="1" dirty="0">
                <a:solidFill>
                  <a:srgbClr val="0432FF"/>
                </a:solidFill>
                <a:ea typeface="黑体" panose="02010609060101010101" charset="-122"/>
                <a:cs typeface="黑体" panose="02010609060101010101" charset="-122"/>
                <a:sym typeface="+mn-ea"/>
              </a:rPr>
              <a:t>倍以上</a:t>
            </a:r>
            <a:endParaRPr lang="zh-CN" altLang="en-US" sz="2000" b="1" dirty="0">
              <a:solidFill>
                <a:srgbClr val="0432FF"/>
              </a:solidFill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789252" y="5187679"/>
            <a:ext cx="230950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 dirty="0">
                <a:solidFill>
                  <a:schemeClr val="tx1"/>
                </a:solidFill>
                <a:uFillTx/>
                <a:ea typeface="黑体" panose="02010609060101010101" charset="-122"/>
              </a:rPr>
              <a:t>基于卷积网络</a:t>
            </a:r>
            <a:r>
              <a:rPr lang="zh-CN" altLang="en-US" b="1" dirty="0">
                <a:ea typeface="黑体" panose="02010609060101010101" charset="-122"/>
              </a:rPr>
              <a:t>的</a:t>
            </a:r>
            <a:r>
              <a:rPr lang="zh-CN" altLang="en-US" b="1" dirty="0">
                <a:solidFill>
                  <a:srgbClr val="0432FF"/>
                </a:solidFill>
                <a:ea typeface="黑体" panose="02010609060101010101" charset="-122"/>
              </a:rPr>
              <a:t>云平台自动化运维</a:t>
            </a:r>
            <a:r>
              <a:rPr lang="zh-CN" altLang="en-US" b="1" dirty="0">
                <a:solidFill>
                  <a:schemeClr val="tx1"/>
                </a:solidFill>
                <a:ea typeface="黑体" panose="02010609060101010101" charset="-122"/>
              </a:rPr>
              <a:t>任务</a:t>
            </a:r>
            <a:endParaRPr lang="zh-CN" altLang="en-US" b="1" dirty="0">
              <a:solidFill>
                <a:schemeClr val="tx1"/>
              </a:solidFill>
              <a:uFillTx/>
              <a:ea typeface="黑体" panose="02010609060101010101" charset="-122"/>
            </a:endParaRPr>
          </a:p>
        </p:txBody>
      </p:sp>
      <p:pic>
        <p:nvPicPr>
          <p:cNvPr id="18" name="图片 17" descr="C:/Users/wuqin/AppData/Local/Temp/picturecompress_20211111084736/output_1.pngoutput_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9415" y="4935220"/>
            <a:ext cx="1765300" cy="106743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2120" y="2929255"/>
            <a:ext cx="11158220" cy="682625"/>
          </a:xfrm>
        </p:spPr>
        <p:txBody>
          <a:bodyPr>
            <a:noAutofit/>
          </a:bodyPr>
          <a:lstStyle/>
          <a:p>
            <a:pPr algn="ctr"/>
            <a:r>
              <a:rPr lang="zh-CN" altLang="en-US" sz="4000"/>
              <a:t>请各位专家批评指正</a:t>
            </a:r>
            <a:endParaRPr lang="zh-CN" altLang="en-US" sz="400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.xml><?xml version="1.0" encoding="utf-8"?>
<p:tagLst xmlns:p="http://schemas.openxmlformats.org/presentationml/2006/main">
  <p:tag name="KSO_WM_UNIT_PLACING_PICTURE_USER_VIEWPORT" val="{&quot;height&quot;:6936,&quot;width&quot;:12342}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CNIC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950</Words>
  <Application>WPS 演示</Application>
  <PresentationFormat>宽屏</PresentationFormat>
  <Paragraphs>95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Kozuka Gothic Pro L</vt:lpstr>
      <vt:lpstr>Yu Gothic</vt:lpstr>
      <vt:lpstr>Times New Roman</vt:lpstr>
      <vt:lpstr>华文中宋</vt:lpstr>
      <vt:lpstr>Arial</vt:lpstr>
      <vt:lpstr>微软雅黑</vt:lpstr>
      <vt:lpstr>黑体</vt:lpstr>
      <vt:lpstr>Verdana</vt:lpstr>
      <vt:lpstr>Calibri</vt:lpstr>
      <vt:lpstr>AppleSymbols</vt:lpstr>
      <vt:lpstr>Segoe Print</vt:lpstr>
      <vt:lpstr>Wingdings</vt:lpstr>
      <vt:lpstr>楷体</vt:lpstr>
      <vt:lpstr>Cambria Math</vt:lpstr>
      <vt:lpstr>Times New Roman</vt:lpstr>
      <vt:lpstr>Arial Unicode MS</vt:lpstr>
      <vt:lpstr>Symbol</vt:lpstr>
      <vt:lpstr>CNIC</vt:lpstr>
      <vt:lpstr>分布式机器学习系统性能分析诊断与优化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请各位专家批评指正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Qinghua</cp:lastModifiedBy>
  <cp:revision>344</cp:revision>
  <dcterms:created xsi:type="dcterms:W3CDTF">2019-06-19T02:08:00Z</dcterms:created>
  <dcterms:modified xsi:type="dcterms:W3CDTF">2022-03-30T03:01:10Z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9F8B645179BA4BC695A46EAECA18EC75</vt:lpwstr>
  </property>
</Properties>
</file>