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.xml" ContentType="application/vnd.openxmlformats-officedocument.presentationml.notesSlide+xml"/>
  <Override PartName="/ppt/tags/tag68.xml" ContentType="application/vnd.openxmlformats-officedocument.presentationml.tags+xml"/>
  <Override PartName="/ppt/notesSlides/notesSlide2.xml" ContentType="application/vnd.openxmlformats-officedocument.presentationml.notesSlide+xml"/>
  <Override PartName="/ppt/tags/tag69.xml" ContentType="application/vnd.openxmlformats-officedocument.presentationml.tags+xml"/>
  <Override PartName="/ppt/notesSlides/notesSlide3.xml" ContentType="application/vnd.openxmlformats-officedocument.presentationml.notesSlide+xml"/>
  <Override PartName="/ppt/tags/tag70.xml" ContentType="application/vnd.openxmlformats-officedocument.presentationml.tags+xml"/>
  <Override PartName="/ppt/notesSlides/notesSlide4.xml" ContentType="application/vnd.openxmlformats-officedocument.presentationml.notesSlide+xml"/>
  <Override PartName="/ppt/tags/tag71.xml" ContentType="application/vnd.openxmlformats-officedocument.presentationml.tags+xml"/>
  <Override PartName="/ppt/notesSlides/notesSlide5.xml" ContentType="application/vnd.openxmlformats-officedocument.presentationml.notesSlide+xml"/>
  <Override PartName="/ppt/tags/tag7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7" r:id="rId2"/>
    <p:sldId id="260" r:id="rId3"/>
    <p:sldId id="262" r:id="rId4"/>
    <p:sldId id="264" r:id="rId5"/>
    <p:sldId id="268" r:id="rId6"/>
    <p:sldId id="269" r:id="rId7"/>
    <p:sldId id="270" r:id="rId8"/>
    <p:sldId id="261" r:id="rId9"/>
    <p:sldId id="276" r:id="rId10"/>
    <p:sldId id="271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ҧǿ" initials="Y" lastIdx="2" clrIdx="0"/>
  <p:cmAuthor id="1" name="WU ZEYU" initials="WZ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534" y="-108"/>
      </p:cViewPr>
      <p:guideLst>
        <p:guide orient="horz" pos="2203"/>
        <p:guide pos="3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2022-03-29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079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indent="26670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本项目有三大具体的建设目标，一是构建海洋底板的大世界孪生场景；二是制作浮标装备体高精度数字模型；三是实现科研数据的多维增强显示。我们希望通过这三大目标的达成最终来实现“先进信息化技术应用示范”这个专项的总体目标。</a:t>
            </a:r>
            <a:endParaRPr lang="zh-CN" altLang="en-US" sz="1800" kern="1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indent="26670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（翻页）</a:t>
            </a:r>
            <a:endParaRPr lang="zh-CN" altLang="en-US" sz="1800" kern="1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indent="26670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信息化基础和支撑条件信息需要海洋所这边提供补充材料。</a:t>
            </a:r>
            <a:endParaRPr lang="zh-CN" altLang="en-US" sz="1800" kern="1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indent="26670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（翻页）</a:t>
            </a:r>
            <a:endParaRPr lang="zh-CN" altLang="en-US" sz="1800" kern="1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indent="26670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信息化基础和支撑条件信息需要海洋所这边提供补充材料。</a:t>
            </a:r>
            <a:endParaRPr lang="zh-CN" altLang="en-US" sz="1800" kern="1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indent="26670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（翻页）</a:t>
            </a:r>
            <a:endParaRPr lang="zh-CN" altLang="en-US" sz="1800" kern="1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indent="26670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信息化基础和支撑条件信息需要海洋所这边提供补充材料。</a:t>
            </a:r>
            <a:endParaRPr lang="zh-CN" altLang="en-US" sz="1800" kern="1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indent="26670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（翻页）</a:t>
            </a:r>
            <a:endParaRPr lang="zh-CN" altLang="en-US" sz="1800" kern="1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indent="26670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信息化基础和支撑条件信息需要海洋所这边提供补充材料。</a:t>
            </a:r>
            <a:endParaRPr lang="zh-CN" altLang="en-US" sz="1800" kern="1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indent="26670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（翻页）</a:t>
            </a:r>
            <a:endParaRPr lang="zh-CN" altLang="en-US" sz="1800" kern="1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indent="26670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信息化基础和支撑条件信息需要海洋所这边提供补充材料。</a:t>
            </a:r>
            <a:endParaRPr lang="zh-CN" altLang="en-US" sz="1800" kern="1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indent="26670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（翻页）</a:t>
            </a:r>
            <a:endParaRPr lang="zh-CN" altLang="en-US" sz="1800" kern="1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2022-03-29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2022-03-29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2022-03-29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3B2B6-50F4-4539-A3D1-42150A221C2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740410" y="331470"/>
            <a:ext cx="6583045" cy="539115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0758A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15" name="图片 14" descr="年报1--201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440930" y="222250"/>
            <a:ext cx="858520" cy="824230"/>
          </a:xfrm>
          <a:prstGeom prst="rect">
            <a:avLst/>
          </a:prstGeom>
        </p:spPr>
      </p:pic>
      <p:pic>
        <p:nvPicPr>
          <p:cNvPr id="39" name="图片 38" descr="1"/>
          <p:cNvPicPr>
            <a:picLocks noChangeAspect="1"/>
          </p:cNvPicPr>
          <p:nvPr userDrawn="1"/>
        </p:nvPicPr>
        <p:blipFill>
          <a:blip r:embed="rId3" cstate="print"/>
          <a:srcRect r="526"/>
          <a:stretch>
            <a:fillRect/>
          </a:stretch>
        </p:blipFill>
        <p:spPr>
          <a:xfrm>
            <a:off x="8370570" y="222885"/>
            <a:ext cx="3602355" cy="83312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33375" y="306070"/>
            <a:ext cx="273050" cy="634365"/>
          </a:xfrm>
          <a:prstGeom prst="rect">
            <a:avLst/>
          </a:prstGeom>
          <a:solidFill>
            <a:srgbClr val="005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2022-03-29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2022-03-29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2022-03-29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2022-03-29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2022-03-29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2022-03-29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2022-03-29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2022-03-29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2022-03-29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65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8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0.x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closeup-clear-water-sea-waves"/>
          <p:cNvPicPr>
            <a:picLocks noChangeAspect="1"/>
          </p:cNvPicPr>
          <p:nvPr/>
        </p:nvPicPr>
        <p:blipFill rotWithShape="1">
          <a:blip r:embed="rId2">
            <a:alphaModFix amt="65000"/>
          </a:blip>
          <a:srcRect b="15625"/>
          <a:stretch>
            <a:fillRect/>
          </a:stretch>
        </p:blipFill>
        <p:spPr>
          <a:xfrm>
            <a:off x="6033" y="0"/>
            <a:ext cx="12192000" cy="685800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 flipV="1">
            <a:off x="6033" y="1181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平行四边形 18"/>
          <p:cNvSpPr/>
          <p:nvPr/>
        </p:nvSpPr>
        <p:spPr>
          <a:xfrm flipH="1" flipV="1">
            <a:off x="177800" y="3407410"/>
            <a:ext cx="1716405" cy="768985"/>
          </a:xfrm>
          <a:custGeom>
            <a:avLst/>
            <a:gdLst>
              <a:gd name="connsiteX0" fmla="*/ 0 w 1287226"/>
              <a:gd name="connsiteY0" fmla="*/ 856953 h 856953"/>
              <a:gd name="connsiteX1" fmla="*/ 214238 w 1287226"/>
              <a:gd name="connsiteY1" fmla="*/ 0 h 856953"/>
              <a:gd name="connsiteX2" fmla="*/ 1287226 w 1287226"/>
              <a:gd name="connsiteY2" fmla="*/ 0 h 856953"/>
              <a:gd name="connsiteX3" fmla="*/ 1072988 w 1287226"/>
              <a:gd name="connsiteY3" fmla="*/ 856953 h 856953"/>
              <a:gd name="connsiteX4" fmla="*/ 0 w 1287226"/>
              <a:gd name="connsiteY4" fmla="*/ 856953 h 856953"/>
              <a:gd name="connsiteX0-1" fmla="*/ 0 w 1792655"/>
              <a:gd name="connsiteY0-2" fmla="*/ 856953 h 856953"/>
              <a:gd name="connsiteX1-3" fmla="*/ 214238 w 1792655"/>
              <a:gd name="connsiteY1-4" fmla="*/ 0 h 856953"/>
              <a:gd name="connsiteX2-5" fmla="*/ 1287226 w 1792655"/>
              <a:gd name="connsiteY2-6" fmla="*/ 0 h 856953"/>
              <a:gd name="connsiteX3-7" fmla="*/ 1792655 w 1792655"/>
              <a:gd name="connsiteY3-8" fmla="*/ 611419 h 856953"/>
              <a:gd name="connsiteX4-9" fmla="*/ 0 w 1792655"/>
              <a:gd name="connsiteY4-10" fmla="*/ 856953 h 856953"/>
              <a:gd name="connsiteX0-11" fmla="*/ 0 w 1741855"/>
              <a:gd name="connsiteY0-12" fmla="*/ 713019 h 713019"/>
              <a:gd name="connsiteX1-13" fmla="*/ 163438 w 1741855"/>
              <a:gd name="connsiteY1-14" fmla="*/ 0 h 713019"/>
              <a:gd name="connsiteX2-15" fmla="*/ 1236426 w 1741855"/>
              <a:gd name="connsiteY2-16" fmla="*/ 0 h 713019"/>
              <a:gd name="connsiteX3-17" fmla="*/ 1741855 w 1741855"/>
              <a:gd name="connsiteY3-18" fmla="*/ 611419 h 713019"/>
              <a:gd name="connsiteX4-19" fmla="*/ 0 w 1741855"/>
              <a:gd name="connsiteY4-20" fmla="*/ 713019 h 713019"/>
              <a:gd name="connsiteX0-21" fmla="*/ 0 w 1716455"/>
              <a:gd name="connsiteY0-22" fmla="*/ 628352 h 628352"/>
              <a:gd name="connsiteX1-23" fmla="*/ 138038 w 1716455"/>
              <a:gd name="connsiteY1-24" fmla="*/ 0 h 628352"/>
              <a:gd name="connsiteX2-25" fmla="*/ 1211026 w 1716455"/>
              <a:gd name="connsiteY2-26" fmla="*/ 0 h 628352"/>
              <a:gd name="connsiteX3-27" fmla="*/ 1716455 w 1716455"/>
              <a:gd name="connsiteY3-28" fmla="*/ 611419 h 628352"/>
              <a:gd name="connsiteX4-29" fmla="*/ 0 w 1716455"/>
              <a:gd name="connsiteY4-30" fmla="*/ 628352 h 6283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716455" h="628352">
                <a:moveTo>
                  <a:pt x="0" y="628352"/>
                </a:moveTo>
                <a:lnTo>
                  <a:pt x="138038" y="0"/>
                </a:lnTo>
                <a:lnTo>
                  <a:pt x="1211026" y="0"/>
                </a:lnTo>
                <a:lnTo>
                  <a:pt x="1716455" y="611419"/>
                </a:lnTo>
                <a:lnTo>
                  <a:pt x="0" y="628352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9" name="平行四边形 18"/>
          <p:cNvSpPr/>
          <p:nvPr/>
        </p:nvSpPr>
        <p:spPr>
          <a:xfrm>
            <a:off x="10291445" y="1668780"/>
            <a:ext cx="1716405" cy="780415"/>
          </a:xfrm>
          <a:custGeom>
            <a:avLst/>
            <a:gdLst>
              <a:gd name="connsiteX0" fmla="*/ 0 w 1287226"/>
              <a:gd name="connsiteY0" fmla="*/ 856953 h 856953"/>
              <a:gd name="connsiteX1" fmla="*/ 214238 w 1287226"/>
              <a:gd name="connsiteY1" fmla="*/ 0 h 856953"/>
              <a:gd name="connsiteX2" fmla="*/ 1287226 w 1287226"/>
              <a:gd name="connsiteY2" fmla="*/ 0 h 856953"/>
              <a:gd name="connsiteX3" fmla="*/ 1072988 w 1287226"/>
              <a:gd name="connsiteY3" fmla="*/ 856953 h 856953"/>
              <a:gd name="connsiteX4" fmla="*/ 0 w 1287226"/>
              <a:gd name="connsiteY4" fmla="*/ 856953 h 856953"/>
              <a:gd name="connsiteX0-1" fmla="*/ 0 w 1792655"/>
              <a:gd name="connsiteY0-2" fmla="*/ 856953 h 856953"/>
              <a:gd name="connsiteX1-3" fmla="*/ 214238 w 1792655"/>
              <a:gd name="connsiteY1-4" fmla="*/ 0 h 856953"/>
              <a:gd name="connsiteX2-5" fmla="*/ 1287226 w 1792655"/>
              <a:gd name="connsiteY2-6" fmla="*/ 0 h 856953"/>
              <a:gd name="connsiteX3-7" fmla="*/ 1792655 w 1792655"/>
              <a:gd name="connsiteY3-8" fmla="*/ 611419 h 856953"/>
              <a:gd name="connsiteX4-9" fmla="*/ 0 w 1792655"/>
              <a:gd name="connsiteY4-10" fmla="*/ 856953 h 856953"/>
              <a:gd name="connsiteX0-11" fmla="*/ 0 w 1741855"/>
              <a:gd name="connsiteY0-12" fmla="*/ 713019 h 713019"/>
              <a:gd name="connsiteX1-13" fmla="*/ 163438 w 1741855"/>
              <a:gd name="connsiteY1-14" fmla="*/ 0 h 713019"/>
              <a:gd name="connsiteX2-15" fmla="*/ 1236426 w 1741855"/>
              <a:gd name="connsiteY2-16" fmla="*/ 0 h 713019"/>
              <a:gd name="connsiteX3-17" fmla="*/ 1741855 w 1741855"/>
              <a:gd name="connsiteY3-18" fmla="*/ 611419 h 713019"/>
              <a:gd name="connsiteX4-19" fmla="*/ 0 w 1741855"/>
              <a:gd name="connsiteY4-20" fmla="*/ 713019 h 713019"/>
              <a:gd name="connsiteX0-21" fmla="*/ 0 w 1716455"/>
              <a:gd name="connsiteY0-22" fmla="*/ 628352 h 628352"/>
              <a:gd name="connsiteX1-23" fmla="*/ 138038 w 1716455"/>
              <a:gd name="connsiteY1-24" fmla="*/ 0 h 628352"/>
              <a:gd name="connsiteX2-25" fmla="*/ 1211026 w 1716455"/>
              <a:gd name="connsiteY2-26" fmla="*/ 0 h 628352"/>
              <a:gd name="connsiteX3-27" fmla="*/ 1716455 w 1716455"/>
              <a:gd name="connsiteY3-28" fmla="*/ 611419 h 628352"/>
              <a:gd name="connsiteX4-29" fmla="*/ 0 w 1716455"/>
              <a:gd name="connsiteY4-30" fmla="*/ 628352 h 6283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716455" h="628352">
                <a:moveTo>
                  <a:pt x="0" y="628352"/>
                </a:moveTo>
                <a:lnTo>
                  <a:pt x="138038" y="0"/>
                </a:lnTo>
                <a:lnTo>
                  <a:pt x="1211026" y="0"/>
                </a:lnTo>
                <a:lnTo>
                  <a:pt x="1716455" y="611419"/>
                </a:lnTo>
                <a:lnTo>
                  <a:pt x="0" y="628352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-6667" y="2277000"/>
            <a:ext cx="12192000" cy="1291868"/>
          </a:xfrm>
          <a:prstGeom prst="roundRect">
            <a:avLst>
              <a:gd name="adj" fmla="val 0"/>
            </a:avLst>
          </a:prstGeom>
          <a:solidFill>
            <a:srgbClr val="3255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2" name="平行四边形 11"/>
          <p:cNvSpPr/>
          <p:nvPr/>
        </p:nvSpPr>
        <p:spPr>
          <a:xfrm>
            <a:off x="1147445" y="1668780"/>
            <a:ext cx="10264775" cy="2507615"/>
          </a:xfrm>
          <a:prstGeom prst="parallelogram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330200" sx="93000" sy="93000" algn="ctr" rotWithShape="0">
              <a:prstClr val="black">
                <a:alpha val="78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1263472" y="1789641"/>
            <a:ext cx="10032721" cy="1767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4000" b="1" spc="600" dirty="0">
                <a:solidFill>
                  <a:srgbClr val="32559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基于黄东海浮标观测站数据的</a:t>
            </a:r>
            <a:br>
              <a:rPr kumimoji="1" lang="zh-CN" altLang="en-US" sz="4000" b="1" spc="600" dirty="0">
                <a:solidFill>
                  <a:srgbClr val="32559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kumimoji="1" lang="zh-CN" altLang="en-US" sz="4000" b="1" spc="600" dirty="0">
                <a:solidFill>
                  <a:srgbClr val="32559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“数字孪生海洋”信息模型应用示范</a:t>
            </a:r>
          </a:p>
        </p:txBody>
      </p:sp>
      <p:sp>
        <p:nvSpPr>
          <p:cNvPr id="14" name="矩形 13"/>
          <p:cNvSpPr/>
          <p:nvPr/>
        </p:nvSpPr>
        <p:spPr>
          <a:xfrm>
            <a:off x="2424145" y="3595595"/>
            <a:ext cx="821309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kumimoji="1" lang="zh-CN" altLang="en-US" sz="2400" dirty="0">
                <a:solidFill>
                  <a:srgbClr val="3255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中国科学院网络安全和信息化专项应用示范</a:t>
            </a:r>
            <a:r>
              <a:rPr kumimoji="1" lang="zh-CN" altLang="en-US" sz="2400" dirty="0" smtClean="0">
                <a:solidFill>
                  <a:srgbClr val="3255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项目启动交流</a:t>
            </a:r>
            <a:endParaRPr kumimoji="1" lang="zh-CN" altLang="en-US" sz="2400" dirty="0">
              <a:solidFill>
                <a:srgbClr val="32559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1" name="文本框 9"/>
          <p:cNvSpPr txBox="1">
            <a:spLocks noChangeArrowheads="1"/>
          </p:cNvSpPr>
          <p:nvPr/>
        </p:nvSpPr>
        <p:spPr bwMode="auto">
          <a:xfrm>
            <a:off x="4009073" y="4537755"/>
            <a:ext cx="4438650" cy="45275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ts val="3000"/>
              </a:lnSpc>
              <a:spcAft>
                <a:spcPts val="600"/>
              </a:spcAft>
            </a:pPr>
            <a:r>
              <a:rPr lang="zh-CN" altLang="en-US" sz="3600" b="1" dirty="0">
                <a:solidFill>
                  <a:srgbClr val="32559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汇报人：刘长华</a:t>
            </a:r>
            <a:endParaRPr lang="zh-CN" altLang="en-US" sz="3600" b="1" dirty="0">
              <a:solidFill>
                <a:srgbClr val="32559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63765" y="5230181"/>
            <a:ext cx="6232770" cy="1029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  <a:spcAft>
                <a:spcPts val="600"/>
              </a:spcAft>
              <a:buClrTx/>
              <a:buSzTx/>
              <a:buFontTx/>
            </a:pPr>
            <a:r>
              <a:rPr lang="zh-CN" altLang="en-US" sz="2800" dirty="0">
                <a:solidFill>
                  <a:srgbClr val="32559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中国科学院海洋研究所    </a:t>
            </a:r>
          </a:p>
          <a:p>
            <a:pPr algn="ctr" fontAlgn="auto">
              <a:lnSpc>
                <a:spcPct val="100000"/>
              </a:lnSpc>
              <a:spcAft>
                <a:spcPts val="600"/>
              </a:spcAft>
              <a:buClrTx/>
              <a:buSzTx/>
              <a:buFontTx/>
            </a:pPr>
            <a:r>
              <a:rPr lang="zh-CN" altLang="en-US" sz="2800" dirty="0">
                <a:solidFill>
                  <a:srgbClr val="32559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</a:t>
            </a:r>
            <a:r>
              <a:rPr lang="en-US" altLang="zh-CN" sz="2800" dirty="0">
                <a:solidFill>
                  <a:srgbClr val="32559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32559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年 </a:t>
            </a:r>
            <a:r>
              <a:rPr lang="en-US" altLang="zh-CN" sz="2800" dirty="0">
                <a:solidFill>
                  <a:srgbClr val="32559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800" dirty="0">
                <a:solidFill>
                  <a:srgbClr val="32559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800" dirty="0" smtClean="0">
                <a:solidFill>
                  <a:srgbClr val="32559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2800" dirty="0" smtClean="0">
                <a:solidFill>
                  <a:srgbClr val="32559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31</a:t>
            </a:r>
            <a:r>
              <a:rPr lang="zh-CN" altLang="en-US" sz="2800" dirty="0" smtClean="0">
                <a:solidFill>
                  <a:srgbClr val="32559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</a:t>
            </a:r>
            <a:endParaRPr lang="zh-CN" altLang="en-US" sz="2800" dirty="0">
              <a:solidFill>
                <a:srgbClr val="32559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closeup-clear-water-sea-waves"/>
          <p:cNvPicPr>
            <a:picLocks noChangeAspect="1"/>
          </p:cNvPicPr>
          <p:nvPr/>
        </p:nvPicPr>
        <p:blipFill rotWithShape="1">
          <a:blip r:embed="rId2">
            <a:alphaModFix amt="65000"/>
          </a:blip>
          <a:srcRect b="15625"/>
          <a:stretch>
            <a:fillRect/>
          </a:stretch>
        </p:blipFill>
        <p:spPr>
          <a:xfrm>
            <a:off x="6033" y="0"/>
            <a:ext cx="12192000" cy="685800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 flipV="1">
            <a:off x="6033" y="1181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平行四边形 18"/>
          <p:cNvSpPr/>
          <p:nvPr/>
        </p:nvSpPr>
        <p:spPr>
          <a:xfrm flipH="1" flipV="1">
            <a:off x="1398270" y="3407410"/>
            <a:ext cx="1716405" cy="768985"/>
          </a:xfrm>
          <a:custGeom>
            <a:avLst/>
            <a:gdLst>
              <a:gd name="connsiteX0" fmla="*/ 0 w 1287226"/>
              <a:gd name="connsiteY0" fmla="*/ 856953 h 856953"/>
              <a:gd name="connsiteX1" fmla="*/ 214238 w 1287226"/>
              <a:gd name="connsiteY1" fmla="*/ 0 h 856953"/>
              <a:gd name="connsiteX2" fmla="*/ 1287226 w 1287226"/>
              <a:gd name="connsiteY2" fmla="*/ 0 h 856953"/>
              <a:gd name="connsiteX3" fmla="*/ 1072988 w 1287226"/>
              <a:gd name="connsiteY3" fmla="*/ 856953 h 856953"/>
              <a:gd name="connsiteX4" fmla="*/ 0 w 1287226"/>
              <a:gd name="connsiteY4" fmla="*/ 856953 h 856953"/>
              <a:gd name="connsiteX0-1" fmla="*/ 0 w 1792655"/>
              <a:gd name="connsiteY0-2" fmla="*/ 856953 h 856953"/>
              <a:gd name="connsiteX1-3" fmla="*/ 214238 w 1792655"/>
              <a:gd name="connsiteY1-4" fmla="*/ 0 h 856953"/>
              <a:gd name="connsiteX2-5" fmla="*/ 1287226 w 1792655"/>
              <a:gd name="connsiteY2-6" fmla="*/ 0 h 856953"/>
              <a:gd name="connsiteX3-7" fmla="*/ 1792655 w 1792655"/>
              <a:gd name="connsiteY3-8" fmla="*/ 611419 h 856953"/>
              <a:gd name="connsiteX4-9" fmla="*/ 0 w 1792655"/>
              <a:gd name="connsiteY4-10" fmla="*/ 856953 h 856953"/>
              <a:gd name="connsiteX0-11" fmla="*/ 0 w 1741855"/>
              <a:gd name="connsiteY0-12" fmla="*/ 713019 h 713019"/>
              <a:gd name="connsiteX1-13" fmla="*/ 163438 w 1741855"/>
              <a:gd name="connsiteY1-14" fmla="*/ 0 h 713019"/>
              <a:gd name="connsiteX2-15" fmla="*/ 1236426 w 1741855"/>
              <a:gd name="connsiteY2-16" fmla="*/ 0 h 713019"/>
              <a:gd name="connsiteX3-17" fmla="*/ 1741855 w 1741855"/>
              <a:gd name="connsiteY3-18" fmla="*/ 611419 h 713019"/>
              <a:gd name="connsiteX4-19" fmla="*/ 0 w 1741855"/>
              <a:gd name="connsiteY4-20" fmla="*/ 713019 h 713019"/>
              <a:gd name="connsiteX0-21" fmla="*/ 0 w 1716455"/>
              <a:gd name="connsiteY0-22" fmla="*/ 628352 h 628352"/>
              <a:gd name="connsiteX1-23" fmla="*/ 138038 w 1716455"/>
              <a:gd name="connsiteY1-24" fmla="*/ 0 h 628352"/>
              <a:gd name="connsiteX2-25" fmla="*/ 1211026 w 1716455"/>
              <a:gd name="connsiteY2-26" fmla="*/ 0 h 628352"/>
              <a:gd name="connsiteX3-27" fmla="*/ 1716455 w 1716455"/>
              <a:gd name="connsiteY3-28" fmla="*/ 611419 h 628352"/>
              <a:gd name="connsiteX4-29" fmla="*/ 0 w 1716455"/>
              <a:gd name="connsiteY4-30" fmla="*/ 628352 h 6283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716455" h="628352">
                <a:moveTo>
                  <a:pt x="0" y="628352"/>
                </a:moveTo>
                <a:lnTo>
                  <a:pt x="138038" y="0"/>
                </a:lnTo>
                <a:lnTo>
                  <a:pt x="1211026" y="0"/>
                </a:lnTo>
                <a:lnTo>
                  <a:pt x="1716455" y="611419"/>
                </a:lnTo>
                <a:lnTo>
                  <a:pt x="0" y="628352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9" name="平行四边形 18"/>
          <p:cNvSpPr/>
          <p:nvPr/>
        </p:nvSpPr>
        <p:spPr>
          <a:xfrm>
            <a:off x="9239885" y="1668780"/>
            <a:ext cx="1716405" cy="780415"/>
          </a:xfrm>
          <a:custGeom>
            <a:avLst/>
            <a:gdLst>
              <a:gd name="connsiteX0" fmla="*/ 0 w 1287226"/>
              <a:gd name="connsiteY0" fmla="*/ 856953 h 856953"/>
              <a:gd name="connsiteX1" fmla="*/ 214238 w 1287226"/>
              <a:gd name="connsiteY1" fmla="*/ 0 h 856953"/>
              <a:gd name="connsiteX2" fmla="*/ 1287226 w 1287226"/>
              <a:gd name="connsiteY2" fmla="*/ 0 h 856953"/>
              <a:gd name="connsiteX3" fmla="*/ 1072988 w 1287226"/>
              <a:gd name="connsiteY3" fmla="*/ 856953 h 856953"/>
              <a:gd name="connsiteX4" fmla="*/ 0 w 1287226"/>
              <a:gd name="connsiteY4" fmla="*/ 856953 h 856953"/>
              <a:gd name="connsiteX0-1" fmla="*/ 0 w 1792655"/>
              <a:gd name="connsiteY0-2" fmla="*/ 856953 h 856953"/>
              <a:gd name="connsiteX1-3" fmla="*/ 214238 w 1792655"/>
              <a:gd name="connsiteY1-4" fmla="*/ 0 h 856953"/>
              <a:gd name="connsiteX2-5" fmla="*/ 1287226 w 1792655"/>
              <a:gd name="connsiteY2-6" fmla="*/ 0 h 856953"/>
              <a:gd name="connsiteX3-7" fmla="*/ 1792655 w 1792655"/>
              <a:gd name="connsiteY3-8" fmla="*/ 611419 h 856953"/>
              <a:gd name="connsiteX4-9" fmla="*/ 0 w 1792655"/>
              <a:gd name="connsiteY4-10" fmla="*/ 856953 h 856953"/>
              <a:gd name="connsiteX0-11" fmla="*/ 0 w 1741855"/>
              <a:gd name="connsiteY0-12" fmla="*/ 713019 h 713019"/>
              <a:gd name="connsiteX1-13" fmla="*/ 163438 w 1741855"/>
              <a:gd name="connsiteY1-14" fmla="*/ 0 h 713019"/>
              <a:gd name="connsiteX2-15" fmla="*/ 1236426 w 1741855"/>
              <a:gd name="connsiteY2-16" fmla="*/ 0 h 713019"/>
              <a:gd name="connsiteX3-17" fmla="*/ 1741855 w 1741855"/>
              <a:gd name="connsiteY3-18" fmla="*/ 611419 h 713019"/>
              <a:gd name="connsiteX4-19" fmla="*/ 0 w 1741855"/>
              <a:gd name="connsiteY4-20" fmla="*/ 713019 h 713019"/>
              <a:gd name="connsiteX0-21" fmla="*/ 0 w 1716455"/>
              <a:gd name="connsiteY0-22" fmla="*/ 628352 h 628352"/>
              <a:gd name="connsiteX1-23" fmla="*/ 138038 w 1716455"/>
              <a:gd name="connsiteY1-24" fmla="*/ 0 h 628352"/>
              <a:gd name="connsiteX2-25" fmla="*/ 1211026 w 1716455"/>
              <a:gd name="connsiteY2-26" fmla="*/ 0 h 628352"/>
              <a:gd name="connsiteX3-27" fmla="*/ 1716455 w 1716455"/>
              <a:gd name="connsiteY3-28" fmla="*/ 611419 h 628352"/>
              <a:gd name="connsiteX4-29" fmla="*/ 0 w 1716455"/>
              <a:gd name="connsiteY4-30" fmla="*/ 628352 h 6283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716455" h="628352">
                <a:moveTo>
                  <a:pt x="0" y="628352"/>
                </a:moveTo>
                <a:lnTo>
                  <a:pt x="138038" y="0"/>
                </a:lnTo>
                <a:lnTo>
                  <a:pt x="1211026" y="0"/>
                </a:lnTo>
                <a:lnTo>
                  <a:pt x="1716455" y="611419"/>
                </a:lnTo>
                <a:lnTo>
                  <a:pt x="0" y="628352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-6667" y="2277000"/>
            <a:ext cx="12192000" cy="1291868"/>
          </a:xfrm>
          <a:prstGeom prst="roundRect">
            <a:avLst>
              <a:gd name="adj" fmla="val 0"/>
            </a:avLst>
          </a:prstGeom>
          <a:solidFill>
            <a:srgbClr val="3255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2" name="平行四边形 11"/>
          <p:cNvSpPr/>
          <p:nvPr/>
        </p:nvSpPr>
        <p:spPr>
          <a:xfrm>
            <a:off x="2185035" y="1668780"/>
            <a:ext cx="8026400" cy="2507615"/>
          </a:xfrm>
          <a:prstGeom prst="parallelogram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330200" sx="93000" sy="93000" algn="ctr" rotWithShape="0">
              <a:prstClr val="black">
                <a:alpha val="78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3409950" y="1827530"/>
            <a:ext cx="6409690" cy="1767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6000" b="1" spc="6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感谢各位专家！</a:t>
            </a:r>
          </a:p>
        </p:txBody>
      </p:sp>
      <p:pic>
        <p:nvPicPr>
          <p:cNvPr id="15" name="图片 14" descr="年报1--20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4905" y="4406900"/>
            <a:ext cx="1598295" cy="1533525"/>
          </a:xfrm>
          <a:prstGeom prst="rect">
            <a:avLst/>
          </a:prstGeom>
        </p:spPr>
      </p:pic>
      <p:pic>
        <p:nvPicPr>
          <p:cNvPr id="39" name="图片 38" descr="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04841" y="4406751"/>
            <a:ext cx="5999738" cy="138114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424145" y="3595595"/>
            <a:ext cx="7787575" cy="4603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kumimoji="1" lang="zh-CN" altLang="en-US" sz="2400" dirty="0">
                <a:solidFill>
                  <a:srgbClr val="3255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中国科学院网络安全和信息化专项应用示范项目汇报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数字孪生海洋项目意义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90500" y="3674023"/>
            <a:ext cx="5524500" cy="460375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台风对浮标的损坏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901690" y="3674023"/>
            <a:ext cx="6141720" cy="460375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长时间作业人员晕船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09057" y="996944"/>
            <a:ext cx="5729681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600"/>
              </a:spcBef>
              <a:buClrTx/>
              <a:buSzTx/>
              <a:buFont typeface="Wingdings" panose="05000000000000000000" charset="0"/>
              <a:buChar char="n"/>
            </a:pPr>
            <a:r>
              <a:rPr lang="zh-CN" altLang="en-US" sz="2000" b="1" dirty="0">
                <a:solidFill>
                  <a:schemeClr val="tx1"/>
                </a:solidFill>
                <a:sym typeface="+mn-lt"/>
              </a:rPr>
              <a:t>孪生技术</a:t>
            </a:r>
            <a:r>
              <a:rPr lang="zh-CN" altLang="en-US" sz="2000" b="1" dirty="0">
                <a:sym typeface="+mn-lt"/>
              </a:rPr>
              <a:t>可最大程度还原浮标真实工作</a:t>
            </a:r>
            <a:r>
              <a:rPr lang="zh-CN" altLang="en-US" sz="2000" b="1" dirty="0" smtClean="0">
                <a:sym typeface="+mn-lt"/>
              </a:rPr>
              <a:t>场景，精准</a:t>
            </a:r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sym typeface="+mn-lt"/>
              </a:rPr>
              <a:t>还原</a:t>
            </a:r>
            <a:r>
              <a:rPr lang="zh-CN" altLang="en-US" sz="2000" b="1" dirty="0" smtClean="0">
                <a:solidFill>
                  <a:srgbClr val="FF0000"/>
                </a:solidFill>
                <a:sym typeface="+mn-lt"/>
              </a:rPr>
              <a:t>浮标故障</a:t>
            </a:r>
            <a:r>
              <a:rPr lang="zh-CN" altLang="en-US" sz="2000" b="1" dirty="0" smtClean="0">
                <a:sym typeface="+mn-lt"/>
              </a:rPr>
              <a:t>和</a:t>
            </a:r>
            <a:r>
              <a:rPr lang="zh-CN" altLang="en-US" sz="2000" b="1" dirty="0" smtClean="0">
                <a:solidFill>
                  <a:srgbClr val="FF0000"/>
                </a:solidFill>
                <a:sym typeface="+mn-lt"/>
              </a:rPr>
              <a:t>传感器状态</a:t>
            </a:r>
            <a:endParaRPr lang="en-US" altLang="zh-CN" sz="2000" b="1" dirty="0" smtClean="0">
              <a:solidFill>
                <a:srgbClr val="FF0000"/>
              </a:solidFill>
              <a:sym typeface="+mn-lt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Tx/>
              <a:buSzTx/>
              <a:buFont typeface="Wingdings" panose="05000000000000000000" charset="0"/>
              <a:buChar char="n"/>
            </a:pPr>
            <a:r>
              <a:rPr lang="zh-CN" altLang="en-US" sz="2000" b="1" dirty="0">
                <a:sym typeface="+mn-lt"/>
              </a:rPr>
              <a:t>可</a:t>
            </a:r>
            <a:r>
              <a:rPr lang="zh-CN" altLang="en-US" sz="2000" b="1" dirty="0" smtClean="0">
                <a:sym typeface="+mn-lt"/>
              </a:rPr>
              <a:t>提高维护</a:t>
            </a:r>
            <a:r>
              <a:rPr lang="zh-CN" altLang="en-US" sz="2000" b="1" dirty="0">
                <a:sym typeface="+mn-lt"/>
              </a:rPr>
              <a:t>方案预演的准确性，极</a:t>
            </a:r>
            <a:r>
              <a:rPr lang="zh-CN" altLang="en-US" sz="2000" b="1" dirty="0" smtClean="0">
                <a:sym typeface="+mn-lt"/>
              </a:rPr>
              <a:t>大</a:t>
            </a:r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sym typeface="+mn-lt"/>
              </a:rPr>
              <a:t>减少</a:t>
            </a:r>
            <a:r>
              <a:rPr lang="zh-CN" altLang="en-US" sz="2000" b="1" dirty="0" smtClean="0">
                <a:solidFill>
                  <a:srgbClr val="FF0000"/>
                </a:solidFill>
                <a:sym typeface="+mn-lt"/>
              </a:rPr>
              <a:t>出海次数、现场维护时间，降低维护成本。</a:t>
            </a:r>
            <a:endParaRPr lang="en-US" altLang="zh-CN" sz="2000" b="1" dirty="0" smtClean="0">
              <a:solidFill>
                <a:srgbClr val="FF0000"/>
              </a:solidFill>
              <a:sym typeface="+mn-lt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charset="0"/>
              <a:buChar char="n"/>
            </a:pPr>
            <a:r>
              <a:rPr lang="zh-CN" altLang="en-US" sz="2000" b="1" dirty="0" smtClean="0">
                <a:solidFill>
                  <a:schemeClr val="tx2"/>
                </a:solidFill>
              </a:rPr>
              <a:t>“数字孪生”技术</a:t>
            </a:r>
            <a:r>
              <a:rPr lang="zh-CN" altLang="en-US" sz="2000" b="1" dirty="0" smtClean="0"/>
              <a:t>使</a:t>
            </a:r>
            <a:r>
              <a:rPr lang="zh-CN" altLang="en-US" sz="2000" b="1" dirty="0"/>
              <a:t>海洋观测更加智慧</a:t>
            </a:r>
            <a:r>
              <a:rPr lang="zh-CN" altLang="en-US" sz="2000" b="1" dirty="0" smtClean="0"/>
              <a:t>。</a:t>
            </a:r>
            <a:endParaRPr lang="zh-CN" altLang="en-US" sz="2400" b="1" dirty="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2" b="7027"/>
          <a:stretch>
            <a:fillRect/>
          </a:stretch>
        </p:blipFill>
        <p:spPr bwMode="auto">
          <a:xfrm>
            <a:off x="190707" y="4275408"/>
            <a:ext cx="2592388" cy="23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1" b="7047"/>
          <a:stretch>
            <a:fillRect/>
          </a:stretch>
        </p:blipFill>
        <p:spPr bwMode="auto">
          <a:xfrm>
            <a:off x="2776191" y="4272868"/>
            <a:ext cx="2928528" cy="233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495" y="4272828"/>
            <a:ext cx="3257550" cy="233743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690" y="4272828"/>
            <a:ext cx="2884805" cy="23374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47" y="574366"/>
            <a:ext cx="2632142" cy="301061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5" r="15903"/>
          <a:stretch>
            <a:fillRect/>
          </a:stretch>
        </p:blipFill>
        <p:spPr>
          <a:xfrm>
            <a:off x="9291096" y="624085"/>
            <a:ext cx="2609838" cy="2944565"/>
          </a:xfrm>
          <a:prstGeom prst="rect">
            <a:avLst/>
          </a:prstGeom>
        </p:spPr>
      </p:pic>
      <p:sp>
        <p:nvSpPr>
          <p:cNvPr id="20" name="文本框 10"/>
          <p:cNvSpPr txBox="1"/>
          <p:nvPr/>
        </p:nvSpPr>
        <p:spPr>
          <a:xfrm>
            <a:off x="6546710" y="127297"/>
            <a:ext cx="2632075" cy="460375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浮标</a:t>
            </a:r>
            <a:r>
              <a:rPr kumimoji="1" lang="zh-CN" altLang="en-US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结冰</a:t>
            </a:r>
            <a:endParaRPr kumimoji="1"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9291180" y="152464"/>
            <a:ext cx="2632075" cy="460375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浮标浸没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项目总体目标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16865" y="1142365"/>
            <a:ext cx="11558270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30000"/>
              </a:lnSpc>
              <a:spcAft>
                <a:spcPts val="1200"/>
              </a:spcAft>
              <a:buNone/>
            </a:pPr>
            <a:r>
              <a:rPr lang="en-US" altLang="zh-CN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面向</a:t>
            </a:r>
            <a:r>
              <a:rPr lang="zh-CN" altLang="en-US" sz="240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数字孪生</a:t>
            </a:r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前沿技术，</a:t>
            </a:r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基于东黄海浮标观测数据，打造</a:t>
            </a:r>
            <a:r>
              <a:rPr lang="zh-CN" altLang="en-US" sz="240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海洋</a:t>
            </a:r>
            <a:r>
              <a:rPr lang="zh-CN" altLang="en-US" sz="240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信息模型</a:t>
            </a:r>
            <a:r>
              <a:rPr lang="en-US" altLang="zh-CN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孪生海洋</a:t>
            </a:r>
            <a:r>
              <a:rPr lang="en-US" altLang="zh-CN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沉浸式科研平台</a:t>
            </a:r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，形成先进的信息化技术应用示范。</a:t>
            </a: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316865" y="2266130"/>
            <a:ext cx="8929804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2022</a:t>
            </a:r>
            <a:r>
              <a:rPr lang="zh-CN" altLang="en-US" sz="240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达成以下两大目标：</a:t>
            </a:r>
            <a:r>
              <a:rPr lang="zh-CN" altLang="en-US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600075" y="3002915"/>
            <a:ext cx="5256530" cy="460375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kumimoji="1"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构建海洋环境的大世界孪生背景</a:t>
            </a: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6402070" y="2999740"/>
            <a:ext cx="5188585" cy="460375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lstStyle/>
          <a:p>
            <a:pPr lvl="0" algn="ctr" fontAlgn="auto">
              <a:buClrTx/>
              <a:buSzTx/>
              <a:buFontTx/>
            </a:pPr>
            <a:r>
              <a:rPr kumimoji="1"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制作浮标装备体高精度数字模型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2070" y="3586480"/>
            <a:ext cx="5188585" cy="297243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075" y="3589655"/>
            <a:ext cx="5256530" cy="29571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具体实施步骤</a:t>
            </a:r>
          </a:p>
        </p:txBody>
      </p:sp>
      <p:sp>
        <p:nvSpPr>
          <p:cNvPr id="48" name="椭圆 47"/>
          <p:cNvSpPr/>
          <p:nvPr/>
        </p:nvSpPr>
        <p:spPr>
          <a:xfrm>
            <a:off x="7282180" y="4897120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7282180" y="5262245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7282180" y="5614670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7282180" y="5995670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1998980" y="4890770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1998980" y="5255895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1998980" y="5608320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1998980" y="5989320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/>
          <p:cNvSpPr txBox="1"/>
          <p:nvPr/>
        </p:nvSpPr>
        <p:spPr>
          <a:xfrm>
            <a:off x="740410" y="965835"/>
            <a:ext cx="565975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12700" defTabSz="913765" eaLnBrk="0" fontAlgn="base">
              <a:buClrTx/>
              <a:buSzTx/>
              <a:buFontTx/>
              <a:defRPr/>
            </a:pPr>
            <a:r>
              <a:rPr lang="zh-CN" altLang="en-US" sz="32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/>
              </a:rPr>
              <a:t>第一步：</a:t>
            </a:r>
            <a:r>
              <a:rPr lang="en-US" altLang="zh-CN" sz="32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/>
              </a:rPr>
              <a:t>UI</a:t>
            </a:r>
            <a:r>
              <a:rPr lang="zh-CN" altLang="en-US" sz="32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/>
              </a:rPr>
              <a:t>界面设计</a:t>
            </a:r>
            <a:r>
              <a:rPr lang="zh-CN" altLang="en-US" sz="3200" b="1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/>
              </a:rPr>
              <a:t>（</a:t>
            </a:r>
            <a:r>
              <a:rPr lang="en-US" altLang="zh-CN" sz="32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/>
              </a:rPr>
              <a:t>3</a:t>
            </a:r>
            <a:r>
              <a:rPr lang="en-US" altLang="zh-CN" sz="3200" b="1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/>
              </a:rPr>
              <a:t>-6</a:t>
            </a:r>
            <a:r>
              <a:rPr lang="zh-CN" altLang="en-US" sz="32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/>
              </a:rPr>
              <a:t>月）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835660" y="1612265"/>
            <a:ext cx="105283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fontAlgn="auto">
              <a:buFont typeface="Arial" panose="020B0604020202020204" pitchFamily="34" charset="0"/>
              <a:buChar char="•"/>
            </a:pPr>
            <a:r>
              <a:rPr lang="zh-CN" sz="24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系统UI界面总体以深色系为主，富有科技感；</a:t>
            </a:r>
          </a:p>
          <a:p>
            <a:pPr marL="342900" indent="-342900" fontAlgn="auto">
              <a:buFont typeface="Arial" panose="020B0604020202020204" pitchFamily="34" charset="0"/>
              <a:buChar char="•"/>
            </a:pPr>
            <a:r>
              <a:rPr lang="zh-CN" sz="24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UI图标简洁但色彩鲜明，以便突出各个功能模块、各项指标等内容的特点。</a:t>
            </a:r>
            <a:endParaRPr lang="zh-CN" altLang="en-US" sz="24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4" descr="G:\Desk\Temp\图片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8250" y="2524125"/>
            <a:ext cx="9843770" cy="41656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具体实施步骤</a:t>
            </a:r>
          </a:p>
        </p:txBody>
      </p:sp>
      <p:sp>
        <p:nvSpPr>
          <p:cNvPr id="48" name="椭圆 47"/>
          <p:cNvSpPr/>
          <p:nvPr/>
        </p:nvSpPr>
        <p:spPr>
          <a:xfrm>
            <a:off x="7282180" y="5039995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7282180" y="5405120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7282180" y="5757545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7282180" y="6138545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1998980" y="5033645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1998980" y="5398770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1998980" y="5751195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1998980" y="6132195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/>
          <p:cNvSpPr txBox="1"/>
          <p:nvPr/>
        </p:nvSpPr>
        <p:spPr>
          <a:xfrm>
            <a:off x="740410" y="965835"/>
            <a:ext cx="606615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12700" algn="l" defTabSz="913765" eaLnBrk="0" fontAlgn="base">
              <a:buClrTx/>
              <a:buSzTx/>
              <a:buFontTx/>
              <a:defRPr/>
            </a:pPr>
            <a:r>
              <a:rPr sz="32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/>
              </a:rPr>
              <a:t>第二步：三维模型制作（6-9月）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835660" y="1793240"/>
            <a:ext cx="10777220" cy="11245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sz="24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高精度海洋浮标模组、海洋数字孪生应用示范场景模型制作，相关模型动画及AI动画，海洋大场景搭建、烘焙。</a:t>
            </a:r>
          </a:p>
        </p:txBody>
      </p:sp>
      <p:pic>
        <p:nvPicPr>
          <p:cNvPr id="3" name="图片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8535" y="3259455"/>
            <a:ext cx="4852035" cy="2776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6" descr="https://img2.baidu.com/it/u=4152987233,4159807030&amp;fm=26&amp;fmt=au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5990" y="3259455"/>
            <a:ext cx="5327015" cy="277622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具体实施步骤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740410" y="965835"/>
            <a:ext cx="870775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12700" algn="l" defTabSz="913765" eaLnBrk="0" fontAlgn="base">
              <a:buClrTx/>
              <a:buSzTx/>
              <a:buFontTx/>
              <a:defRPr/>
            </a:pPr>
            <a:r>
              <a:rPr sz="32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/>
              </a:rPr>
              <a:t>第三步：程序软件编写、测试与优化（9-11月）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835660" y="1707515"/>
            <a:ext cx="10777220" cy="11245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sz="24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浮标集成安装操作程序的交互性及操控功能开发，UI逻辑实现，整体逻辑框架设计，完成交互逻辑编辑。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81965" y="6320155"/>
            <a:ext cx="57162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kumimoji="1"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海洋分层信息：了解探测器所在海洋区域的各分层信息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604000" y="6320155"/>
            <a:ext cx="50469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kumimoji="1"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浮标爆炸图：展示浮标结构以及各部件主要作用</a:t>
            </a:r>
          </a:p>
        </p:txBody>
      </p:sp>
      <p:pic>
        <p:nvPicPr>
          <p:cNvPr id="8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0" y="2974975"/>
            <a:ext cx="4420235" cy="306451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6318250" y="3769614"/>
            <a:ext cx="2438400" cy="14752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6"/>
          <a:stretch>
            <a:fillRect/>
          </a:stretch>
        </p:blipFill>
        <p:spPr>
          <a:xfrm>
            <a:off x="9326880" y="2470150"/>
            <a:ext cx="2294890" cy="34169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具体实施步骤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740410" y="965835"/>
            <a:ext cx="34467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12700" algn="l" defTabSz="913765" eaLnBrk="0" fontAlgn="base">
              <a:buClrTx/>
              <a:buSzTx/>
              <a:buFontTx/>
              <a:defRPr/>
            </a:pPr>
            <a:r>
              <a:rPr sz="32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/>
              </a:rPr>
              <a:t>第四步：项目验收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771525" y="1549400"/>
            <a:ext cx="11410950" cy="607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sz="24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形成沉浸式终端交互展示系统，完成初期“孪生海洋”沉浸式科研平台搭建。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055" y="2270125"/>
            <a:ext cx="8771255" cy="43865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目前工作进展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82615" y="967099"/>
            <a:ext cx="65718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FF0000"/>
                </a:solidFill>
              </a:rPr>
              <a:t>已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完成</a:t>
            </a:r>
            <a:r>
              <a:rPr lang="zh-CN" altLang="en-US" sz="3200" b="1" dirty="0" smtClean="0"/>
              <a:t>项目实施技术需求的</a:t>
            </a:r>
            <a:r>
              <a:rPr lang="zh-CN" altLang="en-US" sz="3200" b="1" dirty="0"/>
              <a:t>撰写</a:t>
            </a:r>
            <a:r>
              <a:rPr lang="en-US" altLang="zh-CN" sz="3200" b="1" dirty="0"/>
              <a:t>;</a:t>
            </a:r>
            <a:endParaRPr lang="zh-CN" altLang="en-US" sz="32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 smtClean="0"/>
              <a:t>已开始数据库准备。</a:t>
            </a:r>
            <a:endParaRPr lang="en-US" altLang="zh-CN" sz="3200" b="1" dirty="0" smtClean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zh-CN" altLang="en-US" sz="3200" b="1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756" y="1034211"/>
            <a:ext cx="4639379" cy="3045339"/>
          </a:xfrm>
          <a:prstGeom prst="rect">
            <a:avLst/>
          </a:prstGeom>
        </p:spPr>
      </p:pic>
      <p:sp>
        <p:nvSpPr>
          <p:cNvPr id="16" name="文本框 5"/>
          <p:cNvSpPr txBox="1"/>
          <p:nvPr/>
        </p:nvSpPr>
        <p:spPr>
          <a:xfrm>
            <a:off x="524645" y="2466802"/>
            <a:ext cx="642983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 </a:t>
            </a:r>
            <a:r>
              <a:rPr lang="zh-CN" altLang="en-US" sz="2000" dirty="0" smtClean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针对</a:t>
            </a:r>
            <a:r>
              <a:rPr lang="zh-CN" altLang="en-US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浮标监测数据: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气象、水质、水文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等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数据库整理</a:t>
            </a:r>
            <a:r>
              <a:rPr lang="zh-CN" altLang="en-US" sz="200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，为后期数据库迁移多维展示、分析做数据储备。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B918CCD-669C-B142-BDA8-2BE909E1D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849" y="3707934"/>
            <a:ext cx="2982475" cy="308921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4AC61D82-EB72-4D4C-B6F4-7F0310B1C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379" y="3657601"/>
            <a:ext cx="3048879" cy="31432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84983" y="4236440"/>
            <a:ext cx="249299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黄、东海站积累的数据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BCBFA725-D91E-0D46-ADE5-B6205E430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88" y="3189953"/>
            <a:ext cx="5022989" cy="36512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sym typeface="+mn-ea"/>
              </a:rPr>
              <a:t>目前工作进展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40410" y="1043940"/>
            <a:ext cx="3172663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469900" indent="-457200" defTabSz="913765" eaLnBrk="0" fontAlgn="base"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lang="zh-CN" altLang="en-US" sz="2800" b="1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/>
              </a:rPr>
              <a:t>已开始数据</a:t>
            </a:r>
            <a:r>
              <a:rPr lang="zh-CN" altLang="en-US" sz="28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/>
              </a:rPr>
              <a:t>准备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43280" y="1701165"/>
            <a:ext cx="10627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/>
              <a:t>浮标辐射区域大陆架数据信息准备，为后期孪生海洋模型制作提供精准数据支撑，提高孪生海洋数据精度，提升后期数据展示效果。</a:t>
            </a:r>
          </a:p>
        </p:txBody>
      </p:sp>
      <p:pic>
        <p:nvPicPr>
          <p:cNvPr id="101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3754120" y="2995295"/>
            <a:ext cx="4797425" cy="3000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617855" y="2596515"/>
            <a:ext cx="3238500" cy="381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6"/>
          <a:stretch>
            <a:fillRect/>
          </a:stretch>
        </p:blipFill>
        <p:spPr>
          <a:xfrm>
            <a:off x="8639810" y="2924175"/>
            <a:ext cx="2831465" cy="315468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  <p:tag name="KSO_WM_SLIDE_BK_DARK_LIGHT" val=""/>
  <p:tag name="KSO_WM_SLIDE_BACKGROUND_TYPE" val="general"/>
  <p:tag name="KSO_WM_SPECIAL_SOURCE" val="bdnul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  <p:tag name="KSO_WM_SLIDE_BK_DARK_LIGHT" val=""/>
  <p:tag name="KSO_WM_SLIDE_BACKGROUND_TYPE" val="general"/>
  <p:tag name="KSO_WM_SPECIAL_SOURCE" val="bdnul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  <p:tag name="KSO_WM_SLIDE_BK_DARK_LIGHT" val=""/>
  <p:tag name="KSO_WM_SLIDE_BACKGROUND_TYPE" val="general"/>
  <p:tag name="KSO_WM_SPECIAL_SOURCE" val="bdnul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  <p:tag name="KSO_WM_SLIDE_BK_DARK_LIGHT" val=""/>
  <p:tag name="KSO_WM_SLIDE_BACKGROUND_TYPE" val="general"/>
  <p:tag name="KSO_WM_SPECIAL_SOURCE" val="bdnul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  <p:tag name="KSO_WM_SLIDE_BK_DARK_LIGHT" val=""/>
  <p:tag name="KSO_WM_SLIDE_BACKGROUND_TYPE" val="general"/>
  <p:tag name="KSO_WM_SPECIAL_SOURCE" val="bdnul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569</Words>
  <Application>Microsoft Office PowerPoint</Application>
  <PresentationFormat>自定义</PresentationFormat>
  <Paragraphs>55</Paragraphs>
  <Slides>10</Slides>
  <Notes>6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1" baseType="lpstr">
      <vt:lpstr>1_Office 主题​​</vt:lpstr>
      <vt:lpstr>PowerPoint 演示文稿</vt:lpstr>
      <vt:lpstr>数字孪生海洋项目意义</vt:lpstr>
      <vt:lpstr>项目总体目标</vt:lpstr>
      <vt:lpstr>具体实施步骤</vt:lpstr>
      <vt:lpstr>具体实施步骤</vt:lpstr>
      <vt:lpstr>具体实施步骤</vt:lpstr>
      <vt:lpstr>具体实施步骤</vt:lpstr>
      <vt:lpstr>目前工作进展</vt:lpstr>
      <vt:lpstr>目前工作进展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jhon</cp:lastModifiedBy>
  <cp:revision>162</cp:revision>
  <dcterms:created xsi:type="dcterms:W3CDTF">2019-06-19T02:08:00Z</dcterms:created>
  <dcterms:modified xsi:type="dcterms:W3CDTF">2022-03-29T07:01:12Z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39754E4C59004E0AB68A578A50D89C47</vt:lpwstr>
  </property>
</Properties>
</file>