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4" r:id="rId3"/>
    <p:sldId id="274" r:id="rId4"/>
    <p:sldId id="259" r:id="rId5"/>
    <p:sldId id="261" r:id="rId6"/>
    <p:sldId id="268" r:id="rId7"/>
    <p:sldId id="271" r:id="rId8"/>
    <p:sldId id="277" r:id="rId9"/>
    <p:sldId id="281"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263" autoAdjust="0"/>
  </p:normalViewPr>
  <p:slideViewPr>
    <p:cSldViewPr snapToGrid="0">
      <p:cViewPr varScale="1">
        <p:scale>
          <a:sx n="62" d="100"/>
          <a:sy n="62" d="100"/>
        </p:scale>
        <p:origin x="8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2495E-295E-4B9F-84F1-15FF342DDC56}" type="datetimeFigureOut">
              <a:rPr lang="zh-CN" altLang="en-US" smtClean="0"/>
              <a:t>2022/3/31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995A6-500D-4704-A3A1-0BB3D3ECBB86}" type="slidenum">
              <a:rPr lang="zh-CN" altLang="en-US" smtClean="0"/>
              <a:t>‹#›</a:t>
            </a:fld>
            <a:endParaRPr lang="zh-CN" altLang="en-US"/>
          </a:p>
        </p:txBody>
      </p:sp>
    </p:spTree>
    <p:extLst>
      <p:ext uri="{BB962C8B-B14F-4D97-AF65-F5344CB8AC3E}">
        <p14:creationId xmlns:p14="http://schemas.microsoft.com/office/powerpoint/2010/main" val="276678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5B995A6-500D-4704-A3A1-0BB3D3ECBB86}" type="slidenum">
              <a:rPr lang="zh-CN" altLang="en-US" smtClean="0"/>
              <a:t>2</a:t>
            </a:fld>
            <a:endParaRPr lang="zh-CN" altLang="en-US"/>
          </a:p>
        </p:txBody>
      </p:sp>
    </p:spTree>
    <p:extLst>
      <p:ext uri="{BB962C8B-B14F-4D97-AF65-F5344CB8AC3E}">
        <p14:creationId xmlns:p14="http://schemas.microsoft.com/office/powerpoint/2010/main" val="93750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5B995A6-500D-4704-A3A1-0BB3D3ECBB86}" type="slidenum">
              <a:rPr lang="zh-CN" altLang="en-US" smtClean="0"/>
              <a:t>6</a:t>
            </a:fld>
            <a:endParaRPr lang="zh-CN" altLang="en-US"/>
          </a:p>
        </p:txBody>
      </p:sp>
    </p:spTree>
    <p:extLst>
      <p:ext uri="{BB962C8B-B14F-4D97-AF65-F5344CB8AC3E}">
        <p14:creationId xmlns:p14="http://schemas.microsoft.com/office/powerpoint/2010/main" val="226869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5B995A6-500D-4704-A3A1-0BB3D3ECBB86}" type="slidenum">
              <a:rPr lang="zh-CN" altLang="en-US" smtClean="0"/>
              <a:t>7</a:t>
            </a:fld>
            <a:endParaRPr lang="zh-CN" altLang="en-US"/>
          </a:p>
        </p:txBody>
      </p:sp>
    </p:spTree>
    <p:extLst>
      <p:ext uri="{BB962C8B-B14F-4D97-AF65-F5344CB8AC3E}">
        <p14:creationId xmlns:p14="http://schemas.microsoft.com/office/powerpoint/2010/main" val="221757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t>请各位领导批评指正！</a:t>
            </a:r>
          </a:p>
          <a:p>
            <a:endParaRPr lang="zh-CN" altLang="en-US" dirty="0"/>
          </a:p>
        </p:txBody>
      </p:sp>
      <p:sp>
        <p:nvSpPr>
          <p:cNvPr id="4" name="灯片编号占位符 3"/>
          <p:cNvSpPr>
            <a:spLocks noGrp="1"/>
          </p:cNvSpPr>
          <p:nvPr>
            <p:ph type="sldNum" sz="quarter" idx="5"/>
          </p:nvPr>
        </p:nvSpPr>
        <p:spPr/>
        <p:txBody>
          <a:bodyPr/>
          <a:lstStyle/>
          <a:p>
            <a:fld id="{B5B995A6-500D-4704-A3A1-0BB3D3ECBB86}" type="slidenum">
              <a:rPr lang="zh-CN" altLang="en-US" smtClean="0"/>
              <a:t>8</a:t>
            </a:fld>
            <a:endParaRPr lang="zh-CN" altLang="en-US"/>
          </a:p>
        </p:txBody>
      </p:sp>
    </p:spTree>
    <p:extLst>
      <p:ext uri="{BB962C8B-B14F-4D97-AF65-F5344CB8AC3E}">
        <p14:creationId xmlns:p14="http://schemas.microsoft.com/office/powerpoint/2010/main" val="425502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t>请各位领导批评指正！</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995A6-500D-4704-A3A1-0BB3D3ECBB8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5527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17069" y="2496821"/>
            <a:ext cx="6367941" cy="1470025"/>
          </a:xfrm>
          <a:prstGeom prst="rect">
            <a:avLst/>
          </a:prstGeom>
        </p:spPr>
        <p:txBody>
          <a:bodyPr>
            <a:normAutofit/>
          </a:bodyPr>
          <a:lstStyle>
            <a:lvl1pPr algn="l">
              <a:lnSpc>
                <a:spcPct val="150000"/>
              </a:lnSpc>
              <a:defRPr sz="3600" b="1">
                <a:solidFill>
                  <a:schemeClr val="bg1"/>
                </a:solidFill>
                <a:latin typeface="微软雅黑" panose="020B0503020204020204" charset="-122"/>
                <a:ea typeface="微软雅黑" panose="020B0503020204020204" charset="-122"/>
              </a:defRPr>
            </a:lvl1pPr>
          </a:lstStyle>
          <a:p>
            <a:r>
              <a:rPr kumimoji="1" lang="zh-CN" altLang="en-US" dirty="0"/>
              <a:t>单击此处编辑母版标题样式</a:t>
            </a:r>
          </a:p>
        </p:txBody>
      </p:sp>
      <p:sp>
        <p:nvSpPr>
          <p:cNvPr id="3" name="副标题 2"/>
          <p:cNvSpPr>
            <a:spLocks noGrp="1"/>
          </p:cNvSpPr>
          <p:nvPr>
            <p:ph type="subTitle" idx="1"/>
          </p:nvPr>
        </p:nvSpPr>
        <p:spPr>
          <a:xfrm>
            <a:off x="417069" y="4196728"/>
            <a:ext cx="6367941" cy="541421"/>
          </a:xfrm>
          <a:prstGeom prst="rect">
            <a:avLst/>
          </a:prstGeom>
        </p:spPr>
        <p:txBody>
          <a:bodyPr>
            <a:normAutofit/>
          </a:bodyPr>
          <a:lstStyle>
            <a:lvl1pPr marL="0" indent="0" algn="l">
              <a:buNone/>
              <a:defRPr sz="1400">
                <a:solidFill>
                  <a:srgbClr val="FFFFFF"/>
                </a:solidFill>
                <a:latin typeface="微软雅黑" panose="020B0503020204020204" charset="-122"/>
                <a:ea typeface="微软雅黑" panose="020B0503020204020204" charset="-122"/>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zh-CN" altLang="en-US" dirty="0"/>
              <a:t>单击此处编辑母版副标题样式</a:t>
            </a:r>
          </a:p>
        </p:txBody>
      </p:sp>
    </p:spTree>
    <p:extLst>
      <p:ext uri="{BB962C8B-B14F-4D97-AF65-F5344CB8AC3E}">
        <p14:creationId xmlns:p14="http://schemas.microsoft.com/office/powerpoint/2010/main" val="13664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21896" y="108091"/>
            <a:ext cx="10844463" cy="609600"/>
          </a:xfrm>
          <a:prstGeom prst="rect">
            <a:avLst/>
          </a:prstGeom>
        </p:spPr>
        <p:txBody>
          <a:bodyPr>
            <a:normAutofit/>
          </a:bodyPr>
          <a:lstStyle>
            <a:lvl1pPr algn="l">
              <a:defRPr sz="1600" b="1">
                <a:solidFill>
                  <a:schemeClr val="tx1">
                    <a:lumMod val="75000"/>
                    <a:lumOff val="25000"/>
                  </a:schemeClr>
                </a:solidFill>
                <a:latin typeface="微软雅黑" panose="020B0503020204020204" charset="-122"/>
                <a:ea typeface="微软雅黑" panose="020B0503020204020204" charset="-122"/>
              </a:defRPr>
            </a:lvl1pPr>
          </a:lstStyle>
          <a:p>
            <a:r>
              <a:rPr kumimoji="1" lang="zh-CN" altLang="en-US" dirty="0"/>
              <a:t>单击此处编辑母版标题样式</a:t>
            </a:r>
          </a:p>
        </p:txBody>
      </p:sp>
      <p:sp>
        <p:nvSpPr>
          <p:cNvPr id="3" name="内容占位符 2"/>
          <p:cNvSpPr>
            <a:spLocks noGrp="1"/>
          </p:cNvSpPr>
          <p:nvPr>
            <p:ph idx="1"/>
          </p:nvPr>
        </p:nvSpPr>
        <p:spPr>
          <a:xfrm>
            <a:off x="593561" y="978568"/>
            <a:ext cx="10972799" cy="5486400"/>
          </a:xfrm>
          <a:prstGeom prst="rect">
            <a:avLst/>
          </a:prstGeom>
        </p:spPr>
        <p:txBody>
          <a:bodyPr>
            <a:normAutofit/>
          </a:bodyPr>
          <a:lstStyle>
            <a:lvl1pPr>
              <a:defRPr sz="2000">
                <a:solidFill>
                  <a:schemeClr val="tx1">
                    <a:lumMod val="75000"/>
                    <a:lumOff val="25000"/>
                  </a:schemeClr>
                </a:solidFill>
                <a:latin typeface="微软雅黑" panose="020B0503020204020204" charset="-122"/>
                <a:ea typeface="微软雅黑" panose="020B0503020204020204" charset="-122"/>
              </a:defRPr>
            </a:lvl1pPr>
            <a:lvl2pPr>
              <a:defRPr sz="1800">
                <a:solidFill>
                  <a:schemeClr val="tx1">
                    <a:lumMod val="75000"/>
                    <a:lumOff val="25000"/>
                  </a:schemeClr>
                </a:solidFill>
                <a:latin typeface="微软雅黑" panose="020B0503020204020204" charset="-122"/>
                <a:ea typeface="微软雅黑" panose="020B0503020204020204" charset="-122"/>
              </a:defRPr>
            </a:lvl2pPr>
            <a:lvl3pPr>
              <a:defRPr sz="1600">
                <a:solidFill>
                  <a:schemeClr val="tx1">
                    <a:lumMod val="75000"/>
                    <a:lumOff val="25000"/>
                  </a:schemeClr>
                </a:solidFill>
                <a:latin typeface="微软雅黑" panose="020B0503020204020204" charset="-122"/>
                <a:ea typeface="微软雅黑" panose="020B0503020204020204" charset="-122"/>
              </a:defRPr>
            </a:lvl3pPr>
            <a:lvl4pPr>
              <a:defRPr sz="1400">
                <a:solidFill>
                  <a:schemeClr val="tx1">
                    <a:lumMod val="75000"/>
                    <a:lumOff val="25000"/>
                  </a:schemeClr>
                </a:solidFill>
                <a:latin typeface="微软雅黑" panose="020B0503020204020204" charset="-122"/>
                <a:ea typeface="微软雅黑" panose="020B0503020204020204" charset="-122"/>
              </a:defRPr>
            </a:lvl4pPr>
            <a:lvl5pPr>
              <a:defRPr sz="1400">
                <a:solidFill>
                  <a:schemeClr val="tx1">
                    <a:lumMod val="75000"/>
                    <a:lumOff val="25000"/>
                  </a:schemeClr>
                </a:solidFill>
                <a:latin typeface="微软雅黑" panose="020B0503020204020204" charset="-122"/>
                <a:ea typeface="微软雅黑" panose="020B050302020402020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椭圆 4"/>
          <p:cNvSpPr/>
          <p:nvPr userDrawn="1"/>
        </p:nvSpPr>
        <p:spPr>
          <a:xfrm flipH="1">
            <a:off x="581698" y="327109"/>
            <a:ext cx="99340" cy="101516"/>
          </a:xfrm>
          <a:prstGeom prst="ellipse">
            <a:avLst/>
          </a:prstGeom>
          <a:solidFill>
            <a:srgbClr val="DD0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1821133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A79E59B-A195-43B4-B728-EA4836D3BA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43429"/>
            <a:ext cx="12192000" cy="5692180"/>
          </a:xfrm>
          <a:prstGeom prst="rect">
            <a:avLst/>
          </a:prstGeom>
        </p:spPr>
      </p:pic>
    </p:spTree>
    <p:extLst>
      <p:ext uri="{BB962C8B-B14F-4D97-AF65-F5344CB8AC3E}">
        <p14:creationId xmlns:p14="http://schemas.microsoft.com/office/powerpoint/2010/main" val="207735808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15000"/>
        </a:spcBef>
        <a:buFont typeface="Arial" panose="020B0604020202090204"/>
        <a:buChar char="•"/>
        <a:defRPr sz="3200" kern="1200">
          <a:solidFill>
            <a:schemeClr val="tx1"/>
          </a:solidFill>
          <a:latin typeface="+mn-lt"/>
          <a:ea typeface="+mn-ea"/>
          <a:cs typeface="+mn-cs"/>
        </a:defRPr>
      </a:lvl1pPr>
      <a:lvl2pPr marL="743355" indent="-285320" algn="l" defTabSz="457189" rtl="0" eaLnBrk="1" latinLnBrk="0" hangingPunct="1">
        <a:spcBef>
          <a:spcPct val="15000"/>
        </a:spcBef>
        <a:buFont typeface="Arial" panose="020B0604020202090204"/>
        <a:buChar char="–"/>
        <a:defRPr sz="2800" kern="1200">
          <a:solidFill>
            <a:schemeClr val="tx1"/>
          </a:solidFill>
          <a:latin typeface="+mn-lt"/>
          <a:ea typeface="+mn-ea"/>
          <a:cs typeface="+mn-cs"/>
        </a:defRPr>
      </a:lvl2pPr>
      <a:lvl3pPr marL="1142971" indent="-228594" algn="l" defTabSz="457189" rtl="0" eaLnBrk="1" latinLnBrk="0" hangingPunct="1">
        <a:spcBef>
          <a:spcPct val="15000"/>
        </a:spcBef>
        <a:buFont typeface="Arial" panose="020B0604020202090204"/>
        <a:buChar char="•"/>
        <a:defRPr sz="2400" kern="1200">
          <a:solidFill>
            <a:schemeClr val="tx1"/>
          </a:solidFill>
          <a:latin typeface="+mn-lt"/>
          <a:ea typeface="+mn-ea"/>
          <a:cs typeface="+mn-cs"/>
        </a:defRPr>
      </a:lvl3pPr>
      <a:lvl4pPr marL="1600160" indent="-228594" algn="l" defTabSz="457189" rtl="0" eaLnBrk="1" latinLnBrk="0" hangingPunct="1">
        <a:spcBef>
          <a:spcPct val="15000"/>
        </a:spcBef>
        <a:buFont typeface="Arial" panose="020B0604020202090204"/>
        <a:buChar char="–"/>
        <a:defRPr sz="2000" kern="1200">
          <a:solidFill>
            <a:schemeClr val="tx1"/>
          </a:solidFill>
          <a:latin typeface="+mn-lt"/>
          <a:ea typeface="+mn-ea"/>
          <a:cs typeface="+mn-cs"/>
        </a:defRPr>
      </a:lvl4pPr>
      <a:lvl5pPr marL="2057349" indent="-228594" algn="l" defTabSz="457189" rtl="0" eaLnBrk="1" latinLnBrk="0" hangingPunct="1">
        <a:spcBef>
          <a:spcPct val="15000"/>
        </a:spcBef>
        <a:buFont typeface="Arial" panose="020B0604020202090204"/>
        <a:buChar char="»"/>
        <a:defRPr sz="2000" kern="1200">
          <a:solidFill>
            <a:schemeClr val="tx1"/>
          </a:solidFill>
          <a:latin typeface="+mn-lt"/>
          <a:ea typeface="+mn-ea"/>
          <a:cs typeface="+mn-cs"/>
        </a:defRPr>
      </a:lvl5pPr>
      <a:lvl6pPr marL="2514537" indent="-228594" algn="l" defTabSz="457189" rtl="0" eaLnBrk="1" latinLnBrk="0" hangingPunct="1">
        <a:spcBef>
          <a:spcPct val="15000"/>
        </a:spcBef>
        <a:buFont typeface="Arial" panose="020B0604020202090204"/>
        <a:buChar char="•"/>
        <a:defRPr sz="2000" kern="1200">
          <a:solidFill>
            <a:schemeClr val="tx1"/>
          </a:solidFill>
          <a:latin typeface="+mn-lt"/>
          <a:ea typeface="+mn-ea"/>
          <a:cs typeface="+mn-cs"/>
        </a:defRPr>
      </a:lvl6pPr>
      <a:lvl7pPr marL="2971726" indent="-228594" algn="l" defTabSz="457189" rtl="0" eaLnBrk="1" latinLnBrk="0" hangingPunct="1">
        <a:spcBef>
          <a:spcPct val="15000"/>
        </a:spcBef>
        <a:buFont typeface="Arial" panose="020B0604020202090204"/>
        <a:buChar char="•"/>
        <a:defRPr sz="2000" kern="1200">
          <a:solidFill>
            <a:schemeClr val="tx1"/>
          </a:solidFill>
          <a:latin typeface="+mn-lt"/>
          <a:ea typeface="+mn-ea"/>
          <a:cs typeface="+mn-cs"/>
        </a:defRPr>
      </a:lvl7pPr>
      <a:lvl8pPr marL="3428914" indent="-228594" algn="l" defTabSz="457189" rtl="0" eaLnBrk="1" latinLnBrk="0" hangingPunct="1">
        <a:spcBef>
          <a:spcPct val="15000"/>
        </a:spcBef>
        <a:buFont typeface="Arial" panose="020B0604020202090204"/>
        <a:buChar char="•"/>
        <a:defRPr sz="2000" kern="1200">
          <a:solidFill>
            <a:schemeClr val="tx1"/>
          </a:solidFill>
          <a:latin typeface="+mn-lt"/>
          <a:ea typeface="+mn-ea"/>
          <a:cs typeface="+mn-cs"/>
        </a:defRPr>
      </a:lvl8pPr>
      <a:lvl9pPr marL="3886103" indent="-228594" algn="l" defTabSz="457189" rtl="0" eaLnBrk="1" latinLnBrk="0" hangingPunct="1">
        <a:spcBef>
          <a:spcPct val="15000"/>
        </a:spcBef>
        <a:buFont typeface="Arial" panose="020B0604020202090204"/>
        <a:buChar char="•"/>
        <a:defRPr sz="2000" kern="1200">
          <a:solidFill>
            <a:schemeClr val="tx1"/>
          </a:solidFill>
          <a:latin typeface="+mn-lt"/>
          <a:ea typeface="+mn-ea"/>
          <a:cs typeface="+mn-cs"/>
        </a:defRPr>
      </a:lvl9pPr>
    </p:bodyStyle>
    <p:otherStyle>
      <a:defPPr>
        <a:defRPr lang="zh-CN"/>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37FF387-8179-475C-92F4-2AAF72578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Tree>
    <p:extLst>
      <p:ext uri="{BB962C8B-B14F-4D97-AF65-F5344CB8AC3E}">
        <p14:creationId xmlns:p14="http://schemas.microsoft.com/office/powerpoint/2010/main" val="170392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B1E2B9-E345-4E40-BBEC-9ED8615AF853}"/>
              </a:ext>
            </a:extLst>
          </p:cNvPr>
          <p:cNvSpPr>
            <a:spLocks noGrp="1"/>
          </p:cNvSpPr>
          <p:nvPr>
            <p:ph type="title"/>
          </p:nvPr>
        </p:nvSpPr>
        <p:spPr>
          <a:xfrm>
            <a:off x="787301" y="177172"/>
            <a:ext cx="10844463" cy="609600"/>
          </a:xfrm>
        </p:spPr>
        <p:txBody>
          <a:bodyPr>
            <a:normAutofit/>
          </a:bodyPr>
          <a:lstStyle/>
          <a:p>
            <a:r>
              <a:rPr lang="zh-CN" altLang="en-US" sz="2400" dirty="0"/>
              <a:t>目录</a:t>
            </a:r>
          </a:p>
        </p:txBody>
      </p:sp>
      <p:sp>
        <p:nvSpPr>
          <p:cNvPr id="4" name="矩形: 圆角 3">
            <a:extLst>
              <a:ext uri="{FF2B5EF4-FFF2-40B4-BE49-F238E27FC236}">
                <a16:creationId xmlns:a16="http://schemas.microsoft.com/office/drawing/2014/main" id="{5EB47D8C-0EEE-41CE-8872-6BCDA340D203}"/>
              </a:ext>
            </a:extLst>
          </p:cNvPr>
          <p:cNvSpPr/>
          <p:nvPr/>
        </p:nvSpPr>
        <p:spPr>
          <a:xfrm>
            <a:off x="1540830" y="2136963"/>
            <a:ext cx="2107284" cy="1281751"/>
          </a:xfrm>
          <a:prstGeom prst="roundRect">
            <a:avLst>
              <a:gd name="adj" fmla="val 90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圆角 6">
            <a:extLst>
              <a:ext uri="{FF2B5EF4-FFF2-40B4-BE49-F238E27FC236}">
                <a16:creationId xmlns:a16="http://schemas.microsoft.com/office/drawing/2014/main" id="{56386B5F-F047-4004-BC16-743FAD728101}"/>
              </a:ext>
            </a:extLst>
          </p:cNvPr>
          <p:cNvSpPr/>
          <p:nvPr/>
        </p:nvSpPr>
        <p:spPr>
          <a:xfrm>
            <a:off x="3875182" y="2147249"/>
            <a:ext cx="2107284" cy="1281751"/>
          </a:xfrm>
          <a:prstGeom prst="roundRect">
            <a:avLst>
              <a:gd name="adj" fmla="val 90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圆角 7">
            <a:extLst>
              <a:ext uri="{FF2B5EF4-FFF2-40B4-BE49-F238E27FC236}">
                <a16:creationId xmlns:a16="http://schemas.microsoft.com/office/drawing/2014/main" id="{641E2459-05D0-4DD2-B89B-9FAF87E3CB21}"/>
              </a:ext>
            </a:extLst>
          </p:cNvPr>
          <p:cNvSpPr/>
          <p:nvPr/>
        </p:nvSpPr>
        <p:spPr>
          <a:xfrm>
            <a:off x="6209533" y="2136963"/>
            <a:ext cx="2107284" cy="1281751"/>
          </a:xfrm>
          <a:prstGeom prst="roundRect">
            <a:avLst>
              <a:gd name="adj" fmla="val 90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圆角 8">
            <a:extLst>
              <a:ext uri="{FF2B5EF4-FFF2-40B4-BE49-F238E27FC236}">
                <a16:creationId xmlns:a16="http://schemas.microsoft.com/office/drawing/2014/main" id="{9053676F-887B-4493-86BF-90A3E0E95A69}"/>
              </a:ext>
            </a:extLst>
          </p:cNvPr>
          <p:cNvSpPr/>
          <p:nvPr/>
        </p:nvSpPr>
        <p:spPr>
          <a:xfrm>
            <a:off x="8543885" y="2136963"/>
            <a:ext cx="2107284" cy="1281751"/>
          </a:xfrm>
          <a:prstGeom prst="roundRect">
            <a:avLst>
              <a:gd name="adj" fmla="val 90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9">
            <a:extLst>
              <a:ext uri="{FF2B5EF4-FFF2-40B4-BE49-F238E27FC236}">
                <a16:creationId xmlns:a16="http://schemas.microsoft.com/office/drawing/2014/main" id="{714ADD05-223D-48C2-A989-CB4D4A204818}"/>
              </a:ext>
            </a:extLst>
          </p:cNvPr>
          <p:cNvGrpSpPr/>
          <p:nvPr/>
        </p:nvGrpSpPr>
        <p:grpSpPr>
          <a:xfrm>
            <a:off x="1540830" y="3737163"/>
            <a:ext cx="4441636" cy="1292037"/>
            <a:chOff x="909961" y="1914595"/>
            <a:chExt cx="5195398" cy="1511300"/>
          </a:xfrm>
        </p:grpSpPr>
        <p:sp>
          <p:nvSpPr>
            <p:cNvPr id="11" name="矩形: 圆角 10">
              <a:extLst>
                <a:ext uri="{FF2B5EF4-FFF2-40B4-BE49-F238E27FC236}">
                  <a16:creationId xmlns:a16="http://schemas.microsoft.com/office/drawing/2014/main" id="{B4FCAA30-8C57-4ABD-AFD4-DF71306AA80B}"/>
                </a:ext>
              </a:extLst>
            </p:cNvPr>
            <p:cNvSpPr/>
            <p:nvPr/>
          </p:nvSpPr>
          <p:spPr>
            <a:xfrm>
              <a:off x="909961" y="1914595"/>
              <a:ext cx="2464898" cy="1499268"/>
            </a:xfrm>
            <a:prstGeom prst="roundRect">
              <a:avLst>
                <a:gd name="adj" fmla="val 90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矩形: 圆角 11">
              <a:extLst>
                <a:ext uri="{FF2B5EF4-FFF2-40B4-BE49-F238E27FC236}">
                  <a16:creationId xmlns:a16="http://schemas.microsoft.com/office/drawing/2014/main" id="{88391C4B-06FA-489F-AB12-28F8CC895C79}"/>
                </a:ext>
              </a:extLst>
            </p:cNvPr>
            <p:cNvSpPr/>
            <p:nvPr/>
          </p:nvSpPr>
          <p:spPr>
            <a:xfrm>
              <a:off x="3640461" y="1926627"/>
              <a:ext cx="2464898" cy="1499268"/>
            </a:xfrm>
            <a:prstGeom prst="roundRect">
              <a:avLst>
                <a:gd name="adj" fmla="val 90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5" name="文本框 14">
            <a:extLst>
              <a:ext uri="{FF2B5EF4-FFF2-40B4-BE49-F238E27FC236}">
                <a16:creationId xmlns:a16="http://schemas.microsoft.com/office/drawing/2014/main" id="{8076D327-75AF-4318-AD16-DFF2378CB57A}"/>
              </a:ext>
            </a:extLst>
          </p:cNvPr>
          <p:cNvSpPr txBox="1"/>
          <p:nvPr/>
        </p:nvSpPr>
        <p:spPr>
          <a:xfrm>
            <a:off x="6562992" y="2264351"/>
            <a:ext cx="1765300" cy="738664"/>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03</a:t>
            </a:r>
          </a:p>
          <a:p>
            <a:r>
              <a:rPr lang="zh-CN" altLang="en-US" dirty="0">
                <a:latin typeface="微软雅黑" panose="020B0503020204020204" pitchFamily="34" charset="-122"/>
                <a:ea typeface="微软雅黑" panose="020B0503020204020204" pitchFamily="34" charset="-122"/>
              </a:rPr>
              <a:t>项目主要内容</a:t>
            </a:r>
          </a:p>
        </p:txBody>
      </p:sp>
      <p:sp>
        <p:nvSpPr>
          <p:cNvPr id="21" name="文本框 20">
            <a:extLst>
              <a:ext uri="{FF2B5EF4-FFF2-40B4-BE49-F238E27FC236}">
                <a16:creationId xmlns:a16="http://schemas.microsoft.com/office/drawing/2014/main" id="{AE471BA0-D60A-4E34-A25F-F5A5A45D40B3}"/>
              </a:ext>
            </a:extLst>
          </p:cNvPr>
          <p:cNvSpPr txBox="1"/>
          <p:nvPr/>
        </p:nvSpPr>
        <p:spPr>
          <a:xfrm>
            <a:off x="1943640" y="2382173"/>
            <a:ext cx="1765300" cy="738664"/>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01</a:t>
            </a:r>
          </a:p>
          <a:p>
            <a:r>
              <a:rPr lang="zh-CN" altLang="en-US" dirty="0">
                <a:latin typeface="微软雅黑" panose="020B0503020204020204" pitchFamily="34" charset="-122"/>
                <a:ea typeface="微软雅黑" panose="020B0503020204020204" pitchFamily="34" charset="-122"/>
              </a:rPr>
              <a:t>项目意义</a:t>
            </a:r>
          </a:p>
        </p:txBody>
      </p:sp>
      <p:sp>
        <p:nvSpPr>
          <p:cNvPr id="22" name="文本框 21">
            <a:extLst>
              <a:ext uri="{FF2B5EF4-FFF2-40B4-BE49-F238E27FC236}">
                <a16:creationId xmlns:a16="http://schemas.microsoft.com/office/drawing/2014/main" id="{6C5D3B5A-877B-4400-9494-72CEBA4DF58E}"/>
              </a:ext>
            </a:extLst>
          </p:cNvPr>
          <p:cNvSpPr txBox="1"/>
          <p:nvPr/>
        </p:nvSpPr>
        <p:spPr>
          <a:xfrm>
            <a:off x="4336437" y="2373717"/>
            <a:ext cx="1765300" cy="738664"/>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02</a:t>
            </a:r>
          </a:p>
          <a:p>
            <a:r>
              <a:rPr lang="zh-CN" altLang="en-US" dirty="0">
                <a:latin typeface="微软雅黑" panose="020B0503020204020204" pitchFamily="34" charset="-122"/>
                <a:ea typeface="微软雅黑" panose="020B0503020204020204" pitchFamily="34" charset="-122"/>
              </a:rPr>
              <a:t>目标与愿景</a:t>
            </a:r>
          </a:p>
        </p:txBody>
      </p:sp>
      <p:sp>
        <p:nvSpPr>
          <p:cNvPr id="23" name="文本框 22">
            <a:extLst>
              <a:ext uri="{FF2B5EF4-FFF2-40B4-BE49-F238E27FC236}">
                <a16:creationId xmlns:a16="http://schemas.microsoft.com/office/drawing/2014/main" id="{D4474B05-1B2C-4C4C-B031-9C967318061C}"/>
              </a:ext>
            </a:extLst>
          </p:cNvPr>
          <p:cNvSpPr txBox="1"/>
          <p:nvPr/>
        </p:nvSpPr>
        <p:spPr>
          <a:xfrm>
            <a:off x="1816100" y="3822323"/>
            <a:ext cx="1765300" cy="1015663"/>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05</a:t>
            </a:r>
          </a:p>
          <a:p>
            <a:r>
              <a:rPr lang="zh-CN" altLang="en-US" b="0" i="0" dirty="0">
                <a:solidFill>
                  <a:srgbClr val="000000"/>
                </a:solidFill>
                <a:effectLst/>
                <a:latin typeface="Microsoft YaHei UI" panose="020B0503020204020204" pitchFamily="34" charset="-122"/>
                <a:ea typeface="Microsoft YaHei UI" panose="020B0503020204020204" pitchFamily="34" charset="-122"/>
              </a:rPr>
              <a:t>下一步工作思考</a:t>
            </a:r>
            <a:endParaRPr lang="zh-CN" altLang="en-US" dirty="0">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EA61CCF3-169F-47DD-8604-23D4D8193A5B}"/>
              </a:ext>
            </a:extLst>
          </p:cNvPr>
          <p:cNvSpPr txBox="1"/>
          <p:nvPr/>
        </p:nvSpPr>
        <p:spPr>
          <a:xfrm>
            <a:off x="8922663" y="2264351"/>
            <a:ext cx="1765300" cy="1015663"/>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04</a:t>
            </a:r>
          </a:p>
          <a:p>
            <a:r>
              <a:rPr lang="zh-CN" altLang="en-US" dirty="0">
                <a:latin typeface="微软雅黑" panose="020B0503020204020204" pitchFamily="34" charset="-122"/>
                <a:ea typeface="微软雅黑" panose="020B0503020204020204" pitchFamily="34" charset="-122"/>
              </a:rPr>
              <a:t>当前进展及问题</a:t>
            </a:r>
          </a:p>
        </p:txBody>
      </p:sp>
      <p:sp>
        <p:nvSpPr>
          <p:cNvPr id="25" name="文本框 24">
            <a:extLst>
              <a:ext uri="{FF2B5EF4-FFF2-40B4-BE49-F238E27FC236}">
                <a16:creationId xmlns:a16="http://schemas.microsoft.com/office/drawing/2014/main" id="{CEDD0454-16DD-4A17-B451-106729910F10}"/>
              </a:ext>
            </a:extLst>
          </p:cNvPr>
          <p:cNvSpPr txBox="1"/>
          <p:nvPr/>
        </p:nvSpPr>
        <p:spPr>
          <a:xfrm>
            <a:off x="4249451" y="3867918"/>
            <a:ext cx="1765300" cy="738664"/>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06</a:t>
            </a:r>
          </a:p>
          <a:p>
            <a:r>
              <a:rPr lang="zh-CN" altLang="en-US" b="0" i="0" dirty="0">
                <a:solidFill>
                  <a:srgbClr val="000000"/>
                </a:solidFill>
                <a:effectLst/>
                <a:latin typeface="Microsoft YaHei UI" panose="020B0503020204020204" pitchFamily="34" charset="-122"/>
                <a:ea typeface="Microsoft YaHei UI" panose="020B0503020204020204" pitchFamily="34" charset="-122"/>
              </a:rPr>
              <a:t>意见与建议</a:t>
            </a:r>
            <a:endParaRPr lang="zh-CN" altLang="en-US"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2474BEE2-38FB-4BA0-AF09-0A55FFB58DB2}"/>
              </a:ext>
            </a:extLst>
          </p:cNvPr>
          <p:cNvSpPr/>
          <p:nvPr/>
        </p:nvSpPr>
        <p:spPr>
          <a:xfrm>
            <a:off x="0" y="6635609"/>
            <a:ext cx="12192000" cy="228600"/>
          </a:xfrm>
          <a:prstGeom prst="rect">
            <a:avLst/>
          </a:prstGeom>
          <a:solidFill>
            <a:schemeClr val="tx2"/>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561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9308ED52-C766-4B00-8967-EBCF412C9F14}"/>
              </a:ext>
            </a:extLst>
          </p:cNvPr>
          <p:cNvSpPr/>
          <p:nvPr/>
        </p:nvSpPr>
        <p:spPr>
          <a:xfrm>
            <a:off x="7773886" y="1847254"/>
            <a:ext cx="3908999" cy="1311573"/>
          </a:xfrm>
          <a:prstGeom prst="roundRect">
            <a:avLst>
              <a:gd name="adj" fmla="val 90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a:extLst>
              <a:ext uri="{FF2B5EF4-FFF2-40B4-BE49-F238E27FC236}">
                <a16:creationId xmlns:a16="http://schemas.microsoft.com/office/drawing/2014/main" id="{15371A0D-1CEA-40D6-BDD8-A7A470324CA5}"/>
              </a:ext>
            </a:extLst>
          </p:cNvPr>
          <p:cNvSpPr>
            <a:spLocks noGrp="1"/>
          </p:cNvSpPr>
          <p:nvPr>
            <p:ph type="title"/>
          </p:nvPr>
        </p:nvSpPr>
        <p:spPr>
          <a:xfrm>
            <a:off x="721896" y="196991"/>
            <a:ext cx="10844463" cy="609600"/>
          </a:xfrm>
        </p:spPr>
        <p:txBody>
          <a:bodyPr>
            <a:normAutofit/>
          </a:bodyPr>
          <a:lstStyle/>
          <a:p>
            <a:r>
              <a:rPr lang="zh-CN" altLang="en-US" sz="2400" dirty="0"/>
              <a:t>项目意义</a:t>
            </a:r>
          </a:p>
        </p:txBody>
      </p:sp>
      <p:sp>
        <p:nvSpPr>
          <p:cNvPr id="3" name="内容占位符 2">
            <a:extLst>
              <a:ext uri="{FF2B5EF4-FFF2-40B4-BE49-F238E27FC236}">
                <a16:creationId xmlns:a16="http://schemas.microsoft.com/office/drawing/2014/main" id="{2E5DADF5-96A1-43CC-9978-234E303A1529}"/>
              </a:ext>
            </a:extLst>
          </p:cNvPr>
          <p:cNvSpPr>
            <a:spLocks noGrp="1"/>
          </p:cNvSpPr>
          <p:nvPr>
            <p:ph idx="1"/>
          </p:nvPr>
        </p:nvSpPr>
        <p:spPr>
          <a:xfrm>
            <a:off x="509115" y="1765542"/>
            <a:ext cx="6315238" cy="5422658"/>
          </a:xfrm>
        </p:spPr>
        <p:txBody>
          <a:bodyPr>
            <a:normAutofit/>
          </a:bodyPr>
          <a:lstStyle/>
          <a:p>
            <a:pPr>
              <a:lnSpc>
                <a:spcPct val="150000"/>
              </a:lnSpc>
            </a:pPr>
            <a:r>
              <a:rPr lang="zh-CN" altLang="en-US" sz="1600" b="1" dirty="0">
                <a:solidFill>
                  <a:srgbClr val="FF0000"/>
                </a:solidFill>
              </a:rPr>
              <a:t>国务院印发</a:t>
            </a:r>
            <a:r>
              <a:rPr lang="en-US" altLang="zh-CN" sz="1600" b="1" dirty="0">
                <a:solidFill>
                  <a:srgbClr val="FF0000"/>
                </a:solidFill>
              </a:rPr>
              <a:t>《</a:t>
            </a:r>
            <a:r>
              <a:rPr lang="zh-CN" altLang="en-US" sz="1600" b="1" dirty="0">
                <a:solidFill>
                  <a:srgbClr val="FF0000"/>
                </a:solidFill>
              </a:rPr>
              <a:t>全民科学素质行动规划纲要（</a:t>
            </a:r>
            <a:r>
              <a:rPr lang="en-US" altLang="zh-CN" sz="1600" b="1" dirty="0">
                <a:solidFill>
                  <a:srgbClr val="FF0000"/>
                </a:solidFill>
              </a:rPr>
              <a:t>2021—2035</a:t>
            </a:r>
            <a:r>
              <a:rPr lang="zh-CN" altLang="en-US" sz="1600" b="1" dirty="0">
                <a:solidFill>
                  <a:srgbClr val="FF0000"/>
                </a:solidFill>
              </a:rPr>
              <a:t>年）</a:t>
            </a:r>
            <a:r>
              <a:rPr lang="en-US" altLang="zh-CN" sz="1600" b="1" dirty="0">
                <a:solidFill>
                  <a:srgbClr val="FF0000"/>
                </a:solidFill>
              </a:rPr>
              <a:t>》</a:t>
            </a:r>
          </a:p>
          <a:p>
            <a:pPr marL="0" indent="0">
              <a:lnSpc>
                <a:spcPct val="150000"/>
              </a:lnSpc>
              <a:buNone/>
            </a:pPr>
            <a:endParaRPr lang="en-US" altLang="zh-CN" sz="1600" b="1" dirty="0">
              <a:solidFill>
                <a:srgbClr val="FF0000"/>
              </a:solidFill>
            </a:endParaRPr>
          </a:p>
          <a:p>
            <a:pPr lvl="1">
              <a:lnSpc>
                <a:spcPct val="150000"/>
              </a:lnSpc>
            </a:pPr>
            <a:r>
              <a:rPr lang="zh-CN" altLang="en-US" sz="1600" b="1" i="0" dirty="0">
                <a:solidFill>
                  <a:srgbClr val="4B4B4B"/>
                </a:solidFill>
                <a:effectLst/>
                <a:latin typeface="微软雅黑" panose="020B0503020204020204" pitchFamily="34" charset="-122"/>
                <a:ea typeface="微软雅黑" panose="020B0503020204020204" pitchFamily="34" charset="-122"/>
              </a:rPr>
              <a:t>实施科学家精神进校园行动，将科学精神融入课堂教学和课外实践活动</a:t>
            </a:r>
            <a:r>
              <a:rPr lang="zh-CN" altLang="en-US" sz="1600" b="0" i="0" dirty="0">
                <a:solidFill>
                  <a:srgbClr val="4B4B4B"/>
                </a:solidFill>
                <a:effectLst/>
                <a:latin typeface="微软雅黑" panose="020B0503020204020204" pitchFamily="34" charset="-122"/>
                <a:ea typeface="微软雅黑" panose="020B0503020204020204" pitchFamily="34" charset="-122"/>
              </a:rPr>
              <a:t>，激励青少年树立投身建设世界科技强国的远大志向，培养学生爱国情怀、社会责任感、创新精神和实践能力。</a:t>
            </a:r>
            <a:endParaRPr lang="en-US" altLang="zh-CN" sz="1600" b="1" i="0" dirty="0">
              <a:solidFill>
                <a:srgbClr val="4B4B4B"/>
              </a:solidFill>
              <a:effectLst/>
              <a:latin typeface="微软雅黑" panose="020B0503020204020204" pitchFamily="34" charset="-122"/>
              <a:ea typeface="微软雅黑" panose="020B0503020204020204" pitchFamily="34" charset="-122"/>
            </a:endParaRPr>
          </a:p>
          <a:p>
            <a:pPr lvl="1">
              <a:lnSpc>
                <a:spcPct val="150000"/>
              </a:lnSpc>
            </a:pPr>
            <a:r>
              <a:rPr lang="zh-CN" altLang="en-US" sz="1600" b="1" i="0" dirty="0">
                <a:solidFill>
                  <a:srgbClr val="4B4B4B"/>
                </a:solidFill>
                <a:effectLst/>
                <a:latin typeface="微软雅黑" panose="020B0503020204020204" pitchFamily="34" charset="-122"/>
                <a:ea typeface="微软雅黑" panose="020B0503020204020204" pitchFamily="34" charset="-122"/>
              </a:rPr>
              <a:t>鼓励科学家、工程师、医疗卫生人员等科技工作者走进校园，开展科学教育活动。</a:t>
            </a:r>
            <a:endParaRPr lang="en-US" altLang="zh-CN" sz="1600" b="1" i="0" dirty="0">
              <a:solidFill>
                <a:srgbClr val="4B4B4B"/>
              </a:solidFill>
              <a:effectLst/>
              <a:latin typeface="微软雅黑" panose="020B0503020204020204" pitchFamily="34" charset="-122"/>
              <a:ea typeface="微软雅黑" panose="020B0503020204020204" pitchFamily="34" charset="-122"/>
            </a:endParaRPr>
          </a:p>
          <a:p>
            <a:pPr lvl="1">
              <a:lnSpc>
                <a:spcPct val="150000"/>
              </a:lnSpc>
            </a:pPr>
            <a:r>
              <a:rPr lang="zh-CN" altLang="en-US" sz="1600" b="1" i="0" dirty="0">
                <a:solidFill>
                  <a:srgbClr val="4B4B4B"/>
                </a:solidFill>
                <a:effectLst/>
                <a:latin typeface="微软雅黑" panose="020B0503020204020204" pitchFamily="34" charset="-122"/>
                <a:ea typeface="微软雅黑" panose="020B0503020204020204" pitchFamily="34" charset="-122"/>
              </a:rPr>
              <a:t>推进信息技术与科学教育深度融合，推行场景式、体验式、沉浸式学习。</a:t>
            </a:r>
            <a:endParaRPr lang="en-US" altLang="zh-CN" sz="1600" b="1" i="0" dirty="0">
              <a:solidFill>
                <a:srgbClr val="4B4B4B"/>
              </a:solidFill>
              <a:effectLst/>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3EA5A207-0A5A-480D-ACF2-F3583A9692B5}"/>
              </a:ext>
            </a:extLst>
          </p:cNvPr>
          <p:cNvSpPr txBox="1"/>
          <p:nvPr/>
        </p:nvSpPr>
        <p:spPr>
          <a:xfrm>
            <a:off x="8047446" y="1884691"/>
            <a:ext cx="3326045" cy="1156855"/>
          </a:xfrm>
          <a:prstGeom prst="rect">
            <a:avLst/>
          </a:prstGeom>
          <a:noFill/>
        </p:spPr>
        <p:txBody>
          <a:bodyPr wrap="square" rtlCol="0">
            <a:spAutoFit/>
          </a:bodyPr>
          <a:lstStyle/>
          <a:p>
            <a:pPr>
              <a:lnSpc>
                <a:spcPct val="150000"/>
              </a:lnSpc>
            </a:pPr>
            <a:r>
              <a:rPr lang="zh-CN" altLang="en-US" sz="1600" b="1" dirty="0">
                <a:solidFill>
                  <a:schemeClr val="tx2"/>
                </a:solidFill>
                <a:latin typeface="微软雅黑" panose="020B0503020204020204" pitchFamily="34" charset="-122"/>
                <a:ea typeface="微软雅黑" panose="020B0503020204020204" pitchFamily="34" charset="-122"/>
              </a:rPr>
              <a:t>本项目拟利用</a:t>
            </a:r>
            <a:r>
              <a:rPr lang="en-US" altLang="zh-CN" sz="1600" b="1" dirty="0">
                <a:solidFill>
                  <a:schemeClr val="tx2"/>
                </a:solidFill>
                <a:latin typeface="微软雅黑" panose="020B0503020204020204" pitchFamily="34" charset="-122"/>
                <a:ea typeface="微软雅黑" panose="020B0503020204020204" pitchFamily="34" charset="-122"/>
              </a:rPr>
              <a:t>5G+</a:t>
            </a:r>
            <a:r>
              <a:rPr lang="zh-CN" altLang="en-US" sz="1600" b="1" dirty="0">
                <a:solidFill>
                  <a:schemeClr val="tx2"/>
                </a:solidFill>
                <a:latin typeface="微软雅黑" panose="020B0503020204020204" pitchFamily="34" charset="-122"/>
                <a:ea typeface="微软雅黑" panose="020B0503020204020204" pitchFamily="34" charset="-122"/>
              </a:rPr>
              <a:t>全息技术解决疫情下，克服远程科普演讲互动性差、沉浸感、现场感弱的问题。</a:t>
            </a:r>
          </a:p>
        </p:txBody>
      </p:sp>
      <p:sp>
        <p:nvSpPr>
          <p:cNvPr id="5" name="右中括号 4">
            <a:extLst>
              <a:ext uri="{FF2B5EF4-FFF2-40B4-BE49-F238E27FC236}">
                <a16:creationId xmlns:a16="http://schemas.microsoft.com/office/drawing/2014/main" id="{069C89A3-0B84-4025-BF3A-81A19CBCED49}"/>
              </a:ext>
            </a:extLst>
          </p:cNvPr>
          <p:cNvSpPr/>
          <p:nvPr/>
        </p:nvSpPr>
        <p:spPr>
          <a:xfrm>
            <a:off x="6985000" y="1856509"/>
            <a:ext cx="231075" cy="3667991"/>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23D8EC47-A642-4034-BB5D-B39DC4F730E3}"/>
              </a:ext>
            </a:extLst>
          </p:cNvPr>
          <p:cNvSpPr/>
          <p:nvPr/>
        </p:nvSpPr>
        <p:spPr>
          <a:xfrm>
            <a:off x="0" y="6635609"/>
            <a:ext cx="12192000" cy="228600"/>
          </a:xfrm>
          <a:prstGeom prst="rect">
            <a:avLst/>
          </a:prstGeom>
          <a:solidFill>
            <a:schemeClr val="tx2"/>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65FA8D32-D2AA-4413-A2CB-435173DC2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7446" y="3338966"/>
            <a:ext cx="3484106" cy="2275810"/>
          </a:xfrm>
          <a:prstGeom prst="rect">
            <a:avLst/>
          </a:prstGeom>
        </p:spPr>
      </p:pic>
    </p:spTree>
    <p:extLst>
      <p:ext uri="{BB962C8B-B14F-4D97-AF65-F5344CB8AC3E}">
        <p14:creationId xmlns:p14="http://schemas.microsoft.com/office/powerpoint/2010/main" val="268155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AD39C2-3679-44F6-990D-653395A9AC35}"/>
              </a:ext>
            </a:extLst>
          </p:cNvPr>
          <p:cNvSpPr>
            <a:spLocks noGrp="1"/>
          </p:cNvSpPr>
          <p:nvPr>
            <p:ph type="title"/>
          </p:nvPr>
        </p:nvSpPr>
        <p:spPr>
          <a:xfrm>
            <a:off x="808981" y="196991"/>
            <a:ext cx="10844463" cy="609600"/>
          </a:xfrm>
        </p:spPr>
        <p:txBody>
          <a:bodyPr>
            <a:normAutofit/>
          </a:bodyPr>
          <a:lstStyle/>
          <a:p>
            <a:r>
              <a:rPr lang="zh-CN" altLang="en-US" sz="2400" dirty="0"/>
              <a:t>项目目标</a:t>
            </a:r>
          </a:p>
        </p:txBody>
      </p:sp>
      <p:sp>
        <p:nvSpPr>
          <p:cNvPr id="16" name="文本框 15">
            <a:extLst>
              <a:ext uri="{FF2B5EF4-FFF2-40B4-BE49-F238E27FC236}">
                <a16:creationId xmlns:a16="http://schemas.microsoft.com/office/drawing/2014/main" id="{01453D13-A8BD-44FC-ACE7-6CE3FC9217FE}"/>
              </a:ext>
            </a:extLst>
          </p:cNvPr>
          <p:cNvSpPr txBox="1"/>
          <p:nvPr/>
        </p:nvSpPr>
        <p:spPr>
          <a:xfrm>
            <a:off x="959365" y="1532272"/>
            <a:ext cx="10273269" cy="3638945"/>
          </a:xfrm>
          <a:prstGeom prst="rect">
            <a:avLst/>
          </a:prstGeom>
          <a:noFill/>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长期目标：</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构建一个软硬件设施完备的“</a:t>
            </a:r>
            <a:r>
              <a:rPr lang="en-US" altLang="zh-CN" sz="2000" dirty="0">
                <a:latin typeface="微软雅黑" panose="020B0503020204020204" pitchFamily="34" charset="-122"/>
                <a:ea typeface="微软雅黑" panose="020B0503020204020204" pitchFamily="34" charset="-122"/>
              </a:rPr>
              <a:t>5G+</a:t>
            </a:r>
            <a:r>
              <a:rPr lang="zh-CN" altLang="en-US" sz="2000" dirty="0">
                <a:latin typeface="微软雅黑" panose="020B0503020204020204" pitchFamily="34" charset="-122"/>
                <a:ea typeface="微软雅黑" panose="020B0503020204020204" pitchFamily="34" charset="-122"/>
              </a:rPr>
              <a:t>全息技术”科普活动服务环境，基于此环境开展科普活动的全息直播和展示活动，服务全院远程科普报告和科普演讲，增强其沉浸感、参与感和互动感。</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培育期目标：</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zh-CN" sz="1800" kern="100" dirty="0">
                <a:effectLst/>
                <a:ea typeface="仿宋_GB2312"/>
                <a:cs typeface="仿宋_GB2312"/>
              </a:rPr>
              <a:t>初步构建全息幻影成像系统构件，并在此系统构件的基础上，结合承办单位</a:t>
            </a:r>
            <a:r>
              <a:rPr lang="en-US" altLang="zh-CN" sz="1800" kern="100" dirty="0">
                <a:effectLst/>
                <a:latin typeface="仿宋_GB2312"/>
                <a:cs typeface="仿宋_GB2312"/>
              </a:rPr>
              <a:t>5G</a:t>
            </a:r>
            <a:r>
              <a:rPr lang="zh-CN" altLang="zh-CN" sz="1800" kern="100" dirty="0">
                <a:effectLst/>
                <a:ea typeface="仿宋_GB2312"/>
                <a:cs typeface="仿宋_GB2312"/>
              </a:rPr>
              <a:t>方面的技术能力，制作</a:t>
            </a:r>
            <a:r>
              <a:rPr lang="en-US" altLang="zh-CN" sz="1800" kern="100" dirty="0">
                <a:effectLst/>
                <a:latin typeface="仿宋_GB2312"/>
                <a:cs typeface="仿宋_GB2312"/>
              </a:rPr>
              <a:t>2</a:t>
            </a:r>
            <a:r>
              <a:rPr lang="zh-CN" altLang="zh-CN" sz="1800" kern="100" dirty="0">
                <a:effectLst/>
                <a:ea typeface="仿宋_GB2312"/>
                <a:cs typeface="仿宋_GB2312"/>
              </a:rPr>
              <a:t>个科普内容进行全息投影展示，并在承担单位内部开展基于</a:t>
            </a:r>
            <a:r>
              <a:rPr lang="en-US" altLang="zh-CN" sz="1800" kern="100" dirty="0">
                <a:effectLst/>
                <a:latin typeface="仿宋_GB2312"/>
                <a:cs typeface="仿宋_GB2312"/>
              </a:rPr>
              <a:t>5G</a:t>
            </a:r>
            <a:r>
              <a:rPr lang="zh-CN" altLang="zh-CN" sz="1800" kern="100" dirty="0">
                <a:effectLst/>
                <a:ea typeface="仿宋_GB2312"/>
                <a:cs typeface="仿宋_GB2312"/>
              </a:rPr>
              <a:t>网络的全息展示应用。</a:t>
            </a:r>
            <a:endParaRPr lang="en-US" altLang="zh-CN" sz="2000" b="1" dirty="0">
              <a:latin typeface="微软雅黑" panose="020B0503020204020204" pitchFamily="34" charset="-122"/>
              <a:ea typeface="微软雅黑" panose="020B0503020204020204" pitchFamily="34" charset="-122"/>
            </a:endParaRPr>
          </a:p>
          <a:p>
            <a:pPr>
              <a:lnSpc>
                <a:spcPct val="150000"/>
              </a:lnSpc>
            </a:pPr>
            <a:endParaRPr lang="zh-CN" altLang="en-US" sz="2000" b="1" dirty="0">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38B8856C-F114-4873-B786-218B37DE11D0}"/>
              </a:ext>
            </a:extLst>
          </p:cNvPr>
          <p:cNvSpPr/>
          <p:nvPr/>
        </p:nvSpPr>
        <p:spPr>
          <a:xfrm>
            <a:off x="0" y="6635609"/>
            <a:ext cx="12192000" cy="228600"/>
          </a:xfrm>
          <a:prstGeom prst="rect">
            <a:avLst/>
          </a:prstGeom>
          <a:solidFill>
            <a:schemeClr val="tx2"/>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1831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51EA549D-BD02-4606-801E-7BDA7E1C60A0}"/>
              </a:ext>
            </a:extLst>
          </p:cNvPr>
          <p:cNvSpPr/>
          <p:nvPr/>
        </p:nvSpPr>
        <p:spPr>
          <a:xfrm>
            <a:off x="969603" y="1186542"/>
            <a:ext cx="9739085" cy="4484915"/>
          </a:xfrm>
          <a:prstGeom prst="roundRect">
            <a:avLst>
              <a:gd name="adj" fmla="val 90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a:extLst>
              <a:ext uri="{FF2B5EF4-FFF2-40B4-BE49-F238E27FC236}">
                <a16:creationId xmlns:a16="http://schemas.microsoft.com/office/drawing/2014/main" id="{4A87D820-9892-4DB2-BF8E-F30BD713744A}"/>
              </a:ext>
            </a:extLst>
          </p:cNvPr>
          <p:cNvSpPr>
            <a:spLocks noGrp="1"/>
          </p:cNvSpPr>
          <p:nvPr>
            <p:ph type="title"/>
          </p:nvPr>
        </p:nvSpPr>
        <p:spPr>
          <a:xfrm>
            <a:off x="747296" y="196991"/>
            <a:ext cx="10844463" cy="609600"/>
          </a:xfrm>
        </p:spPr>
        <p:txBody>
          <a:bodyPr>
            <a:normAutofit/>
          </a:bodyPr>
          <a:lstStyle/>
          <a:p>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培育期</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主要工作内容</a:t>
            </a:r>
            <a:endParaRPr lang="zh-CN" altLang="en-US" sz="20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a16="http://schemas.microsoft.com/office/drawing/2014/main" id="{E0951B61-C034-4BA2-ADE4-29D33894ED69}"/>
              </a:ext>
            </a:extLst>
          </p:cNvPr>
          <p:cNvSpPr>
            <a:spLocks noGrp="1"/>
          </p:cNvSpPr>
          <p:nvPr>
            <p:ph idx="1"/>
          </p:nvPr>
        </p:nvSpPr>
        <p:spPr>
          <a:xfrm>
            <a:off x="1201830" y="1473966"/>
            <a:ext cx="9622972" cy="5562600"/>
          </a:xfrm>
        </p:spPr>
        <p:txBody>
          <a:bodyPr>
            <a:norm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）构建“</a:t>
            </a:r>
            <a:r>
              <a:rPr lang="en-US" altLang="zh-CN" sz="2000" b="1" dirty="0">
                <a:latin typeface="微软雅黑" panose="020B0503020204020204" pitchFamily="34" charset="-122"/>
                <a:ea typeface="微软雅黑" panose="020B0503020204020204" pitchFamily="34" charset="-122"/>
              </a:rPr>
              <a:t>5G+</a:t>
            </a:r>
            <a:r>
              <a:rPr lang="zh-CN" altLang="en-US" sz="2000" b="1" dirty="0">
                <a:latin typeface="微软雅黑" panose="020B0503020204020204" pitchFamily="34" charset="-122"/>
                <a:ea typeface="微软雅黑" panose="020B0503020204020204" pitchFamily="34" charset="-122"/>
              </a:rPr>
              <a:t>全息技术”的基础设施</a:t>
            </a:r>
            <a:r>
              <a:rPr lang="zh-CN" altLang="en-US" sz="2000" dirty="0">
                <a:latin typeface="微软雅黑" panose="020B0503020204020204" pitchFamily="34" charset="-122"/>
                <a:ea typeface="微软雅黑" panose="020B0503020204020204" pitchFamily="34" charset="-122"/>
              </a:rPr>
              <a:t>。拟通过采购全息幻影成像系统构件的方式，初步搭建起全息技术研究和应用的基础环境，在此基础上开展全息成像的技术研究和应用探索。</a:t>
            </a:r>
          </a:p>
          <a:p>
            <a:pPr>
              <a:lnSpc>
                <a:spcPct val="150000"/>
              </a:lnSpc>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）基于全息幻影成像系统，制作</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个全息成像的科普内容，开展全息成像的探索和尝试</a:t>
            </a:r>
            <a:r>
              <a:rPr lang="zh-CN" altLang="en-US" sz="2000" dirty="0">
                <a:latin typeface="微软雅黑" panose="020B0503020204020204" pitchFamily="34" charset="-122"/>
                <a:ea typeface="微软雅黑" panose="020B0503020204020204" pitchFamily="34" charset="-122"/>
              </a:rPr>
              <a:t>。精心策划，邀请两位科学家参与演讲，并按照全息幻影成像技术的要求，通过视频录制的方式，制作两期全息成像视频内容并进行全息成像展示，探索全息成像技术的研究以及今后开展实时全息投影直播活动积累经验，打下技术基础。</a:t>
            </a:r>
            <a:endParaRPr lang="en-US" altLang="zh-CN" sz="2200" kern="100" dirty="0">
              <a:effectLst/>
              <a:latin typeface="微软雅黑" panose="020B0503020204020204" pitchFamily="34" charset="-122"/>
              <a:ea typeface="微软雅黑" panose="020B0503020204020204" pitchFamily="34" charset="-122"/>
              <a:cs typeface="仿宋_GB2312"/>
            </a:endParaRPr>
          </a:p>
          <a:p>
            <a:endParaRPr lang="zh-CN" altLang="en-US" dirty="0"/>
          </a:p>
        </p:txBody>
      </p:sp>
      <p:sp>
        <p:nvSpPr>
          <p:cNvPr id="5" name="矩形 4">
            <a:extLst>
              <a:ext uri="{FF2B5EF4-FFF2-40B4-BE49-F238E27FC236}">
                <a16:creationId xmlns:a16="http://schemas.microsoft.com/office/drawing/2014/main" id="{026583D1-701A-4581-AA75-CE91616774D7}"/>
              </a:ext>
            </a:extLst>
          </p:cNvPr>
          <p:cNvSpPr/>
          <p:nvPr/>
        </p:nvSpPr>
        <p:spPr>
          <a:xfrm>
            <a:off x="0" y="6635609"/>
            <a:ext cx="12192000" cy="228600"/>
          </a:xfrm>
          <a:prstGeom prst="rect">
            <a:avLst/>
          </a:prstGeom>
          <a:solidFill>
            <a:schemeClr val="tx2"/>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4080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00264582-BDB2-4C60-965D-9BD226FF08E7}"/>
              </a:ext>
            </a:extLst>
          </p:cNvPr>
          <p:cNvSpPr/>
          <p:nvPr/>
        </p:nvSpPr>
        <p:spPr>
          <a:xfrm>
            <a:off x="899920" y="1235719"/>
            <a:ext cx="10392160" cy="4386561"/>
          </a:xfrm>
          <a:prstGeom prst="roundRect">
            <a:avLst>
              <a:gd name="adj" fmla="val 90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a:extLst>
              <a:ext uri="{FF2B5EF4-FFF2-40B4-BE49-F238E27FC236}">
                <a16:creationId xmlns:a16="http://schemas.microsoft.com/office/drawing/2014/main" id="{7A28ACB3-AEA8-4C85-8125-25A135FFE249}"/>
              </a:ext>
            </a:extLst>
          </p:cNvPr>
          <p:cNvSpPr>
            <a:spLocks noGrp="1"/>
          </p:cNvSpPr>
          <p:nvPr>
            <p:ph type="title"/>
          </p:nvPr>
        </p:nvSpPr>
        <p:spPr>
          <a:xfrm>
            <a:off x="747296" y="196991"/>
            <a:ext cx="10844463" cy="609600"/>
          </a:xfrm>
        </p:spPr>
        <p:txBody>
          <a:bodyPr>
            <a:normAutofit/>
          </a:bodyPr>
          <a:lstStyle/>
          <a:p>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当前进展及问题</a:t>
            </a:r>
            <a:endParaRPr lang="zh-CN" altLang="en-US" sz="24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a16="http://schemas.microsoft.com/office/drawing/2014/main" id="{10078D7D-976B-48D5-8673-561492E0C6D9}"/>
              </a:ext>
            </a:extLst>
          </p:cNvPr>
          <p:cNvSpPr>
            <a:spLocks noGrp="1"/>
          </p:cNvSpPr>
          <p:nvPr>
            <p:ph idx="1"/>
          </p:nvPr>
        </p:nvSpPr>
        <p:spPr>
          <a:xfrm>
            <a:off x="1454517" y="1338965"/>
            <a:ext cx="8933438" cy="1375729"/>
          </a:xfrm>
        </p:spPr>
        <p:txBody>
          <a:bodyPr>
            <a:normAutofit/>
          </a:bodyPr>
          <a:lstStyle/>
          <a:p>
            <a:pPr marL="342900" lvl="0" indent="-342900" algn="just">
              <a:lnSpc>
                <a:spcPct val="150000"/>
              </a:lnSpc>
              <a:buFont typeface="+mj-lt"/>
              <a:buAutoNum type="arabicPeriod"/>
            </a:pPr>
            <a:r>
              <a:rPr lang="zh-CN" altLang="en-US" sz="1600" b="1" kern="100" dirty="0">
                <a:effectLst/>
                <a:latin typeface="微软雅黑" panose="020B0503020204020204" pitchFamily="34" charset="-122"/>
                <a:ea typeface="微软雅黑" panose="020B0503020204020204" pitchFamily="34" charset="-122"/>
                <a:cs typeface="仿宋_GB2312"/>
              </a:rPr>
              <a:t>进展：</a:t>
            </a:r>
            <a:endParaRPr lang="en-US" altLang="zh-CN" sz="1600" b="1" kern="100" dirty="0">
              <a:effectLst/>
              <a:latin typeface="微软雅黑" panose="020B0503020204020204" pitchFamily="34" charset="-122"/>
              <a:ea typeface="微软雅黑" panose="020B0503020204020204" pitchFamily="34" charset="-122"/>
              <a:cs typeface="仿宋_GB2312"/>
            </a:endParaRPr>
          </a:p>
          <a:p>
            <a:pPr marL="0" lvl="0" indent="0" algn="just">
              <a:lnSpc>
                <a:spcPct val="150000"/>
              </a:lnSpc>
              <a:buNone/>
            </a:pPr>
            <a:r>
              <a:rPr lang="zh-CN" altLang="en-US" sz="1600" kern="100" dirty="0">
                <a:effectLst/>
                <a:latin typeface="微软雅黑" panose="020B0503020204020204" pitchFamily="34" charset="-122"/>
                <a:ea typeface="微软雅黑" panose="020B0503020204020204" pitchFamily="34" charset="-122"/>
                <a:cs typeface="仿宋_GB2312"/>
              </a:rPr>
              <a:t>（</a:t>
            </a:r>
            <a:r>
              <a:rPr lang="en-US" altLang="zh-CN" sz="1600" kern="100" dirty="0">
                <a:effectLst/>
                <a:latin typeface="微软雅黑" panose="020B0503020204020204" pitchFamily="34" charset="-122"/>
                <a:ea typeface="微软雅黑" panose="020B0503020204020204" pitchFamily="34" charset="-122"/>
                <a:cs typeface="仿宋_GB2312"/>
              </a:rPr>
              <a:t>1</a:t>
            </a:r>
            <a:r>
              <a:rPr lang="zh-CN" altLang="en-US" sz="1600" kern="100" dirty="0">
                <a:effectLst/>
                <a:latin typeface="微软雅黑" panose="020B0503020204020204" pitchFamily="34" charset="-122"/>
                <a:ea typeface="微软雅黑" panose="020B0503020204020204" pitchFamily="34" charset="-122"/>
                <a:cs typeface="仿宋_GB2312"/>
              </a:rPr>
              <a:t>）已具备全息视频信号采集的虚拟演播环境；</a:t>
            </a:r>
            <a:endParaRPr lang="en-US" altLang="zh-CN" sz="1600" kern="100" dirty="0">
              <a:effectLst/>
              <a:latin typeface="微软雅黑" panose="020B0503020204020204" pitchFamily="34" charset="-122"/>
              <a:ea typeface="微软雅黑" panose="020B0503020204020204" pitchFamily="34" charset="-122"/>
              <a:cs typeface="仿宋_GB2312"/>
            </a:endParaRPr>
          </a:p>
          <a:p>
            <a:pPr marL="0" lvl="0" indent="0" algn="just">
              <a:lnSpc>
                <a:spcPct val="150000"/>
              </a:lnSpc>
              <a:buNone/>
            </a:pPr>
            <a:r>
              <a:rPr lang="zh-CN" altLang="en-US" sz="1600" kern="100" dirty="0">
                <a:latin typeface="微软雅黑" panose="020B0503020204020204" pitchFamily="34" charset="-122"/>
                <a:ea typeface="微软雅黑" panose="020B0503020204020204" pitchFamily="34" charset="-122"/>
                <a:cs typeface="仿宋_GB2312"/>
              </a:rPr>
              <a:t>（</a:t>
            </a:r>
            <a:r>
              <a:rPr lang="en-US" altLang="zh-CN" sz="1600" kern="100" dirty="0">
                <a:latin typeface="微软雅黑" panose="020B0503020204020204" pitchFamily="34" charset="-122"/>
                <a:ea typeface="微软雅黑" panose="020B0503020204020204" pitchFamily="34" charset="-122"/>
                <a:cs typeface="仿宋_GB2312"/>
              </a:rPr>
              <a:t>2</a:t>
            </a:r>
            <a:r>
              <a:rPr lang="zh-CN" altLang="en-US" sz="1600" kern="100" dirty="0">
                <a:latin typeface="微软雅黑" panose="020B0503020204020204" pitchFamily="34" charset="-122"/>
                <a:ea typeface="微软雅黑" panose="020B0503020204020204" pitchFamily="34" charset="-122"/>
                <a:cs typeface="仿宋_GB2312"/>
              </a:rPr>
              <a:t>）</a:t>
            </a:r>
            <a:r>
              <a:rPr lang="zh-CN" altLang="en-US" sz="1600" kern="100" dirty="0">
                <a:effectLst/>
                <a:latin typeface="微软雅黑" panose="020B0503020204020204" pitchFamily="34" charset="-122"/>
                <a:ea typeface="微软雅黑" panose="020B0503020204020204" pitchFamily="34" charset="-122"/>
                <a:cs typeface="仿宋_GB2312"/>
              </a:rPr>
              <a:t>已采购一套全息幻影成像系统构件，并初步进行研究和探讨；</a:t>
            </a:r>
            <a:endParaRPr lang="en-US" altLang="zh-CN" sz="1600" kern="100" dirty="0">
              <a:effectLst/>
              <a:latin typeface="微软雅黑" panose="020B0503020204020204" pitchFamily="34" charset="-122"/>
              <a:ea typeface="微软雅黑" panose="020B0503020204020204" pitchFamily="34" charset="-122"/>
              <a:cs typeface="仿宋_GB2312"/>
            </a:endParaRPr>
          </a:p>
          <a:p>
            <a:pPr marL="342900" lvl="0" indent="-342900" algn="just">
              <a:lnSpc>
                <a:spcPct val="150000"/>
              </a:lnSpc>
              <a:buFont typeface="+mj-lt"/>
              <a:buAutoNum type="arabicPeriod"/>
            </a:pPr>
            <a:endParaRPr lang="en-US" altLang="zh-CN" sz="1600" kern="100" dirty="0">
              <a:effectLst/>
              <a:latin typeface="微软雅黑" panose="020B0503020204020204" pitchFamily="34" charset="-122"/>
              <a:ea typeface="微软雅黑" panose="020B0503020204020204" pitchFamily="34" charset="-122"/>
              <a:cs typeface="仿宋_GB2312"/>
            </a:endParaRPr>
          </a:p>
        </p:txBody>
      </p:sp>
      <p:sp>
        <p:nvSpPr>
          <p:cNvPr id="5" name="矩形 4">
            <a:extLst>
              <a:ext uri="{FF2B5EF4-FFF2-40B4-BE49-F238E27FC236}">
                <a16:creationId xmlns:a16="http://schemas.microsoft.com/office/drawing/2014/main" id="{B86BC3C9-0F64-42CB-809A-433EAE0B6C05}"/>
              </a:ext>
            </a:extLst>
          </p:cNvPr>
          <p:cNvSpPr/>
          <p:nvPr/>
        </p:nvSpPr>
        <p:spPr>
          <a:xfrm>
            <a:off x="0" y="6635609"/>
            <a:ext cx="12192000" cy="228600"/>
          </a:xfrm>
          <a:prstGeom prst="rect">
            <a:avLst/>
          </a:prstGeom>
          <a:solidFill>
            <a:schemeClr val="tx2"/>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FAD4C29F-97AA-4D2A-90BA-5C07A54AE65F}"/>
              </a:ext>
            </a:extLst>
          </p:cNvPr>
          <p:cNvGrpSpPr/>
          <p:nvPr/>
        </p:nvGrpSpPr>
        <p:grpSpPr>
          <a:xfrm>
            <a:off x="1531630" y="2642775"/>
            <a:ext cx="6587203" cy="1935644"/>
            <a:chOff x="500950" y="1040914"/>
            <a:chExt cx="7106192" cy="2672231"/>
          </a:xfrm>
        </p:grpSpPr>
        <p:pic>
          <p:nvPicPr>
            <p:cNvPr id="7" name="图片 6">
              <a:extLst>
                <a:ext uri="{FF2B5EF4-FFF2-40B4-BE49-F238E27FC236}">
                  <a16:creationId xmlns:a16="http://schemas.microsoft.com/office/drawing/2014/main" id="{9B30F55E-5A3F-47D5-A9FB-B8655613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50" y="1040914"/>
              <a:ext cx="3392178" cy="2672231"/>
            </a:xfrm>
            <a:prstGeom prst="rect">
              <a:avLst/>
            </a:prstGeom>
          </p:spPr>
        </p:pic>
        <p:pic>
          <p:nvPicPr>
            <p:cNvPr id="8" name="图片 7">
              <a:extLst>
                <a:ext uri="{FF2B5EF4-FFF2-40B4-BE49-F238E27FC236}">
                  <a16:creationId xmlns:a16="http://schemas.microsoft.com/office/drawing/2014/main" id="{2CD7D129-7624-47E9-A30B-E5CD26E54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165" y="1040914"/>
              <a:ext cx="3562977" cy="2672231"/>
            </a:xfrm>
            <a:prstGeom prst="rect">
              <a:avLst/>
            </a:prstGeom>
          </p:spPr>
        </p:pic>
      </p:grpSp>
      <p:sp>
        <p:nvSpPr>
          <p:cNvPr id="10" name="文本框 9">
            <a:extLst>
              <a:ext uri="{FF2B5EF4-FFF2-40B4-BE49-F238E27FC236}">
                <a16:creationId xmlns:a16="http://schemas.microsoft.com/office/drawing/2014/main" id="{F14AA6B8-3001-461F-8AF9-D8A08CCB9F15}"/>
              </a:ext>
            </a:extLst>
          </p:cNvPr>
          <p:cNvSpPr txBox="1"/>
          <p:nvPr/>
        </p:nvSpPr>
        <p:spPr>
          <a:xfrm>
            <a:off x="1454517" y="4674654"/>
            <a:ext cx="9432688" cy="458908"/>
          </a:xfrm>
          <a:prstGeom prst="rect">
            <a:avLst/>
          </a:prstGeom>
          <a:noFill/>
        </p:spPr>
        <p:txBody>
          <a:bodyPr wrap="square">
            <a:spAutoFit/>
          </a:bodyPr>
          <a:lstStyle/>
          <a:p>
            <a:pPr lvl="0" algn="just">
              <a:lnSpc>
                <a:spcPct val="150000"/>
              </a:lnSpc>
            </a:pPr>
            <a:r>
              <a:rPr lang="en-US" altLang="zh-CN" sz="1800" kern="100" dirty="0">
                <a:effectLst/>
                <a:latin typeface="微软雅黑" panose="020B0503020204020204" pitchFamily="34" charset="-122"/>
                <a:ea typeface="微软雅黑" panose="020B0503020204020204" pitchFamily="34" charset="-122"/>
                <a:cs typeface="仿宋_GB2312"/>
              </a:rPr>
              <a:t>2 </a:t>
            </a:r>
            <a:r>
              <a:rPr lang="zh-CN" altLang="en-US" sz="1800" kern="100" dirty="0">
                <a:effectLst/>
                <a:latin typeface="微软雅黑" panose="020B0503020204020204" pitchFamily="34" charset="-122"/>
                <a:ea typeface="微软雅黑" panose="020B0503020204020204" pitchFamily="34" charset="-122"/>
                <a:cs typeface="仿宋_GB2312"/>
              </a:rPr>
              <a:t>问题：无</a:t>
            </a:r>
            <a:endParaRPr lang="en-US" altLang="zh-CN" sz="1800" kern="100" dirty="0">
              <a:effectLst/>
              <a:latin typeface="微软雅黑" panose="020B0503020204020204" pitchFamily="34" charset="-122"/>
              <a:ea typeface="微软雅黑" panose="020B0503020204020204" pitchFamily="34" charset="-122"/>
              <a:cs typeface="仿宋_GB2312"/>
            </a:endParaRPr>
          </a:p>
        </p:txBody>
      </p:sp>
      <p:pic>
        <p:nvPicPr>
          <p:cNvPr id="11" name="图片 10">
            <a:extLst>
              <a:ext uri="{FF2B5EF4-FFF2-40B4-BE49-F238E27FC236}">
                <a16:creationId xmlns:a16="http://schemas.microsoft.com/office/drawing/2014/main" id="{76A8F631-C68F-4946-8FF5-0B57A2BA09CD}"/>
              </a:ext>
            </a:extLst>
          </p:cNvPr>
          <p:cNvPicPr>
            <a:picLocks noChangeAspect="1"/>
          </p:cNvPicPr>
          <p:nvPr/>
        </p:nvPicPr>
        <p:blipFill>
          <a:blip r:embed="rId5"/>
          <a:stretch>
            <a:fillRect/>
          </a:stretch>
        </p:blipFill>
        <p:spPr>
          <a:xfrm>
            <a:off x="8258839" y="2642775"/>
            <a:ext cx="2628366" cy="1935644"/>
          </a:xfrm>
          <a:prstGeom prst="rect">
            <a:avLst/>
          </a:prstGeom>
        </p:spPr>
      </p:pic>
    </p:spTree>
    <p:extLst>
      <p:ext uri="{BB962C8B-B14F-4D97-AF65-F5344CB8AC3E}">
        <p14:creationId xmlns:p14="http://schemas.microsoft.com/office/powerpoint/2010/main" val="174880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F7D4DF-2B39-44B8-AAFA-A467559FEF9F}"/>
              </a:ext>
            </a:extLst>
          </p:cNvPr>
          <p:cNvSpPr>
            <a:spLocks noGrp="1"/>
          </p:cNvSpPr>
          <p:nvPr>
            <p:ph type="title"/>
          </p:nvPr>
        </p:nvSpPr>
        <p:spPr>
          <a:xfrm>
            <a:off x="721896" y="196991"/>
            <a:ext cx="10844463" cy="609600"/>
          </a:xfrm>
        </p:spPr>
        <p:txBody>
          <a:bodyPr>
            <a:normAutofit/>
          </a:bodyPr>
          <a:lstStyle/>
          <a:p>
            <a:r>
              <a:rPr lang="zh-CN" altLang="en-US" sz="2400" dirty="0"/>
              <a:t>下一步工作计划</a:t>
            </a:r>
          </a:p>
        </p:txBody>
      </p:sp>
      <p:graphicFrame>
        <p:nvGraphicFramePr>
          <p:cNvPr id="4" name="表格 3">
            <a:extLst>
              <a:ext uri="{FF2B5EF4-FFF2-40B4-BE49-F238E27FC236}">
                <a16:creationId xmlns:a16="http://schemas.microsoft.com/office/drawing/2014/main" id="{EC99C5B6-E1D2-40F2-8E01-1FA4D91A168A}"/>
              </a:ext>
            </a:extLst>
          </p:cNvPr>
          <p:cNvGraphicFramePr>
            <a:graphicFrameLocks noGrp="1"/>
          </p:cNvGraphicFramePr>
          <p:nvPr>
            <p:extLst>
              <p:ext uri="{D42A27DB-BD31-4B8C-83A1-F6EECF244321}">
                <p14:modId xmlns:p14="http://schemas.microsoft.com/office/powerpoint/2010/main" val="1415617880"/>
              </p:ext>
            </p:extLst>
          </p:nvPr>
        </p:nvGraphicFramePr>
        <p:xfrm>
          <a:off x="1547666" y="2174272"/>
          <a:ext cx="9192921" cy="2847076"/>
        </p:xfrm>
        <a:graphic>
          <a:graphicData uri="http://schemas.openxmlformats.org/drawingml/2006/table">
            <a:tbl>
              <a:tblPr firstRow="1" firstCol="1" bandRow="1">
                <a:tableStyleId>{5C22544A-7EE6-4342-B048-85BDC9FD1C3A}</a:tableStyleId>
              </a:tblPr>
              <a:tblGrid>
                <a:gridCol w="2503974">
                  <a:extLst>
                    <a:ext uri="{9D8B030D-6E8A-4147-A177-3AD203B41FA5}">
                      <a16:colId xmlns:a16="http://schemas.microsoft.com/office/drawing/2014/main" val="3952023929"/>
                    </a:ext>
                  </a:extLst>
                </a:gridCol>
                <a:gridCol w="6688947">
                  <a:extLst>
                    <a:ext uri="{9D8B030D-6E8A-4147-A177-3AD203B41FA5}">
                      <a16:colId xmlns:a16="http://schemas.microsoft.com/office/drawing/2014/main" val="2543239521"/>
                    </a:ext>
                  </a:extLst>
                </a:gridCol>
              </a:tblGrid>
              <a:tr h="721200">
                <a:tc>
                  <a:txBody>
                    <a:bodyPr/>
                    <a:lstStyle/>
                    <a:p>
                      <a:pPr algn="ctr"/>
                      <a:r>
                        <a:rPr lang="zh-CN" altLang="en-US" sz="1600" kern="100" dirty="0">
                          <a:effectLst/>
                          <a:latin typeface="微软雅黑" panose="020B0503020204020204" pitchFamily="34" charset="-122"/>
                          <a:ea typeface="微软雅黑" panose="020B0503020204020204" pitchFamily="34" charset="-122"/>
                        </a:rPr>
                        <a:t>时间</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tx2"/>
                    </a:solidFill>
                  </a:tcPr>
                </a:tc>
                <a:tc>
                  <a:txBody>
                    <a:bodyPr/>
                    <a:lstStyle/>
                    <a:p>
                      <a:pPr algn="ct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工作内容</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1239048004"/>
                  </a:ext>
                </a:extLst>
              </a:tr>
              <a:tr h="698277">
                <a:tc>
                  <a:txBody>
                    <a:bodyPr/>
                    <a:lstStyle/>
                    <a:p>
                      <a:pPr algn="ctr"/>
                      <a:r>
                        <a:rPr lang="en-US" sz="1600" kern="100" dirty="0">
                          <a:effectLst/>
                          <a:latin typeface="微软雅黑" panose="020B0503020204020204" pitchFamily="34" charset="-122"/>
                          <a:ea typeface="微软雅黑" panose="020B0503020204020204" pitchFamily="34" charset="-122"/>
                        </a:rPr>
                        <a:t>4</a:t>
                      </a:r>
                      <a:r>
                        <a:rPr lang="zh-CN" altLang="en-US" sz="1600" kern="100" dirty="0">
                          <a:effectLst/>
                          <a:latin typeface="微软雅黑" panose="020B0503020204020204" pitchFamily="34" charset="-122"/>
                          <a:ea typeface="微软雅黑" panose="020B0503020204020204" pitchFamily="34" charset="-122"/>
                        </a:rPr>
                        <a:t>月</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tx2"/>
                    </a:solidFill>
                  </a:tcPr>
                </a:tc>
                <a:tc>
                  <a:txBody>
                    <a:bodyPr/>
                    <a:lstStyle/>
                    <a:p>
                      <a:pPr algn="l"/>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在已购置的全息幻影成像系统构件基础上，对全息信息技术进行深入研究，钻研核心技术，探索在场景中的应用</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3348069"/>
                  </a:ext>
                </a:extLst>
              </a:tr>
              <a:tr h="832206">
                <a:tc>
                  <a:txBody>
                    <a:bodyPr/>
                    <a:lstStyle/>
                    <a:p>
                      <a:pPr algn="ctr"/>
                      <a:r>
                        <a:rPr lang="en-US" sz="1600" kern="100" dirty="0">
                          <a:effectLst/>
                          <a:latin typeface="微软雅黑" panose="020B0503020204020204" pitchFamily="34" charset="-122"/>
                          <a:ea typeface="微软雅黑" panose="020B0503020204020204" pitchFamily="34" charset="-122"/>
                        </a:rPr>
                        <a:t>5</a:t>
                      </a:r>
                      <a:r>
                        <a:rPr lang="zh-CN" altLang="en-US" sz="1600" kern="100" dirty="0">
                          <a:effectLst/>
                          <a:latin typeface="微软雅黑" panose="020B0503020204020204" pitchFamily="34" charset="-122"/>
                          <a:ea typeface="微软雅黑" panose="020B0503020204020204" pitchFamily="34" charset="-122"/>
                        </a:rPr>
                        <a:t>月</a:t>
                      </a:r>
                      <a:r>
                        <a:rPr lang="en-US" altLang="zh-CN" sz="1600" kern="100" dirty="0">
                          <a:effectLst/>
                          <a:latin typeface="微软雅黑" panose="020B0503020204020204" pitchFamily="34" charset="-122"/>
                          <a:ea typeface="微软雅黑" panose="020B0503020204020204" pitchFamily="34" charset="-122"/>
                        </a:rPr>
                        <a:t>~7</a:t>
                      </a:r>
                      <a:r>
                        <a:rPr lang="zh-CN" altLang="en-US" sz="1600" kern="100" dirty="0">
                          <a:effectLst/>
                          <a:latin typeface="微软雅黑" panose="020B0503020204020204" pitchFamily="34" charset="-122"/>
                          <a:ea typeface="微软雅黑" panose="020B0503020204020204" pitchFamily="34" charset="-122"/>
                        </a:rPr>
                        <a:t>月</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tx2"/>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制作</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个全息成像视频内容，通过内部网络和设备进行展示应用</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16905776"/>
                  </a:ext>
                </a:extLst>
              </a:tr>
              <a:tr h="595393">
                <a:tc>
                  <a:txBody>
                    <a:bodyPr/>
                    <a:lstStyle/>
                    <a:p>
                      <a:pPr algn="ct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月</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tx2"/>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项目验收结题</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51145511"/>
                  </a:ext>
                </a:extLst>
              </a:tr>
            </a:tbl>
          </a:graphicData>
        </a:graphic>
      </p:graphicFrame>
      <p:sp>
        <p:nvSpPr>
          <p:cNvPr id="5" name="矩形 4">
            <a:extLst>
              <a:ext uri="{FF2B5EF4-FFF2-40B4-BE49-F238E27FC236}">
                <a16:creationId xmlns:a16="http://schemas.microsoft.com/office/drawing/2014/main" id="{B1AF58E3-23EE-4B88-87D6-EC5A42916C2F}"/>
              </a:ext>
            </a:extLst>
          </p:cNvPr>
          <p:cNvSpPr/>
          <p:nvPr/>
        </p:nvSpPr>
        <p:spPr>
          <a:xfrm>
            <a:off x="0" y="6635609"/>
            <a:ext cx="12192000" cy="228600"/>
          </a:xfrm>
          <a:prstGeom prst="rect">
            <a:avLst/>
          </a:prstGeom>
          <a:solidFill>
            <a:schemeClr val="tx2"/>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1235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6ED5F401-BE67-4C68-AFAB-B6FDCDB18165}"/>
              </a:ext>
            </a:extLst>
          </p:cNvPr>
          <p:cNvSpPr/>
          <p:nvPr/>
        </p:nvSpPr>
        <p:spPr>
          <a:xfrm>
            <a:off x="1024879" y="1602769"/>
            <a:ext cx="10035004" cy="3585680"/>
          </a:xfrm>
          <a:prstGeom prst="roundRect">
            <a:avLst>
              <a:gd name="adj" fmla="val 90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a:extLst>
              <a:ext uri="{FF2B5EF4-FFF2-40B4-BE49-F238E27FC236}">
                <a16:creationId xmlns:a16="http://schemas.microsoft.com/office/drawing/2014/main" id="{B2544354-3F33-4A7E-85EF-CC232C9458A8}"/>
              </a:ext>
            </a:extLst>
          </p:cNvPr>
          <p:cNvSpPr>
            <a:spLocks noGrp="1"/>
          </p:cNvSpPr>
          <p:nvPr>
            <p:ph type="title"/>
          </p:nvPr>
        </p:nvSpPr>
        <p:spPr>
          <a:xfrm>
            <a:off x="759996" y="196991"/>
            <a:ext cx="10844463" cy="609600"/>
          </a:xfrm>
        </p:spPr>
        <p:txBody>
          <a:bodyPr>
            <a:normAutofit/>
          </a:bodyPr>
          <a:lstStyle/>
          <a:p>
            <a:r>
              <a:rPr lang="zh-CN" altLang="en-US" sz="2400" dirty="0"/>
              <a:t>对“先进信息化技术应用示范”项目的意见和建议</a:t>
            </a:r>
          </a:p>
        </p:txBody>
      </p:sp>
      <p:sp>
        <p:nvSpPr>
          <p:cNvPr id="3" name="内容占位符 2">
            <a:extLst>
              <a:ext uri="{FF2B5EF4-FFF2-40B4-BE49-F238E27FC236}">
                <a16:creationId xmlns:a16="http://schemas.microsoft.com/office/drawing/2014/main" id="{553E1F3A-EACD-4EEE-9636-B9AA9A772A2E}"/>
              </a:ext>
            </a:extLst>
          </p:cNvPr>
          <p:cNvSpPr>
            <a:spLocks noGrp="1"/>
          </p:cNvSpPr>
          <p:nvPr>
            <p:ph idx="1"/>
          </p:nvPr>
        </p:nvSpPr>
        <p:spPr>
          <a:xfrm>
            <a:off x="1164725" y="2869987"/>
            <a:ext cx="9458754" cy="1498600"/>
          </a:xfrm>
        </p:spPr>
        <p:txBody>
          <a:bodyPr/>
          <a:lstStyle/>
          <a:p>
            <a:pPr indent="0" algn="just">
              <a:lnSpc>
                <a:spcPct val="150000"/>
              </a:lnSpc>
              <a:spcBef>
                <a:spcPts val="600"/>
              </a:spcBef>
              <a:buNone/>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希望项目组今后能给</a:t>
            </a: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科学传播方向</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多一些支持，提升咱们全院的科学传播信息化水平。</a:t>
            </a:r>
            <a:endPar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spcBef>
                <a:spcPts val="600"/>
              </a:spcBef>
              <a:buNone/>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如大数据技术在科学传播效果分析、舆情分析方面的应用等。</a:t>
            </a:r>
            <a:endPar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spcBef>
                <a:spcPts val="600"/>
              </a:spcBef>
              <a:buNone/>
            </a:pP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lvl="0" indent="304800" algn="just">
              <a:lnSpc>
                <a:spcPct val="150000"/>
              </a:lnSpc>
              <a:spcBef>
                <a:spcPts val="600"/>
              </a:spcBef>
            </a:pPr>
            <a:endParaRPr lang="zh-CN" altLang="zh-CN" sz="1800" kern="100" dirty="0">
              <a:latin typeface="微软雅黑" panose="020B0503020204020204" pitchFamily="34" charset="-122"/>
              <a:ea typeface="微软雅黑" panose="020B0503020204020204" pitchFamily="34" charset="-122"/>
            </a:endParaRPr>
          </a:p>
          <a:p>
            <a:endParaRPr lang="zh-CN" altLang="en-US" dirty="0"/>
          </a:p>
        </p:txBody>
      </p:sp>
      <p:sp>
        <p:nvSpPr>
          <p:cNvPr id="9" name="矩形 8">
            <a:extLst>
              <a:ext uri="{FF2B5EF4-FFF2-40B4-BE49-F238E27FC236}">
                <a16:creationId xmlns:a16="http://schemas.microsoft.com/office/drawing/2014/main" id="{BC14AB20-896C-4EF0-B44C-59CB0E2424B6}"/>
              </a:ext>
            </a:extLst>
          </p:cNvPr>
          <p:cNvSpPr/>
          <p:nvPr/>
        </p:nvSpPr>
        <p:spPr>
          <a:xfrm>
            <a:off x="0" y="6635609"/>
            <a:ext cx="12192000" cy="228600"/>
          </a:xfrm>
          <a:prstGeom prst="rect">
            <a:avLst/>
          </a:prstGeom>
          <a:solidFill>
            <a:schemeClr val="tx2"/>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074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544354-3F33-4A7E-85EF-CC232C9458A8}"/>
              </a:ext>
            </a:extLst>
          </p:cNvPr>
          <p:cNvSpPr>
            <a:spLocks noGrp="1"/>
          </p:cNvSpPr>
          <p:nvPr>
            <p:ph type="title"/>
          </p:nvPr>
        </p:nvSpPr>
        <p:spPr>
          <a:xfrm>
            <a:off x="805716" y="166511"/>
            <a:ext cx="10844463" cy="609600"/>
          </a:xfrm>
        </p:spPr>
        <p:txBody>
          <a:bodyPr>
            <a:normAutofit/>
          </a:bodyPr>
          <a:lstStyle/>
          <a:p>
            <a:r>
              <a:rPr lang="zh-CN" altLang="en-US" sz="2400" dirty="0"/>
              <a:t>致谢！</a:t>
            </a:r>
          </a:p>
        </p:txBody>
      </p:sp>
      <p:sp>
        <p:nvSpPr>
          <p:cNvPr id="5" name="文本框 4">
            <a:extLst>
              <a:ext uri="{FF2B5EF4-FFF2-40B4-BE49-F238E27FC236}">
                <a16:creationId xmlns:a16="http://schemas.microsoft.com/office/drawing/2014/main" id="{B963FB7B-5787-44F8-A6A8-ED6153BB5762}"/>
              </a:ext>
            </a:extLst>
          </p:cNvPr>
          <p:cNvSpPr txBox="1"/>
          <p:nvPr/>
        </p:nvSpPr>
        <p:spPr>
          <a:xfrm>
            <a:off x="3065396" y="2875310"/>
            <a:ext cx="67186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谢谢！敬请各位专家批评指正！</a:t>
            </a:r>
          </a:p>
        </p:txBody>
      </p:sp>
      <p:sp>
        <p:nvSpPr>
          <p:cNvPr id="9" name="矩形 8">
            <a:extLst>
              <a:ext uri="{FF2B5EF4-FFF2-40B4-BE49-F238E27FC236}">
                <a16:creationId xmlns:a16="http://schemas.microsoft.com/office/drawing/2014/main" id="{BC14AB20-896C-4EF0-B44C-59CB0E2424B6}"/>
              </a:ext>
            </a:extLst>
          </p:cNvPr>
          <p:cNvSpPr/>
          <p:nvPr/>
        </p:nvSpPr>
        <p:spPr>
          <a:xfrm>
            <a:off x="0" y="6635609"/>
            <a:ext cx="12192000" cy="228600"/>
          </a:xfrm>
          <a:prstGeom prst="rect">
            <a:avLst/>
          </a:prstGeom>
          <a:solidFill>
            <a:schemeClr val="tx2"/>
          </a:solid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39206809"/>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1364</TotalTime>
  <Words>589</Words>
  <Application>Microsoft Office PowerPoint</Application>
  <PresentationFormat>宽屏</PresentationFormat>
  <Paragraphs>55</Paragraphs>
  <Slides>9</Slides>
  <Notes>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Microsoft YaHei UI</vt:lpstr>
      <vt:lpstr>等线</vt:lpstr>
      <vt:lpstr>仿宋_GB2312</vt:lpstr>
      <vt:lpstr>微软雅黑</vt:lpstr>
      <vt:lpstr>Arial</vt:lpstr>
      <vt:lpstr>Calibri</vt:lpstr>
      <vt:lpstr>Office 主题</vt:lpstr>
      <vt:lpstr>PowerPoint 演示文稿</vt:lpstr>
      <vt:lpstr>目录</vt:lpstr>
      <vt:lpstr>项目意义</vt:lpstr>
      <vt:lpstr>项目目标</vt:lpstr>
      <vt:lpstr>培育期主要工作内容</vt:lpstr>
      <vt:lpstr>当前进展及问题</vt:lpstr>
      <vt:lpstr>下一步工作计划</vt:lpstr>
      <vt:lpstr>对“先进信息化技术应用示范”项目的意见和建议</vt:lpstr>
      <vt:lpstr>致谢！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 英</dc:creator>
  <cp:lastModifiedBy>zhang qidi</cp:lastModifiedBy>
  <cp:revision>341</cp:revision>
  <dcterms:created xsi:type="dcterms:W3CDTF">2021-11-08T02:55:33Z</dcterms:created>
  <dcterms:modified xsi:type="dcterms:W3CDTF">2022-03-31T00:33:08Z</dcterms:modified>
</cp:coreProperties>
</file>