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70" r:id="rId2"/>
    <p:sldId id="309" r:id="rId3"/>
    <p:sldId id="301" r:id="rId4"/>
    <p:sldId id="289" r:id="rId5"/>
    <p:sldId id="283" r:id="rId6"/>
    <p:sldId id="299" r:id="rId7"/>
    <p:sldId id="281" r:id="rId8"/>
    <p:sldId id="311" r:id="rId9"/>
    <p:sldId id="286" r:id="rId10"/>
    <p:sldId id="300" r:id="rId11"/>
    <p:sldId id="303" r:id="rId12"/>
    <p:sldId id="305" r:id="rId13"/>
    <p:sldId id="293" r:id="rId14"/>
    <p:sldId id="306" r:id="rId15"/>
    <p:sldId id="272" r:id="rId16"/>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BFF"/>
    <a:srgbClr val="DFDFDF"/>
    <a:srgbClr val="FFFFFF"/>
    <a:srgbClr val="395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598" autoAdjust="0"/>
  </p:normalViewPr>
  <p:slideViewPr>
    <p:cSldViewPr snapToGrid="0" snapToObjects="1">
      <p:cViewPr>
        <p:scale>
          <a:sx n="30" d="100"/>
          <a:sy n="30" d="100"/>
        </p:scale>
        <p:origin x="-908" y="-3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D29823A-E7C4-485B-A770-7440603EC7FC}" type="datetimeFigureOut">
              <a:rPr lang="zh-CN" altLang="en-US" smtClean="0"/>
              <a:t>2022/3/31</a:t>
            </a:fld>
            <a:endParaRPr lang="zh-CN" altLang="en-US"/>
          </a:p>
        </p:txBody>
      </p:sp>
      <p:sp>
        <p:nvSpPr>
          <p:cNvPr id="4" name="页脚占位符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2C4C3A4-8C69-48F7-AAC7-78F1CB2DD673}" type="slidenum">
              <a:rPr lang="zh-CN" altLang="en-US" smtClean="0"/>
              <a:t>‹#›</a:t>
            </a:fld>
            <a:endParaRPr lang="zh-CN" altLang="en-US"/>
          </a:p>
        </p:txBody>
      </p:sp>
    </p:spTree>
    <p:extLst>
      <p:ext uri="{BB962C8B-B14F-4D97-AF65-F5344CB8AC3E}">
        <p14:creationId xmlns:p14="http://schemas.microsoft.com/office/powerpoint/2010/main" val="2819717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0488" y="744538"/>
            <a:ext cx="6616700" cy="3722687"/>
          </a:xfrm>
          <a:prstGeom prst="rect">
            <a:avLst/>
          </a:prstGeom>
        </p:spPr>
        <p:txBody>
          <a:bodyPr/>
          <a:lstStyle/>
          <a:p>
            <a:endParaRPr/>
          </a:p>
        </p:txBody>
      </p:sp>
      <p:sp>
        <p:nvSpPr>
          <p:cNvPr id="117" name="Shape 117"/>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243730011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103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结合网信专项自身的特点进行了深化</a:t>
            </a:r>
            <a:r>
              <a:rPr lang="zh-CN" altLang="en-US" baseline="0" dirty="0" smtClean="0"/>
              <a:t>  后续根据院里审批流程，待正式印发</a:t>
            </a:r>
            <a:endParaRPr lang="zh-CN" altLang="en-US" dirty="0"/>
          </a:p>
        </p:txBody>
      </p:sp>
    </p:spTree>
    <p:extLst>
      <p:ext uri="{BB962C8B-B14F-4D97-AF65-F5344CB8AC3E}">
        <p14:creationId xmlns:p14="http://schemas.microsoft.com/office/powerpoint/2010/main" val="4108186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项目管理的数字化专项，后续所有的网信专项项目通过这个平台发布， 填报  评审</a:t>
            </a:r>
            <a:r>
              <a:rPr lang="zh-CN" altLang="en-US" baseline="0" dirty="0" smtClean="0"/>
              <a:t> 材料提交  审批</a:t>
            </a:r>
            <a:endParaRPr lang="zh-CN" altLang="en-US" dirty="0"/>
          </a:p>
        </p:txBody>
      </p:sp>
    </p:spTree>
    <p:extLst>
      <p:ext uri="{BB962C8B-B14F-4D97-AF65-F5344CB8AC3E}">
        <p14:creationId xmlns:p14="http://schemas.microsoft.com/office/powerpoint/2010/main" val="429256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在之后项目执行的过程中，也会定期组织像今天这样的交流活动</a:t>
            </a:r>
            <a:endParaRPr lang="zh-CN" altLang="en-US" dirty="0"/>
          </a:p>
        </p:txBody>
      </p:sp>
    </p:spTree>
    <p:extLst>
      <p:ext uri="{BB962C8B-B14F-4D97-AF65-F5344CB8AC3E}">
        <p14:creationId xmlns:p14="http://schemas.microsoft.com/office/powerpoint/2010/main" val="192123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zh-CN" altLang="en-US" dirty="0" smtClean="0"/>
              <a:t>贯彻落实十四五国家信息化规划，院十四五发展规划纲要的工作任务，是我院规划体系的重要组成部分，指导全院开展网信工作的战略性、综合性和指导性文件。展现愿景，结合实际存在的一些问题，形成了十四五期间网信工作的整体目标，这些目标要通过具体的任务来支撑。促进我院数字化转型，实现信息化与科学研究的深度融合。</a:t>
            </a:r>
            <a:endParaRPr lang="zh-CN" altLang="en-US" dirty="0"/>
          </a:p>
        </p:txBody>
      </p:sp>
    </p:spTree>
    <p:extLst>
      <p:ext uri="{BB962C8B-B14F-4D97-AF65-F5344CB8AC3E}">
        <p14:creationId xmlns:p14="http://schemas.microsoft.com/office/powerpoint/2010/main" val="57908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依托规划，在网信专项层面设立四类项目，来保障规划里的各项任务能够落地实施，每类项目都有各自的特点和立项依据。</a:t>
            </a:r>
            <a:endParaRPr lang="zh-CN" altLang="en-US" dirty="0"/>
          </a:p>
        </p:txBody>
      </p:sp>
    </p:spTree>
    <p:extLst>
      <p:ext uri="{BB962C8B-B14F-4D97-AF65-F5344CB8AC3E}">
        <p14:creationId xmlns:p14="http://schemas.microsoft.com/office/powerpoint/2010/main" val="284880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在已有的院网信基础设施上部署，便于大家推进相关工作，避免重复建设。</a:t>
            </a:r>
            <a:endParaRPr lang="zh-CN" altLang="en-US" dirty="0"/>
          </a:p>
        </p:txBody>
      </p:sp>
    </p:spTree>
    <p:extLst>
      <p:ext uri="{BB962C8B-B14F-4D97-AF65-F5344CB8AC3E}">
        <p14:creationId xmlns:p14="http://schemas.microsoft.com/office/powerpoint/2010/main" val="1618879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zh-CN" altLang="en-US" dirty="0" smtClean="0"/>
              <a:t>期间组织了针对项目管理平台，项目在线填报的培训</a:t>
            </a:r>
            <a:endParaRPr lang="zh-CN" altLang="en-US" dirty="0"/>
          </a:p>
        </p:txBody>
      </p:sp>
    </p:spTree>
    <p:extLst>
      <p:ext uri="{BB962C8B-B14F-4D97-AF65-F5344CB8AC3E}">
        <p14:creationId xmlns:p14="http://schemas.microsoft.com/office/powerpoint/2010/main" val="446378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zh-CN" altLang="en-US" dirty="0" smtClean="0"/>
              <a:t>创新性与系统性的结合，相比其他方向项目承担团队整体队伍与偏年轻化</a:t>
            </a:r>
            <a:endParaRPr lang="zh-CN" altLang="en-US" dirty="0"/>
          </a:p>
        </p:txBody>
      </p:sp>
    </p:spTree>
    <p:extLst>
      <p:ext uri="{BB962C8B-B14F-4D97-AF65-F5344CB8AC3E}">
        <p14:creationId xmlns:p14="http://schemas.microsoft.com/office/powerpoint/2010/main" val="2944178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zh-CN" altLang="en-US" dirty="0" smtClean="0"/>
              <a:t>区块链、物联网、数字孪生等方向</a:t>
            </a:r>
            <a:endParaRPr lang="zh-CN" altLang="en-US" dirty="0"/>
          </a:p>
        </p:txBody>
      </p:sp>
    </p:spTree>
    <p:extLst>
      <p:ext uri="{BB962C8B-B14F-4D97-AF65-F5344CB8AC3E}">
        <p14:creationId xmlns:p14="http://schemas.microsoft.com/office/powerpoint/2010/main" val="2944178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7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依照办法推进相关工作，结合特色，提出专家监理制度，强调综合绩效评价结果和应用</a:t>
            </a:r>
            <a:endParaRPr lang="zh-CN" altLang="en-US" dirty="0"/>
          </a:p>
        </p:txBody>
      </p:sp>
    </p:spTree>
    <p:extLst>
      <p:ext uri="{BB962C8B-B14F-4D97-AF65-F5344CB8AC3E}">
        <p14:creationId xmlns:p14="http://schemas.microsoft.com/office/powerpoint/2010/main" val="1694535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与副标题">
    <p:spTree>
      <p:nvGrpSpPr>
        <p:cNvPr id="1" name=""/>
        <p:cNvGrpSpPr/>
        <p:nvPr/>
      </p:nvGrpSpPr>
      <p:grpSpPr>
        <a:xfrm>
          <a:off x="0" y="0"/>
          <a:ext cx="0" cy="0"/>
          <a:chOff x="0" y="0"/>
          <a:chExt cx="0" cy="0"/>
        </a:xfrm>
      </p:grpSpPr>
      <p:pic>
        <p:nvPicPr>
          <p:cNvPr id="5" name="资源 41专项logo1.png" descr="资源 41专项logo1.png">
            <a:extLst>
              <a:ext uri="{FF2B5EF4-FFF2-40B4-BE49-F238E27FC236}">
                <a16:creationId xmlns="" xmlns:a16="http://schemas.microsoft.com/office/drawing/2014/main" id="{EFFBA07F-CE1D-8B4B-A9FF-3C966237B02C}"/>
              </a:ext>
            </a:extLst>
          </p:cNvPr>
          <p:cNvPicPr>
            <a:picLocks noChangeAspect="1"/>
          </p:cNvPicPr>
          <p:nvPr userDrawn="1"/>
        </p:nvPicPr>
        <p:blipFill>
          <a:blip r:embed="rId2">
            <a:alphaModFix amt="40000"/>
          </a:blip>
          <a:stretch>
            <a:fillRect/>
          </a:stretch>
        </p:blipFill>
        <p:spPr>
          <a:xfrm>
            <a:off x="-46352" y="-68516"/>
            <a:ext cx="24551407" cy="13853029"/>
          </a:xfrm>
          <a:prstGeom prst="rect">
            <a:avLst/>
          </a:prstGeom>
          <a:ln w="12700">
            <a:miter lim="400000"/>
          </a:ln>
        </p:spPr>
      </p:pic>
      <p:sp>
        <p:nvSpPr>
          <p:cNvPr id="6" name="矩形">
            <a:extLst>
              <a:ext uri="{FF2B5EF4-FFF2-40B4-BE49-F238E27FC236}">
                <a16:creationId xmlns="" xmlns:a16="http://schemas.microsoft.com/office/drawing/2014/main" id="{FC3EC464-C9E1-1148-B6C7-E39697FBCC5F}"/>
              </a:ext>
            </a:extLst>
          </p:cNvPr>
          <p:cNvSpPr/>
          <p:nvPr userDrawn="1"/>
        </p:nvSpPr>
        <p:spPr>
          <a:xfrm>
            <a:off x="-46352" y="3685932"/>
            <a:ext cx="24476704" cy="6344135"/>
          </a:xfrm>
          <a:prstGeom prst="rect">
            <a:avLst/>
          </a:prstGeom>
          <a:solidFill>
            <a:srgbClr val="D5D5D5"/>
          </a:solidFill>
          <a:ln w="12700">
            <a:miter lim="400000"/>
          </a:ln>
        </p:spPr>
        <p:txBody>
          <a:bodyPr lIns="0" tIns="0" rIns="0" bIns="0" anchor="ctr"/>
          <a:lstStyle/>
          <a:p>
            <a:pPr>
              <a:defRPr sz="3200" b="0">
                <a:latin typeface="+mn-lt"/>
                <a:ea typeface="+mn-ea"/>
                <a:cs typeface="+mn-cs"/>
                <a:sym typeface="Helvetica Neue Medium"/>
              </a:defRPr>
            </a:pPr>
            <a:endParaRPr/>
          </a:p>
        </p:txBody>
      </p:sp>
      <p:sp>
        <p:nvSpPr>
          <p:cNvPr id="7" name="线条">
            <a:extLst>
              <a:ext uri="{FF2B5EF4-FFF2-40B4-BE49-F238E27FC236}">
                <a16:creationId xmlns="" xmlns:a16="http://schemas.microsoft.com/office/drawing/2014/main" id="{2754364C-5E21-1F43-B1D1-259FB320366A}"/>
              </a:ext>
            </a:extLst>
          </p:cNvPr>
          <p:cNvSpPr/>
          <p:nvPr userDrawn="1"/>
        </p:nvSpPr>
        <p:spPr>
          <a:xfrm flipV="1">
            <a:off x="1865011" y="-13914"/>
            <a:ext cx="1" cy="3670179"/>
          </a:xfrm>
          <a:prstGeom prst="line">
            <a:avLst/>
          </a:prstGeom>
          <a:ln w="25400">
            <a:solidFill>
              <a:srgbClr val="3951BD"/>
            </a:solidFill>
            <a:miter lim="400000"/>
          </a:ln>
        </p:spPr>
        <p:txBody>
          <a:bodyPr lIns="50800" tIns="50800" rIns="50800" bIns="50800" anchor="ctr"/>
          <a:lstStyle/>
          <a:p>
            <a:endParaRPr/>
          </a:p>
        </p:txBody>
      </p:sp>
      <p:sp>
        <p:nvSpPr>
          <p:cNvPr id="10" name="线条">
            <a:extLst>
              <a:ext uri="{FF2B5EF4-FFF2-40B4-BE49-F238E27FC236}">
                <a16:creationId xmlns="" xmlns:a16="http://schemas.microsoft.com/office/drawing/2014/main" id="{6C730CC4-D5BE-684D-8E20-91D4A7935C6E}"/>
              </a:ext>
            </a:extLst>
          </p:cNvPr>
          <p:cNvSpPr/>
          <p:nvPr userDrawn="1"/>
        </p:nvSpPr>
        <p:spPr>
          <a:xfrm flipV="1">
            <a:off x="1865011" y="10059735"/>
            <a:ext cx="1" cy="3765120"/>
          </a:xfrm>
          <a:prstGeom prst="line">
            <a:avLst/>
          </a:prstGeom>
          <a:ln w="25400">
            <a:solidFill>
              <a:srgbClr val="3951BD"/>
            </a:solidFill>
            <a:miter lim="400000"/>
          </a:ln>
        </p:spPr>
        <p:txBody>
          <a:bodyPr lIns="50800" tIns="50800" rIns="50800" bIns="50800" anchor="ctr"/>
          <a:lstStyle/>
          <a:p>
            <a:endParaRPr/>
          </a:p>
        </p:txBody>
      </p:sp>
      <p:pic>
        <p:nvPicPr>
          <p:cNvPr id="16" name="981646960629_.pic.jpg" descr="981646960629_.pic.jpg">
            <a:extLst>
              <a:ext uri="{FF2B5EF4-FFF2-40B4-BE49-F238E27FC236}">
                <a16:creationId xmlns="" xmlns:a16="http://schemas.microsoft.com/office/drawing/2014/main" id="{FE04CBF6-D0EA-454B-BC44-3072A7662E7D}"/>
              </a:ext>
            </a:extLst>
          </p:cNvPr>
          <p:cNvPicPr>
            <a:picLocks noChangeAspect="1"/>
          </p:cNvPicPr>
          <p:nvPr userDrawn="1"/>
        </p:nvPicPr>
        <p:blipFill>
          <a:blip r:embed="rId3"/>
          <a:stretch>
            <a:fillRect/>
          </a:stretch>
        </p:blipFill>
        <p:spPr>
          <a:xfrm>
            <a:off x="7150976" y="3685932"/>
            <a:ext cx="9365993" cy="6344135"/>
          </a:xfrm>
          <a:prstGeom prst="rect">
            <a:avLst/>
          </a:prstGeom>
          <a:ln w="12700">
            <a:miter lim="400000"/>
          </a:ln>
        </p:spPr>
      </p:pic>
      <p:sp>
        <p:nvSpPr>
          <p:cNvPr id="18" name="中科院网信专项办">
            <a:extLst>
              <a:ext uri="{FF2B5EF4-FFF2-40B4-BE49-F238E27FC236}">
                <a16:creationId xmlns="" xmlns:a16="http://schemas.microsoft.com/office/drawing/2014/main" id="{1D6C1A83-1EB4-E545-BE43-2B5DF728BA59}"/>
              </a:ext>
            </a:extLst>
          </p:cNvPr>
          <p:cNvSpPr txBox="1"/>
          <p:nvPr userDrawn="1"/>
        </p:nvSpPr>
        <p:spPr>
          <a:xfrm rot="16200000">
            <a:off x="-620566" y="6221121"/>
            <a:ext cx="316230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0">
                <a:solidFill>
                  <a:srgbClr val="3951BD"/>
                </a:solidFill>
                <a:latin typeface="Lantinghei SC Demibold"/>
                <a:ea typeface="Lantinghei SC Demibold"/>
                <a:cs typeface="Lantinghei SC Demibold"/>
                <a:sym typeface="Lantinghei SC Demibold"/>
              </a:defRPr>
            </a:lvl1pPr>
          </a:lstStyle>
          <a:p>
            <a:r>
              <a:t>中科院网信专项办</a:t>
            </a:r>
          </a:p>
        </p:txBody>
      </p:sp>
      <p:sp>
        <p:nvSpPr>
          <p:cNvPr id="19" name="标题文本">
            <a:extLst>
              <a:ext uri="{FF2B5EF4-FFF2-40B4-BE49-F238E27FC236}">
                <a16:creationId xmlns="" xmlns:a16="http://schemas.microsoft.com/office/drawing/2014/main" id="{214DB9F6-8FE6-C742-B392-A91724335E46}"/>
              </a:ext>
            </a:extLst>
          </p:cNvPr>
          <p:cNvSpPr txBox="1">
            <a:spLocks noGrp="1"/>
          </p:cNvSpPr>
          <p:nvPr>
            <p:ph type="title" hasCustomPrompt="1"/>
          </p:nvPr>
        </p:nvSpPr>
        <p:spPr>
          <a:xfrm>
            <a:off x="4701767" y="1611298"/>
            <a:ext cx="13799363" cy="2074634"/>
          </a:xfrm>
          <a:prstGeom prst="rect">
            <a:avLst/>
          </a:prstGeom>
        </p:spPr>
        <p:txBody>
          <a:bodyPr>
            <a:noAutofit/>
          </a:bodyPr>
          <a:lstStyle>
            <a:lvl1pPr algn="ctr">
              <a:defRPr sz="9600" b="1">
                <a:solidFill>
                  <a:srgbClr val="3951BD"/>
                </a:solidFill>
              </a:defRPr>
            </a:lvl1pPr>
          </a:lstStyle>
          <a:p>
            <a:r>
              <a:rPr lang="zh-CN" altLang="en-US" dirty="0"/>
              <a:t>主标题</a:t>
            </a:r>
            <a:endParaRPr dirty="0"/>
          </a:p>
        </p:txBody>
      </p:sp>
      <p:sp>
        <p:nvSpPr>
          <p:cNvPr id="21" name="–苏子柔">
            <a:extLst>
              <a:ext uri="{FF2B5EF4-FFF2-40B4-BE49-F238E27FC236}">
                <a16:creationId xmlns="" xmlns:a16="http://schemas.microsoft.com/office/drawing/2014/main" id="{01A00B29-3AF7-B54E-9077-3B7612EDDDFC}"/>
              </a:ext>
            </a:extLst>
          </p:cNvPr>
          <p:cNvSpPr txBox="1">
            <a:spLocks noGrp="1"/>
          </p:cNvSpPr>
          <p:nvPr>
            <p:ph type="body" sz="quarter" idx="22" hasCustomPrompt="1"/>
          </p:nvPr>
        </p:nvSpPr>
        <p:spPr>
          <a:xfrm>
            <a:off x="2187161" y="10030067"/>
            <a:ext cx="19621500" cy="718145"/>
          </a:xfrm>
          <a:prstGeom prst="rect">
            <a:avLst/>
          </a:prstGeom>
        </p:spPr>
        <p:txBody>
          <a:bodyPr anchor="t">
            <a:spAutoFit/>
          </a:bodyPr>
          <a:lstStyle>
            <a:lvl1pPr marL="0" indent="0" algn="ctr">
              <a:spcBef>
                <a:spcPts val="0"/>
              </a:spcBef>
              <a:buSzTx/>
              <a:buNone/>
              <a:defRPr sz="4000" b="1" i="0">
                <a:solidFill>
                  <a:srgbClr val="3951BD"/>
                </a:solidFill>
                <a:latin typeface="Lantinghei SC Demibold" panose="02000000000000000000" pitchFamily="2" charset="-122"/>
                <a:ea typeface="Lantinghei SC Demibold" panose="02000000000000000000" pitchFamily="2" charset="-122"/>
              </a:defRPr>
            </a:lvl1pPr>
          </a:lstStyle>
          <a:p>
            <a:r>
              <a:rPr lang="zh-CN" altLang="en-US" dirty="0"/>
              <a:t>副标题</a:t>
            </a:r>
            <a:endParaRPr dirty="0"/>
          </a:p>
        </p:txBody>
      </p:sp>
      <p:sp>
        <p:nvSpPr>
          <p:cNvPr id="22" name="–苏子柔">
            <a:extLst>
              <a:ext uri="{FF2B5EF4-FFF2-40B4-BE49-F238E27FC236}">
                <a16:creationId xmlns="" xmlns:a16="http://schemas.microsoft.com/office/drawing/2014/main" id="{C5619D51-11D8-A747-AECD-029D73ED5A66}"/>
              </a:ext>
            </a:extLst>
          </p:cNvPr>
          <p:cNvSpPr txBox="1">
            <a:spLocks noGrp="1"/>
          </p:cNvSpPr>
          <p:nvPr>
            <p:ph type="body" sz="quarter" idx="23" hasCustomPrompt="1"/>
          </p:nvPr>
        </p:nvSpPr>
        <p:spPr>
          <a:xfrm>
            <a:off x="2126201" y="10761587"/>
            <a:ext cx="19621500" cy="656590"/>
          </a:xfrm>
          <a:prstGeom prst="rect">
            <a:avLst/>
          </a:prstGeom>
        </p:spPr>
        <p:txBody>
          <a:bodyPr anchor="t">
            <a:spAutoFit/>
          </a:bodyPr>
          <a:lstStyle>
            <a:lvl1pPr marL="0" indent="0" algn="ctr">
              <a:spcBef>
                <a:spcPts val="0"/>
              </a:spcBef>
              <a:buSzTx/>
              <a:buNone/>
              <a:defRPr sz="3600" b="1" i="0">
                <a:solidFill>
                  <a:srgbClr val="3951BD"/>
                </a:solidFill>
                <a:latin typeface="Lantinghei SC Demibold" panose="02000000000000000000" pitchFamily="2" charset="-122"/>
                <a:ea typeface="Lantinghei SC Demibold" panose="02000000000000000000" pitchFamily="2" charset="-122"/>
              </a:defRPr>
            </a:lvl1pPr>
          </a:lstStyle>
          <a:p>
            <a:r>
              <a:rPr lang="zh-CN" altLang="en-US" dirty="0"/>
              <a:t>演讲人：</a:t>
            </a:r>
            <a:endParaRPr dirty="0"/>
          </a:p>
        </p:txBody>
      </p:sp>
      <p:sp>
        <p:nvSpPr>
          <p:cNvPr id="23" name="–苏子柔">
            <a:extLst>
              <a:ext uri="{FF2B5EF4-FFF2-40B4-BE49-F238E27FC236}">
                <a16:creationId xmlns="" xmlns:a16="http://schemas.microsoft.com/office/drawing/2014/main" id="{58AA8C4A-2B61-7D44-AD1D-0F0ADA527CC2}"/>
              </a:ext>
            </a:extLst>
          </p:cNvPr>
          <p:cNvSpPr txBox="1">
            <a:spLocks noGrp="1"/>
          </p:cNvSpPr>
          <p:nvPr>
            <p:ph type="body" sz="quarter" idx="24" hasCustomPrompt="1"/>
          </p:nvPr>
        </p:nvSpPr>
        <p:spPr>
          <a:xfrm rot="16200000">
            <a:off x="-393406" y="11234395"/>
            <a:ext cx="2719196" cy="533479"/>
          </a:xfrm>
          <a:prstGeom prst="rect">
            <a:avLst/>
          </a:prstGeom>
        </p:spPr>
        <p:txBody>
          <a:bodyPr wrap="square" anchor="t">
            <a:spAutoFit/>
          </a:bodyPr>
          <a:lstStyle>
            <a:lvl1pPr marL="0" indent="0" algn="l">
              <a:spcBef>
                <a:spcPts val="0"/>
              </a:spcBef>
              <a:buSzTx/>
              <a:buNone/>
              <a:defRPr sz="2800" b="1" i="0">
                <a:solidFill>
                  <a:srgbClr val="3951BD"/>
                </a:solidFill>
                <a:latin typeface="Lantinghei SC Demibold" panose="02000000000000000000" pitchFamily="2" charset="-122"/>
                <a:ea typeface="Lantinghei SC Demibold" panose="02000000000000000000" pitchFamily="2" charset="-122"/>
              </a:defRPr>
            </a:lvl1pPr>
          </a:lstStyle>
          <a:p>
            <a:r>
              <a:rPr lang="en-US" altLang="zh-CN" dirty="0"/>
              <a:t>2022/00/00</a:t>
            </a:r>
            <a:endParaRPr dirty="0"/>
          </a:p>
        </p:txBody>
      </p:sp>
      <p:pic>
        <p:nvPicPr>
          <p:cNvPr id="13" name="图片 12" descr="图片包含 赌场, 游戏机, 房间, 标志&#10;&#10;描述已自动生成">
            <a:extLst>
              <a:ext uri="{FF2B5EF4-FFF2-40B4-BE49-F238E27FC236}">
                <a16:creationId xmlns="" xmlns:a16="http://schemas.microsoft.com/office/drawing/2014/main" id="{407E034A-C63F-5648-ACCC-DD69820FD59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30" y="164122"/>
            <a:ext cx="1562767" cy="1453662"/>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 - 顶部对齐">
    <p:spTree>
      <p:nvGrpSpPr>
        <p:cNvPr id="1" name=""/>
        <p:cNvGrpSpPr/>
        <p:nvPr/>
      </p:nvGrpSpPr>
      <p:grpSpPr>
        <a:xfrm>
          <a:off x="0" y="0"/>
          <a:ext cx="0" cy="0"/>
          <a:chOff x="0" y="0"/>
          <a:chExt cx="0" cy="0"/>
        </a:xfrm>
      </p:grpSpPr>
      <p:pic>
        <p:nvPicPr>
          <p:cNvPr id="12" name="资源 41专项logo1.png" descr="资源 41专项logo1.png">
            <a:extLst>
              <a:ext uri="{FF2B5EF4-FFF2-40B4-BE49-F238E27FC236}">
                <a16:creationId xmlns="" xmlns:a16="http://schemas.microsoft.com/office/drawing/2014/main" id="{122435E9-33DC-2D4C-9074-EA72BE22AA1C}"/>
              </a:ext>
            </a:extLst>
          </p:cNvPr>
          <p:cNvPicPr>
            <a:picLocks noChangeAspect="1"/>
          </p:cNvPicPr>
          <p:nvPr userDrawn="1"/>
        </p:nvPicPr>
        <p:blipFill>
          <a:blip r:embed="rId2">
            <a:alphaModFix amt="40000"/>
          </a:blip>
          <a:stretch>
            <a:fillRect/>
          </a:stretch>
        </p:blipFill>
        <p:spPr>
          <a:xfrm>
            <a:off x="0" y="-13914"/>
            <a:ext cx="24551407" cy="13853029"/>
          </a:xfrm>
          <a:prstGeom prst="rect">
            <a:avLst/>
          </a:prstGeom>
          <a:ln w="12700">
            <a:miter lim="400000"/>
          </a:ln>
        </p:spPr>
      </p:pic>
      <p:sp>
        <p:nvSpPr>
          <p:cNvPr id="48" name="标题文本"/>
          <p:cNvSpPr txBox="1">
            <a:spLocks noGrp="1"/>
          </p:cNvSpPr>
          <p:nvPr>
            <p:ph type="title" hasCustomPrompt="1"/>
          </p:nvPr>
        </p:nvSpPr>
        <p:spPr>
          <a:xfrm>
            <a:off x="2577951" y="428752"/>
            <a:ext cx="8669170" cy="1220508"/>
          </a:xfrm>
          <a:prstGeom prst="rect">
            <a:avLst/>
          </a:prstGeom>
        </p:spPr>
        <p:txBody>
          <a:bodyPr>
            <a:noAutofit/>
          </a:bodyPr>
          <a:lstStyle>
            <a:lvl1pPr algn="l">
              <a:defRPr sz="8800" b="1" i="0">
                <a:solidFill>
                  <a:srgbClr val="3951BD"/>
                </a:solidFill>
                <a:latin typeface="Lantinghei SC Demibold" panose="02000000000000000000" pitchFamily="2" charset="-122"/>
                <a:ea typeface="Lantinghei SC Demibold" panose="02000000000000000000" pitchFamily="2" charset="-122"/>
              </a:defRPr>
            </a:lvl1pPr>
          </a:lstStyle>
          <a:p>
            <a:r>
              <a:rPr lang="zh-CN" altLang="en-US" dirty="0"/>
              <a:t>分题名称</a:t>
            </a:r>
            <a:endParaRPr dirty="0"/>
          </a:p>
        </p:txBody>
      </p:sp>
      <p:sp>
        <p:nvSpPr>
          <p:cNvPr id="4" name="幻灯片编号">
            <a:extLst>
              <a:ext uri="{FF2B5EF4-FFF2-40B4-BE49-F238E27FC236}">
                <a16:creationId xmlns="" xmlns:a16="http://schemas.microsoft.com/office/drawing/2014/main" id="{82EA6FA6-F592-354C-B2FD-81BFF142FDF4}"/>
              </a:ext>
            </a:extLst>
          </p:cNvPr>
          <p:cNvSpPr txBox="1">
            <a:spLocks/>
          </p:cNvSpPr>
          <p:nvPr userDrawn="1"/>
        </p:nvSpPr>
        <p:spPr>
          <a:xfrm>
            <a:off x="23449759" y="12714143"/>
            <a:ext cx="292188"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6579CC"/>
                </a:solidFill>
                <a:effectLst/>
                <a:uFillTx/>
                <a:latin typeface="Arial Black"/>
                <a:ea typeface="Arial Black"/>
                <a:cs typeface="Arial Black"/>
                <a:sym typeface="Arial Black"/>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altLang="zh-CN" smtClean="0"/>
              <a:pPr/>
              <a:t>‹#›</a:t>
            </a:fld>
            <a:endParaRPr lang="en-US" altLang="zh-CN" dirty="0"/>
          </a:p>
        </p:txBody>
      </p:sp>
      <p:sp>
        <p:nvSpPr>
          <p:cNvPr id="5" name="线条">
            <a:extLst>
              <a:ext uri="{FF2B5EF4-FFF2-40B4-BE49-F238E27FC236}">
                <a16:creationId xmlns="" xmlns:a16="http://schemas.microsoft.com/office/drawing/2014/main" id="{5EF738C0-9E4A-9247-BD17-25C50F0ED15F}"/>
              </a:ext>
            </a:extLst>
          </p:cNvPr>
          <p:cNvSpPr/>
          <p:nvPr userDrawn="1"/>
        </p:nvSpPr>
        <p:spPr>
          <a:xfrm flipV="1">
            <a:off x="1865011" y="-13914"/>
            <a:ext cx="1" cy="13743828"/>
          </a:xfrm>
          <a:prstGeom prst="line">
            <a:avLst/>
          </a:prstGeom>
          <a:ln w="25400">
            <a:solidFill>
              <a:srgbClr val="3951BD"/>
            </a:solidFill>
            <a:miter lim="400000"/>
          </a:ln>
        </p:spPr>
        <p:txBody>
          <a:bodyPr lIns="50800" tIns="50800" rIns="50800" bIns="50800" anchor="ctr"/>
          <a:lstStyle/>
          <a:p>
            <a:endParaRPr/>
          </a:p>
        </p:txBody>
      </p:sp>
      <p:sp>
        <p:nvSpPr>
          <p:cNvPr id="6" name="中科院网信专项办">
            <a:extLst>
              <a:ext uri="{FF2B5EF4-FFF2-40B4-BE49-F238E27FC236}">
                <a16:creationId xmlns="" xmlns:a16="http://schemas.microsoft.com/office/drawing/2014/main" id="{DD386541-6A08-9842-BD88-09E216809904}"/>
              </a:ext>
            </a:extLst>
          </p:cNvPr>
          <p:cNvSpPr txBox="1"/>
          <p:nvPr userDrawn="1"/>
        </p:nvSpPr>
        <p:spPr>
          <a:xfrm rot="16200000">
            <a:off x="-620566" y="6221121"/>
            <a:ext cx="316230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0">
                <a:solidFill>
                  <a:srgbClr val="3951BD"/>
                </a:solidFill>
                <a:latin typeface="Lantinghei SC Demibold"/>
                <a:ea typeface="Lantinghei SC Demibold"/>
                <a:cs typeface="Lantinghei SC Demibold"/>
                <a:sym typeface="Lantinghei SC Demibold"/>
              </a:defRPr>
            </a:lvl1pPr>
          </a:lstStyle>
          <a:p>
            <a:r>
              <a:t>中科院网信专项办</a:t>
            </a:r>
          </a:p>
        </p:txBody>
      </p:sp>
      <p:sp>
        <p:nvSpPr>
          <p:cNvPr id="11" name="线条">
            <a:extLst>
              <a:ext uri="{FF2B5EF4-FFF2-40B4-BE49-F238E27FC236}">
                <a16:creationId xmlns="" xmlns:a16="http://schemas.microsoft.com/office/drawing/2014/main" id="{55A36D74-1F38-0247-A37D-F14F187DB8D3}"/>
              </a:ext>
            </a:extLst>
          </p:cNvPr>
          <p:cNvSpPr/>
          <p:nvPr userDrawn="1"/>
        </p:nvSpPr>
        <p:spPr>
          <a:xfrm>
            <a:off x="1847945" y="1732308"/>
            <a:ext cx="5778894" cy="1"/>
          </a:xfrm>
          <a:prstGeom prst="line">
            <a:avLst/>
          </a:prstGeom>
          <a:ln w="25400">
            <a:solidFill>
              <a:srgbClr val="3951BD"/>
            </a:solidFill>
            <a:miter lim="400000"/>
          </a:ln>
        </p:spPr>
        <p:txBody>
          <a:bodyPr lIns="50800" tIns="50800" rIns="50800" bIns="50800" anchor="ctr"/>
          <a:lstStyle/>
          <a:p>
            <a:pPr defTabSz="2438338">
              <a:defRPr sz="2400" b="0">
                <a:solidFill>
                  <a:srgbClr val="5E5E5E"/>
                </a:solidFill>
              </a:defRPr>
            </a:pPr>
            <a:endParaRPr/>
          </a:p>
        </p:txBody>
      </p:sp>
      <p:sp>
        <p:nvSpPr>
          <p:cNvPr id="19" name="–苏子柔">
            <a:extLst>
              <a:ext uri="{FF2B5EF4-FFF2-40B4-BE49-F238E27FC236}">
                <a16:creationId xmlns="" xmlns:a16="http://schemas.microsoft.com/office/drawing/2014/main" id="{A1B65DD4-35D6-7F4B-B2C4-591B4FABE10B}"/>
              </a:ext>
            </a:extLst>
          </p:cNvPr>
          <p:cNvSpPr txBox="1">
            <a:spLocks noGrp="1"/>
          </p:cNvSpPr>
          <p:nvPr>
            <p:ph type="body" sz="quarter" idx="21" hasCustomPrompt="1"/>
          </p:nvPr>
        </p:nvSpPr>
        <p:spPr>
          <a:xfrm>
            <a:off x="2577951" y="1892065"/>
            <a:ext cx="19621500" cy="718145"/>
          </a:xfrm>
          <a:prstGeom prst="rect">
            <a:avLst/>
          </a:prstGeom>
        </p:spPr>
        <p:txBody>
          <a:bodyPr anchor="t">
            <a:spAutoFit/>
          </a:bodyPr>
          <a:lstStyle>
            <a:lvl1pPr marL="0" indent="0" algn="l">
              <a:spcBef>
                <a:spcPts val="0"/>
              </a:spcBef>
              <a:buSzTx/>
              <a:buNone/>
              <a:defRPr sz="4000" b="1" i="0">
                <a:solidFill>
                  <a:schemeClr val="bg1">
                    <a:lumMod val="65000"/>
                  </a:schemeClr>
                </a:solidFill>
                <a:latin typeface="Lantinghei SC Demibold" panose="02000000000000000000" pitchFamily="2" charset="-122"/>
                <a:ea typeface="Lantinghei SC Demibold" panose="02000000000000000000" pitchFamily="2" charset="-122"/>
              </a:defRPr>
            </a:lvl1pPr>
          </a:lstStyle>
          <a:p>
            <a:r>
              <a:rPr lang="zh-CN" altLang="en-US" dirty="0"/>
              <a:t>分题简介</a:t>
            </a:r>
            <a:endParaRPr dirty="0"/>
          </a:p>
        </p:txBody>
      </p:sp>
      <p:sp>
        <p:nvSpPr>
          <p:cNvPr id="20" name="–苏子柔">
            <a:extLst>
              <a:ext uri="{FF2B5EF4-FFF2-40B4-BE49-F238E27FC236}">
                <a16:creationId xmlns="" xmlns:a16="http://schemas.microsoft.com/office/drawing/2014/main" id="{5B27A569-3606-774D-B9FB-10AD030ACB79}"/>
              </a:ext>
            </a:extLst>
          </p:cNvPr>
          <p:cNvSpPr txBox="1">
            <a:spLocks noGrp="1"/>
          </p:cNvSpPr>
          <p:nvPr>
            <p:ph type="body" sz="quarter" idx="22" hasCustomPrompt="1"/>
          </p:nvPr>
        </p:nvSpPr>
        <p:spPr>
          <a:xfrm>
            <a:off x="2584317" y="3478531"/>
            <a:ext cx="19621500" cy="718145"/>
          </a:xfrm>
          <a:prstGeom prst="rect">
            <a:avLst/>
          </a:prstGeom>
        </p:spPr>
        <p:txBody>
          <a:bodyPr anchor="t">
            <a:spAutoFit/>
          </a:bodyPr>
          <a:lstStyle>
            <a:lvl1pPr marL="0" indent="0" algn="l">
              <a:spcBef>
                <a:spcPts val="0"/>
              </a:spcBef>
              <a:buSzTx/>
              <a:buNone/>
              <a:defRPr sz="4000" b="1" i="0">
                <a:solidFill>
                  <a:srgbClr val="3951BD"/>
                </a:solidFill>
                <a:latin typeface="Lantinghei SC Demibold" panose="02000000000000000000" pitchFamily="2" charset="-122"/>
                <a:ea typeface="Lantinghei SC Demibold" panose="02000000000000000000" pitchFamily="2" charset="-122"/>
              </a:defRPr>
            </a:lvl1pPr>
          </a:lstStyle>
          <a:p>
            <a:r>
              <a:rPr lang="zh-CN" altLang="en-US" dirty="0"/>
              <a:t>小标题一</a:t>
            </a:r>
            <a:endParaRPr dirty="0"/>
          </a:p>
        </p:txBody>
      </p:sp>
      <p:sp>
        <p:nvSpPr>
          <p:cNvPr id="13" name="–苏子柔">
            <a:extLst>
              <a:ext uri="{FF2B5EF4-FFF2-40B4-BE49-F238E27FC236}">
                <a16:creationId xmlns="" xmlns:a16="http://schemas.microsoft.com/office/drawing/2014/main" id="{9B449643-AE74-BD48-AA3D-C3C08146EB1E}"/>
              </a:ext>
            </a:extLst>
          </p:cNvPr>
          <p:cNvSpPr txBox="1">
            <a:spLocks noGrp="1"/>
          </p:cNvSpPr>
          <p:nvPr>
            <p:ph type="body" sz="quarter" idx="23" hasCustomPrompt="1"/>
          </p:nvPr>
        </p:nvSpPr>
        <p:spPr>
          <a:xfrm rot="16200000">
            <a:off x="-393406" y="11234395"/>
            <a:ext cx="2719196" cy="533479"/>
          </a:xfrm>
          <a:prstGeom prst="rect">
            <a:avLst/>
          </a:prstGeom>
        </p:spPr>
        <p:txBody>
          <a:bodyPr wrap="square" anchor="t">
            <a:spAutoFit/>
          </a:bodyPr>
          <a:lstStyle>
            <a:lvl1pPr marL="0" indent="0" algn="l">
              <a:spcBef>
                <a:spcPts val="0"/>
              </a:spcBef>
              <a:buSzTx/>
              <a:buNone/>
              <a:defRPr sz="2800" b="1" i="0">
                <a:solidFill>
                  <a:srgbClr val="3951BD"/>
                </a:solidFill>
                <a:latin typeface="Lantinghei SC Demibold" panose="02000000000000000000" pitchFamily="2" charset="-122"/>
                <a:ea typeface="Lantinghei SC Demibold" panose="02000000000000000000" pitchFamily="2" charset="-122"/>
              </a:defRPr>
            </a:lvl1pPr>
          </a:lstStyle>
          <a:p>
            <a:r>
              <a:rPr lang="en-US" altLang="zh-CN" dirty="0"/>
              <a:t>2022/00/00</a:t>
            </a:r>
            <a:endParaRPr dirty="0"/>
          </a:p>
        </p:txBody>
      </p:sp>
      <p:sp>
        <p:nvSpPr>
          <p:cNvPr id="14" name="正文级别 1…">
            <a:extLst>
              <a:ext uri="{FF2B5EF4-FFF2-40B4-BE49-F238E27FC236}">
                <a16:creationId xmlns="" xmlns:a16="http://schemas.microsoft.com/office/drawing/2014/main" id="{453A8DD1-0841-1B45-827C-5F860455C78D}"/>
              </a:ext>
            </a:extLst>
          </p:cNvPr>
          <p:cNvSpPr txBox="1">
            <a:spLocks noGrp="1"/>
          </p:cNvSpPr>
          <p:nvPr>
            <p:ph idx="1" hasCustomPrompt="1"/>
          </p:nvPr>
        </p:nvSpPr>
        <p:spPr>
          <a:xfrm>
            <a:off x="2584316" y="4540251"/>
            <a:ext cx="20865440" cy="7929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l" defTabSz="825500" eaLnBrk="1" fontAlgn="auto" latinLnBrk="0" hangingPunct="1">
              <a:lnSpc>
                <a:spcPct val="100000"/>
              </a:lnSpc>
              <a:spcBef>
                <a:spcPts val="0"/>
              </a:spcBef>
              <a:spcAft>
                <a:spcPts val="0"/>
              </a:spcAft>
              <a:buClrTx/>
              <a:buSzTx/>
              <a:buFontTx/>
              <a:buNone/>
              <a:tabLst/>
              <a:defRPr sz="3200" b="0" i="0">
                <a:solidFill>
                  <a:schemeClr val="tx2">
                    <a:lumMod val="75000"/>
                  </a:schemeClr>
                </a:solidFill>
                <a:latin typeface="Lantinghei SC Extralight" panose="02000000000000000000" pitchFamily="2" charset="-122"/>
                <a:ea typeface="Lantinghei SC Extralight" panose="02000000000000000000" pitchFamily="2" charset="-122"/>
              </a:defRPr>
            </a:lvl1pPr>
            <a:lvl2pPr>
              <a:defRPr sz="3200" b="0" i="0">
                <a:solidFill>
                  <a:schemeClr val="tx2">
                    <a:lumMod val="75000"/>
                  </a:schemeClr>
                </a:solidFill>
                <a:latin typeface="Lantinghei SC Extralight" panose="02000000000000000000" pitchFamily="2" charset="-122"/>
                <a:ea typeface="Lantinghei SC Extralight" panose="02000000000000000000" pitchFamily="2" charset="-122"/>
              </a:defRPr>
            </a:lvl2pPr>
            <a:lvl3pPr>
              <a:defRPr sz="3200" b="0" i="0">
                <a:solidFill>
                  <a:schemeClr val="tx2">
                    <a:lumMod val="75000"/>
                  </a:schemeClr>
                </a:solidFill>
                <a:latin typeface="Lantinghei SC Extralight" panose="02000000000000000000" pitchFamily="2" charset="-122"/>
                <a:ea typeface="Lantinghei SC Extralight" panose="02000000000000000000" pitchFamily="2" charset="-122"/>
              </a:defRPr>
            </a:lvl3pPr>
            <a:lvl4pPr>
              <a:defRPr sz="3200" b="0" i="0">
                <a:solidFill>
                  <a:schemeClr val="tx2">
                    <a:lumMod val="75000"/>
                  </a:schemeClr>
                </a:solidFill>
                <a:latin typeface="Lantinghei SC Extralight" panose="02000000000000000000" pitchFamily="2" charset="-122"/>
                <a:ea typeface="Lantinghei SC Extralight" panose="02000000000000000000" pitchFamily="2" charset="-122"/>
              </a:defRPr>
            </a:lvl4pPr>
            <a:lvl5pPr>
              <a:defRPr sz="3200" b="0" i="0">
                <a:solidFill>
                  <a:schemeClr val="tx2">
                    <a:lumMod val="75000"/>
                  </a:schemeClr>
                </a:solidFill>
                <a:latin typeface="Lantinghei SC Extralight" panose="02000000000000000000" pitchFamily="2" charset="-122"/>
                <a:ea typeface="Lantinghei SC Extralight" panose="02000000000000000000" pitchFamily="2" charset="-122"/>
              </a:defRPr>
            </a:lvl5pPr>
          </a:lstStyle>
          <a:p>
            <a:r>
              <a:rPr lang="zh-CN" altLang="en-US" dirty="0"/>
              <a:t>内容</a:t>
            </a:r>
            <a:endParaRPr lang="en-US" altLang="zh-CN" dirty="0"/>
          </a:p>
          <a:p>
            <a:pPr marL="0" marR="0" lvl="0" indent="0" algn="l" defTabSz="825500" eaLnBrk="1" fontAlgn="auto" latinLnBrk="0" hangingPunct="1">
              <a:lnSpc>
                <a:spcPct val="100000"/>
              </a:lnSpc>
              <a:spcBef>
                <a:spcPts val="0"/>
              </a:spcBef>
              <a:spcAft>
                <a:spcPts val="0"/>
              </a:spcAft>
              <a:buClrTx/>
              <a:buSzTx/>
              <a:buFontTx/>
              <a:buNone/>
              <a:tabLst/>
              <a:defRPr/>
            </a:pPr>
            <a:r>
              <a:rPr lang="zh-CN" altLang="en-US" dirty="0"/>
              <a:t>内容</a:t>
            </a:r>
            <a:endParaRPr lang="en-US" altLang="zh-CN" dirty="0"/>
          </a:p>
          <a:p>
            <a:pPr marL="0" marR="0" lvl="0" indent="0" algn="l" defTabSz="825500" eaLnBrk="1" fontAlgn="auto" latinLnBrk="0" hangingPunct="1">
              <a:lnSpc>
                <a:spcPct val="100000"/>
              </a:lnSpc>
              <a:spcBef>
                <a:spcPts val="0"/>
              </a:spcBef>
              <a:spcAft>
                <a:spcPts val="0"/>
              </a:spcAft>
              <a:buClrTx/>
              <a:buSzTx/>
              <a:buFontTx/>
              <a:buNone/>
              <a:tabLst/>
              <a:defRPr/>
            </a:pPr>
            <a:r>
              <a:rPr lang="zh-CN" altLang="en-US" dirty="0"/>
              <a:t>内容</a:t>
            </a:r>
            <a:endParaRPr lang="en-US" altLang="zh-CN" dirty="0"/>
          </a:p>
          <a:p>
            <a:pPr marL="0" marR="0" lvl="0" indent="0" algn="l" defTabSz="825500" eaLnBrk="1" fontAlgn="auto" latinLnBrk="0" hangingPunct="1">
              <a:lnSpc>
                <a:spcPct val="100000"/>
              </a:lnSpc>
              <a:spcBef>
                <a:spcPts val="0"/>
              </a:spcBef>
              <a:spcAft>
                <a:spcPts val="0"/>
              </a:spcAft>
              <a:buClrTx/>
              <a:buSzTx/>
              <a:buFontTx/>
              <a:buNone/>
              <a:tabLst/>
              <a:defRPr/>
            </a:pPr>
            <a:r>
              <a:rPr lang="zh-CN" altLang="en-US" dirty="0"/>
              <a:t>内容</a:t>
            </a:r>
            <a:endParaRPr lang="en-US" altLang="zh-CN" dirty="0"/>
          </a:p>
        </p:txBody>
      </p:sp>
      <p:pic>
        <p:nvPicPr>
          <p:cNvPr id="3" name="图片 2" descr="图片包含 赌场, 游戏机, 房间, 标志&#10;&#10;描述已自动生成">
            <a:extLst>
              <a:ext uri="{FF2B5EF4-FFF2-40B4-BE49-F238E27FC236}">
                <a16:creationId xmlns="" xmlns:a16="http://schemas.microsoft.com/office/drawing/2014/main" id="{36FD38F8-8EDA-AA4A-B2A4-01C81C663D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30" y="164122"/>
            <a:ext cx="1562767" cy="1453662"/>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与副标题">
    <p:spTree>
      <p:nvGrpSpPr>
        <p:cNvPr id="1" name=""/>
        <p:cNvGrpSpPr/>
        <p:nvPr/>
      </p:nvGrpSpPr>
      <p:grpSpPr>
        <a:xfrm>
          <a:off x="0" y="0"/>
          <a:ext cx="0" cy="0"/>
          <a:chOff x="0" y="0"/>
          <a:chExt cx="0" cy="0"/>
        </a:xfrm>
      </p:grpSpPr>
      <p:pic>
        <p:nvPicPr>
          <p:cNvPr id="5" name="资源 41专项logo1.png" descr="资源 41专项logo1.png">
            <a:extLst>
              <a:ext uri="{FF2B5EF4-FFF2-40B4-BE49-F238E27FC236}">
                <a16:creationId xmlns="" xmlns:a16="http://schemas.microsoft.com/office/drawing/2014/main" id="{EFFBA07F-CE1D-8B4B-A9FF-3C966237B02C}"/>
              </a:ext>
            </a:extLst>
          </p:cNvPr>
          <p:cNvPicPr>
            <a:picLocks noChangeAspect="1"/>
          </p:cNvPicPr>
          <p:nvPr userDrawn="1"/>
        </p:nvPicPr>
        <p:blipFill>
          <a:blip r:embed="rId2">
            <a:alphaModFix amt="40000"/>
          </a:blip>
          <a:stretch>
            <a:fillRect/>
          </a:stretch>
        </p:blipFill>
        <p:spPr>
          <a:xfrm>
            <a:off x="0" y="-13914"/>
            <a:ext cx="24551407" cy="13853029"/>
          </a:xfrm>
          <a:prstGeom prst="rect">
            <a:avLst/>
          </a:prstGeom>
          <a:ln w="12700">
            <a:miter lim="400000"/>
          </a:ln>
        </p:spPr>
      </p:pic>
      <p:sp>
        <p:nvSpPr>
          <p:cNvPr id="6" name="矩形">
            <a:extLst>
              <a:ext uri="{FF2B5EF4-FFF2-40B4-BE49-F238E27FC236}">
                <a16:creationId xmlns="" xmlns:a16="http://schemas.microsoft.com/office/drawing/2014/main" id="{FC3EC464-C9E1-1148-B6C7-E39697FBCC5F}"/>
              </a:ext>
            </a:extLst>
          </p:cNvPr>
          <p:cNvSpPr/>
          <p:nvPr userDrawn="1"/>
        </p:nvSpPr>
        <p:spPr>
          <a:xfrm>
            <a:off x="-46352" y="3685932"/>
            <a:ext cx="24476704" cy="6344135"/>
          </a:xfrm>
          <a:prstGeom prst="rect">
            <a:avLst/>
          </a:prstGeom>
          <a:solidFill>
            <a:srgbClr val="D5D5D5"/>
          </a:solidFill>
          <a:ln w="12700">
            <a:miter lim="400000"/>
          </a:ln>
        </p:spPr>
        <p:txBody>
          <a:bodyPr lIns="0" tIns="0" rIns="0" bIns="0" anchor="ctr"/>
          <a:lstStyle/>
          <a:p>
            <a:pPr>
              <a:defRPr sz="3200" b="0">
                <a:latin typeface="+mn-lt"/>
                <a:ea typeface="+mn-ea"/>
                <a:cs typeface="+mn-cs"/>
                <a:sym typeface="Helvetica Neue Medium"/>
              </a:defRPr>
            </a:pPr>
            <a:endParaRPr/>
          </a:p>
        </p:txBody>
      </p:sp>
      <p:sp>
        <p:nvSpPr>
          <p:cNvPr id="7" name="线条">
            <a:extLst>
              <a:ext uri="{FF2B5EF4-FFF2-40B4-BE49-F238E27FC236}">
                <a16:creationId xmlns="" xmlns:a16="http://schemas.microsoft.com/office/drawing/2014/main" id="{2754364C-5E21-1F43-B1D1-259FB320366A}"/>
              </a:ext>
            </a:extLst>
          </p:cNvPr>
          <p:cNvSpPr/>
          <p:nvPr userDrawn="1"/>
        </p:nvSpPr>
        <p:spPr>
          <a:xfrm flipV="1">
            <a:off x="1865011" y="-13914"/>
            <a:ext cx="1" cy="3670179"/>
          </a:xfrm>
          <a:prstGeom prst="line">
            <a:avLst/>
          </a:prstGeom>
          <a:ln w="25400">
            <a:solidFill>
              <a:srgbClr val="3951BD"/>
            </a:solidFill>
            <a:miter lim="400000"/>
          </a:ln>
        </p:spPr>
        <p:txBody>
          <a:bodyPr lIns="50800" tIns="50800" rIns="50800" bIns="50800" anchor="ctr"/>
          <a:lstStyle/>
          <a:p>
            <a:endParaRPr/>
          </a:p>
        </p:txBody>
      </p:sp>
      <p:sp>
        <p:nvSpPr>
          <p:cNvPr id="10" name="线条">
            <a:extLst>
              <a:ext uri="{FF2B5EF4-FFF2-40B4-BE49-F238E27FC236}">
                <a16:creationId xmlns="" xmlns:a16="http://schemas.microsoft.com/office/drawing/2014/main" id="{6C730CC4-D5BE-684D-8E20-91D4A7935C6E}"/>
              </a:ext>
            </a:extLst>
          </p:cNvPr>
          <p:cNvSpPr/>
          <p:nvPr userDrawn="1"/>
        </p:nvSpPr>
        <p:spPr>
          <a:xfrm flipV="1">
            <a:off x="1865011" y="10059735"/>
            <a:ext cx="1" cy="3765120"/>
          </a:xfrm>
          <a:prstGeom prst="line">
            <a:avLst/>
          </a:prstGeom>
          <a:ln w="25400">
            <a:solidFill>
              <a:srgbClr val="3951BD"/>
            </a:solidFill>
            <a:miter lim="400000"/>
          </a:ln>
        </p:spPr>
        <p:txBody>
          <a:bodyPr lIns="50800" tIns="50800" rIns="50800" bIns="50800" anchor="ctr"/>
          <a:lstStyle/>
          <a:p>
            <a:endParaRPr/>
          </a:p>
        </p:txBody>
      </p:sp>
      <p:pic>
        <p:nvPicPr>
          <p:cNvPr id="16" name="981646960629_.pic.jpg" descr="981646960629_.pic.jpg">
            <a:extLst>
              <a:ext uri="{FF2B5EF4-FFF2-40B4-BE49-F238E27FC236}">
                <a16:creationId xmlns="" xmlns:a16="http://schemas.microsoft.com/office/drawing/2014/main" id="{FE04CBF6-D0EA-454B-BC44-3072A7662E7D}"/>
              </a:ext>
            </a:extLst>
          </p:cNvPr>
          <p:cNvPicPr>
            <a:picLocks noChangeAspect="1"/>
          </p:cNvPicPr>
          <p:nvPr userDrawn="1"/>
        </p:nvPicPr>
        <p:blipFill>
          <a:blip r:embed="rId3"/>
          <a:stretch>
            <a:fillRect/>
          </a:stretch>
        </p:blipFill>
        <p:spPr>
          <a:xfrm>
            <a:off x="7150976" y="3685932"/>
            <a:ext cx="9365993" cy="6344135"/>
          </a:xfrm>
          <a:prstGeom prst="rect">
            <a:avLst/>
          </a:prstGeom>
          <a:ln w="12700">
            <a:miter lim="400000"/>
          </a:ln>
        </p:spPr>
      </p:pic>
      <p:sp>
        <p:nvSpPr>
          <p:cNvPr id="18" name="中科院网信专项办">
            <a:extLst>
              <a:ext uri="{FF2B5EF4-FFF2-40B4-BE49-F238E27FC236}">
                <a16:creationId xmlns="" xmlns:a16="http://schemas.microsoft.com/office/drawing/2014/main" id="{1D6C1A83-1EB4-E545-BE43-2B5DF728BA59}"/>
              </a:ext>
            </a:extLst>
          </p:cNvPr>
          <p:cNvSpPr txBox="1"/>
          <p:nvPr userDrawn="1"/>
        </p:nvSpPr>
        <p:spPr>
          <a:xfrm rot="16200000">
            <a:off x="-620566" y="6221121"/>
            <a:ext cx="3162301"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0">
                <a:solidFill>
                  <a:srgbClr val="3951BD"/>
                </a:solidFill>
                <a:latin typeface="Lantinghei SC Demibold"/>
                <a:ea typeface="Lantinghei SC Demibold"/>
                <a:cs typeface="Lantinghei SC Demibold"/>
                <a:sym typeface="Lantinghei SC Demibold"/>
              </a:defRPr>
            </a:lvl1pPr>
          </a:lstStyle>
          <a:p>
            <a:r>
              <a:t>中科院网信专项办</a:t>
            </a:r>
          </a:p>
        </p:txBody>
      </p:sp>
      <p:sp>
        <p:nvSpPr>
          <p:cNvPr id="19" name="标题文本">
            <a:extLst>
              <a:ext uri="{FF2B5EF4-FFF2-40B4-BE49-F238E27FC236}">
                <a16:creationId xmlns="" xmlns:a16="http://schemas.microsoft.com/office/drawing/2014/main" id="{214DB9F6-8FE6-C742-B392-A91724335E46}"/>
              </a:ext>
            </a:extLst>
          </p:cNvPr>
          <p:cNvSpPr txBox="1">
            <a:spLocks noGrp="1"/>
          </p:cNvSpPr>
          <p:nvPr>
            <p:ph type="title" hasCustomPrompt="1"/>
          </p:nvPr>
        </p:nvSpPr>
        <p:spPr>
          <a:xfrm>
            <a:off x="4701767" y="1611298"/>
            <a:ext cx="13799363" cy="2074634"/>
          </a:xfrm>
          <a:prstGeom prst="rect">
            <a:avLst/>
          </a:prstGeom>
        </p:spPr>
        <p:txBody>
          <a:bodyPr>
            <a:noAutofit/>
          </a:bodyPr>
          <a:lstStyle>
            <a:lvl1pPr algn="ctr">
              <a:defRPr sz="9600" b="1">
                <a:solidFill>
                  <a:srgbClr val="3951BD"/>
                </a:solidFill>
              </a:defRPr>
            </a:lvl1pPr>
          </a:lstStyle>
          <a:p>
            <a:r>
              <a:rPr lang="zh-CN" altLang="en-US" dirty="0"/>
              <a:t>尾页</a:t>
            </a:r>
            <a:endParaRPr dirty="0"/>
          </a:p>
        </p:txBody>
      </p:sp>
      <p:sp>
        <p:nvSpPr>
          <p:cNvPr id="21" name="–苏子柔">
            <a:extLst>
              <a:ext uri="{FF2B5EF4-FFF2-40B4-BE49-F238E27FC236}">
                <a16:creationId xmlns="" xmlns:a16="http://schemas.microsoft.com/office/drawing/2014/main" id="{01A00B29-3AF7-B54E-9077-3B7612EDDDFC}"/>
              </a:ext>
            </a:extLst>
          </p:cNvPr>
          <p:cNvSpPr txBox="1">
            <a:spLocks noGrp="1"/>
          </p:cNvSpPr>
          <p:nvPr>
            <p:ph type="body" sz="quarter" idx="22" hasCustomPrompt="1"/>
          </p:nvPr>
        </p:nvSpPr>
        <p:spPr>
          <a:xfrm>
            <a:off x="2187161" y="10030067"/>
            <a:ext cx="19621500" cy="718145"/>
          </a:xfrm>
          <a:prstGeom prst="rect">
            <a:avLst/>
          </a:prstGeom>
        </p:spPr>
        <p:txBody>
          <a:bodyPr anchor="t">
            <a:spAutoFit/>
          </a:bodyPr>
          <a:lstStyle>
            <a:lvl1pPr marL="0" indent="0" algn="ctr">
              <a:spcBef>
                <a:spcPts val="0"/>
              </a:spcBef>
              <a:buSzTx/>
              <a:buNone/>
              <a:defRPr sz="4000" b="1" i="0">
                <a:solidFill>
                  <a:srgbClr val="3951BD"/>
                </a:solidFill>
                <a:latin typeface="Lantinghei SC Demibold" panose="02000000000000000000" pitchFamily="2" charset="-122"/>
                <a:ea typeface="Lantinghei SC Demibold" panose="02000000000000000000" pitchFamily="2" charset="-122"/>
              </a:defRPr>
            </a:lvl1pPr>
          </a:lstStyle>
          <a:p>
            <a:r>
              <a:rPr lang="zh-CN" altLang="en-US" dirty="0"/>
              <a:t>副标题</a:t>
            </a:r>
            <a:endParaRPr dirty="0"/>
          </a:p>
        </p:txBody>
      </p:sp>
      <p:sp>
        <p:nvSpPr>
          <p:cNvPr id="22" name="–苏子柔">
            <a:extLst>
              <a:ext uri="{FF2B5EF4-FFF2-40B4-BE49-F238E27FC236}">
                <a16:creationId xmlns="" xmlns:a16="http://schemas.microsoft.com/office/drawing/2014/main" id="{C5619D51-11D8-A747-AECD-029D73ED5A66}"/>
              </a:ext>
            </a:extLst>
          </p:cNvPr>
          <p:cNvSpPr txBox="1">
            <a:spLocks noGrp="1"/>
          </p:cNvSpPr>
          <p:nvPr>
            <p:ph type="body" sz="quarter" idx="23" hasCustomPrompt="1"/>
          </p:nvPr>
        </p:nvSpPr>
        <p:spPr>
          <a:xfrm>
            <a:off x="2126201" y="10761587"/>
            <a:ext cx="19621500" cy="656590"/>
          </a:xfrm>
          <a:prstGeom prst="rect">
            <a:avLst/>
          </a:prstGeom>
        </p:spPr>
        <p:txBody>
          <a:bodyPr anchor="t">
            <a:spAutoFit/>
          </a:bodyPr>
          <a:lstStyle>
            <a:lvl1pPr marL="0" indent="0" algn="ctr">
              <a:spcBef>
                <a:spcPts val="0"/>
              </a:spcBef>
              <a:buSzTx/>
              <a:buNone/>
              <a:defRPr sz="3600" b="1" i="0">
                <a:solidFill>
                  <a:srgbClr val="3951BD"/>
                </a:solidFill>
                <a:latin typeface="Lantinghei SC Demibold" panose="02000000000000000000" pitchFamily="2" charset="-122"/>
                <a:ea typeface="Lantinghei SC Demibold" panose="02000000000000000000" pitchFamily="2" charset="-122"/>
              </a:defRPr>
            </a:lvl1pPr>
          </a:lstStyle>
          <a:p>
            <a:r>
              <a:rPr lang="zh-CN" altLang="en-US" dirty="0"/>
              <a:t>演讲人：</a:t>
            </a:r>
            <a:endParaRPr dirty="0"/>
          </a:p>
        </p:txBody>
      </p:sp>
      <p:sp>
        <p:nvSpPr>
          <p:cNvPr id="23" name="–苏子柔">
            <a:extLst>
              <a:ext uri="{FF2B5EF4-FFF2-40B4-BE49-F238E27FC236}">
                <a16:creationId xmlns="" xmlns:a16="http://schemas.microsoft.com/office/drawing/2014/main" id="{58AA8C4A-2B61-7D44-AD1D-0F0ADA527CC2}"/>
              </a:ext>
            </a:extLst>
          </p:cNvPr>
          <p:cNvSpPr txBox="1">
            <a:spLocks noGrp="1"/>
          </p:cNvSpPr>
          <p:nvPr>
            <p:ph type="body" sz="quarter" idx="24" hasCustomPrompt="1"/>
          </p:nvPr>
        </p:nvSpPr>
        <p:spPr>
          <a:xfrm rot="16200000">
            <a:off x="-393406" y="11234395"/>
            <a:ext cx="2719196" cy="533479"/>
          </a:xfrm>
          <a:prstGeom prst="rect">
            <a:avLst/>
          </a:prstGeom>
        </p:spPr>
        <p:txBody>
          <a:bodyPr wrap="square" anchor="t">
            <a:spAutoFit/>
          </a:bodyPr>
          <a:lstStyle>
            <a:lvl1pPr marL="0" indent="0" algn="l">
              <a:spcBef>
                <a:spcPts val="0"/>
              </a:spcBef>
              <a:buSzTx/>
              <a:buNone/>
              <a:defRPr sz="2800" b="1" i="0">
                <a:solidFill>
                  <a:srgbClr val="3951BD"/>
                </a:solidFill>
                <a:latin typeface="Lantinghei SC Demibold" panose="02000000000000000000" pitchFamily="2" charset="-122"/>
                <a:ea typeface="Lantinghei SC Demibold" panose="02000000000000000000" pitchFamily="2" charset="-122"/>
              </a:defRPr>
            </a:lvl1pPr>
          </a:lstStyle>
          <a:p>
            <a:r>
              <a:rPr lang="en-US" altLang="zh-CN" dirty="0"/>
              <a:t>2022/00/00</a:t>
            </a:r>
            <a:endParaRPr dirty="0"/>
          </a:p>
        </p:txBody>
      </p:sp>
      <p:pic>
        <p:nvPicPr>
          <p:cNvPr id="13" name="图片 12" descr="图片包含 赌场, 游戏机, 房间, 标志&#10;&#10;描述已自动生成">
            <a:extLst>
              <a:ext uri="{FF2B5EF4-FFF2-40B4-BE49-F238E27FC236}">
                <a16:creationId xmlns="" xmlns:a16="http://schemas.microsoft.com/office/drawing/2014/main" id="{D0E29095-6744-844E-8BA8-5BC8307AD3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30" y="164122"/>
            <a:ext cx="1562767" cy="1453662"/>
          </a:xfrm>
          <a:prstGeom prst="rect">
            <a:avLst/>
          </a:prstGeom>
        </p:spPr>
      </p:pic>
    </p:spTree>
    <p:extLst>
      <p:ext uri="{BB962C8B-B14F-4D97-AF65-F5344CB8AC3E}">
        <p14:creationId xmlns:p14="http://schemas.microsoft.com/office/powerpoint/2010/main" val="14749685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通往大海的两座山丘之间的沙路"/>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在海滩上低飞的苍鹭，前景是低矮的栅栏"/>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从草地沙丘上欣赏海滩和大海的视图"/>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苏子柔"/>
          <p:cNvSpPr txBox="1">
            <a:spLocks noGrp="1"/>
          </p:cNvSpPr>
          <p:nvPr>
            <p:ph type="body" sz="quarter" idx="21"/>
          </p:nvPr>
        </p:nvSpPr>
        <p:spPr>
          <a:xfrm>
            <a:off x="2387600" y="8953500"/>
            <a:ext cx="19621500" cy="673100"/>
          </a:xfrm>
          <a:prstGeom prst="rect">
            <a:avLst/>
          </a:prstGeom>
        </p:spPr>
        <p:txBody>
          <a:bodyPr anchor="t">
            <a:spAutoFit/>
          </a:bodyPr>
          <a:lstStyle>
            <a:lvl1pPr marL="0" indent="0" algn="ctr">
              <a:spcBef>
                <a:spcPts val="0"/>
              </a:spcBef>
              <a:buSzTx/>
              <a:buNone/>
              <a:defRPr sz="3200" i="1"/>
            </a:lvl1pPr>
          </a:lstStyle>
          <a:p>
            <a:r>
              <a:t>–苏子柔</a:t>
            </a:r>
          </a:p>
        </p:txBody>
      </p:sp>
      <p:sp>
        <p:nvSpPr>
          <p:cNvPr id="94" name="“在此键入引文。”"/>
          <p:cNvSpPr txBox="1">
            <a:spLocks noGrp="1"/>
          </p:cNvSpPr>
          <p:nvPr>
            <p:ph type="body" sz="quarter" idx="22"/>
          </p:nvPr>
        </p:nvSpPr>
        <p:spPr>
          <a:xfrm>
            <a:off x="2387600" y="6013450"/>
            <a:ext cx="19621500" cy="952501"/>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“在此键入引文。”</a:t>
            </a:r>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从草地沙丘上欣赏海滩和大海的视图"/>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标题文本</a:t>
            </a:r>
          </a:p>
        </p:txBody>
      </p:sp>
      <p:sp>
        <p:nvSpPr>
          <p:cNvPr id="3" name="正文级别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61" r:id="rId3"/>
    <p:sldLayoutId id="2147483656" r:id="rId4"/>
    <p:sldLayoutId id="2147483657" r:id="rId5"/>
    <p:sldLayoutId id="2147483658" r:id="rId6"/>
    <p:sldLayoutId id="2147483659" r:id="rId7"/>
  </p:sldLayoutIdLst>
  <p:transition spd="med"/>
  <p:hf sldNum="0" hdr="0" ftr="0"/>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ED97E0A-8138-344C-8B08-DAD37DD25F8A}"/>
              </a:ext>
            </a:extLst>
          </p:cNvPr>
          <p:cNvSpPr>
            <a:spLocks noGrp="1"/>
          </p:cNvSpPr>
          <p:nvPr>
            <p:ph type="title"/>
          </p:nvPr>
        </p:nvSpPr>
        <p:spPr>
          <a:xfrm>
            <a:off x="2586097" y="4769224"/>
            <a:ext cx="19951174" cy="2574308"/>
          </a:xfrm>
        </p:spPr>
        <p:txBody>
          <a:bodyPr/>
          <a:lstStyle/>
          <a:p>
            <a:r>
              <a:rPr kumimoji="1" lang="zh-CN" altLang="en-US" dirty="0" smtClean="0">
                <a:latin typeface="黑体" panose="02010609060101010101" pitchFamily="49" charset="-122"/>
                <a:ea typeface="黑体" panose="02010609060101010101" pitchFamily="49" charset="-122"/>
              </a:rPr>
              <a:t>“十四五”</a:t>
            </a:r>
            <a:r>
              <a:rPr kumimoji="1" lang="zh-CN" altLang="en-US" dirty="0">
                <a:latin typeface="黑体" panose="02010609060101010101" pitchFamily="49" charset="-122"/>
                <a:ea typeface="黑体" panose="02010609060101010101" pitchFamily="49" charset="-122"/>
              </a:rPr>
              <a:t>网</a:t>
            </a:r>
            <a:r>
              <a:rPr kumimoji="1" lang="zh-CN" altLang="en-US" dirty="0" smtClean="0">
                <a:latin typeface="黑体" panose="02010609060101010101" pitchFamily="49" charset="-122"/>
                <a:ea typeface="黑体" panose="02010609060101010101" pitchFamily="49" charset="-122"/>
              </a:rPr>
              <a:t>信专项应用示范项目</a:t>
            </a:r>
            <a:r>
              <a:rPr kumimoji="1" lang="en-US" altLang="zh-CN" dirty="0" smtClean="0">
                <a:latin typeface="黑体" panose="02010609060101010101" pitchFamily="49" charset="-122"/>
                <a:ea typeface="黑体" panose="02010609060101010101" pitchFamily="49" charset="-122"/>
              </a:rPr>
              <a:t/>
            </a:r>
            <a:br>
              <a:rPr kumimoji="1" lang="en-US" altLang="zh-CN" dirty="0" smtClean="0">
                <a:latin typeface="黑体" panose="02010609060101010101" pitchFamily="49" charset="-122"/>
                <a:ea typeface="黑体" panose="02010609060101010101" pitchFamily="49" charset="-122"/>
              </a:rPr>
            </a:br>
            <a:r>
              <a:rPr kumimoji="1" lang="zh-CN" altLang="en-US" dirty="0" smtClean="0">
                <a:latin typeface="黑体" panose="02010609060101010101" pitchFamily="49" charset="-122"/>
                <a:ea typeface="黑体" panose="02010609060101010101" pitchFamily="49" charset="-122"/>
              </a:rPr>
              <a:t>管理思路</a:t>
            </a:r>
            <a:endParaRPr kumimoji="1" lang="zh-CN" altLang="en-US" dirty="0">
              <a:latin typeface="黑体" panose="02010609060101010101" pitchFamily="49" charset="-122"/>
              <a:ea typeface="黑体" panose="02010609060101010101" pitchFamily="49" charset="-122"/>
            </a:endParaRPr>
          </a:p>
        </p:txBody>
      </p:sp>
      <p:sp>
        <p:nvSpPr>
          <p:cNvPr id="4" name="文本占位符 3">
            <a:extLst>
              <a:ext uri="{FF2B5EF4-FFF2-40B4-BE49-F238E27FC236}">
                <a16:creationId xmlns="" xmlns:a16="http://schemas.microsoft.com/office/drawing/2014/main" id="{4A1A3C2D-F21D-6E44-8502-A45BC573B508}"/>
              </a:ext>
            </a:extLst>
          </p:cNvPr>
          <p:cNvSpPr>
            <a:spLocks noGrp="1"/>
          </p:cNvSpPr>
          <p:nvPr>
            <p:ph type="body" sz="quarter" idx="22"/>
          </p:nvPr>
        </p:nvSpPr>
        <p:spPr>
          <a:xfrm>
            <a:off x="2174327" y="10761587"/>
            <a:ext cx="19621500" cy="1764586"/>
          </a:xfrm>
        </p:spPr>
        <p:txBody>
          <a:bodyPr/>
          <a:lstStyle/>
          <a:p>
            <a:r>
              <a:rPr kumimoji="1" lang="zh-CN" altLang="en-US" dirty="0">
                <a:latin typeface="微软雅黑" panose="020B0503020204020204" pitchFamily="34" charset="-122"/>
                <a:ea typeface="微软雅黑" panose="020B0503020204020204" pitchFamily="34" charset="-122"/>
              </a:rPr>
              <a:t>网</a:t>
            </a:r>
            <a:r>
              <a:rPr kumimoji="1" lang="zh-CN" altLang="en-US" dirty="0" smtClean="0">
                <a:latin typeface="微软雅黑" panose="020B0503020204020204" pitchFamily="34" charset="-122"/>
                <a:ea typeface="微软雅黑" panose="020B0503020204020204" pitchFamily="34" charset="-122"/>
              </a:rPr>
              <a:t>信专项办</a:t>
            </a:r>
            <a:endParaRPr kumimoji="1" lang="en-US" altLang="zh-CN" dirty="0" smtClean="0">
              <a:latin typeface="微软雅黑" panose="020B0503020204020204" pitchFamily="34" charset="-122"/>
              <a:ea typeface="微软雅黑" panose="020B0503020204020204" pitchFamily="34" charset="-122"/>
            </a:endParaRPr>
          </a:p>
          <a:p>
            <a:endParaRPr kumimoji="1" lang="en-US" altLang="zh-CN" dirty="0">
              <a:latin typeface="微软雅黑" panose="020B0503020204020204" pitchFamily="34" charset="-122"/>
              <a:ea typeface="微软雅黑" panose="020B0503020204020204" pitchFamily="34" charset="-122"/>
            </a:endParaRPr>
          </a:p>
          <a:p>
            <a:r>
              <a:rPr kumimoji="1" lang="en-US" altLang="zh-CN" dirty="0" smtClean="0">
                <a:latin typeface="微软雅黑" panose="020B0503020204020204" pitchFamily="34" charset="-122"/>
                <a:ea typeface="微软雅黑" panose="020B0503020204020204" pitchFamily="34" charset="-122"/>
              </a:rPr>
              <a:t>2022</a:t>
            </a:r>
            <a:r>
              <a:rPr kumimoji="1" lang="zh-CN" altLang="en-US" dirty="0" smtClean="0">
                <a:latin typeface="微软雅黑" panose="020B0503020204020204" pitchFamily="34" charset="-122"/>
                <a:ea typeface="微软雅黑" panose="020B0503020204020204" pitchFamily="34" charset="-122"/>
              </a:rPr>
              <a:t>年</a:t>
            </a:r>
            <a:r>
              <a:rPr kumimoji="1" lang="en-US" altLang="zh-CN" dirty="0" smtClean="0">
                <a:latin typeface="微软雅黑" panose="020B0503020204020204" pitchFamily="34" charset="-122"/>
                <a:ea typeface="微软雅黑" panose="020B0503020204020204" pitchFamily="34" charset="-122"/>
              </a:rPr>
              <a:t>3</a:t>
            </a:r>
            <a:r>
              <a:rPr kumimoji="1" lang="zh-CN" altLang="en-US" dirty="0" smtClean="0">
                <a:latin typeface="微软雅黑" panose="020B0503020204020204" pitchFamily="34" charset="-122"/>
                <a:ea typeface="微软雅黑" panose="020B0503020204020204" pitchFamily="34" charset="-122"/>
              </a:rPr>
              <a:t>月</a:t>
            </a:r>
            <a:r>
              <a:rPr kumimoji="1" lang="en-US" altLang="zh-CN" dirty="0" smtClean="0">
                <a:latin typeface="微软雅黑" panose="020B0503020204020204" pitchFamily="34" charset="-122"/>
                <a:ea typeface="微软雅黑" panose="020B0503020204020204" pitchFamily="34" charset="-122"/>
              </a:rPr>
              <a:t>31</a:t>
            </a:r>
            <a:r>
              <a:rPr kumimoji="1" lang="zh-CN" altLang="en-US" dirty="0" smtClean="0">
                <a:latin typeface="微软雅黑" panose="020B0503020204020204" pitchFamily="34" charset="-122"/>
                <a:ea typeface="微软雅黑" panose="020B0503020204020204" pitchFamily="34" charset="-122"/>
              </a:rPr>
              <a:t>日</a:t>
            </a:r>
            <a:endParaRPr kumimoji="1"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0928298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2497" y="4999983"/>
            <a:ext cx="410369" cy="3078976"/>
          </a:xfrm>
          <a:prstGeom prst="rect">
            <a:avLst/>
          </a:prstGeom>
        </p:spPr>
        <p:txBody>
          <a:bodyPr vert="vert270" wrap="square" lIns="0" tIns="0" rIns="0" bIns="0" rtlCol="0">
            <a:spAutoFit/>
          </a:bodyPr>
          <a:lstStyle/>
          <a:p>
            <a:pPr marL="15403" algn="l" defTabSz="1108932" hangingPunct="1">
              <a:lnSpc>
                <a:spcPts val="3244"/>
              </a:lnSpc>
            </a:pPr>
            <a:r>
              <a:rPr b="0" kern="1200" dirty="0">
                <a:solidFill>
                  <a:srgbClr val="3951BC"/>
                </a:solidFill>
                <a:latin typeface="宋体"/>
                <a:ea typeface="+mn-ea"/>
                <a:cs typeface="宋体"/>
              </a:rPr>
              <a:t>中科院网信专项办</a:t>
            </a:r>
            <a:endParaRPr b="0" kern="1200">
              <a:solidFill>
                <a:prstClr val="black"/>
              </a:solidFill>
              <a:latin typeface="宋体"/>
              <a:ea typeface="+mn-ea"/>
              <a:cs typeface="宋体"/>
            </a:endParaRPr>
          </a:p>
        </p:txBody>
      </p:sp>
      <p:sp>
        <p:nvSpPr>
          <p:cNvPr id="3" name="object 3"/>
          <p:cNvSpPr/>
          <p:nvPr/>
        </p:nvSpPr>
        <p:spPr>
          <a:xfrm>
            <a:off x="1849374" y="1733427"/>
            <a:ext cx="5777914" cy="0"/>
          </a:xfrm>
          <a:custGeom>
            <a:avLst/>
            <a:gdLst/>
            <a:ahLst/>
            <a:cxnLst/>
            <a:rect l="l" t="t" r="r" b="b"/>
            <a:pathLst>
              <a:path w="4763770">
                <a:moveTo>
                  <a:pt x="0" y="0"/>
                </a:moveTo>
                <a:lnTo>
                  <a:pt x="4763415" y="0"/>
                </a:lnTo>
              </a:path>
            </a:pathLst>
          </a:custGeom>
          <a:ln w="21360">
            <a:solidFill>
              <a:srgbClr val="3951BC"/>
            </a:solidFill>
          </a:ln>
        </p:spPr>
        <p:txBody>
          <a:bodyPr wrap="square" lIns="0" tIns="0" rIns="0" bIns="0" rtlCol="0"/>
          <a:lstStyle/>
          <a:p>
            <a:pPr algn="l" defTabSz="1108932" hangingPunct="1"/>
            <a:endParaRPr sz="2200" b="0" kern="1200">
              <a:solidFill>
                <a:prstClr val="black"/>
              </a:solidFill>
              <a:latin typeface="Calibri"/>
              <a:ea typeface="+mn-ea"/>
              <a:cs typeface="+mn-cs"/>
            </a:endParaRPr>
          </a:p>
        </p:txBody>
      </p:sp>
      <p:sp>
        <p:nvSpPr>
          <p:cNvPr id="4" name="object 4"/>
          <p:cNvSpPr/>
          <p:nvPr/>
        </p:nvSpPr>
        <p:spPr>
          <a:xfrm>
            <a:off x="117348" y="164581"/>
            <a:ext cx="1562099" cy="1453793"/>
          </a:xfrm>
          <a:prstGeom prst="rect">
            <a:avLst/>
          </a:prstGeom>
          <a:blipFill>
            <a:blip r:embed="rId2" cstate="print"/>
            <a:stretch>
              <a:fillRect/>
            </a:stretch>
          </a:blipFill>
        </p:spPr>
        <p:txBody>
          <a:bodyPr wrap="square" lIns="0" tIns="0" rIns="0" bIns="0" rtlCol="0"/>
          <a:lstStyle/>
          <a:p>
            <a:pPr algn="l" defTabSz="1108932" hangingPunct="1"/>
            <a:endParaRPr sz="2200" b="0" kern="1200">
              <a:solidFill>
                <a:prstClr val="black"/>
              </a:solidFill>
              <a:latin typeface="Calibri"/>
              <a:ea typeface="+mn-ea"/>
              <a:cs typeface="+mn-cs"/>
            </a:endParaRPr>
          </a:p>
        </p:txBody>
      </p:sp>
      <p:sp>
        <p:nvSpPr>
          <p:cNvPr id="6" name="object 6"/>
          <p:cNvSpPr txBox="1"/>
          <p:nvPr/>
        </p:nvSpPr>
        <p:spPr>
          <a:xfrm>
            <a:off x="5514937" y="9028904"/>
            <a:ext cx="6121416" cy="639977"/>
          </a:xfrm>
          <a:prstGeom prst="rect">
            <a:avLst/>
          </a:prstGeom>
        </p:spPr>
        <p:txBody>
          <a:bodyPr vert="horz" wrap="square" lIns="0" tIns="14631" rIns="0" bIns="0" rtlCol="0">
            <a:spAutoFit/>
          </a:bodyPr>
          <a:lstStyle/>
          <a:p>
            <a:pPr marL="15403" algn="l" defTabSz="1108932" hangingPunct="1">
              <a:spcBef>
                <a:spcPts val="115"/>
              </a:spcBef>
            </a:pPr>
            <a:r>
              <a:rPr sz="4000" kern="1200" spc="-12" dirty="0">
                <a:solidFill>
                  <a:prstClr val="black"/>
                </a:solidFill>
                <a:latin typeface="微软雅黑"/>
                <a:ea typeface="+mn-ea"/>
                <a:cs typeface="微软雅黑"/>
              </a:rPr>
              <a:t>推进工作组（网信办批准）</a:t>
            </a:r>
            <a:endParaRPr sz="4000" b="0" kern="1200" dirty="0">
              <a:solidFill>
                <a:prstClr val="black"/>
              </a:solidFill>
              <a:latin typeface="微软雅黑"/>
              <a:ea typeface="+mn-ea"/>
              <a:cs typeface="微软雅黑"/>
            </a:endParaRPr>
          </a:p>
        </p:txBody>
      </p:sp>
      <p:sp>
        <p:nvSpPr>
          <p:cNvPr id="7" name="object 7"/>
          <p:cNvSpPr txBox="1"/>
          <p:nvPr/>
        </p:nvSpPr>
        <p:spPr>
          <a:xfrm>
            <a:off x="2436079" y="2065677"/>
            <a:ext cx="11350190" cy="1711227"/>
          </a:xfrm>
          <a:prstGeom prst="rect">
            <a:avLst/>
          </a:prstGeom>
        </p:spPr>
        <p:txBody>
          <a:bodyPr vert="horz" wrap="square" lIns="0" tIns="14631" rIns="0" bIns="0" rtlCol="0">
            <a:spAutoFit/>
          </a:bodyPr>
          <a:lstStyle/>
          <a:p>
            <a:pPr marL="15403" algn="l" defTabSz="1108932" hangingPunct="1">
              <a:spcBef>
                <a:spcPts val="115"/>
              </a:spcBef>
            </a:pPr>
            <a:r>
              <a:rPr sz="4000" kern="1200" spc="-12" dirty="0" err="1" smtClean="0">
                <a:solidFill>
                  <a:srgbClr val="001F5F"/>
                </a:solidFill>
                <a:latin typeface="微软雅黑" panose="020B0503020204020204" pitchFamily="34" charset="-122"/>
                <a:ea typeface="微软雅黑" panose="020B0503020204020204" pitchFamily="34" charset="-122"/>
                <a:cs typeface="微软雅黑"/>
              </a:rPr>
              <a:t>方向</a:t>
            </a:r>
            <a:r>
              <a:rPr lang="zh-CN" altLang="en-US" sz="4000" kern="1200" spc="-6" dirty="0" smtClean="0">
                <a:solidFill>
                  <a:srgbClr val="001F5F"/>
                </a:solidFill>
                <a:latin typeface="微软雅黑" panose="020B0503020204020204" pitchFamily="34" charset="-122"/>
                <a:ea typeface="微软雅黑" panose="020B0503020204020204" pitchFamily="34" charset="-122"/>
                <a:cs typeface="微软雅黑"/>
              </a:rPr>
              <a:t>四</a:t>
            </a:r>
            <a:r>
              <a:rPr sz="4000" kern="1200" spc="-73" dirty="0" smtClean="0">
                <a:solidFill>
                  <a:srgbClr val="001F5F"/>
                </a:solidFill>
                <a:latin typeface="微软雅黑" panose="020B0503020204020204" pitchFamily="34" charset="-122"/>
                <a:ea typeface="微软雅黑" panose="020B0503020204020204" pitchFamily="34" charset="-122"/>
                <a:cs typeface="微软雅黑"/>
              </a:rPr>
              <a:t> </a:t>
            </a:r>
            <a:r>
              <a:rPr lang="zh-CN" altLang="en-US" sz="4000" kern="1200" spc="-73" dirty="0" smtClean="0">
                <a:solidFill>
                  <a:srgbClr val="FF0000"/>
                </a:solidFill>
                <a:latin typeface="微软雅黑" panose="020B0503020204020204" pitchFamily="34" charset="-122"/>
                <a:ea typeface="微软雅黑" panose="020B0503020204020204" pitchFamily="34" charset="-122"/>
                <a:cs typeface="微软雅黑"/>
              </a:rPr>
              <a:t>先进信息化技术</a:t>
            </a:r>
            <a:r>
              <a:rPr sz="4000" kern="1200" spc="-6" dirty="0" err="1" smtClean="0">
                <a:solidFill>
                  <a:srgbClr val="FF0000"/>
                </a:solidFill>
                <a:latin typeface="微软雅黑" panose="020B0503020204020204" pitchFamily="34" charset="-122"/>
                <a:ea typeface="微软雅黑" panose="020B0503020204020204" pitchFamily="34" charset="-122"/>
                <a:cs typeface="微软雅黑"/>
              </a:rPr>
              <a:t>应用示范</a:t>
            </a:r>
            <a:endParaRPr sz="4000" b="0" kern="1200" dirty="0" smtClean="0">
              <a:solidFill>
                <a:srgbClr val="FF0000"/>
              </a:solidFill>
              <a:latin typeface="微软雅黑" panose="020B0503020204020204" pitchFamily="34" charset="-122"/>
              <a:ea typeface="微软雅黑" panose="020B0503020204020204" pitchFamily="34" charset="-122"/>
              <a:cs typeface="微软雅黑"/>
            </a:endParaRPr>
          </a:p>
          <a:p>
            <a:pPr marL="2840870" algn="l" defTabSz="1108932" hangingPunct="1">
              <a:spcBef>
                <a:spcPts val="3626"/>
              </a:spcBef>
            </a:pPr>
            <a:r>
              <a:rPr sz="4000" kern="1200" spc="-12" dirty="0" err="1" smtClean="0">
                <a:solidFill>
                  <a:prstClr val="black"/>
                </a:solidFill>
                <a:latin typeface="微软雅黑"/>
                <a:ea typeface="+mn-ea"/>
                <a:cs typeface="微软雅黑"/>
              </a:rPr>
              <a:t>监理专家组</a:t>
            </a:r>
            <a:r>
              <a:rPr sz="4000" kern="1200" spc="-12" dirty="0" err="1">
                <a:solidFill>
                  <a:prstClr val="black"/>
                </a:solidFill>
                <a:latin typeface="微软雅黑"/>
                <a:ea typeface="+mn-ea"/>
                <a:cs typeface="微软雅黑"/>
              </a:rPr>
              <a:t>（经李院长批准</a:t>
            </a:r>
            <a:r>
              <a:rPr sz="4000" kern="1200" spc="-12" dirty="0">
                <a:solidFill>
                  <a:prstClr val="black"/>
                </a:solidFill>
                <a:latin typeface="微软雅黑"/>
                <a:ea typeface="+mn-ea"/>
                <a:cs typeface="微软雅黑"/>
              </a:rPr>
              <a:t>）</a:t>
            </a:r>
            <a:endParaRPr sz="4000" b="0" kern="1200" dirty="0">
              <a:solidFill>
                <a:prstClr val="black"/>
              </a:solidFill>
              <a:latin typeface="微软雅黑"/>
              <a:ea typeface="+mn-ea"/>
              <a:cs typeface="微软雅黑"/>
            </a:endParaRPr>
          </a:p>
        </p:txBody>
      </p:sp>
      <p:sp>
        <p:nvSpPr>
          <p:cNvPr id="8" name="object 8"/>
          <p:cNvSpPr/>
          <p:nvPr/>
        </p:nvSpPr>
        <p:spPr>
          <a:xfrm>
            <a:off x="14962633" y="4096224"/>
            <a:ext cx="1276194" cy="7993170"/>
          </a:xfrm>
          <a:custGeom>
            <a:avLst/>
            <a:gdLst/>
            <a:ahLst/>
            <a:cxnLst/>
            <a:rect l="l" t="t" r="r" b="b"/>
            <a:pathLst>
              <a:path w="1052194" h="6590665">
                <a:moveTo>
                  <a:pt x="0" y="0"/>
                </a:moveTo>
                <a:lnTo>
                  <a:pt x="77715" y="950"/>
                </a:lnTo>
                <a:lnTo>
                  <a:pt x="151888" y="3712"/>
                </a:lnTo>
                <a:lnTo>
                  <a:pt x="221703" y="8150"/>
                </a:lnTo>
                <a:lnTo>
                  <a:pt x="286349" y="14126"/>
                </a:lnTo>
                <a:lnTo>
                  <a:pt x="345012" y="21506"/>
                </a:lnTo>
                <a:lnTo>
                  <a:pt x="396881" y="30153"/>
                </a:lnTo>
                <a:lnTo>
                  <a:pt x="441141" y="39931"/>
                </a:lnTo>
                <a:lnTo>
                  <a:pt x="503587" y="62339"/>
                </a:lnTo>
                <a:lnTo>
                  <a:pt x="525847" y="87641"/>
                </a:lnTo>
                <a:lnTo>
                  <a:pt x="525847" y="3207546"/>
                </a:lnTo>
                <a:lnTo>
                  <a:pt x="531548" y="3220491"/>
                </a:lnTo>
                <a:lnTo>
                  <a:pt x="574714" y="3244481"/>
                </a:lnTo>
                <a:lnTo>
                  <a:pt x="654814" y="3265034"/>
                </a:lnTo>
                <a:lnTo>
                  <a:pt x="706682" y="3273681"/>
                </a:lnTo>
                <a:lnTo>
                  <a:pt x="765346" y="3281061"/>
                </a:lnTo>
                <a:lnTo>
                  <a:pt x="829992" y="3287037"/>
                </a:lnTo>
                <a:lnTo>
                  <a:pt x="899807" y="3291474"/>
                </a:lnTo>
                <a:lnTo>
                  <a:pt x="973979" y="3294236"/>
                </a:lnTo>
                <a:lnTo>
                  <a:pt x="1051695" y="3295187"/>
                </a:lnTo>
                <a:lnTo>
                  <a:pt x="973979" y="3296138"/>
                </a:lnTo>
                <a:lnTo>
                  <a:pt x="899807" y="3298900"/>
                </a:lnTo>
                <a:lnTo>
                  <a:pt x="829992" y="3303337"/>
                </a:lnTo>
                <a:lnTo>
                  <a:pt x="765346" y="3309314"/>
                </a:lnTo>
                <a:lnTo>
                  <a:pt x="706682" y="3316693"/>
                </a:lnTo>
                <a:lnTo>
                  <a:pt x="654814" y="3325340"/>
                </a:lnTo>
                <a:lnTo>
                  <a:pt x="610553" y="3335119"/>
                </a:lnTo>
                <a:lnTo>
                  <a:pt x="548108" y="3357526"/>
                </a:lnTo>
                <a:lnTo>
                  <a:pt x="525847" y="3382828"/>
                </a:lnTo>
                <a:lnTo>
                  <a:pt x="525847" y="6502733"/>
                </a:lnTo>
                <a:lnTo>
                  <a:pt x="520147" y="6515678"/>
                </a:lnTo>
                <a:lnTo>
                  <a:pt x="476981" y="6539669"/>
                </a:lnTo>
                <a:lnTo>
                  <a:pt x="396881" y="6560221"/>
                </a:lnTo>
                <a:lnTo>
                  <a:pt x="345012" y="6568869"/>
                </a:lnTo>
                <a:lnTo>
                  <a:pt x="286349" y="6576248"/>
                </a:lnTo>
                <a:lnTo>
                  <a:pt x="221703" y="6582225"/>
                </a:lnTo>
                <a:lnTo>
                  <a:pt x="151888" y="6586662"/>
                </a:lnTo>
                <a:lnTo>
                  <a:pt x="77715" y="6589424"/>
                </a:lnTo>
                <a:lnTo>
                  <a:pt x="0" y="6590375"/>
                </a:lnTo>
              </a:path>
            </a:pathLst>
          </a:custGeom>
          <a:ln w="47747">
            <a:solidFill>
              <a:srgbClr val="3951BC"/>
            </a:solidFill>
          </a:ln>
        </p:spPr>
        <p:txBody>
          <a:bodyPr wrap="square" lIns="0" tIns="0" rIns="0" bIns="0" rtlCol="0"/>
          <a:lstStyle/>
          <a:p>
            <a:pPr algn="l" defTabSz="1108932" hangingPunct="1"/>
            <a:endParaRPr sz="2200" b="0" kern="1200">
              <a:solidFill>
                <a:prstClr val="black"/>
              </a:solidFill>
              <a:latin typeface="Calibri"/>
              <a:ea typeface="+mn-ea"/>
              <a:cs typeface="+mn-cs"/>
            </a:endParaRPr>
          </a:p>
        </p:txBody>
      </p:sp>
      <p:sp>
        <p:nvSpPr>
          <p:cNvPr id="9" name="object 9"/>
          <p:cNvSpPr/>
          <p:nvPr/>
        </p:nvSpPr>
        <p:spPr>
          <a:xfrm>
            <a:off x="22021801" y="3604009"/>
            <a:ext cx="1120617" cy="8977395"/>
          </a:xfrm>
          <a:custGeom>
            <a:avLst/>
            <a:gdLst/>
            <a:ahLst/>
            <a:cxnLst/>
            <a:rect l="l" t="t" r="r" b="b"/>
            <a:pathLst>
              <a:path w="923925" h="7402195">
                <a:moveTo>
                  <a:pt x="923532" y="7402078"/>
                </a:moveTo>
                <a:lnTo>
                  <a:pt x="848620" y="7401070"/>
                </a:lnTo>
                <a:lnTo>
                  <a:pt x="777561" y="7398154"/>
                </a:lnTo>
                <a:lnTo>
                  <a:pt x="711304" y="7393487"/>
                </a:lnTo>
                <a:lnTo>
                  <a:pt x="650799" y="7387228"/>
                </a:lnTo>
                <a:lnTo>
                  <a:pt x="596997" y="7379535"/>
                </a:lnTo>
                <a:lnTo>
                  <a:pt x="550847" y="7370568"/>
                </a:lnTo>
                <a:lnTo>
                  <a:pt x="513299" y="7360483"/>
                </a:lnTo>
                <a:lnTo>
                  <a:pt x="467808" y="7337600"/>
                </a:lnTo>
                <a:lnTo>
                  <a:pt x="461766" y="7325117"/>
                </a:lnTo>
                <a:lnTo>
                  <a:pt x="461766" y="3778000"/>
                </a:lnTo>
                <a:lnTo>
                  <a:pt x="455723" y="3765514"/>
                </a:lnTo>
                <a:lnTo>
                  <a:pt x="410232" y="3742628"/>
                </a:lnTo>
                <a:lnTo>
                  <a:pt x="372684" y="3732544"/>
                </a:lnTo>
                <a:lnTo>
                  <a:pt x="326534" y="3723577"/>
                </a:lnTo>
                <a:lnTo>
                  <a:pt x="272732" y="3715886"/>
                </a:lnTo>
                <a:lnTo>
                  <a:pt x="212227" y="3709627"/>
                </a:lnTo>
                <a:lnTo>
                  <a:pt x="145970" y="3704961"/>
                </a:lnTo>
                <a:lnTo>
                  <a:pt x="74911" y="3702046"/>
                </a:lnTo>
                <a:lnTo>
                  <a:pt x="0" y="3701039"/>
                </a:lnTo>
                <a:lnTo>
                  <a:pt x="74911" y="3700032"/>
                </a:lnTo>
                <a:lnTo>
                  <a:pt x="145970" y="3697116"/>
                </a:lnTo>
                <a:lnTo>
                  <a:pt x="212227" y="3692450"/>
                </a:lnTo>
                <a:lnTo>
                  <a:pt x="272732" y="3686192"/>
                </a:lnTo>
                <a:lnTo>
                  <a:pt x="326534" y="3678500"/>
                </a:lnTo>
                <a:lnTo>
                  <a:pt x="372684" y="3669533"/>
                </a:lnTo>
                <a:lnTo>
                  <a:pt x="410232" y="3659449"/>
                </a:lnTo>
                <a:lnTo>
                  <a:pt x="455723" y="3636563"/>
                </a:lnTo>
                <a:lnTo>
                  <a:pt x="461766" y="3624078"/>
                </a:lnTo>
                <a:lnTo>
                  <a:pt x="461766" y="76961"/>
                </a:lnTo>
                <a:lnTo>
                  <a:pt x="467808" y="64475"/>
                </a:lnTo>
                <a:lnTo>
                  <a:pt x="513299" y="41589"/>
                </a:lnTo>
                <a:lnTo>
                  <a:pt x="550847" y="31505"/>
                </a:lnTo>
                <a:lnTo>
                  <a:pt x="596997" y="22538"/>
                </a:lnTo>
                <a:lnTo>
                  <a:pt x="650799" y="14846"/>
                </a:lnTo>
                <a:lnTo>
                  <a:pt x="711304" y="8588"/>
                </a:lnTo>
                <a:lnTo>
                  <a:pt x="777561" y="3922"/>
                </a:lnTo>
                <a:lnTo>
                  <a:pt x="848620" y="1007"/>
                </a:lnTo>
                <a:lnTo>
                  <a:pt x="923532" y="0"/>
                </a:lnTo>
              </a:path>
            </a:pathLst>
          </a:custGeom>
          <a:ln w="47747">
            <a:solidFill>
              <a:srgbClr val="3951BC"/>
            </a:solidFill>
          </a:ln>
        </p:spPr>
        <p:txBody>
          <a:bodyPr wrap="square" lIns="0" tIns="0" rIns="0" bIns="0" rtlCol="0"/>
          <a:lstStyle/>
          <a:p>
            <a:pPr algn="l" defTabSz="1108932" hangingPunct="1"/>
            <a:endParaRPr sz="2200" b="0" kern="1200">
              <a:solidFill>
                <a:prstClr val="black"/>
              </a:solidFill>
              <a:latin typeface="Calibri"/>
              <a:ea typeface="+mn-ea"/>
              <a:cs typeface="+mn-cs"/>
            </a:endParaRPr>
          </a:p>
        </p:txBody>
      </p:sp>
      <p:sp>
        <p:nvSpPr>
          <p:cNvPr id="10" name="object 10"/>
          <p:cNvSpPr txBox="1"/>
          <p:nvPr/>
        </p:nvSpPr>
        <p:spPr>
          <a:xfrm>
            <a:off x="23093645" y="4121333"/>
            <a:ext cx="945785" cy="479550"/>
          </a:xfrm>
          <a:prstGeom prst="rect">
            <a:avLst/>
          </a:prstGeom>
        </p:spPr>
        <p:txBody>
          <a:bodyPr vert="horz" wrap="square" lIns="0" tIns="17712" rIns="0" bIns="0" rtlCol="0">
            <a:spAutoFit/>
          </a:bodyPr>
          <a:lstStyle/>
          <a:p>
            <a:pPr marL="15403" algn="l" defTabSz="1108932" hangingPunct="1">
              <a:spcBef>
                <a:spcPts val="138"/>
              </a:spcBef>
            </a:pPr>
            <a:r>
              <a:rPr kern="1200" spc="12" dirty="0">
                <a:solidFill>
                  <a:prstClr val="black"/>
                </a:solidFill>
                <a:latin typeface="微软雅黑"/>
                <a:ea typeface="+mn-ea"/>
                <a:cs typeface="微软雅黑"/>
              </a:rPr>
              <a:t>立项</a:t>
            </a:r>
            <a:endParaRPr b="0" kern="1200" dirty="0">
              <a:solidFill>
                <a:prstClr val="black"/>
              </a:solidFill>
              <a:latin typeface="微软雅黑"/>
              <a:ea typeface="+mn-ea"/>
              <a:cs typeface="微软雅黑"/>
            </a:endParaRPr>
          </a:p>
        </p:txBody>
      </p:sp>
      <p:sp>
        <p:nvSpPr>
          <p:cNvPr id="11" name="object 11"/>
          <p:cNvSpPr txBox="1"/>
          <p:nvPr/>
        </p:nvSpPr>
        <p:spPr>
          <a:xfrm>
            <a:off x="22724838" y="4670316"/>
            <a:ext cx="1681310" cy="479550"/>
          </a:xfrm>
          <a:prstGeom prst="rect">
            <a:avLst/>
          </a:prstGeom>
        </p:spPr>
        <p:txBody>
          <a:bodyPr vert="horz" wrap="square" lIns="0" tIns="17712" rIns="0" bIns="0" rtlCol="0">
            <a:spAutoFit/>
          </a:bodyPr>
          <a:lstStyle/>
          <a:p>
            <a:pPr marL="15403" algn="l" defTabSz="1108932" hangingPunct="1">
              <a:spcBef>
                <a:spcPts val="138"/>
              </a:spcBef>
            </a:pPr>
            <a:r>
              <a:rPr lang="en-US" kern="1200" spc="6" dirty="0" smtClean="0">
                <a:solidFill>
                  <a:prstClr val="black"/>
                </a:solidFill>
                <a:latin typeface="微软雅黑"/>
                <a:ea typeface="+mn-ea"/>
                <a:cs typeface="微软雅黑"/>
              </a:rPr>
              <a:t>    8 </a:t>
            </a:r>
            <a:r>
              <a:rPr kern="1200" spc="12" dirty="0" smtClean="0">
                <a:solidFill>
                  <a:prstClr val="black"/>
                </a:solidFill>
                <a:latin typeface="微软雅黑"/>
                <a:ea typeface="+mn-ea"/>
                <a:cs typeface="微软雅黑"/>
              </a:rPr>
              <a:t>个</a:t>
            </a:r>
            <a:endParaRPr b="0" kern="1200" dirty="0">
              <a:solidFill>
                <a:prstClr val="black"/>
              </a:solidFill>
              <a:latin typeface="微软雅黑"/>
              <a:ea typeface="+mn-ea"/>
              <a:cs typeface="微软雅黑"/>
            </a:endParaRPr>
          </a:p>
        </p:txBody>
      </p:sp>
      <p:sp>
        <p:nvSpPr>
          <p:cNvPr id="13" name="object 13"/>
          <p:cNvSpPr/>
          <p:nvPr/>
        </p:nvSpPr>
        <p:spPr>
          <a:xfrm>
            <a:off x="16238981" y="4585396"/>
            <a:ext cx="5728623" cy="77783"/>
          </a:xfrm>
          <a:custGeom>
            <a:avLst/>
            <a:gdLst/>
            <a:ahLst/>
            <a:cxnLst/>
            <a:rect l="l" t="t" r="r" b="b"/>
            <a:pathLst>
              <a:path w="4723130" h="64135">
                <a:moveTo>
                  <a:pt x="4658811" y="0"/>
                </a:moveTo>
                <a:lnTo>
                  <a:pt x="4658811" y="64081"/>
                </a:lnTo>
                <a:lnTo>
                  <a:pt x="4701532" y="42721"/>
                </a:lnTo>
                <a:lnTo>
                  <a:pt x="4669491" y="42721"/>
                </a:lnTo>
                <a:lnTo>
                  <a:pt x="4669491" y="21360"/>
                </a:lnTo>
                <a:lnTo>
                  <a:pt x="4701532" y="21360"/>
                </a:lnTo>
                <a:lnTo>
                  <a:pt x="4658811" y="0"/>
                </a:lnTo>
                <a:close/>
              </a:path>
              <a:path w="4723130" h="64135">
                <a:moveTo>
                  <a:pt x="4658811" y="21360"/>
                </a:moveTo>
                <a:lnTo>
                  <a:pt x="0" y="21360"/>
                </a:lnTo>
                <a:lnTo>
                  <a:pt x="0" y="42721"/>
                </a:lnTo>
                <a:lnTo>
                  <a:pt x="4658811" y="42721"/>
                </a:lnTo>
                <a:lnTo>
                  <a:pt x="4658811" y="21360"/>
                </a:lnTo>
                <a:close/>
              </a:path>
              <a:path w="4723130" h="64135">
                <a:moveTo>
                  <a:pt x="4701532" y="21360"/>
                </a:moveTo>
                <a:lnTo>
                  <a:pt x="4669491" y="21360"/>
                </a:lnTo>
                <a:lnTo>
                  <a:pt x="4669491" y="42721"/>
                </a:lnTo>
                <a:lnTo>
                  <a:pt x="4701532" y="42721"/>
                </a:lnTo>
                <a:lnTo>
                  <a:pt x="4722892" y="32040"/>
                </a:lnTo>
                <a:lnTo>
                  <a:pt x="4701532" y="21360"/>
                </a:lnTo>
                <a:close/>
              </a:path>
            </a:pathLst>
          </a:custGeom>
          <a:solidFill>
            <a:srgbClr val="000000"/>
          </a:solidFill>
        </p:spPr>
        <p:txBody>
          <a:bodyPr wrap="square" lIns="0" tIns="0" rIns="0" bIns="0" rtlCol="0"/>
          <a:lstStyle/>
          <a:p>
            <a:pPr algn="l" defTabSz="1108932" hangingPunct="1"/>
            <a:endParaRPr sz="2200" b="0" kern="1200">
              <a:solidFill>
                <a:prstClr val="black"/>
              </a:solidFill>
              <a:latin typeface="Calibri"/>
              <a:ea typeface="+mn-ea"/>
              <a:cs typeface="+mn-cs"/>
            </a:endParaRPr>
          </a:p>
        </p:txBody>
      </p:sp>
      <p:sp>
        <p:nvSpPr>
          <p:cNvPr id="14" name="object 14"/>
          <p:cNvSpPr txBox="1"/>
          <p:nvPr/>
        </p:nvSpPr>
        <p:spPr>
          <a:xfrm>
            <a:off x="16943033" y="9536987"/>
            <a:ext cx="4100455" cy="2462873"/>
          </a:xfrm>
          <a:prstGeom prst="rect">
            <a:avLst/>
          </a:prstGeom>
        </p:spPr>
        <p:txBody>
          <a:bodyPr vert="horz" wrap="square" lIns="0" tIns="349622" rIns="0" bIns="0" rtlCol="0">
            <a:spAutoFit/>
          </a:bodyPr>
          <a:lstStyle/>
          <a:p>
            <a:pPr marL="770" defTabSz="1108932" hangingPunct="1">
              <a:spcBef>
                <a:spcPts val="2753"/>
              </a:spcBef>
            </a:pPr>
            <a:r>
              <a:rPr sz="4000" kern="1200" spc="-12" dirty="0">
                <a:solidFill>
                  <a:prstClr val="black"/>
                </a:solidFill>
                <a:latin typeface="微软雅黑"/>
                <a:ea typeface="+mn-ea"/>
                <a:cs typeface="微软雅黑"/>
              </a:rPr>
              <a:t>网信专项办</a:t>
            </a:r>
            <a:endParaRPr sz="4000" b="0" kern="1200" dirty="0">
              <a:solidFill>
                <a:prstClr val="black"/>
              </a:solidFill>
              <a:latin typeface="微软雅黑"/>
              <a:ea typeface="+mn-ea"/>
              <a:cs typeface="微软雅黑"/>
            </a:endParaRPr>
          </a:p>
          <a:p>
            <a:pPr defTabSz="1108932" hangingPunct="1">
              <a:spcBef>
                <a:spcPts val="2104"/>
              </a:spcBef>
            </a:pPr>
            <a:r>
              <a:rPr sz="3200" b="0" kern="1200" spc="-12" dirty="0" err="1">
                <a:solidFill>
                  <a:prstClr val="black"/>
                </a:solidFill>
                <a:latin typeface="微软雅黑"/>
                <a:ea typeface="+mn-ea"/>
                <a:cs typeface="微软雅黑"/>
              </a:rPr>
              <a:t>联络人</a:t>
            </a:r>
            <a:r>
              <a:rPr sz="3200" b="0" kern="1200" spc="-12" dirty="0" smtClean="0">
                <a:solidFill>
                  <a:prstClr val="black"/>
                </a:solidFill>
                <a:latin typeface="微软雅黑"/>
                <a:ea typeface="+mn-ea"/>
                <a:cs typeface="微软雅黑"/>
              </a:rPr>
              <a:t>：</a:t>
            </a:r>
            <a:r>
              <a:rPr lang="zh-CN" altLang="en-US" sz="3200" b="0" kern="1200" spc="-12" dirty="0" smtClean="0">
                <a:solidFill>
                  <a:prstClr val="black"/>
                </a:solidFill>
                <a:latin typeface="微软雅黑"/>
                <a:ea typeface="+mn-ea"/>
                <a:cs typeface="微软雅黑"/>
              </a:rPr>
              <a:t>王首重</a:t>
            </a:r>
            <a:r>
              <a:rPr sz="3200" b="0" kern="1200" spc="-12" dirty="0" smtClean="0">
                <a:solidFill>
                  <a:prstClr val="black"/>
                </a:solidFill>
                <a:latin typeface="微软雅黑"/>
                <a:ea typeface="+mn-ea"/>
                <a:cs typeface="微软雅黑"/>
              </a:rPr>
              <a:t>、</a:t>
            </a:r>
            <a:r>
              <a:rPr lang="zh-CN" altLang="en-US" sz="3200" b="0" kern="1200" spc="-12" dirty="0" smtClean="0">
                <a:solidFill>
                  <a:prstClr val="black"/>
                </a:solidFill>
                <a:latin typeface="微软雅黑"/>
                <a:ea typeface="+mn-ea"/>
                <a:cs typeface="微软雅黑"/>
              </a:rPr>
              <a:t>庄博</a:t>
            </a:r>
            <a:endParaRPr sz="3200" b="0" kern="1200" dirty="0">
              <a:solidFill>
                <a:prstClr val="black"/>
              </a:solidFill>
              <a:latin typeface="微软雅黑"/>
              <a:ea typeface="+mn-ea"/>
              <a:cs typeface="微软雅黑"/>
            </a:endParaRPr>
          </a:p>
          <a:p>
            <a:pPr marL="108583" defTabSz="1108932" hangingPunct="1">
              <a:spcBef>
                <a:spcPts val="2177"/>
              </a:spcBef>
            </a:pPr>
            <a:r>
              <a:rPr kern="1200" spc="18" dirty="0">
                <a:solidFill>
                  <a:srgbClr val="FF0000"/>
                </a:solidFill>
                <a:latin typeface="微软雅黑"/>
                <a:ea typeface="+mn-ea"/>
                <a:cs typeface="微软雅黑"/>
              </a:rPr>
              <a:t>组织、管理</a:t>
            </a:r>
            <a:endParaRPr b="0" kern="1200" dirty="0">
              <a:solidFill>
                <a:srgbClr val="FF0000"/>
              </a:solidFill>
              <a:latin typeface="微软雅黑"/>
              <a:ea typeface="+mn-ea"/>
              <a:cs typeface="微软雅黑"/>
            </a:endParaRPr>
          </a:p>
        </p:txBody>
      </p:sp>
      <p:sp>
        <p:nvSpPr>
          <p:cNvPr id="15" name="object 15"/>
          <p:cNvSpPr txBox="1">
            <a:spLocks noGrp="1"/>
          </p:cNvSpPr>
          <p:nvPr>
            <p:ph type="title"/>
          </p:nvPr>
        </p:nvSpPr>
        <p:spPr>
          <a:xfrm>
            <a:off x="2577951" y="661508"/>
            <a:ext cx="11208318" cy="754995"/>
          </a:xfrm>
          <a:prstGeom prst="rect">
            <a:avLst/>
          </a:prstGeom>
        </p:spPr>
        <p:txBody>
          <a:bodyPr vert="horz" wrap="square" lIns="0" tIns="16173" rIns="0" bIns="0" rtlCol="0">
            <a:spAutoFit/>
          </a:bodyPr>
          <a:lstStyle/>
          <a:p>
            <a:pPr marL="15403">
              <a:spcBef>
                <a:spcPts val="127"/>
              </a:spcBef>
            </a:pPr>
            <a:r>
              <a:rPr kumimoji="1" sz="4800" dirty="0" err="1">
                <a:solidFill>
                  <a:srgbClr val="002060"/>
                </a:solidFill>
                <a:latin typeface="微软雅黑" panose="020B0503020204020204" pitchFamily="34" charset="-122"/>
                <a:ea typeface="微软雅黑" panose="020B0503020204020204" pitchFamily="34" charset="-122"/>
              </a:rPr>
              <a:t>二、</a:t>
            </a:r>
            <a:r>
              <a:rPr kumimoji="1" sz="4800" dirty="0" err="1" smtClean="0">
                <a:solidFill>
                  <a:srgbClr val="002060"/>
                </a:solidFill>
                <a:latin typeface="微软雅黑" panose="020B0503020204020204" pitchFamily="34" charset="-122"/>
                <a:ea typeface="微软雅黑" panose="020B0503020204020204" pitchFamily="34" charset="-122"/>
              </a:rPr>
              <a:t>应用示范项目的组织管理</a:t>
            </a:r>
            <a:endParaRPr kumimoji="1" sz="4800" dirty="0">
              <a:solidFill>
                <a:srgbClr val="002060"/>
              </a:solidFill>
              <a:latin typeface="微软雅黑" panose="020B0503020204020204" pitchFamily="34" charset="-122"/>
              <a:ea typeface="微软雅黑" panose="020B0503020204020204" pitchFamily="34" charset="-122"/>
            </a:endParaRPr>
          </a:p>
        </p:txBody>
      </p:sp>
      <p:sp>
        <p:nvSpPr>
          <p:cNvPr id="16" name="object 16"/>
          <p:cNvSpPr/>
          <p:nvPr/>
        </p:nvSpPr>
        <p:spPr>
          <a:xfrm>
            <a:off x="16238981" y="11305764"/>
            <a:ext cx="5728623" cy="77783"/>
          </a:xfrm>
          <a:custGeom>
            <a:avLst/>
            <a:gdLst/>
            <a:ahLst/>
            <a:cxnLst/>
            <a:rect l="l" t="t" r="r" b="b"/>
            <a:pathLst>
              <a:path w="4723130" h="64134">
                <a:moveTo>
                  <a:pt x="4658811" y="0"/>
                </a:moveTo>
                <a:lnTo>
                  <a:pt x="4658811" y="64081"/>
                </a:lnTo>
                <a:lnTo>
                  <a:pt x="4701532" y="42721"/>
                </a:lnTo>
                <a:lnTo>
                  <a:pt x="4669491" y="42721"/>
                </a:lnTo>
                <a:lnTo>
                  <a:pt x="4669491" y="21360"/>
                </a:lnTo>
                <a:lnTo>
                  <a:pt x="4701532" y="21360"/>
                </a:lnTo>
                <a:lnTo>
                  <a:pt x="4658811" y="0"/>
                </a:lnTo>
                <a:close/>
              </a:path>
              <a:path w="4723130" h="64134">
                <a:moveTo>
                  <a:pt x="4658811" y="21360"/>
                </a:moveTo>
                <a:lnTo>
                  <a:pt x="0" y="21360"/>
                </a:lnTo>
                <a:lnTo>
                  <a:pt x="0" y="42721"/>
                </a:lnTo>
                <a:lnTo>
                  <a:pt x="4658811" y="42721"/>
                </a:lnTo>
                <a:lnTo>
                  <a:pt x="4658811" y="21360"/>
                </a:lnTo>
                <a:close/>
              </a:path>
              <a:path w="4723130" h="64134">
                <a:moveTo>
                  <a:pt x="4701532" y="21360"/>
                </a:moveTo>
                <a:lnTo>
                  <a:pt x="4669491" y="21360"/>
                </a:lnTo>
                <a:lnTo>
                  <a:pt x="4669491" y="42721"/>
                </a:lnTo>
                <a:lnTo>
                  <a:pt x="4701532" y="42721"/>
                </a:lnTo>
                <a:lnTo>
                  <a:pt x="4722892" y="32040"/>
                </a:lnTo>
                <a:lnTo>
                  <a:pt x="4701532" y="21360"/>
                </a:lnTo>
                <a:close/>
              </a:path>
            </a:pathLst>
          </a:custGeom>
          <a:solidFill>
            <a:srgbClr val="000000"/>
          </a:solidFill>
        </p:spPr>
        <p:txBody>
          <a:bodyPr wrap="square" lIns="0" tIns="0" rIns="0" bIns="0" rtlCol="0"/>
          <a:lstStyle/>
          <a:p>
            <a:pPr algn="l" defTabSz="1108932" hangingPunct="1"/>
            <a:endParaRPr sz="2200" b="0" kern="1200">
              <a:solidFill>
                <a:prstClr val="black"/>
              </a:solidFill>
              <a:latin typeface="Calibri"/>
              <a:ea typeface="+mn-ea"/>
              <a:cs typeface="+mn-cs"/>
            </a:endParaRPr>
          </a:p>
        </p:txBody>
      </p:sp>
      <p:sp>
        <p:nvSpPr>
          <p:cNvPr id="17" name="object 17"/>
          <p:cNvSpPr/>
          <p:nvPr/>
        </p:nvSpPr>
        <p:spPr>
          <a:xfrm>
            <a:off x="16129254" y="7494507"/>
            <a:ext cx="5728623" cy="77783"/>
          </a:xfrm>
          <a:custGeom>
            <a:avLst/>
            <a:gdLst/>
            <a:ahLst/>
            <a:cxnLst/>
            <a:rect l="l" t="t" r="r" b="b"/>
            <a:pathLst>
              <a:path w="4723130" h="64135">
                <a:moveTo>
                  <a:pt x="4658811" y="0"/>
                </a:moveTo>
                <a:lnTo>
                  <a:pt x="4658811" y="64081"/>
                </a:lnTo>
                <a:lnTo>
                  <a:pt x="4701532" y="42721"/>
                </a:lnTo>
                <a:lnTo>
                  <a:pt x="4669491" y="42721"/>
                </a:lnTo>
                <a:lnTo>
                  <a:pt x="4669491" y="21360"/>
                </a:lnTo>
                <a:lnTo>
                  <a:pt x="4701532" y="21360"/>
                </a:lnTo>
                <a:lnTo>
                  <a:pt x="4658811" y="0"/>
                </a:lnTo>
                <a:close/>
              </a:path>
              <a:path w="4723130" h="64135">
                <a:moveTo>
                  <a:pt x="4658811" y="21360"/>
                </a:moveTo>
                <a:lnTo>
                  <a:pt x="0" y="21360"/>
                </a:lnTo>
                <a:lnTo>
                  <a:pt x="0" y="42721"/>
                </a:lnTo>
                <a:lnTo>
                  <a:pt x="4658811" y="42721"/>
                </a:lnTo>
                <a:lnTo>
                  <a:pt x="4658811" y="21360"/>
                </a:lnTo>
                <a:close/>
              </a:path>
              <a:path w="4723130" h="64135">
                <a:moveTo>
                  <a:pt x="4701532" y="21360"/>
                </a:moveTo>
                <a:lnTo>
                  <a:pt x="4669491" y="21360"/>
                </a:lnTo>
                <a:lnTo>
                  <a:pt x="4669491" y="42721"/>
                </a:lnTo>
                <a:lnTo>
                  <a:pt x="4701532" y="42721"/>
                </a:lnTo>
                <a:lnTo>
                  <a:pt x="4722892" y="32040"/>
                </a:lnTo>
                <a:lnTo>
                  <a:pt x="4701532" y="21360"/>
                </a:lnTo>
                <a:close/>
              </a:path>
            </a:pathLst>
          </a:custGeom>
          <a:solidFill>
            <a:srgbClr val="000000"/>
          </a:solidFill>
        </p:spPr>
        <p:txBody>
          <a:bodyPr wrap="square" lIns="0" tIns="0" rIns="0" bIns="0" rtlCol="0"/>
          <a:lstStyle/>
          <a:p>
            <a:pPr algn="l" defTabSz="1108932" hangingPunct="1"/>
            <a:endParaRPr sz="2200" b="0" kern="1200">
              <a:solidFill>
                <a:prstClr val="black"/>
              </a:solidFill>
              <a:latin typeface="Calibri"/>
              <a:ea typeface="+mn-ea"/>
              <a:cs typeface="+mn-cs"/>
            </a:endParaRPr>
          </a:p>
        </p:txBody>
      </p:sp>
      <p:graphicFrame>
        <p:nvGraphicFramePr>
          <p:cNvPr id="18" name="object 18"/>
          <p:cNvGraphicFramePr>
            <a:graphicFrameLocks noGrp="1"/>
          </p:cNvGraphicFramePr>
          <p:nvPr>
            <p:extLst>
              <p:ext uri="{D42A27DB-BD31-4B8C-83A1-F6EECF244321}">
                <p14:modId xmlns:p14="http://schemas.microsoft.com/office/powerpoint/2010/main" val="3440765310"/>
              </p:ext>
            </p:extLst>
          </p:nvPr>
        </p:nvGraphicFramePr>
        <p:xfrm>
          <a:off x="2164702" y="3794112"/>
          <a:ext cx="12368891" cy="4524507"/>
        </p:xfrm>
        <a:graphic>
          <a:graphicData uri="http://schemas.openxmlformats.org/drawingml/2006/table">
            <a:tbl>
              <a:tblPr firstRow="1" bandRow="1">
                <a:tableStyleId>{2D5ABB26-0587-4C30-8999-92F81FD0307C}</a:tableStyleId>
              </a:tblPr>
              <a:tblGrid>
                <a:gridCol w="2873829"/>
                <a:gridCol w="4311972"/>
                <a:gridCol w="5183090"/>
              </a:tblGrid>
              <a:tr h="647679">
                <a:tc>
                  <a:txBody>
                    <a:bodyPr/>
                    <a:lstStyle/>
                    <a:p>
                      <a:pPr marL="10795" algn="ctr">
                        <a:lnSpc>
                          <a:spcPts val="2660"/>
                        </a:lnSpc>
                        <a:spcBef>
                          <a:spcPts val="1445"/>
                        </a:spcBef>
                      </a:pPr>
                      <a:r>
                        <a:rPr sz="2800" b="1" spc="0" dirty="0">
                          <a:solidFill>
                            <a:srgbClr val="FFFFFF"/>
                          </a:solidFill>
                          <a:latin typeface="微软雅黑"/>
                          <a:cs typeface="微软雅黑"/>
                        </a:rPr>
                        <a:t>姓名</a:t>
                      </a:r>
                      <a:endParaRPr sz="2800" dirty="0">
                        <a:latin typeface="微软雅黑"/>
                        <a:cs typeface="微软雅黑"/>
                      </a:endParaRPr>
                    </a:p>
                  </a:txBody>
                  <a:tcPr marL="0" marR="0" marT="222567" marB="0">
                    <a:lnL w="12700">
                      <a:solidFill>
                        <a:srgbClr val="FFFFFF"/>
                      </a:solidFill>
                      <a:prstDash val="solid"/>
                    </a:lnL>
                    <a:lnR w="19050">
                      <a:solidFill>
                        <a:srgbClr val="FFFFFF"/>
                      </a:solidFill>
                      <a:prstDash val="solid"/>
                    </a:lnR>
                    <a:lnT w="12700">
                      <a:solidFill>
                        <a:srgbClr val="000000"/>
                      </a:solidFill>
                      <a:prstDash val="solid"/>
                    </a:lnT>
                    <a:lnB w="28575">
                      <a:solidFill>
                        <a:srgbClr val="FFFFFF"/>
                      </a:solidFill>
                      <a:prstDash val="solid"/>
                    </a:lnB>
                    <a:solidFill>
                      <a:srgbClr val="006FC0"/>
                    </a:solidFill>
                  </a:tcPr>
                </a:tc>
                <a:tc>
                  <a:txBody>
                    <a:bodyPr/>
                    <a:lstStyle/>
                    <a:p>
                      <a:pPr marL="10160" algn="ctr">
                        <a:lnSpc>
                          <a:spcPts val="2660"/>
                        </a:lnSpc>
                        <a:spcBef>
                          <a:spcPts val="1445"/>
                        </a:spcBef>
                      </a:pPr>
                      <a:r>
                        <a:rPr sz="2800" b="1" spc="0" dirty="0">
                          <a:solidFill>
                            <a:srgbClr val="FFFFFF"/>
                          </a:solidFill>
                          <a:latin typeface="微软雅黑"/>
                          <a:cs typeface="微软雅黑"/>
                        </a:rPr>
                        <a:t>单位</a:t>
                      </a:r>
                      <a:endParaRPr sz="2800">
                        <a:latin typeface="微软雅黑"/>
                        <a:cs typeface="微软雅黑"/>
                      </a:endParaRPr>
                    </a:p>
                  </a:txBody>
                  <a:tcPr marL="0" marR="0" marT="222567" marB="0">
                    <a:lnL w="19050">
                      <a:solidFill>
                        <a:srgbClr val="FFFFFF"/>
                      </a:solidFill>
                      <a:prstDash val="solid"/>
                    </a:lnL>
                    <a:lnR w="19050">
                      <a:solidFill>
                        <a:srgbClr val="FFFFFF"/>
                      </a:solidFill>
                      <a:prstDash val="solid"/>
                    </a:lnR>
                    <a:lnT w="12700">
                      <a:solidFill>
                        <a:srgbClr val="000000"/>
                      </a:solidFill>
                      <a:prstDash val="solid"/>
                    </a:lnT>
                    <a:lnB w="28575">
                      <a:solidFill>
                        <a:srgbClr val="FFFFFF"/>
                      </a:solidFill>
                      <a:prstDash val="solid"/>
                    </a:lnB>
                    <a:solidFill>
                      <a:srgbClr val="006FC0"/>
                    </a:solidFill>
                  </a:tcPr>
                </a:tc>
                <a:tc>
                  <a:txBody>
                    <a:bodyPr/>
                    <a:lstStyle/>
                    <a:p>
                      <a:pPr marL="8255" algn="ctr">
                        <a:lnSpc>
                          <a:spcPts val="2660"/>
                        </a:lnSpc>
                        <a:spcBef>
                          <a:spcPts val="1445"/>
                        </a:spcBef>
                      </a:pPr>
                      <a:r>
                        <a:rPr sz="2800" b="1" spc="0" dirty="0">
                          <a:solidFill>
                            <a:srgbClr val="FFFFFF"/>
                          </a:solidFill>
                          <a:latin typeface="微软雅黑"/>
                          <a:cs typeface="微软雅黑"/>
                        </a:rPr>
                        <a:t>职务</a:t>
                      </a:r>
                      <a:r>
                        <a:rPr sz="2800" b="1" spc="-5" dirty="0">
                          <a:solidFill>
                            <a:srgbClr val="FFFFFF"/>
                          </a:solidFill>
                          <a:latin typeface="微软雅黑"/>
                          <a:cs typeface="微软雅黑"/>
                        </a:rPr>
                        <a:t>/</a:t>
                      </a:r>
                      <a:r>
                        <a:rPr sz="2800" b="1" spc="0" dirty="0">
                          <a:solidFill>
                            <a:srgbClr val="FFFFFF"/>
                          </a:solidFill>
                          <a:latin typeface="微软雅黑"/>
                          <a:cs typeface="微软雅黑"/>
                        </a:rPr>
                        <a:t>职称</a:t>
                      </a:r>
                      <a:endParaRPr sz="2800">
                        <a:latin typeface="微软雅黑"/>
                        <a:cs typeface="微软雅黑"/>
                      </a:endParaRPr>
                    </a:p>
                  </a:txBody>
                  <a:tcPr marL="0" marR="0" marT="222567" marB="0">
                    <a:lnL w="19050">
                      <a:solidFill>
                        <a:srgbClr val="FFFFFF"/>
                      </a:solidFill>
                      <a:prstDash val="solid"/>
                    </a:lnL>
                    <a:lnR w="19050">
                      <a:solidFill>
                        <a:srgbClr val="FFFFFF"/>
                      </a:solidFill>
                      <a:prstDash val="solid"/>
                    </a:lnR>
                    <a:lnT w="12700">
                      <a:solidFill>
                        <a:srgbClr val="000000"/>
                      </a:solidFill>
                      <a:prstDash val="solid"/>
                    </a:lnT>
                    <a:lnB w="28575">
                      <a:solidFill>
                        <a:srgbClr val="FFFFFF"/>
                      </a:solidFill>
                      <a:prstDash val="solid"/>
                    </a:lnB>
                    <a:solidFill>
                      <a:srgbClr val="006FC0"/>
                    </a:solidFill>
                  </a:tcPr>
                </a:tc>
              </a:tr>
              <a:tr h="646138">
                <a:tc>
                  <a:txBody>
                    <a:bodyPr/>
                    <a:lstStyle/>
                    <a:p>
                      <a:pPr marL="9525" algn="ctr">
                        <a:lnSpc>
                          <a:spcPts val="2660"/>
                        </a:lnSpc>
                        <a:spcBef>
                          <a:spcPts val="1435"/>
                        </a:spcBef>
                      </a:pPr>
                      <a:r>
                        <a:rPr lang="zh-CN" altLang="en-US" sz="2800" dirty="0" smtClean="0">
                          <a:latin typeface="微软雅黑"/>
                          <a:cs typeface="微软雅黑"/>
                        </a:rPr>
                        <a:t>张玉军（组长）</a:t>
                      </a:r>
                      <a:endParaRPr sz="2800" dirty="0">
                        <a:latin typeface="微软雅黑"/>
                        <a:cs typeface="微软雅黑"/>
                      </a:endParaRPr>
                    </a:p>
                  </a:txBody>
                  <a:tcPr marL="0" marR="0" marT="221027" marB="0">
                    <a:lnL w="12700">
                      <a:solidFill>
                        <a:srgbClr val="FFFFFF"/>
                      </a:solidFill>
                      <a:prstDash val="solid"/>
                    </a:lnL>
                    <a:lnR w="19050">
                      <a:solidFill>
                        <a:srgbClr val="FFFFFF"/>
                      </a:solidFill>
                      <a:prstDash val="solid"/>
                    </a:lnR>
                    <a:lnT w="28575">
                      <a:solidFill>
                        <a:srgbClr val="FFFFFF"/>
                      </a:solidFill>
                      <a:prstDash val="solid"/>
                    </a:lnT>
                    <a:lnB w="19050">
                      <a:solidFill>
                        <a:srgbClr val="FFFFFF"/>
                      </a:solidFill>
                      <a:prstDash val="solid"/>
                    </a:lnB>
                    <a:solidFill>
                      <a:srgbClr val="CCEBFF"/>
                    </a:solidFill>
                  </a:tcPr>
                </a:tc>
                <a:tc>
                  <a:txBody>
                    <a:bodyPr/>
                    <a:lstStyle/>
                    <a:p>
                      <a:pPr marL="8890" algn="ctr">
                        <a:lnSpc>
                          <a:spcPts val="2660"/>
                        </a:lnSpc>
                        <a:spcBef>
                          <a:spcPts val="1435"/>
                        </a:spcBef>
                      </a:pPr>
                      <a:r>
                        <a:rPr lang="zh-CN" altLang="en-US" sz="2800" dirty="0" smtClean="0">
                          <a:latin typeface="微软雅黑"/>
                          <a:cs typeface="微软雅黑"/>
                        </a:rPr>
                        <a:t>计算技术研究所</a:t>
                      </a:r>
                      <a:endParaRPr sz="2800" dirty="0">
                        <a:latin typeface="微软雅黑"/>
                        <a:cs typeface="微软雅黑"/>
                      </a:endParaRPr>
                    </a:p>
                  </a:txBody>
                  <a:tcPr marL="0" marR="0" marT="221027" marB="0">
                    <a:lnL w="19050">
                      <a:solidFill>
                        <a:srgbClr val="FFFFFF"/>
                      </a:solidFill>
                      <a:prstDash val="solid"/>
                    </a:lnL>
                    <a:lnR w="19050">
                      <a:solidFill>
                        <a:srgbClr val="FFFFFF"/>
                      </a:solidFill>
                      <a:prstDash val="solid"/>
                    </a:lnR>
                    <a:lnT w="28575">
                      <a:solidFill>
                        <a:srgbClr val="FFFFFF"/>
                      </a:solidFill>
                      <a:prstDash val="solid"/>
                    </a:lnT>
                    <a:lnB w="19050">
                      <a:solidFill>
                        <a:srgbClr val="FFFFFF"/>
                      </a:solidFill>
                      <a:prstDash val="solid"/>
                    </a:lnB>
                    <a:solidFill>
                      <a:srgbClr val="CCEBFF"/>
                    </a:solidFill>
                  </a:tcPr>
                </a:tc>
                <a:tc>
                  <a:txBody>
                    <a:bodyPr/>
                    <a:lstStyle/>
                    <a:p>
                      <a:pPr marL="9525" algn="ctr">
                        <a:lnSpc>
                          <a:spcPts val="2660"/>
                        </a:lnSpc>
                        <a:spcBef>
                          <a:spcPts val="1435"/>
                        </a:spcBef>
                      </a:pPr>
                      <a:r>
                        <a:rPr sz="2800" spc="0" dirty="0">
                          <a:latin typeface="微软雅黑"/>
                          <a:cs typeface="微软雅黑"/>
                        </a:rPr>
                        <a:t>研究员</a:t>
                      </a:r>
                      <a:endParaRPr sz="2800" dirty="0">
                        <a:latin typeface="微软雅黑"/>
                        <a:cs typeface="微软雅黑"/>
                      </a:endParaRPr>
                    </a:p>
                  </a:txBody>
                  <a:tcPr marL="0" marR="0" marT="221027" marB="0">
                    <a:lnL w="19050">
                      <a:solidFill>
                        <a:srgbClr val="FFFFFF"/>
                      </a:solidFill>
                      <a:prstDash val="solid"/>
                    </a:lnL>
                    <a:lnR w="19050">
                      <a:solidFill>
                        <a:srgbClr val="FFFFFF"/>
                      </a:solidFill>
                      <a:prstDash val="solid"/>
                    </a:lnR>
                    <a:lnT w="28575">
                      <a:solidFill>
                        <a:srgbClr val="FFFFFF"/>
                      </a:solidFill>
                      <a:prstDash val="solid"/>
                    </a:lnT>
                    <a:lnB w="19050">
                      <a:solidFill>
                        <a:srgbClr val="FFFFFF"/>
                      </a:solidFill>
                      <a:prstDash val="solid"/>
                    </a:lnB>
                    <a:solidFill>
                      <a:srgbClr val="CCEBFF"/>
                    </a:solidFill>
                  </a:tcPr>
                </a:tc>
              </a:tr>
              <a:tr h="646138">
                <a:tc>
                  <a:txBody>
                    <a:bodyPr/>
                    <a:lstStyle/>
                    <a:p>
                      <a:pPr marL="10795" algn="ctr">
                        <a:lnSpc>
                          <a:spcPts val="2660"/>
                        </a:lnSpc>
                        <a:spcBef>
                          <a:spcPts val="1435"/>
                        </a:spcBef>
                      </a:pPr>
                      <a:r>
                        <a:rPr lang="zh-CN" altLang="en-US" sz="2800" dirty="0" smtClean="0">
                          <a:latin typeface="微软雅黑"/>
                          <a:cs typeface="微软雅黑"/>
                        </a:rPr>
                        <a:t>王彦棡</a:t>
                      </a:r>
                      <a:endParaRPr sz="2800" dirty="0">
                        <a:latin typeface="微软雅黑"/>
                        <a:cs typeface="微软雅黑"/>
                      </a:endParaRPr>
                    </a:p>
                  </a:txBody>
                  <a:tcPr marL="0" marR="0" marT="221027" marB="0">
                    <a:lnL w="1270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4D4D4"/>
                    </a:solidFill>
                  </a:tcPr>
                </a:tc>
                <a:tc>
                  <a:txBody>
                    <a:bodyPr/>
                    <a:lstStyle/>
                    <a:p>
                      <a:pPr marL="8890" algn="ctr">
                        <a:lnSpc>
                          <a:spcPts val="2660"/>
                        </a:lnSpc>
                        <a:spcBef>
                          <a:spcPts val="1435"/>
                        </a:spcBef>
                      </a:pPr>
                      <a:r>
                        <a:rPr lang="zh-CN" altLang="en-US" sz="2800" dirty="0" smtClean="0">
                          <a:latin typeface="微软雅黑"/>
                          <a:cs typeface="微软雅黑"/>
                        </a:rPr>
                        <a:t>计算机网络信息中心</a:t>
                      </a:r>
                      <a:endParaRPr sz="2800" dirty="0">
                        <a:latin typeface="微软雅黑"/>
                        <a:cs typeface="微软雅黑"/>
                      </a:endParaRPr>
                    </a:p>
                  </a:txBody>
                  <a:tcPr marL="0" marR="0" marT="221027"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4D4D4"/>
                    </a:solidFill>
                  </a:tcPr>
                </a:tc>
                <a:tc>
                  <a:txBody>
                    <a:bodyPr/>
                    <a:lstStyle/>
                    <a:p>
                      <a:pPr marL="9525" algn="ctr">
                        <a:lnSpc>
                          <a:spcPts val="2660"/>
                        </a:lnSpc>
                        <a:spcBef>
                          <a:spcPts val="1435"/>
                        </a:spcBef>
                      </a:pPr>
                      <a:r>
                        <a:rPr sz="2800" spc="0" dirty="0" err="1" smtClean="0">
                          <a:latin typeface="微软雅黑"/>
                          <a:cs typeface="微软雅黑"/>
                        </a:rPr>
                        <a:t>研究员</a:t>
                      </a:r>
                      <a:endParaRPr sz="2800" dirty="0">
                        <a:latin typeface="微软雅黑"/>
                        <a:cs typeface="微软雅黑"/>
                      </a:endParaRPr>
                    </a:p>
                  </a:txBody>
                  <a:tcPr marL="0" marR="0" marT="221027"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4D4D4"/>
                    </a:solidFill>
                  </a:tcPr>
                </a:tc>
              </a:tr>
              <a:tr h="646138">
                <a:tc>
                  <a:txBody>
                    <a:bodyPr/>
                    <a:lstStyle/>
                    <a:p>
                      <a:pPr marL="10795" algn="ctr">
                        <a:lnSpc>
                          <a:spcPts val="2660"/>
                        </a:lnSpc>
                        <a:spcBef>
                          <a:spcPts val="1435"/>
                        </a:spcBef>
                      </a:pPr>
                      <a:r>
                        <a:rPr lang="zh-CN" altLang="en-US" sz="2800" dirty="0" smtClean="0">
                          <a:latin typeface="微软雅黑"/>
                          <a:cs typeface="微软雅黑"/>
                        </a:rPr>
                        <a:t>颜永红</a:t>
                      </a:r>
                      <a:endParaRPr sz="2800" dirty="0">
                        <a:latin typeface="微软雅黑"/>
                        <a:cs typeface="微软雅黑"/>
                      </a:endParaRPr>
                    </a:p>
                  </a:txBody>
                  <a:tcPr marL="0" marR="0" marT="221027" marB="0">
                    <a:lnL w="1270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CEBFF"/>
                    </a:solidFill>
                  </a:tcPr>
                </a:tc>
                <a:tc>
                  <a:txBody>
                    <a:bodyPr/>
                    <a:lstStyle/>
                    <a:p>
                      <a:pPr marL="10160" algn="ctr">
                        <a:lnSpc>
                          <a:spcPts val="2660"/>
                        </a:lnSpc>
                        <a:spcBef>
                          <a:spcPts val="1435"/>
                        </a:spcBef>
                      </a:pPr>
                      <a:r>
                        <a:rPr lang="zh-CN" altLang="en-US" sz="2800" spc="0" dirty="0" smtClean="0">
                          <a:latin typeface="微软雅黑"/>
                          <a:cs typeface="微软雅黑"/>
                        </a:rPr>
                        <a:t>声学研究所</a:t>
                      </a:r>
                      <a:endParaRPr sz="2800" dirty="0">
                        <a:latin typeface="微软雅黑"/>
                        <a:cs typeface="微软雅黑"/>
                      </a:endParaRPr>
                    </a:p>
                  </a:txBody>
                  <a:tcPr marL="0" marR="0" marT="221027"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CEBFF"/>
                    </a:solidFill>
                  </a:tcPr>
                </a:tc>
                <a:tc>
                  <a:txBody>
                    <a:bodyPr/>
                    <a:lstStyle/>
                    <a:p>
                      <a:pPr marL="8255" algn="ctr">
                        <a:lnSpc>
                          <a:spcPts val="2660"/>
                        </a:lnSpc>
                        <a:spcBef>
                          <a:spcPts val="1435"/>
                        </a:spcBef>
                      </a:pPr>
                      <a:r>
                        <a:rPr sz="2800" spc="0" dirty="0" err="1" smtClean="0">
                          <a:latin typeface="微软雅黑"/>
                          <a:cs typeface="微软雅黑"/>
                        </a:rPr>
                        <a:t>研究员</a:t>
                      </a:r>
                      <a:endParaRPr sz="2800" dirty="0">
                        <a:latin typeface="微软雅黑"/>
                        <a:cs typeface="微软雅黑"/>
                      </a:endParaRPr>
                    </a:p>
                  </a:txBody>
                  <a:tcPr marL="0" marR="0" marT="221027"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CEBFF"/>
                    </a:solidFill>
                  </a:tcPr>
                </a:tc>
              </a:tr>
              <a:tr h="646138">
                <a:tc>
                  <a:txBody>
                    <a:bodyPr/>
                    <a:lstStyle/>
                    <a:p>
                      <a:pPr marL="10795" algn="ctr">
                        <a:lnSpc>
                          <a:spcPts val="2660"/>
                        </a:lnSpc>
                        <a:spcBef>
                          <a:spcPts val="1435"/>
                        </a:spcBef>
                      </a:pPr>
                      <a:r>
                        <a:rPr lang="zh-CN" altLang="en-US" sz="2800" dirty="0" smtClean="0">
                          <a:latin typeface="微软雅黑"/>
                          <a:cs typeface="微软雅黑"/>
                        </a:rPr>
                        <a:t>刘宝旭</a:t>
                      </a:r>
                      <a:endParaRPr sz="2800" dirty="0">
                        <a:latin typeface="微软雅黑"/>
                        <a:cs typeface="微软雅黑"/>
                      </a:endParaRPr>
                    </a:p>
                  </a:txBody>
                  <a:tcPr marL="0" marR="0" marT="221027" marB="0">
                    <a:lnL w="1270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FDFDF"/>
                    </a:solidFill>
                  </a:tcPr>
                </a:tc>
                <a:tc>
                  <a:txBody>
                    <a:bodyPr/>
                    <a:lstStyle/>
                    <a:p>
                      <a:pPr marL="10160" algn="ctr">
                        <a:lnSpc>
                          <a:spcPts val="2660"/>
                        </a:lnSpc>
                        <a:spcBef>
                          <a:spcPts val="1435"/>
                        </a:spcBef>
                      </a:pPr>
                      <a:r>
                        <a:rPr lang="zh-CN" altLang="en-US" sz="2800" dirty="0" smtClean="0">
                          <a:latin typeface="微软雅黑"/>
                          <a:cs typeface="微软雅黑"/>
                        </a:rPr>
                        <a:t>信息工程研究所</a:t>
                      </a:r>
                      <a:endParaRPr sz="2800" dirty="0">
                        <a:latin typeface="微软雅黑"/>
                        <a:cs typeface="微软雅黑"/>
                      </a:endParaRPr>
                    </a:p>
                  </a:txBody>
                  <a:tcPr marL="0" marR="0" marT="221027"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FDFDF"/>
                    </a:solidFill>
                  </a:tcPr>
                </a:tc>
                <a:tc>
                  <a:txBody>
                    <a:bodyPr/>
                    <a:lstStyle/>
                    <a:p>
                      <a:pPr marL="8255" algn="ctr">
                        <a:lnSpc>
                          <a:spcPts val="2660"/>
                        </a:lnSpc>
                        <a:spcBef>
                          <a:spcPts val="1435"/>
                        </a:spcBef>
                      </a:pPr>
                      <a:r>
                        <a:rPr sz="2800" spc="0" dirty="0" err="1" smtClean="0">
                          <a:latin typeface="微软雅黑"/>
                          <a:cs typeface="微软雅黑"/>
                        </a:rPr>
                        <a:t>研究员</a:t>
                      </a:r>
                      <a:endParaRPr sz="2800" dirty="0">
                        <a:latin typeface="微软雅黑"/>
                        <a:cs typeface="微软雅黑"/>
                      </a:endParaRPr>
                    </a:p>
                  </a:txBody>
                  <a:tcPr marL="0" marR="0" marT="221027"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FDFDF"/>
                    </a:solidFill>
                  </a:tcPr>
                </a:tc>
              </a:tr>
              <a:tr h="646138">
                <a:tc>
                  <a:txBody>
                    <a:bodyPr/>
                    <a:lstStyle/>
                    <a:p>
                      <a:pPr marL="10795" algn="ctr">
                        <a:lnSpc>
                          <a:spcPts val="2660"/>
                        </a:lnSpc>
                        <a:spcBef>
                          <a:spcPts val="1435"/>
                        </a:spcBef>
                      </a:pPr>
                      <a:r>
                        <a:rPr lang="zh-CN" altLang="en-US" sz="2800" dirty="0" smtClean="0">
                          <a:latin typeface="微软雅黑"/>
                          <a:cs typeface="微软雅黑"/>
                        </a:rPr>
                        <a:t>连一峰</a:t>
                      </a:r>
                      <a:endParaRPr sz="2800" dirty="0">
                        <a:latin typeface="微软雅黑"/>
                        <a:cs typeface="微软雅黑"/>
                      </a:endParaRPr>
                    </a:p>
                  </a:txBody>
                  <a:tcPr marL="0" marR="0" marT="221027" marB="0">
                    <a:lnL w="1270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CEBFF"/>
                    </a:solidFill>
                  </a:tcPr>
                </a:tc>
                <a:tc>
                  <a:txBody>
                    <a:bodyPr/>
                    <a:lstStyle/>
                    <a:p>
                      <a:pPr marL="10160" algn="ctr">
                        <a:lnSpc>
                          <a:spcPts val="2660"/>
                        </a:lnSpc>
                        <a:spcBef>
                          <a:spcPts val="1435"/>
                        </a:spcBef>
                      </a:pPr>
                      <a:r>
                        <a:rPr lang="zh-CN" altLang="en-US" sz="2800" spc="0" dirty="0" smtClean="0">
                          <a:latin typeface="微软雅黑"/>
                          <a:cs typeface="微软雅黑"/>
                        </a:rPr>
                        <a:t>软件研究所</a:t>
                      </a:r>
                      <a:endParaRPr sz="2800" dirty="0">
                        <a:latin typeface="微软雅黑"/>
                        <a:cs typeface="微软雅黑"/>
                      </a:endParaRPr>
                    </a:p>
                  </a:txBody>
                  <a:tcPr marL="0" marR="0" marT="221027"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CEBFF"/>
                    </a:solidFill>
                  </a:tcPr>
                </a:tc>
                <a:tc>
                  <a:txBody>
                    <a:bodyPr/>
                    <a:lstStyle/>
                    <a:p>
                      <a:pPr marL="8255" algn="ctr">
                        <a:lnSpc>
                          <a:spcPts val="2660"/>
                        </a:lnSpc>
                        <a:spcBef>
                          <a:spcPts val="1435"/>
                        </a:spcBef>
                      </a:pPr>
                      <a:r>
                        <a:rPr sz="2800" spc="0" dirty="0" err="1" smtClean="0">
                          <a:latin typeface="微软雅黑"/>
                          <a:cs typeface="微软雅黑"/>
                        </a:rPr>
                        <a:t>研究员</a:t>
                      </a:r>
                      <a:endParaRPr sz="2800" dirty="0">
                        <a:latin typeface="微软雅黑"/>
                        <a:cs typeface="微软雅黑"/>
                      </a:endParaRPr>
                    </a:p>
                  </a:txBody>
                  <a:tcPr marL="0" marR="0" marT="221027"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CEBFF"/>
                    </a:solidFill>
                  </a:tcPr>
                </a:tc>
              </a:tr>
              <a:tr h="646138">
                <a:tc>
                  <a:txBody>
                    <a:bodyPr/>
                    <a:lstStyle/>
                    <a:p>
                      <a:pPr marL="10795" algn="ctr">
                        <a:lnSpc>
                          <a:spcPts val="2660"/>
                        </a:lnSpc>
                        <a:spcBef>
                          <a:spcPts val="1435"/>
                        </a:spcBef>
                      </a:pPr>
                      <a:r>
                        <a:rPr lang="zh-CN" altLang="en-US" sz="2800" dirty="0" smtClean="0">
                          <a:latin typeface="微软雅黑"/>
                          <a:cs typeface="微软雅黑"/>
                        </a:rPr>
                        <a:t>怀   平</a:t>
                      </a:r>
                      <a:endParaRPr sz="2800" dirty="0">
                        <a:latin typeface="微软雅黑"/>
                        <a:cs typeface="微软雅黑"/>
                      </a:endParaRPr>
                    </a:p>
                  </a:txBody>
                  <a:tcPr marL="0" marR="0" marT="221027" marB="0">
                    <a:lnL w="1270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FDFDF"/>
                    </a:solidFill>
                  </a:tcPr>
                </a:tc>
                <a:tc>
                  <a:txBody>
                    <a:bodyPr/>
                    <a:lstStyle/>
                    <a:p>
                      <a:pPr marL="10160" algn="ctr">
                        <a:lnSpc>
                          <a:spcPts val="2660"/>
                        </a:lnSpc>
                        <a:spcBef>
                          <a:spcPts val="1435"/>
                        </a:spcBef>
                      </a:pPr>
                      <a:r>
                        <a:rPr lang="zh-CN" altLang="en-US" sz="2800" dirty="0" smtClean="0">
                          <a:latin typeface="微软雅黑"/>
                          <a:cs typeface="微软雅黑"/>
                        </a:rPr>
                        <a:t>上海高等研究院</a:t>
                      </a:r>
                      <a:endParaRPr sz="2800" dirty="0">
                        <a:latin typeface="微软雅黑"/>
                        <a:cs typeface="微软雅黑"/>
                      </a:endParaRPr>
                    </a:p>
                  </a:txBody>
                  <a:tcPr marL="0" marR="0" marT="221027"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FDFDF"/>
                    </a:solidFill>
                  </a:tcPr>
                </a:tc>
                <a:tc>
                  <a:txBody>
                    <a:bodyPr/>
                    <a:lstStyle/>
                    <a:p>
                      <a:pPr marL="9525" algn="ctr">
                        <a:lnSpc>
                          <a:spcPts val="2660"/>
                        </a:lnSpc>
                        <a:spcBef>
                          <a:spcPts val="1435"/>
                        </a:spcBef>
                      </a:pPr>
                      <a:r>
                        <a:rPr sz="2800" spc="0" dirty="0">
                          <a:latin typeface="微软雅黑"/>
                          <a:cs typeface="微软雅黑"/>
                        </a:rPr>
                        <a:t>研究员</a:t>
                      </a:r>
                      <a:endParaRPr sz="2800" dirty="0">
                        <a:latin typeface="微软雅黑"/>
                        <a:cs typeface="微软雅黑"/>
                      </a:endParaRPr>
                    </a:p>
                  </a:txBody>
                  <a:tcPr marL="0" marR="0" marT="221027"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FDFDF"/>
                    </a:solidFill>
                  </a:tcPr>
                </a:tc>
              </a:tr>
            </a:tbl>
          </a:graphicData>
        </a:graphic>
      </p:graphicFrame>
      <p:graphicFrame>
        <p:nvGraphicFramePr>
          <p:cNvPr id="19" name="object 19"/>
          <p:cNvGraphicFramePr>
            <a:graphicFrameLocks noGrp="1"/>
          </p:cNvGraphicFramePr>
          <p:nvPr>
            <p:extLst>
              <p:ext uri="{D42A27DB-BD31-4B8C-83A1-F6EECF244321}">
                <p14:modId xmlns:p14="http://schemas.microsoft.com/office/powerpoint/2010/main" val="3360129168"/>
              </p:ext>
            </p:extLst>
          </p:nvPr>
        </p:nvGraphicFramePr>
        <p:xfrm>
          <a:off x="2164702" y="9770568"/>
          <a:ext cx="12368123" cy="3236853"/>
        </p:xfrm>
        <a:graphic>
          <a:graphicData uri="http://schemas.openxmlformats.org/drawingml/2006/table">
            <a:tbl>
              <a:tblPr firstRow="1" bandRow="1">
                <a:tableStyleId>{2D5ABB26-0587-4C30-8999-92F81FD0307C}</a:tableStyleId>
              </a:tblPr>
              <a:tblGrid>
                <a:gridCol w="3479877"/>
                <a:gridCol w="3163519"/>
                <a:gridCol w="5724727"/>
              </a:tblGrid>
              <a:tr h="647679">
                <a:tc>
                  <a:txBody>
                    <a:bodyPr/>
                    <a:lstStyle/>
                    <a:p>
                      <a:pPr marL="10160" algn="ctr">
                        <a:lnSpc>
                          <a:spcPts val="2660"/>
                        </a:lnSpc>
                        <a:spcBef>
                          <a:spcPts val="1445"/>
                        </a:spcBef>
                      </a:pPr>
                      <a:r>
                        <a:rPr sz="2800" b="1" spc="0" dirty="0">
                          <a:solidFill>
                            <a:srgbClr val="FFFFFF"/>
                          </a:solidFill>
                          <a:latin typeface="微软雅黑"/>
                          <a:cs typeface="微软雅黑"/>
                        </a:rPr>
                        <a:t>姓名</a:t>
                      </a:r>
                      <a:endParaRPr sz="2800" dirty="0">
                        <a:latin typeface="微软雅黑"/>
                        <a:cs typeface="微软雅黑"/>
                      </a:endParaRPr>
                    </a:p>
                  </a:txBody>
                  <a:tcPr marL="0" marR="0" marT="222567" marB="0">
                    <a:lnL w="12700">
                      <a:solidFill>
                        <a:srgbClr val="FFFFFF"/>
                      </a:solidFill>
                      <a:prstDash val="solid"/>
                    </a:lnL>
                    <a:lnR w="19050">
                      <a:solidFill>
                        <a:srgbClr val="FFFFFF"/>
                      </a:solidFill>
                      <a:prstDash val="solid"/>
                    </a:lnR>
                    <a:lnT w="12700">
                      <a:solidFill>
                        <a:srgbClr val="000000"/>
                      </a:solidFill>
                      <a:prstDash val="solid"/>
                    </a:lnT>
                    <a:lnB w="28575">
                      <a:solidFill>
                        <a:srgbClr val="FFFFFF"/>
                      </a:solidFill>
                      <a:prstDash val="solid"/>
                    </a:lnB>
                    <a:solidFill>
                      <a:srgbClr val="006FC0"/>
                    </a:solidFill>
                  </a:tcPr>
                </a:tc>
                <a:tc>
                  <a:txBody>
                    <a:bodyPr/>
                    <a:lstStyle/>
                    <a:p>
                      <a:pPr marL="10795" algn="ctr">
                        <a:lnSpc>
                          <a:spcPts val="2660"/>
                        </a:lnSpc>
                        <a:spcBef>
                          <a:spcPts val="1445"/>
                        </a:spcBef>
                      </a:pPr>
                      <a:r>
                        <a:rPr sz="2800" b="1" spc="0" dirty="0">
                          <a:solidFill>
                            <a:srgbClr val="FFFFFF"/>
                          </a:solidFill>
                          <a:latin typeface="微软雅黑"/>
                          <a:cs typeface="微软雅黑"/>
                        </a:rPr>
                        <a:t>角色</a:t>
                      </a:r>
                      <a:endParaRPr sz="2800" dirty="0">
                        <a:latin typeface="微软雅黑"/>
                        <a:cs typeface="微软雅黑"/>
                      </a:endParaRPr>
                    </a:p>
                  </a:txBody>
                  <a:tcPr marL="0" marR="0" marT="222567" marB="0">
                    <a:lnL w="19050">
                      <a:solidFill>
                        <a:srgbClr val="FFFFFF"/>
                      </a:solidFill>
                      <a:prstDash val="solid"/>
                    </a:lnL>
                    <a:lnR w="19050">
                      <a:solidFill>
                        <a:srgbClr val="FFFFFF"/>
                      </a:solidFill>
                      <a:prstDash val="solid"/>
                    </a:lnR>
                    <a:lnT w="12700">
                      <a:solidFill>
                        <a:srgbClr val="000000"/>
                      </a:solidFill>
                      <a:prstDash val="solid"/>
                    </a:lnT>
                    <a:lnB w="28575">
                      <a:solidFill>
                        <a:srgbClr val="FFFFFF"/>
                      </a:solidFill>
                      <a:prstDash val="solid"/>
                    </a:lnB>
                    <a:solidFill>
                      <a:srgbClr val="006FC0"/>
                    </a:solidFill>
                  </a:tcPr>
                </a:tc>
                <a:tc>
                  <a:txBody>
                    <a:bodyPr/>
                    <a:lstStyle/>
                    <a:p>
                      <a:pPr marL="9525" algn="ctr">
                        <a:lnSpc>
                          <a:spcPts val="2660"/>
                        </a:lnSpc>
                        <a:spcBef>
                          <a:spcPts val="1445"/>
                        </a:spcBef>
                      </a:pPr>
                      <a:r>
                        <a:rPr sz="2800" b="1" spc="0" dirty="0">
                          <a:solidFill>
                            <a:srgbClr val="FFFFFF"/>
                          </a:solidFill>
                          <a:latin typeface="微软雅黑"/>
                          <a:cs typeface="微软雅黑"/>
                        </a:rPr>
                        <a:t>单位</a:t>
                      </a:r>
                      <a:endParaRPr sz="2800" dirty="0">
                        <a:latin typeface="微软雅黑"/>
                        <a:cs typeface="微软雅黑"/>
                      </a:endParaRPr>
                    </a:p>
                  </a:txBody>
                  <a:tcPr marL="0" marR="0" marT="222567" marB="0">
                    <a:lnL w="19050">
                      <a:solidFill>
                        <a:srgbClr val="FFFFFF"/>
                      </a:solidFill>
                      <a:prstDash val="solid"/>
                    </a:lnL>
                    <a:lnR w="19050">
                      <a:solidFill>
                        <a:srgbClr val="FFFFFF"/>
                      </a:solidFill>
                      <a:prstDash val="solid"/>
                    </a:lnR>
                    <a:lnT w="12700">
                      <a:solidFill>
                        <a:srgbClr val="000000"/>
                      </a:solidFill>
                      <a:prstDash val="solid"/>
                    </a:lnT>
                    <a:lnB w="28575">
                      <a:solidFill>
                        <a:srgbClr val="FFFFFF"/>
                      </a:solidFill>
                      <a:prstDash val="solid"/>
                    </a:lnB>
                    <a:solidFill>
                      <a:srgbClr val="006FC0"/>
                    </a:solidFill>
                  </a:tcPr>
                </a:tc>
              </a:tr>
              <a:tr h="647679">
                <a:tc>
                  <a:txBody>
                    <a:bodyPr/>
                    <a:lstStyle/>
                    <a:p>
                      <a:pPr marL="8890" algn="ctr">
                        <a:lnSpc>
                          <a:spcPct val="100000"/>
                        </a:lnSpc>
                        <a:spcBef>
                          <a:spcPts val="580"/>
                        </a:spcBef>
                      </a:pPr>
                      <a:r>
                        <a:rPr lang="zh-CN" altLang="en-US" sz="2800" dirty="0" smtClean="0">
                          <a:latin typeface="微软雅黑"/>
                          <a:cs typeface="微软雅黑"/>
                        </a:rPr>
                        <a:t>齐法制</a:t>
                      </a:r>
                      <a:endParaRPr sz="2800" dirty="0">
                        <a:latin typeface="微软雅黑"/>
                        <a:cs typeface="微软雅黑"/>
                      </a:endParaRPr>
                    </a:p>
                  </a:txBody>
                  <a:tcPr marL="0" marR="0" marT="89335" marB="0">
                    <a:lnL w="12700">
                      <a:solidFill>
                        <a:srgbClr val="FFFFFF"/>
                      </a:solidFill>
                      <a:prstDash val="solid"/>
                    </a:lnL>
                    <a:lnR w="1905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EBFF"/>
                    </a:solidFill>
                  </a:tcPr>
                </a:tc>
                <a:tc>
                  <a:txBody>
                    <a:bodyPr/>
                    <a:lstStyle/>
                    <a:p>
                      <a:pPr marL="9525" algn="ctr">
                        <a:lnSpc>
                          <a:spcPct val="100000"/>
                        </a:lnSpc>
                        <a:spcBef>
                          <a:spcPts val="580"/>
                        </a:spcBef>
                      </a:pPr>
                      <a:r>
                        <a:rPr lang="zh-CN" altLang="en-US" sz="2800" dirty="0" smtClean="0">
                          <a:latin typeface="微软雅黑"/>
                          <a:cs typeface="微软雅黑"/>
                        </a:rPr>
                        <a:t>组长</a:t>
                      </a:r>
                      <a:endParaRPr sz="2800" dirty="0">
                        <a:latin typeface="微软雅黑"/>
                        <a:cs typeface="微软雅黑"/>
                      </a:endParaRPr>
                    </a:p>
                  </a:txBody>
                  <a:tcPr marL="0" marR="0" marT="89335"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EBFF"/>
                    </a:solidFill>
                  </a:tcPr>
                </a:tc>
                <a:tc>
                  <a:txBody>
                    <a:bodyPr/>
                    <a:lstStyle/>
                    <a:p>
                      <a:pPr marL="9525" algn="ctr">
                        <a:lnSpc>
                          <a:spcPts val="2655"/>
                        </a:lnSpc>
                        <a:spcBef>
                          <a:spcPts val="1450"/>
                        </a:spcBef>
                      </a:pPr>
                      <a:r>
                        <a:rPr lang="zh-CN" altLang="en-US" sz="2800" dirty="0" smtClean="0">
                          <a:latin typeface="微软雅黑"/>
                          <a:cs typeface="微软雅黑"/>
                        </a:rPr>
                        <a:t>高能物理研究所</a:t>
                      </a:r>
                      <a:endParaRPr sz="2800" dirty="0">
                        <a:latin typeface="微软雅黑"/>
                        <a:cs typeface="微软雅黑"/>
                      </a:endParaRPr>
                    </a:p>
                  </a:txBody>
                  <a:tcPr marL="0" marR="0" marT="223337" marB="0">
                    <a:lnL w="19050" cap="flat" cmpd="sng" algn="ctr">
                      <a:solidFill>
                        <a:srgbClr val="FFFFFF"/>
                      </a:solidFill>
                      <a:prstDash val="solid"/>
                      <a:round/>
                      <a:headEnd type="none" w="med" len="med"/>
                      <a:tailEnd type="none" w="med" len="med"/>
                    </a:lnL>
                    <a:lnR w="19050">
                      <a:solidFill>
                        <a:srgbClr val="FFFFFF"/>
                      </a:solidFill>
                      <a:prstDash val="solid"/>
                    </a:lnR>
                    <a:lnT w="285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EBFF"/>
                    </a:solidFill>
                  </a:tcPr>
                </a:tc>
              </a:tr>
              <a:tr h="647679">
                <a:tc>
                  <a:txBody>
                    <a:bodyPr/>
                    <a:lstStyle/>
                    <a:p>
                      <a:pPr marL="8890" algn="ctr">
                        <a:lnSpc>
                          <a:spcPct val="100000"/>
                        </a:lnSpc>
                        <a:spcBef>
                          <a:spcPts val="580"/>
                        </a:spcBef>
                      </a:pPr>
                      <a:r>
                        <a:rPr lang="zh-CN" altLang="en-US" sz="2800" dirty="0" smtClean="0">
                          <a:latin typeface="微软雅黑"/>
                          <a:cs typeface="微软雅黑"/>
                        </a:rPr>
                        <a:t>娄洪伟</a:t>
                      </a:r>
                      <a:endParaRPr sz="2800" dirty="0">
                        <a:latin typeface="微软雅黑"/>
                        <a:cs typeface="微软雅黑"/>
                      </a:endParaRPr>
                    </a:p>
                  </a:txBody>
                  <a:tcPr marL="0" marR="0" marT="89335" marB="0">
                    <a:lnL w="1270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FDFDF"/>
                    </a:solidFill>
                  </a:tcPr>
                </a:tc>
                <a:tc>
                  <a:txBody>
                    <a:bodyPr/>
                    <a:lstStyle/>
                    <a:p>
                      <a:pPr marL="9525" algn="ctr">
                        <a:lnSpc>
                          <a:spcPct val="100000"/>
                        </a:lnSpc>
                        <a:spcBef>
                          <a:spcPts val="580"/>
                        </a:spcBef>
                      </a:pPr>
                      <a:r>
                        <a:rPr sz="2800" spc="0" dirty="0">
                          <a:latin typeface="微软雅黑"/>
                          <a:cs typeface="微软雅黑"/>
                        </a:rPr>
                        <a:t>副组长</a:t>
                      </a:r>
                      <a:endParaRPr sz="2800" dirty="0">
                        <a:latin typeface="微软雅黑"/>
                        <a:cs typeface="微软雅黑"/>
                      </a:endParaRPr>
                    </a:p>
                  </a:txBody>
                  <a:tcPr marL="0" marR="0" marT="8933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FDFDF"/>
                    </a:solidFill>
                  </a:tcPr>
                </a:tc>
                <a:tc>
                  <a:txBody>
                    <a:bodyPr/>
                    <a:lstStyle/>
                    <a:p>
                      <a:pPr marL="9525" algn="ctr">
                        <a:lnSpc>
                          <a:spcPts val="2655"/>
                        </a:lnSpc>
                        <a:spcBef>
                          <a:spcPts val="1450"/>
                        </a:spcBef>
                      </a:pPr>
                      <a:r>
                        <a:rPr lang="zh-CN" altLang="en-US" sz="2800" spc="0" dirty="0" smtClean="0">
                          <a:latin typeface="微软雅黑"/>
                          <a:cs typeface="微软雅黑"/>
                        </a:rPr>
                        <a:t>长春光学精密机械与物理研究所</a:t>
                      </a:r>
                      <a:endParaRPr sz="2800" dirty="0">
                        <a:latin typeface="微软雅黑"/>
                        <a:cs typeface="微软雅黑"/>
                      </a:endParaRPr>
                    </a:p>
                  </a:txBody>
                  <a:tcPr marL="0" marR="0" marT="223337"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FDFDF"/>
                    </a:solidFill>
                  </a:tcPr>
                </a:tc>
              </a:tr>
              <a:tr h="646908">
                <a:tc>
                  <a:txBody>
                    <a:bodyPr/>
                    <a:lstStyle/>
                    <a:p>
                      <a:pPr marL="8890" algn="ctr">
                        <a:lnSpc>
                          <a:spcPct val="100000"/>
                        </a:lnSpc>
                        <a:spcBef>
                          <a:spcPts val="575"/>
                        </a:spcBef>
                      </a:pPr>
                      <a:r>
                        <a:rPr lang="zh-CN" altLang="en-US" sz="2800" dirty="0" smtClean="0">
                          <a:latin typeface="微软雅黑"/>
                          <a:cs typeface="微软雅黑"/>
                        </a:rPr>
                        <a:t>王雅哲</a:t>
                      </a:r>
                      <a:endParaRPr sz="2800" dirty="0">
                        <a:latin typeface="微软雅黑"/>
                        <a:cs typeface="微软雅黑"/>
                      </a:endParaRPr>
                    </a:p>
                  </a:txBody>
                  <a:tcPr marL="0" marR="0" marT="88565" marB="0">
                    <a:lnL w="12700">
                      <a:solidFill>
                        <a:srgbClr val="FFFFFF"/>
                      </a:solidFill>
                      <a:prstDash val="solid"/>
                    </a:lnL>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rgbClr val="CCEBFF"/>
                    </a:solidFill>
                  </a:tcPr>
                </a:tc>
                <a:tc>
                  <a:txBody>
                    <a:bodyPr/>
                    <a:lstStyle/>
                    <a:p>
                      <a:pPr marL="9525" algn="ctr">
                        <a:lnSpc>
                          <a:spcPct val="100000"/>
                        </a:lnSpc>
                        <a:spcBef>
                          <a:spcPts val="575"/>
                        </a:spcBef>
                      </a:pPr>
                      <a:r>
                        <a:rPr sz="2800" spc="0" dirty="0">
                          <a:latin typeface="微软雅黑"/>
                          <a:cs typeface="微软雅黑"/>
                        </a:rPr>
                        <a:t>副组长</a:t>
                      </a:r>
                      <a:endParaRPr sz="2800" dirty="0">
                        <a:latin typeface="微软雅黑"/>
                        <a:cs typeface="微软雅黑"/>
                      </a:endParaRPr>
                    </a:p>
                  </a:txBody>
                  <a:tcPr marL="0" marR="0" marT="88565" marB="0">
                    <a:lnL w="19050">
                      <a:solidFill>
                        <a:srgbClr val="FFFFFF"/>
                      </a:solidFill>
                      <a:prstDash val="solid"/>
                    </a:lnL>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rgbClr val="CCEBFF"/>
                    </a:solidFill>
                  </a:tcPr>
                </a:tc>
                <a:tc>
                  <a:txBody>
                    <a:bodyPr/>
                    <a:lstStyle/>
                    <a:p>
                      <a:pPr marL="9525" algn="ctr">
                        <a:lnSpc>
                          <a:spcPts val="2655"/>
                        </a:lnSpc>
                        <a:spcBef>
                          <a:spcPts val="1445"/>
                        </a:spcBef>
                      </a:pPr>
                      <a:r>
                        <a:rPr lang="zh-CN" altLang="en-US" sz="2800" dirty="0" smtClean="0">
                          <a:latin typeface="微软雅黑"/>
                          <a:cs typeface="微软雅黑"/>
                        </a:rPr>
                        <a:t>信息工程研究所</a:t>
                      </a:r>
                      <a:endParaRPr sz="2800" dirty="0">
                        <a:latin typeface="微软雅黑"/>
                        <a:cs typeface="微软雅黑"/>
                      </a:endParaRPr>
                    </a:p>
                  </a:txBody>
                  <a:tcPr marL="0" marR="0" marT="222567" marB="0">
                    <a:lnL w="19050">
                      <a:solidFill>
                        <a:srgbClr val="FFFFFF"/>
                      </a:solidFill>
                      <a:prstDash val="solid"/>
                    </a:lnL>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rgbClr val="CCEBFF"/>
                    </a:solidFill>
                  </a:tcPr>
                </a:tc>
              </a:tr>
              <a:tr h="646908">
                <a:tc>
                  <a:txBody>
                    <a:bodyPr/>
                    <a:lstStyle/>
                    <a:p>
                      <a:pPr marL="8890" algn="ctr">
                        <a:lnSpc>
                          <a:spcPct val="100000"/>
                        </a:lnSpc>
                        <a:spcBef>
                          <a:spcPts val="575"/>
                        </a:spcBef>
                      </a:pPr>
                      <a:r>
                        <a:rPr lang="zh-CN" altLang="en-US" sz="2800" dirty="0" smtClean="0">
                          <a:latin typeface="微软雅黑"/>
                          <a:cs typeface="微软雅黑"/>
                        </a:rPr>
                        <a:t>胡   皓</a:t>
                      </a:r>
                      <a:endParaRPr sz="2800" dirty="0">
                        <a:latin typeface="微软雅黑"/>
                        <a:cs typeface="微软雅黑"/>
                      </a:endParaRPr>
                    </a:p>
                  </a:txBody>
                  <a:tcPr marL="0" marR="0" marT="88565" marB="0">
                    <a:lnL w="12700">
                      <a:solidFill>
                        <a:srgbClr val="FFFFFF"/>
                      </a:solidFill>
                      <a:prstDash val="solid"/>
                    </a:lnL>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rgbClr val="DFDFDF"/>
                    </a:solidFill>
                  </a:tcPr>
                </a:tc>
                <a:tc>
                  <a:txBody>
                    <a:bodyPr/>
                    <a:lstStyle/>
                    <a:p>
                      <a:pPr marL="9525" algn="ctr">
                        <a:lnSpc>
                          <a:spcPct val="100000"/>
                        </a:lnSpc>
                        <a:spcBef>
                          <a:spcPts val="575"/>
                        </a:spcBef>
                      </a:pPr>
                      <a:r>
                        <a:rPr lang="zh-CN" altLang="en-US" sz="2800" dirty="0" smtClean="0">
                          <a:latin typeface="微软雅黑"/>
                          <a:cs typeface="微软雅黑"/>
                        </a:rPr>
                        <a:t>秘   书</a:t>
                      </a:r>
                      <a:endParaRPr sz="2800" dirty="0">
                        <a:latin typeface="微软雅黑"/>
                        <a:cs typeface="微软雅黑"/>
                      </a:endParaRPr>
                    </a:p>
                  </a:txBody>
                  <a:tcPr marL="0" marR="0" marT="88565"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rgbClr val="DFDFDF"/>
                    </a:solidFill>
                  </a:tcPr>
                </a:tc>
                <a:tc>
                  <a:txBody>
                    <a:bodyPr/>
                    <a:lstStyle/>
                    <a:p>
                      <a:pPr marL="9525" algn="ctr">
                        <a:lnSpc>
                          <a:spcPts val="2655"/>
                        </a:lnSpc>
                        <a:spcBef>
                          <a:spcPts val="1445"/>
                        </a:spcBef>
                      </a:pPr>
                      <a:r>
                        <a:rPr lang="zh-CN" altLang="en-US" sz="2800" dirty="0" smtClean="0">
                          <a:latin typeface="微软雅黑"/>
                          <a:cs typeface="微软雅黑"/>
                        </a:rPr>
                        <a:t>高能物理研究所</a:t>
                      </a:r>
                      <a:endParaRPr sz="2800" dirty="0">
                        <a:latin typeface="微软雅黑"/>
                        <a:cs typeface="微软雅黑"/>
                      </a:endParaRPr>
                    </a:p>
                  </a:txBody>
                  <a:tcPr marL="0" marR="0" marT="222567" marB="0">
                    <a:lnL w="19050" cap="flat" cmpd="sng" algn="ctr">
                      <a:solidFill>
                        <a:srgbClr val="FFFFFF"/>
                      </a:solidFill>
                      <a:prstDash val="solid"/>
                      <a:round/>
                      <a:headEnd type="none" w="med" len="med"/>
                      <a:tailEnd type="none" w="med" len="med"/>
                    </a:lnL>
                    <a:lnR w="19050">
                      <a:solidFill>
                        <a:srgbClr val="FFFFFF"/>
                      </a:solidFill>
                      <a:prstDash val="solid"/>
                    </a:lnR>
                    <a:lnT w="19050">
                      <a:solidFill>
                        <a:srgbClr val="FFFFFF"/>
                      </a:solidFill>
                      <a:prstDash val="solid"/>
                    </a:lnT>
                    <a:lnB w="19050">
                      <a:solidFill>
                        <a:srgbClr val="FFFFFF"/>
                      </a:solidFill>
                      <a:prstDash val="solid"/>
                    </a:lnB>
                    <a:solidFill>
                      <a:srgbClr val="DFDFDF"/>
                    </a:solidFill>
                  </a:tcPr>
                </a:tc>
              </a:tr>
            </a:tbl>
          </a:graphicData>
        </a:graphic>
      </p:graphicFrame>
      <p:sp>
        <p:nvSpPr>
          <p:cNvPr id="20" name="object 20"/>
          <p:cNvSpPr txBox="1"/>
          <p:nvPr/>
        </p:nvSpPr>
        <p:spPr>
          <a:xfrm>
            <a:off x="17752914" y="3703467"/>
            <a:ext cx="2568561" cy="2347297"/>
          </a:xfrm>
          <a:prstGeom prst="rect">
            <a:avLst/>
          </a:prstGeom>
        </p:spPr>
        <p:txBody>
          <a:bodyPr vert="horz" wrap="square" lIns="0" tIns="216396" rIns="0" bIns="0" rtlCol="0">
            <a:spAutoFit/>
          </a:bodyPr>
          <a:lstStyle/>
          <a:p>
            <a:pPr marL="15403" algn="l" defTabSz="1108932" hangingPunct="1">
              <a:spcBef>
                <a:spcPts val="1704"/>
              </a:spcBef>
            </a:pPr>
            <a:r>
              <a:rPr sz="4000" kern="1200" spc="-12" dirty="0" err="1" smtClean="0">
                <a:solidFill>
                  <a:prstClr val="black"/>
                </a:solidFill>
                <a:latin typeface="微软雅黑"/>
                <a:ea typeface="+mn-ea"/>
                <a:cs typeface="微软雅黑"/>
              </a:rPr>
              <a:t>监理专家组</a:t>
            </a:r>
            <a:endParaRPr lang="en-US" sz="4000" kern="1200" spc="-12" dirty="0" smtClean="0">
              <a:solidFill>
                <a:prstClr val="black"/>
              </a:solidFill>
              <a:latin typeface="微软雅黑"/>
              <a:ea typeface="+mn-ea"/>
              <a:cs typeface="微软雅黑"/>
            </a:endParaRPr>
          </a:p>
          <a:p>
            <a:pPr marL="15403" algn="l" defTabSz="1108932" hangingPunct="1">
              <a:spcBef>
                <a:spcPts val="1704"/>
              </a:spcBef>
            </a:pPr>
            <a:r>
              <a:rPr lang="en-US" sz="4000" kern="1200" spc="-12" dirty="0">
                <a:solidFill>
                  <a:srgbClr val="FF0000"/>
                </a:solidFill>
                <a:latin typeface="微软雅黑"/>
                <a:ea typeface="+mn-ea"/>
                <a:cs typeface="微软雅黑"/>
              </a:rPr>
              <a:t> </a:t>
            </a:r>
            <a:r>
              <a:rPr lang="en-US" sz="4000" kern="1200" spc="-12" dirty="0" smtClean="0">
                <a:solidFill>
                  <a:srgbClr val="FF0000"/>
                </a:solidFill>
                <a:latin typeface="微软雅黑"/>
                <a:ea typeface="+mn-ea"/>
                <a:cs typeface="微软雅黑"/>
              </a:rPr>
              <a:t> </a:t>
            </a:r>
            <a:r>
              <a:rPr kern="1200" spc="18" dirty="0" err="1" smtClean="0">
                <a:solidFill>
                  <a:srgbClr val="FF0000"/>
                </a:solidFill>
                <a:latin typeface="微软雅黑"/>
                <a:ea typeface="+mn-ea"/>
                <a:cs typeface="微软雅黑"/>
              </a:rPr>
              <a:t>咨询</a:t>
            </a:r>
            <a:r>
              <a:rPr kern="1200" spc="18" dirty="0" err="1">
                <a:solidFill>
                  <a:srgbClr val="FF0000"/>
                </a:solidFill>
                <a:latin typeface="微软雅黑"/>
                <a:ea typeface="+mn-ea"/>
                <a:cs typeface="微软雅黑"/>
              </a:rPr>
              <a:t>、指导</a:t>
            </a:r>
            <a:r>
              <a:rPr kern="1200" spc="18" dirty="0">
                <a:solidFill>
                  <a:srgbClr val="FF0000"/>
                </a:solidFill>
                <a:latin typeface="微软雅黑"/>
                <a:ea typeface="+mn-ea"/>
                <a:cs typeface="微软雅黑"/>
              </a:rPr>
              <a:t> </a:t>
            </a:r>
            <a:endParaRPr lang="en-US" kern="1200" spc="18" dirty="0" smtClean="0">
              <a:solidFill>
                <a:srgbClr val="FF0000"/>
              </a:solidFill>
              <a:latin typeface="微软雅黑"/>
              <a:ea typeface="+mn-ea"/>
              <a:cs typeface="微软雅黑"/>
            </a:endParaRPr>
          </a:p>
          <a:p>
            <a:pPr marL="15403" algn="l" defTabSz="1108932" hangingPunct="1">
              <a:spcBef>
                <a:spcPts val="1704"/>
              </a:spcBef>
            </a:pPr>
            <a:r>
              <a:rPr lang="en-US" kern="1200" spc="18" dirty="0" smtClean="0">
                <a:solidFill>
                  <a:srgbClr val="FF0000"/>
                </a:solidFill>
                <a:latin typeface="微软雅黑"/>
                <a:ea typeface="+mn-ea"/>
                <a:cs typeface="微软雅黑"/>
              </a:rPr>
              <a:t>   </a:t>
            </a:r>
            <a:r>
              <a:rPr kern="1200" spc="18" dirty="0" err="1" smtClean="0">
                <a:solidFill>
                  <a:srgbClr val="FF0000"/>
                </a:solidFill>
                <a:latin typeface="微软雅黑"/>
                <a:ea typeface="+mn-ea"/>
                <a:cs typeface="微软雅黑"/>
              </a:rPr>
              <a:t>监督</a:t>
            </a:r>
            <a:r>
              <a:rPr kern="1200" spc="18" dirty="0" err="1">
                <a:solidFill>
                  <a:srgbClr val="FF0000"/>
                </a:solidFill>
                <a:latin typeface="微软雅黑"/>
                <a:ea typeface="+mn-ea"/>
                <a:cs typeface="微软雅黑"/>
              </a:rPr>
              <a:t>、检查</a:t>
            </a:r>
            <a:endParaRPr b="0" kern="1200" dirty="0">
              <a:solidFill>
                <a:srgbClr val="FF0000"/>
              </a:solidFill>
              <a:latin typeface="微软雅黑"/>
              <a:ea typeface="+mn-ea"/>
              <a:cs typeface="微软雅黑"/>
            </a:endParaRPr>
          </a:p>
        </p:txBody>
      </p:sp>
      <p:sp>
        <p:nvSpPr>
          <p:cNvPr id="21" name="object 21"/>
          <p:cNvSpPr txBox="1"/>
          <p:nvPr/>
        </p:nvSpPr>
        <p:spPr>
          <a:xfrm>
            <a:off x="16347233" y="6580714"/>
            <a:ext cx="5822302" cy="1993094"/>
          </a:xfrm>
          <a:prstGeom prst="rect">
            <a:avLst/>
          </a:prstGeom>
        </p:spPr>
        <p:txBody>
          <a:bodyPr vert="horz" wrap="square" lIns="0" tIns="264912" rIns="0" bIns="0" rtlCol="0">
            <a:spAutoFit/>
          </a:bodyPr>
          <a:lstStyle/>
          <a:p>
            <a:pPr marL="1337650" algn="l" defTabSz="1108932" hangingPunct="1">
              <a:spcBef>
                <a:spcPts val="2086"/>
              </a:spcBef>
            </a:pPr>
            <a:r>
              <a:rPr sz="4000" kern="1200" spc="-12" dirty="0">
                <a:solidFill>
                  <a:prstClr val="black"/>
                </a:solidFill>
                <a:latin typeface="微软雅黑"/>
                <a:ea typeface="+mn-ea"/>
                <a:cs typeface="微软雅黑"/>
              </a:rPr>
              <a:t>推进工作组</a:t>
            </a:r>
            <a:endParaRPr sz="4000" b="0" kern="1200" dirty="0">
              <a:solidFill>
                <a:prstClr val="black"/>
              </a:solidFill>
              <a:latin typeface="微软雅黑"/>
              <a:ea typeface="+mn-ea"/>
              <a:cs typeface="微软雅黑"/>
            </a:endParaRPr>
          </a:p>
          <a:p>
            <a:pPr marL="15403" marR="6161" defTabSz="1108932" hangingPunct="1">
              <a:lnSpc>
                <a:spcPct val="101000"/>
              </a:lnSpc>
              <a:spcBef>
                <a:spcPts val="1474"/>
              </a:spcBef>
            </a:pPr>
            <a:r>
              <a:rPr kern="1200" spc="18" dirty="0">
                <a:solidFill>
                  <a:srgbClr val="FF0000"/>
                </a:solidFill>
                <a:latin typeface="微软雅黑"/>
                <a:ea typeface="+mn-ea"/>
                <a:cs typeface="微软雅黑"/>
              </a:rPr>
              <a:t>促进项目间的协调、沟通和交流 推动项目顺利实施</a:t>
            </a:r>
            <a:endParaRPr b="0" kern="1200" dirty="0">
              <a:solidFill>
                <a:srgbClr val="FF0000"/>
              </a:solidFill>
              <a:latin typeface="微软雅黑"/>
              <a:ea typeface="+mn-ea"/>
              <a:cs typeface="微软雅黑"/>
            </a:endParaRPr>
          </a:p>
        </p:txBody>
      </p:sp>
      <p:sp>
        <p:nvSpPr>
          <p:cNvPr id="23" name="object 10"/>
          <p:cNvSpPr txBox="1"/>
          <p:nvPr/>
        </p:nvSpPr>
        <p:spPr>
          <a:xfrm>
            <a:off x="23149132" y="10864546"/>
            <a:ext cx="945785" cy="479550"/>
          </a:xfrm>
          <a:prstGeom prst="rect">
            <a:avLst/>
          </a:prstGeom>
        </p:spPr>
        <p:txBody>
          <a:bodyPr vert="horz" wrap="square" lIns="0" tIns="17712" rIns="0" bIns="0" rtlCol="0">
            <a:spAutoFit/>
          </a:bodyPr>
          <a:lstStyle/>
          <a:p>
            <a:pPr marL="15403" algn="l" defTabSz="1108932" hangingPunct="1">
              <a:spcBef>
                <a:spcPts val="138"/>
              </a:spcBef>
            </a:pPr>
            <a:r>
              <a:rPr lang="zh-CN" altLang="en-US" kern="1200" spc="12" dirty="0">
                <a:solidFill>
                  <a:prstClr val="black"/>
                </a:solidFill>
                <a:latin typeface="微软雅黑"/>
                <a:ea typeface="+mn-ea"/>
                <a:cs typeface="微软雅黑"/>
              </a:rPr>
              <a:t>培育</a:t>
            </a:r>
            <a:endParaRPr b="0" kern="1200" dirty="0">
              <a:solidFill>
                <a:prstClr val="black"/>
              </a:solidFill>
              <a:latin typeface="微软雅黑"/>
              <a:ea typeface="+mn-ea"/>
              <a:cs typeface="微软雅黑"/>
            </a:endParaRPr>
          </a:p>
        </p:txBody>
      </p:sp>
      <p:sp>
        <p:nvSpPr>
          <p:cNvPr id="24" name="object 11"/>
          <p:cNvSpPr txBox="1"/>
          <p:nvPr/>
        </p:nvSpPr>
        <p:spPr>
          <a:xfrm>
            <a:off x="22780325" y="11413529"/>
            <a:ext cx="1681310" cy="479550"/>
          </a:xfrm>
          <a:prstGeom prst="rect">
            <a:avLst/>
          </a:prstGeom>
        </p:spPr>
        <p:txBody>
          <a:bodyPr vert="horz" wrap="square" lIns="0" tIns="17712" rIns="0" bIns="0" rtlCol="0">
            <a:spAutoFit/>
          </a:bodyPr>
          <a:lstStyle/>
          <a:p>
            <a:pPr marL="15403" algn="l" defTabSz="1108932" hangingPunct="1">
              <a:spcBef>
                <a:spcPts val="138"/>
              </a:spcBef>
            </a:pPr>
            <a:r>
              <a:rPr lang="en-US" kern="1200" spc="6" dirty="0" smtClean="0">
                <a:solidFill>
                  <a:prstClr val="black"/>
                </a:solidFill>
                <a:latin typeface="微软雅黑"/>
                <a:ea typeface="+mn-ea"/>
                <a:cs typeface="微软雅黑"/>
              </a:rPr>
              <a:t>    5 </a:t>
            </a:r>
            <a:r>
              <a:rPr kern="1200" spc="12" dirty="0" smtClean="0">
                <a:solidFill>
                  <a:prstClr val="black"/>
                </a:solidFill>
                <a:latin typeface="微软雅黑"/>
                <a:ea typeface="+mn-ea"/>
                <a:cs typeface="微软雅黑"/>
              </a:rPr>
              <a:t>个</a:t>
            </a:r>
            <a:endParaRPr b="0" kern="1200" dirty="0">
              <a:solidFill>
                <a:prstClr val="black"/>
              </a:solidFill>
              <a:latin typeface="微软雅黑"/>
              <a:ea typeface="+mn-ea"/>
              <a:cs typeface="微软雅黑"/>
            </a:endParaRPr>
          </a:p>
        </p:txBody>
      </p:sp>
    </p:spTree>
    <p:extLst>
      <p:ext uri="{BB962C8B-B14F-4D97-AF65-F5344CB8AC3E}">
        <p14:creationId xmlns:p14="http://schemas.microsoft.com/office/powerpoint/2010/main" val="114023158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49374" y="1733427"/>
            <a:ext cx="5777914" cy="0"/>
          </a:xfrm>
          <a:custGeom>
            <a:avLst/>
            <a:gdLst/>
            <a:ahLst/>
            <a:cxnLst/>
            <a:rect l="l" t="t" r="r" b="b"/>
            <a:pathLst>
              <a:path w="4763770">
                <a:moveTo>
                  <a:pt x="0" y="0"/>
                </a:moveTo>
                <a:lnTo>
                  <a:pt x="4763415" y="0"/>
                </a:lnTo>
              </a:path>
            </a:pathLst>
          </a:custGeom>
          <a:ln w="21360">
            <a:solidFill>
              <a:srgbClr val="3951BC"/>
            </a:solidFill>
          </a:ln>
        </p:spPr>
        <p:txBody>
          <a:bodyPr wrap="square" lIns="0" tIns="0" rIns="0" bIns="0" rtlCol="0"/>
          <a:lstStyle/>
          <a:p>
            <a:endParaRPr/>
          </a:p>
        </p:txBody>
      </p:sp>
      <p:sp>
        <p:nvSpPr>
          <p:cNvPr id="4" name="object 4"/>
          <p:cNvSpPr/>
          <p:nvPr/>
        </p:nvSpPr>
        <p:spPr>
          <a:xfrm>
            <a:off x="117347" y="164580"/>
            <a:ext cx="1562099" cy="1453793"/>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2184734" y="542762"/>
            <a:ext cx="20040783" cy="754995"/>
          </a:xfrm>
          <a:prstGeom prst="rect">
            <a:avLst/>
          </a:prstGeom>
        </p:spPr>
        <p:txBody>
          <a:bodyPr vert="horz" wrap="square" lIns="0" tIns="16173" rIns="0" bIns="0" rtlCol="0">
            <a:spAutoFit/>
          </a:bodyPr>
          <a:lstStyle/>
          <a:p>
            <a:pPr marL="15403">
              <a:spcBef>
                <a:spcPts val="127"/>
              </a:spcBef>
            </a:pPr>
            <a:r>
              <a:rPr kumimoji="1" sz="4800" dirty="0">
                <a:solidFill>
                  <a:srgbClr val="002060"/>
                </a:solidFill>
                <a:latin typeface="微软雅黑" panose="020B0503020204020204" pitchFamily="34" charset="-122"/>
                <a:ea typeface="微软雅黑" panose="020B0503020204020204" pitchFamily="34" charset="-122"/>
              </a:rPr>
              <a:t>三、管理制度和方式—2个办法1个平台</a:t>
            </a:r>
          </a:p>
        </p:txBody>
      </p:sp>
      <p:sp>
        <p:nvSpPr>
          <p:cNvPr id="19" name="object 19"/>
          <p:cNvSpPr txBox="1">
            <a:spLocks noGrp="1"/>
          </p:cNvSpPr>
          <p:nvPr>
            <p:ph type="sldNum" sz="quarter" idx="4294967295"/>
          </p:nvPr>
        </p:nvSpPr>
        <p:spPr>
          <a:xfrm>
            <a:off x="0" y="13081000"/>
            <a:ext cx="396875" cy="369888"/>
          </a:xfrm>
          <a:prstGeom prst="rect">
            <a:avLst/>
          </a:prstGeom>
        </p:spPr>
        <p:txBody>
          <a:bodyPr vert="horz" wrap="square" lIns="0" tIns="46978" rIns="0" bIns="0" rtlCol="0">
            <a:spAutoFit/>
          </a:bodyPr>
          <a:lstStyle/>
          <a:p>
            <a:pPr marL="30805">
              <a:spcBef>
                <a:spcPts val="370"/>
              </a:spcBef>
            </a:pPr>
            <a:fld id="{81D60167-4931-47E6-BA6A-407CBD079E47}" type="slidenum">
              <a:rPr spc="18" dirty="0"/>
              <a:pPr marL="30805">
                <a:spcBef>
                  <a:spcPts val="370"/>
                </a:spcBef>
              </a:pPr>
              <a:t>11</a:t>
            </a:fld>
            <a:endParaRPr spc="18" dirty="0"/>
          </a:p>
        </p:txBody>
      </p:sp>
      <p:sp>
        <p:nvSpPr>
          <p:cNvPr id="6" name="object 6"/>
          <p:cNvSpPr/>
          <p:nvPr/>
        </p:nvSpPr>
        <p:spPr>
          <a:xfrm>
            <a:off x="1856231" y="3139219"/>
            <a:ext cx="6996684" cy="979253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048256" y="3331228"/>
            <a:ext cx="6612635" cy="940851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730992" y="4532626"/>
            <a:ext cx="5955827" cy="6539167"/>
          </a:xfrm>
          <a:custGeom>
            <a:avLst/>
            <a:gdLst/>
            <a:ahLst/>
            <a:cxnLst/>
            <a:rect l="l" t="t" r="r" b="b"/>
            <a:pathLst>
              <a:path w="4910455" h="5391784">
                <a:moveTo>
                  <a:pt x="0" y="5391668"/>
                </a:moveTo>
                <a:lnTo>
                  <a:pt x="4910426" y="5391668"/>
                </a:lnTo>
                <a:lnTo>
                  <a:pt x="4910426" y="0"/>
                </a:lnTo>
                <a:lnTo>
                  <a:pt x="0" y="0"/>
                </a:lnTo>
                <a:lnTo>
                  <a:pt x="0" y="5391668"/>
                </a:lnTo>
                <a:close/>
              </a:path>
            </a:pathLst>
          </a:custGeom>
          <a:ln w="28575">
            <a:solidFill>
              <a:schemeClr val="tx1"/>
            </a:solidFill>
          </a:ln>
        </p:spPr>
        <p:txBody>
          <a:bodyPr wrap="square" lIns="0" tIns="0" rIns="0" bIns="0" rtlCol="0"/>
          <a:lstStyle/>
          <a:p>
            <a:endParaRPr>
              <a:solidFill>
                <a:schemeClr val="tx1"/>
              </a:solidFill>
            </a:endParaRPr>
          </a:p>
        </p:txBody>
      </p:sp>
      <p:sp>
        <p:nvSpPr>
          <p:cNvPr id="9" name="object 9"/>
          <p:cNvSpPr txBox="1"/>
          <p:nvPr/>
        </p:nvSpPr>
        <p:spPr>
          <a:xfrm>
            <a:off x="9002203" y="4564024"/>
            <a:ext cx="5615406" cy="6526880"/>
          </a:xfrm>
          <a:prstGeom prst="rect">
            <a:avLst/>
          </a:prstGeom>
        </p:spPr>
        <p:txBody>
          <a:bodyPr vert="horz" wrap="square" lIns="0" tIns="213325" rIns="0" bIns="0" rtlCol="0">
            <a:spAutoFit/>
          </a:bodyPr>
          <a:lstStyle/>
          <a:p>
            <a:pPr marL="15403" algn="l">
              <a:spcBef>
                <a:spcPts val="1680"/>
              </a:spcBef>
              <a:tabLst>
                <a:tab pos="2046230" algn="l"/>
              </a:tabLst>
            </a:pPr>
            <a:r>
              <a:rPr sz="4000" spc="-12" dirty="0" err="1" smtClean="0">
                <a:latin typeface="微软雅黑"/>
                <a:cs typeface="微软雅黑"/>
              </a:rPr>
              <a:t>第一章</a:t>
            </a:r>
            <a:r>
              <a:rPr lang="en-US" sz="4000" spc="-12" dirty="0" smtClean="0">
                <a:latin typeface="微软雅黑"/>
                <a:cs typeface="微软雅黑"/>
              </a:rPr>
              <a:t>   </a:t>
            </a:r>
            <a:r>
              <a:rPr sz="4000" spc="-12" dirty="0" err="1" smtClean="0">
                <a:latin typeface="微软雅黑"/>
                <a:cs typeface="微软雅黑"/>
              </a:rPr>
              <a:t>总则</a:t>
            </a:r>
            <a:endParaRPr sz="4000" dirty="0">
              <a:latin typeface="微软雅黑"/>
              <a:cs typeface="微软雅黑"/>
            </a:endParaRPr>
          </a:p>
          <a:p>
            <a:pPr marL="15403" marR="1527934" algn="l">
              <a:lnSpc>
                <a:spcPct val="132400"/>
              </a:lnSpc>
            </a:pPr>
            <a:r>
              <a:rPr sz="4000" spc="-12" dirty="0" err="1">
                <a:latin typeface="微软雅黑"/>
                <a:cs typeface="微软雅黑"/>
              </a:rPr>
              <a:t>第二章</a:t>
            </a:r>
            <a:r>
              <a:rPr sz="4000" spc="394" dirty="0">
                <a:latin typeface="微软雅黑"/>
                <a:cs typeface="微软雅黑"/>
              </a:rPr>
              <a:t> </a:t>
            </a:r>
            <a:r>
              <a:rPr lang="en-US" sz="4000" spc="394" dirty="0" smtClean="0">
                <a:latin typeface="微软雅黑"/>
                <a:cs typeface="微软雅黑"/>
              </a:rPr>
              <a:t> </a:t>
            </a:r>
            <a:r>
              <a:rPr sz="4000" spc="-12" dirty="0" err="1" smtClean="0">
                <a:latin typeface="微软雅黑"/>
                <a:cs typeface="微软雅黑"/>
              </a:rPr>
              <a:t>组织管理</a:t>
            </a:r>
            <a:r>
              <a:rPr sz="4000" spc="-12" dirty="0" smtClean="0">
                <a:latin typeface="微软雅黑"/>
                <a:cs typeface="微软雅黑"/>
              </a:rPr>
              <a:t> </a:t>
            </a:r>
            <a:r>
              <a:rPr sz="4000" spc="-12" dirty="0" err="1">
                <a:latin typeface="微软雅黑"/>
                <a:cs typeface="微软雅黑"/>
              </a:rPr>
              <a:t>第三</a:t>
            </a:r>
            <a:r>
              <a:rPr sz="4000" spc="-6" dirty="0" err="1">
                <a:latin typeface="微软雅黑"/>
                <a:cs typeface="微软雅黑"/>
              </a:rPr>
              <a:t>章</a:t>
            </a:r>
            <a:r>
              <a:rPr sz="4000" spc="346" dirty="0">
                <a:latin typeface="微软雅黑"/>
                <a:cs typeface="微软雅黑"/>
              </a:rPr>
              <a:t> </a:t>
            </a:r>
            <a:r>
              <a:rPr lang="en-US" sz="4000" spc="346" dirty="0" smtClean="0">
                <a:latin typeface="微软雅黑"/>
                <a:cs typeface="微软雅黑"/>
              </a:rPr>
              <a:t> </a:t>
            </a:r>
            <a:r>
              <a:rPr sz="4000" spc="-12" dirty="0" err="1" smtClean="0">
                <a:latin typeface="微软雅黑"/>
                <a:cs typeface="微软雅黑"/>
              </a:rPr>
              <a:t>立项管理</a:t>
            </a:r>
            <a:r>
              <a:rPr sz="4000" spc="-12" dirty="0" smtClean="0">
                <a:latin typeface="微软雅黑"/>
                <a:cs typeface="微软雅黑"/>
              </a:rPr>
              <a:t> </a:t>
            </a:r>
            <a:r>
              <a:rPr sz="4000" spc="-12" dirty="0" err="1">
                <a:latin typeface="微软雅黑"/>
                <a:cs typeface="微软雅黑"/>
              </a:rPr>
              <a:t>第四章</a:t>
            </a:r>
            <a:r>
              <a:rPr sz="4000" spc="-12" dirty="0">
                <a:latin typeface="微软雅黑"/>
                <a:cs typeface="微软雅黑"/>
              </a:rPr>
              <a:t> </a:t>
            </a:r>
            <a:r>
              <a:rPr lang="en-US" sz="4000" spc="-12" dirty="0" smtClean="0">
                <a:latin typeface="微软雅黑"/>
                <a:cs typeface="微软雅黑"/>
              </a:rPr>
              <a:t>  </a:t>
            </a:r>
            <a:r>
              <a:rPr sz="4000" spc="-12" dirty="0" err="1" smtClean="0">
                <a:latin typeface="微软雅黑"/>
                <a:cs typeface="微软雅黑"/>
              </a:rPr>
              <a:t>实施管理</a:t>
            </a:r>
            <a:endParaRPr sz="4000" dirty="0">
              <a:latin typeface="微软雅黑"/>
              <a:cs typeface="微软雅黑"/>
            </a:endParaRPr>
          </a:p>
          <a:p>
            <a:pPr marL="15403" marR="6161" algn="l">
              <a:lnSpc>
                <a:spcPct val="132400"/>
              </a:lnSpc>
              <a:tabLst>
                <a:tab pos="2046230" algn="l"/>
              </a:tabLst>
            </a:pPr>
            <a:r>
              <a:rPr sz="4000" spc="-12" dirty="0">
                <a:latin typeface="微软雅黑"/>
                <a:cs typeface="微软雅黑"/>
              </a:rPr>
              <a:t>第五章	综合绩效评价 第六</a:t>
            </a:r>
            <a:r>
              <a:rPr sz="4000" spc="-6" dirty="0">
                <a:latin typeface="微软雅黑"/>
                <a:cs typeface="微软雅黑"/>
              </a:rPr>
              <a:t>章</a:t>
            </a:r>
            <a:r>
              <a:rPr sz="4000" dirty="0">
                <a:latin typeface="微软雅黑"/>
                <a:cs typeface="微软雅黑"/>
              </a:rPr>
              <a:t>	</a:t>
            </a:r>
            <a:r>
              <a:rPr sz="4000" spc="-12" dirty="0">
                <a:latin typeface="微软雅黑"/>
                <a:cs typeface="微软雅黑"/>
              </a:rPr>
              <a:t>档案和保密管理 第七章	监督管理</a:t>
            </a:r>
            <a:endParaRPr sz="4000" dirty="0">
              <a:latin typeface="微软雅黑"/>
              <a:cs typeface="微软雅黑"/>
            </a:endParaRPr>
          </a:p>
          <a:p>
            <a:pPr marL="15403" algn="l">
              <a:spcBef>
                <a:spcPts val="1558"/>
              </a:spcBef>
              <a:tabLst>
                <a:tab pos="2046230" algn="l"/>
              </a:tabLst>
            </a:pPr>
            <a:r>
              <a:rPr sz="4000" spc="-12" dirty="0">
                <a:latin typeface="微软雅黑"/>
                <a:cs typeface="微软雅黑"/>
              </a:rPr>
              <a:t>第八章	附则</a:t>
            </a:r>
            <a:endParaRPr sz="4000" dirty="0">
              <a:latin typeface="微软雅黑"/>
              <a:cs typeface="微软雅黑"/>
            </a:endParaRPr>
          </a:p>
        </p:txBody>
      </p:sp>
      <p:sp>
        <p:nvSpPr>
          <p:cNvPr id="18" name="object 18"/>
          <p:cNvSpPr txBox="1"/>
          <p:nvPr/>
        </p:nvSpPr>
        <p:spPr>
          <a:xfrm>
            <a:off x="6260173" y="1771357"/>
            <a:ext cx="13835361" cy="1442052"/>
          </a:xfrm>
          <a:prstGeom prst="rect">
            <a:avLst/>
          </a:prstGeom>
        </p:spPr>
        <p:txBody>
          <a:bodyPr vert="horz" wrap="square" lIns="0" tIns="155566" rIns="0" bIns="0" rtlCol="0">
            <a:spAutoFit/>
          </a:bodyPr>
          <a:lstStyle/>
          <a:p>
            <a:pPr>
              <a:spcBef>
                <a:spcPts val="1225"/>
              </a:spcBef>
            </a:pPr>
            <a:r>
              <a:rPr sz="4400" spc="-12" dirty="0">
                <a:solidFill>
                  <a:srgbClr val="FF0000"/>
                </a:solidFill>
                <a:latin typeface="微软雅黑"/>
                <a:cs typeface="微软雅黑"/>
              </a:rPr>
              <a:t>1.《中国科学院网络安全和信息化专项项目管理办</a:t>
            </a:r>
            <a:r>
              <a:rPr sz="4400" dirty="0">
                <a:solidFill>
                  <a:srgbClr val="FF0000"/>
                </a:solidFill>
                <a:latin typeface="微软雅黑"/>
                <a:cs typeface="微软雅黑"/>
              </a:rPr>
              <a:t>法</a:t>
            </a:r>
            <a:r>
              <a:rPr sz="4400" spc="-12" dirty="0">
                <a:solidFill>
                  <a:srgbClr val="FF0000"/>
                </a:solidFill>
                <a:latin typeface="微软雅黑"/>
                <a:cs typeface="微软雅黑"/>
              </a:rPr>
              <a:t>》</a:t>
            </a:r>
            <a:endParaRPr sz="4400" dirty="0">
              <a:solidFill>
                <a:srgbClr val="FF0000"/>
              </a:solidFill>
              <a:latin typeface="微软雅黑"/>
              <a:cs typeface="微软雅黑"/>
            </a:endParaRPr>
          </a:p>
          <a:p>
            <a:pPr marL="770">
              <a:spcBef>
                <a:spcPts val="885"/>
              </a:spcBef>
            </a:pPr>
            <a:r>
              <a:rPr sz="3200" spc="-12" dirty="0">
                <a:latin typeface="微软雅黑"/>
                <a:cs typeface="微软雅黑"/>
              </a:rPr>
              <a:t>（征求意见稿）</a:t>
            </a:r>
            <a:r>
              <a:rPr sz="3200" spc="-42" dirty="0">
                <a:latin typeface="微软雅黑"/>
                <a:cs typeface="微软雅黑"/>
              </a:rPr>
              <a:t> </a:t>
            </a:r>
            <a:r>
              <a:rPr sz="3200" spc="-12" dirty="0">
                <a:latin typeface="微软雅黑"/>
                <a:cs typeface="微软雅黑"/>
              </a:rPr>
              <a:t>2022年1月4日</a:t>
            </a:r>
            <a:endParaRPr sz="3200" dirty="0">
              <a:latin typeface="微软雅黑"/>
              <a:cs typeface="微软雅黑"/>
            </a:endParaRPr>
          </a:p>
        </p:txBody>
      </p:sp>
      <p:sp>
        <p:nvSpPr>
          <p:cNvPr id="22" name="object 10"/>
          <p:cNvSpPr/>
          <p:nvPr/>
        </p:nvSpPr>
        <p:spPr>
          <a:xfrm>
            <a:off x="14871650" y="3553218"/>
            <a:ext cx="9183505" cy="2082038"/>
          </a:xfrm>
          <a:custGeom>
            <a:avLst/>
            <a:gdLst/>
            <a:ahLst/>
            <a:cxnLst/>
            <a:rect l="l" t="t" r="r" b="b"/>
            <a:pathLst>
              <a:path w="7332344" h="1797050">
                <a:moveTo>
                  <a:pt x="7032246" y="0"/>
                </a:moveTo>
                <a:lnTo>
                  <a:pt x="299467" y="0"/>
                </a:lnTo>
                <a:lnTo>
                  <a:pt x="250880" y="3918"/>
                </a:lnTo>
                <a:lnTo>
                  <a:pt x="204793" y="15262"/>
                </a:lnTo>
                <a:lnTo>
                  <a:pt x="161823" y="33416"/>
                </a:lnTo>
                <a:lnTo>
                  <a:pt x="122584" y="57765"/>
                </a:lnTo>
                <a:lnTo>
                  <a:pt x="87693" y="87693"/>
                </a:lnTo>
                <a:lnTo>
                  <a:pt x="57765" y="122584"/>
                </a:lnTo>
                <a:lnTo>
                  <a:pt x="33416" y="161823"/>
                </a:lnTo>
                <a:lnTo>
                  <a:pt x="15262" y="204793"/>
                </a:lnTo>
                <a:lnTo>
                  <a:pt x="3918" y="250880"/>
                </a:lnTo>
                <a:lnTo>
                  <a:pt x="0" y="299467"/>
                </a:lnTo>
                <a:lnTo>
                  <a:pt x="0" y="1497336"/>
                </a:lnTo>
                <a:lnTo>
                  <a:pt x="3918" y="1545898"/>
                </a:lnTo>
                <a:lnTo>
                  <a:pt x="15262" y="1591969"/>
                </a:lnTo>
                <a:lnTo>
                  <a:pt x="33416" y="1634934"/>
                </a:lnTo>
                <a:lnTo>
                  <a:pt x="57765" y="1674173"/>
                </a:lnTo>
                <a:lnTo>
                  <a:pt x="87693" y="1709070"/>
                </a:lnTo>
                <a:lnTo>
                  <a:pt x="122584" y="1739007"/>
                </a:lnTo>
                <a:lnTo>
                  <a:pt x="161823" y="1763367"/>
                </a:lnTo>
                <a:lnTo>
                  <a:pt x="204793" y="1781531"/>
                </a:lnTo>
                <a:lnTo>
                  <a:pt x="250880" y="1792882"/>
                </a:lnTo>
                <a:lnTo>
                  <a:pt x="299467" y="1796803"/>
                </a:lnTo>
                <a:lnTo>
                  <a:pt x="7032246" y="1796803"/>
                </a:lnTo>
                <a:lnTo>
                  <a:pt x="7080808" y="1792882"/>
                </a:lnTo>
                <a:lnTo>
                  <a:pt x="7126879" y="1781531"/>
                </a:lnTo>
                <a:lnTo>
                  <a:pt x="7169844" y="1763367"/>
                </a:lnTo>
                <a:lnTo>
                  <a:pt x="7209083" y="1739007"/>
                </a:lnTo>
                <a:lnTo>
                  <a:pt x="7243981" y="1709070"/>
                </a:lnTo>
                <a:lnTo>
                  <a:pt x="7273917" y="1674173"/>
                </a:lnTo>
                <a:lnTo>
                  <a:pt x="7298277" y="1634934"/>
                </a:lnTo>
                <a:lnTo>
                  <a:pt x="7316441" y="1591969"/>
                </a:lnTo>
                <a:lnTo>
                  <a:pt x="7327792" y="1545898"/>
                </a:lnTo>
                <a:lnTo>
                  <a:pt x="7331713" y="1497336"/>
                </a:lnTo>
                <a:lnTo>
                  <a:pt x="7331713" y="299467"/>
                </a:lnTo>
                <a:lnTo>
                  <a:pt x="7327792" y="250880"/>
                </a:lnTo>
                <a:lnTo>
                  <a:pt x="7316441" y="204793"/>
                </a:lnTo>
                <a:lnTo>
                  <a:pt x="7298277" y="161823"/>
                </a:lnTo>
                <a:lnTo>
                  <a:pt x="7273917" y="122584"/>
                </a:lnTo>
                <a:lnTo>
                  <a:pt x="7243981" y="87693"/>
                </a:lnTo>
                <a:lnTo>
                  <a:pt x="7209083" y="57765"/>
                </a:lnTo>
                <a:lnTo>
                  <a:pt x="7169844" y="33416"/>
                </a:lnTo>
                <a:lnTo>
                  <a:pt x="7126879" y="15262"/>
                </a:lnTo>
                <a:lnTo>
                  <a:pt x="7080808" y="3918"/>
                </a:lnTo>
                <a:lnTo>
                  <a:pt x="7032246" y="0"/>
                </a:lnTo>
                <a:close/>
              </a:path>
            </a:pathLst>
          </a:custGeom>
          <a:solidFill>
            <a:srgbClr val="FFFFFF"/>
          </a:solidFill>
        </p:spPr>
        <p:txBody>
          <a:bodyPr wrap="square" lIns="0" tIns="0" rIns="0" bIns="0" rtlCol="0"/>
          <a:lstStyle/>
          <a:p>
            <a:pPr algn="l" defTabSz="914400" hangingPunct="1"/>
            <a:endParaRPr sz="1800" b="0" kern="1200" smtClean="0">
              <a:solidFill>
                <a:prstClr val="black"/>
              </a:solidFill>
              <a:latin typeface="Calibri"/>
              <a:ea typeface="+mn-ea"/>
              <a:cs typeface="+mn-cs"/>
            </a:endParaRPr>
          </a:p>
        </p:txBody>
      </p:sp>
      <p:sp>
        <p:nvSpPr>
          <p:cNvPr id="23" name="object 11"/>
          <p:cNvSpPr/>
          <p:nvPr/>
        </p:nvSpPr>
        <p:spPr>
          <a:xfrm>
            <a:off x="14871650" y="3553218"/>
            <a:ext cx="9164669" cy="2082038"/>
          </a:xfrm>
          <a:custGeom>
            <a:avLst/>
            <a:gdLst/>
            <a:ahLst/>
            <a:cxnLst/>
            <a:rect l="l" t="t" r="r" b="b"/>
            <a:pathLst>
              <a:path w="7332344" h="1797050">
                <a:moveTo>
                  <a:pt x="0" y="299467"/>
                </a:moveTo>
                <a:lnTo>
                  <a:pt x="3918" y="250880"/>
                </a:lnTo>
                <a:lnTo>
                  <a:pt x="15262" y="204793"/>
                </a:lnTo>
                <a:lnTo>
                  <a:pt x="33416" y="161823"/>
                </a:lnTo>
                <a:lnTo>
                  <a:pt x="57765" y="122584"/>
                </a:lnTo>
                <a:lnTo>
                  <a:pt x="87693" y="87693"/>
                </a:lnTo>
                <a:lnTo>
                  <a:pt x="122584" y="57765"/>
                </a:lnTo>
                <a:lnTo>
                  <a:pt x="161823" y="33416"/>
                </a:lnTo>
                <a:lnTo>
                  <a:pt x="204793" y="15262"/>
                </a:lnTo>
                <a:lnTo>
                  <a:pt x="250880" y="3918"/>
                </a:lnTo>
                <a:lnTo>
                  <a:pt x="299467" y="0"/>
                </a:lnTo>
                <a:lnTo>
                  <a:pt x="7032246" y="0"/>
                </a:lnTo>
                <a:lnTo>
                  <a:pt x="7080808" y="3918"/>
                </a:lnTo>
                <a:lnTo>
                  <a:pt x="7126879" y="15262"/>
                </a:lnTo>
                <a:lnTo>
                  <a:pt x="7169844" y="33416"/>
                </a:lnTo>
                <a:lnTo>
                  <a:pt x="7209083" y="57765"/>
                </a:lnTo>
                <a:lnTo>
                  <a:pt x="7243981" y="87693"/>
                </a:lnTo>
                <a:lnTo>
                  <a:pt x="7273917" y="122584"/>
                </a:lnTo>
                <a:lnTo>
                  <a:pt x="7298277" y="161823"/>
                </a:lnTo>
                <a:lnTo>
                  <a:pt x="7316441" y="204793"/>
                </a:lnTo>
                <a:lnTo>
                  <a:pt x="7327792" y="250880"/>
                </a:lnTo>
                <a:lnTo>
                  <a:pt x="7331713" y="299467"/>
                </a:lnTo>
                <a:lnTo>
                  <a:pt x="7331713" y="1497336"/>
                </a:lnTo>
                <a:lnTo>
                  <a:pt x="7327792" y="1545898"/>
                </a:lnTo>
                <a:lnTo>
                  <a:pt x="7316441" y="1591969"/>
                </a:lnTo>
                <a:lnTo>
                  <a:pt x="7298277" y="1634934"/>
                </a:lnTo>
                <a:lnTo>
                  <a:pt x="7273917" y="1674173"/>
                </a:lnTo>
                <a:lnTo>
                  <a:pt x="7243981" y="1709070"/>
                </a:lnTo>
                <a:lnTo>
                  <a:pt x="7209083" y="1739007"/>
                </a:lnTo>
                <a:lnTo>
                  <a:pt x="7169844" y="1763367"/>
                </a:lnTo>
                <a:lnTo>
                  <a:pt x="7126879" y="1781531"/>
                </a:lnTo>
                <a:lnTo>
                  <a:pt x="7080808" y="1792882"/>
                </a:lnTo>
                <a:lnTo>
                  <a:pt x="7032246" y="1796803"/>
                </a:lnTo>
                <a:lnTo>
                  <a:pt x="299467" y="1796803"/>
                </a:lnTo>
                <a:lnTo>
                  <a:pt x="250880" y="1792882"/>
                </a:lnTo>
                <a:lnTo>
                  <a:pt x="204793" y="1781531"/>
                </a:lnTo>
                <a:lnTo>
                  <a:pt x="161823" y="1763367"/>
                </a:lnTo>
                <a:lnTo>
                  <a:pt x="122584" y="1739007"/>
                </a:lnTo>
                <a:lnTo>
                  <a:pt x="87693" y="1709070"/>
                </a:lnTo>
                <a:lnTo>
                  <a:pt x="57765" y="1674173"/>
                </a:lnTo>
                <a:lnTo>
                  <a:pt x="33416" y="1634934"/>
                </a:lnTo>
                <a:lnTo>
                  <a:pt x="15262" y="1591969"/>
                </a:lnTo>
                <a:lnTo>
                  <a:pt x="3918" y="1545898"/>
                </a:lnTo>
                <a:lnTo>
                  <a:pt x="0" y="1497336"/>
                </a:lnTo>
                <a:lnTo>
                  <a:pt x="0" y="299467"/>
                </a:lnTo>
                <a:close/>
              </a:path>
            </a:pathLst>
          </a:custGeom>
          <a:ln w="33925">
            <a:solidFill>
              <a:srgbClr val="3951BC"/>
            </a:solidFill>
          </a:ln>
        </p:spPr>
        <p:txBody>
          <a:bodyPr wrap="square" lIns="0" tIns="0" rIns="0" bIns="0" rtlCol="0"/>
          <a:lstStyle/>
          <a:p>
            <a:pPr algn="l" defTabSz="914400" hangingPunct="1"/>
            <a:endParaRPr sz="1800" b="0" kern="1200" smtClean="0">
              <a:solidFill>
                <a:prstClr val="black"/>
              </a:solidFill>
              <a:latin typeface="Calibri"/>
              <a:ea typeface="+mn-ea"/>
              <a:cs typeface="+mn-cs"/>
            </a:endParaRPr>
          </a:p>
        </p:txBody>
      </p:sp>
      <p:sp>
        <p:nvSpPr>
          <p:cNvPr id="11" name="object 11"/>
          <p:cNvSpPr txBox="1"/>
          <p:nvPr/>
        </p:nvSpPr>
        <p:spPr>
          <a:xfrm>
            <a:off x="14968474" y="3553218"/>
            <a:ext cx="8989855" cy="2128687"/>
          </a:xfrm>
          <a:prstGeom prst="rect">
            <a:avLst/>
          </a:prstGeom>
        </p:spPr>
        <p:txBody>
          <a:bodyPr vert="horz" wrap="square" lIns="0" tIns="14632" rIns="0" bIns="0" rtlCol="0">
            <a:spAutoFit/>
          </a:bodyPr>
          <a:lstStyle/>
          <a:p>
            <a:pPr marL="15403" marR="6161" algn="l">
              <a:lnSpc>
                <a:spcPct val="100600"/>
              </a:lnSpc>
              <a:spcBef>
                <a:spcPts val="115"/>
              </a:spcBef>
            </a:pPr>
            <a:r>
              <a:rPr sz="3400" spc="-12" dirty="0">
                <a:solidFill>
                  <a:schemeClr val="accent5">
                    <a:lumMod val="75000"/>
                  </a:schemeClr>
                </a:solidFill>
                <a:latin typeface="微软雅黑" panose="020B0503020204020204" pitchFamily="34" charset="-122"/>
                <a:ea typeface="微软雅黑" panose="020B0503020204020204" pitchFamily="34" charset="-122"/>
                <a:cs typeface="Microsoft JhengHei"/>
              </a:rPr>
              <a:t>【专家监理制度</a:t>
            </a:r>
            <a:r>
              <a:rPr sz="3400" spc="-6" dirty="0">
                <a:solidFill>
                  <a:schemeClr val="accent5">
                    <a:lumMod val="75000"/>
                  </a:schemeClr>
                </a:solidFill>
                <a:latin typeface="微软雅黑" panose="020B0503020204020204" pitchFamily="34" charset="-122"/>
                <a:ea typeface="微软雅黑" panose="020B0503020204020204" pitchFamily="34" charset="-122"/>
                <a:cs typeface="Microsoft JhengHei"/>
              </a:rPr>
              <a:t>】</a:t>
            </a:r>
            <a:r>
              <a:rPr sz="3400" spc="12" dirty="0">
                <a:latin typeface="微软雅黑" panose="020B0503020204020204" pitchFamily="34" charset="-122"/>
                <a:ea typeface="微软雅黑" panose="020B0503020204020204" pitchFamily="34" charset="-122"/>
                <a:cs typeface="Microsoft JhengHei"/>
              </a:rPr>
              <a:t>专项项目实行专家监理制 度。监理专家由院网信办聘请，对项目的实 施过程开展监理工作，跟踪、监督和检查项 目执行情况，提交监理工作报告。</a:t>
            </a:r>
            <a:endParaRPr sz="3400" dirty="0">
              <a:latin typeface="微软雅黑" panose="020B0503020204020204" pitchFamily="34" charset="-122"/>
              <a:ea typeface="微软雅黑" panose="020B0503020204020204" pitchFamily="34" charset="-122"/>
              <a:cs typeface="Microsoft JhengHei"/>
            </a:endParaRPr>
          </a:p>
        </p:txBody>
      </p:sp>
      <p:sp>
        <p:nvSpPr>
          <p:cNvPr id="28" name="object 10"/>
          <p:cNvSpPr/>
          <p:nvPr/>
        </p:nvSpPr>
        <p:spPr>
          <a:xfrm>
            <a:off x="14871651" y="6138464"/>
            <a:ext cx="9164051" cy="1797050"/>
          </a:xfrm>
          <a:custGeom>
            <a:avLst/>
            <a:gdLst/>
            <a:ahLst/>
            <a:cxnLst/>
            <a:rect l="l" t="t" r="r" b="b"/>
            <a:pathLst>
              <a:path w="7332344" h="1797050">
                <a:moveTo>
                  <a:pt x="7032246" y="0"/>
                </a:moveTo>
                <a:lnTo>
                  <a:pt x="299467" y="0"/>
                </a:lnTo>
                <a:lnTo>
                  <a:pt x="250880" y="3918"/>
                </a:lnTo>
                <a:lnTo>
                  <a:pt x="204793" y="15262"/>
                </a:lnTo>
                <a:lnTo>
                  <a:pt x="161823" y="33416"/>
                </a:lnTo>
                <a:lnTo>
                  <a:pt x="122584" y="57765"/>
                </a:lnTo>
                <a:lnTo>
                  <a:pt x="87693" y="87693"/>
                </a:lnTo>
                <a:lnTo>
                  <a:pt x="57765" y="122584"/>
                </a:lnTo>
                <a:lnTo>
                  <a:pt x="33416" y="161823"/>
                </a:lnTo>
                <a:lnTo>
                  <a:pt x="15262" y="204793"/>
                </a:lnTo>
                <a:lnTo>
                  <a:pt x="3918" y="250880"/>
                </a:lnTo>
                <a:lnTo>
                  <a:pt x="0" y="299467"/>
                </a:lnTo>
                <a:lnTo>
                  <a:pt x="0" y="1497336"/>
                </a:lnTo>
                <a:lnTo>
                  <a:pt x="3918" y="1545898"/>
                </a:lnTo>
                <a:lnTo>
                  <a:pt x="15262" y="1591969"/>
                </a:lnTo>
                <a:lnTo>
                  <a:pt x="33416" y="1634934"/>
                </a:lnTo>
                <a:lnTo>
                  <a:pt x="57765" y="1674173"/>
                </a:lnTo>
                <a:lnTo>
                  <a:pt x="87693" y="1709070"/>
                </a:lnTo>
                <a:lnTo>
                  <a:pt x="122584" y="1739007"/>
                </a:lnTo>
                <a:lnTo>
                  <a:pt x="161823" y="1763367"/>
                </a:lnTo>
                <a:lnTo>
                  <a:pt x="204793" y="1781531"/>
                </a:lnTo>
                <a:lnTo>
                  <a:pt x="250880" y="1792882"/>
                </a:lnTo>
                <a:lnTo>
                  <a:pt x="299467" y="1796803"/>
                </a:lnTo>
                <a:lnTo>
                  <a:pt x="7032246" y="1796803"/>
                </a:lnTo>
                <a:lnTo>
                  <a:pt x="7080808" y="1792882"/>
                </a:lnTo>
                <a:lnTo>
                  <a:pt x="7126879" y="1781531"/>
                </a:lnTo>
                <a:lnTo>
                  <a:pt x="7169844" y="1763367"/>
                </a:lnTo>
                <a:lnTo>
                  <a:pt x="7209083" y="1739007"/>
                </a:lnTo>
                <a:lnTo>
                  <a:pt x="7243981" y="1709070"/>
                </a:lnTo>
                <a:lnTo>
                  <a:pt x="7273917" y="1674173"/>
                </a:lnTo>
                <a:lnTo>
                  <a:pt x="7298277" y="1634934"/>
                </a:lnTo>
                <a:lnTo>
                  <a:pt x="7316441" y="1591969"/>
                </a:lnTo>
                <a:lnTo>
                  <a:pt x="7327792" y="1545898"/>
                </a:lnTo>
                <a:lnTo>
                  <a:pt x="7331713" y="1497336"/>
                </a:lnTo>
                <a:lnTo>
                  <a:pt x="7331713" y="299467"/>
                </a:lnTo>
                <a:lnTo>
                  <a:pt x="7327792" y="250880"/>
                </a:lnTo>
                <a:lnTo>
                  <a:pt x="7316441" y="204793"/>
                </a:lnTo>
                <a:lnTo>
                  <a:pt x="7298277" y="161823"/>
                </a:lnTo>
                <a:lnTo>
                  <a:pt x="7273917" y="122584"/>
                </a:lnTo>
                <a:lnTo>
                  <a:pt x="7243981" y="87693"/>
                </a:lnTo>
                <a:lnTo>
                  <a:pt x="7209083" y="57765"/>
                </a:lnTo>
                <a:lnTo>
                  <a:pt x="7169844" y="33416"/>
                </a:lnTo>
                <a:lnTo>
                  <a:pt x="7126879" y="15262"/>
                </a:lnTo>
                <a:lnTo>
                  <a:pt x="7080808" y="3918"/>
                </a:lnTo>
                <a:lnTo>
                  <a:pt x="7032246" y="0"/>
                </a:lnTo>
                <a:close/>
              </a:path>
            </a:pathLst>
          </a:custGeom>
          <a:solidFill>
            <a:srgbClr val="FFFFFF"/>
          </a:solidFill>
        </p:spPr>
        <p:txBody>
          <a:bodyPr wrap="square" lIns="0" tIns="0" rIns="0" bIns="0" rtlCol="0"/>
          <a:lstStyle/>
          <a:p>
            <a:pPr algn="l" defTabSz="914400" hangingPunct="1"/>
            <a:endParaRPr sz="1800" b="0" kern="1200" smtClean="0">
              <a:solidFill>
                <a:prstClr val="black"/>
              </a:solidFill>
              <a:latin typeface="Calibri"/>
              <a:ea typeface="+mn-ea"/>
              <a:cs typeface="+mn-cs"/>
            </a:endParaRPr>
          </a:p>
        </p:txBody>
      </p:sp>
      <p:sp>
        <p:nvSpPr>
          <p:cNvPr id="29" name="object 11"/>
          <p:cNvSpPr/>
          <p:nvPr/>
        </p:nvSpPr>
        <p:spPr>
          <a:xfrm>
            <a:off x="14794951" y="6138464"/>
            <a:ext cx="9240752" cy="1797050"/>
          </a:xfrm>
          <a:custGeom>
            <a:avLst/>
            <a:gdLst/>
            <a:ahLst/>
            <a:cxnLst/>
            <a:rect l="l" t="t" r="r" b="b"/>
            <a:pathLst>
              <a:path w="7332344" h="1797050">
                <a:moveTo>
                  <a:pt x="0" y="299467"/>
                </a:moveTo>
                <a:lnTo>
                  <a:pt x="3918" y="250880"/>
                </a:lnTo>
                <a:lnTo>
                  <a:pt x="15262" y="204793"/>
                </a:lnTo>
                <a:lnTo>
                  <a:pt x="33416" y="161823"/>
                </a:lnTo>
                <a:lnTo>
                  <a:pt x="57765" y="122584"/>
                </a:lnTo>
                <a:lnTo>
                  <a:pt x="87693" y="87693"/>
                </a:lnTo>
                <a:lnTo>
                  <a:pt x="122584" y="57765"/>
                </a:lnTo>
                <a:lnTo>
                  <a:pt x="161823" y="33416"/>
                </a:lnTo>
                <a:lnTo>
                  <a:pt x="204793" y="15262"/>
                </a:lnTo>
                <a:lnTo>
                  <a:pt x="250880" y="3918"/>
                </a:lnTo>
                <a:lnTo>
                  <a:pt x="299467" y="0"/>
                </a:lnTo>
                <a:lnTo>
                  <a:pt x="7032246" y="0"/>
                </a:lnTo>
                <a:lnTo>
                  <a:pt x="7080808" y="3918"/>
                </a:lnTo>
                <a:lnTo>
                  <a:pt x="7126879" y="15262"/>
                </a:lnTo>
                <a:lnTo>
                  <a:pt x="7169844" y="33416"/>
                </a:lnTo>
                <a:lnTo>
                  <a:pt x="7209083" y="57765"/>
                </a:lnTo>
                <a:lnTo>
                  <a:pt x="7243981" y="87693"/>
                </a:lnTo>
                <a:lnTo>
                  <a:pt x="7273917" y="122584"/>
                </a:lnTo>
                <a:lnTo>
                  <a:pt x="7298277" y="161823"/>
                </a:lnTo>
                <a:lnTo>
                  <a:pt x="7316441" y="204793"/>
                </a:lnTo>
                <a:lnTo>
                  <a:pt x="7327792" y="250880"/>
                </a:lnTo>
                <a:lnTo>
                  <a:pt x="7331713" y="299467"/>
                </a:lnTo>
                <a:lnTo>
                  <a:pt x="7331713" y="1497336"/>
                </a:lnTo>
                <a:lnTo>
                  <a:pt x="7327792" y="1545898"/>
                </a:lnTo>
                <a:lnTo>
                  <a:pt x="7316441" y="1591969"/>
                </a:lnTo>
                <a:lnTo>
                  <a:pt x="7298277" y="1634934"/>
                </a:lnTo>
                <a:lnTo>
                  <a:pt x="7273917" y="1674173"/>
                </a:lnTo>
                <a:lnTo>
                  <a:pt x="7243981" y="1709070"/>
                </a:lnTo>
                <a:lnTo>
                  <a:pt x="7209083" y="1739007"/>
                </a:lnTo>
                <a:lnTo>
                  <a:pt x="7169844" y="1763367"/>
                </a:lnTo>
                <a:lnTo>
                  <a:pt x="7126879" y="1781531"/>
                </a:lnTo>
                <a:lnTo>
                  <a:pt x="7080808" y="1792882"/>
                </a:lnTo>
                <a:lnTo>
                  <a:pt x="7032246" y="1796803"/>
                </a:lnTo>
                <a:lnTo>
                  <a:pt x="299467" y="1796803"/>
                </a:lnTo>
                <a:lnTo>
                  <a:pt x="250880" y="1792882"/>
                </a:lnTo>
                <a:lnTo>
                  <a:pt x="204793" y="1781531"/>
                </a:lnTo>
                <a:lnTo>
                  <a:pt x="161823" y="1763367"/>
                </a:lnTo>
                <a:lnTo>
                  <a:pt x="122584" y="1739007"/>
                </a:lnTo>
                <a:lnTo>
                  <a:pt x="87693" y="1709070"/>
                </a:lnTo>
                <a:lnTo>
                  <a:pt x="57765" y="1674173"/>
                </a:lnTo>
                <a:lnTo>
                  <a:pt x="33416" y="1634934"/>
                </a:lnTo>
                <a:lnTo>
                  <a:pt x="15262" y="1591969"/>
                </a:lnTo>
                <a:lnTo>
                  <a:pt x="3918" y="1545898"/>
                </a:lnTo>
                <a:lnTo>
                  <a:pt x="0" y="1497336"/>
                </a:lnTo>
                <a:lnTo>
                  <a:pt x="0" y="299467"/>
                </a:lnTo>
                <a:close/>
              </a:path>
            </a:pathLst>
          </a:custGeom>
          <a:ln w="33925">
            <a:solidFill>
              <a:srgbClr val="3951BC"/>
            </a:solidFill>
          </a:ln>
        </p:spPr>
        <p:txBody>
          <a:bodyPr wrap="square" lIns="0" tIns="0" rIns="0" bIns="0" rtlCol="0"/>
          <a:lstStyle/>
          <a:p>
            <a:pPr algn="l" defTabSz="914400" hangingPunct="1"/>
            <a:endParaRPr sz="1800" b="0" kern="1200" smtClean="0">
              <a:solidFill>
                <a:prstClr val="black"/>
              </a:solidFill>
              <a:latin typeface="Calibri"/>
              <a:ea typeface="+mn-ea"/>
              <a:cs typeface="+mn-cs"/>
            </a:endParaRPr>
          </a:p>
        </p:txBody>
      </p:sp>
      <p:sp>
        <p:nvSpPr>
          <p:cNvPr id="17" name="object 17"/>
          <p:cNvSpPr txBox="1"/>
          <p:nvPr/>
        </p:nvSpPr>
        <p:spPr>
          <a:xfrm>
            <a:off x="14909899" y="6236884"/>
            <a:ext cx="9048430" cy="1600209"/>
          </a:xfrm>
          <a:prstGeom prst="rect">
            <a:avLst/>
          </a:prstGeom>
        </p:spPr>
        <p:txBody>
          <a:bodyPr vert="horz" wrap="square" lIns="0" tIns="14632" rIns="0" bIns="0" rtlCol="0">
            <a:spAutoFit/>
          </a:bodyPr>
          <a:lstStyle/>
          <a:p>
            <a:pPr marL="15403" marR="6161" algn="just">
              <a:lnSpc>
                <a:spcPct val="100600"/>
              </a:lnSpc>
              <a:spcBef>
                <a:spcPts val="115"/>
              </a:spcBef>
            </a:pPr>
            <a:r>
              <a:rPr sz="3400" spc="-12" dirty="0">
                <a:solidFill>
                  <a:schemeClr val="accent5">
                    <a:lumMod val="75000"/>
                  </a:schemeClr>
                </a:solidFill>
                <a:latin typeface="微软雅黑" panose="020B0503020204020204" pitchFamily="34" charset="-122"/>
                <a:ea typeface="微软雅黑" panose="020B0503020204020204" pitchFamily="34" charset="-122"/>
                <a:cs typeface="Microsoft JhengHei"/>
              </a:rPr>
              <a:t>【</a:t>
            </a:r>
            <a:r>
              <a:rPr sz="3400" spc="-12" dirty="0" err="1">
                <a:solidFill>
                  <a:schemeClr val="accent5">
                    <a:lumMod val="75000"/>
                  </a:schemeClr>
                </a:solidFill>
                <a:latin typeface="微软雅黑" panose="020B0503020204020204" pitchFamily="34" charset="-122"/>
                <a:ea typeface="微软雅黑" panose="020B0503020204020204" pitchFamily="34" charset="-122"/>
                <a:cs typeface="Microsoft JhengHei"/>
              </a:rPr>
              <a:t>科技资源汇交</a:t>
            </a:r>
            <a:r>
              <a:rPr sz="3400" spc="-6" dirty="0" err="1">
                <a:solidFill>
                  <a:schemeClr val="accent5">
                    <a:lumMod val="75000"/>
                  </a:schemeClr>
                </a:solidFill>
                <a:latin typeface="微软雅黑" panose="020B0503020204020204" pitchFamily="34" charset="-122"/>
                <a:ea typeface="微软雅黑" panose="020B0503020204020204" pitchFamily="34" charset="-122"/>
                <a:cs typeface="Microsoft JhengHei"/>
              </a:rPr>
              <a:t>】</a:t>
            </a:r>
            <a:r>
              <a:rPr sz="3400" spc="12" dirty="0" err="1">
                <a:latin typeface="微软雅黑" panose="020B0503020204020204" pitchFamily="34" charset="-122"/>
                <a:ea typeface="微软雅黑" panose="020B0503020204020204" pitchFamily="34" charset="-122"/>
                <a:cs typeface="Microsoft JhengHei"/>
              </a:rPr>
              <a:t>项目（课题）执行过程中形</a:t>
            </a:r>
            <a:r>
              <a:rPr sz="3400" spc="12" dirty="0">
                <a:latin typeface="微软雅黑" panose="020B0503020204020204" pitchFamily="34" charset="-122"/>
                <a:ea typeface="微软雅黑" panose="020B0503020204020204" pitchFamily="34" charset="-122"/>
                <a:cs typeface="Microsoft JhengHei"/>
              </a:rPr>
              <a:t> </a:t>
            </a:r>
            <a:r>
              <a:rPr sz="3400" spc="12" dirty="0" err="1" smtClean="0">
                <a:latin typeface="微软雅黑" panose="020B0503020204020204" pitchFamily="34" charset="-122"/>
                <a:ea typeface="微软雅黑" panose="020B0503020204020204" pitchFamily="34" charset="-122"/>
                <a:cs typeface="Microsoft JhengHei"/>
              </a:rPr>
              <a:t>成的各类科技资源要完成汇交并获得汇交凭证</a:t>
            </a:r>
            <a:r>
              <a:rPr sz="3400" spc="12" dirty="0" err="1">
                <a:latin typeface="微软雅黑" panose="020B0503020204020204" pitchFamily="34" charset="-122"/>
                <a:ea typeface="微软雅黑" panose="020B0503020204020204" pitchFamily="34" charset="-122"/>
                <a:cs typeface="Microsoft JhengHei"/>
              </a:rPr>
              <a:t>。按一定的原则分级分类提供共享服务</a:t>
            </a:r>
            <a:r>
              <a:rPr sz="3400" spc="12" dirty="0">
                <a:latin typeface="微软雅黑" panose="020B0503020204020204" pitchFamily="34" charset="-122"/>
                <a:ea typeface="微软雅黑" panose="020B0503020204020204" pitchFamily="34" charset="-122"/>
                <a:cs typeface="Microsoft JhengHei"/>
              </a:rPr>
              <a:t>。</a:t>
            </a:r>
            <a:endParaRPr sz="3400" dirty="0">
              <a:latin typeface="微软雅黑" panose="020B0503020204020204" pitchFamily="34" charset="-122"/>
              <a:ea typeface="微软雅黑" panose="020B0503020204020204" pitchFamily="34" charset="-122"/>
              <a:cs typeface="Microsoft JhengHei"/>
            </a:endParaRPr>
          </a:p>
        </p:txBody>
      </p:sp>
      <p:sp>
        <p:nvSpPr>
          <p:cNvPr id="30" name="object 10"/>
          <p:cNvSpPr/>
          <p:nvPr/>
        </p:nvSpPr>
        <p:spPr>
          <a:xfrm>
            <a:off x="14871650" y="8227809"/>
            <a:ext cx="7332345" cy="4391678"/>
          </a:xfrm>
          <a:custGeom>
            <a:avLst/>
            <a:gdLst/>
            <a:ahLst/>
            <a:cxnLst/>
            <a:rect l="l" t="t" r="r" b="b"/>
            <a:pathLst>
              <a:path w="7332344" h="1797050">
                <a:moveTo>
                  <a:pt x="7032246" y="0"/>
                </a:moveTo>
                <a:lnTo>
                  <a:pt x="299467" y="0"/>
                </a:lnTo>
                <a:lnTo>
                  <a:pt x="250880" y="3918"/>
                </a:lnTo>
                <a:lnTo>
                  <a:pt x="204793" y="15262"/>
                </a:lnTo>
                <a:lnTo>
                  <a:pt x="161823" y="33416"/>
                </a:lnTo>
                <a:lnTo>
                  <a:pt x="122584" y="57765"/>
                </a:lnTo>
                <a:lnTo>
                  <a:pt x="87693" y="87693"/>
                </a:lnTo>
                <a:lnTo>
                  <a:pt x="57765" y="122584"/>
                </a:lnTo>
                <a:lnTo>
                  <a:pt x="33416" y="161823"/>
                </a:lnTo>
                <a:lnTo>
                  <a:pt x="15262" y="204793"/>
                </a:lnTo>
                <a:lnTo>
                  <a:pt x="3918" y="250880"/>
                </a:lnTo>
                <a:lnTo>
                  <a:pt x="0" y="299467"/>
                </a:lnTo>
                <a:lnTo>
                  <a:pt x="0" y="1497336"/>
                </a:lnTo>
                <a:lnTo>
                  <a:pt x="3918" y="1545898"/>
                </a:lnTo>
                <a:lnTo>
                  <a:pt x="15262" y="1591969"/>
                </a:lnTo>
                <a:lnTo>
                  <a:pt x="33416" y="1634934"/>
                </a:lnTo>
                <a:lnTo>
                  <a:pt x="57765" y="1674173"/>
                </a:lnTo>
                <a:lnTo>
                  <a:pt x="87693" y="1709070"/>
                </a:lnTo>
                <a:lnTo>
                  <a:pt x="122584" y="1739007"/>
                </a:lnTo>
                <a:lnTo>
                  <a:pt x="161823" y="1763367"/>
                </a:lnTo>
                <a:lnTo>
                  <a:pt x="204793" y="1781531"/>
                </a:lnTo>
                <a:lnTo>
                  <a:pt x="250880" y="1792882"/>
                </a:lnTo>
                <a:lnTo>
                  <a:pt x="299467" y="1796803"/>
                </a:lnTo>
                <a:lnTo>
                  <a:pt x="7032246" y="1796803"/>
                </a:lnTo>
                <a:lnTo>
                  <a:pt x="7080808" y="1792882"/>
                </a:lnTo>
                <a:lnTo>
                  <a:pt x="7126879" y="1781531"/>
                </a:lnTo>
                <a:lnTo>
                  <a:pt x="7169844" y="1763367"/>
                </a:lnTo>
                <a:lnTo>
                  <a:pt x="7209083" y="1739007"/>
                </a:lnTo>
                <a:lnTo>
                  <a:pt x="7243981" y="1709070"/>
                </a:lnTo>
                <a:lnTo>
                  <a:pt x="7273917" y="1674173"/>
                </a:lnTo>
                <a:lnTo>
                  <a:pt x="7298277" y="1634934"/>
                </a:lnTo>
                <a:lnTo>
                  <a:pt x="7316441" y="1591969"/>
                </a:lnTo>
                <a:lnTo>
                  <a:pt x="7327792" y="1545898"/>
                </a:lnTo>
                <a:lnTo>
                  <a:pt x="7331713" y="1497336"/>
                </a:lnTo>
                <a:lnTo>
                  <a:pt x="7331713" y="299467"/>
                </a:lnTo>
                <a:lnTo>
                  <a:pt x="7327792" y="250880"/>
                </a:lnTo>
                <a:lnTo>
                  <a:pt x="7316441" y="204793"/>
                </a:lnTo>
                <a:lnTo>
                  <a:pt x="7298277" y="161823"/>
                </a:lnTo>
                <a:lnTo>
                  <a:pt x="7273917" y="122584"/>
                </a:lnTo>
                <a:lnTo>
                  <a:pt x="7243981" y="87693"/>
                </a:lnTo>
                <a:lnTo>
                  <a:pt x="7209083" y="57765"/>
                </a:lnTo>
                <a:lnTo>
                  <a:pt x="7169844" y="33416"/>
                </a:lnTo>
                <a:lnTo>
                  <a:pt x="7126879" y="15262"/>
                </a:lnTo>
                <a:lnTo>
                  <a:pt x="7080808" y="3918"/>
                </a:lnTo>
                <a:lnTo>
                  <a:pt x="7032246" y="0"/>
                </a:lnTo>
                <a:close/>
              </a:path>
            </a:pathLst>
          </a:custGeom>
          <a:solidFill>
            <a:srgbClr val="FFFFFF"/>
          </a:solidFill>
        </p:spPr>
        <p:txBody>
          <a:bodyPr wrap="square" lIns="0" tIns="0" rIns="0" bIns="0" rtlCol="0"/>
          <a:lstStyle/>
          <a:p>
            <a:pPr algn="l" defTabSz="914400" hangingPunct="1"/>
            <a:endParaRPr sz="1800" b="0" kern="1200" smtClean="0">
              <a:solidFill>
                <a:prstClr val="black"/>
              </a:solidFill>
              <a:latin typeface="Calibri"/>
              <a:ea typeface="+mn-ea"/>
              <a:cs typeface="+mn-cs"/>
            </a:endParaRPr>
          </a:p>
        </p:txBody>
      </p:sp>
      <p:sp>
        <p:nvSpPr>
          <p:cNvPr id="31" name="object 11"/>
          <p:cNvSpPr/>
          <p:nvPr/>
        </p:nvSpPr>
        <p:spPr>
          <a:xfrm>
            <a:off x="14852814" y="8227809"/>
            <a:ext cx="9182888" cy="4391678"/>
          </a:xfrm>
          <a:custGeom>
            <a:avLst/>
            <a:gdLst/>
            <a:ahLst/>
            <a:cxnLst/>
            <a:rect l="l" t="t" r="r" b="b"/>
            <a:pathLst>
              <a:path w="7332344" h="1797050">
                <a:moveTo>
                  <a:pt x="0" y="299467"/>
                </a:moveTo>
                <a:lnTo>
                  <a:pt x="3918" y="250880"/>
                </a:lnTo>
                <a:lnTo>
                  <a:pt x="15262" y="204793"/>
                </a:lnTo>
                <a:lnTo>
                  <a:pt x="33416" y="161823"/>
                </a:lnTo>
                <a:lnTo>
                  <a:pt x="57765" y="122584"/>
                </a:lnTo>
                <a:lnTo>
                  <a:pt x="87693" y="87693"/>
                </a:lnTo>
                <a:lnTo>
                  <a:pt x="122584" y="57765"/>
                </a:lnTo>
                <a:lnTo>
                  <a:pt x="161823" y="33416"/>
                </a:lnTo>
                <a:lnTo>
                  <a:pt x="204793" y="15262"/>
                </a:lnTo>
                <a:lnTo>
                  <a:pt x="250880" y="3918"/>
                </a:lnTo>
                <a:lnTo>
                  <a:pt x="299467" y="0"/>
                </a:lnTo>
                <a:lnTo>
                  <a:pt x="7032246" y="0"/>
                </a:lnTo>
                <a:lnTo>
                  <a:pt x="7080808" y="3918"/>
                </a:lnTo>
                <a:lnTo>
                  <a:pt x="7126879" y="15262"/>
                </a:lnTo>
                <a:lnTo>
                  <a:pt x="7169844" y="33416"/>
                </a:lnTo>
                <a:lnTo>
                  <a:pt x="7209083" y="57765"/>
                </a:lnTo>
                <a:lnTo>
                  <a:pt x="7243981" y="87693"/>
                </a:lnTo>
                <a:lnTo>
                  <a:pt x="7273917" y="122584"/>
                </a:lnTo>
                <a:lnTo>
                  <a:pt x="7298277" y="161823"/>
                </a:lnTo>
                <a:lnTo>
                  <a:pt x="7316441" y="204793"/>
                </a:lnTo>
                <a:lnTo>
                  <a:pt x="7327792" y="250880"/>
                </a:lnTo>
                <a:lnTo>
                  <a:pt x="7331713" y="299467"/>
                </a:lnTo>
                <a:lnTo>
                  <a:pt x="7331713" y="1497336"/>
                </a:lnTo>
                <a:lnTo>
                  <a:pt x="7327792" y="1545898"/>
                </a:lnTo>
                <a:lnTo>
                  <a:pt x="7316441" y="1591969"/>
                </a:lnTo>
                <a:lnTo>
                  <a:pt x="7298277" y="1634934"/>
                </a:lnTo>
                <a:lnTo>
                  <a:pt x="7273917" y="1674173"/>
                </a:lnTo>
                <a:lnTo>
                  <a:pt x="7243981" y="1709070"/>
                </a:lnTo>
                <a:lnTo>
                  <a:pt x="7209083" y="1739007"/>
                </a:lnTo>
                <a:lnTo>
                  <a:pt x="7169844" y="1763367"/>
                </a:lnTo>
                <a:lnTo>
                  <a:pt x="7126879" y="1781531"/>
                </a:lnTo>
                <a:lnTo>
                  <a:pt x="7080808" y="1792882"/>
                </a:lnTo>
                <a:lnTo>
                  <a:pt x="7032246" y="1796803"/>
                </a:lnTo>
                <a:lnTo>
                  <a:pt x="299467" y="1796803"/>
                </a:lnTo>
                <a:lnTo>
                  <a:pt x="250880" y="1792882"/>
                </a:lnTo>
                <a:lnTo>
                  <a:pt x="204793" y="1781531"/>
                </a:lnTo>
                <a:lnTo>
                  <a:pt x="161823" y="1763367"/>
                </a:lnTo>
                <a:lnTo>
                  <a:pt x="122584" y="1739007"/>
                </a:lnTo>
                <a:lnTo>
                  <a:pt x="87693" y="1709070"/>
                </a:lnTo>
                <a:lnTo>
                  <a:pt x="57765" y="1674173"/>
                </a:lnTo>
                <a:lnTo>
                  <a:pt x="33416" y="1634934"/>
                </a:lnTo>
                <a:lnTo>
                  <a:pt x="15262" y="1591969"/>
                </a:lnTo>
                <a:lnTo>
                  <a:pt x="3918" y="1545898"/>
                </a:lnTo>
                <a:lnTo>
                  <a:pt x="0" y="1497336"/>
                </a:lnTo>
                <a:lnTo>
                  <a:pt x="0" y="299467"/>
                </a:lnTo>
                <a:close/>
              </a:path>
            </a:pathLst>
          </a:custGeom>
          <a:ln w="33925">
            <a:solidFill>
              <a:srgbClr val="3951BC"/>
            </a:solidFill>
          </a:ln>
        </p:spPr>
        <p:txBody>
          <a:bodyPr wrap="square" lIns="0" tIns="0" rIns="0" bIns="0" rtlCol="0"/>
          <a:lstStyle/>
          <a:p>
            <a:pPr algn="l" defTabSz="914400" hangingPunct="1"/>
            <a:endParaRPr sz="1800" b="0" kern="1200" smtClean="0">
              <a:solidFill>
                <a:prstClr val="black"/>
              </a:solidFill>
              <a:latin typeface="Calibri"/>
              <a:ea typeface="+mn-ea"/>
              <a:cs typeface="+mn-cs"/>
            </a:endParaRPr>
          </a:p>
        </p:txBody>
      </p:sp>
      <p:sp>
        <p:nvSpPr>
          <p:cNvPr id="15" name="object 15"/>
          <p:cNvSpPr txBox="1"/>
          <p:nvPr/>
        </p:nvSpPr>
        <p:spPr>
          <a:xfrm>
            <a:off x="15021731" y="10421561"/>
            <a:ext cx="9033424" cy="2128687"/>
          </a:xfrm>
          <a:prstGeom prst="rect">
            <a:avLst/>
          </a:prstGeom>
        </p:spPr>
        <p:txBody>
          <a:bodyPr vert="horz" wrap="square" lIns="0" tIns="14632" rIns="0" bIns="0" rtlCol="0">
            <a:spAutoFit/>
          </a:bodyPr>
          <a:lstStyle/>
          <a:p>
            <a:pPr marL="15403" marR="6161" algn="l">
              <a:lnSpc>
                <a:spcPct val="100600"/>
              </a:lnSpc>
              <a:spcBef>
                <a:spcPts val="115"/>
              </a:spcBef>
            </a:pPr>
            <a:r>
              <a:rPr sz="3400" spc="-12" dirty="0">
                <a:solidFill>
                  <a:schemeClr val="accent5">
                    <a:lumMod val="75000"/>
                  </a:schemeClr>
                </a:solidFill>
                <a:latin typeface="微软雅黑" panose="020B0503020204020204" pitchFamily="34" charset="-122"/>
                <a:ea typeface="微软雅黑" panose="020B0503020204020204" pitchFamily="34" charset="-122"/>
                <a:cs typeface="Microsoft JhengHei"/>
              </a:rPr>
              <a:t>【综合绩效评价结果应用</a:t>
            </a:r>
            <a:r>
              <a:rPr sz="3400" spc="-6" dirty="0">
                <a:solidFill>
                  <a:schemeClr val="accent5">
                    <a:lumMod val="75000"/>
                  </a:schemeClr>
                </a:solidFill>
                <a:latin typeface="微软雅黑" panose="020B0503020204020204" pitchFamily="34" charset="-122"/>
                <a:ea typeface="微软雅黑" panose="020B0503020204020204" pitchFamily="34" charset="-122"/>
                <a:cs typeface="Microsoft JhengHei"/>
              </a:rPr>
              <a:t>】</a:t>
            </a:r>
            <a:r>
              <a:rPr sz="3400" spc="12" dirty="0">
                <a:latin typeface="微软雅黑" panose="020B0503020204020204" pitchFamily="34" charset="-122"/>
                <a:ea typeface="微软雅黑" panose="020B0503020204020204" pitchFamily="34" charset="-122"/>
                <a:cs typeface="Microsoft JhengHei"/>
              </a:rPr>
              <a:t>通过综合绩效评价的，  绩效等级分为优秀、合格两档。对于绩效评价等 级为优秀且具有一定发展潜力的项目，院网信办 </a:t>
            </a:r>
            <a:r>
              <a:rPr sz="3400" spc="18" dirty="0">
                <a:latin typeface="微软雅黑" panose="020B0503020204020204" pitchFamily="34" charset="-122"/>
                <a:ea typeface="微软雅黑" panose="020B0503020204020204" pitchFamily="34" charset="-122"/>
                <a:cs typeface="Microsoft JhengHei"/>
              </a:rPr>
              <a:t>将按照有关立项程序给予持续支持。</a:t>
            </a:r>
            <a:endParaRPr sz="3400" dirty="0">
              <a:latin typeface="微软雅黑" panose="020B0503020204020204" pitchFamily="34" charset="-122"/>
              <a:ea typeface="微软雅黑" panose="020B0503020204020204" pitchFamily="34" charset="-122"/>
              <a:cs typeface="Microsoft JhengHei"/>
            </a:endParaRPr>
          </a:p>
        </p:txBody>
      </p:sp>
      <p:sp>
        <p:nvSpPr>
          <p:cNvPr id="14" name="object 14"/>
          <p:cNvSpPr txBox="1"/>
          <p:nvPr/>
        </p:nvSpPr>
        <p:spPr>
          <a:xfrm>
            <a:off x="14837480" y="8355399"/>
            <a:ext cx="8958365" cy="2128687"/>
          </a:xfrm>
          <a:prstGeom prst="rect">
            <a:avLst/>
          </a:prstGeom>
        </p:spPr>
        <p:txBody>
          <a:bodyPr vert="horz" wrap="square" lIns="0" tIns="14632" rIns="0" bIns="0" rtlCol="0">
            <a:spAutoFit/>
          </a:bodyPr>
          <a:lstStyle/>
          <a:p>
            <a:pPr marL="15403" marR="6161" algn="l">
              <a:lnSpc>
                <a:spcPct val="100600"/>
              </a:lnSpc>
              <a:spcBef>
                <a:spcPts val="115"/>
              </a:spcBef>
            </a:pPr>
            <a:r>
              <a:rPr sz="3400" spc="-12" dirty="0">
                <a:solidFill>
                  <a:schemeClr val="accent5">
                    <a:lumMod val="75000"/>
                  </a:schemeClr>
                </a:solidFill>
                <a:latin typeface="微软雅黑" panose="020B0503020204020204" pitchFamily="34" charset="-122"/>
                <a:ea typeface="微软雅黑" panose="020B0503020204020204" pitchFamily="34" charset="-122"/>
                <a:cs typeface="Microsoft JhengHei"/>
              </a:rPr>
              <a:t>【综合绩效评价结果</a:t>
            </a:r>
            <a:r>
              <a:rPr sz="3400" spc="-6" dirty="0">
                <a:solidFill>
                  <a:schemeClr val="accent5">
                    <a:lumMod val="75000"/>
                  </a:schemeClr>
                </a:solidFill>
                <a:latin typeface="微软雅黑" panose="020B0503020204020204" pitchFamily="34" charset="-122"/>
                <a:ea typeface="微软雅黑" panose="020B0503020204020204" pitchFamily="34" charset="-122"/>
                <a:cs typeface="Microsoft JhengHei"/>
              </a:rPr>
              <a:t>】</a:t>
            </a:r>
            <a:r>
              <a:rPr sz="3400" spc="12" dirty="0">
                <a:latin typeface="微软雅黑" panose="020B0503020204020204" pitchFamily="34" charset="-122"/>
                <a:ea typeface="微软雅黑" panose="020B0503020204020204" pitchFamily="34" charset="-122"/>
                <a:cs typeface="Microsoft JhengHei"/>
              </a:rPr>
              <a:t>综合绩效评价结论分为通 过、未通过两类，因不可抗拒因素未完成项目任 务书确定的主要目标和任务的，按结题处理。</a:t>
            </a:r>
            <a:endParaRPr sz="3400" dirty="0">
              <a:latin typeface="微软雅黑" panose="020B0503020204020204" pitchFamily="34" charset="-122"/>
              <a:ea typeface="微软雅黑" panose="020B0503020204020204" pitchFamily="34" charset="-122"/>
              <a:cs typeface="Microsoft JhengHei"/>
            </a:endParaRPr>
          </a:p>
        </p:txBody>
      </p:sp>
    </p:spTree>
    <p:extLst>
      <p:ext uri="{BB962C8B-B14F-4D97-AF65-F5344CB8AC3E}">
        <p14:creationId xmlns:p14="http://schemas.microsoft.com/office/powerpoint/2010/main" val="273578251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5"/>
          <p:cNvSpPr/>
          <p:nvPr/>
        </p:nvSpPr>
        <p:spPr>
          <a:xfrm>
            <a:off x="1961406" y="3595874"/>
            <a:ext cx="6410694" cy="8496495"/>
          </a:xfrm>
          <a:prstGeom prst="rect">
            <a:avLst/>
          </a:prstGeom>
          <a:blipFill>
            <a:blip r:embed="rId3" cstate="print"/>
            <a:stretch>
              <a:fillRect/>
            </a:stretch>
          </a:blipFill>
        </p:spPr>
        <p:txBody>
          <a:bodyPr wrap="square" lIns="0" tIns="0" rIns="0" bIns="0" rtlCol="0"/>
          <a:lstStyle/>
          <a:p>
            <a:pPr algn="l" defTabSz="914400" hangingPunct="1"/>
            <a:endParaRPr sz="1800" b="0" kern="1200" smtClean="0">
              <a:solidFill>
                <a:prstClr val="black"/>
              </a:solidFill>
              <a:latin typeface="Calibri"/>
              <a:ea typeface="+mn-ea"/>
              <a:cs typeface="+mn-cs"/>
            </a:endParaRPr>
          </a:p>
        </p:txBody>
      </p:sp>
      <p:sp>
        <p:nvSpPr>
          <p:cNvPr id="29" name="object 6"/>
          <p:cNvSpPr/>
          <p:nvPr/>
        </p:nvSpPr>
        <p:spPr>
          <a:xfrm>
            <a:off x="2119726" y="3732929"/>
            <a:ext cx="6094055" cy="8179855"/>
          </a:xfrm>
          <a:prstGeom prst="rect">
            <a:avLst/>
          </a:prstGeom>
          <a:blipFill>
            <a:blip r:embed="rId4" cstate="print"/>
            <a:stretch>
              <a:fillRect/>
            </a:stretch>
          </a:blipFill>
        </p:spPr>
        <p:txBody>
          <a:bodyPr wrap="square" lIns="0" tIns="0" rIns="0" bIns="0" rtlCol="0"/>
          <a:lstStyle/>
          <a:p>
            <a:pPr algn="l" defTabSz="914400" hangingPunct="1"/>
            <a:endParaRPr sz="1800" b="0" kern="1200" smtClean="0">
              <a:solidFill>
                <a:prstClr val="black"/>
              </a:solidFill>
              <a:latin typeface="Calibri"/>
              <a:ea typeface="+mn-ea"/>
              <a:cs typeface="+mn-cs"/>
            </a:endParaRPr>
          </a:p>
        </p:txBody>
      </p:sp>
      <p:sp>
        <p:nvSpPr>
          <p:cNvPr id="32" name="object 10"/>
          <p:cNvSpPr/>
          <p:nvPr/>
        </p:nvSpPr>
        <p:spPr>
          <a:xfrm>
            <a:off x="14964929" y="4465667"/>
            <a:ext cx="8978952" cy="2556386"/>
          </a:xfrm>
          <a:custGeom>
            <a:avLst/>
            <a:gdLst/>
            <a:ahLst/>
            <a:cxnLst/>
            <a:rect l="l" t="t" r="r" b="b"/>
            <a:pathLst>
              <a:path w="7332344" h="1797050">
                <a:moveTo>
                  <a:pt x="7032246" y="0"/>
                </a:moveTo>
                <a:lnTo>
                  <a:pt x="299467" y="0"/>
                </a:lnTo>
                <a:lnTo>
                  <a:pt x="250880" y="3918"/>
                </a:lnTo>
                <a:lnTo>
                  <a:pt x="204793" y="15262"/>
                </a:lnTo>
                <a:lnTo>
                  <a:pt x="161823" y="33416"/>
                </a:lnTo>
                <a:lnTo>
                  <a:pt x="122584" y="57765"/>
                </a:lnTo>
                <a:lnTo>
                  <a:pt x="87693" y="87693"/>
                </a:lnTo>
                <a:lnTo>
                  <a:pt x="57765" y="122584"/>
                </a:lnTo>
                <a:lnTo>
                  <a:pt x="33416" y="161823"/>
                </a:lnTo>
                <a:lnTo>
                  <a:pt x="15262" y="204793"/>
                </a:lnTo>
                <a:lnTo>
                  <a:pt x="3918" y="250880"/>
                </a:lnTo>
                <a:lnTo>
                  <a:pt x="0" y="299467"/>
                </a:lnTo>
                <a:lnTo>
                  <a:pt x="0" y="1497336"/>
                </a:lnTo>
                <a:lnTo>
                  <a:pt x="3918" y="1545898"/>
                </a:lnTo>
                <a:lnTo>
                  <a:pt x="15262" y="1591969"/>
                </a:lnTo>
                <a:lnTo>
                  <a:pt x="33416" y="1634934"/>
                </a:lnTo>
                <a:lnTo>
                  <a:pt x="57765" y="1674173"/>
                </a:lnTo>
                <a:lnTo>
                  <a:pt x="87693" y="1709070"/>
                </a:lnTo>
                <a:lnTo>
                  <a:pt x="122584" y="1739007"/>
                </a:lnTo>
                <a:lnTo>
                  <a:pt x="161823" y="1763367"/>
                </a:lnTo>
                <a:lnTo>
                  <a:pt x="204793" y="1781531"/>
                </a:lnTo>
                <a:lnTo>
                  <a:pt x="250880" y="1792882"/>
                </a:lnTo>
                <a:lnTo>
                  <a:pt x="299467" y="1796803"/>
                </a:lnTo>
                <a:lnTo>
                  <a:pt x="7032246" y="1796803"/>
                </a:lnTo>
                <a:lnTo>
                  <a:pt x="7080808" y="1792882"/>
                </a:lnTo>
                <a:lnTo>
                  <a:pt x="7126879" y="1781531"/>
                </a:lnTo>
                <a:lnTo>
                  <a:pt x="7169844" y="1763367"/>
                </a:lnTo>
                <a:lnTo>
                  <a:pt x="7209083" y="1739007"/>
                </a:lnTo>
                <a:lnTo>
                  <a:pt x="7243981" y="1709070"/>
                </a:lnTo>
                <a:lnTo>
                  <a:pt x="7273917" y="1674173"/>
                </a:lnTo>
                <a:lnTo>
                  <a:pt x="7298277" y="1634934"/>
                </a:lnTo>
                <a:lnTo>
                  <a:pt x="7316441" y="1591969"/>
                </a:lnTo>
                <a:lnTo>
                  <a:pt x="7327792" y="1545898"/>
                </a:lnTo>
                <a:lnTo>
                  <a:pt x="7331713" y="1497336"/>
                </a:lnTo>
                <a:lnTo>
                  <a:pt x="7331713" y="299467"/>
                </a:lnTo>
                <a:lnTo>
                  <a:pt x="7327792" y="250880"/>
                </a:lnTo>
                <a:lnTo>
                  <a:pt x="7316441" y="204793"/>
                </a:lnTo>
                <a:lnTo>
                  <a:pt x="7298277" y="161823"/>
                </a:lnTo>
                <a:lnTo>
                  <a:pt x="7273917" y="122584"/>
                </a:lnTo>
                <a:lnTo>
                  <a:pt x="7243981" y="87693"/>
                </a:lnTo>
                <a:lnTo>
                  <a:pt x="7209083" y="57765"/>
                </a:lnTo>
                <a:lnTo>
                  <a:pt x="7169844" y="33416"/>
                </a:lnTo>
                <a:lnTo>
                  <a:pt x="7126879" y="15262"/>
                </a:lnTo>
                <a:lnTo>
                  <a:pt x="7080808" y="3918"/>
                </a:lnTo>
                <a:lnTo>
                  <a:pt x="7032246" y="0"/>
                </a:lnTo>
                <a:close/>
              </a:path>
            </a:pathLst>
          </a:custGeom>
          <a:solidFill>
            <a:srgbClr val="FFFFFF"/>
          </a:solidFill>
        </p:spPr>
        <p:txBody>
          <a:bodyPr wrap="square" lIns="0" tIns="0" rIns="0" bIns="0" rtlCol="0"/>
          <a:lstStyle/>
          <a:p>
            <a:pPr algn="l" defTabSz="914400" hangingPunct="1"/>
            <a:endParaRPr sz="1800" b="0" kern="1200" smtClean="0">
              <a:solidFill>
                <a:prstClr val="black"/>
              </a:solidFill>
              <a:latin typeface="Calibri"/>
              <a:ea typeface="+mn-ea"/>
              <a:cs typeface="+mn-cs"/>
            </a:endParaRPr>
          </a:p>
        </p:txBody>
      </p:sp>
      <p:sp>
        <p:nvSpPr>
          <p:cNvPr id="33" name="object 11"/>
          <p:cNvSpPr/>
          <p:nvPr/>
        </p:nvSpPr>
        <p:spPr>
          <a:xfrm>
            <a:off x="14944811" y="4465667"/>
            <a:ext cx="8999708" cy="2556386"/>
          </a:xfrm>
          <a:custGeom>
            <a:avLst/>
            <a:gdLst/>
            <a:ahLst/>
            <a:cxnLst/>
            <a:rect l="l" t="t" r="r" b="b"/>
            <a:pathLst>
              <a:path w="7332344" h="1797050">
                <a:moveTo>
                  <a:pt x="0" y="299467"/>
                </a:moveTo>
                <a:lnTo>
                  <a:pt x="3918" y="250880"/>
                </a:lnTo>
                <a:lnTo>
                  <a:pt x="15262" y="204793"/>
                </a:lnTo>
                <a:lnTo>
                  <a:pt x="33416" y="161823"/>
                </a:lnTo>
                <a:lnTo>
                  <a:pt x="57765" y="122584"/>
                </a:lnTo>
                <a:lnTo>
                  <a:pt x="87693" y="87693"/>
                </a:lnTo>
                <a:lnTo>
                  <a:pt x="122584" y="57765"/>
                </a:lnTo>
                <a:lnTo>
                  <a:pt x="161823" y="33416"/>
                </a:lnTo>
                <a:lnTo>
                  <a:pt x="204793" y="15262"/>
                </a:lnTo>
                <a:lnTo>
                  <a:pt x="250880" y="3918"/>
                </a:lnTo>
                <a:lnTo>
                  <a:pt x="299467" y="0"/>
                </a:lnTo>
                <a:lnTo>
                  <a:pt x="7032246" y="0"/>
                </a:lnTo>
                <a:lnTo>
                  <a:pt x="7080808" y="3918"/>
                </a:lnTo>
                <a:lnTo>
                  <a:pt x="7126879" y="15262"/>
                </a:lnTo>
                <a:lnTo>
                  <a:pt x="7169844" y="33416"/>
                </a:lnTo>
                <a:lnTo>
                  <a:pt x="7209083" y="57765"/>
                </a:lnTo>
                <a:lnTo>
                  <a:pt x="7243981" y="87693"/>
                </a:lnTo>
                <a:lnTo>
                  <a:pt x="7273917" y="122584"/>
                </a:lnTo>
                <a:lnTo>
                  <a:pt x="7298277" y="161823"/>
                </a:lnTo>
                <a:lnTo>
                  <a:pt x="7316441" y="204793"/>
                </a:lnTo>
                <a:lnTo>
                  <a:pt x="7327792" y="250880"/>
                </a:lnTo>
                <a:lnTo>
                  <a:pt x="7331713" y="299467"/>
                </a:lnTo>
                <a:lnTo>
                  <a:pt x="7331713" y="1497336"/>
                </a:lnTo>
                <a:lnTo>
                  <a:pt x="7327792" y="1545898"/>
                </a:lnTo>
                <a:lnTo>
                  <a:pt x="7316441" y="1591969"/>
                </a:lnTo>
                <a:lnTo>
                  <a:pt x="7298277" y="1634934"/>
                </a:lnTo>
                <a:lnTo>
                  <a:pt x="7273917" y="1674173"/>
                </a:lnTo>
                <a:lnTo>
                  <a:pt x="7243981" y="1709070"/>
                </a:lnTo>
                <a:lnTo>
                  <a:pt x="7209083" y="1739007"/>
                </a:lnTo>
                <a:lnTo>
                  <a:pt x="7169844" y="1763367"/>
                </a:lnTo>
                <a:lnTo>
                  <a:pt x="7126879" y="1781531"/>
                </a:lnTo>
                <a:lnTo>
                  <a:pt x="7080808" y="1792882"/>
                </a:lnTo>
                <a:lnTo>
                  <a:pt x="7032246" y="1796803"/>
                </a:lnTo>
                <a:lnTo>
                  <a:pt x="299467" y="1796803"/>
                </a:lnTo>
                <a:lnTo>
                  <a:pt x="250880" y="1792882"/>
                </a:lnTo>
                <a:lnTo>
                  <a:pt x="204793" y="1781531"/>
                </a:lnTo>
                <a:lnTo>
                  <a:pt x="161823" y="1763367"/>
                </a:lnTo>
                <a:lnTo>
                  <a:pt x="122584" y="1739007"/>
                </a:lnTo>
                <a:lnTo>
                  <a:pt x="87693" y="1709070"/>
                </a:lnTo>
                <a:lnTo>
                  <a:pt x="57765" y="1674173"/>
                </a:lnTo>
                <a:lnTo>
                  <a:pt x="33416" y="1634934"/>
                </a:lnTo>
                <a:lnTo>
                  <a:pt x="15262" y="1591969"/>
                </a:lnTo>
                <a:lnTo>
                  <a:pt x="3918" y="1545898"/>
                </a:lnTo>
                <a:lnTo>
                  <a:pt x="0" y="1497336"/>
                </a:lnTo>
                <a:lnTo>
                  <a:pt x="0" y="299467"/>
                </a:lnTo>
                <a:close/>
              </a:path>
            </a:pathLst>
          </a:custGeom>
          <a:ln w="33925">
            <a:solidFill>
              <a:srgbClr val="3951BC"/>
            </a:solidFill>
          </a:ln>
        </p:spPr>
        <p:txBody>
          <a:bodyPr wrap="square" lIns="0" tIns="0" rIns="0" bIns="0" rtlCol="0"/>
          <a:lstStyle/>
          <a:p>
            <a:pPr algn="l" defTabSz="914400" hangingPunct="1"/>
            <a:endParaRPr sz="1800" b="0" kern="1200" smtClean="0">
              <a:solidFill>
                <a:prstClr val="black"/>
              </a:solidFill>
              <a:latin typeface="Calibri"/>
              <a:ea typeface="+mn-ea"/>
              <a:cs typeface="+mn-cs"/>
            </a:endParaRPr>
          </a:p>
        </p:txBody>
      </p:sp>
      <p:sp>
        <p:nvSpPr>
          <p:cNvPr id="43" name="object 21"/>
          <p:cNvSpPr txBox="1"/>
          <p:nvPr/>
        </p:nvSpPr>
        <p:spPr>
          <a:xfrm>
            <a:off x="2119726" y="1858228"/>
            <a:ext cx="14653905" cy="1914627"/>
          </a:xfrm>
          <a:prstGeom prst="rect">
            <a:avLst/>
          </a:prstGeom>
        </p:spPr>
        <p:txBody>
          <a:bodyPr vert="horz" wrap="square" lIns="0" tIns="128270" rIns="0" bIns="0" rtlCol="0">
            <a:spAutoFit/>
          </a:bodyPr>
          <a:lstStyle/>
          <a:p>
            <a:pPr marL="12700" algn="l" defTabSz="914400" hangingPunct="1">
              <a:spcBef>
                <a:spcPts val="1010"/>
              </a:spcBef>
            </a:pPr>
            <a:r>
              <a:rPr sz="4400" spc="-12" dirty="0">
                <a:solidFill>
                  <a:srgbClr val="FF0000"/>
                </a:solidFill>
                <a:latin typeface="微软雅黑"/>
                <a:cs typeface="微软雅黑"/>
              </a:rPr>
              <a:t>2.《中国科学院网络安全和信息化专项经费管理办法》</a:t>
            </a:r>
          </a:p>
          <a:p>
            <a:pPr marL="770">
              <a:spcBef>
                <a:spcPts val="885"/>
              </a:spcBef>
            </a:pPr>
            <a:r>
              <a:rPr sz="3200" spc="-12" dirty="0">
                <a:latin typeface="微软雅黑"/>
                <a:cs typeface="微软雅黑"/>
              </a:rPr>
              <a:t>（</a:t>
            </a:r>
            <a:r>
              <a:rPr sz="3200" spc="-12" dirty="0" err="1">
                <a:latin typeface="微软雅黑"/>
                <a:cs typeface="微软雅黑"/>
              </a:rPr>
              <a:t>征求意见稿</a:t>
            </a:r>
            <a:r>
              <a:rPr sz="3200" spc="-12" dirty="0" smtClean="0">
                <a:latin typeface="微软雅黑"/>
                <a:cs typeface="微软雅黑"/>
              </a:rPr>
              <a:t>）</a:t>
            </a:r>
            <a:r>
              <a:rPr lang="en-US" sz="3200" spc="-12" dirty="0" smtClean="0">
                <a:latin typeface="微软雅黑"/>
                <a:cs typeface="微软雅黑"/>
              </a:rPr>
              <a:t> </a:t>
            </a:r>
            <a:r>
              <a:rPr sz="3200" spc="-12" dirty="0" smtClean="0">
                <a:latin typeface="微软雅黑"/>
                <a:cs typeface="微软雅黑"/>
              </a:rPr>
              <a:t>2022</a:t>
            </a:r>
            <a:r>
              <a:rPr sz="3200" spc="-12" dirty="0">
                <a:latin typeface="微软雅黑"/>
                <a:cs typeface="微软雅黑"/>
              </a:rPr>
              <a:t>年1月4日</a:t>
            </a:r>
          </a:p>
          <a:p>
            <a:pPr algn="l" defTabSz="914400" hangingPunct="1">
              <a:spcBef>
                <a:spcPts val="45"/>
              </a:spcBef>
            </a:pPr>
            <a:endParaRPr sz="3250" b="0" kern="1200" dirty="0">
              <a:solidFill>
                <a:prstClr val="black"/>
              </a:solidFill>
              <a:latin typeface="Times New Roman"/>
              <a:ea typeface="+mn-ea"/>
              <a:cs typeface="Times New Roman"/>
            </a:endParaRPr>
          </a:p>
        </p:txBody>
      </p:sp>
      <p:sp>
        <p:nvSpPr>
          <p:cNvPr id="22" name="object 8"/>
          <p:cNvSpPr/>
          <p:nvPr/>
        </p:nvSpPr>
        <p:spPr>
          <a:xfrm>
            <a:off x="8478425" y="4912241"/>
            <a:ext cx="6146264" cy="6369860"/>
          </a:xfrm>
          <a:custGeom>
            <a:avLst/>
            <a:gdLst/>
            <a:ahLst/>
            <a:cxnLst/>
            <a:rect l="l" t="t" r="r" b="b"/>
            <a:pathLst>
              <a:path w="4910455" h="5391784">
                <a:moveTo>
                  <a:pt x="0" y="5391668"/>
                </a:moveTo>
                <a:lnTo>
                  <a:pt x="4910426" y="5391668"/>
                </a:lnTo>
                <a:lnTo>
                  <a:pt x="4910426" y="0"/>
                </a:lnTo>
                <a:lnTo>
                  <a:pt x="0" y="0"/>
                </a:lnTo>
                <a:lnTo>
                  <a:pt x="0" y="5391668"/>
                </a:lnTo>
                <a:close/>
              </a:path>
            </a:pathLst>
          </a:custGeom>
          <a:ln w="28575">
            <a:solidFill>
              <a:schemeClr val="tx1"/>
            </a:solidFill>
          </a:ln>
        </p:spPr>
        <p:txBody>
          <a:bodyPr wrap="square" lIns="0" tIns="0" rIns="0" bIns="0" rtlCol="0"/>
          <a:lstStyle/>
          <a:p>
            <a:endParaRPr>
              <a:solidFill>
                <a:schemeClr val="tx1"/>
              </a:solidFill>
            </a:endParaRPr>
          </a:p>
        </p:txBody>
      </p:sp>
      <p:sp>
        <p:nvSpPr>
          <p:cNvPr id="3" name="矩形 2"/>
          <p:cNvSpPr/>
          <p:nvPr/>
        </p:nvSpPr>
        <p:spPr>
          <a:xfrm>
            <a:off x="2033569" y="552065"/>
            <a:ext cx="10843032" cy="830997"/>
          </a:xfrm>
          <a:prstGeom prst="rect">
            <a:avLst/>
          </a:prstGeom>
        </p:spPr>
        <p:txBody>
          <a:bodyPr wrap="none">
            <a:spAutoFit/>
          </a:bodyPr>
          <a:lstStyle/>
          <a:p>
            <a:r>
              <a:rPr kumimoji="1" lang="zh-CN" altLang="en-US" sz="4800" dirty="0">
                <a:solidFill>
                  <a:srgbClr val="002060"/>
                </a:solidFill>
                <a:latin typeface="微软雅黑" panose="020B0503020204020204" pitchFamily="34" charset="-122"/>
                <a:ea typeface="微软雅黑" panose="020B0503020204020204" pitchFamily="34" charset="-122"/>
                <a:sym typeface="Helvetica Neue Medium"/>
              </a:rPr>
              <a:t>三、管理制度和方式</a:t>
            </a:r>
            <a:r>
              <a:rPr kumimoji="1" lang="en-US" altLang="zh-CN" sz="4800" dirty="0">
                <a:solidFill>
                  <a:srgbClr val="002060"/>
                </a:solidFill>
                <a:latin typeface="微软雅黑" panose="020B0503020204020204" pitchFamily="34" charset="-122"/>
                <a:ea typeface="微软雅黑" panose="020B0503020204020204" pitchFamily="34" charset="-122"/>
                <a:sym typeface="Helvetica Neue Medium"/>
              </a:rPr>
              <a:t>—2</a:t>
            </a:r>
            <a:r>
              <a:rPr kumimoji="1" lang="zh-CN" altLang="en-US" sz="4800" dirty="0">
                <a:solidFill>
                  <a:srgbClr val="002060"/>
                </a:solidFill>
                <a:latin typeface="微软雅黑" panose="020B0503020204020204" pitchFamily="34" charset="-122"/>
                <a:ea typeface="微软雅黑" panose="020B0503020204020204" pitchFamily="34" charset="-122"/>
                <a:sym typeface="Helvetica Neue Medium"/>
              </a:rPr>
              <a:t>个办法</a:t>
            </a:r>
            <a:r>
              <a:rPr kumimoji="1" lang="en-US" altLang="zh-CN" sz="4800" dirty="0">
                <a:solidFill>
                  <a:srgbClr val="002060"/>
                </a:solidFill>
                <a:latin typeface="微软雅黑" panose="020B0503020204020204" pitchFamily="34" charset="-122"/>
                <a:ea typeface="微软雅黑" panose="020B0503020204020204" pitchFamily="34" charset="-122"/>
                <a:sym typeface="Helvetica Neue Medium"/>
              </a:rPr>
              <a:t>1</a:t>
            </a:r>
            <a:r>
              <a:rPr kumimoji="1" lang="zh-CN" altLang="en-US" sz="4800" dirty="0">
                <a:solidFill>
                  <a:srgbClr val="002060"/>
                </a:solidFill>
                <a:latin typeface="微软雅黑" panose="020B0503020204020204" pitchFamily="34" charset="-122"/>
                <a:ea typeface="微软雅黑" panose="020B0503020204020204" pitchFamily="34" charset="-122"/>
                <a:sym typeface="Helvetica Neue Medium"/>
              </a:rPr>
              <a:t>个平台</a:t>
            </a:r>
            <a:endParaRPr lang="zh-CN" altLang="en-US" dirty="0"/>
          </a:p>
        </p:txBody>
      </p:sp>
      <p:sp>
        <p:nvSpPr>
          <p:cNvPr id="4" name="矩形 3"/>
          <p:cNvSpPr/>
          <p:nvPr/>
        </p:nvSpPr>
        <p:spPr>
          <a:xfrm>
            <a:off x="8413483" y="5516776"/>
            <a:ext cx="6211206" cy="5207579"/>
          </a:xfrm>
          <a:prstGeom prst="rect">
            <a:avLst/>
          </a:prstGeom>
        </p:spPr>
        <p:txBody>
          <a:bodyPr wrap="square">
            <a:spAutoFit/>
          </a:bodyPr>
          <a:lstStyle/>
          <a:p>
            <a:pPr algn="l" defTabSz="914400" hangingPunct="1">
              <a:lnSpc>
                <a:spcPct val="120000"/>
              </a:lnSpc>
              <a:spcBef>
                <a:spcPts val="600"/>
              </a:spcBef>
            </a:pPr>
            <a:r>
              <a:rPr lang="zh-CN" altLang="en-US" sz="3600" b="0" kern="1200" dirty="0">
                <a:solidFill>
                  <a:prstClr val="black"/>
                </a:solidFill>
                <a:latin typeface="华文中宋" panose="02010600040101010101" pitchFamily="2" charset="-122"/>
                <a:ea typeface="华文中宋" panose="02010600040101010101" pitchFamily="2" charset="-122"/>
              </a:rPr>
              <a:t>第一章　总则</a:t>
            </a:r>
            <a:endParaRPr lang="en-US" altLang="zh-CN" sz="3600" b="0" kern="1200" dirty="0">
              <a:solidFill>
                <a:prstClr val="black"/>
              </a:solidFill>
              <a:latin typeface="华文中宋" panose="02010600040101010101" pitchFamily="2" charset="-122"/>
              <a:ea typeface="华文中宋" panose="02010600040101010101" pitchFamily="2" charset="-122"/>
            </a:endParaRPr>
          </a:p>
          <a:p>
            <a:pPr algn="l" defTabSz="914400" hangingPunct="1">
              <a:lnSpc>
                <a:spcPct val="120000"/>
              </a:lnSpc>
              <a:spcBef>
                <a:spcPts val="600"/>
              </a:spcBef>
            </a:pPr>
            <a:r>
              <a:rPr lang="zh-CN" altLang="en-US" sz="3600" b="0" kern="1200" dirty="0">
                <a:solidFill>
                  <a:prstClr val="black"/>
                </a:solidFill>
                <a:latin typeface="华文中宋" panose="02010600040101010101" pitchFamily="2" charset="-122"/>
                <a:ea typeface="华文中宋" panose="02010600040101010101" pitchFamily="2" charset="-122"/>
              </a:rPr>
              <a:t>第二章　项目经费开支范围</a:t>
            </a:r>
            <a:endParaRPr lang="en-US" altLang="zh-CN" sz="3600" b="0" kern="1200" dirty="0">
              <a:solidFill>
                <a:prstClr val="black"/>
              </a:solidFill>
              <a:latin typeface="华文中宋" panose="02010600040101010101" pitchFamily="2" charset="-122"/>
              <a:ea typeface="华文中宋" panose="02010600040101010101" pitchFamily="2" charset="-122"/>
            </a:endParaRPr>
          </a:p>
          <a:p>
            <a:pPr algn="l" defTabSz="914400" hangingPunct="1">
              <a:lnSpc>
                <a:spcPct val="120000"/>
              </a:lnSpc>
              <a:spcBef>
                <a:spcPts val="600"/>
              </a:spcBef>
            </a:pPr>
            <a:r>
              <a:rPr lang="zh-CN" altLang="en-US" sz="3600" b="0" kern="1200" dirty="0">
                <a:solidFill>
                  <a:prstClr val="black"/>
                </a:solidFill>
                <a:latin typeface="华文中宋" panose="02010600040101010101" pitchFamily="2" charset="-122"/>
                <a:ea typeface="华文中宋" panose="02010600040101010101" pitchFamily="2" charset="-122"/>
              </a:rPr>
              <a:t>第三章　预算的编制与审批</a:t>
            </a:r>
            <a:endParaRPr lang="en-US" altLang="zh-CN" sz="3600" b="0" kern="1200" dirty="0">
              <a:solidFill>
                <a:prstClr val="black"/>
              </a:solidFill>
              <a:latin typeface="华文中宋" panose="02010600040101010101" pitchFamily="2" charset="-122"/>
              <a:ea typeface="华文中宋" panose="02010600040101010101" pitchFamily="2" charset="-122"/>
            </a:endParaRPr>
          </a:p>
          <a:p>
            <a:pPr algn="l" defTabSz="914400" hangingPunct="1">
              <a:lnSpc>
                <a:spcPct val="120000"/>
              </a:lnSpc>
              <a:spcBef>
                <a:spcPts val="600"/>
              </a:spcBef>
            </a:pPr>
            <a:r>
              <a:rPr lang="zh-CN" altLang="en-US" sz="3600" b="0" kern="1200" dirty="0">
                <a:solidFill>
                  <a:prstClr val="black"/>
                </a:solidFill>
                <a:latin typeface="华文中宋" panose="02010600040101010101" pitchFamily="2" charset="-122"/>
                <a:ea typeface="华文中宋" panose="02010600040101010101" pitchFamily="2" charset="-122"/>
              </a:rPr>
              <a:t>第四章　预算执行与调剂</a:t>
            </a:r>
            <a:endParaRPr lang="en-US" altLang="zh-CN" sz="3600" b="0" kern="1200" dirty="0">
              <a:solidFill>
                <a:prstClr val="black"/>
              </a:solidFill>
              <a:latin typeface="华文中宋" panose="02010600040101010101" pitchFamily="2" charset="-122"/>
              <a:ea typeface="华文中宋" panose="02010600040101010101" pitchFamily="2" charset="-122"/>
            </a:endParaRPr>
          </a:p>
          <a:p>
            <a:pPr algn="l" defTabSz="914400" hangingPunct="1">
              <a:lnSpc>
                <a:spcPct val="120000"/>
              </a:lnSpc>
              <a:spcBef>
                <a:spcPts val="600"/>
              </a:spcBef>
            </a:pPr>
            <a:r>
              <a:rPr lang="zh-CN" altLang="en-US" sz="3600" b="0" kern="1200" dirty="0">
                <a:solidFill>
                  <a:prstClr val="black"/>
                </a:solidFill>
                <a:latin typeface="华文中宋" panose="02010600040101010101" pitchFamily="2" charset="-122"/>
                <a:ea typeface="华文中宋" panose="02010600040101010101" pitchFamily="2" charset="-122"/>
              </a:rPr>
              <a:t>第五章　绩效管理</a:t>
            </a:r>
            <a:endParaRPr lang="en-US" altLang="zh-CN" sz="3600" b="0" kern="1200" dirty="0">
              <a:solidFill>
                <a:prstClr val="black"/>
              </a:solidFill>
              <a:latin typeface="华文中宋" panose="02010600040101010101" pitchFamily="2" charset="-122"/>
              <a:ea typeface="华文中宋" panose="02010600040101010101" pitchFamily="2" charset="-122"/>
            </a:endParaRPr>
          </a:p>
          <a:p>
            <a:pPr algn="l" defTabSz="914400" hangingPunct="1">
              <a:lnSpc>
                <a:spcPct val="120000"/>
              </a:lnSpc>
              <a:spcBef>
                <a:spcPts val="600"/>
              </a:spcBef>
            </a:pPr>
            <a:r>
              <a:rPr lang="zh-CN" altLang="en-US" sz="3600" b="0" kern="1200" dirty="0">
                <a:solidFill>
                  <a:prstClr val="black"/>
                </a:solidFill>
                <a:latin typeface="华文中宋" panose="02010600040101010101" pitchFamily="2" charset="-122"/>
                <a:ea typeface="华文中宋" panose="02010600040101010101" pitchFamily="2" charset="-122"/>
              </a:rPr>
              <a:t>第六章　</a:t>
            </a:r>
            <a:r>
              <a:rPr lang="zh-CN" altLang="en-US" sz="3600" b="0" kern="1200" spc="-150" dirty="0">
                <a:solidFill>
                  <a:prstClr val="black"/>
                </a:solidFill>
                <a:latin typeface="华文中宋" panose="02010600040101010101" pitchFamily="2" charset="-122"/>
                <a:ea typeface="华文中宋" panose="02010600040101010101" pitchFamily="2" charset="-122"/>
              </a:rPr>
              <a:t>经费管理与监督检查</a:t>
            </a:r>
            <a:endParaRPr lang="en-US" altLang="zh-CN" sz="3600" b="0" kern="1200" spc="-150" dirty="0">
              <a:solidFill>
                <a:prstClr val="black"/>
              </a:solidFill>
              <a:latin typeface="华文中宋" panose="02010600040101010101" pitchFamily="2" charset="-122"/>
              <a:ea typeface="华文中宋" panose="02010600040101010101" pitchFamily="2" charset="-122"/>
            </a:endParaRPr>
          </a:p>
          <a:p>
            <a:pPr algn="l" defTabSz="914400" hangingPunct="1">
              <a:lnSpc>
                <a:spcPct val="120000"/>
              </a:lnSpc>
              <a:spcBef>
                <a:spcPts val="600"/>
              </a:spcBef>
            </a:pPr>
            <a:r>
              <a:rPr lang="zh-CN" altLang="en-US" sz="3600" b="0" kern="1200" dirty="0">
                <a:solidFill>
                  <a:prstClr val="black"/>
                </a:solidFill>
                <a:latin typeface="华文中宋" panose="02010600040101010101" pitchFamily="2" charset="-122"/>
                <a:ea typeface="华文中宋" panose="02010600040101010101" pitchFamily="2" charset="-122"/>
              </a:rPr>
              <a:t>第七章　附则</a:t>
            </a:r>
          </a:p>
        </p:txBody>
      </p:sp>
      <p:sp>
        <p:nvSpPr>
          <p:cNvPr id="5" name="矩形 4"/>
          <p:cNvSpPr/>
          <p:nvPr/>
        </p:nvSpPr>
        <p:spPr>
          <a:xfrm>
            <a:off x="14987341" y="4640851"/>
            <a:ext cx="8978951" cy="2593852"/>
          </a:xfrm>
          <a:prstGeom prst="rect">
            <a:avLst/>
          </a:prstGeom>
        </p:spPr>
        <p:txBody>
          <a:bodyPr wrap="square">
            <a:spAutoFit/>
          </a:bodyPr>
          <a:lstStyle/>
          <a:p>
            <a:pPr algn="l">
              <a:lnSpc>
                <a:spcPts val="4000"/>
              </a:lnSpc>
            </a:pPr>
            <a:r>
              <a:rPr lang="en-US" altLang="zh-CN" sz="3200" dirty="0" smtClean="0">
                <a:solidFill>
                  <a:schemeClr val="accent5">
                    <a:lumMod val="75000"/>
                  </a:schemeClr>
                </a:solidFill>
                <a:latin typeface="微软雅黑" panose="020B0503020204020204" pitchFamily="34" charset="-122"/>
                <a:ea typeface="微软雅黑" panose="020B0503020204020204" pitchFamily="34" charset="-122"/>
              </a:rPr>
              <a:t>【</a:t>
            </a:r>
            <a:r>
              <a:rPr lang="zh-CN" altLang="en-US" sz="3200" dirty="0" smtClean="0">
                <a:solidFill>
                  <a:schemeClr val="accent5">
                    <a:lumMod val="75000"/>
                  </a:schemeClr>
                </a:solidFill>
                <a:latin typeface="微软雅黑" panose="020B0503020204020204" pitchFamily="34" charset="-122"/>
                <a:ea typeface="微软雅黑" panose="020B0503020204020204" pitchFamily="34" charset="-122"/>
              </a:rPr>
              <a:t>预算编制</a:t>
            </a:r>
            <a:r>
              <a:rPr lang="en-US" altLang="zh-CN" sz="3200" dirty="0" smtClean="0">
                <a:solidFill>
                  <a:schemeClr val="accent5">
                    <a:lumMod val="75000"/>
                  </a:schemeClr>
                </a:solidFill>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支出预算应当根据项目需求，按照</a:t>
            </a:r>
            <a:br>
              <a:rPr lang="zh-CN" altLang="en-US" sz="3200" dirty="0">
                <a:latin typeface="微软雅黑" panose="020B0503020204020204" pitchFamily="34" charset="-122"/>
                <a:ea typeface="微软雅黑" panose="020B0503020204020204" pitchFamily="34" charset="-122"/>
              </a:rPr>
            </a:br>
            <a:r>
              <a:rPr lang="zh-CN" altLang="en-US" sz="3200" dirty="0">
                <a:latin typeface="微软雅黑" panose="020B0503020204020204" pitchFamily="34" charset="-122"/>
                <a:ea typeface="微软雅黑" panose="020B0503020204020204" pitchFamily="34" charset="-122"/>
              </a:rPr>
              <a:t>专项经费类型和开支范围编制。 </a:t>
            </a:r>
            <a:r>
              <a:rPr lang="zh-CN" altLang="en-US" sz="3200" dirty="0">
                <a:solidFill>
                  <a:schemeClr val="accent5">
                    <a:lumMod val="75000"/>
                  </a:schemeClr>
                </a:solidFill>
                <a:latin typeface="微软雅黑" panose="020B0503020204020204" pitchFamily="34" charset="-122"/>
                <a:ea typeface="微软雅黑" panose="020B0503020204020204" pitchFamily="34" charset="-122"/>
              </a:rPr>
              <a:t>除单价或批量采</a:t>
            </a:r>
            <a:br>
              <a:rPr lang="zh-CN" altLang="en-US" sz="3200" dirty="0">
                <a:solidFill>
                  <a:schemeClr val="accent5">
                    <a:lumMod val="75000"/>
                  </a:schemeClr>
                </a:solidFill>
                <a:latin typeface="微软雅黑" panose="020B0503020204020204" pitchFamily="34" charset="-122"/>
                <a:ea typeface="微软雅黑" panose="020B0503020204020204" pitchFamily="34" charset="-122"/>
              </a:rPr>
            </a:br>
            <a:r>
              <a:rPr lang="zh-CN" altLang="en-US" sz="3200" dirty="0">
                <a:solidFill>
                  <a:schemeClr val="accent5">
                    <a:lumMod val="75000"/>
                  </a:schemeClr>
                </a:solidFill>
                <a:latin typeface="微软雅黑" panose="020B0503020204020204" pitchFamily="34" charset="-122"/>
                <a:ea typeface="微软雅黑" panose="020B0503020204020204" pitchFamily="34" charset="-122"/>
              </a:rPr>
              <a:t>购超过</a:t>
            </a:r>
            <a:r>
              <a:rPr lang="en-US" altLang="zh-CN" sz="3200" dirty="0">
                <a:solidFill>
                  <a:schemeClr val="accent5">
                    <a:lumMod val="75000"/>
                  </a:schemeClr>
                </a:solidFill>
                <a:latin typeface="微软雅黑" panose="020B0503020204020204" pitchFamily="34" charset="-122"/>
                <a:ea typeface="微软雅黑" panose="020B0503020204020204" pitchFamily="34" charset="-122"/>
              </a:rPr>
              <a:t>50</a:t>
            </a:r>
            <a:r>
              <a:rPr lang="zh-CN" altLang="en-US" sz="3200" dirty="0">
                <a:solidFill>
                  <a:schemeClr val="accent5">
                    <a:lumMod val="75000"/>
                  </a:schemeClr>
                </a:solidFill>
                <a:latin typeface="微软雅黑" panose="020B0503020204020204" pitchFamily="34" charset="-122"/>
                <a:ea typeface="微软雅黑" panose="020B0503020204020204" pitchFamily="34" charset="-122"/>
              </a:rPr>
              <a:t>万元（含）的设备费外， </a:t>
            </a:r>
            <a:r>
              <a:rPr lang="zh-CN" altLang="en-US" sz="3200" dirty="0">
                <a:latin typeface="微软雅黑" panose="020B0503020204020204" pitchFamily="34" charset="-122"/>
                <a:ea typeface="微软雅黑" panose="020B0503020204020204" pitchFamily="34" charset="-122"/>
              </a:rPr>
              <a:t>其他开支费用</a:t>
            </a:r>
            <a:br>
              <a:rPr lang="zh-CN" altLang="en-US" sz="3200" dirty="0">
                <a:latin typeface="微软雅黑" panose="020B0503020204020204" pitchFamily="34" charset="-122"/>
                <a:ea typeface="微软雅黑" panose="020B0503020204020204" pitchFamily="34" charset="-122"/>
              </a:rPr>
            </a:br>
            <a:r>
              <a:rPr lang="zh-CN" altLang="en-US" sz="3200" dirty="0">
                <a:latin typeface="微软雅黑" panose="020B0503020204020204" pitchFamily="34" charset="-122"/>
                <a:ea typeface="微软雅黑" panose="020B0503020204020204" pitchFamily="34" charset="-122"/>
              </a:rPr>
              <a:t>只提供基本测算说明，不需要提供明细 </a:t>
            </a:r>
            <a:r>
              <a:rPr lang="zh-CN" altLang="en-US" sz="3200" dirty="0" smtClean="0">
                <a:latin typeface="微软雅黑" panose="020B0503020204020204" pitchFamily="34" charset="-122"/>
                <a:ea typeface="微软雅黑" panose="020B0503020204020204" pitchFamily="34" charset="-122"/>
              </a:rPr>
              <a:t>。</a:t>
            </a:r>
            <a:r>
              <a:rPr lang="zh-CN" altLang="en-US" dirty="0"/>
              <a:t/>
            </a:r>
            <a:br>
              <a:rPr lang="zh-CN" altLang="en-US" dirty="0"/>
            </a:br>
            <a:endParaRPr lang="zh-CN" altLang="en-US" dirty="0"/>
          </a:p>
        </p:txBody>
      </p:sp>
      <p:sp>
        <p:nvSpPr>
          <p:cNvPr id="54" name="object 11"/>
          <p:cNvSpPr/>
          <p:nvPr/>
        </p:nvSpPr>
        <p:spPr>
          <a:xfrm>
            <a:off x="14944811" y="7293927"/>
            <a:ext cx="9020335" cy="6286992"/>
          </a:xfrm>
          <a:custGeom>
            <a:avLst/>
            <a:gdLst/>
            <a:ahLst/>
            <a:cxnLst/>
            <a:rect l="l" t="t" r="r" b="b"/>
            <a:pathLst>
              <a:path w="7332344" h="1797050">
                <a:moveTo>
                  <a:pt x="0" y="299467"/>
                </a:moveTo>
                <a:lnTo>
                  <a:pt x="3918" y="250880"/>
                </a:lnTo>
                <a:lnTo>
                  <a:pt x="15262" y="204793"/>
                </a:lnTo>
                <a:lnTo>
                  <a:pt x="33416" y="161823"/>
                </a:lnTo>
                <a:lnTo>
                  <a:pt x="57765" y="122584"/>
                </a:lnTo>
                <a:lnTo>
                  <a:pt x="87693" y="87693"/>
                </a:lnTo>
                <a:lnTo>
                  <a:pt x="122584" y="57765"/>
                </a:lnTo>
                <a:lnTo>
                  <a:pt x="161823" y="33416"/>
                </a:lnTo>
                <a:lnTo>
                  <a:pt x="204793" y="15262"/>
                </a:lnTo>
                <a:lnTo>
                  <a:pt x="250880" y="3918"/>
                </a:lnTo>
                <a:lnTo>
                  <a:pt x="299467" y="0"/>
                </a:lnTo>
                <a:lnTo>
                  <a:pt x="7032246" y="0"/>
                </a:lnTo>
                <a:lnTo>
                  <a:pt x="7080808" y="3918"/>
                </a:lnTo>
                <a:lnTo>
                  <a:pt x="7126879" y="15262"/>
                </a:lnTo>
                <a:lnTo>
                  <a:pt x="7169844" y="33416"/>
                </a:lnTo>
                <a:lnTo>
                  <a:pt x="7209083" y="57765"/>
                </a:lnTo>
                <a:lnTo>
                  <a:pt x="7243981" y="87693"/>
                </a:lnTo>
                <a:lnTo>
                  <a:pt x="7273917" y="122584"/>
                </a:lnTo>
                <a:lnTo>
                  <a:pt x="7298277" y="161823"/>
                </a:lnTo>
                <a:lnTo>
                  <a:pt x="7316441" y="204793"/>
                </a:lnTo>
                <a:lnTo>
                  <a:pt x="7327792" y="250880"/>
                </a:lnTo>
                <a:lnTo>
                  <a:pt x="7331713" y="299467"/>
                </a:lnTo>
                <a:lnTo>
                  <a:pt x="7331713" y="1497336"/>
                </a:lnTo>
                <a:lnTo>
                  <a:pt x="7327792" y="1545898"/>
                </a:lnTo>
                <a:lnTo>
                  <a:pt x="7316441" y="1591969"/>
                </a:lnTo>
                <a:lnTo>
                  <a:pt x="7298277" y="1634934"/>
                </a:lnTo>
                <a:lnTo>
                  <a:pt x="7273917" y="1674173"/>
                </a:lnTo>
                <a:lnTo>
                  <a:pt x="7243981" y="1709070"/>
                </a:lnTo>
                <a:lnTo>
                  <a:pt x="7209083" y="1739007"/>
                </a:lnTo>
                <a:lnTo>
                  <a:pt x="7169844" y="1763367"/>
                </a:lnTo>
                <a:lnTo>
                  <a:pt x="7126879" y="1781531"/>
                </a:lnTo>
                <a:lnTo>
                  <a:pt x="7080808" y="1792882"/>
                </a:lnTo>
                <a:lnTo>
                  <a:pt x="7032246" y="1796803"/>
                </a:lnTo>
                <a:lnTo>
                  <a:pt x="299467" y="1796803"/>
                </a:lnTo>
                <a:lnTo>
                  <a:pt x="250880" y="1792882"/>
                </a:lnTo>
                <a:lnTo>
                  <a:pt x="204793" y="1781531"/>
                </a:lnTo>
                <a:lnTo>
                  <a:pt x="161823" y="1763367"/>
                </a:lnTo>
                <a:lnTo>
                  <a:pt x="122584" y="1739007"/>
                </a:lnTo>
                <a:lnTo>
                  <a:pt x="87693" y="1709070"/>
                </a:lnTo>
                <a:lnTo>
                  <a:pt x="57765" y="1674173"/>
                </a:lnTo>
                <a:lnTo>
                  <a:pt x="33416" y="1634934"/>
                </a:lnTo>
                <a:lnTo>
                  <a:pt x="15262" y="1591969"/>
                </a:lnTo>
                <a:lnTo>
                  <a:pt x="3918" y="1545898"/>
                </a:lnTo>
                <a:lnTo>
                  <a:pt x="0" y="1497336"/>
                </a:lnTo>
                <a:lnTo>
                  <a:pt x="0" y="299467"/>
                </a:lnTo>
                <a:close/>
              </a:path>
            </a:pathLst>
          </a:custGeom>
          <a:ln w="33925">
            <a:solidFill>
              <a:srgbClr val="3951BC"/>
            </a:solidFill>
          </a:ln>
        </p:spPr>
        <p:txBody>
          <a:bodyPr wrap="square" lIns="0" tIns="0" rIns="0" bIns="0" rtlCol="0"/>
          <a:lstStyle/>
          <a:p>
            <a:pPr algn="l" defTabSz="914400" hangingPunct="1"/>
            <a:endParaRPr sz="1800" b="0" kern="1200" smtClean="0">
              <a:solidFill>
                <a:prstClr val="black"/>
              </a:solidFill>
              <a:latin typeface="Calibri"/>
              <a:ea typeface="+mn-ea"/>
              <a:cs typeface="+mn-cs"/>
            </a:endParaRPr>
          </a:p>
        </p:txBody>
      </p:sp>
      <p:sp>
        <p:nvSpPr>
          <p:cNvPr id="55" name="object 10"/>
          <p:cNvSpPr/>
          <p:nvPr/>
        </p:nvSpPr>
        <p:spPr>
          <a:xfrm>
            <a:off x="14984374" y="7345923"/>
            <a:ext cx="8959507" cy="6192466"/>
          </a:xfrm>
          <a:custGeom>
            <a:avLst/>
            <a:gdLst/>
            <a:ahLst/>
            <a:cxnLst/>
            <a:rect l="l" t="t" r="r" b="b"/>
            <a:pathLst>
              <a:path w="7332344" h="1797050">
                <a:moveTo>
                  <a:pt x="7032246" y="0"/>
                </a:moveTo>
                <a:lnTo>
                  <a:pt x="299467" y="0"/>
                </a:lnTo>
                <a:lnTo>
                  <a:pt x="250880" y="3918"/>
                </a:lnTo>
                <a:lnTo>
                  <a:pt x="204793" y="15262"/>
                </a:lnTo>
                <a:lnTo>
                  <a:pt x="161823" y="33416"/>
                </a:lnTo>
                <a:lnTo>
                  <a:pt x="122584" y="57765"/>
                </a:lnTo>
                <a:lnTo>
                  <a:pt x="87693" y="87693"/>
                </a:lnTo>
                <a:lnTo>
                  <a:pt x="57765" y="122584"/>
                </a:lnTo>
                <a:lnTo>
                  <a:pt x="33416" y="161823"/>
                </a:lnTo>
                <a:lnTo>
                  <a:pt x="15262" y="204793"/>
                </a:lnTo>
                <a:lnTo>
                  <a:pt x="3918" y="250880"/>
                </a:lnTo>
                <a:lnTo>
                  <a:pt x="0" y="299467"/>
                </a:lnTo>
                <a:lnTo>
                  <a:pt x="0" y="1497336"/>
                </a:lnTo>
                <a:lnTo>
                  <a:pt x="3918" y="1545898"/>
                </a:lnTo>
                <a:lnTo>
                  <a:pt x="15262" y="1591969"/>
                </a:lnTo>
                <a:lnTo>
                  <a:pt x="33416" y="1634934"/>
                </a:lnTo>
                <a:lnTo>
                  <a:pt x="57765" y="1674173"/>
                </a:lnTo>
                <a:lnTo>
                  <a:pt x="87693" y="1709070"/>
                </a:lnTo>
                <a:lnTo>
                  <a:pt x="122584" y="1739007"/>
                </a:lnTo>
                <a:lnTo>
                  <a:pt x="161823" y="1763367"/>
                </a:lnTo>
                <a:lnTo>
                  <a:pt x="204793" y="1781531"/>
                </a:lnTo>
                <a:lnTo>
                  <a:pt x="250880" y="1792882"/>
                </a:lnTo>
                <a:lnTo>
                  <a:pt x="299467" y="1796803"/>
                </a:lnTo>
                <a:lnTo>
                  <a:pt x="7032246" y="1796803"/>
                </a:lnTo>
                <a:lnTo>
                  <a:pt x="7080808" y="1792882"/>
                </a:lnTo>
                <a:lnTo>
                  <a:pt x="7126879" y="1781531"/>
                </a:lnTo>
                <a:lnTo>
                  <a:pt x="7169844" y="1763367"/>
                </a:lnTo>
                <a:lnTo>
                  <a:pt x="7209083" y="1739007"/>
                </a:lnTo>
                <a:lnTo>
                  <a:pt x="7243981" y="1709070"/>
                </a:lnTo>
                <a:lnTo>
                  <a:pt x="7273917" y="1674173"/>
                </a:lnTo>
                <a:lnTo>
                  <a:pt x="7298277" y="1634934"/>
                </a:lnTo>
                <a:lnTo>
                  <a:pt x="7316441" y="1591969"/>
                </a:lnTo>
                <a:lnTo>
                  <a:pt x="7327792" y="1545898"/>
                </a:lnTo>
                <a:lnTo>
                  <a:pt x="7331713" y="1497336"/>
                </a:lnTo>
                <a:lnTo>
                  <a:pt x="7331713" y="299467"/>
                </a:lnTo>
                <a:lnTo>
                  <a:pt x="7327792" y="250880"/>
                </a:lnTo>
                <a:lnTo>
                  <a:pt x="7316441" y="204793"/>
                </a:lnTo>
                <a:lnTo>
                  <a:pt x="7298277" y="161823"/>
                </a:lnTo>
                <a:lnTo>
                  <a:pt x="7273917" y="122584"/>
                </a:lnTo>
                <a:lnTo>
                  <a:pt x="7243981" y="87693"/>
                </a:lnTo>
                <a:lnTo>
                  <a:pt x="7209083" y="57765"/>
                </a:lnTo>
                <a:lnTo>
                  <a:pt x="7169844" y="33416"/>
                </a:lnTo>
                <a:lnTo>
                  <a:pt x="7126879" y="15262"/>
                </a:lnTo>
                <a:lnTo>
                  <a:pt x="7080808" y="3918"/>
                </a:lnTo>
                <a:lnTo>
                  <a:pt x="7032246" y="0"/>
                </a:lnTo>
                <a:close/>
              </a:path>
            </a:pathLst>
          </a:custGeom>
          <a:solidFill>
            <a:srgbClr val="FFFFFF"/>
          </a:solidFill>
        </p:spPr>
        <p:txBody>
          <a:bodyPr wrap="square" lIns="0" tIns="0" rIns="0" bIns="0" rtlCol="0"/>
          <a:lstStyle/>
          <a:p>
            <a:pPr algn="l" defTabSz="914400" hangingPunct="1"/>
            <a:endParaRPr sz="1800" b="0" kern="1200" smtClean="0">
              <a:solidFill>
                <a:prstClr val="black"/>
              </a:solidFill>
              <a:latin typeface="Calibri"/>
              <a:ea typeface="+mn-ea"/>
              <a:cs typeface="+mn-cs"/>
            </a:endParaRPr>
          </a:p>
        </p:txBody>
      </p:sp>
      <p:sp>
        <p:nvSpPr>
          <p:cNvPr id="51" name="矩形 50"/>
          <p:cNvSpPr/>
          <p:nvPr/>
        </p:nvSpPr>
        <p:spPr>
          <a:xfrm>
            <a:off x="15032529" y="7463486"/>
            <a:ext cx="9230968" cy="6367962"/>
          </a:xfrm>
          <a:prstGeom prst="rect">
            <a:avLst/>
          </a:prstGeom>
        </p:spPr>
        <p:txBody>
          <a:bodyPr wrap="square">
            <a:spAutoFit/>
          </a:bodyPr>
          <a:lstStyle/>
          <a:p>
            <a:pPr algn="l">
              <a:lnSpc>
                <a:spcPts val="4100"/>
              </a:lnSpc>
            </a:pPr>
            <a:r>
              <a:rPr lang="en-US" altLang="zh-CN" sz="3200"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200" dirty="0">
                <a:solidFill>
                  <a:schemeClr val="accent5">
                    <a:lumMod val="75000"/>
                  </a:schemeClr>
                </a:solidFill>
                <a:latin typeface="微软雅黑" panose="020B0503020204020204" pitchFamily="34" charset="-122"/>
                <a:ea typeface="微软雅黑" panose="020B0503020204020204" pitchFamily="34" charset="-122"/>
              </a:rPr>
              <a:t>预算调剂</a:t>
            </a:r>
            <a:r>
              <a:rPr lang="en-US" altLang="zh-CN" sz="3200"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项目（课题）预算总额不变，设备</a:t>
            </a:r>
          </a:p>
          <a:p>
            <a:pPr algn="l">
              <a:lnSpc>
                <a:spcPts val="4100"/>
              </a:lnSpc>
            </a:pPr>
            <a:r>
              <a:rPr lang="zh-CN" altLang="en-US" sz="3200" dirty="0">
                <a:latin typeface="微软雅黑" panose="020B0503020204020204" pitchFamily="34" charset="-122"/>
                <a:ea typeface="微软雅黑" panose="020B0503020204020204" pitchFamily="34" charset="-122"/>
              </a:rPr>
              <a:t>费预算调剂的，由项目（课题）负责人提出申</a:t>
            </a:r>
          </a:p>
          <a:p>
            <a:pPr algn="l">
              <a:lnSpc>
                <a:spcPts val="4100"/>
              </a:lnSpc>
            </a:pPr>
            <a:r>
              <a:rPr lang="zh-CN" altLang="en-US" sz="3200" dirty="0">
                <a:latin typeface="微软雅黑" panose="020B0503020204020204" pitchFamily="34" charset="-122"/>
                <a:ea typeface="微软雅黑" panose="020B0503020204020204" pitchFamily="34" charset="-122"/>
              </a:rPr>
              <a:t>请，所在单位统筹考虑现有设备配置情况和项目</a:t>
            </a:r>
          </a:p>
          <a:p>
            <a:pPr algn="l">
              <a:lnSpc>
                <a:spcPts val="4100"/>
              </a:lnSpc>
            </a:pPr>
            <a:r>
              <a:rPr lang="zh-CN" altLang="en-US" sz="3200" dirty="0">
                <a:latin typeface="微软雅黑" panose="020B0503020204020204" pitchFamily="34" charset="-122"/>
                <a:ea typeface="微软雅黑" panose="020B0503020204020204" pitchFamily="34" charset="-122"/>
              </a:rPr>
              <a:t>（课题）实际需求，及时办理审批手续。 </a:t>
            </a:r>
            <a:r>
              <a:rPr lang="zh-CN" altLang="en-US" sz="3200" dirty="0">
                <a:solidFill>
                  <a:schemeClr val="accent5">
                    <a:lumMod val="75000"/>
                  </a:schemeClr>
                </a:solidFill>
                <a:latin typeface="微软雅黑" panose="020B0503020204020204" pitchFamily="34" charset="-122"/>
                <a:ea typeface="微软雅黑" panose="020B0503020204020204" pitchFamily="34" charset="-122"/>
              </a:rPr>
              <a:t>其中，</a:t>
            </a:r>
          </a:p>
          <a:p>
            <a:pPr algn="l">
              <a:lnSpc>
                <a:spcPts val="4100"/>
              </a:lnSpc>
            </a:pPr>
            <a:r>
              <a:rPr lang="zh-CN" altLang="en-US" sz="3200" dirty="0">
                <a:solidFill>
                  <a:schemeClr val="accent5">
                    <a:lumMod val="75000"/>
                  </a:schemeClr>
                </a:solidFill>
                <a:latin typeface="微软雅黑" panose="020B0503020204020204" pitchFamily="34" charset="-122"/>
                <a:ea typeface="微软雅黑" panose="020B0503020204020204" pitchFamily="34" charset="-122"/>
              </a:rPr>
              <a:t>设备费预算拟调整超过原设备费预算</a:t>
            </a:r>
            <a:r>
              <a:rPr lang="en-US" altLang="zh-CN" sz="3200" dirty="0">
                <a:solidFill>
                  <a:schemeClr val="accent5">
                    <a:lumMod val="75000"/>
                  </a:schemeClr>
                </a:solidFill>
                <a:latin typeface="微软雅黑" panose="020B0503020204020204" pitchFamily="34" charset="-122"/>
                <a:ea typeface="微软雅黑" panose="020B0503020204020204" pitchFamily="34" charset="-122"/>
              </a:rPr>
              <a:t>10%</a:t>
            </a:r>
            <a:r>
              <a:rPr lang="zh-CN" altLang="en-US" sz="3200" dirty="0">
                <a:solidFill>
                  <a:schemeClr val="accent5">
                    <a:lumMod val="75000"/>
                  </a:schemeClr>
                </a:solidFill>
                <a:latin typeface="微软雅黑" panose="020B0503020204020204" pitchFamily="34" charset="-122"/>
                <a:ea typeface="微软雅黑" panose="020B0503020204020204" pitchFamily="34" charset="-122"/>
              </a:rPr>
              <a:t>的或采</a:t>
            </a:r>
          </a:p>
          <a:p>
            <a:pPr algn="l">
              <a:lnSpc>
                <a:spcPts val="4100"/>
              </a:lnSpc>
            </a:pPr>
            <a:r>
              <a:rPr lang="zh-CN" altLang="en-US" sz="3200" dirty="0">
                <a:solidFill>
                  <a:schemeClr val="accent5">
                    <a:lumMod val="75000"/>
                  </a:schemeClr>
                </a:solidFill>
                <a:latin typeface="微软雅黑" panose="020B0503020204020204" pitchFamily="34" charset="-122"/>
                <a:ea typeface="微软雅黑" panose="020B0503020204020204" pitchFamily="34" charset="-122"/>
              </a:rPr>
              <a:t>购内容发生较大变化的，</a:t>
            </a:r>
            <a:r>
              <a:rPr lang="zh-CN" altLang="en-US" sz="3200" dirty="0">
                <a:latin typeface="微软雅黑" panose="020B0503020204020204" pitchFamily="34" charset="-122"/>
                <a:ea typeface="微软雅黑" panose="020B0503020204020204" pitchFamily="34" charset="-122"/>
              </a:rPr>
              <a:t> 应由项目（课题）负责</a:t>
            </a:r>
          </a:p>
          <a:p>
            <a:pPr algn="l">
              <a:lnSpc>
                <a:spcPts val="4100"/>
              </a:lnSpc>
            </a:pPr>
            <a:r>
              <a:rPr lang="zh-CN" altLang="en-US" sz="3200" dirty="0">
                <a:latin typeface="微软雅黑" panose="020B0503020204020204" pitchFamily="34" charset="-122"/>
                <a:ea typeface="微软雅黑" panose="020B0503020204020204" pitchFamily="34" charset="-122"/>
              </a:rPr>
              <a:t>人提出申请，经项目（课题）承担单位统筹并审</a:t>
            </a:r>
          </a:p>
          <a:p>
            <a:pPr algn="l">
              <a:lnSpc>
                <a:spcPts val="4100"/>
              </a:lnSpc>
            </a:pPr>
            <a:r>
              <a:rPr lang="zh-CN" altLang="en-US" sz="3200" dirty="0">
                <a:latin typeface="微软雅黑" panose="020B0503020204020204" pitchFamily="34" charset="-122"/>
                <a:ea typeface="微软雅黑" panose="020B0503020204020204" pitchFamily="34" charset="-122"/>
              </a:rPr>
              <a:t>核后，组织技术专家（不少于</a:t>
            </a:r>
            <a:r>
              <a:rPr lang="en-US" altLang="zh-CN" sz="3200" dirty="0">
                <a:latin typeface="微软雅黑" panose="020B0503020204020204" pitchFamily="34" charset="-122"/>
                <a:ea typeface="微软雅黑" panose="020B0503020204020204" pitchFamily="34" charset="-122"/>
              </a:rPr>
              <a:t>3</a:t>
            </a:r>
            <a:r>
              <a:rPr lang="zh-CN" altLang="en-US" sz="3200" dirty="0">
                <a:latin typeface="微软雅黑" panose="020B0503020204020204" pitchFamily="34" charset="-122"/>
                <a:ea typeface="微软雅黑" panose="020B0503020204020204" pitchFamily="34" charset="-122"/>
              </a:rPr>
              <a:t>人）予以论证，</a:t>
            </a:r>
          </a:p>
          <a:p>
            <a:pPr algn="l">
              <a:lnSpc>
                <a:spcPts val="4100"/>
              </a:lnSpc>
            </a:pPr>
            <a:r>
              <a:rPr lang="zh-CN" altLang="en-US" sz="3200" dirty="0">
                <a:latin typeface="微软雅黑" panose="020B0503020204020204" pitchFamily="34" charset="-122"/>
                <a:ea typeface="微软雅黑" panose="020B0503020204020204" pitchFamily="34" charset="-122"/>
              </a:rPr>
              <a:t>确定为完成本项目（课题）任务必须购置或变更</a:t>
            </a:r>
          </a:p>
          <a:p>
            <a:pPr algn="l">
              <a:lnSpc>
                <a:spcPts val="4100"/>
              </a:lnSpc>
            </a:pPr>
            <a:r>
              <a:rPr lang="zh-CN" altLang="en-US" sz="3200" dirty="0">
                <a:latin typeface="微软雅黑" panose="020B0503020204020204" pitchFamily="34" charset="-122"/>
                <a:ea typeface="微软雅黑" panose="020B0503020204020204" pitchFamily="34" charset="-122"/>
              </a:rPr>
              <a:t>的，项目（课题）承担单位可予办理调整手续，</a:t>
            </a:r>
          </a:p>
          <a:p>
            <a:pPr algn="l">
              <a:lnSpc>
                <a:spcPts val="4100"/>
              </a:lnSpc>
            </a:pPr>
            <a:r>
              <a:rPr lang="zh-CN" altLang="en-US" sz="3200" dirty="0">
                <a:latin typeface="微软雅黑" panose="020B0503020204020204" pitchFamily="34" charset="-122"/>
                <a:ea typeface="微软雅黑" panose="020B0503020204020204" pitchFamily="34" charset="-122"/>
              </a:rPr>
              <a:t>并由项目承担单位报院网信办备案。</a:t>
            </a:r>
            <a:br>
              <a:rPr lang="zh-CN" altLang="en-US" sz="3200" dirty="0">
                <a:latin typeface="微软雅黑" panose="020B0503020204020204" pitchFamily="34" charset="-122"/>
                <a:ea typeface="微软雅黑" panose="020B0503020204020204" pitchFamily="34" charset="-122"/>
              </a:rPr>
            </a:br>
            <a:endParaRPr lang="zh-CN" altLang="en-US" sz="3200" dirty="0">
              <a:latin typeface="微软雅黑" panose="020B0503020204020204" pitchFamily="34" charset="-122"/>
              <a:ea typeface="微软雅黑" panose="020B0503020204020204" pitchFamily="34" charset="-122"/>
            </a:endParaRPr>
          </a:p>
        </p:txBody>
      </p:sp>
      <p:sp>
        <p:nvSpPr>
          <p:cNvPr id="16" name="object 11"/>
          <p:cNvSpPr/>
          <p:nvPr/>
        </p:nvSpPr>
        <p:spPr>
          <a:xfrm>
            <a:off x="14927091" y="2619157"/>
            <a:ext cx="8999708" cy="1696463"/>
          </a:xfrm>
          <a:custGeom>
            <a:avLst/>
            <a:gdLst/>
            <a:ahLst/>
            <a:cxnLst/>
            <a:rect l="l" t="t" r="r" b="b"/>
            <a:pathLst>
              <a:path w="7332344" h="1797050">
                <a:moveTo>
                  <a:pt x="0" y="299467"/>
                </a:moveTo>
                <a:lnTo>
                  <a:pt x="3918" y="250880"/>
                </a:lnTo>
                <a:lnTo>
                  <a:pt x="15262" y="204793"/>
                </a:lnTo>
                <a:lnTo>
                  <a:pt x="33416" y="161823"/>
                </a:lnTo>
                <a:lnTo>
                  <a:pt x="57765" y="122584"/>
                </a:lnTo>
                <a:lnTo>
                  <a:pt x="87693" y="87693"/>
                </a:lnTo>
                <a:lnTo>
                  <a:pt x="122584" y="57765"/>
                </a:lnTo>
                <a:lnTo>
                  <a:pt x="161823" y="33416"/>
                </a:lnTo>
                <a:lnTo>
                  <a:pt x="204793" y="15262"/>
                </a:lnTo>
                <a:lnTo>
                  <a:pt x="250880" y="3918"/>
                </a:lnTo>
                <a:lnTo>
                  <a:pt x="299467" y="0"/>
                </a:lnTo>
                <a:lnTo>
                  <a:pt x="7032246" y="0"/>
                </a:lnTo>
                <a:lnTo>
                  <a:pt x="7080808" y="3918"/>
                </a:lnTo>
                <a:lnTo>
                  <a:pt x="7126879" y="15262"/>
                </a:lnTo>
                <a:lnTo>
                  <a:pt x="7169844" y="33416"/>
                </a:lnTo>
                <a:lnTo>
                  <a:pt x="7209083" y="57765"/>
                </a:lnTo>
                <a:lnTo>
                  <a:pt x="7243981" y="87693"/>
                </a:lnTo>
                <a:lnTo>
                  <a:pt x="7273917" y="122584"/>
                </a:lnTo>
                <a:lnTo>
                  <a:pt x="7298277" y="161823"/>
                </a:lnTo>
                <a:lnTo>
                  <a:pt x="7316441" y="204793"/>
                </a:lnTo>
                <a:lnTo>
                  <a:pt x="7327792" y="250880"/>
                </a:lnTo>
                <a:lnTo>
                  <a:pt x="7331713" y="299467"/>
                </a:lnTo>
                <a:lnTo>
                  <a:pt x="7331713" y="1497336"/>
                </a:lnTo>
                <a:lnTo>
                  <a:pt x="7327792" y="1545898"/>
                </a:lnTo>
                <a:lnTo>
                  <a:pt x="7316441" y="1591969"/>
                </a:lnTo>
                <a:lnTo>
                  <a:pt x="7298277" y="1634934"/>
                </a:lnTo>
                <a:lnTo>
                  <a:pt x="7273917" y="1674173"/>
                </a:lnTo>
                <a:lnTo>
                  <a:pt x="7243981" y="1709070"/>
                </a:lnTo>
                <a:lnTo>
                  <a:pt x="7209083" y="1739007"/>
                </a:lnTo>
                <a:lnTo>
                  <a:pt x="7169844" y="1763367"/>
                </a:lnTo>
                <a:lnTo>
                  <a:pt x="7126879" y="1781531"/>
                </a:lnTo>
                <a:lnTo>
                  <a:pt x="7080808" y="1792882"/>
                </a:lnTo>
                <a:lnTo>
                  <a:pt x="7032246" y="1796803"/>
                </a:lnTo>
                <a:lnTo>
                  <a:pt x="299467" y="1796803"/>
                </a:lnTo>
                <a:lnTo>
                  <a:pt x="250880" y="1792882"/>
                </a:lnTo>
                <a:lnTo>
                  <a:pt x="204793" y="1781531"/>
                </a:lnTo>
                <a:lnTo>
                  <a:pt x="161823" y="1763367"/>
                </a:lnTo>
                <a:lnTo>
                  <a:pt x="122584" y="1739007"/>
                </a:lnTo>
                <a:lnTo>
                  <a:pt x="87693" y="1709070"/>
                </a:lnTo>
                <a:lnTo>
                  <a:pt x="57765" y="1674173"/>
                </a:lnTo>
                <a:lnTo>
                  <a:pt x="33416" y="1634934"/>
                </a:lnTo>
                <a:lnTo>
                  <a:pt x="15262" y="1591969"/>
                </a:lnTo>
                <a:lnTo>
                  <a:pt x="3918" y="1545898"/>
                </a:lnTo>
                <a:lnTo>
                  <a:pt x="0" y="1497336"/>
                </a:lnTo>
                <a:lnTo>
                  <a:pt x="0" y="299467"/>
                </a:lnTo>
                <a:close/>
              </a:path>
            </a:pathLst>
          </a:custGeom>
          <a:ln w="33925">
            <a:solidFill>
              <a:srgbClr val="3951BC"/>
            </a:solidFill>
          </a:ln>
        </p:spPr>
        <p:txBody>
          <a:bodyPr wrap="square" lIns="0" tIns="0" rIns="0" bIns="0" rtlCol="0"/>
          <a:lstStyle/>
          <a:p>
            <a:pPr algn="l" defTabSz="914400" hangingPunct="1"/>
            <a:endParaRPr sz="1800" b="0" kern="1200" smtClean="0">
              <a:solidFill>
                <a:prstClr val="black"/>
              </a:solidFill>
              <a:latin typeface="Calibri"/>
              <a:ea typeface="+mn-ea"/>
              <a:cs typeface="+mn-cs"/>
            </a:endParaRPr>
          </a:p>
        </p:txBody>
      </p:sp>
      <p:sp>
        <p:nvSpPr>
          <p:cNvPr id="17" name="object 10"/>
          <p:cNvSpPr/>
          <p:nvPr/>
        </p:nvSpPr>
        <p:spPr>
          <a:xfrm>
            <a:off x="14947209" y="2619158"/>
            <a:ext cx="8978952" cy="1696462"/>
          </a:xfrm>
          <a:custGeom>
            <a:avLst/>
            <a:gdLst/>
            <a:ahLst/>
            <a:cxnLst/>
            <a:rect l="l" t="t" r="r" b="b"/>
            <a:pathLst>
              <a:path w="7332344" h="1797050">
                <a:moveTo>
                  <a:pt x="7032246" y="0"/>
                </a:moveTo>
                <a:lnTo>
                  <a:pt x="299467" y="0"/>
                </a:lnTo>
                <a:lnTo>
                  <a:pt x="250880" y="3918"/>
                </a:lnTo>
                <a:lnTo>
                  <a:pt x="204793" y="15262"/>
                </a:lnTo>
                <a:lnTo>
                  <a:pt x="161823" y="33416"/>
                </a:lnTo>
                <a:lnTo>
                  <a:pt x="122584" y="57765"/>
                </a:lnTo>
                <a:lnTo>
                  <a:pt x="87693" y="87693"/>
                </a:lnTo>
                <a:lnTo>
                  <a:pt x="57765" y="122584"/>
                </a:lnTo>
                <a:lnTo>
                  <a:pt x="33416" y="161823"/>
                </a:lnTo>
                <a:lnTo>
                  <a:pt x="15262" y="204793"/>
                </a:lnTo>
                <a:lnTo>
                  <a:pt x="3918" y="250880"/>
                </a:lnTo>
                <a:lnTo>
                  <a:pt x="0" y="299467"/>
                </a:lnTo>
                <a:lnTo>
                  <a:pt x="0" y="1497336"/>
                </a:lnTo>
                <a:lnTo>
                  <a:pt x="3918" y="1545898"/>
                </a:lnTo>
                <a:lnTo>
                  <a:pt x="15262" y="1591969"/>
                </a:lnTo>
                <a:lnTo>
                  <a:pt x="33416" y="1634934"/>
                </a:lnTo>
                <a:lnTo>
                  <a:pt x="57765" y="1674173"/>
                </a:lnTo>
                <a:lnTo>
                  <a:pt x="87693" y="1709070"/>
                </a:lnTo>
                <a:lnTo>
                  <a:pt x="122584" y="1739007"/>
                </a:lnTo>
                <a:lnTo>
                  <a:pt x="161823" y="1763367"/>
                </a:lnTo>
                <a:lnTo>
                  <a:pt x="204793" y="1781531"/>
                </a:lnTo>
                <a:lnTo>
                  <a:pt x="250880" y="1792882"/>
                </a:lnTo>
                <a:lnTo>
                  <a:pt x="299467" y="1796803"/>
                </a:lnTo>
                <a:lnTo>
                  <a:pt x="7032246" y="1796803"/>
                </a:lnTo>
                <a:lnTo>
                  <a:pt x="7080808" y="1792882"/>
                </a:lnTo>
                <a:lnTo>
                  <a:pt x="7126879" y="1781531"/>
                </a:lnTo>
                <a:lnTo>
                  <a:pt x="7169844" y="1763367"/>
                </a:lnTo>
                <a:lnTo>
                  <a:pt x="7209083" y="1739007"/>
                </a:lnTo>
                <a:lnTo>
                  <a:pt x="7243981" y="1709070"/>
                </a:lnTo>
                <a:lnTo>
                  <a:pt x="7273917" y="1674173"/>
                </a:lnTo>
                <a:lnTo>
                  <a:pt x="7298277" y="1634934"/>
                </a:lnTo>
                <a:lnTo>
                  <a:pt x="7316441" y="1591969"/>
                </a:lnTo>
                <a:lnTo>
                  <a:pt x="7327792" y="1545898"/>
                </a:lnTo>
                <a:lnTo>
                  <a:pt x="7331713" y="1497336"/>
                </a:lnTo>
                <a:lnTo>
                  <a:pt x="7331713" y="299467"/>
                </a:lnTo>
                <a:lnTo>
                  <a:pt x="7327792" y="250880"/>
                </a:lnTo>
                <a:lnTo>
                  <a:pt x="7316441" y="204793"/>
                </a:lnTo>
                <a:lnTo>
                  <a:pt x="7298277" y="161823"/>
                </a:lnTo>
                <a:lnTo>
                  <a:pt x="7273917" y="122584"/>
                </a:lnTo>
                <a:lnTo>
                  <a:pt x="7243981" y="87693"/>
                </a:lnTo>
                <a:lnTo>
                  <a:pt x="7209083" y="57765"/>
                </a:lnTo>
                <a:lnTo>
                  <a:pt x="7169844" y="33416"/>
                </a:lnTo>
                <a:lnTo>
                  <a:pt x="7126879" y="15262"/>
                </a:lnTo>
                <a:lnTo>
                  <a:pt x="7080808" y="3918"/>
                </a:lnTo>
                <a:lnTo>
                  <a:pt x="7032246" y="0"/>
                </a:lnTo>
                <a:close/>
              </a:path>
            </a:pathLst>
          </a:custGeom>
          <a:solidFill>
            <a:srgbClr val="FFFFFF"/>
          </a:solidFill>
        </p:spPr>
        <p:txBody>
          <a:bodyPr wrap="square" lIns="0" tIns="0" rIns="0" bIns="0" rtlCol="0"/>
          <a:lstStyle/>
          <a:p>
            <a:pPr algn="l" defTabSz="914400" hangingPunct="1"/>
            <a:endParaRPr sz="1800" b="0" kern="1200" smtClean="0">
              <a:solidFill>
                <a:prstClr val="black"/>
              </a:solidFill>
              <a:latin typeface="Calibri"/>
              <a:ea typeface="+mn-ea"/>
              <a:cs typeface="+mn-cs"/>
            </a:endParaRPr>
          </a:p>
        </p:txBody>
      </p:sp>
      <p:sp>
        <p:nvSpPr>
          <p:cNvPr id="2" name="矩形 1"/>
          <p:cNvSpPr/>
          <p:nvPr/>
        </p:nvSpPr>
        <p:spPr>
          <a:xfrm>
            <a:off x="14923546" y="2861797"/>
            <a:ext cx="9066409" cy="1538883"/>
          </a:xfrm>
          <a:prstGeom prst="rect">
            <a:avLst/>
          </a:prstGeom>
        </p:spPr>
        <p:txBody>
          <a:bodyPr wrap="square">
            <a:spAutoFit/>
          </a:bodyPr>
          <a:lstStyle/>
          <a:p>
            <a:pPr algn="l"/>
            <a:r>
              <a:rPr lang="en-US" altLang="zh-CN" sz="3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3200" dirty="0">
                <a:solidFill>
                  <a:schemeClr val="accent5">
                    <a:lumMod val="75000"/>
                  </a:schemeClr>
                </a:solidFill>
                <a:latin typeface="微软雅黑" panose="020B0503020204020204" pitchFamily="34" charset="-122"/>
                <a:ea typeface="微软雅黑" panose="020B0503020204020204" pitchFamily="34" charset="-122"/>
              </a:rPr>
              <a:t>预算说明书</a:t>
            </a:r>
            <a:r>
              <a:rPr lang="en-US" altLang="zh-CN" sz="3200"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信道费、机时费、成品软件采购</a:t>
            </a:r>
            <a:br>
              <a:rPr lang="zh-CN" altLang="en-US" sz="3200" dirty="0">
                <a:latin typeface="微软雅黑" panose="020B0503020204020204" pitchFamily="34" charset="-122"/>
                <a:ea typeface="微软雅黑" panose="020B0503020204020204" pitchFamily="34" charset="-122"/>
              </a:rPr>
            </a:br>
            <a:r>
              <a:rPr lang="zh-CN" altLang="en-US" sz="3200" dirty="0">
                <a:latin typeface="微软雅黑" panose="020B0503020204020204" pitchFamily="34" charset="-122"/>
                <a:ea typeface="微软雅黑" panose="020B0503020204020204" pitchFamily="34" charset="-122"/>
              </a:rPr>
              <a:t>等费用列支的科目和具体要求。 </a:t>
            </a:r>
            <a:r>
              <a:rPr lang="zh-CN" altLang="en-US" dirty="0"/>
              <a:t/>
            </a:r>
            <a:br>
              <a:rPr lang="zh-CN" altLang="en-US" dirty="0"/>
            </a:br>
            <a:endParaRPr lang="zh-CN" altLang="en-US" dirty="0"/>
          </a:p>
        </p:txBody>
      </p:sp>
    </p:spTree>
    <p:extLst>
      <p:ext uri="{BB962C8B-B14F-4D97-AF65-F5344CB8AC3E}">
        <p14:creationId xmlns:p14="http://schemas.microsoft.com/office/powerpoint/2010/main" val="151026085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 xmlns:a16="http://schemas.microsoft.com/office/drawing/2014/main" id="{D7CEF894-2EB0-1745-8DB0-F8B807696540}"/>
              </a:ext>
            </a:extLst>
          </p:cNvPr>
          <p:cNvSpPr txBox="1">
            <a:spLocks/>
          </p:cNvSpPr>
          <p:nvPr/>
        </p:nvSpPr>
        <p:spPr>
          <a:xfrm>
            <a:off x="2232836" y="413490"/>
            <a:ext cx="14332690" cy="1220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Autofit/>
          </a:bodyPr>
          <a:lstStyle>
            <a:lvl1pPr marL="0" marR="0" indent="0" algn="l" defTabSz="825500" rtl="0" latinLnBrk="0">
              <a:lnSpc>
                <a:spcPct val="100000"/>
              </a:lnSpc>
              <a:spcBef>
                <a:spcPts val="0"/>
              </a:spcBef>
              <a:spcAft>
                <a:spcPts val="0"/>
              </a:spcAft>
              <a:buClrTx/>
              <a:buSzTx/>
              <a:buFontTx/>
              <a:buNone/>
              <a:tabLst/>
              <a:defRPr sz="8800" b="1" i="0" u="none" strike="noStrike" cap="none" spc="0" baseline="0">
                <a:solidFill>
                  <a:srgbClr val="3951BD"/>
                </a:solidFill>
                <a:uFillTx/>
                <a:latin typeface="Lantinghei SC Demibold" panose="02000000000000000000" pitchFamily="2" charset="-122"/>
                <a:ea typeface="Lantinghei SC Demibold" panose="02000000000000000000" pitchFamily="2" charset="-122"/>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r>
              <a:rPr kumimoji="1" lang="zh-CN" altLang="en-US" sz="4800" dirty="0" smtClean="0">
                <a:solidFill>
                  <a:srgbClr val="002060"/>
                </a:solidFill>
                <a:latin typeface="微软雅黑" panose="020B0503020204020204" pitchFamily="34" charset="-122"/>
                <a:ea typeface="微软雅黑" panose="020B0503020204020204" pitchFamily="34" charset="-122"/>
              </a:rPr>
              <a:t>三、管理</a:t>
            </a:r>
            <a:r>
              <a:rPr kumimoji="1" lang="zh-CN" altLang="en-US" sz="4800" dirty="0">
                <a:solidFill>
                  <a:srgbClr val="002060"/>
                </a:solidFill>
                <a:latin typeface="微软雅黑" panose="020B0503020204020204" pitchFamily="34" charset="-122"/>
                <a:ea typeface="微软雅黑" panose="020B0503020204020204" pitchFamily="34" charset="-122"/>
              </a:rPr>
              <a:t>制度</a:t>
            </a:r>
            <a:r>
              <a:rPr kumimoji="1" lang="zh-CN" altLang="en-US" sz="4800" dirty="0" smtClean="0">
                <a:solidFill>
                  <a:srgbClr val="002060"/>
                </a:solidFill>
                <a:latin typeface="微软雅黑" panose="020B0503020204020204" pitchFamily="34" charset="-122"/>
                <a:ea typeface="微软雅黑" panose="020B0503020204020204" pitchFamily="34" charset="-122"/>
              </a:rPr>
              <a:t>和方式</a:t>
            </a:r>
            <a:r>
              <a:rPr kumimoji="1" lang="en-US" altLang="zh-CN" sz="4800" dirty="0" smtClean="0">
                <a:solidFill>
                  <a:srgbClr val="002060"/>
                </a:solidFill>
                <a:latin typeface="微软雅黑" panose="020B0503020204020204" pitchFamily="34" charset="-122"/>
                <a:ea typeface="微软雅黑" panose="020B0503020204020204" pitchFamily="34" charset="-122"/>
              </a:rPr>
              <a:t>—</a:t>
            </a:r>
            <a:r>
              <a:rPr kumimoji="1" lang="en-US" altLang="zh-CN" sz="4800" dirty="0">
                <a:solidFill>
                  <a:srgbClr val="002060"/>
                </a:solidFill>
                <a:latin typeface="微软雅黑" panose="020B0503020204020204" pitchFamily="34" charset="-122"/>
                <a:ea typeface="微软雅黑" panose="020B0503020204020204" pitchFamily="34" charset="-122"/>
              </a:rPr>
              <a:t>2</a:t>
            </a:r>
            <a:r>
              <a:rPr kumimoji="1" lang="zh-CN" altLang="en-US" sz="4800" dirty="0">
                <a:solidFill>
                  <a:srgbClr val="002060"/>
                </a:solidFill>
                <a:latin typeface="微软雅黑" panose="020B0503020204020204" pitchFamily="34" charset="-122"/>
                <a:ea typeface="微软雅黑" panose="020B0503020204020204" pitchFamily="34" charset="-122"/>
              </a:rPr>
              <a:t>制度</a:t>
            </a:r>
            <a:r>
              <a:rPr kumimoji="1" lang="en-US" altLang="zh-CN" sz="4800" dirty="0">
                <a:solidFill>
                  <a:srgbClr val="002060"/>
                </a:solidFill>
                <a:latin typeface="微软雅黑" panose="020B0503020204020204" pitchFamily="34" charset="-122"/>
                <a:ea typeface="微软雅黑" panose="020B0503020204020204" pitchFamily="34" charset="-122"/>
              </a:rPr>
              <a:t>1</a:t>
            </a:r>
            <a:r>
              <a:rPr kumimoji="1" lang="zh-CN" altLang="en-US" sz="4800" dirty="0">
                <a:solidFill>
                  <a:srgbClr val="002060"/>
                </a:solidFill>
                <a:latin typeface="微软雅黑" panose="020B0503020204020204" pitchFamily="34" charset="-122"/>
                <a:ea typeface="微软雅黑" panose="020B0503020204020204" pitchFamily="34" charset="-122"/>
              </a:rPr>
              <a:t>平台</a:t>
            </a:r>
          </a:p>
        </p:txBody>
      </p:sp>
      <p:pic>
        <p:nvPicPr>
          <p:cNvPr id="3" name="图片 2"/>
          <p:cNvPicPr>
            <a:picLocks noChangeAspect="1"/>
          </p:cNvPicPr>
          <p:nvPr/>
        </p:nvPicPr>
        <p:blipFill>
          <a:blip r:embed="rId3"/>
          <a:stretch>
            <a:fillRect/>
          </a:stretch>
        </p:blipFill>
        <p:spPr>
          <a:xfrm>
            <a:off x="2451138" y="2930314"/>
            <a:ext cx="11225719" cy="63786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4" name="组合 13"/>
          <p:cNvGrpSpPr/>
          <p:nvPr/>
        </p:nvGrpSpPr>
        <p:grpSpPr>
          <a:xfrm>
            <a:off x="15063744" y="2930314"/>
            <a:ext cx="7183131" cy="9937268"/>
            <a:chOff x="12334673" y="2198451"/>
            <a:chExt cx="7183131" cy="10133044"/>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4673" y="2198451"/>
              <a:ext cx="7183131" cy="10133044"/>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5" name="矩形 4"/>
            <p:cNvSpPr/>
            <p:nvPr/>
          </p:nvSpPr>
          <p:spPr>
            <a:xfrm>
              <a:off x="15350247" y="3307404"/>
              <a:ext cx="3988340" cy="1167319"/>
            </a:xfrm>
            <a:prstGeom prst="rect">
              <a:avLst/>
            </a:prstGeom>
            <a:noFill/>
            <a:ln w="57150"/>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矩形 7"/>
            <p:cNvSpPr/>
            <p:nvPr/>
          </p:nvSpPr>
          <p:spPr>
            <a:xfrm>
              <a:off x="15301169" y="6147633"/>
              <a:ext cx="3870731" cy="1027889"/>
            </a:xfrm>
            <a:prstGeom prst="rect">
              <a:avLst/>
            </a:prstGeom>
            <a:noFill/>
            <a:ln w="57150"/>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矩形 8"/>
            <p:cNvSpPr/>
            <p:nvPr/>
          </p:nvSpPr>
          <p:spPr>
            <a:xfrm>
              <a:off x="15183560" y="10016247"/>
              <a:ext cx="3988340" cy="1167319"/>
            </a:xfrm>
            <a:prstGeom prst="rect">
              <a:avLst/>
            </a:prstGeom>
            <a:noFill/>
            <a:ln w="57150"/>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椭圆 5"/>
            <p:cNvSpPr/>
            <p:nvPr/>
          </p:nvSpPr>
          <p:spPr>
            <a:xfrm>
              <a:off x="12334673" y="3132306"/>
              <a:ext cx="1906621" cy="1342417"/>
            </a:xfrm>
            <a:prstGeom prst="ellipse">
              <a:avLst/>
            </a:prstGeom>
            <a:noFill/>
            <a:ln w="762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grpSp>
      <p:grpSp>
        <p:nvGrpSpPr>
          <p:cNvPr id="15" name="组合 14"/>
          <p:cNvGrpSpPr/>
          <p:nvPr/>
        </p:nvGrpSpPr>
        <p:grpSpPr>
          <a:xfrm>
            <a:off x="2451138" y="9479001"/>
            <a:ext cx="14332690" cy="3726618"/>
            <a:chOff x="2232836" y="8443610"/>
            <a:chExt cx="14332690" cy="3726618"/>
          </a:xfrm>
        </p:grpSpPr>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836" y="9285127"/>
              <a:ext cx="11444021" cy="2885101"/>
            </a:xfrm>
            <a:prstGeom prst="rect">
              <a:avLst/>
            </a:prstGeom>
            <a:ln>
              <a:noFill/>
            </a:ln>
            <a:effectLst>
              <a:softEdge rad="112500"/>
            </a:effectLst>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2836" y="8443610"/>
              <a:ext cx="14332690" cy="1182124"/>
            </a:xfrm>
            <a:prstGeom prst="rect">
              <a:avLst/>
            </a:prstGeom>
            <a:ln>
              <a:noFill/>
            </a:ln>
            <a:effectLst>
              <a:softEdge rad="112500"/>
            </a:effectLst>
          </p:spPr>
        </p:pic>
      </p:grpSp>
      <p:sp>
        <p:nvSpPr>
          <p:cNvPr id="18" name="流程图: 终止 17"/>
          <p:cNvSpPr/>
          <p:nvPr/>
        </p:nvSpPr>
        <p:spPr>
          <a:xfrm>
            <a:off x="13515934" y="9649121"/>
            <a:ext cx="1224410" cy="773564"/>
          </a:xfrm>
          <a:prstGeom prst="flowChartTerminator">
            <a:avLst/>
          </a:prstGeom>
          <a:noFill/>
          <a:ln w="762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object 19"/>
          <p:cNvSpPr txBox="1"/>
          <p:nvPr/>
        </p:nvSpPr>
        <p:spPr>
          <a:xfrm>
            <a:off x="8918335" y="1792519"/>
            <a:ext cx="7434539" cy="689291"/>
          </a:xfrm>
          <a:prstGeom prst="rect">
            <a:avLst/>
          </a:prstGeom>
        </p:spPr>
        <p:txBody>
          <a:bodyPr vert="horz" wrap="square" lIns="0" tIns="12065" rIns="0" bIns="0" rtlCol="0">
            <a:spAutoFit/>
          </a:bodyPr>
          <a:lstStyle/>
          <a:p>
            <a:pPr marL="12700">
              <a:lnSpc>
                <a:spcPct val="100000"/>
              </a:lnSpc>
              <a:spcBef>
                <a:spcPts val="95"/>
              </a:spcBef>
            </a:pPr>
            <a:r>
              <a:rPr sz="4400" b="1" spc="-10" dirty="0">
                <a:solidFill>
                  <a:srgbClr val="FF0000"/>
                </a:solidFill>
                <a:latin typeface="微软雅黑"/>
                <a:cs typeface="微软雅黑"/>
              </a:rPr>
              <a:t>网信专项项目管理平台</a:t>
            </a:r>
            <a:endParaRPr sz="4400" dirty="0">
              <a:solidFill>
                <a:srgbClr val="FF0000"/>
              </a:solidFill>
              <a:latin typeface="微软雅黑"/>
              <a:cs typeface="微软雅黑"/>
            </a:endParaRPr>
          </a:p>
        </p:txBody>
      </p:sp>
    </p:spTree>
    <p:extLst>
      <p:ext uri="{BB962C8B-B14F-4D97-AF65-F5344CB8AC3E}">
        <p14:creationId xmlns:p14="http://schemas.microsoft.com/office/powerpoint/2010/main" val="254880582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Grp="1"/>
          </p:cNvGraphicFramePr>
          <p:nvPr>
            <p:extLst>
              <p:ext uri="{D42A27DB-BD31-4B8C-83A1-F6EECF244321}">
                <p14:modId xmlns:p14="http://schemas.microsoft.com/office/powerpoint/2010/main" val="1922959029"/>
              </p:ext>
            </p:extLst>
          </p:nvPr>
        </p:nvGraphicFramePr>
        <p:xfrm>
          <a:off x="3873987" y="2945794"/>
          <a:ext cx="17885000" cy="9164470"/>
        </p:xfrm>
        <a:graphic>
          <a:graphicData uri="http://schemas.openxmlformats.org/drawingml/2006/table">
            <a:tbl>
              <a:tblPr firstRow="1" bandRow="1">
                <a:tableStyleId>{2D5ABB26-0587-4C30-8999-92F81FD0307C}</a:tableStyleId>
              </a:tblPr>
              <a:tblGrid>
                <a:gridCol w="1397234"/>
                <a:gridCol w="1567409"/>
                <a:gridCol w="1486800"/>
                <a:gridCol w="1934631"/>
                <a:gridCol w="1352449"/>
                <a:gridCol w="1195365"/>
                <a:gridCol w="1169184"/>
                <a:gridCol w="1304911"/>
                <a:gridCol w="1279420"/>
                <a:gridCol w="1279420"/>
                <a:gridCol w="1280108"/>
                <a:gridCol w="1280108"/>
                <a:gridCol w="1357961"/>
              </a:tblGrid>
              <a:tr h="1508421">
                <a:tc>
                  <a:txBody>
                    <a:bodyPr/>
                    <a:lstStyle/>
                    <a:p>
                      <a:pPr>
                        <a:lnSpc>
                          <a:spcPct val="100000"/>
                        </a:lnSpc>
                      </a:pPr>
                      <a:endParaRPr sz="24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12700">
                      <a:solidFill>
                        <a:srgbClr val="404040"/>
                      </a:solidFill>
                      <a:prstDash val="solid"/>
                    </a:lnB>
                    <a:solidFill>
                      <a:srgbClr val="3951BC"/>
                    </a:solidFill>
                  </a:tcPr>
                </a:tc>
                <a:tc gridSpan="3">
                  <a:txBody>
                    <a:bodyPr/>
                    <a:lstStyle/>
                    <a:p>
                      <a:pPr>
                        <a:lnSpc>
                          <a:spcPct val="100000"/>
                        </a:lnSpc>
                        <a:spcBef>
                          <a:spcPts val="30"/>
                        </a:spcBef>
                      </a:pPr>
                      <a:endParaRPr sz="3050">
                        <a:latin typeface="Times New Roman"/>
                        <a:cs typeface="Times New Roman"/>
                      </a:endParaRPr>
                    </a:p>
                    <a:p>
                      <a:pPr marL="6350" algn="ctr">
                        <a:lnSpc>
                          <a:spcPct val="100000"/>
                        </a:lnSpc>
                        <a:spcBef>
                          <a:spcPts val="5"/>
                        </a:spcBef>
                      </a:pPr>
                      <a:r>
                        <a:rPr sz="2300" b="1" spc="0" dirty="0">
                          <a:solidFill>
                            <a:srgbClr val="FFFFFF"/>
                          </a:solidFill>
                          <a:latin typeface="微软雅黑"/>
                          <a:cs typeface="微软雅黑"/>
                        </a:rPr>
                        <a:t>第一季度</a:t>
                      </a:r>
                      <a:endParaRPr sz="2300">
                        <a:latin typeface="微软雅黑"/>
                        <a:cs typeface="微软雅黑"/>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951BC"/>
                    </a:solidFill>
                  </a:tcPr>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30"/>
                        </a:spcBef>
                      </a:pPr>
                      <a:endParaRPr sz="3050">
                        <a:latin typeface="Times New Roman"/>
                        <a:cs typeface="Times New Roman"/>
                      </a:endParaRPr>
                    </a:p>
                    <a:p>
                      <a:pPr marL="1130935">
                        <a:lnSpc>
                          <a:spcPct val="100000"/>
                        </a:lnSpc>
                        <a:spcBef>
                          <a:spcPts val="5"/>
                        </a:spcBef>
                      </a:pPr>
                      <a:r>
                        <a:rPr sz="2300" b="1" spc="0" dirty="0">
                          <a:solidFill>
                            <a:srgbClr val="FFFFFF"/>
                          </a:solidFill>
                          <a:latin typeface="微软雅黑"/>
                          <a:cs typeface="微软雅黑"/>
                        </a:rPr>
                        <a:t>第二季度</a:t>
                      </a:r>
                      <a:endParaRPr sz="2300">
                        <a:latin typeface="微软雅黑"/>
                        <a:cs typeface="微软雅黑"/>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951BC"/>
                    </a:solidFill>
                  </a:tcPr>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30"/>
                        </a:spcBef>
                      </a:pPr>
                      <a:endParaRPr sz="3050">
                        <a:latin typeface="Times New Roman"/>
                        <a:cs typeface="Times New Roman"/>
                      </a:endParaRPr>
                    </a:p>
                    <a:p>
                      <a:pPr marL="10160" algn="ctr">
                        <a:lnSpc>
                          <a:spcPct val="100000"/>
                        </a:lnSpc>
                        <a:spcBef>
                          <a:spcPts val="5"/>
                        </a:spcBef>
                      </a:pPr>
                      <a:r>
                        <a:rPr sz="2300" b="1" spc="0" dirty="0">
                          <a:solidFill>
                            <a:srgbClr val="FFFFFF"/>
                          </a:solidFill>
                          <a:latin typeface="微软雅黑"/>
                          <a:cs typeface="微软雅黑"/>
                        </a:rPr>
                        <a:t>第三季度</a:t>
                      </a:r>
                      <a:endParaRPr sz="2300">
                        <a:latin typeface="微软雅黑"/>
                        <a:cs typeface="微软雅黑"/>
                      </a:endParaRPr>
                    </a:p>
                  </a:txBody>
                  <a:tcPr marL="0" marR="0" marT="3810" marB="0">
                    <a:lnL w="6350">
                      <a:solidFill>
                        <a:srgbClr val="000000"/>
                      </a:solidFill>
                      <a:prstDash val="solid"/>
                    </a:lnL>
                    <a:lnR w="12700">
                      <a:solidFill>
                        <a:srgbClr val="404040"/>
                      </a:solidFill>
                      <a:prstDash val="solid"/>
                    </a:lnR>
                    <a:lnB w="6350">
                      <a:solidFill>
                        <a:srgbClr val="000000"/>
                      </a:solidFill>
                      <a:prstDash val="solid"/>
                    </a:lnB>
                    <a:solidFill>
                      <a:srgbClr val="3951BC"/>
                    </a:solidFill>
                  </a:tcPr>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spcBef>
                          <a:spcPts val="30"/>
                        </a:spcBef>
                      </a:pPr>
                      <a:endParaRPr sz="3050">
                        <a:latin typeface="Times New Roman"/>
                        <a:cs typeface="Times New Roman"/>
                      </a:endParaRPr>
                    </a:p>
                    <a:p>
                      <a:pPr marL="9525" algn="ctr">
                        <a:lnSpc>
                          <a:spcPct val="100000"/>
                        </a:lnSpc>
                        <a:spcBef>
                          <a:spcPts val="5"/>
                        </a:spcBef>
                      </a:pPr>
                      <a:r>
                        <a:rPr sz="2300" b="1" spc="0" dirty="0">
                          <a:solidFill>
                            <a:srgbClr val="FFFFFF"/>
                          </a:solidFill>
                          <a:latin typeface="微软雅黑"/>
                          <a:cs typeface="微软雅黑"/>
                        </a:rPr>
                        <a:t>第四季度</a:t>
                      </a:r>
                      <a:endParaRPr sz="2300">
                        <a:latin typeface="微软雅黑"/>
                        <a:cs typeface="微软雅黑"/>
                      </a:endParaRPr>
                    </a:p>
                  </a:txBody>
                  <a:tcPr marL="0" marR="0" marT="3810" marB="0">
                    <a:lnL w="12700">
                      <a:solidFill>
                        <a:srgbClr val="404040"/>
                      </a:solidFill>
                      <a:prstDash val="solid"/>
                    </a:lnL>
                    <a:lnB w="6350">
                      <a:solidFill>
                        <a:srgbClr val="000000"/>
                      </a:solidFill>
                      <a:prstDash val="solid"/>
                    </a:lnB>
                    <a:solidFill>
                      <a:srgbClr val="3951BC"/>
                    </a:solidFill>
                  </a:tcPr>
                </a:tc>
                <a:tc hMerge="1">
                  <a:txBody>
                    <a:bodyPr/>
                    <a:lstStyle/>
                    <a:p>
                      <a:endParaRPr/>
                    </a:p>
                  </a:txBody>
                  <a:tcPr marL="0" marR="0" marT="0" marB="0"/>
                </a:tc>
                <a:tc hMerge="1">
                  <a:txBody>
                    <a:bodyPr/>
                    <a:lstStyle/>
                    <a:p>
                      <a:endParaRPr/>
                    </a:p>
                  </a:txBody>
                  <a:tcPr marL="0" marR="0" marT="0" marB="0"/>
                </a:tc>
              </a:tr>
              <a:tr h="1187721">
                <a:tc>
                  <a:txBody>
                    <a:bodyPr/>
                    <a:lstStyle/>
                    <a:p>
                      <a:pPr>
                        <a:lnSpc>
                          <a:spcPct val="100000"/>
                        </a:lnSpc>
                      </a:pP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404040"/>
                      </a:solidFill>
                      <a:prstDash val="solid"/>
                    </a:lnT>
                    <a:lnB w="6350">
                      <a:solidFill>
                        <a:srgbClr val="000000"/>
                      </a:solidFill>
                      <a:prstDash val="solid"/>
                    </a:lnB>
                    <a:solidFill>
                      <a:srgbClr val="3951BC"/>
                    </a:solidFill>
                  </a:tcPr>
                </a:tc>
                <a:tc>
                  <a:txBody>
                    <a:bodyPr/>
                    <a:lstStyle/>
                    <a:p>
                      <a:pPr marL="5080" algn="ctr">
                        <a:lnSpc>
                          <a:spcPct val="100000"/>
                        </a:lnSpc>
                        <a:spcBef>
                          <a:spcPts val="2480"/>
                        </a:spcBef>
                      </a:pPr>
                      <a:r>
                        <a:rPr sz="2300" b="1" dirty="0">
                          <a:solidFill>
                            <a:srgbClr val="FFFFFF"/>
                          </a:solidFill>
                          <a:latin typeface="微软雅黑"/>
                          <a:cs typeface="微软雅黑"/>
                        </a:rPr>
                        <a:t>1</a:t>
                      </a:r>
                      <a:r>
                        <a:rPr sz="2300" b="1" spc="0" dirty="0">
                          <a:solidFill>
                            <a:srgbClr val="FFFFFF"/>
                          </a:solidFill>
                          <a:latin typeface="微软雅黑"/>
                          <a:cs typeface="微软雅黑"/>
                        </a:rPr>
                        <a:t>月</a:t>
                      </a:r>
                      <a:endParaRPr sz="2300" dirty="0">
                        <a:latin typeface="微软雅黑"/>
                        <a:cs typeface="微软雅黑"/>
                      </a:endParaRPr>
                    </a:p>
                  </a:txBody>
                  <a:tcPr marL="0" marR="0" marT="31496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951BC"/>
                    </a:solidFill>
                  </a:tcPr>
                </a:tc>
                <a:tc>
                  <a:txBody>
                    <a:bodyPr/>
                    <a:lstStyle/>
                    <a:p>
                      <a:pPr marL="450850">
                        <a:lnSpc>
                          <a:spcPct val="100000"/>
                        </a:lnSpc>
                        <a:spcBef>
                          <a:spcPts val="2480"/>
                        </a:spcBef>
                      </a:pPr>
                      <a:r>
                        <a:rPr sz="2300" b="1" dirty="0">
                          <a:solidFill>
                            <a:srgbClr val="FFFFFF"/>
                          </a:solidFill>
                          <a:latin typeface="微软雅黑"/>
                          <a:cs typeface="微软雅黑"/>
                        </a:rPr>
                        <a:t>2</a:t>
                      </a:r>
                      <a:r>
                        <a:rPr sz="2300" b="1" spc="0" dirty="0">
                          <a:solidFill>
                            <a:srgbClr val="FFFFFF"/>
                          </a:solidFill>
                          <a:latin typeface="微软雅黑"/>
                          <a:cs typeface="微软雅黑"/>
                        </a:rPr>
                        <a:t>月</a:t>
                      </a:r>
                      <a:endParaRPr sz="2300" dirty="0">
                        <a:latin typeface="微软雅黑"/>
                        <a:cs typeface="微软雅黑"/>
                      </a:endParaRPr>
                    </a:p>
                  </a:txBody>
                  <a:tcPr marL="0" marR="0" marT="31496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951BC"/>
                    </a:solidFill>
                  </a:tcPr>
                </a:tc>
                <a:tc>
                  <a:txBody>
                    <a:bodyPr/>
                    <a:lstStyle/>
                    <a:p>
                      <a:pPr marL="6985" algn="ctr">
                        <a:lnSpc>
                          <a:spcPct val="100000"/>
                        </a:lnSpc>
                        <a:spcBef>
                          <a:spcPts val="2480"/>
                        </a:spcBef>
                      </a:pPr>
                      <a:r>
                        <a:rPr sz="2300" b="1" dirty="0">
                          <a:solidFill>
                            <a:srgbClr val="FFFFFF"/>
                          </a:solidFill>
                          <a:latin typeface="微软雅黑"/>
                          <a:cs typeface="微软雅黑"/>
                        </a:rPr>
                        <a:t>3</a:t>
                      </a:r>
                      <a:r>
                        <a:rPr sz="2300" b="1" spc="0" dirty="0">
                          <a:solidFill>
                            <a:srgbClr val="FFFFFF"/>
                          </a:solidFill>
                          <a:latin typeface="微软雅黑"/>
                          <a:cs typeface="微软雅黑"/>
                        </a:rPr>
                        <a:t>月</a:t>
                      </a:r>
                      <a:endParaRPr sz="2300" dirty="0">
                        <a:latin typeface="微软雅黑"/>
                        <a:cs typeface="微软雅黑"/>
                      </a:endParaRPr>
                    </a:p>
                  </a:txBody>
                  <a:tcPr marL="0" marR="0" marT="31496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951BC"/>
                    </a:solidFill>
                  </a:tcPr>
                </a:tc>
                <a:tc>
                  <a:txBody>
                    <a:bodyPr/>
                    <a:lstStyle/>
                    <a:p>
                      <a:pPr marL="389255" algn="ctr">
                        <a:lnSpc>
                          <a:spcPct val="100000"/>
                        </a:lnSpc>
                        <a:spcBef>
                          <a:spcPts val="2480"/>
                        </a:spcBef>
                      </a:pPr>
                      <a:r>
                        <a:rPr sz="2300" b="1" dirty="0">
                          <a:solidFill>
                            <a:srgbClr val="FFFFFF"/>
                          </a:solidFill>
                          <a:latin typeface="微软雅黑"/>
                          <a:cs typeface="微软雅黑"/>
                        </a:rPr>
                        <a:t>4</a:t>
                      </a:r>
                      <a:r>
                        <a:rPr sz="2300" b="1" spc="0" dirty="0">
                          <a:solidFill>
                            <a:srgbClr val="FFFFFF"/>
                          </a:solidFill>
                          <a:latin typeface="微软雅黑"/>
                          <a:cs typeface="微软雅黑"/>
                        </a:rPr>
                        <a:t>月</a:t>
                      </a:r>
                      <a:endParaRPr sz="2300" dirty="0">
                        <a:latin typeface="微软雅黑"/>
                        <a:cs typeface="微软雅黑"/>
                      </a:endParaRPr>
                    </a:p>
                  </a:txBody>
                  <a:tcPr marL="0" marR="0" marT="31496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951BC"/>
                    </a:solidFill>
                  </a:tcPr>
                </a:tc>
                <a:tc>
                  <a:txBody>
                    <a:bodyPr/>
                    <a:lstStyle/>
                    <a:p>
                      <a:pPr marL="318135">
                        <a:lnSpc>
                          <a:spcPct val="100000"/>
                        </a:lnSpc>
                        <a:spcBef>
                          <a:spcPts val="2480"/>
                        </a:spcBef>
                      </a:pPr>
                      <a:r>
                        <a:rPr sz="2300" b="1" dirty="0">
                          <a:solidFill>
                            <a:srgbClr val="FFFFFF"/>
                          </a:solidFill>
                          <a:latin typeface="微软雅黑"/>
                          <a:cs typeface="微软雅黑"/>
                        </a:rPr>
                        <a:t>5</a:t>
                      </a:r>
                      <a:r>
                        <a:rPr sz="2300" b="1" spc="0" dirty="0">
                          <a:solidFill>
                            <a:srgbClr val="FFFFFF"/>
                          </a:solidFill>
                          <a:latin typeface="微软雅黑"/>
                          <a:cs typeface="微软雅黑"/>
                        </a:rPr>
                        <a:t>月</a:t>
                      </a:r>
                      <a:endParaRPr sz="2300" dirty="0">
                        <a:latin typeface="微软雅黑"/>
                        <a:cs typeface="微软雅黑"/>
                      </a:endParaRPr>
                    </a:p>
                  </a:txBody>
                  <a:tcPr marL="0" marR="0" marT="31496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951BC"/>
                    </a:solidFill>
                  </a:tcPr>
                </a:tc>
                <a:tc>
                  <a:txBody>
                    <a:bodyPr/>
                    <a:lstStyle/>
                    <a:p>
                      <a:pPr marL="7620" algn="ctr">
                        <a:lnSpc>
                          <a:spcPct val="100000"/>
                        </a:lnSpc>
                        <a:spcBef>
                          <a:spcPts val="2480"/>
                        </a:spcBef>
                      </a:pPr>
                      <a:r>
                        <a:rPr sz="2300" b="1" dirty="0">
                          <a:solidFill>
                            <a:srgbClr val="FFFFFF"/>
                          </a:solidFill>
                          <a:latin typeface="微软雅黑"/>
                          <a:cs typeface="微软雅黑"/>
                        </a:rPr>
                        <a:t>6</a:t>
                      </a:r>
                      <a:r>
                        <a:rPr sz="2300" b="1" spc="0" dirty="0">
                          <a:solidFill>
                            <a:srgbClr val="FFFFFF"/>
                          </a:solidFill>
                          <a:latin typeface="微软雅黑"/>
                          <a:cs typeface="微软雅黑"/>
                        </a:rPr>
                        <a:t>月</a:t>
                      </a:r>
                      <a:endParaRPr sz="2300" dirty="0">
                        <a:latin typeface="微软雅黑"/>
                        <a:cs typeface="微软雅黑"/>
                      </a:endParaRPr>
                    </a:p>
                  </a:txBody>
                  <a:tcPr marL="0" marR="0" marT="31496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951BC"/>
                    </a:solidFill>
                  </a:tcPr>
                </a:tc>
                <a:tc>
                  <a:txBody>
                    <a:bodyPr/>
                    <a:lstStyle/>
                    <a:p>
                      <a:pPr marL="368935">
                        <a:lnSpc>
                          <a:spcPct val="100000"/>
                        </a:lnSpc>
                        <a:spcBef>
                          <a:spcPts val="2480"/>
                        </a:spcBef>
                      </a:pPr>
                      <a:r>
                        <a:rPr sz="2300" b="1" dirty="0">
                          <a:solidFill>
                            <a:srgbClr val="FFFFFF"/>
                          </a:solidFill>
                          <a:latin typeface="微软雅黑"/>
                          <a:cs typeface="微软雅黑"/>
                        </a:rPr>
                        <a:t>7</a:t>
                      </a:r>
                      <a:r>
                        <a:rPr sz="2300" b="1" spc="0" dirty="0">
                          <a:solidFill>
                            <a:srgbClr val="FFFFFF"/>
                          </a:solidFill>
                          <a:latin typeface="微软雅黑"/>
                          <a:cs typeface="微软雅黑"/>
                        </a:rPr>
                        <a:t>月</a:t>
                      </a:r>
                      <a:endParaRPr sz="2300" dirty="0">
                        <a:latin typeface="微软雅黑"/>
                        <a:cs typeface="微软雅黑"/>
                      </a:endParaRPr>
                    </a:p>
                  </a:txBody>
                  <a:tcPr marL="0" marR="0" marT="31496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951BC"/>
                    </a:solidFill>
                  </a:tcPr>
                </a:tc>
                <a:tc>
                  <a:txBody>
                    <a:bodyPr/>
                    <a:lstStyle/>
                    <a:p>
                      <a:pPr marL="356870">
                        <a:lnSpc>
                          <a:spcPct val="100000"/>
                        </a:lnSpc>
                        <a:spcBef>
                          <a:spcPts val="2480"/>
                        </a:spcBef>
                      </a:pPr>
                      <a:r>
                        <a:rPr sz="2300" b="1" dirty="0">
                          <a:solidFill>
                            <a:srgbClr val="FFFFFF"/>
                          </a:solidFill>
                          <a:latin typeface="微软雅黑"/>
                          <a:cs typeface="微软雅黑"/>
                        </a:rPr>
                        <a:t>8</a:t>
                      </a:r>
                      <a:r>
                        <a:rPr sz="2300" b="1" spc="0" dirty="0">
                          <a:solidFill>
                            <a:srgbClr val="FFFFFF"/>
                          </a:solidFill>
                          <a:latin typeface="微软雅黑"/>
                          <a:cs typeface="微软雅黑"/>
                        </a:rPr>
                        <a:t>月</a:t>
                      </a:r>
                      <a:endParaRPr sz="2300" dirty="0">
                        <a:latin typeface="微软雅黑"/>
                        <a:cs typeface="微软雅黑"/>
                      </a:endParaRPr>
                    </a:p>
                  </a:txBody>
                  <a:tcPr marL="0" marR="0" marT="31496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951BC"/>
                    </a:solidFill>
                  </a:tcPr>
                </a:tc>
                <a:tc>
                  <a:txBody>
                    <a:bodyPr/>
                    <a:lstStyle/>
                    <a:p>
                      <a:pPr marL="357505">
                        <a:lnSpc>
                          <a:spcPct val="100000"/>
                        </a:lnSpc>
                        <a:spcBef>
                          <a:spcPts val="2480"/>
                        </a:spcBef>
                      </a:pPr>
                      <a:r>
                        <a:rPr sz="2300" b="1" dirty="0">
                          <a:solidFill>
                            <a:srgbClr val="FFFFFF"/>
                          </a:solidFill>
                          <a:latin typeface="微软雅黑"/>
                          <a:cs typeface="微软雅黑"/>
                        </a:rPr>
                        <a:t>9</a:t>
                      </a:r>
                      <a:r>
                        <a:rPr sz="2300" b="1" spc="0" dirty="0">
                          <a:solidFill>
                            <a:srgbClr val="FFFFFF"/>
                          </a:solidFill>
                          <a:latin typeface="微软雅黑"/>
                          <a:cs typeface="微软雅黑"/>
                        </a:rPr>
                        <a:t>月</a:t>
                      </a:r>
                      <a:endParaRPr sz="2300" dirty="0">
                        <a:latin typeface="微软雅黑"/>
                        <a:cs typeface="微软雅黑"/>
                      </a:endParaRPr>
                    </a:p>
                  </a:txBody>
                  <a:tcPr marL="0" marR="0" marT="31496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951BC"/>
                    </a:solidFill>
                  </a:tcPr>
                </a:tc>
                <a:tc>
                  <a:txBody>
                    <a:bodyPr/>
                    <a:lstStyle/>
                    <a:p>
                      <a:pPr marL="267335">
                        <a:lnSpc>
                          <a:spcPct val="100000"/>
                        </a:lnSpc>
                        <a:spcBef>
                          <a:spcPts val="2480"/>
                        </a:spcBef>
                      </a:pPr>
                      <a:r>
                        <a:rPr sz="2300" b="1" dirty="0">
                          <a:solidFill>
                            <a:srgbClr val="FFFFFF"/>
                          </a:solidFill>
                          <a:latin typeface="微软雅黑"/>
                          <a:cs typeface="微软雅黑"/>
                        </a:rPr>
                        <a:t>10</a:t>
                      </a:r>
                      <a:r>
                        <a:rPr sz="2300" b="1" spc="0" dirty="0">
                          <a:solidFill>
                            <a:srgbClr val="FFFFFF"/>
                          </a:solidFill>
                          <a:latin typeface="微软雅黑"/>
                          <a:cs typeface="微软雅黑"/>
                        </a:rPr>
                        <a:t>月</a:t>
                      </a:r>
                      <a:endParaRPr sz="2300" dirty="0">
                        <a:latin typeface="微软雅黑"/>
                        <a:cs typeface="微软雅黑"/>
                      </a:endParaRPr>
                    </a:p>
                  </a:txBody>
                  <a:tcPr marL="0" marR="0" marT="31496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951BC"/>
                    </a:solidFill>
                  </a:tcPr>
                </a:tc>
                <a:tc>
                  <a:txBody>
                    <a:bodyPr/>
                    <a:lstStyle/>
                    <a:p>
                      <a:pPr marL="266700">
                        <a:lnSpc>
                          <a:spcPct val="100000"/>
                        </a:lnSpc>
                        <a:spcBef>
                          <a:spcPts val="2480"/>
                        </a:spcBef>
                      </a:pPr>
                      <a:r>
                        <a:rPr sz="2300" b="1" dirty="0">
                          <a:solidFill>
                            <a:srgbClr val="FFFFFF"/>
                          </a:solidFill>
                          <a:latin typeface="微软雅黑"/>
                          <a:cs typeface="微软雅黑"/>
                        </a:rPr>
                        <a:t>11</a:t>
                      </a:r>
                      <a:r>
                        <a:rPr sz="2300" b="1" spc="0" dirty="0">
                          <a:solidFill>
                            <a:srgbClr val="FFFFFF"/>
                          </a:solidFill>
                          <a:latin typeface="微软雅黑"/>
                          <a:cs typeface="微软雅黑"/>
                        </a:rPr>
                        <a:t>月</a:t>
                      </a:r>
                      <a:endParaRPr sz="2300" dirty="0">
                        <a:latin typeface="微软雅黑"/>
                        <a:cs typeface="微软雅黑"/>
                      </a:endParaRPr>
                    </a:p>
                  </a:txBody>
                  <a:tcPr marL="0" marR="0" marT="31496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951BC"/>
                    </a:solidFill>
                  </a:tcPr>
                </a:tc>
                <a:tc>
                  <a:txBody>
                    <a:bodyPr/>
                    <a:lstStyle/>
                    <a:p>
                      <a:pPr marL="302895">
                        <a:lnSpc>
                          <a:spcPct val="100000"/>
                        </a:lnSpc>
                        <a:spcBef>
                          <a:spcPts val="2480"/>
                        </a:spcBef>
                      </a:pPr>
                      <a:r>
                        <a:rPr sz="2300" b="1" dirty="0">
                          <a:solidFill>
                            <a:srgbClr val="FFFFFF"/>
                          </a:solidFill>
                          <a:latin typeface="微软雅黑"/>
                          <a:cs typeface="微软雅黑"/>
                        </a:rPr>
                        <a:t>12</a:t>
                      </a:r>
                      <a:r>
                        <a:rPr sz="2300" b="1" spc="0" dirty="0">
                          <a:solidFill>
                            <a:srgbClr val="FFFFFF"/>
                          </a:solidFill>
                          <a:latin typeface="微软雅黑"/>
                          <a:cs typeface="微软雅黑"/>
                        </a:rPr>
                        <a:t>月</a:t>
                      </a:r>
                      <a:endParaRPr sz="2300" dirty="0">
                        <a:latin typeface="微软雅黑"/>
                        <a:cs typeface="微软雅黑"/>
                      </a:endParaRPr>
                    </a:p>
                  </a:txBody>
                  <a:tcPr marL="0" marR="0" marT="31496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951BC"/>
                    </a:solidFill>
                  </a:tcPr>
                </a:tc>
              </a:tr>
              <a:tr h="3171533">
                <a:tc>
                  <a:txBody>
                    <a:bodyPr/>
                    <a:lstStyle/>
                    <a:p>
                      <a:pPr>
                        <a:lnSpc>
                          <a:spcPct val="100000"/>
                        </a:lnSpc>
                      </a:pPr>
                      <a:endParaRPr sz="3000" dirty="0">
                        <a:latin typeface="Times New Roman"/>
                        <a:cs typeface="Times New Roman"/>
                      </a:endParaRPr>
                    </a:p>
                    <a:p>
                      <a:pPr>
                        <a:lnSpc>
                          <a:spcPct val="100000"/>
                        </a:lnSpc>
                      </a:pPr>
                      <a:endParaRPr sz="3000" dirty="0">
                        <a:latin typeface="Times New Roman"/>
                        <a:cs typeface="Times New Roman"/>
                      </a:endParaRPr>
                    </a:p>
                    <a:p>
                      <a:pPr marL="4445" algn="ctr">
                        <a:lnSpc>
                          <a:spcPct val="100000"/>
                        </a:lnSpc>
                        <a:spcBef>
                          <a:spcPts val="2155"/>
                        </a:spcBef>
                      </a:pPr>
                      <a:r>
                        <a:rPr sz="2400" b="1" dirty="0">
                          <a:latin typeface="微软雅黑"/>
                          <a:cs typeface="微软雅黑"/>
                        </a:rPr>
                        <a:t>立项项目</a:t>
                      </a:r>
                      <a:endParaRPr sz="2400" dirty="0">
                        <a:latin typeface="微软雅黑"/>
                        <a:cs typeface="微软雅黑"/>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3000" dirty="0">
                        <a:latin typeface="Times New Roman"/>
                        <a:cs typeface="Times New Roman"/>
                      </a:endParaRPr>
                    </a:p>
                    <a:p>
                      <a:pPr>
                        <a:lnSpc>
                          <a:spcPct val="100000"/>
                        </a:lnSpc>
                        <a:spcBef>
                          <a:spcPts val="5"/>
                        </a:spcBef>
                      </a:pPr>
                      <a:endParaRPr sz="2450" dirty="0">
                        <a:latin typeface="Times New Roman"/>
                        <a:cs typeface="Times New Roman"/>
                      </a:endParaRPr>
                    </a:p>
                    <a:p>
                      <a:pPr marL="11430" indent="1905" algn="l">
                        <a:lnSpc>
                          <a:spcPct val="100400"/>
                        </a:lnSpc>
                      </a:pPr>
                      <a:r>
                        <a:rPr sz="2300" b="1" spc="0" dirty="0">
                          <a:latin typeface="微软雅黑"/>
                          <a:cs typeface="微软雅黑"/>
                        </a:rPr>
                        <a:t>一下，布 </a:t>
                      </a:r>
                      <a:r>
                        <a:rPr sz="2300" b="1" spc="-5" dirty="0">
                          <a:latin typeface="微软雅黑"/>
                          <a:cs typeface="微软雅黑"/>
                        </a:rPr>
                        <a:t>置任务</a:t>
                      </a:r>
                      <a:r>
                        <a:rPr sz="2300" b="1" dirty="0">
                          <a:latin typeface="微软雅黑"/>
                          <a:cs typeface="微软雅黑"/>
                        </a:rPr>
                        <a:t>书&amp; </a:t>
                      </a:r>
                      <a:r>
                        <a:rPr sz="2300" b="1" spc="0" dirty="0">
                          <a:latin typeface="微软雅黑"/>
                          <a:cs typeface="微软雅黑"/>
                        </a:rPr>
                        <a:t>预算书</a:t>
                      </a:r>
                      <a:endParaRPr sz="2300" b="1" dirty="0">
                        <a:latin typeface="微软雅黑"/>
                        <a:cs typeface="微软雅黑"/>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3000" dirty="0">
                        <a:latin typeface="Times New Roman"/>
                        <a:cs typeface="Times New Roman"/>
                      </a:endParaRPr>
                    </a:p>
                    <a:p>
                      <a:pPr>
                        <a:lnSpc>
                          <a:spcPct val="100000"/>
                        </a:lnSpc>
                        <a:spcBef>
                          <a:spcPts val="5"/>
                        </a:spcBef>
                      </a:pPr>
                      <a:endParaRPr sz="2450" dirty="0">
                        <a:latin typeface="Times New Roman"/>
                        <a:cs typeface="Times New Roman"/>
                      </a:endParaRPr>
                    </a:p>
                    <a:p>
                      <a:pPr marL="102870" marR="88265" indent="18415" algn="l">
                        <a:lnSpc>
                          <a:spcPct val="100400"/>
                        </a:lnSpc>
                      </a:pPr>
                      <a:r>
                        <a:rPr sz="2300" b="1" spc="0" dirty="0">
                          <a:latin typeface="微软雅黑"/>
                          <a:cs typeface="微软雅黑"/>
                        </a:rPr>
                        <a:t>任务书</a:t>
                      </a:r>
                      <a:r>
                        <a:rPr sz="2300" b="1" dirty="0">
                          <a:latin typeface="微软雅黑"/>
                          <a:cs typeface="微软雅黑"/>
                        </a:rPr>
                        <a:t>&amp;  </a:t>
                      </a:r>
                      <a:r>
                        <a:rPr sz="2300" b="1" spc="-5" dirty="0">
                          <a:latin typeface="微软雅黑"/>
                          <a:cs typeface="微软雅黑"/>
                        </a:rPr>
                        <a:t>预算书编 </a:t>
                      </a:r>
                      <a:r>
                        <a:rPr sz="2300" b="1" spc="0" dirty="0">
                          <a:latin typeface="微软雅黑"/>
                          <a:cs typeface="微软雅黑"/>
                        </a:rPr>
                        <a:t>写审核</a:t>
                      </a:r>
                      <a:endParaRPr sz="2300" b="1" dirty="0">
                        <a:latin typeface="微软雅黑"/>
                        <a:cs typeface="微软雅黑"/>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3000" dirty="0">
                        <a:latin typeface="Times New Roman"/>
                        <a:cs typeface="Times New Roman"/>
                      </a:endParaRPr>
                    </a:p>
                    <a:p>
                      <a:pPr>
                        <a:lnSpc>
                          <a:spcPct val="100000"/>
                        </a:lnSpc>
                        <a:spcBef>
                          <a:spcPts val="30"/>
                        </a:spcBef>
                      </a:pPr>
                      <a:endParaRPr sz="2650" dirty="0">
                        <a:latin typeface="Times New Roman"/>
                        <a:cs typeface="Times New Roman"/>
                      </a:endParaRPr>
                    </a:p>
                    <a:p>
                      <a:pPr marL="6985" algn="ctr">
                        <a:lnSpc>
                          <a:spcPct val="100000"/>
                        </a:lnSpc>
                        <a:spcBef>
                          <a:spcPts val="5"/>
                        </a:spcBef>
                      </a:pPr>
                      <a:r>
                        <a:rPr sz="2300" b="1" spc="0" dirty="0">
                          <a:latin typeface="微软雅黑"/>
                          <a:cs typeface="微软雅黑"/>
                        </a:rPr>
                        <a:t>启动会</a:t>
                      </a:r>
                      <a:endParaRPr sz="2300" b="1" dirty="0">
                        <a:latin typeface="微软雅黑"/>
                        <a:cs typeface="微软雅黑"/>
                      </a:endParaRPr>
                    </a:p>
                    <a:p>
                      <a:pPr marL="5715" algn="ctr">
                        <a:lnSpc>
                          <a:spcPct val="100000"/>
                        </a:lnSpc>
                        <a:spcBef>
                          <a:spcPts val="10"/>
                        </a:spcBef>
                      </a:pPr>
                      <a:r>
                        <a:rPr sz="2300" b="1" dirty="0">
                          <a:latin typeface="微软雅黑"/>
                          <a:cs typeface="微软雅黑"/>
                        </a:rPr>
                        <a:t>任务书</a:t>
                      </a:r>
                      <a:r>
                        <a:rPr sz="2300" b="1" spc="0" dirty="0">
                          <a:latin typeface="微软雅黑"/>
                          <a:cs typeface="微软雅黑"/>
                        </a:rPr>
                        <a:t>&amp;</a:t>
                      </a:r>
                      <a:r>
                        <a:rPr sz="2300" b="1" dirty="0">
                          <a:latin typeface="微软雅黑"/>
                          <a:cs typeface="微软雅黑"/>
                        </a:rPr>
                        <a:t>预算</a:t>
                      </a:r>
                    </a:p>
                    <a:p>
                      <a:pPr marL="6985" algn="ctr">
                        <a:lnSpc>
                          <a:spcPct val="100000"/>
                        </a:lnSpc>
                        <a:spcBef>
                          <a:spcPts val="10"/>
                        </a:spcBef>
                      </a:pPr>
                      <a:r>
                        <a:rPr sz="2300" b="1" spc="0" dirty="0" err="1" smtClean="0">
                          <a:latin typeface="微软雅黑"/>
                          <a:cs typeface="微软雅黑"/>
                        </a:rPr>
                        <a:t>书</a:t>
                      </a:r>
                      <a:r>
                        <a:rPr sz="2300" b="1" spc="0" dirty="0" err="1" smtClean="0">
                          <a:solidFill>
                            <a:srgbClr val="FF0000"/>
                          </a:solidFill>
                          <a:latin typeface="微软雅黑"/>
                          <a:cs typeface="微软雅黑"/>
                        </a:rPr>
                        <a:t>完成</a:t>
                      </a:r>
                      <a:r>
                        <a:rPr lang="zh-CN" altLang="en-US" sz="2300" b="1" spc="0" dirty="0" smtClean="0">
                          <a:solidFill>
                            <a:srgbClr val="FF0000"/>
                          </a:solidFill>
                          <a:latin typeface="微软雅黑"/>
                          <a:cs typeface="微软雅黑"/>
                        </a:rPr>
                        <a:t>审核</a:t>
                      </a:r>
                      <a:endParaRPr sz="2300" b="1" dirty="0">
                        <a:latin typeface="微软雅黑"/>
                        <a:cs typeface="微软雅黑"/>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3200" dirty="0">
                        <a:latin typeface="Times New Roman"/>
                        <a:cs typeface="Times New Roman"/>
                      </a:endParaRPr>
                    </a:p>
                    <a:p>
                      <a:pPr>
                        <a:lnSpc>
                          <a:spcPct val="100000"/>
                        </a:lnSpc>
                      </a:pPr>
                      <a:endParaRPr sz="3200" dirty="0">
                        <a:latin typeface="Times New Roman"/>
                        <a:cs typeface="Times New Roman"/>
                      </a:endParaRPr>
                    </a:p>
                    <a:p>
                      <a:pPr>
                        <a:lnSpc>
                          <a:spcPct val="100000"/>
                        </a:lnSpc>
                        <a:spcBef>
                          <a:spcPts val="10"/>
                        </a:spcBef>
                      </a:pPr>
                      <a:endParaRPr sz="3700" dirty="0">
                        <a:latin typeface="Times New Roman"/>
                        <a:cs typeface="Times New Roman"/>
                      </a:endParaRPr>
                    </a:p>
                    <a:p>
                      <a:pPr algn="r">
                        <a:lnSpc>
                          <a:spcPct val="100000"/>
                        </a:lnSpc>
                      </a:pPr>
                      <a:endParaRPr sz="2450" dirty="0">
                        <a:latin typeface="微软雅黑"/>
                        <a:cs typeface="微软雅黑"/>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3200" dirty="0">
                        <a:latin typeface="Times New Roman"/>
                        <a:cs typeface="Times New Roman"/>
                      </a:endParaRPr>
                    </a:p>
                    <a:p>
                      <a:pPr>
                        <a:lnSpc>
                          <a:spcPct val="100000"/>
                        </a:lnSpc>
                      </a:pPr>
                      <a:endParaRPr sz="3200" dirty="0">
                        <a:latin typeface="Times New Roman"/>
                        <a:cs typeface="Times New Roman"/>
                      </a:endParaRPr>
                    </a:p>
                    <a:p>
                      <a:pPr>
                        <a:lnSpc>
                          <a:spcPct val="100000"/>
                        </a:lnSpc>
                        <a:spcBef>
                          <a:spcPts val="10"/>
                        </a:spcBef>
                      </a:pPr>
                      <a:endParaRPr sz="3700" dirty="0">
                        <a:latin typeface="Times New Roman"/>
                        <a:cs typeface="Times New Roman"/>
                      </a:endParaRPr>
                    </a:p>
                    <a:p>
                      <a:pPr marL="71755" algn="ctr">
                        <a:lnSpc>
                          <a:spcPct val="100000"/>
                        </a:lnSpc>
                      </a:pPr>
                      <a:endParaRPr sz="2450" dirty="0">
                        <a:latin typeface="微软雅黑"/>
                        <a:cs typeface="微软雅黑"/>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c>
                  <a:txBody>
                    <a:bodyPr/>
                    <a:lstStyle/>
                    <a:p>
                      <a:pPr>
                        <a:lnSpc>
                          <a:spcPct val="100000"/>
                        </a:lnSpc>
                      </a:pPr>
                      <a:endParaRPr sz="3000" dirty="0">
                        <a:latin typeface="Times New Roman"/>
                        <a:cs typeface="Times New Roman"/>
                      </a:endParaRPr>
                    </a:p>
                    <a:p>
                      <a:pPr>
                        <a:lnSpc>
                          <a:spcPct val="100000"/>
                        </a:lnSpc>
                        <a:spcBef>
                          <a:spcPts val="20"/>
                        </a:spcBef>
                      </a:pPr>
                      <a:endParaRPr sz="3650" dirty="0">
                        <a:latin typeface="Times New Roman"/>
                        <a:cs typeface="Times New Roman"/>
                      </a:endParaRPr>
                    </a:p>
                    <a:p>
                      <a:pPr marL="336550" algn="l">
                        <a:lnSpc>
                          <a:spcPct val="100000"/>
                        </a:lnSpc>
                      </a:pPr>
                      <a:r>
                        <a:rPr sz="3200" b="1" spc="-5" dirty="0">
                          <a:latin typeface="微软雅黑"/>
                          <a:cs typeface="微软雅黑"/>
                        </a:rPr>
                        <a:t>年度</a:t>
                      </a:r>
                      <a:endParaRPr sz="3200" dirty="0">
                        <a:latin typeface="微软雅黑"/>
                        <a:cs typeface="微软雅黑"/>
                      </a:endParaRPr>
                    </a:p>
                    <a:p>
                      <a:pPr marL="336550" algn="l">
                        <a:lnSpc>
                          <a:spcPct val="100000"/>
                        </a:lnSpc>
                        <a:spcBef>
                          <a:spcPts val="15"/>
                        </a:spcBef>
                      </a:pPr>
                      <a:r>
                        <a:rPr sz="3200" b="1" dirty="0">
                          <a:latin typeface="微软雅黑"/>
                          <a:cs typeface="微软雅黑"/>
                        </a:rPr>
                        <a:t>检查</a:t>
                      </a:r>
                      <a:endParaRPr sz="3200" dirty="0">
                        <a:latin typeface="微软雅黑"/>
                        <a:cs typeface="微软雅黑"/>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9D9D9"/>
                    </a:solidFill>
                  </a:tcPr>
                </a:tc>
              </a:tr>
              <a:tr h="3296795">
                <a:tc>
                  <a:txBody>
                    <a:bodyPr/>
                    <a:lstStyle/>
                    <a:p>
                      <a:pPr>
                        <a:lnSpc>
                          <a:spcPct val="100000"/>
                        </a:lnSpc>
                      </a:pPr>
                      <a:endParaRPr sz="3000" dirty="0">
                        <a:latin typeface="Times New Roman"/>
                        <a:cs typeface="Times New Roman"/>
                      </a:endParaRPr>
                    </a:p>
                    <a:p>
                      <a:pPr>
                        <a:lnSpc>
                          <a:spcPct val="100000"/>
                        </a:lnSpc>
                      </a:pPr>
                      <a:endParaRPr sz="3000" dirty="0">
                        <a:latin typeface="Times New Roman"/>
                        <a:cs typeface="Times New Roman"/>
                      </a:endParaRPr>
                    </a:p>
                    <a:p>
                      <a:pPr marL="4445" algn="ctr">
                        <a:lnSpc>
                          <a:spcPct val="100000"/>
                        </a:lnSpc>
                        <a:spcBef>
                          <a:spcPts val="2570"/>
                        </a:spcBef>
                      </a:pPr>
                      <a:r>
                        <a:rPr sz="2400" b="1" spc="0" dirty="0">
                          <a:latin typeface="微软雅黑"/>
                          <a:cs typeface="微软雅黑"/>
                        </a:rPr>
                        <a:t>培育项目</a:t>
                      </a:r>
                      <a:endParaRPr sz="2400" dirty="0">
                        <a:latin typeface="微软雅黑"/>
                        <a:cs typeface="微软雅黑"/>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EBFF"/>
                    </a:solidFill>
                  </a:tcPr>
                </a:tc>
                <a:tc>
                  <a:txBody>
                    <a:bodyPr/>
                    <a:lstStyle/>
                    <a:p>
                      <a:pPr>
                        <a:lnSpc>
                          <a:spcPct val="100000"/>
                        </a:lnSpc>
                      </a:pPr>
                      <a:endParaRPr sz="3000" dirty="0">
                        <a:latin typeface="Times New Roman"/>
                        <a:cs typeface="Times New Roman"/>
                      </a:endParaRPr>
                    </a:p>
                    <a:p>
                      <a:pPr marL="11430" indent="1905" algn="l">
                        <a:lnSpc>
                          <a:spcPct val="100400"/>
                        </a:lnSpc>
                        <a:spcBef>
                          <a:spcPts val="1855"/>
                        </a:spcBef>
                      </a:pPr>
                      <a:r>
                        <a:rPr sz="2300" b="1" spc="0" dirty="0">
                          <a:latin typeface="微软雅黑"/>
                          <a:cs typeface="微软雅黑"/>
                        </a:rPr>
                        <a:t>一下，布 </a:t>
                      </a:r>
                      <a:r>
                        <a:rPr sz="2300" b="1" dirty="0">
                          <a:latin typeface="微软雅黑"/>
                          <a:cs typeface="微软雅黑"/>
                        </a:rPr>
                        <a:t>置任务书&amp; </a:t>
                      </a:r>
                      <a:r>
                        <a:rPr sz="2300" b="1" spc="0" dirty="0">
                          <a:latin typeface="微软雅黑"/>
                          <a:cs typeface="微软雅黑"/>
                        </a:rPr>
                        <a:t>预算书</a:t>
                      </a:r>
                      <a:endParaRPr sz="2300" b="1" dirty="0">
                        <a:latin typeface="微软雅黑"/>
                        <a:cs typeface="微软雅黑"/>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EBFF"/>
                    </a:solidFill>
                  </a:tcPr>
                </a:tc>
                <a:tc>
                  <a:txBody>
                    <a:bodyPr/>
                    <a:lstStyle/>
                    <a:p>
                      <a:pPr>
                        <a:lnSpc>
                          <a:spcPct val="100000"/>
                        </a:lnSpc>
                      </a:pPr>
                      <a:endParaRPr sz="3000" dirty="0">
                        <a:latin typeface="Times New Roman"/>
                        <a:cs typeface="Times New Roman"/>
                      </a:endParaRPr>
                    </a:p>
                    <a:p>
                      <a:pPr>
                        <a:lnSpc>
                          <a:spcPct val="100000"/>
                        </a:lnSpc>
                        <a:spcBef>
                          <a:spcPts val="20"/>
                        </a:spcBef>
                      </a:pPr>
                      <a:endParaRPr sz="2800" dirty="0">
                        <a:latin typeface="Times New Roman"/>
                        <a:cs typeface="Times New Roman"/>
                      </a:endParaRPr>
                    </a:p>
                    <a:p>
                      <a:pPr marL="102870" marR="88265" indent="18415" algn="l">
                        <a:lnSpc>
                          <a:spcPct val="100400"/>
                        </a:lnSpc>
                      </a:pPr>
                      <a:r>
                        <a:rPr sz="2300" b="1" spc="0" dirty="0">
                          <a:latin typeface="微软雅黑"/>
                          <a:cs typeface="微软雅黑"/>
                        </a:rPr>
                        <a:t>任务书</a:t>
                      </a:r>
                      <a:r>
                        <a:rPr sz="2300" b="1" dirty="0">
                          <a:latin typeface="微软雅黑"/>
                          <a:cs typeface="微软雅黑"/>
                        </a:rPr>
                        <a:t>&amp;  预算书编 </a:t>
                      </a:r>
                      <a:r>
                        <a:rPr sz="2300" b="1" spc="0" dirty="0">
                          <a:latin typeface="微软雅黑"/>
                          <a:cs typeface="微软雅黑"/>
                        </a:rPr>
                        <a:t>写审核</a:t>
                      </a:r>
                      <a:endParaRPr sz="2300" b="1" dirty="0">
                        <a:latin typeface="微软雅黑"/>
                        <a:cs typeface="微软雅黑"/>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EBFF"/>
                    </a:solidFill>
                  </a:tcPr>
                </a:tc>
                <a:tc>
                  <a:txBody>
                    <a:bodyPr/>
                    <a:lstStyle/>
                    <a:p>
                      <a:pPr>
                        <a:lnSpc>
                          <a:spcPct val="100000"/>
                        </a:lnSpc>
                      </a:pPr>
                      <a:endParaRPr sz="3000" dirty="0" smtClean="0">
                        <a:latin typeface="Times New Roman"/>
                        <a:cs typeface="Times New Roman"/>
                      </a:endParaRPr>
                    </a:p>
                    <a:p>
                      <a:pPr algn="l">
                        <a:lnSpc>
                          <a:spcPct val="100000"/>
                        </a:lnSpc>
                        <a:spcBef>
                          <a:spcPts val="45"/>
                        </a:spcBef>
                      </a:pPr>
                      <a:endParaRPr sz="3000" b="1" dirty="0" smtClean="0">
                        <a:latin typeface="Times New Roman"/>
                        <a:cs typeface="Times New Roman"/>
                      </a:endParaRPr>
                    </a:p>
                    <a:p>
                      <a:pPr marL="455930" algn="l">
                        <a:lnSpc>
                          <a:spcPct val="100000"/>
                        </a:lnSpc>
                        <a:spcBef>
                          <a:spcPts val="5"/>
                        </a:spcBef>
                      </a:pPr>
                      <a:r>
                        <a:rPr sz="2300" b="1" spc="0" dirty="0" err="1" smtClean="0">
                          <a:latin typeface="微软雅黑"/>
                          <a:cs typeface="微软雅黑"/>
                        </a:rPr>
                        <a:t>启动会</a:t>
                      </a:r>
                      <a:endParaRPr sz="2300" b="1" dirty="0">
                        <a:latin typeface="微软雅黑"/>
                        <a:cs typeface="微软雅黑"/>
                      </a:endParaRPr>
                    </a:p>
                    <a:p>
                      <a:pPr marL="34925" marR="20955" algn="l">
                        <a:lnSpc>
                          <a:spcPct val="100400"/>
                        </a:lnSpc>
                      </a:pPr>
                      <a:r>
                        <a:rPr sz="2300" b="1" dirty="0" err="1">
                          <a:latin typeface="微软雅黑"/>
                          <a:cs typeface="微软雅黑"/>
                        </a:rPr>
                        <a:t>任务书&amp;预算</a:t>
                      </a:r>
                      <a:r>
                        <a:rPr sz="2300" b="1" dirty="0">
                          <a:latin typeface="微软雅黑"/>
                          <a:cs typeface="微软雅黑"/>
                        </a:rPr>
                        <a:t> </a:t>
                      </a:r>
                      <a:r>
                        <a:rPr sz="2300" b="1" spc="0" dirty="0" err="1" smtClean="0">
                          <a:latin typeface="微软雅黑"/>
                          <a:cs typeface="微软雅黑"/>
                        </a:rPr>
                        <a:t>书</a:t>
                      </a:r>
                      <a:r>
                        <a:rPr sz="2300" b="1" spc="0" dirty="0" err="1" smtClean="0">
                          <a:solidFill>
                            <a:srgbClr val="FF0000"/>
                          </a:solidFill>
                          <a:latin typeface="微软雅黑"/>
                          <a:cs typeface="微软雅黑"/>
                        </a:rPr>
                        <a:t>完成</a:t>
                      </a:r>
                      <a:r>
                        <a:rPr lang="zh-CN" altLang="en-US" sz="2300" b="1" spc="0" dirty="0" smtClean="0">
                          <a:solidFill>
                            <a:srgbClr val="FF0000"/>
                          </a:solidFill>
                          <a:latin typeface="微软雅黑"/>
                          <a:cs typeface="微软雅黑"/>
                        </a:rPr>
                        <a:t>审核</a:t>
                      </a:r>
                      <a:endParaRPr sz="2300" b="1" dirty="0">
                        <a:latin typeface="微软雅黑"/>
                        <a:cs typeface="微软雅黑"/>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EBFF"/>
                    </a:solidFill>
                  </a:tcPr>
                </a:tc>
                <a:tc>
                  <a:txBody>
                    <a:bodyPr/>
                    <a:lstStyle/>
                    <a:p>
                      <a:pPr>
                        <a:lnSpc>
                          <a:spcPct val="100000"/>
                        </a:lnSpc>
                      </a:pP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EBFF"/>
                    </a:solidFill>
                  </a:tcPr>
                </a:tc>
                <a:tc>
                  <a:txBody>
                    <a:bodyPr/>
                    <a:lstStyle/>
                    <a:p>
                      <a:pPr>
                        <a:lnSpc>
                          <a:spcPct val="100000"/>
                        </a:lnSpc>
                      </a:pPr>
                      <a:endParaRPr sz="3200" dirty="0">
                        <a:latin typeface="Times New Roman"/>
                        <a:cs typeface="Times New Roman"/>
                      </a:endParaRPr>
                    </a:p>
                    <a:p>
                      <a:pPr>
                        <a:lnSpc>
                          <a:spcPct val="100000"/>
                        </a:lnSpc>
                      </a:pPr>
                      <a:endParaRPr sz="3200" dirty="0">
                        <a:latin typeface="Times New Roman"/>
                        <a:cs typeface="Times New Roman"/>
                      </a:endParaRPr>
                    </a:p>
                    <a:p>
                      <a:pPr>
                        <a:lnSpc>
                          <a:spcPct val="100000"/>
                        </a:lnSpc>
                        <a:spcBef>
                          <a:spcPts val="40"/>
                        </a:spcBef>
                      </a:pPr>
                      <a:endParaRPr sz="4500" dirty="0">
                        <a:latin typeface="Times New Roman"/>
                        <a:cs typeface="Times New Roman"/>
                      </a:endParaRPr>
                    </a:p>
                    <a:p>
                      <a:pPr algn="r">
                        <a:lnSpc>
                          <a:spcPct val="100000"/>
                        </a:lnSpc>
                      </a:pPr>
                      <a:endParaRPr sz="2450" dirty="0">
                        <a:latin typeface="微软雅黑"/>
                        <a:cs typeface="微软雅黑"/>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EBFF"/>
                    </a:solidFill>
                  </a:tcPr>
                </a:tc>
                <a:tc>
                  <a:txBody>
                    <a:bodyPr/>
                    <a:lstStyle/>
                    <a:p>
                      <a:pPr>
                        <a:lnSpc>
                          <a:spcPct val="100000"/>
                        </a:lnSpc>
                      </a:pPr>
                      <a:endParaRPr sz="3200" dirty="0">
                        <a:latin typeface="Times New Roman"/>
                        <a:cs typeface="Times New Roman"/>
                      </a:endParaRPr>
                    </a:p>
                    <a:p>
                      <a:pPr>
                        <a:lnSpc>
                          <a:spcPct val="100000"/>
                        </a:lnSpc>
                      </a:pPr>
                      <a:endParaRPr sz="3200" dirty="0">
                        <a:latin typeface="Times New Roman"/>
                        <a:cs typeface="Times New Roman"/>
                      </a:endParaRPr>
                    </a:p>
                    <a:p>
                      <a:pPr>
                        <a:lnSpc>
                          <a:spcPct val="100000"/>
                        </a:lnSpc>
                        <a:spcBef>
                          <a:spcPts val="40"/>
                        </a:spcBef>
                      </a:pPr>
                      <a:endParaRPr sz="4500" dirty="0">
                        <a:latin typeface="Times New Roman"/>
                        <a:cs typeface="Times New Roman"/>
                      </a:endParaRPr>
                    </a:p>
                    <a:p>
                      <a:pPr marL="71755" algn="ctr">
                        <a:lnSpc>
                          <a:spcPct val="100000"/>
                        </a:lnSpc>
                      </a:pPr>
                      <a:endParaRPr sz="2450" dirty="0">
                        <a:latin typeface="微软雅黑"/>
                        <a:cs typeface="微软雅黑"/>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EBFF"/>
                    </a:solidFill>
                  </a:tcPr>
                </a:tc>
                <a:tc>
                  <a:txBody>
                    <a:bodyPr/>
                    <a:lstStyle/>
                    <a:p>
                      <a:pPr>
                        <a:lnSpc>
                          <a:spcPct val="100000"/>
                        </a:lnSpc>
                      </a:pP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EBFF"/>
                    </a:solidFill>
                  </a:tcPr>
                </a:tc>
                <a:tc>
                  <a:txBody>
                    <a:bodyPr/>
                    <a:lstStyle/>
                    <a:p>
                      <a:pPr>
                        <a:lnSpc>
                          <a:spcPct val="100000"/>
                        </a:lnSpc>
                      </a:pPr>
                      <a:endParaRPr sz="2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EBFF"/>
                    </a:solidFill>
                  </a:tcPr>
                </a:tc>
                <a:tc>
                  <a:txBody>
                    <a:bodyPr/>
                    <a:lstStyle/>
                    <a:p>
                      <a:pPr>
                        <a:lnSpc>
                          <a:spcPct val="100000"/>
                        </a:lnSpc>
                      </a:pPr>
                      <a:endParaRPr sz="3000" dirty="0">
                        <a:latin typeface="Times New Roman"/>
                        <a:cs typeface="Times New Roman"/>
                      </a:endParaRPr>
                    </a:p>
                    <a:p>
                      <a:pPr>
                        <a:lnSpc>
                          <a:spcPct val="100000"/>
                        </a:lnSpc>
                        <a:spcBef>
                          <a:spcPts val="25"/>
                        </a:spcBef>
                      </a:pPr>
                      <a:endParaRPr sz="4000" dirty="0">
                        <a:solidFill>
                          <a:schemeClr val="tx1"/>
                        </a:solidFill>
                        <a:latin typeface="Times New Roman"/>
                        <a:cs typeface="Times New Roman"/>
                      </a:endParaRPr>
                    </a:p>
                    <a:p>
                      <a:pPr marL="302260" marR="283210">
                        <a:lnSpc>
                          <a:spcPct val="100400"/>
                        </a:lnSpc>
                      </a:pPr>
                      <a:r>
                        <a:rPr sz="3200" b="1" dirty="0">
                          <a:solidFill>
                            <a:schemeClr val="tx1"/>
                          </a:solidFill>
                          <a:latin typeface="微软雅黑"/>
                          <a:cs typeface="微软雅黑"/>
                        </a:rPr>
                        <a:t>绩效 评价</a:t>
                      </a:r>
                      <a:endParaRPr sz="3200" dirty="0">
                        <a:solidFill>
                          <a:schemeClr val="tx1"/>
                        </a:solidFill>
                        <a:latin typeface="微软雅黑"/>
                        <a:cs typeface="微软雅黑"/>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EBFF"/>
                    </a:solidFill>
                  </a:tcPr>
                </a:tc>
                <a:tc>
                  <a:txBody>
                    <a:bodyPr/>
                    <a:lstStyle/>
                    <a:p>
                      <a:pPr>
                        <a:lnSpc>
                          <a:spcPct val="100000"/>
                        </a:lnSpc>
                      </a:pPr>
                      <a:endParaRPr sz="24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EBFF"/>
                    </a:solidFill>
                  </a:tcPr>
                </a:tc>
                <a:tc>
                  <a:txBody>
                    <a:bodyPr/>
                    <a:lstStyle/>
                    <a:p>
                      <a:pPr>
                        <a:lnSpc>
                          <a:spcPct val="100000"/>
                        </a:lnSpc>
                      </a:pPr>
                      <a:endParaRPr sz="24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EBFF"/>
                    </a:solidFill>
                  </a:tcPr>
                </a:tc>
                <a:tc>
                  <a:txBody>
                    <a:bodyPr/>
                    <a:lstStyle/>
                    <a:p>
                      <a:pPr>
                        <a:lnSpc>
                          <a:spcPct val="100000"/>
                        </a:lnSpc>
                      </a:pPr>
                      <a:endParaRPr sz="24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EBFF"/>
                    </a:solidFill>
                  </a:tcPr>
                </a:tc>
              </a:tr>
            </a:tbl>
          </a:graphicData>
        </a:graphic>
      </p:graphicFrame>
      <p:sp>
        <p:nvSpPr>
          <p:cNvPr id="9" name="object 8"/>
          <p:cNvSpPr/>
          <p:nvPr/>
        </p:nvSpPr>
        <p:spPr>
          <a:xfrm>
            <a:off x="5158451" y="10801824"/>
            <a:ext cx="11273636" cy="1572561"/>
          </a:xfrm>
          <a:custGeom>
            <a:avLst/>
            <a:gdLst/>
            <a:ahLst/>
            <a:cxnLst/>
            <a:rect l="l" t="t" r="r" b="b"/>
            <a:pathLst>
              <a:path w="10390505" h="1323340">
                <a:moveTo>
                  <a:pt x="9728499" y="0"/>
                </a:moveTo>
                <a:lnTo>
                  <a:pt x="9728499" y="330775"/>
                </a:lnTo>
                <a:lnTo>
                  <a:pt x="0" y="330775"/>
                </a:lnTo>
                <a:lnTo>
                  <a:pt x="0" y="992325"/>
                </a:lnTo>
                <a:lnTo>
                  <a:pt x="9728499" y="992325"/>
                </a:lnTo>
                <a:lnTo>
                  <a:pt x="9728499" y="1323101"/>
                </a:lnTo>
                <a:lnTo>
                  <a:pt x="10390050" y="661550"/>
                </a:lnTo>
                <a:lnTo>
                  <a:pt x="9728499" y="0"/>
                </a:lnTo>
                <a:close/>
              </a:path>
            </a:pathLst>
          </a:custGeom>
          <a:solidFill>
            <a:srgbClr val="0079BE">
              <a:alpha val="45881"/>
            </a:srgbClr>
          </a:solidFill>
        </p:spPr>
        <p:txBody>
          <a:bodyPr wrap="square" lIns="0" tIns="0" rIns="0" bIns="0" rtlCol="0"/>
          <a:lstStyle/>
          <a:p>
            <a:endParaRPr/>
          </a:p>
        </p:txBody>
      </p:sp>
      <p:sp>
        <p:nvSpPr>
          <p:cNvPr id="7" name="object 6"/>
          <p:cNvSpPr/>
          <p:nvPr/>
        </p:nvSpPr>
        <p:spPr>
          <a:xfrm>
            <a:off x="5158451" y="7500808"/>
            <a:ext cx="17565321" cy="1572561"/>
          </a:xfrm>
          <a:custGeom>
            <a:avLst/>
            <a:gdLst/>
            <a:ahLst/>
            <a:cxnLst/>
            <a:rect l="l" t="t" r="r" b="b"/>
            <a:pathLst>
              <a:path w="16189325" h="1323340">
                <a:moveTo>
                  <a:pt x="15527275" y="0"/>
                </a:moveTo>
                <a:lnTo>
                  <a:pt x="15527275" y="330775"/>
                </a:lnTo>
                <a:lnTo>
                  <a:pt x="0" y="330775"/>
                </a:lnTo>
                <a:lnTo>
                  <a:pt x="0" y="992325"/>
                </a:lnTo>
                <a:lnTo>
                  <a:pt x="15527275" y="992325"/>
                </a:lnTo>
                <a:lnTo>
                  <a:pt x="15527275" y="1323101"/>
                </a:lnTo>
                <a:lnTo>
                  <a:pt x="16188826" y="661550"/>
                </a:lnTo>
                <a:lnTo>
                  <a:pt x="15527275" y="0"/>
                </a:lnTo>
                <a:close/>
              </a:path>
            </a:pathLst>
          </a:custGeom>
          <a:solidFill>
            <a:srgbClr val="0079BE">
              <a:alpha val="45881"/>
            </a:srgbClr>
          </a:solidFill>
        </p:spPr>
        <p:txBody>
          <a:bodyPr wrap="square" lIns="0" tIns="0" rIns="0" bIns="0" rtlCol="0"/>
          <a:lstStyle/>
          <a:p>
            <a:endParaRPr/>
          </a:p>
        </p:txBody>
      </p:sp>
      <p:sp>
        <p:nvSpPr>
          <p:cNvPr id="5" name="文本框 12"/>
          <p:cNvSpPr txBox="1"/>
          <p:nvPr/>
        </p:nvSpPr>
        <p:spPr>
          <a:xfrm>
            <a:off x="12772803" y="7061942"/>
            <a:ext cx="26670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zh-CN" altLang="en-US" sz="3000" i="0" u="none" strike="noStrike" cap="none" spc="0" normalizeH="0" baseline="0" dirty="0" smtClean="0">
                <a:ln>
                  <a:noFill/>
                </a:ln>
                <a:solidFill>
                  <a:srgbClr val="000000"/>
                </a:solidFill>
                <a:effectLst/>
                <a:uFillTx/>
                <a:latin typeface="Helvetica Neue"/>
                <a:ea typeface="Helvetica Neue"/>
                <a:cs typeface="Helvetica Neue"/>
                <a:sym typeface="Helvetica Neue"/>
              </a:rPr>
              <a:t>项目执行</a:t>
            </a:r>
            <a:endParaRPr kumimoji="0" lang="zh-CN" altLang="en-US" sz="30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6" name="文本框 12"/>
          <p:cNvSpPr txBox="1"/>
          <p:nvPr/>
        </p:nvSpPr>
        <p:spPr>
          <a:xfrm>
            <a:off x="10901474" y="10498430"/>
            <a:ext cx="266700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zh-CN" altLang="en-US" sz="3000" b="1" i="0" u="none" strike="noStrike" cap="none" spc="0" normalizeH="0" baseline="0" dirty="0" smtClean="0">
                <a:ln>
                  <a:noFill/>
                </a:ln>
                <a:solidFill>
                  <a:srgbClr val="000000"/>
                </a:solidFill>
                <a:effectLst/>
                <a:uFillTx/>
                <a:latin typeface="Helvetica Neue"/>
                <a:ea typeface="Helvetica Neue"/>
                <a:cs typeface="Helvetica Neue"/>
                <a:sym typeface="Helvetica Neue"/>
              </a:rPr>
              <a:t>项目执行</a:t>
            </a:r>
            <a:endParaRPr kumimoji="0" lang="zh-CN" alt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0" name="object 5"/>
          <p:cNvSpPr txBox="1">
            <a:spLocks/>
          </p:cNvSpPr>
          <p:nvPr/>
        </p:nvSpPr>
        <p:spPr>
          <a:xfrm>
            <a:off x="1935125" y="778888"/>
            <a:ext cx="5996762" cy="752129"/>
          </a:xfrm>
          <a:prstGeom prst="rect">
            <a:avLst/>
          </a:prstGeom>
        </p:spPr>
        <p:txBody>
          <a:bodyPr vert="horz" wrap="square" lIns="0" tIns="13335" rIns="0" bIns="0" rtlCol="0">
            <a:spAutoFit/>
          </a:bodyPr>
          <a:lstStyle>
            <a:lvl1pPr>
              <a:defRPr sz="3950" b="1" i="0">
                <a:solidFill>
                  <a:srgbClr val="001F5F"/>
                </a:solidFill>
                <a:latin typeface="微软雅黑"/>
                <a:ea typeface="+mj-ea"/>
                <a:cs typeface="微软雅黑"/>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kumimoji="1" lang="zh-CN" altLang="en-US" sz="4800" dirty="0">
                <a:solidFill>
                  <a:srgbClr val="002060"/>
                </a:solidFill>
                <a:latin typeface="微软雅黑" panose="020B0503020204020204" pitchFamily="34" charset="-122"/>
                <a:ea typeface="微软雅黑" panose="020B0503020204020204" pitchFamily="34" charset="-122"/>
                <a:cs typeface="+mn-cs"/>
                <a:sym typeface="Helvetica Neue Medium"/>
              </a:rPr>
              <a:t>四、项目关键节点</a:t>
            </a:r>
          </a:p>
        </p:txBody>
      </p:sp>
    </p:spTree>
    <p:extLst>
      <p:ext uri="{BB962C8B-B14F-4D97-AF65-F5344CB8AC3E}">
        <p14:creationId xmlns:p14="http://schemas.microsoft.com/office/powerpoint/2010/main" val="242714547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C4FAF29-7199-4447-B9A7-6514689539FB}"/>
              </a:ext>
            </a:extLst>
          </p:cNvPr>
          <p:cNvSpPr>
            <a:spLocks noGrp="1"/>
          </p:cNvSpPr>
          <p:nvPr>
            <p:ph type="title"/>
          </p:nvPr>
        </p:nvSpPr>
        <p:spPr>
          <a:xfrm>
            <a:off x="1907658" y="3976576"/>
            <a:ext cx="21221700" cy="7437046"/>
          </a:xfrm>
        </p:spPr>
        <p:txBody>
          <a:bodyPr/>
          <a:lstStyle/>
          <a:p>
            <a:r>
              <a:rPr kumimoji="1" lang="en-US" altLang="zh-CN" dirty="0" smtClean="0"/>
              <a:t/>
            </a:r>
            <a:br>
              <a:rPr kumimoji="1" lang="en-US" altLang="zh-CN" dirty="0" smtClean="0"/>
            </a:br>
            <a:r>
              <a:rPr kumimoji="1" lang="en-US" altLang="zh-CN" dirty="0"/>
              <a:t/>
            </a:r>
            <a:br>
              <a:rPr kumimoji="1" lang="en-US" altLang="zh-CN" dirty="0"/>
            </a:br>
            <a:r>
              <a:rPr kumimoji="1" lang="en-US" altLang="zh-CN" dirty="0" smtClean="0"/>
              <a:t/>
            </a:r>
            <a:br>
              <a:rPr kumimoji="1" lang="en-US" altLang="zh-CN" dirty="0" smtClean="0"/>
            </a:br>
            <a:r>
              <a:rPr kumimoji="1" lang="zh-CN" altLang="en-US" dirty="0" smtClean="0"/>
              <a:t>谢谢！</a:t>
            </a:r>
            <a:r>
              <a:rPr kumimoji="1" lang="en-US" altLang="zh-CN" dirty="0" smtClean="0"/>
              <a:t/>
            </a:r>
            <a:br>
              <a:rPr kumimoji="1" lang="en-US" altLang="zh-CN" dirty="0" smtClean="0"/>
            </a:br>
            <a:r>
              <a:rPr kumimoji="1" lang="zh-CN" altLang="en-US" dirty="0" smtClean="0"/>
              <a:t>请批评指正</a:t>
            </a:r>
            <a:r>
              <a:rPr kumimoji="1" lang="en-US" altLang="zh-CN" dirty="0" smtClean="0"/>
              <a:t/>
            </a:r>
            <a:br>
              <a:rPr kumimoji="1" lang="en-US" altLang="zh-CN" dirty="0" smtClean="0"/>
            </a:br>
            <a:r>
              <a:rPr kumimoji="1" lang="en-US" altLang="zh-CN" dirty="0" smtClean="0"/>
              <a:t/>
            </a:r>
            <a:br>
              <a:rPr kumimoji="1" lang="en-US" altLang="zh-CN" dirty="0" smtClean="0"/>
            </a:br>
            <a:r>
              <a:rPr kumimoji="1" lang="zh-CN" altLang="en-US" sz="4000" dirty="0" smtClean="0"/>
              <a:t>方向四 专项办联系人：王首重（</a:t>
            </a:r>
            <a:r>
              <a:rPr kumimoji="1" lang="en-US" altLang="zh-CN" sz="4000" dirty="0" smtClean="0"/>
              <a:t>18811589121</a:t>
            </a:r>
            <a:r>
              <a:rPr kumimoji="1" lang="zh-CN" altLang="en-US" sz="4000" dirty="0" smtClean="0"/>
              <a:t>）、庄博（</a:t>
            </a:r>
            <a:r>
              <a:rPr kumimoji="1" lang="en-US" altLang="zh-CN" sz="4000" dirty="0" smtClean="0"/>
              <a:t>18801106690</a:t>
            </a:r>
            <a:r>
              <a:rPr kumimoji="1" lang="zh-CN" altLang="en-US" sz="4000" dirty="0" smtClean="0"/>
              <a:t>）</a:t>
            </a:r>
            <a:r>
              <a:rPr kumimoji="1" lang="en-US" altLang="zh-CN" sz="4000" dirty="0" smtClean="0"/>
              <a:t/>
            </a:r>
            <a:br>
              <a:rPr kumimoji="1" lang="en-US" altLang="zh-CN" sz="4000" dirty="0" smtClean="0"/>
            </a:br>
            <a:r>
              <a:rPr kumimoji="1" lang="en-US" altLang="zh-CN" dirty="0" smtClean="0"/>
              <a:t/>
            </a:r>
            <a:br>
              <a:rPr kumimoji="1" lang="en-US" altLang="zh-CN" dirty="0" smtClean="0"/>
            </a:br>
            <a:r>
              <a:rPr kumimoji="1" lang="en-US" altLang="zh-CN" dirty="0" smtClean="0"/>
              <a:t/>
            </a:r>
            <a:br>
              <a:rPr kumimoji="1" lang="en-US" altLang="zh-CN" dirty="0" smtClean="0"/>
            </a:br>
            <a:r>
              <a:rPr kumimoji="1" lang="en-US" altLang="zh-CN" dirty="0"/>
              <a:t/>
            </a:r>
            <a:br>
              <a:rPr kumimoji="1" lang="en-US" altLang="zh-CN" dirty="0"/>
            </a:br>
            <a:r>
              <a:rPr kumimoji="1" lang="en-US" altLang="zh-CN" dirty="0" smtClean="0"/>
              <a:t/>
            </a:r>
            <a:br>
              <a:rPr kumimoji="1" lang="en-US" altLang="zh-CN" dirty="0" smtClean="0"/>
            </a:br>
            <a:endParaRPr kumimoji="1" lang="zh-CN" altLang="en-US" dirty="0"/>
          </a:p>
        </p:txBody>
      </p:sp>
    </p:spTree>
    <p:extLst>
      <p:ext uri="{BB962C8B-B14F-4D97-AF65-F5344CB8AC3E}">
        <p14:creationId xmlns:p14="http://schemas.microsoft.com/office/powerpoint/2010/main" val="112710144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p:cNvSpPr/>
          <p:nvPr/>
        </p:nvSpPr>
        <p:spPr>
          <a:xfrm>
            <a:off x="10505836" y="2774300"/>
            <a:ext cx="3741420" cy="3740785"/>
          </a:xfrm>
          <a:custGeom>
            <a:avLst/>
            <a:gdLst/>
            <a:ahLst/>
            <a:cxnLst/>
            <a:rect l="l" t="t" r="r" b="b"/>
            <a:pathLst>
              <a:path w="3741420" h="3740785">
                <a:moveTo>
                  <a:pt x="1870623" y="0"/>
                </a:moveTo>
                <a:lnTo>
                  <a:pt x="0" y="1870309"/>
                </a:lnTo>
                <a:lnTo>
                  <a:pt x="1870623" y="3740619"/>
                </a:lnTo>
                <a:lnTo>
                  <a:pt x="3741247" y="1870309"/>
                </a:lnTo>
                <a:lnTo>
                  <a:pt x="1870623" y="0"/>
                </a:lnTo>
                <a:close/>
              </a:path>
            </a:pathLst>
          </a:custGeom>
          <a:ln w="52773">
            <a:solidFill>
              <a:srgbClr val="3951BC"/>
            </a:solidFill>
          </a:ln>
        </p:spPr>
        <p:txBody>
          <a:bodyPr wrap="square" lIns="0" tIns="0" rIns="0" bIns="0" rtlCol="0"/>
          <a:lstStyle/>
          <a:p>
            <a:endParaRPr/>
          </a:p>
        </p:txBody>
      </p:sp>
      <p:sp>
        <p:nvSpPr>
          <p:cNvPr id="8" name="object 7"/>
          <p:cNvSpPr/>
          <p:nvPr/>
        </p:nvSpPr>
        <p:spPr>
          <a:xfrm>
            <a:off x="8042141" y="5237680"/>
            <a:ext cx="3741420" cy="3740785"/>
          </a:xfrm>
          <a:custGeom>
            <a:avLst/>
            <a:gdLst/>
            <a:ahLst/>
            <a:cxnLst/>
            <a:rect l="l" t="t" r="r" b="b"/>
            <a:pathLst>
              <a:path w="3741420" h="3740784">
                <a:moveTo>
                  <a:pt x="1870623" y="0"/>
                </a:moveTo>
                <a:lnTo>
                  <a:pt x="0" y="1870309"/>
                </a:lnTo>
                <a:lnTo>
                  <a:pt x="1870623" y="3740619"/>
                </a:lnTo>
                <a:lnTo>
                  <a:pt x="3741142" y="1870309"/>
                </a:lnTo>
                <a:lnTo>
                  <a:pt x="1870623" y="0"/>
                </a:lnTo>
                <a:close/>
              </a:path>
            </a:pathLst>
          </a:custGeom>
          <a:ln w="52773">
            <a:solidFill>
              <a:srgbClr val="3951BC"/>
            </a:solidFill>
          </a:ln>
        </p:spPr>
        <p:txBody>
          <a:bodyPr wrap="square" lIns="0" tIns="0" rIns="0" bIns="0" rtlCol="0"/>
          <a:lstStyle/>
          <a:p>
            <a:endParaRPr/>
          </a:p>
        </p:txBody>
      </p:sp>
      <p:sp>
        <p:nvSpPr>
          <p:cNvPr id="9" name="object 8"/>
          <p:cNvSpPr/>
          <p:nvPr/>
        </p:nvSpPr>
        <p:spPr>
          <a:xfrm>
            <a:off x="12969636" y="5237680"/>
            <a:ext cx="3741420" cy="3740785"/>
          </a:xfrm>
          <a:custGeom>
            <a:avLst/>
            <a:gdLst/>
            <a:ahLst/>
            <a:cxnLst/>
            <a:rect l="l" t="t" r="r" b="b"/>
            <a:pathLst>
              <a:path w="3741419" h="3740784">
                <a:moveTo>
                  <a:pt x="1870518" y="0"/>
                </a:moveTo>
                <a:lnTo>
                  <a:pt x="0" y="1870309"/>
                </a:lnTo>
                <a:lnTo>
                  <a:pt x="1870518" y="3740619"/>
                </a:lnTo>
                <a:lnTo>
                  <a:pt x="3741142" y="1870309"/>
                </a:lnTo>
                <a:lnTo>
                  <a:pt x="1870518" y="0"/>
                </a:lnTo>
                <a:close/>
              </a:path>
            </a:pathLst>
          </a:custGeom>
          <a:ln w="52773">
            <a:solidFill>
              <a:srgbClr val="3951BC"/>
            </a:solidFill>
          </a:ln>
        </p:spPr>
        <p:txBody>
          <a:bodyPr wrap="square" lIns="0" tIns="0" rIns="0" bIns="0" rtlCol="0"/>
          <a:lstStyle/>
          <a:p>
            <a:endParaRPr/>
          </a:p>
        </p:txBody>
      </p:sp>
      <p:sp>
        <p:nvSpPr>
          <p:cNvPr id="10" name="object 9"/>
          <p:cNvSpPr/>
          <p:nvPr/>
        </p:nvSpPr>
        <p:spPr>
          <a:xfrm>
            <a:off x="10505836" y="7701061"/>
            <a:ext cx="3741420" cy="3740785"/>
          </a:xfrm>
          <a:custGeom>
            <a:avLst/>
            <a:gdLst/>
            <a:ahLst/>
            <a:cxnLst/>
            <a:rect l="l" t="t" r="r" b="b"/>
            <a:pathLst>
              <a:path w="3741420" h="3740784">
                <a:moveTo>
                  <a:pt x="1870623" y="0"/>
                </a:moveTo>
                <a:lnTo>
                  <a:pt x="0" y="1870309"/>
                </a:lnTo>
                <a:lnTo>
                  <a:pt x="1870623" y="3740619"/>
                </a:lnTo>
                <a:lnTo>
                  <a:pt x="3741247" y="1870309"/>
                </a:lnTo>
                <a:lnTo>
                  <a:pt x="1870623" y="0"/>
                </a:lnTo>
                <a:close/>
              </a:path>
            </a:pathLst>
          </a:custGeom>
          <a:ln w="52773">
            <a:solidFill>
              <a:srgbClr val="3951BC"/>
            </a:solidFill>
          </a:ln>
        </p:spPr>
        <p:txBody>
          <a:bodyPr wrap="square" lIns="0" tIns="0" rIns="0" bIns="0" rtlCol="0"/>
          <a:lstStyle/>
          <a:p>
            <a:endParaRPr/>
          </a:p>
        </p:txBody>
      </p:sp>
      <p:sp>
        <p:nvSpPr>
          <p:cNvPr id="11" name="object 13"/>
          <p:cNvSpPr txBox="1"/>
          <p:nvPr/>
        </p:nvSpPr>
        <p:spPr>
          <a:xfrm>
            <a:off x="10935740" y="4411392"/>
            <a:ext cx="2965450" cy="527685"/>
          </a:xfrm>
          <a:prstGeom prst="rect">
            <a:avLst/>
          </a:prstGeom>
        </p:spPr>
        <p:txBody>
          <a:bodyPr vert="horz" wrap="square" lIns="0" tIns="12065" rIns="0" bIns="0" rtlCol="0">
            <a:spAutoFit/>
          </a:bodyPr>
          <a:lstStyle/>
          <a:p>
            <a:pPr marL="12700">
              <a:lnSpc>
                <a:spcPct val="100000"/>
              </a:lnSpc>
              <a:spcBef>
                <a:spcPts val="95"/>
              </a:spcBef>
            </a:pPr>
            <a:r>
              <a:rPr sz="3300" b="1" spc="-5" dirty="0">
                <a:solidFill>
                  <a:srgbClr val="3951BC"/>
                </a:solidFill>
                <a:latin typeface="Microsoft JhengHei"/>
                <a:cs typeface="Microsoft JhengHei"/>
              </a:rPr>
              <a:t>规划与项目部署</a:t>
            </a:r>
            <a:endParaRPr sz="3300">
              <a:latin typeface="Microsoft JhengHei"/>
              <a:cs typeface="Microsoft JhengHei"/>
            </a:endParaRPr>
          </a:p>
        </p:txBody>
      </p:sp>
      <p:sp>
        <p:nvSpPr>
          <p:cNvPr id="12" name="object 14"/>
          <p:cNvSpPr txBox="1"/>
          <p:nvPr/>
        </p:nvSpPr>
        <p:spPr>
          <a:xfrm>
            <a:off x="8681778" y="6668287"/>
            <a:ext cx="2543810" cy="1030605"/>
          </a:xfrm>
          <a:prstGeom prst="rect">
            <a:avLst/>
          </a:prstGeom>
        </p:spPr>
        <p:txBody>
          <a:bodyPr vert="horz" wrap="square" lIns="0" tIns="12065" rIns="0" bIns="0" rtlCol="0">
            <a:spAutoFit/>
          </a:bodyPr>
          <a:lstStyle/>
          <a:p>
            <a:pPr algn="ctr">
              <a:lnSpc>
                <a:spcPts val="3960"/>
              </a:lnSpc>
              <a:spcBef>
                <a:spcPts val="95"/>
              </a:spcBef>
            </a:pPr>
            <a:r>
              <a:rPr sz="3300" b="1" spc="-5" dirty="0">
                <a:solidFill>
                  <a:srgbClr val="3951BC"/>
                </a:solidFill>
                <a:latin typeface="Microsoft JhengHei"/>
                <a:cs typeface="Microsoft JhengHei"/>
              </a:rPr>
              <a:t>应用示范项目</a:t>
            </a:r>
            <a:endParaRPr sz="3300">
              <a:latin typeface="Microsoft JhengHei"/>
              <a:cs typeface="Microsoft JhengHei"/>
            </a:endParaRPr>
          </a:p>
          <a:p>
            <a:pPr algn="ctr">
              <a:lnSpc>
                <a:spcPts val="3960"/>
              </a:lnSpc>
            </a:pPr>
            <a:r>
              <a:rPr sz="3300" b="1" dirty="0">
                <a:solidFill>
                  <a:srgbClr val="3951BC"/>
                </a:solidFill>
                <a:latin typeface="Microsoft JhengHei"/>
                <a:cs typeface="Microsoft JhengHei"/>
              </a:rPr>
              <a:t>组织与管理</a:t>
            </a:r>
            <a:endParaRPr sz="3300">
              <a:latin typeface="Microsoft JhengHei"/>
              <a:cs typeface="Microsoft JhengHei"/>
            </a:endParaRPr>
          </a:p>
        </p:txBody>
      </p:sp>
      <p:sp>
        <p:nvSpPr>
          <p:cNvPr id="13" name="object 15"/>
          <p:cNvSpPr txBox="1"/>
          <p:nvPr/>
        </p:nvSpPr>
        <p:spPr>
          <a:xfrm>
            <a:off x="11145577" y="9433124"/>
            <a:ext cx="2543810" cy="527685"/>
          </a:xfrm>
          <a:prstGeom prst="rect">
            <a:avLst/>
          </a:prstGeom>
        </p:spPr>
        <p:txBody>
          <a:bodyPr vert="horz" wrap="square" lIns="0" tIns="12065" rIns="0" bIns="0" rtlCol="0">
            <a:spAutoFit/>
          </a:bodyPr>
          <a:lstStyle/>
          <a:p>
            <a:pPr marL="12700">
              <a:lnSpc>
                <a:spcPct val="100000"/>
              </a:lnSpc>
              <a:spcBef>
                <a:spcPts val="95"/>
              </a:spcBef>
            </a:pPr>
            <a:r>
              <a:rPr sz="3300" b="1" spc="-10" dirty="0">
                <a:solidFill>
                  <a:srgbClr val="3951BC"/>
                </a:solidFill>
                <a:latin typeface="Microsoft JhengHei"/>
                <a:cs typeface="Microsoft JhengHei"/>
              </a:rPr>
              <a:t>项目关键节点</a:t>
            </a:r>
            <a:endParaRPr sz="3300">
              <a:latin typeface="Microsoft JhengHei"/>
              <a:cs typeface="Microsoft JhengHei"/>
            </a:endParaRPr>
          </a:p>
        </p:txBody>
      </p:sp>
      <p:sp>
        <p:nvSpPr>
          <p:cNvPr id="14" name="object 16"/>
          <p:cNvSpPr txBox="1"/>
          <p:nvPr/>
        </p:nvSpPr>
        <p:spPr>
          <a:xfrm>
            <a:off x="13394514" y="6961639"/>
            <a:ext cx="2963545" cy="528320"/>
          </a:xfrm>
          <a:prstGeom prst="rect">
            <a:avLst/>
          </a:prstGeom>
        </p:spPr>
        <p:txBody>
          <a:bodyPr vert="horz" wrap="square" lIns="0" tIns="12065" rIns="0" bIns="0" rtlCol="0">
            <a:spAutoFit/>
          </a:bodyPr>
          <a:lstStyle/>
          <a:p>
            <a:pPr marL="12700">
              <a:lnSpc>
                <a:spcPct val="100000"/>
              </a:lnSpc>
              <a:spcBef>
                <a:spcPts val="95"/>
              </a:spcBef>
            </a:pPr>
            <a:r>
              <a:rPr sz="3300" b="1" spc="-5" dirty="0">
                <a:solidFill>
                  <a:srgbClr val="3951BC"/>
                </a:solidFill>
                <a:latin typeface="Microsoft JhengHei"/>
                <a:cs typeface="Microsoft JhengHei"/>
              </a:rPr>
              <a:t>管理制度和方式</a:t>
            </a:r>
            <a:endParaRPr sz="3300">
              <a:latin typeface="Microsoft JhengHei"/>
              <a:cs typeface="Microsoft JhengHei"/>
            </a:endParaRPr>
          </a:p>
        </p:txBody>
      </p:sp>
      <p:sp>
        <p:nvSpPr>
          <p:cNvPr id="15" name="标题 1">
            <a:extLst>
              <a:ext uri="{FF2B5EF4-FFF2-40B4-BE49-F238E27FC236}">
                <a16:creationId xmlns:a16="http://schemas.microsoft.com/office/drawing/2014/main" xmlns="" id="{9DB74516-BD51-524D-AF10-7B456C56AF1C}"/>
              </a:ext>
            </a:extLst>
          </p:cNvPr>
          <p:cNvSpPr>
            <a:spLocks noGrp="1"/>
          </p:cNvSpPr>
          <p:nvPr>
            <p:ph type="title"/>
          </p:nvPr>
        </p:nvSpPr>
        <p:spPr>
          <a:xfrm>
            <a:off x="2577951" y="428752"/>
            <a:ext cx="4793233" cy="1220508"/>
          </a:xfrm>
        </p:spPr>
        <p:txBody>
          <a:bodyPr/>
          <a:lstStyle/>
          <a:p>
            <a:r>
              <a:rPr kumimoji="1" lang="zh-CN" altLang="en-US" sz="4800" dirty="0">
                <a:latin typeface="微软雅黑" panose="020B0503020204020204" pitchFamily="34" charset="-122"/>
                <a:ea typeface="微软雅黑" panose="020B0503020204020204" pitchFamily="34" charset="-122"/>
              </a:rPr>
              <a:t>报告提纲</a:t>
            </a:r>
          </a:p>
        </p:txBody>
      </p:sp>
    </p:spTree>
    <p:extLst>
      <p:ext uri="{BB962C8B-B14F-4D97-AF65-F5344CB8AC3E}">
        <p14:creationId xmlns:p14="http://schemas.microsoft.com/office/powerpoint/2010/main" val="13946802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圆角矩形"/>
          <p:cNvSpPr/>
          <p:nvPr/>
        </p:nvSpPr>
        <p:spPr>
          <a:xfrm>
            <a:off x="17608822" y="594128"/>
            <a:ext cx="5088272" cy="510711"/>
          </a:xfrm>
          <a:prstGeom prst="roundRect">
            <a:avLst>
              <a:gd name="adj" fmla="val 23888"/>
            </a:avLst>
          </a:prstGeom>
          <a:gradFill>
            <a:gsLst>
              <a:gs pos="0">
                <a:srgbClr val="FFFFFF"/>
              </a:gs>
              <a:gs pos="100000">
                <a:srgbClr val="FFFFFF"/>
              </a:gs>
              <a:gs pos="9000">
                <a:srgbClr val="00B0F0">
                  <a:tint val="23500"/>
                  <a:satMod val="160000"/>
                </a:srgbClr>
              </a:gs>
            </a:gsLst>
            <a:lin ang="16200000" scaled="1"/>
          </a:gradFill>
          <a:ln w="19050">
            <a:solidFill>
              <a:srgbClr val="FFC000"/>
            </a:solidFill>
            <a:miter lim="400000"/>
          </a:ln>
        </p:spPr>
        <p:txBody>
          <a:bodyPr lIns="45718" tIns="45718" rIns="45718" bIns="45718" anchor="ctr"/>
          <a:lstStyle/>
          <a:p>
            <a:pPr marL="0" marR="0" lvl="0" indent="0" algn="l" defTabSz="914400" eaLnBrk="1" fontAlgn="auto" latinLnBrk="0" hangingPunct="1">
              <a:lnSpc>
                <a:spcPct val="100000"/>
              </a:lnSpc>
              <a:spcBef>
                <a:spcPts val="0"/>
              </a:spcBef>
              <a:spcAft>
                <a:spcPts val="0"/>
              </a:spcAft>
              <a:buClrTx/>
              <a:buSzTx/>
              <a:buFontTx/>
              <a:buNone/>
              <a:tabLst/>
              <a:defRPr>
                <a:latin typeface="+mj-lt"/>
                <a:ea typeface="+mj-ea"/>
                <a:cs typeface="+mj-cs"/>
                <a:sym typeface="等线" panose="02010600030101010101" charset="-122"/>
              </a:defRPr>
            </a:pPr>
            <a:endParaRPr kumimoji="0" sz="2000" b="0" i="0" u="none" strike="noStrike" kern="1200" cap="none" spc="0" normalizeH="0" baseline="0" noProof="0">
              <a:ln>
                <a:noFill/>
              </a:ln>
              <a:solidFill>
                <a:sysClr val="windowText" lastClr="000000"/>
              </a:solidFill>
              <a:effectLst/>
              <a:uLnTx/>
              <a:uFillTx/>
              <a:latin typeface="Calibri Light"/>
              <a:ea typeface="宋体"/>
              <a:cs typeface="+mn-cs"/>
              <a:sym typeface="等线" panose="02010600030101010101" charset="-122"/>
            </a:endParaRPr>
          </a:p>
        </p:txBody>
      </p:sp>
      <p:sp>
        <p:nvSpPr>
          <p:cNvPr id="95" name="圆角矩形"/>
          <p:cNvSpPr/>
          <p:nvPr/>
        </p:nvSpPr>
        <p:spPr>
          <a:xfrm>
            <a:off x="17617123" y="1243977"/>
            <a:ext cx="5079971" cy="514299"/>
          </a:xfrm>
          <a:prstGeom prst="roundRect">
            <a:avLst>
              <a:gd name="adj" fmla="val 23888"/>
            </a:avLst>
          </a:prstGeom>
          <a:gradFill>
            <a:gsLst>
              <a:gs pos="0">
                <a:srgbClr val="FFFFFF"/>
              </a:gs>
              <a:gs pos="100000">
                <a:srgbClr val="FFFFFF"/>
              </a:gs>
              <a:gs pos="9000">
                <a:srgbClr val="00B0F0">
                  <a:tint val="23500"/>
                  <a:satMod val="160000"/>
                </a:srgbClr>
              </a:gs>
            </a:gsLst>
            <a:lin ang="16200000" scaled="1"/>
          </a:gradFill>
          <a:ln w="19050">
            <a:solidFill>
              <a:srgbClr val="FFC000"/>
            </a:solidFill>
            <a:miter lim="400000"/>
          </a:ln>
        </p:spPr>
        <p:txBody>
          <a:bodyPr lIns="45718" tIns="45718" rIns="45718" bIns="45718" anchor="ctr"/>
          <a:lstStyle/>
          <a:p>
            <a:pPr marL="0" marR="0" lvl="0" indent="0" algn="l" defTabSz="914400" eaLnBrk="1" fontAlgn="auto" latinLnBrk="0" hangingPunct="1">
              <a:lnSpc>
                <a:spcPct val="100000"/>
              </a:lnSpc>
              <a:spcBef>
                <a:spcPts val="0"/>
              </a:spcBef>
              <a:spcAft>
                <a:spcPts val="0"/>
              </a:spcAft>
              <a:buClrTx/>
              <a:buSzTx/>
              <a:buFontTx/>
              <a:buNone/>
              <a:tabLst/>
              <a:defRPr>
                <a:latin typeface="+mj-lt"/>
                <a:ea typeface="+mj-ea"/>
                <a:cs typeface="+mj-cs"/>
                <a:sym typeface="等线" panose="02010600030101010101" charset="-122"/>
              </a:defRPr>
            </a:pPr>
            <a:endParaRPr kumimoji="0" sz="2000" b="0" i="0" u="none" strike="noStrike" kern="1200" cap="none" spc="0" normalizeH="0" baseline="0" noProof="0">
              <a:ln>
                <a:noFill/>
              </a:ln>
              <a:solidFill>
                <a:sysClr val="windowText" lastClr="000000"/>
              </a:solidFill>
              <a:effectLst/>
              <a:uLnTx/>
              <a:uFillTx/>
              <a:latin typeface="Calibri Light"/>
              <a:ea typeface="宋体"/>
              <a:cs typeface="+mn-cs"/>
              <a:sym typeface="等线" panose="02010600030101010101" charset="-122"/>
            </a:endParaRPr>
          </a:p>
        </p:txBody>
      </p:sp>
      <p:sp>
        <p:nvSpPr>
          <p:cNvPr id="96" name="圆角矩形"/>
          <p:cNvSpPr/>
          <p:nvPr/>
        </p:nvSpPr>
        <p:spPr>
          <a:xfrm>
            <a:off x="17617123" y="1911971"/>
            <a:ext cx="5079971" cy="528347"/>
          </a:xfrm>
          <a:prstGeom prst="roundRect">
            <a:avLst>
              <a:gd name="adj" fmla="val 23888"/>
            </a:avLst>
          </a:prstGeom>
          <a:gradFill>
            <a:gsLst>
              <a:gs pos="0">
                <a:srgbClr val="FFFFFF"/>
              </a:gs>
              <a:gs pos="100000">
                <a:srgbClr val="FFFFFF"/>
              </a:gs>
              <a:gs pos="9000">
                <a:srgbClr val="00B0F0">
                  <a:tint val="23500"/>
                  <a:satMod val="160000"/>
                </a:srgbClr>
              </a:gs>
            </a:gsLst>
            <a:lin ang="16200000" scaled="1"/>
          </a:gradFill>
          <a:ln w="19050">
            <a:solidFill>
              <a:srgbClr val="FFC000"/>
            </a:solidFill>
            <a:miter lim="400000"/>
          </a:ln>
        </p:spPr>
        <p:txBody>
          <a:bodyPr lIns="45718" tIns="45718" rIns="45718" bIns="45718" anchor="ctr"/>
          <a:lstStyle/>
          <a:p>
            <a:pPr marL="0" marR="0" lvl="0" indent="0" algn="l" defTabSz="914400" eaLnBrk="1" fontAlgn="auto" latinLnBrk="0" hangingPunct="1">
              <a:lnSpc>
                <a:spcPct val="100000"/>
              </a:lnSpc>
              <a:spcBef>
                <a:spcPts val="0"/>
              </a:spcBef>
              <a:spcAft>
                <a:spcPts val="0"/>
              </a:spcAft>
              <a:buClrTx/>
              <a:buSzTx/>
              <a:buFontTx/>
              <a:buNone/>
              <a:tabLst/>
              <a:defRPr>
                <a:latin typeface="+mj-lt"/>
                <a:ea typeface="+mj-ea"/>
                <a:cs typeface="+mj-cs"/>
                <a:sym typeface="等线" panose="02010600030101010101" charset="-122"/>
              </a:defRPr>
            </a:pPr>
            <a:endParaRPr kumimoji="0" sz="2000" b="0" i="0" u="none" strike="noStrike" kern="1200" cap="none" spc="0" normalizeH="0" baseline="0" noProof="0">
              <a:ln>
                <a:noFill/>
              </a:ln>
              <a:solidFill>
                <a:sysClr val="windowText" lastClr="000000"/>
              </a:solidFill>
              <a:effectLst/>
              <a:uLnTx/>
              <a:uFillTx/>
              <a:latin typeface="Calibri Light"/>
              <a:ea typeface="宋体"/>
              <a:cs typeface="+mn-cs"/>
              <a:sym typeface="等线" panose="02010600030101010101" charset="-122"/>
            </a:endParaRPr>
          </a:p>
        </p:txBody>
      </p:sp>
      <p:grpSp>
        <p:nvGrpSpPr>
          <p:cNvPr id="69" name="组合 68"/>
          <p:cNvGrpSpPr/>
          <p:nvPr/>
        </p:nvGrpSpPr>
        <p:grpSpPr>
          <a:xfrm>
            <a:off x="1914105" y="869453"/>
            <a:ext cx="21585502" cy="11779412"/>
            <a:chOff x="-115540" y="-308406"/>
            <a:chExt cx="12465856" cy="6747592"/>
          </a:xfrm>
        </p:grpSpPr>
        <p:grpSp>
          <p:nvGrpSpPr>
            <p:cNvPr id="7" name="成组"/>
            <p:cNvGrpSpPr/>
            <p:nvPr/>
          </p:nvGrpSpPr>
          <p:grpSpPr>
            <a:xfrm>
              <a:off x="4838944" y="1810995"/>
              <a:ext cx="2361353" cy="2715311"/>
              <a:chOff x="0" y="0"/>
              <a:chExt cx="2361352" cy="2715310"/>
            </a:xfrm>
          </p:grpSpPr>
          <p:sp>
            <p:nvSpPr>
              <p:cNvPr id="8" name="AutoShape 6"/>
              <p:cNvSpPr/>
              <p:nvPr/>
            </p:nvSpPr>
            <p:spPr>
              <a:xfrm>
                <a:off x="1638689" y="970104"/>
                <a:ext cx="722663" cy="1109394"/>
              </a:xfrm>
              <a:custGeom>
                <a:avLst/>
                <a:gdLst/>
                <a:ahLst/>
                <a:cxnLst>
                  <a:cxn ang="0">
                    <a:pos x="wd2" y="hd2"/>
                  </a:cxn>
                  <a:cxn ang="5400000">
                    <a:pos x="wd2" y="hd2"/>
                  </a:cxn>
                  <a:cxn ang="10800000">
                    <a:pos x="wd2" y="hd2"/>
                  </a:cxn>
                  <a:cxn ang="16200000">
                    <a:pos x="wd2" y="hd2"/>
                  </a:cxn>
                </a:cxnLst>
                <a:rect l="0" t="0" r="r" b="b"/>
                <a:pathLst>
                  <a:path w="21600" h="21600" extrusionOk="0">
                    <a:moveTo>
                      <a:pt x="16867" y="18628"/>
                    </a:moveTo>
                    <a:cubicBezTo>
                      <a:pt x="19695" y="15333"/>
                      <a:pt x="21311" y="11537"/>
                      <a:pt x="21311" y="7494"/>
                    </a:cubicBezTo>
                    <a:cubicBezTo>
                      <a:pt x="21311" y="4869"/>
                      <a:pt x="20630" y="2348"/>
                      <a:pt x="19379" y="0"/>
                    </a:cubicBezTo>
                    <a:lnTo>
                      <a:pt x="16164" y="4875"/>
                    </a:lnTo>
                    <a:lnTo>
                      <a:pt x="6421" y="4124"/>
                    </a:lnTo>
                    <a:cubicBezTo>
                      <a:pt x="6845" y="5201"/>
                      <a:pt x="7073" y="6330"/>
                      <a:pt x="7073" y="7493"/>
                    </a:cubicBezTo>
                    <a:cubicBezTo>
                      <a:pt x="7073" y="9848"/>
                      <a:pt x="6148" y="12059"/>
                      <a:pt x="4531" y="13990"/>
                    </a:cubicBezTo>
                    <a:lnTo>
                      <a:pt x="0" y="12286"/>
                    </a:lnTo>
                    <a:lnTo>
                      <a:pt x="6143" y="21600"/>
                    </a:lnTo>
                    <a:lnTo>
                      <a:pt x="21600" y="20408"/>
                    </a:lnTo>
                    <a:lnTo>
                      <a:pt x="16867" y="18628"/>
                    </a:lnTo>
                    <a:close/>
                  </a:path>
                </a:pathLst>
              </a:custGeom>
              <a:gradFill flip="none" rotWithShape="1">
                <a:gsLst>
                  <a:gs pos="0">
                    <a:srgbClr val="7A81FF"/>
                  </a:gs>
                  <a:gs pos="100000">
                    <a:srgbClr val="FFFFFF">
                      <a:lumOff val="44000"/>
                    </a:srgbClr>
                  </a:gs>
                </a:gsLst>
                <a:lin ang="5400000" scaled="0"/>
              </a:gradFill>
              <a:ln w="12700" cap="flat">
                <a:noFill/>
                <a:miter lim="400000"/>
              </a:ln>
              <a:effectLst/>
            </p:spPr>
            <p:txBody>
              <a:bodyPr wrap="square" lIns="45719" tIns="45719" rIns="45719" bIns="45719" numCol="1" anchor="t">
                <a:noAutofit/>
              </a:bodyPr>
              <a:lstStyle/>
              <a:p>
                <a:pPr marL="0" marR="0" lvl="0" indent="0" algn="l" defTabSz="1755140" eaLnBrk="1" fontAlgn="auto" latinLnBrk="0" hangingPunct="1">
                  <a:lnSpc>
                    <a:spcPct val="100000"/>
                  </a:lnSpc>
                  <a:spcBef>
                    <a:spcPts val="0"/>
                  </a:spcBef>
                  <a:spcAft>
                    <a:spcPts val="0"/>
                  </a:spcAft>
                  <a:buClrTx/>
                  <a:buSzTx/>
                  <a:buFontTx/>
                  <a:buNone/>
                  <a:tabLst/>
                  <a:defRPr sz="3400">
                    <a:latin typeface="Roboto Thin"/>
                    <a:ea typeface="Roboto Thin"/>
                    <a:cs typeface="Roboto Thin"/>
                    <a:sym typeface="Roboto Thin"/>
                  </a:defRPr>
                </a:pPr>
                <a:endParaRPr kumimoji="0" sz="3200" b="0" i="0" u="none" strike="noStrike" kern="1200" cap="none" spc="0" normalizeH="0" baseline="0" noProof="0">
                  <a:ln>
                    <a:noFill/>
                  </a:ln>
                  <a:solidFill>
                    <a:sysClr val="windowText" lastClr="000000"/>
                  </a:solidFill>
                  <a:effectLst/>
                  <a:uLnTx/>
                  <a:uFillTx/>
                  <a:latin typeface="Roboto Thin"/>
                  <a:ea typeface="Roboto Thin"/>
                  <a:cs typeface="Roboto Thin"/>
                  <a:sym typeface="Roboto Thin"/>
                </a:endParaRPr>
              </a:p>
            </p:txBody>
          </p:sp>
          <p:sp>
            <p:nvSpPr>
              <p:cNvPr id="10" name="AutoShape 11"/>
              <p:cNvSpPr/>
              <p:nvPr/>
            </p:nvSpPr>
            <p:spPr>
              <a:xfrm>
                <a:off x="288409" y="0"/>
                <a:ext cx="1186413" cy="853758"/>
              </a:xfrm>
              <a:custGeom>
                <a:avLst/>
                <a:gdLst/>
                <a:ahLst/>
                <a:cxnLst>
                  <a:cxn ang="0">
                    <a:pos x="wd2" y="hd2"/>
                  </a:cxn>
                  <a:cxn ang="5400000">
                    <a:pos x="wd2" y="hd2"/>
                  </a:cxn>
                  <a:cxn ang="10800000">
                    <a:pos x="wd2" y="hd2"/>
                  </a:cxn>
                  <a:cxn ang="16200000">
                    <a:pos x="wd2" y="hd2"/>
                  </a:cxn>
                </a:cxnLst>
                <a:rect l="0" t="0" r="r" b="b"/>
                <a:pathLst>
                  <a:path w="21600" h="21600" extrusionOk="0">
                    <a:moveTo>
                      <a:pt x="21600" y="10557"/>
                    </a:moveTo>
                    <a:lnTo>
                      <a:pt x="15927" y="0"/>
                    </a:lnTo>
                    <a:lnTo>
                      <a:pt x="15927" y="4510"/>
                    </a:lnTo>
                    <a:cubicBezTo>
                      <a:pt x="9567" y="4605"/>
                      <a:pt x="3873" y="8559"/>
                      <a:pt x="0" y="14770"/>
                    </a:cubicBezTo>
                    <a:lnTo>
                      <a:pt x="4916" y="13960"/>
                    </a:lnTo>
                    <a:lnTo>
                      <a:pt x="7277" y="21600"/>
                    </a:lnTo>
                    <a:cubicBezTo>
                      <a:pt x="9515" y="18553"/>
                      <a:pt x="12561" y="16651"/>
                      <a:pt x="15927" y="16565"/>
                    </a:cubicBezTo>
                    <a:lnTo>
                      <a:pt x="15927" y="21113"/>
                    </a:lnTo>
                    <a:lnTo>
                      <a:pt x="21600" y="10557"/>
                    </a:lnTo>
                    <a:close/>
                  </a:path>
                </a:pathLst>
              </a:custGeom>
              <a:gradFill flip="none" rotWithShape="1">
                <a:gsLst>
                  <a:gs pos="0">
                    <a:srgbClr val="7A81FF"/>
                  </a:gs>
                  <a:gs pos="100000">
                    <a:srgbClr val="FFFFFF">
                      <a:lumOff val="44000"/>
                    </a:srgbClr>
                  </a:gs>
                </a:gsLst>
                <a:lin ang="5400000" scaled="0"/>
              </a:gradFill>
              <a:ln w="12700" cap="flat">
                <a:noFill/>
                <a:miter lim="400000"/>
              </a:ln>
              <a:effectLst/>
            </p:spPr>
            <p:txBody>
              <a:bodyPr wrap="square" lIns="45719" tIns="45719" rIns="45719" bIns="45719" numCol="1" anchor="t">
                <a:noAutofit/>
              </a:bodyPr>
              <a:lstStyle/>
              <a:p>
                <a:pPr marL="0" marR="0" lvl="0" indent="0" algn="l" defTabSz="1755140" eaLnBrk="1" fontAlgn="auto" latinLnBrk="0" hangingPunct="1">
                  <a:lnSpc>
                    <a:spcPct val="100000"/>
                  </a:lnSpc>
                  <a:spcBef>
                    <a:spcPts val="0"/>
                  </a:spcBef>
                  <a:spcAft>
                    <a:spcPts val="0"/>
                  </a:spcAft>
                  <a:buClrTx/>
                  <a:buSzTx/>
                  <a:buFontTx/>
                  <a:buNone/>
                  <a:tabLst/>
                  <a:defRPr sz="3400">
                    <a:latin typeface="Roboto Thin"/>
                    <a:ea typeface="Roboto Thin"/>
                    <a:cs typeface="Roboto Thin"/>
                    <a:sym typeface="Roboto Thin"/>
                  </a:defRPr>
                </a:pPr>
                <a:endParaRPr kumimoji="0" sz="3200" b="0" i="0" u="none" strike="noStrike" kern="1200" cap="none" spc="0" normalizeH="0" baseline="0" noProof="0">
                  <a:ln>
                    <a:noFill/>
                  </a:ln>
                  <a:solidFill>
                    <a:sysClr val="windowText" lastClr="000000"/>
                  </a:solidFill>
                  <a:effectLst/>
                  <a:uLnTx/>
                  <a:uFillTx/>
                  <a:latin typeface="Roboto Thin"/>
                  <a:ea typeface="Roboto Thin"/>
                  <a:cs typeface="Roboto Thin"/>
                  <a:sym typeface="Roboto Thin"/>
                </a:endParaRPr>
              </a:p>
            </p:txBody>
          </p:sp>
          <p:sp>
            <p:nvSpPr>
              <p:cNvPr id="11" name="AutoShape 10"/>
              <p:cNvSpPr/>
              <p:nvPr/>
            </p:nvSpPr>
            <p:spPr>
              <a:xfrm>
                <a:off x="0" y="629257"/>
                <a:ext cx="725940" cy="1109394"/>
              </a:xfrm>
              <a:custGeom>
                <a:avLst/>
                <a:gdLst/>
                <a:ahLst/>
                <a:cxnLst>
                  <a:cxn ang="0">
                    <a:pos x="wd2" y="hd2"/>
                  </a:cxn>
                  <a:cxn ang="5400000">
                    <a:pos x="wd2" y="hd2"/>
                  </a:cxn>
                  <a:cxn ang="10800000">
                    <a:pos x="wd2" y="hd2"/>
                  </a:cxn>
                  <a:cxn ang="16200000">
                    <a:pos x="wd2" y="hd2"/>
                  </a:cxn>
                </a:cxnLst>
                <a:rect l="0" t="0" r="r" b="b"/>
                <a:pathLst>
                  <a:path w="21600" h="21600" extrusionOk="0">
                    <a:moveTo>
                      <a:pt x="16800" y="7502"/>
                    </a:moveTo>
                    <a:lnTo>
                      <a:pt x="21600" y="9315"/>
                    </a:lnTo>
                    <a:lnTo>
                      <a:pt x="15484" y="0"/>
                    </a:lnTo>
                    <a:lnTo>
                      <a:pt x="94" y="1193"/>
                    </a:lnTo>
                    <a:lnTo>
                      <a:pt x="4517" y="2863"/>
                    </a:lnTo>
                    <a:cubicBezTo>
                      <a:pt x="1644" y="6184"/>
                      <a:pt x="0" y="10021"/>
                      <a:pt x="0" y="14109"/>
                    </a:cubicBezTo>
                    <a:cubicBezTo>
                      <a:pt x="0" y="16733"/>
                      <a:pt x="677" y="19253"/>
                      <a:pt x="1921" y="21600"/>
                    </a:cubicBezTo>
                    <a:lnTo>
                      <a:pt x="5120" y="16727"/>
                    </a:lnTo>
                    <a:lnTo>
                      <a:pt x="14825" y="17480"/>
                    </a:lnTo>
                    <a:cubicBezTo>
                      <a:pt x="14403" y="16402"/>
                      <a:pt x="14175" y="15273"/>
                      <a:pt x="14175" y="14109"/>
                    </a:cubicBezTo>
                    <a:cubicBezTo>
                      <a:pt x="14175" y="11710"/>
                      <a:pt x="15132" y="9459"/>
                      <a:pt x="16800" y="7502"/>
                    </a:cubicBezTo>
                    <a:close/>
                  </a:path>
                </a:pathLst>
              </a:custGeom>
              <a:gradFill flip="none" rotWithShape="1">
                <a:gsLst>
                  <a:gs pos="0">
                    <a:srgbClr val="76D6FF"/>
                  </a:gs>
                  <a:gs pos="100000">
                    <a:srgbClr val="FFFFFF">
                      <a:lumOff val="44000"/>
                    </a:srgbClr>
                  </a:gs>
                </a:gsLst>
                <a:lin ang="5400000" scaled="0"/>
              </a:gradFill>
              <a:ln w="12700" cap="flat">
                <a:noFill/>
                <a:miter lim="400000"/>
              </a:ln>
              <a:effectLst/>
            </p:spPr>
            <p:txBody>
              <a:bodyPr wrap="square" lIns="45719" tIns="45719" rIns="45719" bIns="45719" numCol="1" anchor="t">
                <a:noAutofit/>
              </a:bodyPr>
              <a:lstStyle/>
              <a:p>
                <a:pPr marL="0" marR="0" lvl="0" indent="0" algn="l" defTabSz="1755140" eaLnBrk="1" fontAlgn="auto" latinLnBrk="0" hangingPunct="1">
                  <a:lnSpc>
                    <a:spcPct val="100000"/>
                  </a:lnSpc>
                  <a:spcBef>
                    <a:spcPts val="0"/>
                  </a:spcBef>
                  <a:spcAft>
                    <a:spcPts val="0"/>
                  </a:spcAft>
                  <a:buClrTx/>
                  <a:buSzTx/>
                  <a:buFontTx/>
                  <a:buNone/>
                  <a:tabLst/>
                  <a:defRPr sz="3400">
                    <a:latin typeface="Roboto Thin"/>
                    <a:ea typeface="Roboto Thin"/>
                    <a:cs typeface="Roboto Thin"/>
                    <a:sym typeface="Roboto Thin"/>
                  </a:defRPr>
                </a:pPr>
                <a:endParaRPr kumimoji="0" sz="3200" b="0" i="0" u="none" strike="noStrike" kern="1200" cap="none" spc="0" normalizeH="0" baseline="0" noProof="0">
                  <a:ln>
                    <a:noFill/>
                  </a:ln>
                  <a:solidFill>
                    <a:sysClr val="windowText" lastClr="000000"/>
                  </a:solidFill>
                  <a:effectLst/>
                  <a:uLnTx/>
                  <a:uFillTx/>
                  <a:latin typeface="Roboto Thin"/>
                  <a:ea typeface="Roboto Thin"/>
                  <a:cs typeface="Roboto Thin"/>
                  <a:sym typeface="Roboto Thin"/>
                </a:endParaRPr>
              </a:p>
            </p:txBody>
          </p:sp>
          <p:sp>
            <p:nvSpPr>
              <p:cNvPr id="12" name="AutoShape 8"/>
              <p:cNvSpPr/>
              <p:nvPr/>
            </p:nvSpPr>
            <p:spPr>
              <a:xfrm>
                <a:off x="878337" y="1861551"/>
                <a:ext cx="1186413" cy="853759"/>
              </a:xfrm>
              <a:custGeom>
                <a:avLst/>
                <a:gdLst/>
                <a:ahLst/>
                <a:cxnLst>
                  <a:cxn ang="0">
                    <a:pos x="wd2" y="hd2"/>
                  </a:cxn>
                  <a:cxn ang="5400000">
                    <a:pos x="wd2" y="hd2"/>
                  </a:cxn>
                  <a:cxn ang="10800000">
                    <a:pos x="wd2" y="hd2"/>
                  </a:cxn>
                  <a:cxn ang="16200000">
                    <a:pos x="wd2" y="hd2"/>
                  </a:cxn>
                </a:cxnLst>
                <a:rect l="0" t="0" r="r" b="b"/>
                <a:pathLst>
                  <a:path w="21600" h="21600" extrusionOk="0">
                    <a:moveTo>
                      <a:pt x="21600" y="6828"/>
                    </a:moveTo>
                    <a:lnTo>
                      <a:pt x="16682" y="7638"/>
                    </a:lnTo>
                    <a:lnTo>
                      <a:pt x="14322" y="0"/>
                    </a:lnTo>
                    <a:cubicBezTo>
                      <a:pt x="12083" y="3047"/>
                      <a:pt x="9038" y="4948"/>
                      <a:pt x="5672" y="5033"/>
                    </a:cubicBezTo>
                    <a:lnTo>
                      <a:pt x="5672" y="484"/>
                    </a:lnTo>
                    <a:lnTo>
                      <a:pt x="0" y="11042"/>
                    </a:lnTo>
                    <a:lnTo>
                      <a:pt x="5672" y="21600"/>
                    </a:lnTo>
                    <a:lnTo>
                      <a:pt x="5672" y="17090"/>
                    </a:lnTo>
                    <a:cubicBezTo>
                      <a:pt x="12033" y="16996"/>
                      <a:pt x="17727" y="13040"/>
                      <a:pt x="21600" y="6828"/>
                    </a:cubicBezTo>
                    <a:close/>
                  </a:path>
                </a:pathLst>
              </a:custGeom>
              <a:gradFill flip="none" rotWithShape="1">
                <a:gsLst>
                  <a:gs pos="0">
                    <a:srgbClr val="76D6FF"/>
                  </a:gs>
                  <a:gs pos="100000">
                    <a:srgbClr val="FFFFFF">
                      <a:lumOff val="44000"/>
                    </a:srgbClr>
                  </a:gs>
                </a:gsLst>
                <a:lin ang="5400000" scaled="0"/>
              </a:gradFill>
              <a:ln w="12700" cap="flat">
                <a:noFill/>
                <a:miter lim="400000"/>
              </a:ln>
              <a:effectLst/>
            </p:spPr>
            <p:txBody>
              <a:bodyPr wrap="square" lIns="45719" tIns="45719" rIns="45719" bIns="45719" numCol="1" anchor="t">
                <a:noAutofit/>
              </a:bodyPr>
              <a:lstStyle/>
              <a:p>
                <a:pPr marL="0" marR="0" lvl="0" indent="0" algn="l" defTabSz="1755140" eaLnBrk="1" fontAlgn="auto" latinLnBrk="0" hangingPunct="1">
                  <a:lnSpc>
                    <a:spcPct val="100000"/>
                  </a:lnSpc>
                  <a:spcBef>
                    <a:spcPts val="0"/>
                  </a:spcBef>
                  <a:spcAft>
                    <a:spcPts val="0"/>
                  </a:spcAft>
                  <a:buClrTx/>
                  <a:buSzTx/>
                  <a:buFontTx/>
                  <a:buNone/>
                  <a:tabLst/>
                  <a:defRPr sz="3400">
                    <a:latin typeface="Roboto Thin"/>
                    <a:ea typeface="Roboto Thin"/>
                    <a:cs typeface="Roboto Thin"/>
                    <a:sym typeface="Roboto Thin"/>
                  </a:defRPr>
                </a:pPr>
                <a:endParaRPr kumimoji="0" sz="3200" b="0" i="0" u="none" strike="noStrike" kern="1200" cap="none" spc="0" normalizeH="0" baseline="0" noProof="0">
                  <a:ln>
                    <a:noFill/>
                  </a:ln>
                  <a:solidFill>
                    <a:sysClr val="windowText" lastClr="000000"/>
                  </a:solidFill>
                  <a:effectLst/>
                  <a:uLnTx/>
                  <a:uFillTx/>
                  <a:latin typeface="Roboto Thin"/>
                  <a:ea typeface="Roboto Thin"/>
                  <a:cs typeface="Roboto Thin"/>
                  <a:sym typeface="Roboto Thin"/>
                </a:endParaRPr>
              </a:p>
            </p:txBody>
          </p:sp>
          <p:sp>
            <p:nvSpPr>
              <p:cNvPr id="13" name="AutoShape 9"/>
              <p:cNvSpPr/>
              <p:nvPr/>
            </p:nvSpPr>
            <p:spPr>
              <a:xfrm>
                <a:off x="13109" y="1573142"/>
                <a:ext cx="970105" cy="942247"/>
              </a:xfrm>
              <a:custGeom>
                <a:avLst/>
                <a:gdLst/>
                <a:ahLst/>
                <a:cxnLst>
                  <a:cxn ang="0">
                    <a:pos x="wd2" y="hd2"/>
                  </a:cxn>
                  <a:cxn ang="5400000">
                    <a:pos x="wd2" y="hd2"/>
                  </a:cxn>
                  <a:cxn ang="10800000">
                    <a:pos x="wd2" y="hd2"/>
                  </a:cxn>
                  <a:cxn ang="16200000">
                    <a:pos x="wd2" y="hd2"/>
                  </a:cxn>
                </a:cxnLst>
                <a:rect l="0" t="0" r="r" b="b"/>
                <a:pathLst>
                  <a:path w="21600" h="21600" extrusionOk="0">
                    <a:moveTo>
                      <a:pt x="21600" y="10580"/>
                    </a:moveTo>
                    <a:cubicBezTo>
                      <a:pt x="17782" y="9480"/>
                      <a:pt x="14562" y="6915"/>
                      <a:pt x="12537" y="3514"/>
                    </a:cubicBezTo>
                    <a:lnTo>
                      <a:pt x="16089" y="1404"/>
                    </a:lnTo>
                    <a:lnTo>
                      <a:pt x="4576" y="0"/>
                    </a:lnTo>
                    <a:lnTo>
                      <a:pt x="0" y="10962"/>
                    </a:lnTo>
                    <a:lnTo>
                      <a:pt x="3344" y="8976"/>
                    </a:lnTo>
                    <a:cubicBezTo>
                      <a:pt x="7103" y="15436"/>
                      <a:pt x="13419" y="20137"/>
                      <a:pt x="20854" y="21600"/>
                    </a:cubicBezTo>
                    <a:lnTo>
                      <a:pt x="17228" y="16604"/>
                    </a:lnTo>
                    <a:lnTo>
                      <a:pt x="21600" y="10580"/>
                    </a:lnTo>
                    <a:close/>
                  </a:path>
                </a:pathLst>
              </a:custGeom>
              <a:gradFill flip="none" rotWithShape="1">
                <a:gsLst>
                  <a:gs pos="0">
                    <a:srgbClr val="7A81FF"/>
                  </a:gs>
                  <a:gs pos="100000">
                    <a:srgbClr val="FFFFFF">
                      <a:lumOff val="44000"/>
                    </a:srgbClr>
                  </a:gs>
                </a:gsLst>
                <a:lin ang="5400000" scaled="0"/>
              </a:gradFill>
              <a:ln w="12700" cap="flat">
                <a:noFill/>
                <a:miter lim="400000"/>
              </a:ln>
              <a:effectLst/>
            </p:spPr>
            <p:txBody>
              <a:bodyPr wrap="square" lIns="45719" tIns="45719" rIns="45719" bIns="45719" numCol="1" anchor="t">
                <a:noAutofit/>
              </a:bodyPr>
              <a:lstStyle/>
              <a:p>
                <a:pPr marL="0" marR="0" lvl="0" indent="0" algn="l" defTabSz="1755140" eaLnBrk="1" fontAlgn="auto" latinLnBrk="0" hangingPunct="1">
                  <a:lnSpc>
                    <a:spcPct val="100000"/>
                  </a:lnSpc>
                  <a:spcBef>
                    <a:spcPts val="0"/>
                  </a:spcBef>
                  <a:spcAft>
                    <a:spcPts val="0"/>
                  </a:spcAft>
                  <a:buClrTx/>
                  <a:buSzTx/>
                  <a:buFontTx/>
                  <a:buNone/>
                  <a:tabLst/>
                  <a:defRPr sz="3400">
                    <a:latin typeface="Roboto Thin"/>
                    <a:ea typeface="Roboto Thin"/>
                    <a:cs typeface="Roboto Thin"/>
                    <a:sym typeface="Roboto Thin"/>
                  </a:defRPr>
                </a:pPr>
                <a:endParaRPr kumimoji="0" sz="3200" b="0" i="0" u="none" strike="noStrike" kern="1200" cap="none" spc="0" normalizeH="0" baseline="0" noProof="0">
                  <a:ln>
                    <a:noFill/>
                  </a:ln>
                  <a:solidFill>
                    <a:sysClr val="windowText" lastClr="000000"/>
                  </a:solidFill>
                  <a:effectLst/>
                  <a:uLnTx/>
                  <a:uFillTx/>
                  <a:latin typeface="Roboto Thin"/>
                  <a:ea typeface="Roboto Thin"/>
                  <a:cs typeface="Roboto Thin"/>
                  <a:sym typeface="Roboto Thin"/>
                </a:endParaRPr>
              </a:p>
            </p:txBody>
          </p:sp>
          <p:sp>
            <p:nvSpPr>
              <p:cNvPr id="14" name="Oval 15"/>
              <p:cNvSpPr/>
              <p:nvPr/>
            </p:nvSpPr>
            <p:spPr>
              <a:xfrm>
                <a:off x="271242" y="448221"/>
                <a:ext cx="1818868" cy="1818867"/>
              </a:xfrm>
              <a:prstGeom prst="ellipse">
                <a:avLst/>
              </a:prstGeom>
              <a:solidFill>
                <a:srgbClr val="FFFFFF">
                  <a:lumOff val="44000"/>
                  <a:alpha val="20000"/>
                </a:srgbClr>
              </a:solidFill>
              <a:ln w="12700" cap="flat">
                <a:noFill/>
                <a:miter lim="400000"/>
              </a:ln>
              <a:effectLst/>
            </p:spPr>
            <p:txBody>
              <a:bodyPr wrap="square" lIns="45719" tIns="45719" rIns="45719" bIns="45719" numCol="1" anchor="ctr">
                <a:noAutofit/>
              </a:bodyPr>
              <a:lstStyle/>
              <a:p>
                <a:pPr marL="0" marR="0" lvl="0" indent="0" defTabSz="1755140" eaLnBrk="1" fontAlgn="auto" latinLnBrk="0" hangingPunct="1">
                  <a:lnSpc>
                    <a:spcPct val="100000"/>
                  </a:lnSpc>
                  <a:spcBef>
                    <a:spcPts val="0"/>
                  </a:spcBef>
                  <a:spcAft>
                    <a:spcPts val="0"/>
                  </a:spcAft>
                  <a:buClrTx/>
                  <a:buSzTx/>
                  <a:buFontTx/>
                  <a:buNone/>
                  <a:tabLst/>
                  <a:defRPr sz="3400">
                    <a:solidFill>
                      <a:srgbClr val="FFFFFF">
                        <a:lumOff val="44000"/>
                      </a:srgbClr>
                    </a:solidFill>
                    <a:latin typeface="Lato"/>
                    <a:ea typeface="Lato"/>
                    <a:cs typeface="Lato"/>
                    <a:sym typeface="Lato"/>
                  </a:defRPr>
                </a:pPr>
                <a:endParaRPr kumimoji="0" sz="3200" b="0" i="0" u="none" strike="noStrike" kern="1200" cap="none" spc="0" normalizeH="0" baseline="0" noProof="0">
                  <a:ln>
                    <a:noFill/>
                  </a:ln>
                  <a:solidFill>
                    <a:srgbClr val="FFFFFF">
                      <a:lumOff val="44000"/>
                    </a:srgbClr>
                  </a:solidFill>
                  <a:effectLst/>
                  <a:uLnTx/>
                  <a:uFillTx/>
                  <a:latin typeface="Lato"/>
                  <a:ea typeface="Lato"/>
                  <a:cs typeface="Lato"/>
                  <a:sym typeface="Lato"/>
                </a:endParaRPr>
              </a:p>
            </p:txBody>
          </p:sp>
        </p:grpSp>
        <p:sp>
          <p:nvSpPr>
            <p:cNvPr id="15" name="圆角矩形"/>
            <p:cNvSpPr/>
            <p:nvPr/>
          </p:nvSpPr>
          <p:spPr>
            <a:xfrm>
              <a:off x="989509" y="1239894"/>
              <a:ext cx="540625" cy="3662749"/>
            </a:xfrm>
            <a:prstGeom prst="roundRect">
              <a:avLst>
                <a:gd name="adj" fmla="val 38707"/>
              </a:avLst>
            </a:prstGeom>
            <a:gradFill>
              <a:gsLst>
                <a:gs pos="0">
                  <a:srgbClr val="76D6FF">
                    <a:alpha val="62124"/>
                  </a:srgbClr>
                </a:gs>
                <a:gs pos="100000">
                  <a:srgbClr val="FFFFFF">
                    <a:lumOff val="44000"/>
                  </a:srgbClr>
                </a:gs>
              </a:gsLst>
              <a:lin ang="5400000"/>
            </a:gradFill>
            <a:ln w="12700">
              <a:solidFill>
                <a:srgbClr val="002060"/>
              </a:solidFill>
            </a:ln>
          </p:spPr>
          <p:txBody>
            <a:bodyPr lIns="45719" rIns="45719">
              <a:noAutofit/>
            </a:bodyPr>
            <a:lstStyle/>
            <a:p>
              <a:pPr marL="0" marR="0" lvl="0" indent="0" algn="l" defTabSz="914400" eaLnBrk="1" fontAlgn="auto" latinLnBrk="0" hangingPunct="1">
                <a:lnSpc>
                  <a:spcPct val="100000"/>
                </a:lnSpc>
                <a:spcBef>
                  <a:spcPts val="0"/>
                </a:spcBef>
                <a:spcAft>
                  <a:spcPts val="0"/>
                </a:spcAft>
                <a:buClrTx/>
                <a:buSzTx/>
                <a:buFontTx/>
                <a:buNone/>
                <a:tabLst/>
                <a:defRPr>
                  <a:latin typeface="Arial" panose="020B0604020202020204"/>
                  <a:ea typeface="Arial" panose="020B0604020202020204"/>
                  <a:cs typeface="Arial" panose="020B0604020202020204"/>
                  <a:sym typeface="Arial" panose="020B0604020202020204"/>
                </a:defRPr>
              </a:pPr>
              <a:endParaRPr kumimoji="0" sz="3200" b="0" i="0" u="none" strike="noStrike" kern="1200" cap="none" spc="0" normalizeH="0" baseline="0" noProof="0">
                <a:ln>
                  <a:noFill/>
                </a:ln>
                <a:solidFill>
                  <a:sysClr val="windowText" lastClr="000000"/>
                </a:solidFill>
                <a:effectLst/>
                <a:uLnTx/>
                <a:uFillTx/>
                <a:latin typeface="Arial" panose="020B0604020202020204"/>
                <a:ea typeface="Arial" panose="020B0604020202020204"/>
                <a:cs typeface="Arial" panose="020B0604020202020204"/>
                <a:sym typeface="+mn-ea"/>
              </a:endParaRPr>
            </a:p>
          </p:txBody>
        </p:sp>
        <p:sp>
          <p:nvSpPr>
            <p:cNvPr id="16" name="圆角矩形"/>
            <p:cNvSpPr/>
            <p:nvPr/>
          </p:nvSpPr>
          <p:spPr>
            <a:xfrm>
              <a:off x="10804465" y="1239895"/>
              <a:ext cx="533138" cy="3773498"/>
            </a:xfrm>
            <a:prstGeom prst="roundRect">
              <a:avLst>
                <a:gd name="adj" fmla="val 38707"/>
              </a:avLst>
            </a:prstGeom>
            <a:gradFill>
              <a:gsLst>
                <a:gs pos="0">
                  <a:srgbClr val="76D6FF">
                    <a:alpha val="62124"/>
                  </a:srgbClr>
                </a:gs>
                <a:gs pos="100000">
                  <a:srgbClr val="FFFFFF">
                    <a:lumOff val="44000"/>
                  </a:srgbClr>
                </a:gs>
              </a:gsLst>
              <a:lin ang="5400000"/>
            </a:gradFill>
            <a:ln w="12700">
              <a:solidFill>
                <a:srgbClr val="002060"/>
              </a:solidFill>
            </a:ln>
          </p:spPr>
          <p:txBody>
            <a:bodyPr lIns="45719" rIns="45719">
              <a:noAutofit/>
            </a:bodyPr>
            <a:lstStyle/>
            <a:p>
              <a:pPr marL="0" marR="0" lvl="0" indent="0" algn="l" defTabSz="914400" eaLnBrk="1" fontAlgn="auto" latinLnBrk="0" hangingPunct="1">
                <a:lnSpc>
                  <a:spcPct val="100000"/>
                </a:lnSpc>
                <a:spcBef>
                  <a:spcPts val="0"/>
                </a:spcBef>
                <a:spcAft>
                  <a:spcPts val="0"/>
                </a:spcAft>
                <a:buClrTx/>
                <a:buSzTx/>
                <a:buFontTx/>
                <a:buNone/>
                <a:tabLst/>
                <a:defRPr>
                  <a:latin typeface="Arial" panose="020B0604020202020204"/>
                  <a:ea typeface="Arial" panose="020B0604020202020204"/>
                  <a:cs typeface="Arial" panose="020B0604020202020204"/>
                  <a:sym typeface="Arial" panose="020B0604020202020204"/>
                </a:defRPr>
              </a:pPr>
              <a:endParaRPr kumimoji="0" sz="3200" b="0" i="0" u="none" strike="noStrike" kern="1200" cap="none" spc="0" normalizeH="0" baseline="0" noProof="0">
                <a:ln>
                  <a:noFill/>
                </a:ln>
                <a:solidFill>
                  <a:sysClr val="windowText" lastClr="000000"/>
                </a:solidFill>
                <a:effectLst/>
                <a:uLnTx/>
                <a:uFillTx/>
                <a:latin typeface="Arial" panose="020B0604020202020204"/>
                <a:ea typeface="Arial" panose="020B0604020202020204"/>
                <a:cs typeface="Arial" panose="020B0604020202020204"/>
                <a:sym typeface="+mn-ea"/>
              </a:endParaRPr>
            </a:p>
          </p:txBody>
        </p:sp>
        <p:pic>
          <p:nvPicPr>
            <p:cNvPr id="17" name="图片 9" descr="图片 9"/>
            <p:cNvPicPr>
              <a:picLocks noChangeAspect="1"/>
            </p:cNvPicPr>
            <p:nvPr/>
          </p:nvPicPr>
          <p:blipFill>
            <a:blip r:embed="rId3"/>
            <a:stretch>
              <a:fillRect/>
            </a:stretch>
          </p:blipFill>
          <p:spPr>
            <a:xfrm>
              <a:off x="3208938" y="1791540"/>
              <a:ext cx="789516" cy="570973"/>
            </a:xfrm>
            <a:prstGeom prst="rect">
              <a:avLst/>
            </a:prstGeom>
            <a:ln w="12700">
              <a:miter lim="400000"/>
              <a:headEnd/>
              <a:tailEnd/>
            </a:ln>
          </p:spPr>
        </p:pic>
        <p:pic>
          <p:nvPicPr>
            <p:cNvPr id="18" name="图片 9" descr="图片 9"/>
            <p:cNvPicPr>
              <a:picLocks noChangeAspect="1"/>
            </p:cNvPicPr>
            <p:nvPr/>
          </p:nvPicPr>
          <p:blipFill>
            <a:blip r:embed="rId3"/>
            <a:stretch>
              <a:fillRect/>
            </a:stretch>
          </p:blipFill>
          <p:spPr>
            <a:xfrm>
              <a:off x="8040787" y="1791540"/>
              <a:ext cx="789515" cy="570973"/>
            </a:xfrm>
            <a:prstGeom prst="rect">
              <a:avLst/>
            </a:prstGeom>
            <a:ln w="12700">
              <a:miter lim="400000"/>
              <a:headEnd/>
              <a:tailEnd/>
            </a:ln>
          </p:spPr>
        </p:pic>
        <p:sp>
          <p:nvSpPr>
            <p:cNvPr id="19" name="圆角矩形 62"/>
            <p:cNvSpPr/>
            <p:nvPr/>
          </p:nvSpPr>
          <p:spPr>
            <a:xfrm>
              <a:off x="2318643" y="2316106"/>
              <a:ext cx="2570106" cy="680985"/>
            </a:xfrm>
            <a:prstGeom prst="roundRect">
              <a:avLst>
                <a:gd name="adj" fmla="val 15214"/>
              </a:avLst>
            </a:prstGeom>
            <a:solidFill>
              <a:srgbClr val="DBC4F3">
                <a:alpha val="46000"/>
              </a:srgbClr>
            </a:solidFill>
            <a:ln w="12700">
              <a:solidFill>
                <a:srgbClr val="7030A0"/>
              </a:solidFill>
            </a:ln>
          </p:spPr>
          <p:txBody>
            <a:bodyPr lIns="45719" rIns="45719">
              <a:noAutofit/>
            </a:bodyPr>
            <a:lstStyle/>
            <a:p>
              <a:pPr algn="l" defTabSz="914400" hangingPunct="1">
                <a:defRPr>
                  <a:latin typeface="Arial" panose="020B0604020202020204"/>
                  <a:ea typeface="Arial" panose="020B0604020202020204"/>
                  <a:cs typeface="Arial" panose="020B0604020202020204"/>
                  <a:sym typeface="Arial" panose="020B0604020202020204"/>
                </a:defRPr>
              </a:pPr>
              <a:endParaRPr sz="3200" b="0" kern="1200">
                <a:solidFill>
                  <a:srgbClr val="FFFFFF"/>
                </a:solidFill>
                <a:latin typeface="Arial" panose="020B0604020202020204"/>
                <a:ea typeface="Arial" panose="020B0604020202020204"/>
                <a:cs typeface="Arial" panose="020B0604020202020204"/>
                <a:sym typeface="+mn-ea"/>
              </a:endParaRPr>
            </a:p>
          </p:txBody>
        </p:sp>
        <p:sp>
          <p:nvSpPr>
            <p:cNvPr id="20" name="圆角矩形 98"/>
            <p:cNvSpPr/>
            <p:nvPr/>
          </p:nvSpPr>
          <p:spPr>
            <a:xfrm>
              <a:off x="4540172" y="5732802"/>
              <a:ext cx="3546215" cy="706384"/>
            </a:xfrm>
            <a:prstGeom prst="roundRect">
              <a:avLst>
                <a:gd name="adj" fmla="val 16667"/>
              </a:avLst>
            </a:prstGeom>
            <a:solidFill>
              <a:srgbClr val="AEFFFF">
                <a:alpha val="42000"/>
              </a:srgbClr>
            </a:solidFill>
            <a:ln w="12700">
              <a:solidFill>
                <a:srgbClr val="002060"/>
              </a:solidFill>
            </a:ln>
          </p:spPr>
          <p:txBody>
            <a:bodyPr lIns="45719" rIns="45719">
              <a:noAutofit/>
            </a:bodyPr>
            <a:lstStyle/>
            <a:p>
              <a:pPr algn="l" defTabSz="914400" hangingPunct="1">
                <a:defRPr>
                  <a:latin typeface="Arial" panose="020B0604020202020204"/>
                  <a:ea typeface="Arial" panose="020B0604020202020204"/>
                  <a:cs typeface="Arial" panose="020B0604020202020204"/>
                  <a:sym typeface="Arial" panose="020B0604020202020204"/>
                </a:defRPr>
              </a:pPr>
              <a:endParaRPr sz="3200" b="0" kern="1200">
                <a:latin typeface="Arial" panose="020B0604020202020204"/>
                <a:ea typeface="Arial" panose="020B0604020202020204"/>
                <a:cs typeface="Arial" panose="020B0604020202020204"/>
                <a:sym typeface="+mn-ea"/>
              </a:endParaRPr>
            </a:p>
          </p:txBody>
        </p:sp>
        <p:sp>
          <p:nvSpPr>
            <p:cNvPr id="21" name="圆角矩形"/>
            <p:cNvSpPr/>
            <p:nvPr/>
          </p:nvSpPr>
          <p:spPr>
            <a:xfrm>
              <a:off x="2116455" y="779385"/>
              <a:ext cx="7643293" cy="997300"/>
            </a:xfrm>
            <a:prstGeom prst="roundRect">
              <a:avLst>
                <a:gd name="adj" fmla="val 19852"/>
              </a:avLst>
            </a:prstGeom>
            <a:solidFill>
              <a:srgbClr val="426CD8"/>
            </a:solidFill>
            <a:ln w="25400">
              <a:solidFill>
                <a:srgbClr val="BFFDFF"/>
              </a:solidFill>
              <a:miter/>
            </a:ln>
          </p:spPr>
          <p:txBody>
            <a:bodyPr lIns="45719" rIns="45719"/>
            <a:lstStyle/>
            <a:p>
              <a:pPr algn="l" defTabSz="914400" hangingPunct="1">
                <a:defRPr/>
              </a:pPr>
              <a:endParaRPr sz="3200" b="0" kern="1200">
                <a:latin typeface="Calibri" panose="020F0502020204030204"/>
                <a:ea typeface="宋体" panose="02010600030101010101" pitchFamily="2" charset="-122"/>
                <a:cs typeface="+mn-cs"/>
              </a:endParaRPr>
            </a:p>
          </p:txBody>
        </p:sp>
        <p:sp>
          <p:nvSpPr>
            <p:cNvPr id="22" name="全面提升我院科研创新水平和国际竞争力…"/>
            <p:cNvSpPr txBox="1"/>
            <p:nvPr/>
          </p:nvSpPr>
          <p:spPr>
            <a:xfrm>
              <a:off x="2589292" y="585800"/>
              <a:ext cx="6753865" cy="387170"/>
            </a:xfrm>
            <a:prstGeom prst="rect">
              <a:avLst/>
            </a:prstGeom>
            <a:ln w="12700">
              <a:miter lim="400000"/>
            </a:ln>
          </p:spPr>
          <p:txBody>
            <a:bodyPr wrap="square" lIns="45719" rIns="45719">
              <a:spAutoFit/>
            </a:bodyPr>
            <a:lstStyle/>
            <a:p>
              <a:pPr defTabSz="914400" hangingPunct="1">
                <a:lnSpc>
                  <a:spcPct val="114000"/>
                </a:lnSpc>
                <a:defRPr sz="1600">
                  <a:solidFill>
                    <a:srgbClr val="FFFFFF">
                      <a:lumOff val="44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sz="3600" kern="1200" dirty="0">
                <a:solidFill>
                  <a:srgbClr val="FFFFFF">
                    <a:lumOff val="44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3" name="圆角矩形 62"/>
            <p:cNvSpPr/>
            <p:nvPr/>
          </p:nvSpPr>
          <p:spPr>
            <a:xfrm>
              <a:off x="6962454" y="2300242"/>
              <a:ext cx="2946180" cy="680985"/>
            </a:xfrm>
            <a:prstGeom prst="roundRect">
              <a:avLst>
                <a:gd name="adj" fmla="val 15214"/>
              </a:avLst>
            </a:prstGeom>
            <a:solidFill>
              <a:srgbClr val="DBC4F3">
                <a:alpha val="46000"/>
              </a:srgbClr>
            </a:solidFill>
            <a:ln w="12700">
              <a:solidFill>
                <a:srgbClr val="7030A0"/>
              </a:solidFill>
            </a:ln>
          </p:spPr>
          <p:txBody>
            <a:bodyPr lIns="45719" rIns="45719">
              <a:noAutofit/>
            </a:bodyPr>
            <a:lstStyle/>
            <a:p>
              <a:pPr algn="l" defTabSz="914400" hangingPunct="1">
                <a:defRPr>
                  <a:latin typeface="Arial" panose="020B0604020202020204"/>
                  <a:ea typeface="Arial" panose="020B0604020202020204"/>
                  <a:cs typeface="Arial" panose="020B0604020202020204"/>
                  <a:sym typeface="Arial" panose="020B0604020202020204"/>
                </a:defRPr>
              </a:pPr>
              <a:endParaRPr sz="3200" b="0" kern="1200">
                <a:solidFill>
                  <a:srgbClr val="FFFFFF"/>
                </a:solidFill>
                <a:latin typeface="Arial" panose="020B0604020202020204"/>
                <a:ea typeface="Arial" panose="020B0604020202020204"/>
                <a:cs typeface="Arial" panose="020B0604020202020204"/>
                <a:sym typeface="+mn-ea"/>
              </a:endParaRPr>
            </a:p>
          </p:txBody>
        </p:sp>
        <p:sp>
          <p:nvSpPr>
            <p:cNvPr id="24" name="矩形 6"/>
            <p:cNvSpPr txBox="1"/>
            <p:nvPr/>
          </p:nvSpPr>
          <p:spPr>
            <a:xfrm>
              <a:off x="7043976" y="2341014"/>
              <a:ext cx="2783136" cy="646295"/>
            </a:xfrm>
            <a:prstGeom prst="rect">
              <a:avLst/>
            </a:prstGeom>
            <a:ln w="12700">
              <a:miter lim="400000"/>
            </a:ln>
          </p:spPr>
          <p:txBody>
            <a:bodyPr lIns="45719" rIns="45719">
              <a:spAutoFit/>
            </a:bodyPr>
            <a:lstStyle/>
            <a:p>
              <a:pPr defTabSz="914400" hangingPunct="1">
                <a:spcBef>
                  <a:spcPts val="600"/>
                </a:spcBef>
                <a:defRPr sz="1400" b="1">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kern="1200">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提升科学决策支持能力</a:t>
              </a:r>
            </a:p>
            <a:p>
              <a:pPr defTabSz="914400" hangingPunct="1">
                <a:spcBef>
                  <a:spcPts val="600"/>
                </a:spcBef>
                <a:defRPr sz="1400" b="1">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b="0" kern="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支撑国家重点实验室重组</a:t>
              </a:r>
            </a:p>
          </p:txBody>
        </p:sp>
        <p:sp>
          <p:nvSpPr>
            <p:cNvPr id="25" name="中国科技云 + 全球开放科学云"/>
            <p:cNvSpPr txBox="1"/>
            <p:nvPr/>
          </p:nvSpPr>
          <p:spPr>
            <a:xfrm>
              <a:off x="4667302" y="5738604"/>
              <a:ext cx="3218465" cy="366054"/>
            </a:xfrm>
            <a:prstGeom prst="rect">
              <a:avLst/>
            </a:prstGeom>
            <a:ln w="12700">
              <a:miter lim="400000"/>
            </a:ln>
          </p:spPr>
          <p:txBody>
            <a:bodyPr wrap="none" lIns="45719" rIns="45719">
              <a:spAutoFit/>
            </a:bodyPr>
            <a:lstStyle>
              <a:lvl1pPr algn="ctr">
                <a:lnSpc>
                  <a:spcPct val="114000"/>
                </a:lnSpc>
                <a:defRPr sz="1600" b="1">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sz="3200" b="1" i="0" u="none" strike="noStrike" kern="1200" cap="none" spc="0" normalizeH="0" baseline="0" noProof="0" dirty="0" err="1">
                  <a:ln>
                    <a:noFill/>
                  </a:ln>
                  <a:solidFill>
                    <a:srgbClr val="1632C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中国科技云</a:t>
              </a:r>
              <a:r>
                <a:rPr kumimoji="0" sz="3200" b="1" i="0" u="none" strike="noStrike" kern="1200" cap="none" spc="0" normalizeH="0" baseline="0" noProof="0" dirty="0">
                  <a:ln>
                    <a:noFill/>
                  </a:ln>
                  <a:solidFill>
                    <a:srgbClr val="1632C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 </a:t>
              </a:r>
              <a:r>
                <a:rPr kumimoji="0" sz="3200" b="1" i="0" u="none" strike="noStrike" kern="1200" cap="none" spc="0" normalizeH="0" baseline="0" noProof="0" dirty="0" err="1">
                  <a:ln>
                    <a:noFill/>
                  </a:ln>
                  <a:solidFill>
                    <a:srgbClr val="1632C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全球开放科学云</a:t>
              </a:r>
              <a:endParaRPr kumimoji="0" sz="3200" b="1" i="0" u="none" strike="noStrike" kern="1200" cap="none" spc="0" normalizeH="0" baseline="0" noProof="0" dirty="0">
                <a:ln>
                  <a:noFill/>
                </a:ln>
                <a:solidFill>
                  <a:srgbClr val="1632C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国家新型科研信息化基础设施"/>
            <p:cNvSpPr txBox="1"/>
            <p:nvPr/>
          </p:nvSpPr>
          <p:spPr>
            <a:xfrm>
              <a:off x="4709423" y="6036285"/>
              <a:ext cx="3134222" cy="350036"/>
            </a:xfrm>
            <a:prstGeom prst="rect">
              <a:avLst/>
            </a:prstGeom>
            <a:ln w="12700">
              <a:miter lim="400000"/>
            </a:ln>
          </p:spPr>
          <p:txBody>
            <a:bodyPr wrap="none" lIns="45719" rIns="45719">
              <a:spAutoFit/>
            </a:bodyPr>
            <a:lstStyle>
              <a:lvl1pPr algn="ctr">
                <a:lnSpc>
                  <a:spcPct val="114000"/>
                </a:lnSpc>
                <a:defRPr sz="1400">
                  <a:solidFill>
                    <a:srgbClr val="94219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defTabSz="914400" hangingPunct="1">
                <a:defRPr/>
              </a:pPr>
              <a:r>
                <a:rPr sz="3200" kern="1200" dirty="0" err="1">
                  <a:solidFill>
                    <a:srgbClr val="1632CF"/>
                  </a:solidFill>
                </a:rPr>
                <a:t>国家新型科研信息化基础设施</a:t>
              </a:r>
              <a:endParaRPr sz="3200" kern="1200" dirty="0">
                <a:solidFill>
                  <a:srgbClr val="1632CF"/>
                </a:solidFill>
              </a:endParaRPr>
            </a:p>
          </p:txBody>
        </p:sp>
        <p:sp>
          <p:nvSpPr>
            <p:cNvPr id="27" name="圆角矩形 98"/>
            <p:cNvSpPr/>
            <p:nvPr/>
          </p:nvSpPr>
          <p:spPr>
            <a:xfrm>
              <a:off x="9051533" y="5155033"/>
              <a:ext cx="1663280" cy="513492"/>
            </a:xfrm>
            <a:prstGeom prst="roundRect">
              <a:avLst>
                <a:gd name="adj" fmla="val 22928"/>
              </a:avLst>
            </a:prstGeom>
            <a:gradFill>
              <a:gsLst>
                <a:gs pos="0">
                  <a:srgbClr val="0096FF"/>
                </a:gs>
                <a:gs pos="100000">
                  <a:srgbClr val="76D6FF"/>
                </a:gs>
              </a:gsLst>
              <a:lin ang="5400000"/>
            </a:gradFill>
            <a:ln w="12700">
              <a:miter lim="400000"/>
            </a:ln>
          </p:spPr>
          <p:txBody>
            <a:bodyPr lIns="45719" rIns="45719"/>
            <a:lstStyle/>
            <a:p>
              <a:pPr algn="l" defTabSz="914400" hangingPunct="1">
                <a:defRPr>
                  <a:latin typeface="Arial" panose="020B0604020202020204"/>
                  <a:ea typeface="Arial" panose="020B0604020202020204"/>
                  <a:cs typeface="Arial" panose="020B0604020202020204"/>
                  <a:sym typeface="Arial" panose="020B0604020202020204"/>
                </a:defRPr>
              </a:pPr>
              <a:endParaRPr sz="3200" b="0" kern="1200">
                <a:latin typeface="Arial" panose="020B0604020202020204"/>
                <a:ea typeface="Arial" panose="020B0604020202020204"/>
                <a:cs typeface="Arial" panose="020B0604020202020204"/>
                <a:sym typeface="Arial" panose="020B0604020202020204"/>
              </a:endParaRPr>
            </a:p>
          </p:txBody>
        </p:sp>
        <p:sp>
          <p:nvSpPr>
            <p:cNvPr id="28" name="云存储环境"/>
            <p:cNvSpPr txBox="1"/>
            <p:nvPr/>
          </p:nvSpPr>
          <p:spPr>
            <a:xfrm>
              <a:off x="9264032" y="5226359"/>
              <a:ext cx="1238284" cy="366054"/>
            </a:xfrm>
            <a:prstGeom prst="rect">
              <a:avLst/>
            </a:prstGeom>
            <a:ln w="12700">
              <a:miter lim="400000"/>
            </a:ln>
          </p:spPr>
          <p:txBody>
            <a:bodyPr wrap="none" lIns="45719" rIns="45719">
              <a:spAutoFit/>
            </a:bodyPr>
            <a:lstStyle>
              <a:lvl1pPr algn="ctr">
                <a:lnSpc>
                  <a:spcPct val="114000"/>
                </a:lnSpc>
                <a:defRPr sz="1600" b="1">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sz="3200" b="1" i="0" u="none" strike="noStrike" kern="1200" cap="none" spc="0" normalizeH="0" baseline="0" noProof="0">
                  <a:ln>
                    <a:noFill/>
                  </a:ln>
                  <a:solidFill>
                    <a:srgbClr val="FFFFFF">
                      <a:lumOff val="44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云存储环境</a:t>
              </a:r>
            </a:p>
          </p:txBody>
        </p:sp>
        <p:sp>
          <p:nvSpPr>
            <p:cNvPr id="29" name="圆角矩形 98"/>
            <p:cNvSpPr/>
            <p:nvPr/>
          </p:nvSpPr>
          <p:spPr>
            <a:xfrm>
              <a:off x="9051533" y="5879823"/>
              <a:ext cx="1663280" cy="513492"/>
            </a:xfrm>
            <a:prstGeom prst="roundRect">
              <a:avLst>
                <a:gd name="adj" fmla="val 22928"/>
              </a:avLst>
            </a:prstGeom>
            <a:gradFill>
              <a:gsLst>
                <a:gs pos="0">
                  <a:srgbClr val="0096FF"/>
                </a:gs>
                <a:gs pos="100000">
                  <a:srgbClr val="76D6FF"/>
                </a:gs>
              </a:gsLst>
              <a:lin ang="5400000"/>
            </a:gradFill>
            <a:ln w="12700">
              <a:miter lim="400000"/>
            </a:ln>
          </p:spPr>
          <p:txBody>
            <a:bodyPr lIns="45719" rIns="45719"/>
            <a:lstStyle/>
            <a:p>
              <a:pPr algn="l" defTabSz="914400" hangingPunct="1">
                <a:defRPr>
                  <a:latin typeface="Arial" panose="020B0604020202020204"/>
                  <a:ea typeface="Arial" panose="020B0604020202020204"/>
                  <a:cs typeface="Arial" panose="020B0604020202020204"/>
                  <a:sym typeface="Arial" panose="020B0604020202020204"/>
                </a:defRPr>
              </a:pPr>
              <a:endParaRPr sz="3200" b="0" kern="1200">
                <a:latin typeface="Arial" panose="020B0604020202020204"/>
                <a:ea typeface="Arial" panose="020B0604020202020204"/>
                <a:cs typeface="Arial" panose="020B0604020202020204"/>
                <a:sym typeface="Arial" panose="020B0604020202020204"/>
              </a:endParaRPr>
            </a:p>
          </p:txBody>
        </p:sp>
        <p:sp>
          <p:nvSpPr>
            <p:cNvPr id="30" name="人机物互联"/>
            <p:cNvSpPr txBox="1"/>
            <p:nvPr/>
          </p:nvSpPr>
          <p:spPr>
            <a:xfrm>
              <a:off x="9264032" y="5951149"/>
              <a:ext cx="1238284" cy="366054"/>
            </a:xfrm>
            <a:prstGeom prst="rect">
              <a:avLst/>
            </a:prstGeom>
            <a:ln w="12700">
              <a:miter lim="400000"/>
            </a:ln>
          </p:spPr>
          <p:txBody>
            <a:bodyPr wrap="none" lIns="45719" rIns="45719">
              <a:spAutoFit/>
            </a:bodyPr>
            <a:lstStyle>
              <a:lvl1pPr algn="ctr">
                <a:lnSpc>
                  <a:spcPct val="114000"/>
                </a:lnSpc>
                <a:defRPr sz="1600" b="1">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sz="3200" b="1" i="0" u="none" strike="noStrike" kern="1200" cap="none" spc="0" normalizeH="0" baseline="0" noProof="0">
                  <a:ln>
                    <a:noFill/>
                  </a:ln>
                  <a:solidFill>
                    <a:srgbClr val="FFFFFF">
                      <a:lumOff val="44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人机物互联</a:t>
              </a:r>
            </a:p>
          </p:txBody>
        </p:sp>
        <p:sp>
          <p:nvSpPr>
            <p:cNvPr id="31" name="圆角矩形 98"/>
            <p:cNvSpPr/>
            <p:nvPr/>
          </p:nvSpPr>
          <p:spPr>
            <a:xfrm>
              <a:off x="1583644" y="5069442"/>
              <a:ext cx="2112684" cy="513492"/>
            </a:xfrm>
            <a:prstGeom prst="roundRect">
              <a:avLst>
                <a:gd name="adj" fmla="val 22928"/>
              </a:avLst>
            </a:prstGeom>
            <a:gradFill>
              <a:gsLst>
                <a:gs pos="0">
                  <a:srgbClr val="0096FF"/>
                </a:gs>
                <a:gs pos="100000">
                  <a:srgbClr val="76D6FF"/>
                </a:gs>
              </a:gsLst>
              <a:lin ang="5400000"/>
            </a:gradFill>
            <a:ln w="12700">
              <a:miter lim="400000"/>
            </a:ln>
          </p:spPr>
          <p:txBody>
            <a:bodyPr lIns="45719" rIns="45719"/>
            <a:lstStyle/>
            <a:p>
              <a:pPr algn="l" defTabSz="914400" hangingPunct="1">
                <a:defRPr>
                  <a:latin typeface="Arial" panose="020B0604020202020204"/>
                  <a:ea typeface="Arial" panose="020B0604020202020204"/>
                  <a:cs typeface="Arial" panose="020B0604020202020204"/>
                  <a:sym typeface="Arial" panose="020B0604020202020204"/>
                </a:defRPr>
              </a:pPr>
              <a:endParaRPr sz="3200" b="0" kern="1200">
                <a:latin typeface="Arial" panose="020B0604020202020204"/>
                <a:ea typeface="Arial" panose="020B0604020202020204"/>
                <a:cs typeface="Arial" panose="020B0604020202020204"/>
                <a:sym typeface="Arial" panose="020B0604020202020204"/>
              </a:endParaRPr>
            </a:p>
          </p:txBody>
        </p:sp>
        <p:sp>
          <p:nvSpPr>
            <p:cNvPr id="32" name="国家超算中心体系"/>
            <p:cNvSpPr txBox="1"/>
            <p:nvPr/>
          </p:nvSpPr>
          <p:spPr>
            <a:xfrm>
              <a:off x="1667075" y="5171380"/>
              <a:ext cx="1949261" cy="366054"/>
            </a:xfrm>
            <a:prstGeom prst="rect">
              <a:avLst/>
            </a:prstGeom>
            <a:ln w="12700">
              <a:miter lim="400000"/>
            </a:ln>
          </p:spPr>
          <p:txBody>
            <a:bodyPr wrap="none" lIns="45719" rIns="45719">
              <a:spAutoFit/>
            </a:bodyPr>
            <a:lstStyle>
              <a:lvl1pPr algn="ctr">
                <a:lnSpc>
                  <a:spcPct val="114000"/>
                </a:lnSpc>
                <a:defRPr sz="1600" b="1">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sz="3200" b="1" i="0" u="none" strike="noStrike" kern="1200" cap="none" spc="0" normalizeH="0" baseline="0" noProof="0" dirty="0" err="1">
                  <a:ln>
                    <a:noFill/>
                  </a:ln>
                  <a:solidFill>
                    <a:srgbClr val="FFFFFF">
                      <a:lumOff val="44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国家超算中心体系</a:t>
              </a:r>
              <a:endParaRPr kumimoji="0" sz="3200" b="1" i="0" u="none" strike="noStrike" kern="1200" cap="none" spc="0" normalizeH="0" baseline="0" noProof="0" dirty="0">
                <a:ln>
                  <a:noFill/>
                </a:ln>
                <a:solidFill>
                  <a:srgbClr val="FFFFFF">
                    <a:lumOff val="44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圆角矩形 98"/>
            <p:cNvSpPr/>
            <p:nvPr/>
          </p:nvSpPr>
          <p:spPr>
            <a:xfrm>
              <a:off x="1586728" y="5808015"/>
              <a:ext cx="2112684" cy="513492"/>
            </a:xfrm>
            <a:prstGeom prst="roundRect">
              <a:avLst>
                <a:gd name="adj" fmla="val 22928"/>
              </a:avLst>
            </a:prstGeom>
            <a:gradFill>
              <a:gsLst>
                <a:gs pos="0">
                  <a:srgbClr val="0096FF"/>
                </a:gs>
                <a:gs pos="100000">
                  <a:srgbClr val="76D6FF"/>
                </a:gs>
              </a:gsLst>
              <a:lin ang="5400000"/>
            </a:gradFill>
            <a:ln w="12700">
              <a:miter lim="400000"/>
            </a:ln>
          </p:spPr>
          <p:txBody>
            <a:bodyPr lIns="45719" rIns="45719"/>
            <a:lstStyle/>
            <a:p>
              <a:pPr algn="l" defTabSz="914400" hangingPunct="1">
                <a:defRPr>
                  <a:latin typeface="Arial" panose="020B0604020202020204"/>
                  <a:ea typeface="Arial" panose="020B0604020202020204"/>
                  <a:cs typeface="Arial" panose="020B0604020202020204"/>
                  <a:sym typeface="Arial" panose="020B0604020202020204"/>
                </a:defRPr>
              </a:pPr>
              <a:endParaRPr sz="3200" b="0" kern="1200">
                <a:latin typeface="Arial" panose="020B0604020202020204"/>
                <a:ea typeface="Arial" panose="020B0604020202020204"/>
                <a:cs typeface="Arial" panose="020B0604020202020204"/>
                <a:sym typeface="Arial" panose="020B0604020202020204"/>
              </a:endParaRPr>
            </a:p>
          </p:txBody>
        </p:sp>
        <p:sp>
          <p:nvSpPr>
            <p:cNvPr id="34" name="科学数据中心体系"/>
            <p:cNvSpPr txBox="1"/>
            <p:nvPr/>
          </p:nvSpPr>
          <p:spPr>
            <a:xfrm>
              <a:off x="1656298" y="5902425"/>
              <a:ext cx="1949261" cy="366054"/>
            </a:xfrm>
            <a:prstGeom prst="rect">
              <a:avLst/>
            </a:prstGeom>
            <a:ln w="12700">
              <a:miter lim="400000"/>
            </a:ln>
          </p:spPr>
          <p:txBody>
            <a:bodyPr wrap="none" lIns="45719" rIns="45719">
              <a:spAutoFit/>
            </a:bodyPr>
            <a:lstStyle>
              <a:lvl1pPr algn="ctr">
                <a:lnSpc>
                  <a:spcPct val="114000"/>
                </a:lnSpc>
                <a:defRPr sz="1600" b="1">
                  <a:solidFill>
                    <a:schemeClr val="accent3">
                      <a:lumOff val="44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sz="3200" b="1" i="0" u="none" strike="noStrike" kern="1200" cap="none" spc="0" normalizeH="0" baseline="0" noProof="0" dirty="0" err="1">
                  <a:ln>
                    <a:noFill/>
                  </a:ln>
                  <a:solidFill>
                    <a:srgbClr val="FFFFFF">
                      <a:lumOff val="44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科学数据中心体系</a:t>
              </a:r>
              <a:endParaRPr kumimoji="0" sz="3200" b="1" i="0" u="none" strike="noStrike" kern="1200" cap="none" spc="0" normalizeH="0" baseline="0" noProof="0" dirty="0">
                <a:ln>
                  <a:noFill/>
                </a:ln>
                <a:solidFill>
                  <a:srgbClr val="FFFFFF">
                    <a:lumOff val="44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5" name="图片 9" descr="图片 9"/>
            <p:cNvPicPr>
              <a:picLocks noChangeAspect="1"/>
            </p:cNvPicPr>
            <p:nvPr/>
          </p:nvPicPr>
          <p:blipFill>
            <a:blip r:embed="rId3"/>
            <a:stretch>
              <a:fillRect/>
            </a:stretch>
          </p:blipFill>
          <p:spPr>
            <a:xfrm>
              <a:off x="2875948" y="3122327"/>
              <a:ext cx="693496" cy="501533"/>
            </a:xfrm>
            <a:prstGeom prst="rect">
              <a:avLst/>
            </a:prstGeom>
            <a:ln w="12700">
              <a:miter lim="400000"/>
              <a:headEnd/>
              <a:tailEnd/>
            </a:ln>
          </p:spPr>
        </p:pic>
        <p:sp>
          <p:nvSpPr>
            <p:cNvPr id="36" name="圆角矩形 62"/>
            <p:cNvSpPr/>
            <p:nvPr/>
          </p:nvSpPr>
          <p:spPr>
            <a:xfrm>
              <a:off x="2007179" y="3582679"/>
              <a:ext cx="2931929" cy="691235"/>
            </a:xfrm>
            <a:prstGeom prst="roundRect">
              <a:avLst>
                <a:gd name="adj" fmla="val 15214"/>
              </a:avLst>
            </a:prstGeom>
            <a:solidFill>
              <a:srgbClr val="AEFFFF">
                <a:alpha val="42000"/>
              </a:srgbClr>
            </a:solidFill>
            <a:ln w="12700">
              <a:solidFill>
                <a:srgbClr val="002060"/>
              </a:solidFill>
            </a:ln>
          </p:spPr>
          <p:txBody>
            <a:bodyPr lIns="45719" rIns="45719">
              <a:noAutofit/>
            </a:bodyPr>
            <a:lstStyle/>
            <a:p>
              <a:pPr algn="l" defTabSz="914400" hangingPunct="1">
                <a:defRPr>
                  <a:latin typeface="Arial" panose="020B0604020202020204"/>
                  <a:ea typeface="Arial" panose="020B0604020202020204"/>
                  <a:cs typeface="Arial" panose="020B0604020202020204"/>
                  <a:sym typeface="Arial" panose="020B0604020202020204"/>
                </a:defRPr>
              </a:pPr>
              <a:endParaRPr sz="3200" b="0" kern="1200">
                <a:latin typeface="Arial" panose="020B0604020202020204"/>
                <a:ea typeface="Arial" panose="020B0604020202020204"/>
                <a:cs typeface="Arial" panose="020B0604020202020204"/>
                <a:sym typeface="+mn-ea"/>
              </a:endParaRPr>
            </a:p>
          </p:txBody>
        </p:sp>
        <p:sp>
          <p:nvSpPr>
            <p:cNvPr id="37" name="矩形 6"/>
            <p:cNvSpPr txBox="1"/>
            <p:nvPr/>
          </p:nvSpPr>
          <p:spPr>
            <a:xfrm>
              <a:off x="2116454" y="3606800"/>
              <a:ext cx="2822654" cy="625180"/>
            </a:xfrm>
            <a:prstGeom prst="rect">
              <a:avLst/>
            </a:prstGeom>
            <a:ln w="12700">
              <a:miter lim="400000"/>
            </a:ln>
          </p:spPr>
          <p:txBody>
            <a:bodyPr wrap="square" lIns="45719" rIns="45719">
              <a:spAutoFit/>
            </a:bodyPr>
            <a:lstStyle/>
            <a:p>
              <a:pPr defTabSz="914400" hangingPunct="1">
                <a:lnSpc>
                  <a:spcPct val="114000"/>
                </a:lnSpc>
                <a:spcBef>
                  <a:spcPts val="600"/>
                </a:spcBef>
                <a:defRPr/>
              </a:pPr>
              <a:r>
                <a:rPr sz="2800" kern="1200" dirty="0" err="1">
                  <a:solidFill>
                    <a:srgbClr val="1632CF"/>
                  </a:solidFill>
                  <a:latin typeface="微软雅黑" panose="020B0503020204020204" pitchFamily="34" charset="-122"/>
                  <a:ea typeface="微软雅黑" panose="020B0503020204020204" pitchFamily="34" charset="-122"/>
                  <a:cs typeface="微软雅黑" panose="020B0503020204020204" pitchFamily="34" charset="-122"/>
                </a:rPr>
                <a:t>科学大数据+人工智能平台</a:t>
              </a:r>
              <a:endParaRPr sz="2800" kern="1200" dirty="0">
                <a:solidFill>
                  <a:srgbClr val="1632CF"/>
                </a:solidFill>
                <a:latin typeface="微软雅黑" panose="020B0503020204020204" pitchFamily="34" charset="-122"/>
                <a:ea typeface="微软雅黑" panose="020B0503020204020204" pitchFamily="34" charset="-122"/>
                <a:cs typeface="微软雅黑" panose="020B0503020204020204" pitchFamily="34" charset="-122"/>
              </a:endParaRPr>
            </a:p>
            <a:p>
              <a:pPr defTabSz="914400" hangingPunct="1">
                <a:spcBef>
                  <a:spcPts val="600"/>
                </a:spcBef>
                <a:spcAft>
                  <a:spcPts val="600"/>
                </a:spcAft>
                <a:defRPr sz="1400" u="sng">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2800" b="0" kern="1200" dirty="0" err="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面向领域开展应用示范</a:t>
              </a:r>
              <a:endParaRPr sz="2800" b="0" kern="12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38" name="图片 9" descr="图片 9"/>
            <p:cNvPicPr>
              <a:picLocks noChangeAspect="1"/>
            </p:cNvPicPr>
            <p:nvPr/>
          </p:nvPicPr>
          <p:blipFill>
            <a:blip r:embed="rId3"/>
            <a:stretch>
              <a:fillRect/>
            </a:stretch>
          </p:blipFill>
          <p:spPr>
            <a:xfrm>
              <a:off x="8523199" y="3133394"/>
              <a:ext cx="662892" cy="479399"/>
            </a:xfrm>
            <a:prstGeom prst="rect">
              <a:avLst/>
            </a:prstGeom>
            <a:ln w="12700">
              <a:miter lim="400000"/>
              <a:headEnd/>
              <a:tailEnd/>
            </a:ln>
          </p:spPr>
        </p:pic>
        <p:sp>
          <p:nvSpPr>
            <p:cNvPr id="39" name="圆角矩形 62"/>
            <p:cNvSpPr/>
            <p:nvPr/>
          </p:nvSpPr>
          <p:spPr>
            <a:xfrm>
              <a:off x="7013042" y="3569903"/>
              <a:ext cx="3488545" cy="680985"/>
            </a:xfrm>
            <a:prstGeom prst="roundRect">
              <a:avLst>
                <a:gd name="adj" fmla="val 15214"/>
              </a:avLst>
            </a:prstGeom>
            <a:solidFill>
              <a:srgbClr val="AEFFFF">
                <a:alpha val="42000"/>
              </a:srgbClr>
            </a:solidFill>
            <a:ln w="12700">
              <a:solidFill>
                <a:srgbClr val="002060"/>
              </a:solidFill>
            </a:ln>
          </p:spPr>
          <p:txBody>
            <a:bodyPr lIns="45719" rIns="45719">
              <a:noAutofit/>
            </a:bodyPr>
            <a:lstStyle/>
            <a:p>
              <a:pPr algn="l" defTabSz="914400" hangingPunct="1">
                <a:defRPr>
                  <a:latin typeface="Arial" panose="020B0604020202020204"/>
                  <a:ea typeface="Arial" panose="020B0604020202020204"/>
                  <a:cs typeface="Arial" panose="020B0604020202020204"/>
                  <a:sym typeface="Arial" panose="020B0604020202020204"/>
                </a:defRPr>
              </a:pPr>
              <a:endParaRPr sz="3200" b="0" kern="1200">
                <a:latin typeface="Arial" panose="020B0604020202020204"/>
                <a:ea typeface="Arial" panose="020B0604020202020204"/>
                <a:cs typeface="Arial" panose="020B0604020202020204"/>
                <a:sym typeface="+mn-ea"/>
              </a:endParaRPr>
            </a:p>
          </p:txBody>
        </p:sp>
        <p:sp>
          <p:nvSpPr>
            <p:cNvPr id="40" name="矩形 6"/>
            <p:cNvSpPr txBox="1"/>
            <p:nvPr/>
          </p:nvSpPr>
          <p:spPr>
            <a:xfrm>
              <a:off x="7038403" y="3592830"/>
              <a:ext cx="3463185" cy="625180"/>
            </a:xfrm>
            <a:prstGeom prst="rect">
              <a:avLst/>
            </a:prstGeom>
            <a:ln w="12700">
              <a:miter lim="400000"/>
            </a:ln>
          </p:spPr>
          <p:txBody>
            <a:bodyPr wrap="square" lIns="45719" rIns="45719">
              <a:spAutoFit/>
            </a:bodyPr>
            <a:lstStyle/>
            <a:p>
              <a:pPr defTabSz="914400" hangingPunct="1">
                <a:lnSpc>
                  <a:spcPct val="114000"/>
                </a:lnSpc>
                <a:spcBef>
                  <a:spcPts val="600"/>
                </a:spcBef>
                <a:defRPr/>
              </a:pPr>
              <a:r>
                <a:rPr sz="2800" kern="1200" dirty="0" err="1">
                  <a:solidFill>
                    <a:srgbClr val="1632CF"/>
                  </a:solidFill>
                  <a:latin typeface="微软雅黑" panose="020B0503020204020204" pitchFamily="34" charset="-122"/>
                  <a:ea typeface="微软雅黑" panose="020B0503020204020204" pitchFamily="34" charset="-122"/>
                  <a:cs typeface="微软雅黑" panose="020B0503020204020204" pitchFamily="34" charset="-122"/>
                </a:rPr>
                <a:t>科研</a:t>
              </a:r>
              <a:r>
                <a:rPr sz="2800" kern="1200" dirty="0" err="1">
                  <a:solidFill>
                    <a:srgbClr val="1632CF"/>
                  </a:solidFill>
                  <a:latin typeface="微软雅黑" panose="020B0503020204020204" pitchFamily="34" charset="-122"/>
                  <a:ea typeface="微软雅黑" panose="020B0503020204020204" pitchFamily="34" charset="-122"/>
                  <a:cs typeface="微软雅黑" panose="020B0503020204020204" pitchFamily="34" charset="-122"/>
                  <a:sym typeface="+mn-ea"/>
                </a:rPr>
                <a:t>管理</a:t>
              </a:r>
              <a:r>
                <a:rPr sz="2800" kern="1200" dirty="0" err="1">
                  <a:solidFill>
                    <a:srgbClr val="1632CF"/>
                  </a:solidFill>
                  <a:latin typeface="微软雅黑" panose="020B0503020204020204" pitchFamily="34" charset="-122"/>
                  <a:ea typeface="微软雅黑" panose="020B0503020204020204" pitchFamily="34" charset="-122"/>
                  <a:cs typeface="微软雅黑" panose="020B0503020204020204" pitchFamily="34" charset="-122"/>
                </a:rPr>
                <a:t>、科学传播</a:t>
              </a:r>
              <a:r>
                <a:rPr sz="2800" kern="1200" dirty="0" err="1">
                  <a:solidFill>
                    <a:srgbClr val="1632CF"/>
                  </a:solidFill>
                  <a:latin typeface="微软雅黑" panose="020B0503020204020204" pitchFamily="34" charset="-122"/>
                  <a:ea typeface="微软雅黑" panose="020B0503020204020204" pitchFamily="34" charset="-122"/>
                  <a:cs typeface="微软雅黑" panose="020B0503020204020204" pitchFamily="34" charset="-122"/>
                  <a:sym typeface="+mn-ea"/>
                </a:rPr>
                <a:t>、教育</a:t>
              </a:r>
              <a:r>
                <a:rPr sz="2800" kern="1200" dirty="0" err="1">
                  <a:solidFill>
                    <a:srgbClr val="1632CF"/>
                  </a:solidFill>
                  <a:latin typeface="微软雅黑" panose="020B0503020204020204" pitchFamily="34" charset="-122"/>
                  <a:ea typeface="微软雅黑" panose="020B0503020204020204" pitchFamily="34" charset="-122"/>
                  <a:cs typeface="微软雅黑" panose="020B0503020204020204" pitchFamily="34" charset="-122"/>
                </a:rPr>
                <a:t>平台</a:t>
              </a:r>
              <a:endParaRPr sz="2800" kern="1200" dirty="0">
                <a:solidFill>
                  <a:srgbClr val="1632CF"/>
                </a:solidFill>
                <a:latin typeface="微软雅黑" panose="020B0503020204020204" pitchFamily="34" charset="-122"/>
                <a:ea typeface="微软雅黑" panose="020B0503020204020204" pitchFamily="34" charset="-122"/>
                <a:cs typeface="微软雅黑" panose="020B0503020204020204" pitchFamily="34" charset="-122"/>
              </a:endParaRPr>
            </a:p>
            <a:p>
              <a:pPr defTabSz="914400" hangingPunct="1">
                <a:spcBef>
                  <a:spcPts val="600"/>
                </a:spcBef>
                <a:defRPr sz="1400" u="sng">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2800" b="0" kern="1200" dirty="0" err="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新一代ARP</a:t>
              </a:r>
              <a:r>
                <a:rPr lang="zh-CN" altLang="en-US" sz="2800" b="0" kern="12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、融媒体科学传播</a:t>
              </a:r>
            </a:p>
          </p:txBody>
        </p:sp>
        <p:sp>
          <p:nvSpPr>
            <p:cNvPr id="41" name="圆角矩形 62"/>
            <p:cNvSpPr/>
            <p:nvPr/>
          </p:nvSpPr>
          <p:spPr>
            <a:xfrm>
              <a:off x="4499680" y="4301793"/>
              <a:ext cx="3173486" cy="680984"/>
            </a:xfrm>
            <a:prstGeom prst="roundRect">
              <a:avLst>
                <a:gd name="adj" fmla="val 15214"/>
              </a:avLst>
            </a:prstGeom>
            <a:solidFill>
              <a:srgbClr val="AEFFFF">
                <a:alpha val="42000"/>
              </a:srgbClr>
            </a:solidFill>
            <a:ln w="12700">
              <a:solidFill>
                <a:srgbClr val="002060"/>
              </a:solidFill>
            </a:ln>
          </p:spPr>
          <p:txBody>
            <a:bodyPr lIns="45719" rIns="45719">
              <a:noAutofit/>
            </a:bodyPr>
            <a:lstStyle/>
            <a:p>
              <a:pPr algn="l" defTabSz="914400" hangingPunct="1">
                <a:defRPr>
                  <a:latin typeface="Arial" panose="020B0604020202020204"/>
                  <a:ea typeface="Arial" panose="020B0604020202020204"/>
                  <a:cs typeface="Arial" panose="020B0604020202020204"/>
                  <a:sym typeface="Arial" panose="020B0604020202020204"/>
                </a:defRPr>
              </a:pPr>
              <a:endParaRPr sz="3200" b="0" kern="1200">
                <a:latin typeface="Arial" panose="020B0604020202020204"/>
                <a:ea typeface="Arial" panose="020B0604020202020204"/>
                <a:cs typeface="Arial" panose="020B0604020202020204"/>
                <a:sym typeface="+mn-ea"/>
              </a:endParaRPr>
            </a:p>
          </p:txBody>
        </p:sp>
        <p:sp>
          <p:nvSpPr>
            <p:cNvPr id="42" name="矩形 6"/>
            <p:cNvSpPr txBox="1"/>
            <p:nvPr/>
          </p:nvSpPr>
          <p:spPr>
            <a:xfrm>
              <a:off x="4510010" y="4338923"/>
              <a:ext cx="3003669" cy="684893"/>
            </a:xfrm>
            <a:prstGeom prst="rect">
              <a:avLst/>
            </a:prstGeom>
            <a:ln w="12700">
              <a:miter lim="400000"/>
            </a:ln>
          </p:spPr>
          <p:txBody>
            <a:bodyPr wrap="square" lIns="45719" rIns="45719">
              <a:spAutoFit/>
            </a:bodyPr>
            <a:lstStyle/>
            <a:p>
              <a:pPr defTabSz="914400" hangingPunct="1">
                <a:lnSpc>
                  <a:spcPct val="114000"/>
                </a:lnSpc>
                <a:spcBef>
                  <a:spcPts val="600"/>
                </a:spcBef>
                <a:defRPr/>
              </a:pPr>
              <a:r>
                <a:rPr sz="3200" kern="1200" dirty="0" err="1">
                  <a:solidFill>
                    <a:srgbClr val="1632CF"/>
                  </a:solidFill>
                  <a:latin typeface="微软雅黑" panose="020B0503020204020204" pitchFamily="34" charset="-122"/>
                  <a:ea typeface="微软雅黑" panose="020B0503020204020204" pitchFamily="34" charset="-122"/>
                  <a:cs typeface="微软雅黑" panose="020B0503020204020204" pitchFamily="34" charset="-122"/>
                </a:rPr>
                <a:t>核心关键技术突破</a:t>
              </a:r>
              <a:endParaRPr sz="3200" kern="1200" dirty="0">
                <a:solidFill>
                  <a:srgbClr val="1632CF"/>
                </a:solidFill>
                <a:latin typeface="微软雅黑" panose="020B0503020204020204" pitchFamily="34" charset="-122"/>
                <a:ea typeface="微软雅黑" panose="020B0503020204020204" pitchFamily="34" charset="-122"/>
                <a:cs typeface="微软雅黑" panose="020B0503020204020204" pitchFamily="34" charset="-122"/>
              </a:endParaRPr>
            </a:p>
            <a:p>
              <a:pPr defTabSz="914400" hangingPunct="1">
                <a:spcBef>
                  <a:spcPts val="600"/>
                </a:spcBef>
                <a:defRPr sz="1400" b="1">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b="0" kern="1200" dirty="0" err="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权威数据库、自主科研软件</a:t>
              </a:r>
              <a:endParaRPr sz="3200" b="0" kern="12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健全…"/>
            <p:cNvSpPr txBox="1"/>
            <p:nvPr/>
          </p:nvSpPr>
          <p:spPr>
            <a:xfrm>
              <a:off x="11823010" y="1663385"/>
              <a:ext cx="527306" cy="3014788"/>
            </a:xfrm>
            <a:prstGeom prst="rect">
              <a:avLst/>
            </a:prstGeom>
            <a:ln w="12700">
              <a:miter lim="400000"/>
            </a:ln>
          </p:spPr>
          <p:txBody>
            <a:bodyPr wrap="square" lIns="45719" rIns="45719">
              <a:spAutoFit/>
            </a:bodyPr>
            <a:lstStyle/>
            <a:p>
              <a:pPr defTabSz="914400" hangingPunct="1">
                <a:lnSpc>
                  <a:spcPct val="150000"/>
                </a:lnSpc>
                <a:defRPr sz="140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kern="1200" dirty="0" err="1">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健全</a:t>
              </a:r>
              <a:endParaRPr sz="3200" kern="1200" dirty="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defTabSz="914400" hangingPunct="1">
                <a:lnSpc>
                  <a:spcPct val="150000"/>
                </a:lnSpc>
                <a:defRPr sz="140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kern="1200" dirty="0" err="1">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组织</a:t>
              </a:r>
              <a:endParaRPr sz="3200" kern="1200" dirty="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defTabSz="914400" hangingPunct="1">
                <a:lnSpc>
                  <a:spcPct val="150000"/>
                </a:lnSpc>
                <a:defRPr sz="140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kern="1200" dirty="0" err="1">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体系</a:t>
              </a:r>
              <a:endParaRPr sz="3200" kern="1200" dirty="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defTabSz="914400" hangingPunct="1">
                <a:lnSpc>
                  <a:spcPct val="150000"/>
                </a:lnSpc>
                <a:defRPr sz="140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sz="3200" kern="1200" dirty="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defTabSz="914400" hangingPunct="1">
                <a:lnSpc>
                  <a:spcPct val="150000"/>
                </a:lnSpc>
                <a:defRPr sz="140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kern="1200" dirty="0" err="1">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创新</a:t>
              </a:r>
              <a:endParaRPr sz="3200" kern="1200" dirty="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defTabSz="914400" hangingPunct="1">
                <a:lnSpc>
                  <a:spcPct val="150000"/>
                </a:lnSpc>
                <a:defRPr sz="140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kern="1200" dirty="0" err="1">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体制</a:t>
              </a:r>
              <a:endParaRPr sz="3200" kern="1200" dirty="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defTabSz="914400" hangingPunct="1">
                <a:lnSpc>
                  <a:spcPct val="150000"/>
                </a:lnSpc>
                <a:defRPr sz="140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kern="1200" dirty="0" err="1">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机制</a:t>
              </a:r>
              <a:endParaRPr sz="3200" kern="1200" dirty="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5" name="矩形 6"/>
            <p:cNvSpPr txBox="1"/>
            <p:nvPr/>
          </p:nvSpPr>
          <p:spPr>
            <a:xfrm>
              <a:off x="1062836" y="1239894"/>
              <a:ext cx="380220" cy="3720002"/>
            </a:xfrm>
            <a:prstGeom prst="rect">
              <a:avLst/>
            </a:prstGeom>
            <a:ln w="12700">
              <a:miter lim="400000"/>
            </a:ln>
          </p:spPr>
          <p:txBody>
            <a:bodyPr lIns="45719" rIns="45719">
              <a:spAutoFit/>
            </a:bodyPr>
            <a:lstStyle/>
            <a:p>
              <a:pPr defTabSz="914400" hangingPunct="1">
                <a:defRPr sz="1400" b="1">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kern="1200" dirty="0" smtClean="0">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网</a:t>
              </a:r>
              <a:endParaRPr sz="3200" kern="1200" dirty="0">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defTabSz="914400" hangingPunct="1">
                <a:defRPr sz="1400" b="1">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kern="1200" dirty="0">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络</a:t>
              </a:r>
            </a:p>
            <a:p>
              <a:pPr defTabSz="914400" hangingPunct="1">
                <a:defRPr sz="1400" b="1">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3200" kern="1200" dirty="0" smtClean="0">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安全和数据安全</a:t>
              </a:r>
              <a:endParaRPr sz="3200" kern="1200" dirty="0">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defTabSz="914400" hangingPunct="1">
                <a:defRPr sz="1400" b="1">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kern="1200" dirty="0">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保</a:t>
              </a:r>
            </a:p>
            <a:p>
              <a:pPr defTabSz="914400" hangingPunct="1">
                <a:defRPr sz="1400" b="1">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kern="1200" dirty="0">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障</a:t>
              </a:r>
            </a:p>
            <a:p>
              <a:pPr defTabSz="914400" hangingPunct="1">
                <a:defRPr sz="1400" b="1">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kern="1200" dirty="0">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体</a:t>
              </a:r>
            </a:p>
            <a:p>
              <a:pPr defTabSz="914400" hangingPunct="1">
                <a:defRPr sz="1400" b="1">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kern="1200" dirty="0">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系</a:t>
              </a:r>
            </a:p>
          </p:txBody>
        </p:sp>
        <p:sp>
          <p:nvSpPr>
            <p:cNvPr id="46" name="矩形 6"/>
            <p:cNvSpPr txBox="1"/>
            <p:nvPr/>
          </p:nvSpPr>
          <p:spPr>
            <a:xfrm>
              <a:off x="10884795" y="1427947"/>
              <a:ext cx="380219" cy="3360732"/>
            </a:xfrm>
            <a:prstGeom prst="rect">
              <a:avLst/>
            </a:prstGeom>
            <a:ln w="12700">
              <a:miter lim="400000"/>
            </a:ln>
          </p:spPr>
          <p:txBody>
            <a:bodyPr lIns="45719" rIns="45719">
              <a:spAutoFit/>
            </a:bodyPr>
            <a:lstStyle>
              <a:lvl1pPr algn="ctr">
                <a:defRPr sz="1400" b="1">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sz="3200" b="1" i="0" u="none" strike="noStrike" kern="1200" cap="none" spc="0" normalizeH="0" baseline="0" noProof="0" dirty="0" err="1">
                  <a:ln>
                    <a:noFill/>
                  </a:ln>
                  <a:solidFill>
                    <a:srgbClr val="0433FF"/>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体制机制和高水平人才队伍</a:t>
              </a:r>
              <a:endParaRPr kumimoji="0" sz="3200" b="1" i="0" u="none" strike="noStrike" kern="1200" cap="none" spc="0" normalizeH="0" baseline="0" noProof="0" dirty="0">
                <a:ln>
                  <a:noFill/>
                </a:ln>
                <a:solidFill>
                  <a:srgbClr val="0433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线条"/>
            <p:cNvSpPr/>
            <p:nvPr/>
          </p:nvSpPr>
          <p:spPr>
            <a:xfrm flipH="1">
              <a:off x="8103146" y="6052060"/>
              <a:ext cx="563016" cy="1"/>
            </a:xfrm>
            <a:prstGeom prst="line">
              <a:avLst/>
            </a:prstGeom>
            <a:ln w="25400">
              <a:solidFill>
                <a:srgbClr val="2F95F7"/>
              </a:solidFill>
              <a:prstDash val="sysDot"/>
              <a:miter lim="400000"/>
              <a:headEnd type="oval"/>
            </a:ln>
          </p:spPr>
          <p:txBody>
            <a:bodyPr lIns="45719" rIns="45719"/>
            <a:lstStyle/>
            <a:p>
              <a:pPr algn="l" defTabSz="914400" hangingPunct="1">
                <a:defRPr/>
              </a:pPr>
              <a:endParaRPr sz="3200" b="0" kern="1200">
                <a:latin typeface="Calibri" panose="020F0502020204030204"/>
                <a:ea typeface="宋体" panose="02010600030101010101" pitchFamily="2" charset="-122"/>
                <a:cs typeface="+mn-cs"/>
              </a:endParaRPr>
            </a:p>
          </p:txBody>
        </p:sp>
        <p:sp>
          <p:nvSpPr>
            <p:cNvPr id="48" name="线条"/>
            <p:cNvSpPr/>
            <p:nvPr/>
          </p:nvSpPr>
          <p:spPr>
            <a:xfrm flipH="1">
              <a:off x="8677235" y="6054071"/>
              <a:ext cx="331960" cy="1"/>
            </a:xfrm>
            <a:prstGeom prst="line">
              <a:avLst/>
            </a:prstGeom>
            <a:ln w="25400">
              <a:solidFill>
                <a:srgbClr val="2F95F7"/>
              </a:solidFill>
              <a:prstDash val="sysDot"/>
              <a:miter lim="400000"/>
              <a:headEnd type="oval"/>
            </a:ln>
          </p:spPr>
          <p:txBody>
            <a:bodyPr lIns="45719" rIns="45719"/>
            <a:lstStyle/>
            <a:p>
              <a:pPr algn="l" defTabSz="914400" hangingPunct="1">
                <a:defRPr/>
              </a:pPr>
              <a:endParaRPr sz="3200" b="0" kern="1200">
                <a:latin typeface="Calibri" panose="020F0502020204030204"/>
                <a:ea typeface="宋体" panose="02010600030101010101" pitchFamily="2" charset="-122"/>
                <a:cs typeface="+mn-cs"/>
              </a:endParaRPr>
            </a:p>
          </p:txBody>
        </p:sp>
        <p:sp>
          <p:nvSpPr>
            <p:cNvPr id="49" name="线条"/>
            <p:cNvSpPr/>
            <p:nvPr/>
          </p:nvSpPr>
          <p:spPr>
            <a:xfrm flipH="1">
              <a:off x="8677235" y="5411779"/>
              <a:ext cx="331960" cy="1"/>
            </a:xfrm>
            <a:prstGeom prst="line">
              <a:avLst/>
            </a:prstGeom>
            <a:ln w="25400">
              <a:solidFill>
                <a:srgbClr val="2F95F7"/>
              </a:solidFill>
              <a:prstDash val="sysDot"/>
              <a:miter lim="400000"/>
              <a:headEnd type="oval"/>
            </a:ln>
          </p:spPr>
          <p:txBody>
            <a:bodyPr lIns="45719" rIns="45719"/>
            <a:lstStyle/>
            <a:p>
              <a:pPr algn="l" defTabSz="914400" hangingPunct="1">
                <a:defRPr/>
              </a:pPr>
              <a:endParaRPr sz="3200" b="0" kern="1200">
                <a:latin typeface="Calibri" panose="020F0502020204030204"/>
                <a:ea typeface="宋体" panose="02010600030101010101" pitchFamily="2" charset="-122"/>
                <a:cs typeface="+mn-cs"/>
              </a:endParaRPr>
            </a:p>
          </p:txBody>
        </p:sp>
        <p:sp>
          <p:nvSpPr>
            <p:cNvPr id="50" name="线条"/>
            <p:cNvSpPr/>
            <p:nvPr/>
          </p:nvSpPr>
          <p:spPr>
            <a:xfrm flipV="1">
              <a:off x="8672994" y="5407477"/>
              <a:ext cx="1" cy="604598"/>
            </a:xfrm>
            <a:prstGeom prst="line">
              <a:avLst/>
            </a:prstGeom>
            <a:ln w="25400">
              <a:solidFill>
                <a:srgbClr val="2F95F7"/>
              </a:solidFill>
              <a:prstDash val="sysDot"/>
              <a:miter lim="400000"/>
            </a:ln>
          </p:spPr>
          <p:txBody>
            <a:bodyPr lIns="45719" rIns="45719"/>
            <a:lstStyle/>
            <a:p>
              <a:pPr algn="l" defTabSz="914400" hangingPunct="1">
                <a:defRPr/>
              </a:pPr>
              <a:endParaRPr sz="3200" b="0" kern="1200">
                <a:latin typeface="Calibri" panose="020F0502020204030204"/>
                <a:ea typeface="宋体" panose="02010600030101010101" pitchFamily="2" charset="-122"/>
                <a:cs typeface="+mn-cs"/>
              </a:endParaRPr>
            </a:p>
          </p:txBody>
        </p:sp>
        <p:sp>
          <p:nvSpPr>
            <p:cNvPr id="51" name="线条"/>
            <p:cNvSpPr/>
            <p:nvPr/>
          </p:nvSpPr>
          <p:spPr>
            <a:xfrm flipH="1">
              <a:off x="4096572" y="6087786"/>
              <a:ext cx="533138" cy="1"/>
            </a:xfrm>
            <a:prstGeom prst="line">
              <a:avLst/>
            </a:prstGeom>
            <a:ln w="25400">
              <a:solidFill>
                <a:srgbClr val="2F95F7"/>
              </a:solidFill>
              <a:prstDash val="sysDot"/>
              <a:miter lim="400000"/>
              <a:tailEnd type="oval"/>
            </a:ln>
          </p:spPr>
          <p:txBody>
            <a:bodyPr lIns="45719" rIns="45719"/>
            <a:lstStyle/>
            <a:p>
              <a:pPr algn="l" defTabSz="914400" hangingPunct="1">
                <a:defRPr/>
              </a:pPr>
              <a:endParaRPr sz="3200" b="0" kern="1200">
                <a:latin typeface="Calibri" panose="020F0502020204030204"/>
                <a:ea typeface="宋体" panose="02010600030101010101" pitchFamily="2" charset="-122"/>
                <a:cs typeface="+mn-cs"/>
              </a:endParaRPr>
            </a:p>
          </p:txBody>
        </p:sp>
        <p:sp>
          <p:nvSpPr>
            <p:cNvPr id="52" name="线条"/>
            <p:cNvSpPr/>
            <p:nvPr/>
          </p:nvSpPr>
          <p:spPr>
            <a:xfrm>
              <a:off x="3710345" y="6087786"/>
              <a:ext cx="331959" cy="1"/>
            </a:xfrm>
            <a:prstGeom prst="line">
              <a:avLst/>
            </a:prstGeom>
            <a:ln w="25400">
              <a:solidFill>
                <a:srgbClr val="2F95F7"/>
              </a:solidFill>
              <a:prstDash val="sysDot"/>
              <a:miter lim="400000"/>
              <a:headEnd type="oval"/>
            </a:ln>
          </p:spPr>
          <p:txBody>
            <a:bodyPr lIns="45719" rIns="45719"/>
            <a:lstStyle/>
            <a:p>
              <a:pPr algn="l" defTabSz="914400" hangingPunct="1">
                <a:defRPr/>
              </a:pPr>
              <a:endParaRPr sz="3200" b="0" kern="1200">
                <a:latin typeface="Calibri" panose="020F0502020204030204"/>
                <a:ea typeface="宋体" panose="02010600030101010101" pitchFamily="2" charset="-122"/>
                <a:cs typeface="+mn-cs"/>
              </a:endParaRPr>
            </a:p>
          </p:txBody>
        </p:sp>
        <p:sp>
          <p:nvSpPr>
            <p:cNvPr id="53" name="线条"/>
            <p:cNvSpPr/>
            <p:nvPr/>
          </p:nvSpPr>
          <p:spPr>
            <a:xfrm>
              <a:off x="3710345" y="5449221"/>
              <a:ext cx="331959" cy="1"/>
            </a:xfrm>
            <a:prstGeom prst="line">
              <a:avLst/>
            </a:prstGeom>
            <a:ln w="25400">
              <a:solidFill>
                <a:srgbClr val="2F95F7"/>
              </a:solidFill>
              <a:prstDash val="sysDot"/>
              <a:miter lim="400000"/>
              <a:headEnd type="oval"/>
            </a:ln>
          </p:spPr>
          <p:txBody>
            <a:bodyPr lIns="45719" rIns="45719"/>
            <a:lstStyle/>
            <a:p>
              <a:pPr algn="l" defTabSz="914400" hangingPunct="1">
                <a:defRPr/>
              </a:pPr>
              <a:endParaRPr sz="3200" b="0" kern="1200">
                <a:latin typeface="Calibri" panose="020F0502020204030204"/>
                <a:ea typeface="宋体" panose="02010600030101010101" pitchFamily="2" charset="-122"/>
                <a:cs typeface="+mn-cs"/>
              </a:endParaRPr>
            </a:p>
          </p:txBody>
        </p:sp>
        <p:sp>
          <p:nvSpPr>
            <p:cNvPr id="54" name="线条"/>
            <p:cNvSpPr/>
            <p:nvPr/>
          </p:nvSpPr>
          <p:spPr>
            <a:xfrm flipV="1">
              <a:off x="4062166" y="5449221"/>
              <a:ext cx="0" cy="620599"/>
            </a:xfrm>
            <a:prstGeom prst="line">
              <a:avLst/>
            </a:prstGeom>
            <a:ln w="25400">
              <a:solidFill>
                <a:srgbClr val="2F95F7"/>
              </a:solidFill>
              <a:prstDash val="sysDot"/>
              <a:miter lim="400000"/>
            </a:ln>
          </p:spPr>
          <p:txBody>
            <a:bodyPr lIns="45719" rIns="45719"/>
            <a:lstStyle/>
            <a:p>
              <a:pPr algn="l" defTabSz="914400" hangingPunct="1">
                <a:defRPr/>
              </a:pPr>
              <a:endParaRPr sz="3200" b="0" kern="1200">
                <a:latin typeface="Calibri" panose="020F0502020204030204"/>
                <a:ea typeface="宋体" panose="02010600030101010101" pitchFamily="2" charset="-122"/>
                <a:cs typeface="+mn-cs"/>
              </a:endParaRPr>
            </a:p>
          </p:txBody>
        </p:sp>
        <p:sp>
          <p:nvSpPr>
            <p:cNvPr id="55" name="可管…"/>
            <p:cNvSpPr txBox="1"/>
            <p:nvPr/>
          </p:nvSpPr>
          <p:spPr>
            <a:xfrm>
              <a:off x="-115540" y="1939626"/>
              <a:ext cx="879092" cy="2119847"/>
            </a:xfrm>
            <a:prstGeom prst="rect">
              <a:avLst/>
            </a:prstGeom>
            <a:ln w="12700">
              <a:miter lim="400000"/>
            </a:ln>
          </p:spPr>
          <p:txBody>
            <a:bodyPr wrap="none" lIns="45719" rIns="45719">
              <a:spAutoFit/>
            </a:bodyPr>
            <a:lstStyle/>
            <a:p>
              <a:pPr defTabSz="914400" hangingPunct="1">
                <a:lnSpc>
                  <a:spcPct val="150000"/>
                </a:lnSpc>
                <a:defRPr sz="140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sz="3200" b="0" kern="1200" dirty="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3200" kern="1200" dirty="0" err="1">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可管</a:t>
              </a:r>
              <a:r>
                <a:rPr sz="3200" kern="1200" dirty="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p>
            <a:p>
              <a:pPr defTabSz="914400" hangingPunct="1">
                <a:lnSpc>
                  <a:spcPct val="150000"/>
                </a:lnSpc>
                <a:defRPr sz="140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sz="3200" kern="1200" dirty="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defTabSz="914400" hangingPunct="1">
                <a:lnSpc>
                  <a:spcPct val="150000"/>
                </a:lnSpc>
                <a:defRPr sz="140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kern="1200" dirty="0" err="1">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可控</a:t>
              </a:r>
              <a:endParaRPr sz="3200" kern="1200" dirty="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defTabSz="914400" hangingPunct="1">
                <a:lnSpc>
                  <a:spcPct val="150000"/>
                </a:lnSpc>
                <a:defRPr sz="140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sz="3200" kern="1200" dirty="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defTabSz="914400" hangingPunct="1">
                <a:lnSpc>
                  <a:spcPct val="150000"/>
                </a:lnSpc>
                <a:defRPr sz="140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kern="1200" dirty="0" err="1">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可信</a:t>
              </a:r>
              <a:endParaRPr sz="3200" kern="1200" dirty="0">
                <a:solidFill>
                  <a:srgbClr val="2B78D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56" name="箭头"/>
            <p:cNvSpPr/>
            <p:nvPr/>
          </p:nvSpPr>
          <p:spPr>
            <a:xfrm>
              <a:off x="647589" y="2177826"/>
              <a:ext cx="284727" cy="256764"/>
            </a:xfrm>
            <a:prstGeom prst="rightArrow">
              <a:avLst>
                <a:gd name="adj1" fmla="val 32000"/>
                <a:gd name="adj2" fmla="val 70970"/>
              </a:avLst>
            </a:prstGeom>
            <a:solidFill>
              <a:schemeClr val="accent1">
                <a:lumMod val="40000"/>
                <a:lumOff val="60000"/>
              </a:schemeClr>
            </a:solidFill>
            <a:ln w="12700">
              <a:miter lim="400000"/>
            </a:ln>
          </p:spPr>
          <p:txBody>
            <a:bodyPr lIns="45719" rIns="45719"/>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7" name="箭头"/>
            <p:cNvSpPr/>
            <p:nvPr/>
          </p:nvSpPr>
          <p:spPr>
            <a:xfrm>
              <a:off x="647589" y="2863626"/>
              <a:ext cx="284727" cy="256764"/>
            </a:xfrm>
            <a:prstGeom prst="rightArrow">
              <a:avLst>
                <a:gd name="adj1" fmla="val 32000"/>
                <a:gd name="adj2" fmla="val 70970"/>
              </a:avLst>
            </a:prstGeom>
            <a:solidFill>
              <a:schemeClr val="accent1">
                <a:lumMod val="40000"/>
                <a:lumOff val="60000"/>
              </a:schemeClr>
            </a:solidFill>
            <a:ln w="12700">
              <a:miter lim="400000"/>
            </a:ln>
          </p:spPr>
          <p:txBody>
            <a:bodyPr lIns="45719" rIns="45719"/>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8" name="箭头"/>
            <p:cNvSpPr/>
            <p:nvPr/>
          </p:nvSpPr>
          <p:spPr>
            <a:xfrm>
              <a:off x="647589" y="3562126"/>
              <a:ext cx="284727" cy="256764"/>
            </a:xfrm>
            <a:prstGeom prst="rightArrow">
              <a:avLst>
                <a:gd name="adj1" fmla="val 32000"/>
                <a:gd name="adj2" fmla="val 70970"/>
              </a:avLst>
            </a:prstGeom>
            <a:solidFill>
              <a:schemeClr val="accent1">
                <a:lumMod val="40000"/>
                <a:lumOff val="60000"/>
              </a:schemeClr>
            </a:solidFill>
            <a:ln w="12700">
              <a:miter lim="400000"/>
            </a:ln>
          </p:spPr>
          <p:txBody>
            <a:bodyPr lIns="45719" rIns="45719"/>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9" name="箭头"/>
            <p:cNvSpPr/>
            <p:nvPr/>
          </p:nvSpPr>
          <p:spPr>
            <a:xfrm>
              <a:off x="11394142" y="2189869"/>
              <a:ext cx="380220" cy="479399"/>
            </a:xfrm>
            <a:custGeom>
              <a:avLst/>
              <a:gdLst/>
              <a:ahLst/>
              <a:cxnLst>
                <a:cxn ang="0">
                  <a:pos x="wd2" y="hd2"/>
                </a:cxn>
                <a:cxn ang="5400000">
                  <a:pos x="wd2" y="hd2"/>
                </a:cxn>
                <a:cxn ang="10800000">
                  <a:pos x="wd2" y="hd2"/>
                </a:cxn>
                <a:cxn ang="16200000">
                  <a:pos x="wd2" y="hd2"/>
                </a:cxn>
              </a:cxnLst>
              <a:rect l="0" t="0" r="r" b="b"/>
              <a:pathLst>
                <a:path w="21600" h="21600" extrusionOk="0">
                  <a:moveTo>
                    <a:pt x="10352" y="14256"/>
                  </a:moveTo>
                  <a:lnTo>
                    <a:pt x="10352" y="21600"/>
                  </a:lnTo>
                  <a:lnTo>
                    <a:pt x="0" y="10800"/>
                  </a:lnTo>
                  <a:lnTo>
                    <a:pt x="10352" y="0"/>
                  </a:lnTo>
                  <a:lnTo>
                    <a:pt x="10352" y="7344"/>
                  </a:lnTo>
                  <a:lnTo>
                    <a:pt x="21600" y="7344"/>
                  </a:lnTo>
                  <a:lnTo>
                    <a:pt x="21600" y="14256"/>
                  </a:lnTo>
                  <a:close/>
                </a:path>
              </a:pathLst>
            </a:custGeom>
            <a:solidFill>
              <a:schemeClr val="accent1">
                <a:lumMod val="40000"/>
                <a:lumOff val="60000"/>
              </a:schemeClr>
            </a:solidFill>
            <a:ln w="12700">
              <a:miter lim="400000"/>
            </a:ln>
          </p:spPr>
          <p:txBody>
            <a:bodyPr lIns="45719" rIns="45719"/>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0" name="箭头"/>
            <p:cNvSpPr/>
            <p:nvPr/>
          </p:nvSpPr>
          <p:spPr>
            <a:xfrm>
              <a:off x="11394142" y="3624969"/>
              <a:ext cx="380220" cy="479399"/>
            </a:xfrm>
            <a:custGeom>
              <a:avLst/>
              <a:gdLst/>
              <a:ahLst/>
              <a:cxnLst>
                <a:cxn ang="0">
                  <a:pos x="wd2" y="hd2"/>
                </a:cxn>
                <a:cxn ang="5400000">
                  <a:pos x="wd2" y="hd2"/>
                </a:cxn>
                <a:cxn ang="10800000">
                  <a:pos x="wd2" y="hd2"/>
                </a:cxn>
                <a:cxn ang="16200000">
                  <a:pos x="wd2" y="hd2"/>
                </a:cxn>
              </a:cxnLst>
              <a:rect l="0" t="0" r="r" b="b"/>
              <a:pathLst>
                <a:path w="21600" h="21600" extrusionOk="0">
                  <a:moveTo>
                    <a:pt x="10352" y="14256"/>
                  </a:moveTo>
                  <a:lnTo>
                    <a:pt x="10352" y="21600"/>
                  </a:lnTo>
                  <a:lnTo>
                    <a:pt x="0" y="10800"/>
                  </a:lnTo>
                  <a:lnTo>
                    <a:pt x="10352" y="0"/>
                  </a:lnTo>
                  <a:lnTo>
                    <a:pt x="10352" y="7344"/>
                  </a:lnTo>
                  <a:lnTo>
                    <a:pt x="21600" y="7344"/>
                  </a:lnTo>
                  <a:lnTo>
                    <a:pt x="21600" y="14256"/>
                  </a:lnTo>
                  <a:close/>
                </a:path>
              </a:pathLst>
            </a:custGeom>
            <a:solidFill>
              <a:srgbClr val="CCEBFF"/>
            </a:solidFill>
            <a:ln w="12700">
              <a:miter lim="400000"/>
            </a:ln>
          </p:spPr>
          <p:txBody>
            <a:bodyPr lIns="45719" rIns="45719"/>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3" name="Shape 2927"/>
            <p:cNvSpPr/>
            <p:nvPr/>
          </p:nvSpPr>
          <p:spPr>
            <a:xfrm>
              <a:off x="10709623" y="5130323"/>
              <a:ext cx="662892" cy="682224"/>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gradFill>
              <a:gsLst>
                <a:gs pos="0">
                  <a:srgbClr val="0096FF"/>
                </a:gs>
                <a:gs pos="100000">
                  <a:srgbClr val="76D6FF"/>
                </a:gs>
              </a:gsLst>
              <a:lin ang="5400000"/>
            </a:gradFill>
            <a:ln w="12700">
              <a:miter lim="400000"/>
            </a:ln>
          </p:spPr>
          <p:txBody>
            <a:bodyPr lIns="45719" rIns="45719" anchor="ctr"/>
            <a:lstStyle/>
            <a:p>
              <a:pPr algn="l" defTabSz="236220" hangingPunct="1">
                <a:defRPr sz="1500">
                  <a:solidFill>
                    <a:srgbClr val="FFFFFF">
                      <a:lumOff val="44000"/>
                    </a:srgbClr>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3200" b="0" kern="1200">
                <a:solidFill>
                  <a:srgbClr val="FFFFFF">
                    <a:lumOff val="44000"/>
                  </a:srgbClr>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endParaRPr>
            </a:p>
          </p:txBody>
        </p:sp>
        <p:sp>
          <p:nvSpPr>
            <p:cNvPr id="64" name="Shape 2927"/>
            <p:cNvSpPr/>
            <p:nvPr/>
          </p:nvSpPr>
          <p:spPr>
            <a:xfrm>
              <a:off x="1008594" y="5130323"/>
              <a:ext cx="693496" cy="682224"/>
            </a:xfrm>
            <a:custGeom>
              <a:avLst/>
              <a:gdLst/>
              <a:ahLst/>
              <a:cxnLst>
                <a:cxn ang="0">
                  <a:pos x="wd2" y="hd2"/>
                </a:cxn>
                <a:cxn ang="5400000">
                  <a:pos x="wd2" y="hd2"/>
                </a:cxn>
                <a:cxn ang="10800000">
                  <a:pos x="wd2" y="hd2"/>
                </a:cxn>
                <a:cxn ang="16200000">
                  <a:pos x="wd2" y="hd2"/>
                </a:cxn>
              </a:cxnLst>
              <a:rect l="0" t="0" r="r" b="b"/>
              <a:pathLst>
                <a:path w="21600" h="21600" extrusionOk="0">
                  <a:moveTo>
                    <a:pt x="3436" y="5891"/>
                  </a:moveTo>
                  <a:cubicBezTo>
                    <a:pt x="3707" y="5891"/>
                    <a:pt x="3927" y="6111"/>
                    <a:pt x="3927" y="6382"/>
                  </a:cubicBezTo>
                  <a:lnTo>
                    <a:pt x="3927" y="6873"/>
                  </a:lnTo>
                  <a:cubicBezTo>
                    <a:pt x="4064" y="9012"/>
                    <a:pt x="5193" y="16791"/>
                    <a:pt x="14152" y="19651"/>
                  </a:cubicBezTo>
                  <a:cubicBezTo>
                    <a:pt x="8756" y="16010"/>
                    <a:pt x="7965" y="8876"/>
                    <a:pt x="7855" y="6873"/>
                  </a:cubicBezTo>
                  <a:lnTo>
                    <a:pt x="7855" y="6382"/>
                  </a:lnTo>
                  <a:cubicBezTo>
                    <a:pt x="7855" y="6111"/>
                    <a:pt x="8075" y="5891"/>
                    <a:pt x="8345" y="5891"/>
                  </a:cubicBezTo>
                  <a:lnTo>
                    <a:pt x="10176" y="5891"/>
                  </a:lnTo>
                  <a:lnTo>
                    <a:pt x="5891" y="1217"/>
                  </a:lnTo>
                  <a:lnTo>
                    <a:pt x="1606" y="5891"/>
                  </a:lnTo>
                  <a:cubicBezTo>
                    <a:pt x="1606" y="5891"/>
                    <a:pt x="3436" y="5891"/>
                    <a:pt x="3436" y="5891"/>
                  </a:cubicBezTo>
                  <a:close/>
                  <a:moveTo>
                    <a:pt x="144" y="6035"/>
                  </a:moveTo>
                  <a:lnTo>
                    <a:pt x="5544" y="144"/>
                  </a:lnTo>
                  <a:cubicBezTo>
                    <a:pt x="5633" y="55"/>
                    <a:pt x="5755" y="0"/>
                    <a:pt x="5891" y="0"/>
                  </a:cubicBezTo>
                  <a:cubicBezTo>
                    <a:pt x="6027" y="0"/>
                    <a:pt x="6150" y="55"/>
                    <a:pt x="6238" y="144"/>
                  </a:cubicBezTo>
                  <a:lnTo>
                    <a:pt x="11638" y="6035"/>
                  </a:lnTo>
                  <a:cubicBezTo>
                    <a:pt x="11727" y="6124"/>
                    <a:pt x="11782" y="6247"/>
                    <a:pt x="11782" y="6382"/>
                  </a:cubicBezTo>
                  <a:cubicBezTo>
                    <a:pt x="11782" y="6653"/>
                    <a:pt x="11562" y="6873"/>
                    <a:pt x="11291" y="6873"/>
                  </a:cubicBezTo>
                  <a:lnTo>
                    <a:pt x="8885" y="6873"/>
                  </a:lnTo>
                  <a:cubicBezTo>
                    <a:pt x="8943" y="7916"/>
                    <a:pt x="9206" y="10507"/>
                    <a:pt x="10404" y="13351"/>
                  </a:cubicBezTo>
                  <a:cubicBezTo>
                    <a:pt x="12440" y="18184"/>
                    <a:pt x="16042" y="20618"/>
                    <a:pt x="21109" y="20618"/>
                  </a:cubicBezTo>
                  <a:cubicBezTo>
                    <a:pt x="21381" y="20618"/>
                    <a:pt x="21600" y="20838"/>
                    <a:pt x="21600" y="21109"/>
                  </a:cubicBezTo>
                  <a:cubicBezTo>
                    <a:pt x="21600" y="21380"/>
                    <a:pt x="21381" y="21600"/>
                    <a:pt x="21109" y="21600"/>
                  </a:cubicBezTo>
                  <a:cubicBezTo>
                    <a:pt x="4990" y="21600"/>
                    <a:pt x="3150" y="9470"/>
                    <a:pt x="2942" y="6873"/>
                  </a:cubicBezTo>
                  <a:lnTo>
                    <a:pt x="491" y="6873"/>
                  </a:lnTo>
                  <a:cubicBezTo>
                    <a:pt x="220" y="6873"/>
                    <a:pt x="0" y="6653"/>
                    <a:pt x="0" y="6382"/>
                  </a:cubicBezTo>
                  <a:cubicBezTo>
                    <a:pt x="0" y="6247"/>
                    <a:pt x="55" y="6124"/>
                    <a:pt x="144" y="6035"/>
                  </a:cubicBezTo>
                </a:path>
              </a:pathLst>
            </a:custGeom>
            <a:gradFill>
              <a:gsLst>
                <a:gs pos="0">
                  <a:srgbClr val="0096FF"/>
                </a:gs>
                <a:gs pos="100000">
                  <a:srgbClr val="76D6FF"/>
                </a:gs>
              </a:gsLst>
              <a:lin ang="5400000"/>
            </a:gradFill>
            <a:ln w="12700">
              <a:miter lim="400000"/>
            </a:ln>
          </p:spPr>
          <p:txBody>
            <a:bodyPr lIns="45719" rIns="45719" anchor="ctr"/>
            <a:lstStyle/>
            <a:p>
              <a:pPr algn="l" defTabSz="236220" hangingPunct="1">
                <a:defRPr sz="1500">
                  <a:solidFill>
                    <a:srgbClr val="FFFFFF">
                      <a:lumOff val="44000"/>
                    </a:srgbClr>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3200" b="0" kern="1200">
                <a:solidFill>
                  <a:srgbClr val="FFFFFF">
                    <a:lumOff val="44000"/>
                  </a:srgbClr>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endParaRPr>
            </a:p>
          </p:txBody>
        </p:sp>
        <p:sp>
          <p:nvSpPr>
            <p:cNvPr id="65" name="矩形 6"/>
            <p:cNvSpPr txBox="1"/>
            <p:nvPr/>
          </p:nvSpPr>
          <p:spPr>
            <a:xfrm>
              <a:off x="5085823" y="3315058"/>
              <a:ext cx="1959047" cy="334976"/>
            </a:xfrm>
            <a:prstGeom prst="rect">
              <a:avLst/>
            </a:prstGeom>
            <a:ln w="12700">
              <a:miter lim="400000"/>
            </a:ln>
          </p:spPr>
          <p:txBody>
            <a:bodyPr lIns="45719" rIns="45719">
              <a:spAutoFit/>
            </a:bodyPr>
            <a:lstStyle>
              <a:lvl1pPr algn="ctr">
                <a:defRPr b="1">
                  <a:solidFill>
                    <a:srgbClr val="01199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defTabSz="914400" hangingPunct="1">
                <a:defRPr/>
              </a:pPr>
              <a:endParaRPr sz="3200" kern="1200" dirty="0">
                <a:gradFill>
                  <a:gsLst>
                    <a:gs pos="0">
                      <a:srgbClr val="007BD3"/>
                    </a:gs>
                    <a:gs pos="100000">
                      <a:srgbClr val="034373"/>
                    </a:gs>
                  </a:gsLst>
                  <a:lin scaled="0"/>
                </a:gradFill>
                <a:latin typeface="方正兰亭粗黑简体" panose="02000000000000000000" charset="-122"/>
                <a:ea typeface="方正兰亭粗黑简体" panose="02000000000000000000" charset="-122"/>
              </a:endParaRPr>
            </a:p>
          </p:txBody>
        </p:sp>
        <p:pic>
          <p:nvPicPr>
            <p:cNvPr id="66" name="图片 65" descr="loho"/>
            <p:cNvPicPr>
              <a:picLocks noChangeAspect="1"/>
            </p:cNvPicPr>
            <p:nvPr/>
          </p:nvPicPr>
          <p:blipFill>
            <a:blip r:embed="rId4"/>
            <a:stretch>
              <a:fillRect/>
            </a:stretch>
          </p:blipFill>
          <p:spPr>
            <a:xfrm>
              <a:off x="5554043" y="2649785"/>
              <a:ext cx="925960" cy="928438"/>
            </a:xfrm>
            <a:prstGeom prst="rect">
              <a:avLst/>
            </a:prstGeom>
          </p:spPr>
        </p:pic>
        <p:sp>
          <p:nvSpPr>
            <p:cNvPr id="67" name="矩形 6"/>
            <p:cNvSpPr txBox="1"/>
            <p:nvPr/>
          </p:nvSpPr>
          <p:spPr>
            <a:xfrm>
              <a:off x="2398482" y="2320442"/>
              <a:ext cx="2407063" cy="646295"/>
            </a:xfrm>
            <a:prstGeom prst="rect">
              <a:avLst/>
            </a:prstGeom>
            <a:ln w="12700">
              <a:miter lim="400000"/>
            </a:ln>
          </p:spPr>
          <p:txBody>
            <a:bodyPr lIns="45719" rIns="45719">
              <a:spAutoFit/>
            </a:bodyPr>
            <a:lstStyle/>
            <a:p>
              <a:pPr defTabSz="914400" hangingPunct="1">
                <a:spcBef>
                  <a:spcPts val="600"/>
                </a:spcBef>
                <a:defRPr sz="1400" b="1">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kern="1200" dirty="0" err="1">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促进科研范式</a:t>
              </a:r>
              <a:r>
                <a:rPr lang="zh-CN" altLang="en-US" sz="3200" kern="1200" dirty="0">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升级</a:t>
              </a:r>
              <a:r>
                <a:rPr sz="3200" kern="1200" dirty="0" err="1">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变革</a:t>
              </a:r>
              <a:endParaRPr sz="3200" kern="1200" dirty="0">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defTabSz="914400" hangingPunct="1">
                <a:spcBef>
                  <a:spcPts val="600"/>
                </a:spcBef>
                <a:defRPr sz="1400" b="1">
                  <a:solidFill>
                    <a:srgbClr val="0433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200" b="0" kern="1200" dirty="0" err="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支撑基础研究实现突破</a:t>
              </a:r>
              <a:endParaRPr sz="3200" b="0" kern="12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8" name="矩形 67"/>
            <p:cNvSpPr/>
            <p:nvPr/>
          </p:nvSpPr>
          <p:spPr>
            <a:xfrm>
              <a:off x="62525" y="-308406"/>
              <a:ext cx="4567185" cy="476019"/>
            </a:xfrm>
            <a:prstGeom prst="rect">
              <a:avLst/>
            </a:prstGeom>
          </p:spPr>
          <p:txBody>
            <a:bodyPr wrap="square">
              <a:spAutoFit/>
            </a:bodyPr>
            <a:lstStyle/>
            <a:p>
              <a:pPr algn="l" defTabSz="914400" hangingPunct="1">
                <a:defRPr/>
              </a:pPr>
              <a:r>
                <a:rPr lang="zh-CN" altLang="en-US" sz="4800" kern="1200" dirty="0" smtClean="0">
                  <a:solidFill>
                    <a:srgbClr val="002060"/>
                  </a:solidFill>
                  <a:latin typeface="微软雅黑" panose="020B0503020204020204" pitchFamily="34" charset="-122"/>
                  <a:ea typeface="微软雅黑" panose="020B0503020204020204" pitchFamily="34" charset="-122"/>
                  <a:cs typeface="+mn-cs"/>
                </a:rPr>
                <a:t>一、规划与项目部署</a:t>
              </a:r>
              <a:endParaRPr lang="zh-CN" altLang="en-US" sz="4800" kern="1200" dirty="0">
                <a:solidFill>
                  <a:srgbClr val="002060"/>
                </a:solidFill>
                <a:latin typeface="微软雅黑" panose="020B0503020204020204" pitchFamily="34" charset="-122"/>
                <a:ea typeface="微软雅黑" panose="020B0503020204020204" pitchFamily="34" charset="-122"/>
                <a:cs typeface="+mn-cs"/>
              </a:endParaRPr>
            </a:p>
          </p:txBody>
        </p:sp>
      </p:grpSp>
      <p:grpSp>
        <p:nvGrpSpPr>
          <p:cNvPr id="6" name="组合 5"/>
          <p:cNvGrpSpPr/>
          <p:nvPr/>
        </p:nvGrpSpPr>
        <p:grpSpPr>
          <a:xfrm>
            <a:off x="12224898" y="598743"/>
            <a:ext cx="11634147" cy="1824070"/>
            <a:chOff x="12111300" y="506918"/>
            <a:chExt cx="11634147" cy="1824070"/>
          </a:xfrm>
        </p:grpSpPr>
        <p:sp>
          <p:nvSpPr>
            <p:cNvPr id="84" name="总中心"/>
            <p:cNvSpPr txBox="1"/>
            <p:nvPr/>
          </p:nvSpPr>
          <p:spPr>
            <a:xfrm>
              <a:off x="17667702" y="1227784"/>
              <a:ext cx="6077745" cy="640772"/>
            </a:xfrm>
            <a:prstGeom prst="rect">
              <a:avLst/>
            </a:prstGeom>
            <a:ln w="12700">
              <a:miter lim="400000"/>
            </a:ln>
          </p:spPr>
          <p:txBody>
            <a:bodyPr wrap="square" lIns="45718" tIns="45718" rIns="45718" bIns="45718">
              <a:spAutoFit/>
            </a:bodyPr>
            <a:lstStyle>
              <a:lvl1pPr>
                <a:lnSpc>
                  <a:spcPct val="70000"/>
                </a:lnSpc>
                <a:spcBef>
                  <a:spcPts val="1000"/>
                </a:spcBef>
                <a:buSzTx/>
                <a:buNone/>
                <a:defRPr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eaLnBrk="1" fontAlgn="auto" latinLnBrk="0" hangingPunct="1">
                <a:lnSpc>
                  <a:spcPct val="100000"/>
                </a:lnSpc>
                <a:spcBef>
                  <a:spcPts val="1000"/>
                </a:spcBef>
                <a:spcAft>
                  <a:spcPts val="0"/>
                </a:spcAft>
                <a:buClrTx/>
                <a:buSzTx/>
                <a:buFontTx/>
                <a:buNone/>
                <a:tabLst/>
                <a:defRPr/>
              </a:pPr>
              <a:r>
                <a:rPr kumimoji="0" lang="zh-CN" altLang="en-US" sz="2000" b="1" i="0" u="none" strike="noStrike" kern="1200" cap="none" spc="0" normalizeH="0" baseline="0" noProof="0" dirty="0">
                  <a:ln>
                    <a:noFill/>
                  </a:ln>
                  <a:solidFill>
                    <a:srgbClr val="1632C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网络安全保障体系中仍存在较多薄弱环节</a:t>
              </a:r>
            </a:p>
          </p:txBody>
        </p:sp>
        <p:grpSp>
          <p:nvGrpSpPr>
            <p:cNvPr id="4" name="组合 3"/>
            <p:cNvGrpSpPr/>
            <p:nvPr/>
          </p:nvGrpSpPr>
          <p:grpSpPr>
            <a:xfrm>
              <a:off x="12111300" y="506918"/>
              <a:ext cx="10472196" cy="1824070"/>
              <a:chOff x="12092080" y="464508"/>
              <a:chExt cx="10472196" cy="1824070"/>
            </a:xfrm>
          </p:grpSpPr>
          <p:grpSp>
            <p:nvGrpSpPr>
              <p:cNvPr id="70" name="组合 69"/>
              <p:cNvGrpSpPr/>
              <p:nvPr/>
            </p:nvGrpSpPr>
            <p:grpSpPr>
              <a:xfrm>
                <a:off x="12092080" y="464508"/>
                <a:ext cx="5059529" cy="556982"/>
                <a:chOff x="1335446" y="621522"/>
                <a:chExt cx="4028869" cy="474015"/>
              </a:xfrm>
            </p:grpSpPr>
            <p:sp>
              <p:nvSpPr>
                <p:cNvPr id="71" name="圆角矩形"/>
                <p:cNvSpPr/>
                <p:nvPr/>
              </p:nvSpPr>
              <p:spPr>
                <a:xfrm>
                  <a:off x="1335446" y="621522"/>
                  <a:ext cx="3798941" cy="437690"/>
                </a:xfrm>
                <a:prstGeom prst="roundRect">
                  <a:avLst>
                    <a:gd name="adj" fmla="val 23888"/>
                  </a:avLst>
                </a:prstGeom>
                <a:gradFill>
                  <a:gsLst>
                    <a:gs pos="0">
                      <a:srgbClr val="FFFFFF"/>
                    </a:gs>
                    <a:gs pos="100000">
                      <a:srgbClr val="FFFFFF"/>
                    </a:gs>
                    <a:gs pos="9000">
                      <a:srgbClr val="00B0F0">
                        <a:tint val="23500"/>
                        <a:satMod val="160000"/>
                      </a:srgbClr>
                    </a:gs>
                  </a:gsLst>
                  <a:lin ang="16200000" scaled="1"/>
                </a:gradFill>
                <a:ln w="19050">
                  <a:solidFill>
                    <a:srgbClr val="FFC000"/>
                  </a:solidFill>
                  <a:miter lim="400000"/>
                </a:ln>
              </p:spPr>
              <p:txBody>
                <a:bodyPr lIns="45718" tIns="45718" rIns="45718" bIns="45718" anchor="ctr"/>
                <a:lstStyle/>
                <a:p>
                  <a:pPr marL="0" marR="0" lvl="0" indent="0" algn="l" defTabSz="914400" eaLnBrk="1" fontAlgn="auto" latinLnBrk="0" hangingPunct="1">
                    <a:lnSpc>
                      <a:spcPct val="100000"/>
                    </a:lnSpc>
                    <a:spcBef>
                      <a:spcPts val="0"/>
                    </a:spcBef>
                    <a:spcAft>
                      <a:spcPts val="0"/>
                    </a:spcAft>
                    <a:buClrTx/>
                    <a:buSzTx/>
                    <a:buFontTx/>
                    <a:buNone/>
                    <a:tabLst/>
                    <a:defRPr>
                      <a:latin typeface="+mj-lt"/>
                      <a:ea typeface="+mj-ea"/>
                      <a:cs typeface="+mj-cs"/>
                      <a:sym typeface="等线" panose="02010600030101010101" charset="-122"/>
                    </a:defRPr>
                  </a:pPr>
                  <a:endParaRPr kumimoji="0" sz="2000" b="0" i="0" u="none" strike="noStrike" kern="1200" cap="none" spc="0" normalizeH="0" baseline="0" noProof="0">
                    <a:ln>
                      <a:noFill/>
                    </a:ln>
                    <a:solidFill>
                      <a:sysClr val="windowText" lastClr="000000"/>
                    </a:solidFill>
                    <a:effectLst/>
                    <a:uLnTx/>
                    <a:uFillTx/>
                    <a:latin typeface="Calibri Light"/>
                    <a:ea typeface="宋体"/>
                    <a:cs typeface="+mn-cs"/>
                    <a:sym typeface="等线" panose="02010600030101010101" charset="-122"/>
                  </a:endParaRPr>
                </a:p>
              </p:txBody>
            </p:sp>
            <p:sp>
              <p:nvSpPr>
                <p:cNvPr id="72" name="总中心"/>
                <p:cNvSpPr txBox="1"/>
                <p:nvPr/>
              </p:nvSpPr>
              <p:spPr>
                <a:xfrm>
                  <a:off x="1816822" y="695432"/>
                  <a:ext cx="3547493" cy="400105"/>
                </a:xfrm>
                <a:prstGeom prst="rect">
                  <a:avLst/>
                </a:prstGeom>
                <a:ln w="12700">
                  <a:miter lim="400000"/>
                </a:ln>
              </p:spPr>
              <p:txBody>
                <a:bodyPr wrap="square" lIns="45718" tIns="45718" rIns="45718" bIns="45718">
                  <a:spAutoFit/>
                </a:bodyPr>
                <a:lstStyle>
                  <a:lvl1pPr>
                    <a:lnSpc>
                      <a:spcPct val="70000"/>
                    </a:lnSpc>
                    <a:spcBef>
                      <a:spcPts val="1000"/>
                    </a:spcBef>
                    <a:buSzTx/>
                    <a:buNone/>
                    <a:defRPr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eaLnBrk="1" fontAlgn="auto" latinLnBrk="0" hangingPunct="1">
                    <a:lnSpc>
                      <a:spcPct val="100000"/>
                    </a:lnSpc>
                    <a:spcBef>
                      <a:spcPts val="1000"/>
                    </a:spcBef>
                    <a:spcAft>
                      <a:spcPts val="0"/>
                    </a:spcAft>
                    <a:buClrTx/>
                    <a:buSzTx/>
                    <a:buFontTx/>
                    <a:buNone/>
                    <a:tabLst/>
                    <a:defRPr/>
                  </a:pPr>
                  <a:r>
                    <a:rPr kumimoji="0" lang="zh-CN" altLang="en-US" sz="2000" b="1" i="0" u="none" strike="noStrike" kern="1200" cap="none" spc="0" normalizeH="0" baseline="0" noProof="0" dirty="0" smtClean="0">
                      <a:ln>
                        <a:noFill/>
                      </a:ln>
                      <a:solidFill>
                        <a:srgbClr val="1632C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网信基础设施核心服务能力不足</a:t>
                  </a:r>
                  <a:endParaRPr kumimoji="0" lang="zh-CN" altLang="en-US" sz="2000" b="1" i="0" u="none" strike="noStrike" kern="1200" cap="none" spc="0" normalizeH="0" baseline="0" noProof="0" dirty="0">
                    <a:ln>
                      <a:noFill/>
                    </a:ln>
                    <a:solidFill>
                      <a:srgbClr val="1632C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grpSp>
            <p:nvGrpSpPr>
              <p:cNvPr id="73" name="组合 72"/>
              <p:cNvGrpSpPr/>
              <p:nvPr/>
            </p:nvGrpSpPr>
            <p:grpSpPr>
              <a:xfrm>
                <a:off x="12092081" y="1086102"/>
                <a:ext cx="5136725" cy="653644"/>
                <a:chOff x="1244989" y="681741"/>
                <a:chExt cx="4196159" cy="481782"/>
              </a:xfrm>
            </p:grpSpPr>
            <p:sp>
              <p:nvSpPr>
                <p:cNvPr id="74" name="圆角矩形"/>
                <p:cNvSpPr/>
                <p:nvPr/>
              </p:nvSpPr>
              <p:spPr>
                <a:xfrm>
                  <a:off x="1244989" y="681741"/>
                  <a:ext cx="3897221" cy="423159"/>
                </a:xfrm>
                <a:prstGeom prst="roundRect">
                  <a:avLst>
                    <a:gd name="adj" fmla="val 23888"/>
                  </a:avLst>
                </a:prstGeom>
                <a:gradFill>
                  <a:gsLst>
                    <a:gs pos="0">
                      <a:srgbClr val="FFFFFF"/>
                    </a:gs>
                    <a:gs pos="100000">
                      <a:srgbClr val="FFFFFF"/>
                    </a:gs>
                    <a:gs pos="9000">
                      <a:srgbClr val="00B0F0">
                        <a:tint val="23500"/>
                        <a:satMod val="160000"/>
                      </a:srgbClr>
                    </a:gs>
                  </a:gsLst>
                  <a:lin ang="16200000" scaled="1"/>
                </a:gradFill>
                <a:ln w="19050">
                  <a:solidFill>
                    <a:srgbClr val="FFC000"/>
                  </a:solidFill>
                  <a:miter lim="400000"/>
                </a:ln>
              </p:spPr>
              <p:txBody>
                <a:bodyPr lIns="45718" tIns="45718" rIns="45718" bIns="45718" anchor="ctr"/>
                <a:lstStyle/>
                <a:p>
                  <a:pPr algn="l" defTabSz="914400" hangingPunct="1"/>
                  <a:endParaRPr sz="2000" b="0" kern="1200">
                    <a:solidFill>
                      <a:sysClr val="windowText" lastClr="000000"/>
                    </a:solidFill>
                    <a:latin typeface="Calibri Light"/>
                    <a:ea typeface="宋体"/>
                    <a:cs typeface="+mn-cs"/>
                    <a:sym typeface="等线" panose="02010600030101010101" charset="-122"/>
                  </a:endParaRPr>
                </a:p>
              </p:txBody>
            </p:sp>
            <p:sp>
              <p:nvSpPr>
                <p:cNvPr id="75" name="总中心"/>
                <p:cNvSpPr txBox="1"/>
                <p:nvPr/>
              </p:nvSpPr>
              <p:spPr>
                <a:xfrm>
                  <a:off x="1405975" y="763418"/>
                  <a:ext cx="4035173" cy="400105"/>
                </a:xfrm>
                <a:prstGeom prst="rect">
                  <a:avLst/>
                </a:prstGeom>
                <a:ln w="12700">
                  <a:miter lim="400000"/>
                </a:ln>
              </p:spPr>
              <p:txBody>
                <a:bodyPr wrap="square" lIns="45718" tIns="45718" rIns="45718" bIns="45718">
                  <a:spAutoFit/>
                </a:bodyPr>
                <a:lstStyle>
                  <a:lvl1pPr>
                    <a:lnSpc>
                      <a:spcPct val="70000"/>
                    </a:lnSpc>
                    <a:spcBef>
                      <a:spcPts val="1000"/>
                    </a:spcBef>
                    <a:buSzTx/>
                    <a:buNone/>
                    <a:defRPr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eaLnBrk="1" fontAlgn="auto" latinLnBrk="0" hangingPunct="1">
                    <a:lnSpc>
                      <a:spcPct val="100000"/>
                    </a:lnSpc>
                    <a:spcBef>
                      <a:spcPts val="1000"/>
                    </a:spcBef>
                    <a:spcAft>
                      <a:spcPts val="0"/>
                    </a:spcAft>
                    <a:buClrTx/>
                    <a:buSzTx/>
                    <a:buFontTx/>
                    <a:buNone/>
                    <a:tabLst/>
                    <a:defRPr/>
                  </a:pPr>
                  <a:r>
                    <a:rPr kumimoji="0" lang="zh-CN" altLang="en-US" sz="2000" b="1" i="0" u="none" strike="noStrike" kern="1200" cap="none" spc="0" normalizeH="0" baseline="0" noProof="0" dirty="0">
                      <a:ln>
                        <a:noFill/>
                      </a:ln>
                      <a:solidFill>
                        <a:srgbClr val="1632C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支撑我院科研范式变革升级的能力不足</a:t>
                  </a:r>
                </a:p>
              </p:txBody>
            </p:sp>
          </p:grpSp>
          <p:grpSp>
            <p:nvGrpSpPr>
              <p:cNvPr id="76" name="组合 75"/>
              <p:cNvGrpSpPr/>
              <p:nvPr/>
            </p:nvGrpSpPr>
            <p:grpSpPr>
              <a:xfrm>
                <a:off x="12092081" y="1745307"/>
                <a:ext cx="4770779" cy="511558"/>
                <a:chOff x="1314754" y="681741"/>
                <a:chExt cx="3979223" cy="439155"/>
              </a:xfrm>
            </p:grpSpPr>
            <p:sp>
              <p:nvSpPr>
                <p:cNvPr id="77" name="圆角矩形"/>
                <p:cNvSpPr/>
                <p:nvPr/>
              </p:nvSpPr>
              <p:spPr>
                <a:xfrm>
                  <a:off x="1314754" y="681741"/>
                  <a:ext cx="3979223" cy="439155"/>
                </a:xfrm>
                <a:prstGeom prst="roundRect">
                  <a:avLst>
                    <a:gd name="adj" fmla="val 23888"/>
                  </a:avLst>
                </a:prstGeom>
                <a:gradFill>
                  <a:gsLst>
                    <a:gs pos="0">
                      <a:srgbClr val="FFFFFF"/>
                    </a:gs>
                    <a:gs pos="100000">
                      <a:srgbClr val="FFFFFF"/>
                    </a:gs>
                    <a:gs pos="9000">
                      <a:srgbClr val="00B0F0">
                        <a:tint val="23500"/>
                        <a:satMod val="160000"/>
                      </a:srgbClr>
                    </a:gs>
                  </a:gsLst>
                  <a:lin ang="16200000" scaled="1"/>
                </a:gradFill>
                <a:ln w="19050">
                  <a:solidFill>
                    <a:srgbClr val="FFC000"/>
                  </a:solidFill>
                  <a:miter lim="400000"/>
                </a:ln>
              </p:spPr>
              <p:txBody>
                <a:bodyPr lIns="45718" tIns="45718" rIns="45718" bIns="45718" anchor="ctr"/>
                <a:lstStyle/>
                <a:p>
                  <a:pPr algn="l" defTabSz="914400" hangingPunct="1"/>
                  <a:endParaRPr sz="2000" b="0" kern="1200">
                    <a:solidFill>
                      <a:sysClr val="windowText" lastClr="000000"/>
                    </a:solidFill>
                    <a:latin typeface="Calibri Light"/>
                    <a:ea typeface="宋体"/>
                    <a:cs typeface="+mn-cs"/>
                    <a:sym typeface="等线" panose="02010600030101010101" charset="-122"/>
                  </a:endParaRPr>
                </a:p>
              </p:txBody>
            </p:sp>
            <p:sp>
              <p:nvSpPr>
                <p:cNvPr id="78" name="总中心"/>
                <p:cNvSpPr txBox="1"/>
                <p:nvPr/>
              </p:nvSpPr>
              <p:spPr>
                <a:xfrm>
                  <a:off x="1868766" y="738083"/>
                  <a:ext cx="3101513" cy="343477"/>
                </a:xfrm>
                <a:prstGeom prst="rect">
                  <a:avLst/>
                </a:prstGeom>
                <a:ln w="12700">
                  <a:miter lim="400000"/>
                </a:ln>
              </p:spPr>
              <p:txBody>
                <a:bodyPr wrap="square" lIns="45718" tIns="45718" rIns="45718" bIns="45718">
                  <a:spAutoFit/>
                </a:bodyPr>
                <a:lstStyle>
                  <a:lvl1pPr>
                    <a:lnSpc>
                      <a:spcPct val="70000"/>
                    </a:lnSpc>
                    <a:spcBef>
                      <a:spcPts val="1000"/>
                    </a:spcBef>
                    <a:buSzTx/>
                    <a:buNone/>
                    <a:defRPr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eaLnBrk="1" fontAlgn="auto" latinLnBrk="0" hangingPunct="1">
                    <a:lnSpc>
                      <a:spcPct val="100000"/>
                    </a:lnSpc>
                    <a:spcBef>
                      <a:spcPts val="1000"/>
                    </a:spcBef>
                    <a:spcAft>
                      <a:spcPts val="0"/>
                    </a:spcAft>
                    <a:buClrTx/>
                    <a:buSzTx/>
                    <a:buFontTx/>
                    <a:buNone/>
                    <a:tabLst/>
                    <a:defRPr/>
                  </a:pPr>
                  <a:r>
                    <a:rPr kumimoji="0" lang="zh-CN" altLang="en-US" sz="2000" b="1" i="0" u="none" strike="noStrike" kern="1200" cap="none" spc="0" normalizeH="0" baseline="0" noProof="0" dirty="0">
                      <a:ln>
                        <a:noFill/>
                      </a:ln>
                      <a:solidFill>
                        <a:srgbClr val="1632C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智慧管理和决策支持能力不足</a:t>
                  </a:r>
                </a:p>
              </p:txBody>
            </p:sp>
          </p:grpSp>
          <p:sp>
            <p:nvSpPr>
              <p:cNvPr id="81" name="总中心"/>
              <p:cNvSpPr txBox="1"/>
              <p:nvPr/>
            </p:nvSpPr>
            <p:spPr>
              <a:xfrm>
                <a:off x="17831206" y="547233"/>
                <a:ext cx="4488580" cy="638537"/>
              </a:xfrm>
              <a:prstGeom prst="rect">
                <a:avLst/>
              </a:prstGeom>
              <a:ln w="12700">
                <a:miter lim="400000"/>
              </a:ln>
            </p:spPr>
            <p:txBody>
              <a:bodyPr wrap="square" lIns="45718" tIns="45718" rIns="45718" bIns="45718">
                <a:spAutoFit/>
              </a:bodyPr>
              <a:lstStyle>
                <a:lvl1pPr>
                  <a:lnSpc>
                    <a:spcPct val="70000"/>
                  </a:lnSpc>
                  <a:spcBef>
                    <a:spcPts val="1000"/>
                  </a:spcBef>
                  <a:buSzTx/>
                  <a:buNone/>
                  <a:defRPr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eaLnBrk="1" fontAlgn="auto" latinLnBrk="0" hangingPunct="1">
                  <a:lnSpc>
                    <a:spcPct val="100000"/>
                  </a:lnSpc>
                  <a:spcBef>
                    <a:spcPts val="1000"/>
                  </a:spcBef>
                  <a:spcAft>
                    <a:spcPts val="0"/>
                  </a:spcAft>
                  <a:buClrTx/>
                  <a:buSzTx/>
                  <a:buFontTx/>
                  <a:buNone/>
                  <a:tabLst/>
                  <a:defRPr/>
                </a:pPr>
                <a:r>
                  <a:rPr kumimoji="0" lang="zh-CN" altLang="en-US" sz="2000" b="1" i="0" u="none" strike="noStrike" kern="1200" cap="none" spc="0" normalizeH="0" baseline="0" noProof="0" dirty="0">
                    <a:ln>
                      <a:noFill/>
                    </a:ln>
                    <a:solidFill>
                      <a:srgbClr val="1632C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权威数据库和基础科学软件受制于人</a:t>
                </a:r>
              </a:p>
            </p:txBody>
          </p:sp>
          <p:sp>
            <p:nvSpPr>
              <p:cNvPr id="87" name="总中心"/>
              <p:cNvSpPr txBox="1"/>
              <p:nvPr/>
            </p:nvSpPr>
            <p:spPr>
              <a:xfrm>
                <a:off x="17812091" y="1452456"/>
                <a:ext cx="4752185" cy="836122"/>
              </a:xfrm>
              <a:prstGeom prst="rect">
                <a:avLst/>
              </a:prstGeom>
              <a:ln w="12700">
                <a:miter lim="400000"/>
              </a:ln>
            </p:spPr>
            <p:txBody>
              <a:bodyPr wrap="square" lIns="45718" tIns="45718" rIns="45718" bIns="45718">
                <a:spAutoFit/>
              </a:bodyPr>
              <a:lstStyle>
                <a:lvl1pPr>
                  <a:lnSpc>
                    <a:spcPct val="70000"/>
                  </a:lnSpc>
                  <a:spcBef>
                    <a:spcPts val="1000"/>
                  </a:spcBef>
                  <a:buSzTx/>
                  <a:buNone/>
                  <a:defRPr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eaLnBrk="1" fontAlgn="auto" latinLnBrk="0" hangingPunct="1">
                  <a:lnSpc>
                    <a:spcPct val="100000"/>
                  </a:lnSpc>
                  <a:spcBef>
                    <a:spcPts val="1000"/>
                  </a:spcBef>
                  <a:spcAft>
                    <a:spcPts val="0"/>
                  </a:spcAft>
                  <a:buClrTx/>
                  <a:buSzTx/>
                  <a:buFontTx/>
                  <a:buNone/>
                  <a:tabLst/>
                  <a:defRPr/>
                </a:pPr>
                <a:endParaRPr kumimoji="0" lang="en-US" altLang="zh-CN" sz="2000" b="1" i="0" u="none" strike="noStrike" kern="1200" cap="none" spc="0" normalizeH="0" baseline="0" noProof="0" dirty="0" smtClean="0">
                  <a:ln>
                    <a:noFill/>
                  </a:ln>
                  <a:solidFill>
                    <a:srgbClr val="1632C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eaLnBrk="1" fontAlgn="auto" latinLnBrk="0" hangingPunct="1">
                  <a:lnSpc>
                    <a:spcPct val="100000"/>
                  </a:lnSpc>
                  <a:spcBef>
                    <a:spcPts val="1000"/>
                  </a:spcBef>
                  <a:spcAft>
                    <a:spcPts val="0"/>
                  </a:spcAft>
                  <a:buClrTx/>
                  <a:buSzTx/>
                  <a:buFontTx/>
                  <a:buNone/>
                  <a:tabLst/>
                  <a:defRPr/>
                </a:pPr>
                <a:r>
                  <a:rPr kumimoji="0" lang="zh-CN" altLang="en-US" sz="2000" b="1" i="0" u="none" strike="noStrike" kern="1200" cap="none" spc="0" normalizeH="0" baseline="0" noProof="0" dirty="0" smtClean="0">
                    <a:ln>
                      <a:noFill/>
                    </a:ln>
                    <a:solidFill>
                      <a:srgbClr val="1632C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体制</a:t>
                </a:r>
                <a:r>
                  <a:rPr kumimoji="0" lang="zh-CN" altLang="en-US" sz="2000" b="1" i="0" u="none" strike="noStrike" kern="1200" cap="none" spc="0" normalizeH="0" baseline="0" noProof="0" dirty="0">
                    <a:ln>
                      <a:noFill/>
                    </a:ln>
                    <a:solidFill>
                      <a:srgbClr val="1632C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机制问题成为阻碍网信发展的瓶颈</a:t>
                </a:r>
              </a:p>
            </p:txBody>
          </p:sp>
        </p:grpSp>
      </p:grpSp>
      <p:sp>
        <p:nvSpPr>
          <p:cNvPr id="97" name="矩形 6"/>
          <p:cNvSpPr txBox="1"/>
          <p:nvPr/>
        </p:nvSpPr>
        <p:spPr>
          <a:xfrm>
            <a:off x="10694191" y="7565526"/>
            <a:ext cx="3918094" cy="736600"/>
          </a:xfrm>
          <a:prstGeom prst="rect">
            <a:avLst/>
          </a:prstGeom>
          <a:ln w="12700">
            <a:miter lim="400000"/>
          </a:ln>
        </p:spPr>
        <p:txBody>
          <a:bodyPr lIns="91438" tIns="91440" rIns="91438" bIns="91440">
            <a:spAutoFit/>
          </a:bodyPr>
          <a:lstStyle>
            <a:lvl1pPr algn="ctr">
              <a:defRPr b="1">
                <a:solidFill>
                  <a:srgbClr val="011993"/>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defTabSz="1828800" hangingPunct="1">
              <a:defRPr/>
            </a:pPr>
            <a:r>
              <a:rPr sz="3600" kern="1200" dirty="0" err="1">
                <a:solidFill>
                  <a:schemeClr val="accent5">
                    <a:lumMod val="75000"/>
                  </a:schemeClr>
                </a:solidFill>
              </a:rPr>
              <a:t>智慧中科院</a:t>
            </a:r>
            <a:endParaRPr sz="3600" kern="1200" dirty="0">
              <a:solidFill>
                <a:schemeClr val="accent5">
                  <a:lumMod val="75000"/>
                </a:schemeClr>
              </a:solidFill>
            </a:endParaRPr>
          </a:p>
        </p:txBody>
      </p:sp>
      <p:sp>
        <p:nvSpPr>
          <p:cNvPr id="2" name="矩形 1"/>
          <p:cNvSpPr/>
          <p:nvPr/>
        </p:nvSpPr>
        <p:spPr>
          <a:xfrm>
            <a:off x="6436240" y="3017613"/>
            <a:ext cx="12192000" cy="1307474"/>
          </a:xfrm>
          <a:prstGeom prst="rect">
            <a:avLst/>
          </a:prstGeom>
        </p:spPr>
        <p:txBody>
          <a:bodyPr>
            <a:spAutoFit/>
          </a:bodyPr>
          <a:lstStyle/>
          <a:p>
            <a:pPr defTabSz="1828800" hangingPunct="1">
              <a:lnSpc>
                <a:spcPct val="114000"/>
              </a:lnSpc>
              <a:defRPr sz="1600">
                <a:solidFill>
                  <a:srgbClr val="FFFFFF">
                    <a:lumOff val="44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3600" kern="1200" dirty="0">
                <a:solidFill>
                  <a:srgbClr val="FFFFFF">
                    <a:lumOff val="44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支撑“率先行动”计划第二阶段目标实现</a:t>
            </a:r>
          </a:p>
          <a:p>
            <a:pPr defTabSz="1828800" hangingPunct="1">
              <a:lnSpc>
                <a:spcPct val="114000"/>
              </a:lnSpc>
              <a:defRPr sz="1600">
                <a:solidFill>
                  <a:srgbClr val="FFFFFF">
                    <a:lumOff val="44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3600" kern="1200" dirty="0">
                <a:solidFill>
                  <a:srgbClr val="FFFFFF">
                    <a:lumOff val="44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提升我院科技创新能力和国际竞争力</a:t>
            </a:r>
          </a:p>
        </p:txBody>
      </p:sp>
    </p:spTree>
    <p:extLst>
      <p:ext uri="{BB962C8B-B14F-4D97-AF65-F5344CB8AC3E}">
        <p14:creationId xmlns:p14="http://schemas.microsoft.com/office/powerpoint/2010/main" val="224920809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 xmlns:a16="http://schemas.microsoft.com/office/drawing/2014/main" id="{D7CEF894-2EB0-1745-8DB0-F8B807696540}"/>
              </a:ext>
            </a:extLst>
          </p:cNvPr>
          <p:cNvSpPr txBox="1">
            <a:spLocks/>
          </p:cNvSpPr>
          <p:nvPr/>
        </p:nvSpPr>
        <p:spPr>
          <a:xfrm>
            <a:off x="2232836" y="394035"/>
            <a:ext cx="14332690" cy="1220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Autofit/>
          </a:bodyPr>
          <a:lstStyle>
            <a:lvl1pPr marL="0" marR="0" indent="0" algn="l" defTabSz="825500" rtl="0" latinLnBrk="0">
              <a:lnSpc>
                <a:spcPct val="100000"/>
              </a:lnSpc>
              <a:spcBef>
                <a:spcPts val="0"/>
              </a:spcBef>
              <a:spcAft>
                <a:spcPts val="0"/>
              </a:spcAft>
              <a:buClrTx/>
              <a:buSzTx/>
              <a:buFontTx/>
              <a:buNone/>
              <a:tabLst/>
              <a:defRPr sz="8800" b="1" i="0" u="none" strike="noStrike" cap="none" spc="0" baseline="0">
                <a:solidFill>
                  <a:srgbClr val="3951BD"/>
                </a:solidFill>
                <a:uFillTx/>
                <a:latin typeface="Lantinghei SC Demibold" panose="02000000000000000000" pitchFamily="2" charset="-122"/>
                <a:ea typeface="Lantinghei SC Demibold" panose="02000000000000000000" pitchFamily="2" charset="-122"/>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r>
              <a:rPr kumimoji="1" lang="zh-CN" altLang="en-US" sz="4800" dirty="0" smtClean="0">
                <a:solidFill>
                  <a:srgbClr val="002060"/>
                </a:solidFill>
                <a:latin typeface="微软雅黑" panose="020B0503020204020204" pitchFamily="34" charset="-122"/>
                <a:ea typeface="微软雅黑" panose="020B0503020204020204" pitchFamily="34" charset="-122"/>
              </a:rPr>
              <a:t>一、规划与项目部署</a:t>
            </a:r>
            <a:endParaRPr kumimoji="1" lang="zh-CN" altLang="en-US" sz="4800" dirty="0">
              <a:solidFill>
                <a:srgbClr val="FF000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470826" y="2023491"/>
            <a:ext cx="21532981" cy="10553414"/>
            <a:chOff x="2470826" y="2023491"/>
            <a:chExt cx="21532981" cy="10553414"/>
          </a:xfrm>
        </p:grpSpPr>
        <p:cxnSp>
          <p:nvCxnSpPr>
            <p:cNvPr id="4" name="直接连接符 3"/>
            <p:cNvCxnSpPr>
              <a:cxnSpLocks/>
              <a:stCxn id="30" idx="0"/>
            </p:cNvCxnSpPr>
            <p:nvPr/>
          </p:nvCxnSpPr>
          <p:spPr>
            <a:xfrm flipH="1" flipV="1">
              <a:off x="13888279" y="3880042"/>
              <a:ext cx="2104822" cy="1125828"/>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a:cxnSpLocks/>
              <a:stCxn id="22" idx="1"/>
              <a:endCxn id="9" idx="6"/>
            </p:cNvCxnSpPr>
            <p:nvPr/>
          </p:nvCxnSpPr>
          <p:spPr>
            <a:xfrm flipH="1" flipV="1">
              <a:off x="14123656" y="3103491"/>
              <a:ext cx="6985610" cy="1924905"/>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13" idx="6"/>
              <a:endCxn id="9" idx="2"/>
            </p:cNvCxnSpPr>
            <p:nvPr/>
          </p:nvCxnSpPr>
          <p:spPr>
            <a:xfrm flipV="1">
              <a:off x="4998612" y="3103491"/>
              <a:ext cx="6965044" cy="1976823"/>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470826" y="4912039"/>
              <a:ext cx="4701522" cy="7571268"/>
              <a:chOff x="693881" y="2737476"/>
              <a:chExt cx="2350761" cy="3785634"/>
            </a:xfrm>
          </p:grpSpPr>
          <p:sp>
            <p:nvSpPr>
              <p:cNvPr id="12" name="TextBox 14"/>
              <p:cNvSpPr txBox="1"/>
              <p:nvPr/>
            </p:nvSpPr>
            <p:spPr>
              <a:xfrm>
                <a:off x="693881" y="3825819"/>
                <a:ext cx="2350761" cy="2049453"/>
              </a:xfrm>
              <a:prstGeom prst="roundRect">
                <a:avLst>
                  <a:gd name="adj" fmla="val 3026"/>
                </a:avLst>
              </a:prstGeom>
              <a:ln w="41275">
                <a:solidFill>
                  <a:schemeClr val="accent1"/>
                </a:solidFill>
              </a:ln>
            </p:spPr>
            <p:style>
              <a:lnRef idx="2">
                <a:schemeClr val="accent5"/>
              </a:lnRef>
              <a:fillRef idx="1">
                <a:schemeClr val="lt1"/>
              </a:fillRef>
              <a:effectRef idx="0">
                <a:schemeClr val="accent5"/>
              </a:effectRef>
              <a:fontRef idx="minor">
                <a:schemeClr val="dk1"/>
              </a:fontRef>
            </p:style>
            <p:txBody>
              <a:bodyPr lIns="72000" tIns="0" rIns="0" bIns="0"/>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indent="-571500" fontAlgn="auto">
                  <a:lnSpc>
                    <a:spcPct val="150000"/>
                  </a:lnSpc>
                  <a:spcBef>
                    <a:spcPts val="0"/>
                  </a:spcBef>
                  <a:spcAft>
                    <a:spcPts val="0"/>
                  </a:spcAft>
                  <a:defRPr/>
                </a:pPr>
                <a:r>
                  <a:rPr lang="zh-CN" altLang="zh-CN" sz="2800" dirty="0">
                    <a:latin typeface="微软雅黑" panose="020B0503020204020204" pitchFamily="34" charset="-122"/>
                    <a:ea typeface="微软雅黑" panose="020B0503020204020204" pitchFamily="34" charset="-122"/>
                  </a:rPr>
                  <a:t>是指以提升全院信息化能力、信息化应用水平、网络安全保障能力为目标，设立</a:t>
                </a:r>
                <a:r>
                  <a:rPr lang="zh-CN" altLang="zh-CN" sz="2800" dirty="0">
                    <a:solidFill>
                      <a:schemeClr val="accent5">
                        <a:lumMod val="75000"/>
                      </a:schemeClr>
                    </a:solidFill>
                    <a:latin typeface="微软雅黑" panose="020B0503020204020204" pitchFamily="34" charset="-122"/>
                    <a:ea typeface="微软雅黑" panose="020B0503020204020204" pitchFamily="34" charset="-122"/>
                  </a:rPr>
                  <a:t>院公共网信基础设施、院公共网信系统的新建或升级改造的项目。</a:t>
                </a:r>
                <a:endParaRPr lang="en-US" altLang="zh-CN" sz="28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3" name="流程图: 联系 23"/>
              <p:cNvSpPr/>
              <p:nvPr/>
            </p:nvSpPr>
            <p:spPr>
              <a:xfrm>
                <a:off x="1787912" y="2737476"/>
                <a:ext cx="169862" cy="168275"/>
              </a:xfrm>
              <a:prstGeom prst="flowChartConnector">
                <a:avLst/>
              </a:prstGeom>
              <a:solidFill>
                <a:srgbClr val="92D050"/>
              </a:solid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828800" fontAlgn="auto" hangingPunct="1">
                  <a:spcBef>
                    <a:spcPts val="0"/>
                  </a:spcBef>
                  <a:spcAft>
                    <a:spcPts val="0"/>
                  </a:spcAft>
                  <a:defRPr/>
                </a:pPr>
                <a:endParaRPr lang="zh-CN" altLang="en-US" sz="3600" b="0">
                  <a:solidFill>
                    <a:srgbClr val="00B050"/>
                  </a:solidFill>
                  <a:latin typeface="Arial"/>
                  <a:ea typeface="STXihei"/>
                </a:endParaRPr>
              </a:p>
            </p:txBody>
          </p:sp>
          <p:sp>
            <p:nvSpPr>
              <p:cNvPr id="14" name="TextBox 14"/>
              <p:cNvSpPr txBox="1"/>
              <p:nvPr/>
            </p:nvSpPr>
            <p:spPr>
              <a:xfrm>
                <a:off x="693881" y="6092414"/>
                <a:ext cx="2350761" cy="430696"/>
              </a:xfrm>
              <a:prstGeom prst="roundRect">
                <a:avLst>
                  <a:gd name="adj" fmla="val 3026"/>
                </a:avLst>
              </a:prstGeom>
              <a:solidFill>
                <a:schemeClr val="bg1">
                  <a:lumMod val="95000"/>
                </a:schemeClr>
              </a:solidFill>
              <a:ln w="41275">
                <a:solidFill>
                  <a:schemeClr val="accent1"/>
                </a:solidFill>
              </a:ln>
            </p:spPr>
            <p:txBody>
              <a:bodyPr lIns="0" tIns="0" rIns="0" bIns="0" anchor="ctr" anchorCtr="0"/>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marL="571500" indent="-571500" algn="ctr" defTabSz="1828800" fontAlgn="auto" hangingPunct="1">
                  <a:lnSpc>
                    <a:spcPct val="150000"/>
                  </a:lnSpc>
                  <a:spcBef>
                    <a:spcPts val="0"/>
                  </a:spcBef>
                  <a:spcAft>
                    <a:spcPts val="0"/>
                  </a:spcAft>
                  <a:defRPr/>
                </a:pPr>
                <a:r>
                  <a:rPr lang="zh-CN" altLang="en-US" sz="3600" dirty="0">
                    <a:solidFill>
                      <a:prstClr val="black"/>
                    </a:solidFill>
                    <a:latin typeface="微软雅黑" pitchFamily="34" charset="-122"/>
                    <a:ea typeface="微软雅黑" pitchFamily="34" charset="-122"/>
                  </a:rPr>
                  <a:t>提升基础设施水平</a:t>
                </a:r>
                <a:endParaRPr lang="en-US" altLang="zh-CN" sz="3600" dirty="0">
                  <a:solidFill>
                    <a:prstClr val="black"/>
                  </a:solidFill>
                  <a:latin typeface="微软雅黑" pitchFamily="34" charset="-122"/>
                  <a:ea typeface="微软雅黑" pitchFamily="34" charset="-122"/>
                </a:endParaRPr>
              </a:p>
            </p:txBody>
          </p:sp>
          <p:grpSp>
            <p:nvGrpSpPr>
              <p:cNvPr id="15" name="组合 14"/>
              <p:cNvGrpSpPr/>
              <p:nvPr/>
            </p:nvGrpSpPr>
            <p:grpSpPr>
              <a:xfrm>
                <a:off x="768647" y="2881054"/>
                <a:ext cx="2159000" cy="755751"/>
                <a:chOff x="514385" y="2781219"/>
                <a:chExt cx="2159000" cy="755751"/>
              </a:xfrm>
            </p:grpSpPr>
            <p:sp>
              <p:nvSpPr>
                <p:cNvPr id="18" name="TextBox 35"/>
                <p:cNvSpPr>
                  <a:spLocks noChangeArrowheads="1"/>
                </p:cNvSpPr>
                <p:nvPr/>
              </p:nvSpPr>
              <p:spPr bwMode="auto">
                <a:xfrm>
                  <a:off x="514385" y="2872958"/>
                  <a:ext cx="2159000" cy="664012"/>
                </a:xfrm>
                <a:prstGeom prst="roundRect">
                  <a:avLst>
                    <a:gd name="adj" fmla="val 16667"/>
                  </a:avLst>
                </a:prstGeom>
                <a:noFill/>
                <a:ln w="41275">
                  <a:solidFill>
                    <a:schemeClr val="accent1"/>
                  </a:solidFill>
                  <a:round/>
                  <a:headEnd/>
                  <a:tailEnd/>
                </a:ln>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defTabSz="1828800" hangingPunct="1">
                    <a:defRPr/>
                  </a:pPr>
                  <a:r>
                    <a:rPr lang="zh-CN" altLang="en-US" sz="3600" b="0" dirty="0">
                      <a:solidFill>
                        <a:prstClr val="black"/>
                      </a:solidFill>
                      <a:latin typeface="微软雅黑" pitchFamily="2" charset="-122"/>
                      <a:ea typeface="微软雅黑" pitchFamily="2" charset="-122"/>
                    </a:rPr>
                    <a:t>第 </a:t>
                  </a:r>
                  <a:r>
                    <a:rPr lang="en-US" altLang="zh-CN" sz="3600" b="0" dirty="0">
                      <a:solidFill>
                        <a:srgbClr val="FF0000"/>
                      </a:solidFill>
                      <a:latin typeface="微软雅黑" pitchFamily="2" charset="-122"/>
                      <a:ea typeface="微软雅黑" pitchFamily="2" charset="-122"/>
                    </a:rPr>
                    <a:t>    </a:t>
                  </a:r>
                  <a:r>
                    <a:rPr lang="zh-CN" altLang="en-US" sz="3600" b="0" dirty="0">
                      <a:solidFill>
                        <a:prstClr val="black"/>
                      </a:solidFill>
                      <a:latin typeface="微软雅黑" pitchFamily="2" charset="-122"/>
                      <a:ea typeface="微软雅黑" pitchFamily="2" charset="-122"/>
                    </a:rPr>
                    <a:t>类</a:t>
                  </a:r>
                  <a:endParaRPr lang="en-US" altLang="zh-CN" sz="3600" b="0" dirty="0">
                    <a:solidFill>
                      <a:prstClr val="black"/>
                    </a:solidFill>
                    <a:latin typeface="微软雅黑" pitchFamily="2" charset="-122"/>
                    <a:ea typeface="微软雅黑" pitchFamily="2" charset="-122"/>
                  </a:endParaRPr>
                </a:p>
                <a:p>
                  <a:pPr algn="ctr" defTabSz="1828800" hangingPunct="1">
                    <a:defRPr/>
                  </a:pPr>
                  <a:r>
                    <a:rPr lang="zh-CN" altLang="en-US" sz="3600" dirty="0">
                      <a:solidFill>
                        <a:prstClr val="black"/>
                      </a:solidFill>
                      <a:latin typeface="微软雅黑" pitchFamily="2" charset="-122"/>
                      <a:ea typeface="微软雅黑" pitchFamily="2" charset="-122"/>
                    </a:rPr>
                    <a:t>工程建设项目</a:t>
                  </a:r>
                </a:p>
              </p:txBody>
            </p:sp>
            <p:sp>
              <p:nvSpPr>
                <p:cNvPr id="19" name="矩形 18"/>
                <p:cNvSpPr/>
                <p:nvPr/>
              </p:nvSpPr>
              <p:spPr>
                <a:xfrm>
                  <a:off x="1387958" y="2781219"/>
                  <a:ext cx="356185" cy="538609"/>
                </a:xfrm>
                <a:prstGeom prst="rect">
                  <a:avLst/>
                </a:prstGeom>
                <a:noFill/>
                <a:ln w="41275">
                  <a:noFill/>
                </a:ln>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defTabSz="1828800" fontAlgn="auto" hangingPunct="1">
                    <a:spcBef>
                      <a:spcPts val="0"/>
                    </a:spcBef>
                    <a:spcAft>
                      <a:spcPts val="0"/>
                    </a:spcAft>
                    <a:defRPr/>
                  </a:pPr>
                  <a:r>
                    <a:rPr lang="en-US" altLang="zh-CN" sz="6400" dirty="0">
                      <a:ln w="3175" cmpd="sng">
                        <a:solidFill>
                          <a:srgbClr val="4F81BD">
                            <a:tint val="3000"/>
                          </a:srgbClr>
                        </a:solidFill>
                        <a:prstDash val="solid"/>
                        <a:miter lim="800000"/>
                      </a:ln>
                      <a:solidFill>
                        <a:schemeClr val="accent6">
                          <a:lumMod val="75000"/>
                        </a:schemeClr>
                      </a:solidFill>
                      <a:effectLst>
                        <a:outerShdw blurRad="63500" sx="102000" sy="102000" algn="ctr" rotWithShape="0">
                          <a:prstClr val="black">
                            <a:alpha val="40000"/>
                          </a:prstClr>
                        </a:outerShdw>
                      </a:effectLst>
                      <a:latin typeface="Arial Black" pitchFamily="34" charset="0"/>
                      <a:ea typeface="STXihei"/>
                    </a:rPr>
                    <a:t>1</a:t>
                  </a:r>
                  <a:endParaRPr lang="zh-CN" altLang="en-US" sz="6400" dirty="0">
                    <a:ln w="3175" cmpd="sng">
                      <a:solidFill>
                        <a:srgbClr val="4F81BD">
                          <a:tint val="3000"/>
                        </a:srgbClr>
                      </a:solidFill>
                      <a:prstDash val="solid"/>
                      <a:miter lim="800000"/>
                    </a:ln>
                    <a:solidFill>
                      <a:schemeClr val="accent6">
                        <a:lumMod val="75000"/>
                      </a:schemeClr>
                    </a:solidFill>
                    <a:effectLst>
                      <a:outerShdw blurRad="63500" sx="102000" sy="102000" algn="ctr" rotWithShape="0">
                        <a:prstClr val="black">
                          <a:alpha val="40000"/>
                        </a:prstClr>
                      </a:outerShdw>
                    </a:effectLst>
                    <a:latin typeface="Arial Black" pitchFamily="34" charset="0"/>
                    <a:ea typeface="STXihei"/>
                  </a:endParaRPr>
                </a:p>
              </p:txBody>
            </p:sp>
          </p:grpSp>
          <p:sp>
            <p:nvSpPr>
              <p:cNvPr id="17" name="文本框 16"/>
              <p:cNvSpPr txBox="1"/>
              <p:nvPr/>
            </p:nvSpPr>
            <p:spPr>
              <a:xfrm>
                <a:off x="1104877" y="5843745"/>
                <a:ext cx="1504800" cy="323166"/>
              </a:xfrm>
              <a:prstGeom prst="rect">
                <a:avLst/>
              </a:prstGeom>
              <a:ln w="41275">
                <a:solidFill>
                  <a:schemeClr val="accent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zh-CN"/>
                </a:defPPr>
                <a:lvl1pPr algn="ctr">
                  <a:defRPr b="1">
                    <a:latin typeface="华文中宋" panose="02010600040101010101" pitchFamily="2" charset="-122"/>
                    <a:ea typeface="华文中宋" panose="02010600040101010101" pitchFamily="2" charset="-122"/>
                  </a:defRPr>
                </a:lvl1pPr>
              </a:lstStyle>
              <a:p>
                <a:pPr defTabSz="1828800" hangingPunct="1">
                  <a:defRPr/>
                </a:pPr>
                <a:r>
                  <a:rPr lang="zh-CN" altLang="en-US" sz="3600" kern="1200" dirty="0">
                    <a:solidFill>
                      <a:prstClr val="white"/>
                    </a:solidFill>
                  </a:rPr>
                  <a:t>定向</a:t>
                </a:r>
                <a:r>
                  <a:rPr lang="zh-CN" altLang="en-US" sz="3600" kern="1200" dirty="0" smtClean="0">
                    <a:solidFill>
                      <a:prstClr val="white"/>
                    </a:solidFill>
                  </a:rPr>
                  <a:t>委托                       </a:t>
                </a:r>
                <a:endParaRPr lang="zh-CN" altLang="en-US" sz="3600" kern="1200" dirty="0">
                  <a:solidFill>
                    <a:prstClr val="white"/>
                  </a:solidFill>
                </a:endParaRPr>
              </a:p>
            </p:txBody>
          </p:sp>
        </p:grpSp>
        <p:grpSp>
          <p:nvGrpSpPr>
            <p:cNvPr id="20" name="组合 19"/>
            <p:cNvGrpSpPr/>
            <p:nvPr/>
          </p:nvGrpSpPr>
          <p:grpSpPr>
            <a:xfrm>
              <a:off x="19275879" y="4979109"/>
              <a:ext cx="4727928" cy="7597796"/>
              <a:chOff x="9191099" y="2800063"/>
              <a:chExt cx="2363964" cy="3798898"/>
            </a:xfrm>
          </p:grpSpPr>
          <p:sp>
            <p:nvSpPr>
              <p:cNvPr id="21" name="TextBox 40"/>
              <p:cNvSpPr txBox="1"/>
              <p:nvPr/>
            </p:nvSpPr>
            <p:spPr>
              <a:xfrm>
                <a:off x="9191099" y="3910860"/>
                <a:ext cx="2363964" cy="2040848"/>
              </a:xfrm>
              <a:prstGeom prst="roundRect">
                <a:avLst>
                  <a:gd name="adj" fmla="val 3026"/>
                </a:avLst>
              </a:prstGeom>
              <a:ln w="41275">
                <a:solidFill>
                  <a:schemeClr val="accent1"/>
                </a:solidFill>
              </a:ln>
            </p:spPr>
            <p:style>
              <a:lnRef idx="2">
                <a:schemeClr val="accent1"/>
              </a:lnRef>
              <a:fillRef idx="1">
                <a:schemeClr val="lt1"/>
              </a:fillRef>
              <a:effectRef idx="0">
                <a:schemeClr val="accent1"/>
              </a:effectRef>
              <a:fontRef idx="minor">
                <a:schemeClr val="dk1"/>
              </a:fontRef>
            </p:style>
            <p:txBody>
              <a:bodyPr/>
              <a:lstStyle>
                <a:defPPr>
                  <a:defRPr lang="zh-CN"/>
                </a:defPPr>
                <a:lvl1pPr marR="0" lvl="0" indent="0" fontAlgn="auto">
                  <a:lnSpc>
                    <a:spcPct val="15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l">
                  <a:defRPr/>
                </a:pPr>
                <a:r>
                  <a:rPr lang="zh-CN" altLang="zh-CN" sz="2800" b="1" kern="1200" dirty="0">
                    <a:solidFill>
                      <a:schemeClr val="tx1"/>
                    </a:solidFill>
                  </a:rPr>
                  <a:t>是指以全院网信工作创新发展为目标，为开展战略规划、网信前沿动态、</a:t>
                </a:r>
                <a:r>
                  <a:rPr lang="zh-CN" altLang="zh-CN" sz="2800" b="1" kern="1200" dirty="0">
                    <a:solidFill>
                      <a:schemeClr val="accent5">
                        <a:lumMod val="75000"/>
                      </a:schemeClr>
                    </a:solidFill>
                  </a:rPr>
                  <a:t>体制机制创新</a:t>
                </a:r>
                <a:r>
                  <a:rPr lang="zh-CN" altLang="zh-CN" sz="2800" b="1" kern="1200" dirty="0">
                    <a:solidFill>
                      <a:schemeClr val="tx1"/>
                    </a:solidFill>
                  </a:rPr>
                  <a:t>、评估评价等部署的研究项目。</a:t>
                </a:r>
              </a:p>
              <a:p>
                <a:endParaRPr lang="en-US" altLang="zh-CN" sz="2800" dirty="0"/>
              </a:p>
              <a:p>
                <a:endParaRPr lang="en-US" altLang="zh-CN" sz="2800" dirty="0"/>
              </a:p>
            </p:txBody>
          </p:sp>
          <p:sp>
            <p:nvSpPr>
              <p:cNvPr id="22" name="流程图: 联系 19"/>
              <p:cNvSpPr/>
              <p:nvPr/>
            </p:nvSpPr>
            <p:spPr>
              <a:xfrm>
                <a:off x="10083149" y="2800063"/>
                <a:ext cx="168275" cy="168275"/>
              </a:xfrm>
              <a:prstGeom prst="flowChartConnector">
                <a:avLst/>
              </a:prstGeom>
              <a:solidFill>
                <a:srgbClr val="92D050"/>
              </a:solid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828800" fontAlgn="auto" hangingPunct="1">
                  <a:spcBef>
                    <a:spcPts val="0"/>
                  </a:spcBef>
                  <a:spcAft>
                    <a:spcPts val="0"/>
                  </a:spcAft>
                  <a:defRPr/>
                </a:pPr>
                <a:endParaRPr lang="zh-CN" altLang="en-US" sz="3600" b="0">
                  <a:solidFill>
                    <a:srgbClr val="00B050"/>
                  </a:solidFill>
                  <a:latin typeface="Arial"/>
                  <a:ea typeface="STXihei"/>
                </a:endParaRPr>
              </a:p>
            </p:txBody>
          </p:sp>
          <p:sp>
            <p:nvSpPr>
              <p:cNvPr id="23" name="TextBox 40"/>
              <p:cNvSpPr txBox="1"/>
              <p:nvPr/>
            </p:nvSpPr>
            <p:spPr>
              <a:xfrm>
                <a:off x="9421565" y="6133722"/>
                <a:ext cx="1864272" cy="465239"/>
              </a:xfrm>
              <a:prstGeom prst="roundRect">
                <a:avLst>
                  <a:gd name="adj" fmla="val 3026"/>
                </a:avLst>
              </a:prstGeom>
              <a:solidFill>
                <a:schemeClr val="bg1">
                  <a:lumMod val="95000"/>
                </a:schemeClr>
              </a:solidFill>
              <a:ln w="41275">
                <a:solidFill>
                  <a:schemeClr val="accent1"/>
                </a:solidFill>
              </a:ln>
            </p:spPr>
            <p:txBody>
              <a:bodyPr anchor="ctr" anchorCtr="0"/>
              <a:lstStyle>
                <a:defPPr>
                  <a:defRPr lang="zh-CN"/>
                </a:defPPr>
                <a:lvl1pPr marR="0" lvl="0" indent="0" algn="ctr" fontAlgn="auto">
                  <a:lnSpc>
                    <a:spcPct val="150000"/>
                  </a:lnSpc>
                  <a:spcBef>
                    <a:spcPts val="0"/>
                  </a:spcBef>
                  <a:spcAft>
                    <a:spcPts val="0"/>
                  </a:spcAft>
                  <a:buClrTx/>
                  <a:buSzTx/>
                  <a:buFontTx/>
                  <a:buNone/>
                  <a:tabLst/>
                  <a:defRPr kumimoji="0" b="1" i="0" u="none" strike="noStrike" cap="none" spc="0" normalizeH="0" baseline="0">
                    <a:ln>
                      <a:noFill/>
                    </a:ln>
                    <a:solidFill>
                      <a:prstClr val="black"/>
                    </a:solidFill>
                    <a:effectLst/>
                    <a:uLnTx/>
                    <a:uFillTx/>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sz="3600" dirty="0"/>
                  <a:t>着眼前瞻研究</a:t>
                </a:r>
                <a:endParaRPr lang="en-US" altLang="zh-CN" sz="3600" dirty="0"/>
              </a:p>
            </p:txBody>
          </p:sp>
          <p:grpSp>
            <p:nvGrpSpPr>
              <p:cNvPr id="24" name="组合 23"/>
              <p:cNvGrpSpPr/>
              <p:nvPr/>
            </p:nvGrpSpPr>
            <p:grpSpPr>
              <a:xfrm>
                <a:off x="9273178" y="2943645"/>
                <a:ext cx="2160587" cy="749034"/>
                <a:chOff x="4846541" y="2837208"/>
                <a:chExt cx="2160587" cy="749034"/>
              </a:xfrm>
            </p:grpSpPr>
            <p:sp>
              <p:nvSpPr>
                <p:cNvPr id="26" name="TextBox 29"/>
                <p:cNvSpPr>
                  <a:spLocks noChangeArrowheads="1"/>
                </p:cNvSpPr>
                <p:nvPr/>
              </p:nvSpPr>
              <p:spPr bwMode="auto">
                <a:xfrm>
                  <a:off x="4846541" y="2922230"/>
                  <a:ext cx="2160587" cy="664012"/>
                </a:xfrm>
                <a:prstGeom prst="roundRect">
                  <a:avLst>
                    <a:gd name="adj" fmla="val 16667"/>
                  </a:avLst>
                </a:prstGeom>
                <a:noFill/>
                <a:ln w="41275">
                  <a:solidFill>
                    <a:schemeClr val="accent1"/>
                  </a:solidFill>
                  <a:round/>
                  <a:headEnd/>
                  <a:tailEnd/>
                </a:ln>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defTabSz="1828800" hangingPunct="1">
                    <a:defRPr/>
                  </a:pPr>
                  <a:r>
                    <a:rPr lang="zh-CN" altLang="en-US" sz="3600" b="0" dirty="0">
                      <a:solidFill>
                        <a:prstClr val="black"/>
                      </a:solidFill>
                      <a:latin typeface="微软雅黑" pitchFamily="2" charset="-122"/>
                      <a:ea typeface="微软雅黑" pitchFamily="2" charset="-122"/>
                    </a:rPr>
                    <a:t>第     类</a:t>
                  </a:r>
                  <a:endParaRPr lang="en-US" altLang="zh-CN" sz="3600" b="0" dirty="0">
                    <a:solidFill>
                      <a:prstClr val="black"/>
                    </a:solidFill>
                    <a:latin typeface="微软雅黑" pitchFamily="2" charset="-122"/>
                    <a:ea typeface="微软雅黑" pitchFamily="2" charset="-122"/>
                  </a:endParaRPr>
                </a:p>
                <a:p>
                  <a:pPr algn="ctr" defTabSz="1828800" hangingPunct="1">
                    <a:defRPr/>
                  </a:pPr>
                  <a:r>
                    <a:rPr lang="zh-CN" altLang="en-US" sz="3600" dirty="0">
                      <a:solidFill>
                        <a:prstClr val="black"/>
                      </a:solidFill>
                      <a:latin typeface="微软雅黑" pitchFamily="2" charset="-122"/>
                      <a:ea typeface="微软雅黑" pitchFamily="2" charset="-122"/>
                    </a:rPr>
                    <a:t>战略研究项目</a:t>
                  </a:r>
                </a:p>
              </p:txBody>
            </p:sp>
            <p:sp>
              <p:nvSpPr>
                <p:cNvPr id="27" name="矩形 26"/>
                <p:cNvSpPr/>
                <p:nvPr/>
              </p:nvSpPr>
              <p:spPr>
                <a:xfrm>
                  <a:off x="5713172" y="2837208"/>
                  <a:ext cx="380990" cy="538609"/>
                </a:xfrm>
                <a:prstGeom prst="rect">
                  <a:avLst/>
                </a:prstGeom>
                <a:noFill/>
                <a:ln w="41275">
                  <a:noFill/>
                </a:ln>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defTabSz="1828800" fontAlgn="auto" hangingPunct="1">
                    <a:spcBef>
                      <a:spcPts val="0"/>
                    </a:spcBef>
                    <a:spcAft>
                      <a:spcPts val="0"/>
                    </a:spcAft>
                    <a:defRPr/>
                  </a:pPr>
                  <a:r>
                    <a:rPr lang="en-US" altLang="zh-CN" sz="6400" dirty="0">
                      <a:ln w="3175" cmpd="sng">
                        <a:solidFill>
                          <a:srgbClr val="4F81BD">
                            <a:tint val="3000"/>
                          </a:srgbClr>
                        </a:solidFill>
                        <a:prstDash val="solid"/>
                        <a:miter lim="800000"/>
                      </a:ln>
                      <a:solidFill>
                        <a:srgbClr val="F79646">
                          <a:lumMod val="75000"/>
                        </a:srgbClr>
                      </a:solidFill>
                      <a:effectLst>
                        <a:outerShdw blurRad="63500" sx="102000" sy="102000" algn="ctr" rotWithShape="0">
                          <a:prstClr val="black">
                            <a:alpha val="40000"/>
                          </a:prstClr>
                        </a:outerShdw>
                      </a:effectLst>
                      <a:latin typeface="Arial Black" pitchFamily="34" charset="0"/>
                      <a:ea typeface="STXihei"/>
                    </a:rPr>
                    <a:t>4</a:t>
                  </a:r>
                  <a:endParaRPr lang="zh-CN" altLang="en-US" sz="6400" dirty="0">
                    <a:ln w="3175" cmpd="sng">
                      <a:solidFill>
                        <a:srgbClr val="4F81BD">
                          <a:tint val="3000"/>
                        </a:srgbClr>
                      </a:solidFill>
                      <a:prstDash val="solid"/>
                      <a:miter lim="800000"/>
                    </a:ln>
                    <a:solidFill>
                      <a:srgbClr val="F79646">
                        <a:lumMod val="75000"/>
                      </a:srgbClr>
                    </a:solidFill>
                    <a:effectLst>
                      <a:outerShdw blurRad="63500" sx="102000" sy="102000" algn="ctr" rotWithShape="0">
                        <a:prstClr val="black">
                          <a:alpha val="40000"/>
                        </a:prstClr>
                      </a:outerShdw>
                    </a:effectLst>
                    <a:latin typeface="Arial Black" pitchFamily="34" charset="0"/>
                    <a:ea typeface="STXihei"/>
                  </a:endParaRPr>
                </a:p>
              </p:txBody>
            </p:sp>
          </p:grpSp>
          <p:sp>
            <p:nvSpPr>
              <p:cNvPr id="25" name="文本框 24"/>
              <p:cNvSpPr txBox="1"/>
              <p:nvPr/>
            </p:nvSpPr>
            <p:spPr>
              <a:xfrm>
                <a:off x="9601143" y="5881132"/>
                <a:ext cx="1505117" cy="323166"/>
              </a:xfrm>
              <a:prstGeom prst="rect">
                <a:avLst/>
              </a:prstGeom>
              <a:ln w="41275">
                <a:solidFill>
                  <a:schemeClr val="accent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defTabSz="1828800" hangingPunct="1">
                  <a:defRPr/>
                </a:pPr>
                <a:r>
                  <a:rPr lang="zh-CN" altLang="en-US" sz="3600" kern="1200" dirty="0" smtClean="0">
                    <a:solidFill>
                      <a:prstClr val="white"/>
                    </a:solidFill>
                    <a:latin typeface="华文中宋" panose="02010600040101010101" pitchFamily="2" charset="-122"/>
                    <a:ea typeface="华文中宋" panose="02010600040101010101" pitchFamily="2" charset="-122"/>
                  </a:rPr>
                  <a:t>遴选</a:t>
                </a:r>
                <a:r>
                  <a:rPr lang="en-US" altLang="zh-CN" sz="3600" kern="1200" dirty="0" smtClean="0">
                    <a:solidFill>
                      <a:prstClr val="white"/>
                    </a:solidFill>
                    <a:latin typeface="华文中宋" panose="02010600040101010101" pitchFamily="2" charset="-122"/>
                    <a:ea typeface="华文中宋" panose="02010600040101010101" pitchFamily="2" charset="-122"/>
                  </a:rPr>
                  <a:t>+</a:t>
                </a:r>
                <a:r>
                  <a:rPr lang="zh-CN" altLang="en-US" sz="3600" kern="1200" dirty="0" smtClean="0">
                    <a:solidFill>
                      <a:prstClr val="white"/>
                    </a:solidFill>
                    <a:latin typeface="华文中宋" panose="02010600040101010101" pitchFamily="2" charset="-122"/>
                    <a:ea typeface="华文中宋" panose="02010600040101010101" pitchFamily="2" charset="-122"/>
                  </a:rPr>
                  <a:t>定向</a:t>
                </a:r>
                <a:endParaRPr lang="zh-CN" altLang="en-US" sz="3600" kern="1200" dirty="0">
                  <a:solidFill>
                    <a:prstClr val="white"/>
                  </a:solidFill>
                  <a:latin typeface="华文中宋" panose="02010600040101010101" pitchFamily="2" charset="-122"/>
                  <a:ea typeface="华文中宋" panose="02010600040101010101" pitchFamily="2" charset="-122"/>
                </a:endParaRPr>
              </a:p>
            </p:txBody>
          </p:sp>
        </p:grpSp>
        <p:grpSp>
          <p:nvGrpSpPr>
            <p:cNvPr id="28" name="组合 27"/>
            <p:cNvGrpSpPr/>
            <p:nvPr/>
          </p:nvGrpSpPr>
          <p:grpSpPr>
            <a:xfrm>
              <a:off x="7657266" y="5005870"/>
              <a:ext cx="8539662" cy="7489102"/>
              <a:chOff x="3287101" y="2784392"/>
              <a:chExt cx="4269831" cy="3744551"/>
            </a:xfrm>
          </p:grpSpPr>
          <p:sp>
            <p:nvSpPr>
              <p:cNvPr id="29" name="TextBox 38"/>
              <p:cNvSpPr txBox="1"/>
              <p:nvPr/>
            </p:nvSpPr>
            <p:spPr>
              <a:xfrm>
                <a:off x="3288937" y="3819209"/>
                <a:ext cx="2302077" cy="2078261"/>
              </a:xfrm>
              <a:prstGeom prst="roundRect">
                <a:avLst>
                  <a:gd name="adj" fmla="val 3026"/>
                </a:avLst>
              </a:prstGeom>
              <a:ln w="41275">
                <a:solidFill>
                  <a:schemeClr val="accent1"/>
                </a:solidFill>
              </a:ln>
            </p:spPr>
            <p:style>
              <a:lnRef idx="2">
                <a:schemeClr val="accent3"/>
              </a:lnRef>
              <a:fillRef idx="1">
                <a:schemeClr val="lt1"/>
              </a:fillRef>
              <a:effectRef idx="0">
                <a:schemeClr val="accent3"/>
              </a:effectRef>
              <a:fontRef idx="minor">
                <a:schemeClr val="dk1"/>
              </a:fontRef>
            </p:style>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fontAlgn="auto">
                  <a:lnSpc>
                    <a:spcPct val="150000"/>
                  </a:lnSpc>
                  <a:spcBef>
                    <a:spcPts val="0"/>
                  </a:spcBef>
                  <a:spcAft>
                    <a:spcPts val="0"/>
                  </a:spcAft>
                  <a:defRPr/>
                </a:pPr>
                <a:r>
                  <a:rPr lang="zh-CN" altLang="zh-CN" sz="2800" dirty="0">
                    <a:latin typeface="微软雅黑" panose="020B0503020204020204" pitchFamily="34" charset="-122"/>
                    <a:ea typeface="微软雅黑" panose="020B0503020204020204" pitchFamily="34" charset="-122"/>
                  </a:rPr>
                  <a:t>是指以提升信息化服务能力、安全保障能力，构建标准化服务机制为目标，</a:t>
                </a:r>
                <a:r>
                  <a:rPr lang="zh-CN" altLang="zh-CN" sz="2800" dirty="0">
                    <a:solidFill>
                      <a:schemeClr val="accent5">
                        <a:lumMod val="75000"/>
                      </a:schemeClr>
                    </a:solidFill>
                    <a:latin typeface="微软雅黑" panose="020B0503020204020204" pitchFamily="34" charset="-122"/>
                    <a:ea typeface="微软雅黑" panose="020B0503020204020204" pitchFamily="34" charset="-122"/>
                  </a:rPr>
                  <a:t>保障院公共网信基础设施、院公共网信系统正常运行服务的项目。</a:t>
                </a:r>
              </a:p>
            </p:txBody>
          </p:sp>
          <p:sp>
            <p:nvSpPr>
              <p:cNvPr id="30" name="流程图: 联系 17"/>
              <p:cNvSpPr/>
              <p:nvPr/>
            </p:nvSpPr>
            <p:spPr>
              <a:xfrm>
                <a:off x="7370086" y="2784392"/>
                <a:ext cx="169863" cy="169862"/>
              </a:xfrm>
              <a:prstGeom prst="flowChartConnector">
                <a:avLst/>
              </a:prstGeom>
              <a:solidFill>
                <a:srgbClr val="92D050"/>
              </a:solid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828800" fontAlgn="auto" hangingPunct="1">
                  <a:spcBef>
                    <a:spcPts val="0"/>
                  </a:spcBef>
                  <a:spcAft>
                    <a:spcPts val="0"/>
                  </a:spcAft>
                  <a:defRPr/>
                </a:pPr>
                <a:endParaRPr lang="zh-CN" altLang="en-US" sz="3600" b="0">
                  <a:solidFill>
                    <a:srgbClr val="00B050"/>
                  </a:solidFill>
                  <a:latin typeface="Arial"/>
                  <a:ea typeface="STXihei"/>
                </a:endParaRPr>
              </a:p>
            </p:txBody>
          </p:sp>
          <p:sp>
            <p:nvSpPr>
              <p:cNvPr id="31" name="TextBox 38"/>
              <p:cNvSpPr txBox="1"/>
              <p:nvPr/>
            </p:nvSpPr>
            <p:spPr>
              <a:xfrm>
                <a:off x="3413492" y="6098247"/>
                <a:ext cx="2055342" cy="430696"/>
              </a:xfrm>
              <a:prstGeom prst="roundRect">
                <a:avLst>
                  <a:gd name="adj" fmla="val 3026"/>
                </a:avLst>
              </a:prstGeom>
              <a:solidFill>
                <a:schemeClr val="bg1">
                  <a:lumMod val="95000"/>
                </a:schemeClr>
              </a:solidFill>
              <a:ln w="41275">
                <a:solidFill>
                  <a:schemeClr val="accent1"/>
                </a:solidFill>
              </a:ln>
            </p:spPr>
            <p:txBody>
              <a:bodyPr anchor="ctr" anchorCtr="0"/>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defTabSz="1828800" fontAlgn="auto" hangingPunct="1">
                  <a:lnSpc>
                    <a:spcPct val="150000"/>
                  </a:lnSpc>
                  <a:spcBef>
                    <a:spcPts val="0"/>
                  </a:spcBef>
                  <a:spcAft>
                    <a:spcPts val="0"/>
                  </a:spcAft>
                  <a:defRPr/>
                </a:pPr>
                <a:r>
                  <a:rPr lang="zh-CN" altLang="en-US" sz="3600" dirty="0">
                    <a:solidFill>
                      <a:prstClr val="black"/>
                    </a:solidFill>
                    <a:latin typeface="微软雅黑" pitchFamily="34" charset="-122"/>
                    <a:ea typeface="微软雅黑" pitchFamily="34" charset="-122"/>
                  </a:rPr>
                  <a:t>支撑高效运行</a:t>
                </a:r>
                <a:endParaRPr lang="en-US" altLang="zh-CN" sz="3600" dirty="0">
                  <a:solidFill>
                    <a:prstClr val="black"/>
                  </a:solidFill>
                  <a:latin typeface="微软雅黑" pitchFamily="34" charset="-122"/>
                  <a:ea typeface="微软雅黑" pitchFamily="34" charset="-122"/>
                </a:endParaRPr>
              </a:p>
            </p:txBody>
          </p:sp>
          <p:grpSp>
            <p:nvGrpSpPr>
              <p:cNvPr id="32" name="组合 31"/>
              <p:cNvGrpSpPr/>
              <p:nvPr/>
            </p:nvGrpSpPr>
            <p:grpSpPr>
              <a:xfrm>
                <a:off x="3287101" y="2888212"/>
                <a:ext cx="4269831" cy="742102"/>
                <a:chOff x="-97097" y="2787498"/>
                <a:chExt cx="4269831" cy="742102"/>
              </a:xfrm>
            </p:grpSpPr>
            <p:sp>
              <p:nvSpPr>
                <p:cNvPr id="34" name="TextBox 11"/>
                <p:cNvSpPr>
                  <a:spLocks noChangeArrowheads="1"/>
                </p:cNvSpPr>
                <p:nvPr/>
              </p:nvSpPr>
              <p:spPr bwMode="auto">
                <a:xfrm>
                  <a:off x="-97097" y="2865588"/>
                  <a:ext cx="2285180" cy="664012"/>
                </a:xfrm>
                <a:prstGeom prst="roundRect">
                  <a:avLst>
                    <a:gd name="adj" fmla="val 16667"/>
                  </a:avLst>
                </a:prstGeom>
                <a:noFill/>
                <a:ln w="41275">
                  <a:solidFill>
                    <a:schemeClr val="accent1"/>
                  </a:solidFill>
                  <a:round/>
                  <a:headEnd/>
                  <a:tailEnd/>
                </a:ln>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defTabSz="1828800" hangingPunct="1">
                    <a:defRPr/>
                  </a:pPr>
                  <a:r>
                    <a:rPr lang="zh-CN" altLang="en-US" sz="3600" b="0" dirty="0">
                      <a:solidFill>
                        <a:prstClr val="black"/>
                      </a:solidFill>
                      <a:latin typeface="微软雅黑" pitchFamily="2" charset="-122"/>
                      <a:ea typeface="微软雅黑" pitchFamily="2" charset="-122"/>
                    </a:rPr>
                    <a:t>第 </a:t>
                  </a:r>
                  <a:r>
                    <a:rPr lang="zh-CN" altLang="en-US" sz="3600" b="0" dirty="0">
                      <a:solidFill>
                        <a:srgbClr val="FFFF00"/>
                      </a:solidFill>
                      <a:latin typeface="微软雅黑" pitchFamily="2" charset="-122"/>
                      <a:ea typeface="微软雅黑" pitchFamily="2" charset="-122"/>
                    </a:rPr>
                    <a:t>    </a:t>
                  </a:r>
                  <a:r>
                    <a:rPr lang="zh-CN" altLang="en-US" sz="3600" b="0" dirty="0">
                      <a:solidFill>
                        <a:prstClr val="black"/>
                      </a:solidFill>
                      <a:latin typeface="微软雅黑" pitchFamily="2" charset="-122"/>
                      <a:ea typeface="微软雅黑" pitchFamily="2" charset="-122"/>
                    </a:rPr>
                    <a:t>类</a:t>
                  </a:r>
                  <a:endParaRPr lang="en-US" altLang="zh-CN" sz="3600" b="0" dirty="0">
                    <a:solidFill>
                      <a:prstClr val="black"/>
                    </a:solidFill>
                    <a:latin typeface="微软雅黑" pitchFamily="2" charset="-122"/>
                    <a:ea typeface="微软雅黑" pitchFamily="2" charset="-122"/>
                  </a:endParaRPr>
                </a:p>
                <a:p>
                  <a:pPr algn="ctr" defTabSz="1828800" hangingPunct="1">
                    <a:defRPr/>
                  </a:pPr>
                  <a:r>
                    <a:rPr lang="zh-CN" altLang="en-US" sz="3600" dirty="0">
                      <a:solidFill>
                        <a:prstClr val="black"/>
                      </a:solidFill>
                      <a:latin typeface="微软雅黑" pitchFamily="2" charset="-122"/>
                      <a:ea typeface="微软雅黑" pitchFamily="2" charset="-122"/>
                    </a:rPr>
                    <a:t>运行维护项目</a:t>
                  </a:r>
                </a:p>
              </p:txBody>
            </p:sp>
            <p:sp>
              <p:nvSpPr>
                <p:cNvPr id="35" name="矩形 34"/>
                <p:cNvSpPr/>
                <p:nvPr/>
              </p:nvSpPr>
              <p:spPr>
                <a:xfrm>
                  <a:off x="3791744" y="2787498"/>
                  <a:ext cx="380990" cy="538609"/>
                </a:xfrm>
                <a:prstGeom prst="rect">
                  <a:avLst/>
                </a:prstGeom>
                <a:noFill/>
                <a:ln w="41275">
                  <a:noFill/>
                </a:ln>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defTabSz="1828800" fontAlgn="auto" hangingPunct="1">
                    <a:spcBef>
                      <a:spcPts val="0"/>
                    </a:spcBef>
                    <a:spcAft>
                      <a:spcPts val="0"/>
                    </a:spcAft>
                    <a:defRPr/>
                  </a:pPr>
                  <a:r>
                    <a:rPr lang="en-US" altLang="zh-CN" sz="6400" dirty="0">
                      <a:ln w="3175" cmpd="sng">
                        <a:solidFill>
                          <a:srgbClr val="4F81BD">
                            <a:tint val="3000"/>
                          </a:srgbClr>
                        </a:solidFill>
                        <a:prstDash val="solid"/>
                        <a:miter lim="800000"/>
                      </a:ln>
                      <a:solidFill>
                        <a:schemeClr val="accent4">
                          <a:lumMod val="75000"/>
                        </a:schemeClr>
                      </a:solidFill>
                      <a:effectLst>
                        <a:outerShdw blurRad="63500" sx="102000" sy="102000" algn="ctr" rotWithShape="0">
                          <a:prstClr val="black">
                            <a:alpha val="40000"/>
                          </a:prstClr>
                        </a:outerShdw>
                      </a:effectLst>
                      <a:latin typeface="Arial Black" pitchFamily="34" charset="0"/>
                      <a:ea typeface="STXihei"/>
                    </a:rPr>
                    <a:t>3</a:t>
                  </a:r>
                  <a:endParaRPr lang="zh-CN" altLang="en-US" sz="6400" dirty="0">
                    <a:ln w="3175" cmpd="sng">
                      <a:solidFill>
                        <a:srgbClr val="4F81BD">
                          <a:tint val="3000"/>
                        </a:srgbClr>
                      </a:solidFill>
                      <a:prstDash val="solid"/>
                      <a:miter lim="800000"/>
                    </a:ln>
                    <a:solidFill>
                      <a:schemeClr val="accent4">
                        <a:lumMod val="75000"/>
                      </a:schemeClr>
                    </a:solidFill>
                    <a:effectLst>
                      <a:outerShdw blurRad="63500" sx="102000" sy="102000" algn="ctr" rotWithShape="0">
                        <a:prstClr val="black">
                          <a:alpha val="40000"/>
                        </a:prstClr>
                      </a:outerShdw>
                    </a:effectLst>
                    <a:latin typeface="Arial Black" pitchFamily="34" charset="0"/>
                    <a:ea typeface="STXihei"/>
                  </a:endParaRPr>
                </a:p>
              </p:txBody>
            </p:sp>
          </p:grpSp>
          <p:sp>
            <p:nvSpPr>
              <p:cNvPr id="33" name="文本框 32"/>
              <p:cNvSpPr txBox="1"/>
              <p:nvPr/>
            </p:nvSpPr>
            <p:spPr>
              <a:xfrm>
                <a:off x="3727783" y="5821075"/>
                <a:ext cx="1504800" cy="323166"/>
              </a:xfrm>
              <a:prstGeom prst="rect">
                <a:avLst/>
              </a:prstGeom>
              <a:ln w="41275">
                <a:solidFill>
                  <a:schemeClr val="accent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zh-CN"/>
                </a:defPPr>
                <a:lvl1pPr algn="ctr">
                  <a:defRPr b="1">
                    <a:latin typeface="华文中宋" panose="02010600040101010101" pitchFamily="2" charset="-122"/>
                    <a:ea typeface="华文中宋" panose="02010600040101010101" pitchFamily="2" charset="-122"/>
                  </a:defRPr>
                </a:lvl1pPr>
              </a:lstStyle>
              <a:p>
                <a:pPr defTabSz="1828800" hangingPunct="1">
                  <a:defRPr/>
                </a:pPr>
                <a:r>
                  <a:rPr lang="zh-CN" altLang="en-US" sz="3600" kern="1200" dirty="0">
                    <a:solidFill>
                      <a:prstClr val="white"/>
                    </a:solidFill>
                  </a:rPr>
                  <a:t>定向委托</a:t>
                </a:r>
              </a:p>
            </p:txBody>
          </p:sp>
        </p:grpSp>
        <p:cxnSp>
          <p:nvCxnSpPr>
            <p:cNvPr id="36" name="直接连接符 35"/>
            <p:cNvCxnSpPr>
              <a:cxnSpLocks/>
            </p:cNvCxnSpPr>
            <p:nvPr/>
          </p:nvCxnSpPr>
          <p:spPr>
            <a:xfrm flipV="1">
              <a:off x="10471896" y="3824567"/>
              <a:ext cx="1831484" cy="1129536"/>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9595889" y="4954103"/>
              <a:ext cx="9152934" cy="7554876"/>
              <a:chOff x="4139909" y="2786246"/>
              <a:chExt cx="4576467" cy="3777438"/>
            </a:xfrm>
          </p:grpSpPr>
          <p:sp>
            <p:nvSpPr>
              <p:cNvPr id="38" name="TextBox 38"/>
              <p:cNvSpPr txBox="1"/>
              <p:nvPr/>
            </p:nvSpPr>
            <p:spPr>
              <a:xfrm>
                <a:off x="5649458" y="3840212"/>
                <a:ext cx="3066918" cy="2240691"/>
              </a:xfrm>
              <a:prstGeom prst="roundRect">
                <a:avLst>
                  <a:gd name="adj" fmla="val 9929"/>
                </a:avLst>
              </a:prstGeom>
              <a:ln w="41275">
                <a:solidFill>
                  <a:schemeClr val="accent1"/>
                </a:solidFill>
              </a:ln>
            </p:spPr>
            <p:style>
              <a:lnRef idx="2">
                <a:schemeClr val="accent1"/>
              </a:lnRef>
              <a:fillRef idx="1">
                <a:schemeClr val="lt1"/>
              </a:fillRef>
              <a:effectRef idx="0">
                <a:schemeClr val="accent1"/>
              </a:effectRef>
              <a:fontRef idx="minor">
                <a:schemeClr val="dk1"/>
              </a:fontRef>
            </p:style>
            <p:txBody>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fontAlgn="auto">
                  <a:lnSpc>
                    <a:spcPct val="150000"/>
                  </a:lnSpc>
                  <a:spcBef>
                    <a:spcPts val="0"/>
                  </a:spcBef>
                  <a:spcAft>
                    <a:spcPts val="0"/>
                  </a:spcAft>
                  <a:defRPr/>
                </a:pPr>
                <a:r>
                  <a:rPr lang="zh-CN" altLang="zh-CN" sz="2800" dirty="0">
                    <a:latin typeface="微软雅黑" panose="020B0503020204020204" pitchFamily="34" charset="-122"/>
                    <a:ea typeface="微软雅黑" panose="020B0503020204020204" pitchFamily="34" charset="-122"/>
                  </a:rPr>
                  <a:t>是指以利用信息化手段提升科研创新水平、科研管理水平和教育管理水平为目标，利用信息化手段解决科研和管理过程中的关键共性问题或前沿信息化技术应用</a:t>
                </a:r>
                <a:r>
                  <a:rPr lang="zh-CN" altLang="zh-CN" sz="2800" dirty="0">
                    <a:solidFill>
                      <a:srgbClr val="FF0000"/>
                    </a:solidFill>
                    <a:latin typeface="微软雅黑" panose="020B0503020204020204" pitchFamily="34" charset="-122"/>
                    <a:ea typeface="微软雅黑" panose="020B0503020204020204" pitchFamily="34" charset="-122"/>
                  </a:rPr>
                  <a:t>，具有辐射带动、示范效应的项目。</a:t>
                </a:r>
                <a:endParaRPr lang="en-US" altLang="zh-CN" sz="2800" dirty="0">
                  <a:solidFill>
                    <a:srgbClr val="FF0000"/>
                  </a:solidFill>
                  <a:latin typeface="微软雅黑" panose="020B0503020204020204" pitchFamily="34" charset="-122"/>
                  <a:ea typeface="微软雅黑" panose="020B0503020204020204" pitchFamily="34" charset="-122"/>
                </a:endParaRPr>
              </a:p>
            </p:txBody>
          </p:sp>
          <p:sp>
            <p:nvSpPr>
              <p:cNvPr id="39" name="流程图: 联系 17"/>
              <p:cNvSpPr/>
              <p:nvPr/>
            </p:nvSpPr>
            <p:spPr>
              <a:xfrm>
                <a:off x="4524554" y="2786246"/>
                <a:ext cx="169863" cy="169862"/>
              </a:xfrm>
              <a:prstGeom prst="flowChartConnector">
                <a:avLst/>
              </a:prstGeom>
              <a:solidFill>
                <a:srgbClr val="92D050"/>
              </a:solid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828800" fontAlgn="auto" hangingPunct="1">
                  <a:spcBef>
                    <a:spcPts val="0"/>
                  </a:spcBef>
                  <a:spcAft>
                    <a:spcPts val="0"/>
                  </a:spcAft>
                  <a:defRPr/>
                </a:pPr>
                <a:endParaRPr lang="zh-CN" altLang="en-US" sz="3600" b="0">
                  <a:solidFill>
                    <a:srgbClr val="00B050"/>
                  </a:solidFill>
                  <a:latin typeface="Arial"/>
                  <a:ea typeface="STXihei"/>
                </a:endParaRPr>
              </a:p>
            </p:txBody>
          </p:sp>
          <p:sp>
            <p:nvSpPr>
              <p:cNvPr id="40" name="TextBox 38"/>
              <p:cNvSpPr txBox="1"/>
              <p:nvPr/>
            </p:nvSpPr>
            <p:spPr>
              <a:xfrm>
                <a:off x="6254643" y="6132988"/>
                <a:ext cx="2055342" cy="430696"/>
              </a:xfrm>
              <a:prstGeom prst="roundRect">
                <a:avLst>
                  <a:gd name="adj" fmla="val 3026"/>
                </a:avLst>
              </a:prstGeom>
              <a:solidFill>
                <a:schemeClr val="bg1">
                  <a:lumMod val="95000"/>
                </a:schemeClr>
              </a:solidFill>
              <a:ln w="41275">
                <a:solidFill>
                  <a:schemeClr val="accent1"/>
                </a:solidFill>
              </a:ln>
            </p:spPr>
            <p:txBody>
              <a:bodyPr anchor="ctr" anchorCtr="0"/>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defTabSz="1828800" fontAlgn="auto" hangingPunct="1">
                  <a:lnSpc>
                    <a:spcPct val="150000"/>
                  </a:lnSpc>
                  <a:spcBef>
                    <a:spcPts val="0"/>
                  </a:spcBef>
                  <a:spcAft>
                    <a:spcPts val="0"/>
                  </a:spcAft>
                  <a:defRPr/>
                </a:pPr>
                <a:r>
                  <a:rPr lang="zh-CN" altLang="en-US" sz="3600" dirty="0">
                    <a:solidFill>
                      <a:prstClr val="black"/>
                    </a:solidFill>
                    <a:latin typeface="微软雅黑" pitchFamily="34" charset="-122"/>
                    <a:ea typeface="微软雅黑" pitchFamily="34" charset="-122"/>
                  </a:rPr>
                  <a:t>促科研和管理变革</a:t>
                </a:r>
                <a:endParaRPr lang="en-US" altLang="zh-CN" sz="3600" dirty="0">
                  <a:solidFill>
                    <a:prstClr val="black"/>
                  </a:solidFill>
                  <a:latin typeface="微软雅黑" pitchFamily="34" charset="-122"/>
                  <a:ea typeface="微软雅黑" pitchFamily="34" charset="-122"/>
                </a:endParaRPr>
              </a:p>
            </p:txBody>
          </p:sp>
          <p:grpSp>
            <p:nvGrpSpPr>
              <p:cNvPr id="41" name="组合 40"/>
              <p:cNvGrpSpPr/>
              <p:nvPr/>
            </p:nvGrpSpPr>
            <p:grpSpPr>
              <a:xfrm>
                <a:off x="4139909" y="2890066"/>
                <a:ext cx="4247656" cy="765662"/>
                <a:chOff x="3601243" y="2787498"/>
                <a:chExt cx="4247656" cy="765662"/>
              </a:xfrm>
            </p:grpSpPr>
            <p:sp>
              <p:nvSpPr>
                <p:cNvPr id="43" name="TextBox 11"/>
                <p:cNvSpPr>
                  <a:spLocks noChangeArrowheads="1"/>
                </p:cNvSpPr>
                <p:nvPr/>
              </p:nvSpPr>
              <p:spPr bwMode="auto">
                <a:xfrm>
                  <a:off x="5563719" y="2889148"/>
                  <a:ext cx="2285180" cy="664012"/>
                </a:xfrm>
                <a:prstGeom prst="roundRect">
                  <a:avLst>
                    <a:gd name="adj" fmla="val 16667"/>
                  </a:avLst>
                </a:prstGeom>
                <a:noFill/>
                <a:ln w="41275">
                  <a:solidFill>
                    <a:schemeClr val="accent1"/>
                  </a:solidFill>
                  <a:round/>
                  <a:headEnd/>
                  <a:tailEnd/>
                </a:ln>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defTabSz="1828800" hangingPunct="1">
                    <a:defRPr/>
                  </a:pPr>
                  <a:r>
                    <a:rPr lang="zh-CN" altLang="en-US" sz="3600" b="0" dirty="0">
                      <a:solidFill>
                        <a:prstClr val="black"/>
                      </a:solidFill>
                      <a:latin typeface="微软雅黑" pitchFamily="2" charset="-122"/>
                      <a:ea typeface="微软雅黑" pitchFamily="2" charset="-122"/>
                    </a:rPr>
                    <a:t>第     类</a:t>
                  </a:r>
                  <a:endParaRPr lang="en-US" altLang="zh-CN" sz="3600" b="0" dirty="0">
                    <a:solidFill>
                      <a:prstClr val="black"/>
                    </a:solidFill>
                    <a:latin typeface="微软雅黑" pitchFamily="2" charset="-122"/>
                    <a:ea typeface="微软雅黑" pitchFamily="2" charset="-122"/>
                  </a:endParaRPr>
                </a:p>
                <a:p>
                  <a:pPr algn="ctr" defTabSz="1828800" hangingPunct="1">
                    <a:defRPr/>
                  </a:pPr>
                  <a:r>
                    <a:rPr lang="zh-CN" altLang="en-US" sz="3600" dirty="0">
                      <a:solidFill>
                        <a:prstClr val="black"/>
                      </a:solidFill>
                      <a:latin typeface="微软雅黑" pitchFamily="2" charset="-122"/>
                      <a:ea typeface="微软雅黑" pitchFamily="2" charset="-122"/>
                    </a:rPr>
                    <a:t>应用示范项目</a:t>
                  </a:r>
                </a:p>
              </p:txBody>
            </p:sp>
            <p:sp>
              <p:nvSpPr>
                <p:cNvPr id="44" name="矩形 43"/>
                <p:cNvSpPr/>
                <p:nvPr/>
              </p:nvSpPr>
              <p:spPr>
                <a:xfrm>
                  <a:off x="3601243" y="2787498"/>
                  <a:ext cx="364007" cy="538609"/>
                </a:xfrm>
                <a:prstGeom prst="rect">
                  <a:avLst/>
                </a:prstGeom>
                <a:noFill/>
                <a:ln w="41275">
                  <a:noFill/>
                </a:ln>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defTabSz="1828800" fontAlgn="auto" hangingPunct="1">
                    <a:spcBef>
                      <a:spcPts val="0"/>
                    </a:spcBef>
                    <a:spcAft>
                      <a:spcPts val="0"/>
                    </a:spcAft>
                    <a:defRPr/>
                  </a:pPr>
                  <a:r>
                    <a:rPr lang="en-US" altLang="zh-CN" sz="6400" dirty="0">
                      <a:ln w="3175" cmpd="sng">
                        <a:solidFill>
                          <a:srgbClr val="4F81BD">
                            <a:tint val="3000"/>
                          </a:srgbClr>
                        </a:solidFill>
                        <a:prstDash val="solid"/>
                        <a:miter lim="800000"/>
                      </a:ln>
                      <a:solidFill>
                        <a:schemeClr val="accent1">
                          <a:lumMod val="75000"/>
                        </a:schemeClr>
                      </a:solidFill>
                      <a:effectLst>
                        <a:outerShdw blurRad="63500" sx="102000" sy="102000" algn="ctr" rotWithShape="0">
                          <a:prstClr val="black">
                            <a:alpha val="40000"/>
                          </a:prstClr>
                        </a:outerShdw>
                      </a:effectLst>
                      <a:latin typeface="Arial Black" pitchFamily="34" charset="0"/>
                      <a:ea typeface="STXihei"/>
                    </a:rPr>
                    <a:t>2</a:t>
                  </a:r>
                  <a:endParaRPr lang="zh-CN" altLang="en-US" sz="6400" dirty="0">
                    <a:ln w="3175" cmpd="sng">
                      <a:solidFill>
                        <a:srgbClr val="4F81BD">
                          <a:tint val="3000"/>
                        </a:srgbClr>
                      </a:solidFill>
                      <a:prstDash val="solid"/>
                      <a:miter lim="800000"/>
                    </a:ln>
                    <a:solidFill>
                      <a:schemeClr val="accent1">
                        <a:lumMod val="75000"/>
                      </a:schemeClr>
                    </a:solidFill>
                    <a:effectLst>
                      <a:outerShdw blurRad="63500" sx="102000" sy="102000" algn="ctr" rotWithShape="0">
                        <a:prstClr val="black">
                          <a:alpha val="40000"/>
                        </a:prstClr>
                      </a:outerShdw>
                    </a:effectLst>
                    <a:latin typeface="Arial Black" pitchFamily="34" charset="0"/>
                    <a:ea typeface="STXihei"/>
                  </a:endParaRPr>
                </a:p>
              </p:txBody>
            </p:sp>
          </p:grpSp>
          <p:sp>
            <p:nvSpPr>
              <p:cNvPr id="42" name="文本框 41"/>
              <p:cNvSpPr txBox="1"/>
              <p:nvPr/>
            </p:nvSpPr>
            <p:spPr>
              <a:xfrm>
                <a:off x="6478515" y="5881699"/>
                <a:ext cx="1504800" cy="323166"/>
              </a:xfrm>
              <a:prstGeom prst="rect">
                <a:avLst/>
              </a:prstGeom>
              <a:ln w="41275">
                <a:solidFill>
                  <a:schemeClr val="accent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zh-CN"/>
                </a:defPPr>
                <a:lvl1pPr algn="ctr">
                  <a:defRPr b="1">
                    <a:latin typeface="华文中宋" panose="02010600040101010101" pitchFamily="2" charset="-122"/>
                    <a:ea typeface="华文中宋" panose="02010600040101010101" pitchFamily="2" charset="-122"/>
                  </a:defRPr>
                </a:lvl1pPr>
              </a:lstStyle>
              <a:p>
                <a:pPr defTabSz="1828800" hangingPunct="1">
                  <a:defRPr/>
                </a:pPr>
                <a:r>
                  <a:rPr lang="zh-CN" altLang="en-US" sz="3600" kern="1200" dirty="0">
                    <a:solidFill>
                      <a:prstClr val="white"/>
                    </a:solidFill>
                  </a:rPr>
                  <a:t>公开遴选</a:t>
                </a:r>
              </a:p>
            </p:txBody>
          </p:sp>
        </p:grpSp>
        <p:grpSp>
          <p:nvGrpSpPr>
            <p:cNvPr id="8" name="组合 7"/>
            <p:cNvGrpSpPr/>
            <p:nvPr/>
          </p:nvGrpSpPr>
          <p:grpSpPr>
            <a:xfrm>
              <a:off x="11963656" y="2023491"/>
              <a:ext cx="2160000" cy="2160000"/>
              <a:chOff x="4209285" y="1340768"/>
              <a:chExt cx="1080000" cy="1080000"/>
            </a:xfrm>
            <a:solidFill>
              <a:srgbClr val="92D050"/>
            </a:solidFill>
          </p:grpSpPr>
          <p:sp>
            <p:nvSpPr>
              <p:cNvPr id="9" name="椭圆 8"/>
              <p:cNvSpPr/>
              <p:nvPr/>
            </p:nvSpPr>
            <p:spPr>
              <a:xfrm>
                <a:off x="4209285" y="1340768"/>
                <a:ext cx="1080000" cy="1080000"/>
              </a:xfrm>
              <a:prstGeom prst="ellipse">
                <a:avLst/>
              </a:prstGeom>
              <a:grp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828800" fontAlgn="auto" hangingPunct="1">
                  <a:spcBef>
                    <a:spcPts val="0"/>
                  </a:spcBef>
                  <a:spcAft>
                    <a:spcPts val="0"/>
                  </a:spcAft>
                  <a:defRPr/>
                </a:pPr>
                <a:endParaRPr lang="zh-CN" altLang="en-US" sz="4000" dirty="0">
                  <a:ln w="6350">
                    <a:solidFill>
                      <a:prstClr val="white">
                        <a:lumMod val="85000"/>
                      </a:prstClr>
                    </a:solidFill>
                  </a:ln>
                  <a:solidFill>
                    <a:prstClr val="black"/>
                  </a:solidFill>
                  <a:latin typeface="微软雅黑" pitchFamily="34" charset="-122"/>
                  <a:ea typeface="微软雅黑" pitchFamily="34" charset="-122"/>
                </a:endParaRPr>
              </a:p>
            </p:txBody>
          </p:sp>
          <p:sp>
            <p:nvSpPr>
              <p:cNvPr id="10" name="TextBox 25"/>
              <p:cNvSpPr txBox="1"/>
              <p:nvPr/>
            </p:nvSpPr>
            <p:spPr>
              <a:xfrm>
                <a:off x="4275969" y="1521447"/>
                <a:ext cx="971223" cy="784830"/>
              </a:xfrm>
              <a:prstGeom prst="rect">
                <a:avLst/>
              </a:prstGeom>
              <a:noFill/>
              <a:ln w="15875">
                <a:noFill/>
              </a:ln>
            </p:spPr>
            <p:txBody>
              <a:bodyPr wrap="square" rtlCol="0">
                <a:spAutoFit/>
              </a:bodyPr>
              <a:lstStyle/>
              <a:p>
                <a:pPr defTabSz="1828800" hangingPunct="1">
                  <a:defRPr/>
                </a:pPr>
                <a:r>
                  <a:rPr lang="zh-CN" altLang="en-US" sz="4800" kern="1200" dirty="0">
                    <a:solidFill>
                      <a:prstClr val="black"/>
                    </a:solidFill>
                    <a:latin typeface="微软雅黑" pitchFamily="34" charset="-122"/>
                    <a:ea typeface="微软雅黑" pitchFamily="34" charset="-122"/>
                    <a:cs typeface="+mn-cs"/>
                  </a:rPr>
                  <a:t>依据规划</a:t>
                </a:r>
                <a:endParaRPr lang="zh-CN" altLang="en-US" sz="4800" b="0" kern="1200" dirty="0">
                  <a:solidFill>
                    <a:prstClr val="black"/>
                  </a:solidFill>
                  <a:latin typeface="微软雅黑" pitchFamily="34" charset="-122"/>
                  <a:ea typeface="微软雅黑" pitchFamily="34" charset="-122"/>
                  <a:cs typeface="+mn-cs"/>
                </a:endParaRPr>
              </a:p>
            </p:txBody>
          </p:sp>
        </p:grpSp>
      </p:grpSp>
    </p:spTree>
    <p:extLst>
      <p:ext uri="{BB962C8B-B14F-4D97-AF65-F5344CB8AC3E}">
        <p14:creationId xmlns:p14="http://schemas.microsoft.com/office/powerpoint/2010/main" val="225982059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405766" y="1342975"/>
            <a:ext cx="12813161" cy="1220508"/>
          </a:xfrm>
        </p:spPr>
        <p:txBody>
          <a:bodyPr/>
          <a:lstStyle/>
          <a:p>
            <a:r>
              <a:rPr lang="zh-CN" altLang="en-US" sz="4800" dirty="0" smtClean="0">
                <a:solidFill>
                  <a:srgbClr val="002060"/>
                </a:solidFill>
                <a:latin typeface="微软雅黑" panose="020B0503020204020204" pitchFamily="34" charset="-122"/>
                <a:ea typeface="微软雅黑" panose="020B0503020204020204" pitchFamily="34" charset="-122"/>
              </a:rPr>
              <a:t>应用示范项目与部署方向</a:t>
            </a:r>
            <a:endParaRPr lang="zh-CN" altLang="en-US" sz="4800" dirty="0">
              <a:solidFill>
                <a:srgbClr val="002060"/>
              </a:solidFill>
              <a:latin typeface="微软雅黑" panose="020B0503020204020204" pitchFamily="34" charset="-122"/>
              <a:ea typeface="微软雅黑" panose="020B0503020204020204" pitchFamily="34" charset="-122"/>
            </a:endParaRPr>
          </a:p>
        </p:txBody>
      </p:sp>
      <p:grpSp>
        <p:nvGrpSpPr>
          <p:cNvPr id="217" name="组合 216"/>
          <p:cNvGrpSpPr/>
          <p:nvPr/>
        </p:nvGrpSpPr>
        <p:grpSpPr>
          <a:xfrm>
            <a:off x="2621090" y="2489345"/>
            <a:ext cx="20363147" cy="9798221"/>
            <a:chOff x="2549360" y="2497999"/>
            <a:chExt cx="20363147" cy="9798221"/>
          </a:xfrm>
        </p:grpSpPr>
        <p:grpSp>
          <p:nvGrpSpPr>
            <p:cNvPr id="151" name="组合 150"/>
            <p:cNvGrpSpPr/>
            <p:nvPr/>
          </p:nvGrpSpPr>
          <p:grpSpPr>
            <a:xfrm>
              <a:off x="2577951" y="2497999"/>
              <a:ext cx="20334556" cy="9798221"/>
              <a:chOff x="630453" y="1107407"/>
              <a:chExt cx="10898155" cy="5484779"/>
            </a:xfrm>
          </p:grpSpPr>
          <p:sp>
            <p:nvSpPr>
              <p:cNvPr id="152" name="椭圆 151">
                <a:extLst>
                  <a:ext uri="{FF2B5EF4-FFF2-40B4-BE49-F238E27FC236}">
                    <a16:creationId xmlns="" xmlns:a16="http://schemas.microsoft.com/office/drawing/2014/main" id="{5ECBEA46-3379-4822-BAAF-89B197090481}"/>
                  </a:ext>
                </a:extLst>
              </p:cNvPr>
              <p:cNvSpPr/>
              <p:nvPr/>
            </p:nvSpPr>
            <p:spPr>
              <a:xfrm>
                <a:off x="5371099" y="2796935"/>
                <a:ext cx="1717841" cy="1717842"/>
              </a:xfrm>
              <a:prstGeom prst="ellipse">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smtClean="0">
                  <a:ln>
                    <a:noFill/>
                  </a:ln>
                  <a:solidFill>
                    <a:prstClr val="white"/>
                  </a:solidFill>
                  <a:effectLst/>
                  <a:uLnTx/>
                  <a:uFillTx/>
                  <a:latin typeface="Calibri"/>
                  <a:ea typeface="宋体" panose="02010600030101010101" pitchFamily="2" charset="-122"/>
                </a:endParaRPr>
              </a:p>
            </p:txBody>
          </p:sp>
          <p:grpSp>
            <p:nvGrpSpPr>
              <p:cNvPr id="153" name="组合 152">
                <a:extLst>
                  <a:ext uri="{FF2B5EF4-FFF2-40B4-BE49-F238E27FC236}">
                    <a16:creationId xmlns="" xmlns:a16="http://schemas.microsoft.com/office/drawing/2014/main" id="{262FF1A7-A313-458D-9741-73171C4B0A3E}"/>
                  </a:ext>
                </a:extLst>
              </p:cNvPr>
              <p:cNvGrpSpPr/>
              <p:nvPr/>
            </p:nvGrpSpPr>
            <p:grpSpPr>
              <a:xfrm>
                <a:off x="3084598" y="2504626"/>
                <a:ext cx="5505679" cy="983872"/>
                <a:chOff x="2774950" y="2674936"/>
                <a:chExt cx="6653530" cy="1350963"/>
              </a:xfrm>
            </p:grpSpPr>
            <p:sp>
              <p:nvSpPr>
                <p:cNvPr id="191" name="任意多边形: 形状 20">
                  <a:extLst>
                    <a:ext uri="{FF2B5EF4-FFF2-40B4-BE49-F238E27FC236}">
                      <a16:creationId xmlns="" xmlns:a16="http://schemas.microsoft.com/office/drawing/2014/main" id="{A183E619-D581-4D75-A475-543B5AC273D0}"/>
                    </a:ext>
                  </a:extLst>
                </p:cNvPr>
                <p:cNvSpPr/>
                <p:nvPr/>
              </p:nvSpPr>
              <p:spPr>
                <a:xfrm>
                  <a:off x="2774950" y="2674936"/>
                  <a:ext cx="3321050" cy="1350963"/>
                </a:xfrm>
                <a:custGeom>
                  <a:avLst/>
                  <a:gdLst>
                    <a:gd name="connsiteX0" fmla="*/ 3225800 w 3225800"/>
                    <a:gd name="connsiteY0" fmla="*/ 1346200 h 1346200"/>
                    <a:gd name="connsiteX1" fmla="*/ 1206500 w 3225800"/>
                    <a:gd name="connsiteY1" fmla="*/ 0 h 1346200"/>
                    <a:gd name="connsiteX2" fmla="*/ 0 w 3225800"/>
                    <a:gd name="connsiteY2" fmla="*/ 0 h 1346200"/>
                    <a:gd name="connsiteX0" fmla="*/ 3321050 w 3321050"/>
                    <a:gd name="connsiteY0" fmla="*/ 1350962 h 1350962"/>
                    <a:gd name="connsiteX1" fmla="*/ 1301750 w 3321050"/>
                    <a:gd name="connsiteY1" fmla="*/ 4762 h 1350962"/>
                    <a:gd name="connsiteX2" fmla="*/ 0 w 3321050"/>
                    <a:gd name="connsiteY2" fmla="*/ 0 h 1350962"/>
                    <a:gd name="connsiteX0" fmla="*/ 3321050 w 3321050"/>
                    <a:gd name="connsiteY0" fmla="*/ 1350963 h 1350963"/>
                    <a:gd name="connsiteX1" fmla="*/ 1296988 w 3321050"/>
                    <a:gd name="connsiteY1" fmla="*/ 0 h 1350963"/>
                    <a:gd name="connsiteX2" fmla="*/ 0 w 3321050"/>
                    <a:gd name="connsiteY2" fmla="*/ 1 h 1350963"/>
                  </a:gdLst>
                  <a:ahLst/>
                  <a:cxnLst>
                    <a:cxn ang="0">
                      <a:pos x="connsiteX0" y="connsiteY0"/>
                    </a:cxn>
                    <a:cxn ang="0">
                      <a:pos x="connsiteX1" y="connsiteY1"/>
                    </a:cxn>
                    <a:cxn ang="0">
                      <a:pos x="connsiteX2" y="connsiteY2"/>
                    </a:cxn>
                  </a:cxnLst>
                  <a:rect l="l" t="t" r="r" b="b"/>
                  <a:pathLst>
                    <a:path w="3321050" h="1350963">
                      <a:moveTo>
                        <a:pt x="3321050" y="1350963"/>
                      </a:moveTo>
                      <a:lnTo>
                        <a:pt x="1296988" y="0"/>
                      </a:lnTo>
                      <a:lnTo>
                        <a:pt x="0" y="1"/>
                      </a:lnTo>
                    </a:path>
                  </a:pathLst>
                </a:custGeom>
                <a:noFill/>
                <a:ln w="15875" cap="flat" cmpd="sng" algn="ctr">
                  <a:gradFill flip="none" rotWithShape="1">
                    <a:gsLst>
                      <a:gs pos="1000">
                        <a:srgbClr val="5B9BD5">
                          <a:alpha val="0"/>
                        </a:srgbClr>
                      </a:gs>
                      <a:gs pos="49000">
                        <a:srgbClr val="5B9BD5"/>
                      </a:gs>
                    </a:gsLst>
                    <a:lin ang="0" scaled="1"/>
                    <a:tileRect/>
                  </a:gra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smtClean="0">
                    <a:ln>
                      <a:noFill/>
                    </a:ln>
                    <a:solidFill>
                      <a:prstClr val="white"/>
                    </a:solidFill>
                    <a:effectLst/>
                    <a:uLnTx/>
                    <a:uFillTx/>
                    <a:latin typeface="Calibri"/>
                    <a:ea typeface="宋体" panose="02010600030101010101" pitchFamily="2" charset="-122"/>
                  </a:endParaRPr>
                </a:p>
              </p:txBody>
            </p:sp>
            <p:sp>
              <p:nvSpPr>
                <p:cNvPr id="192" name="任意多边形: 形状 21">
                  <a:extLst>
                    <a:ext uri="{FF2B5EF4-FFF2-40B4-BE49-F238E27FC236}">
                      <a16:creationId xmlns="" xmlns:a16="http://schemas.microsoft.com/office/drawing/2014/main" id="{0FA30ECD-D10F-46C2-857A-2E610D90CE43}"/>
                    </a:ext>
                  </a:extLst>
                </p:cNvPr>
                <p:cNvSpPr/>
                <p:nvPr/>
              </p:nvSpPr>
              <p:spPr>
                <a:xfrm flipH="1">
                  <a:off x="6107430" y="2674936"/>
                  <a:ext cx="3321050" cy="1350963"/>
                </a:xfrm>
                <a:custGeom>
                  <a:avLst/>
                  <a:gdLst>
                    <a:gd name="connsiteX0" fmla="*/ 3225800 w 3225800"/>
                    <a:gd name="connsiteY0" fmla="*/ 1346200 h 1346200"/>
                    <a:gd name="connsiteX1" fmla="*/ 1206500 w 3225800"/>
                    <a:gd name="connsiteY1" fmla="*/ 0 h 1346200"/>
                    <a:gd name="connsiteX2" fmla="*/ 0 w 3225800"/>
                    <a:gd name="connsiteY2" fmla="*/ 0 h 1346200"/>
                    <a:gd name="connsiteX0" fmla="*/ 3321050 w 3321050"/>
                    <a:gd name="connsiteY0" fmla="*/ 1350962 h 1350962"/>
                    <a:gd name="connsiteX1" fmla="*/ 1301750 w 3321050"/>
                    <a:gd name="connsiteY1" fmla="*/ 4762 h 1350962"/>
                    <a:gd name="connsiteX2" fmla="*/ 0 w 3321050"/>
                    <a:gd name="connsiteY2" fmla="*/ 0 h 1350962"/>
                    <a:gd name="connsiteX0" fmla="*/ 3321050 w 3321050"/>
                    <a:gd name="connsiteY0" fmla="*/ 1350963 h 1350963"/>
                    <a:gd name="connsiteX1" fmla="*/ 1296988 w 3321050"/>
                    <a:gd name="connsiteY1" fmla="*/ 0 h 1350963"/>
                    <a:gd name="connsiteX2" fmla="*/ 0 w 3321050"/>
                    <a:gd name="connsiteY2" fmla="*/ 1 h 1350963"/>
                  </a:gdLst>
                  <a:ahLst/>
                  <a:cxnLst>
                    <a:cxn ang="0">
                      <a:pos x="connsiteX0" y="connsiteY0"/>
                    </a:cxn>
                    <a:cxn ang="0">
                      <a:pos x="connsiteX1" y="connsiteY1"/>
                    </a:cxn>
                    <a:cxn ang="0">
                      <a:pos x="connsiteX2" y="connsiteY2"/>
                    </a:cxn>
                  </a:cxnLst>
                  <a:rect l="l" t="t" r="r" b="b"/>
                  <a:pathLst>
                    <a:path w="3321050" h="1350963">
                      <a:moveTo>
                        <a:pt x="3321050" y="1350963"/>
                      </a:moveTo>
                      <a:lnTo>
                        <a:pt x="1296988" y="0"/>
                      </a:lnTo>
                      <a:lnTo>
                        <a:pt x="0" y="1"/>
                      </a:lnTo>
                    </a:path>
                  </a:pathLst>
                </a:custGeom>
                <a:noFill/>
                <a:ln w="15875" cap="flat" cmpd="sng" algn="ctr">
                  <a:gradFill flip="none" rotWithShape="1">
                    <a:gsLst>
                      <a:gs pos="1000">
                        <a:srgbClr val="5B9BD5">
                          <a:alpha val="0"/>
                        </a:srgbClr>
                      </a:gs>
                      <a:gs pos="49000">
                        <a:srgbClr val="5B9BD5"/>
                      </a:gs>
                    </a:gsLst>
                    <a:lin ang="0" scaled="1"/>
                    <a:tileRect/>
                  </a:gra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smtClean="0">
                    <a:ln>
                      <a:noFill/>
                    </a:ln>
                    <a:solidFill>
                      <a:prstClr val="white"/>
                    </a:solidFill>
                    <a:effectLst/>
                    <a:uLnTx/>
                    <a:uFillTx/>
                    <a:latin typeface="Calibri"/>
                    <a:ea typeface="宋体" panose="02010600030101010101" pitchFamily="2" charset="-122"/>
                  </a:endParaRPr>
                </a:p>
              </p:txBody>
            </p:sp>
          </p:grpSp>
          <p:grpSp>
            <p:nvGrpSpPr>
              <p:cNvPr id="154" name="组合 153">
                <a:extLst>
                  <a:ext uri="{FF2B5EF4-FFF2-40B4-BE49-F238E27FC236}">
                    <a16:creationId xmlns="" xmlns:a16="http://schemas.microsoft.com/office/drawing/2014/main" id="{0C85D993-C1D1-4425-AE95-E5E44756BA22}"/>
                  </a:ext>
                </a:extLst>
              </p:cNvPr>
              <p:cNvGrpSpPr/>
              <p:nvPr/>
            </p:nvGrpSpPr>
            <p:grpSpPr>
              <a:xfrm flipV="1">
                <a:off x="2885589" y="3520236"/>
                <a:ext cx="5728596" cy="1186424"/>
                <a:chOff x="2534450" y="2817455"/>
                <a:chExt cx="6922921" cy="1433775"/>
              </a:xfrm>
            </p:grpSpPr>
            <p:sp>
              <p:nvSpPr>
                <p:cNvPr id="190" name="任意多边形: 形状 25">
                  <a:extLst>
                    <a:ext uri="{FF2B5EF4-FFF2-40B4-BE49-F238E27FC236}">
                      <a16:creationId xmlns="" xmlns:a16="http://schemas.microsoft.com/office/drawing/2014/main" id="{E14009F6-8439-4146-AF5E-291FEC643414}"/>
                    </a:ext>
                  </a:extLst>
                </p:cNvPr>
                <p:cNvSpPr/>
                <p:nvPr/>
              </p:nvSpPr>
              <p:spPr>
                <a:xfrm flipH="1">
                  <a:off x="6136321" y="2900267"/>
                  <a:ext cx="3321050" cy="1350963"/>
                </a:xfrm>
                <a:custGeom>
                  <a:avLst/>
                  <a:gdLst>
                    <a:gd name="connsiteX0" fmla="*/ 3225800 w 3225800"/>
                    <a:gd name="connsiteY0" fmla="*/ 1346200 h 1346200"/>
                    <a:gd name="connsiteX1" fmla="*/ 1206500 w 3225800"/>
                    <a:gd name="connsiteY1" fmla="*/ 0 h 1346200"/>
                    <a:gd name="connsiteX2" fmla="*/ 0 w 3225800"/>
                    <a:gd name="connsiteY2" fmla="*/ 0 h 1346200"/>
                    <a:gd name="connsiteX0" fmla="*/ 3321050 w 3321050"/>
                    <a:gd name="connsiteY0" fmla="*/ 1350962 h 1350962"/>
                    <a:gd name="connsiteX1" fmla="*/ 1301750 w 3321050"/>
                    <a:gd name="connsiteY1" fmla="*/ 4762 h 1350962"/>
                    <a:gd name="connsiteX2" fmla="*/ 0 w 3321050"/>
                    <a:gd name="connsiteY2" fmla="*/ 0 h 1350962"/>
                    <a:gd name="connsiteX0" fmla="*/ 3321050 w 3321050"/>
                    <a:gd name="connsiteY0" fmla="*/ 1350963 h 1350963"/>
                    <a:gd name="connsiteX1" fmla="*/ 1296988 w 3321050"/>
                    <a:gd name="connsiteY1" fmla="*/ 0 h 1350963"/>
                    <a:gd name="connsiteX2" fmla="*/ 0 w 3321050"/>
                    <a:gd name="connsiteY2" fmla="*/ 1 h 1350963"/>
                  </a:gdLst>
                  <a:ahLst/>
                  <a:cxnLst>
                    <a:cxn ang="0">
                      <a:pos x="connsiteX0" y="connsiteY0"/>
                    </a:cxn>
                    <a:cxn ang="0">
                      <a:pos x="connsiteX1" y="connsiteY1"/>
                    </a:cxn>
                    <a:cxn ang="0">
                      <a:pos x="connsiteX2" y="connsiteY2"/>
                    </a:cxn>
                  </a:cxnLst>
                  <a:rect l="l" t="t" r="r" b="b"/>
                  <a:pathLst>
                    <a:path w="3321050" h="1350963">
                      <a:moveTo>
                        <a:pt x="3321050" y="1350963"/>
                      </a:moveTo>
                      <a:lnTo>
                        <a:pt x="1296988" y="0"/>
                      </a:lnTo>
                      <a:lnTo>
                        <a:pt x="0" y="1"/>
                      </a:lnTo>
                    </a:path>
                  </a:pathLst>
                </a:custGeom>
                <a:noFill/>
                <a:ln w="15875" cap="flat" cmpd="sng" algn="ctr">
                  <a:gradFill flip="none" rotWithShape="1">
                    <a:gsLst>
                      <a:gs pos="1000">
                        <a:srgbClr val="5B9BD5">
                          <a:alpha val="0"/>
                        </a:srgbClr>
                      </a:gs>
                      <a:gs pos="49000">
                        <a:srgbClr val="5B9BD5"/>
                      </a:gs>
                    </a:gsLst>
                    <a:lin ang="0" scaled="1"/>
                    <a:tileRect/>
                  </a:gra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smtClean="0">
                    <a:ln>
                      <a:noFill/>
                    </a:ln>
                    <a:solidFill>
                      <a:prstClr val="white"/>
                    </a:solidFill>
                    <a:effectLst/>
                    <a:uLnTx/>
                    <a:uFillTx/>
                    <a:latin typeface="Calibri"/>
                    <a:ea typeface="宋体" panose="02010600030101010101" pitchFamily="2" charset="-122"/>
                  </a:endParaRPr>
                </a:p>
              </p:txBody>
            </p:sp>
            <p:sp>
              <p:nvSpPr>
                <p:cNvPr id="189" name="任意多边形: 形状 24">
                  <a:extLst>
                    <a:ext uri="{FF2B5EF4-FFF2-40B4-BE49-F238E27FC236}">
                      <a16:creationId xmlns="" xmlns:a16="http://schemas.microsoft.com/office/drawing/2014/main" id="{1EB1BB59-FC4E-4743-9F42-89072A819F43}"/>
                    </a:ext>
                  </a:extLst>
                </p:cNvPr>
                <p:cNvSpPr/>
                <p:nvPr/>
              </p:nvSpPr>
              <p:spPr>
                <a:xfrm>
                  <a:off x="2534450" y="2817455"/>
                  <a:ext cx="3321050" cy="1350963"/>
                </a:xfrm>
                <a:custGeom>
                  <a:avLst/>
                  <a:gdLst>
                    <a:gd name="connsiteX0" fmla="*/ 3225800 w 3225800"/>
                    <a:gd name="connsiteY0" fmla="*/ 1346200 h 1346200"/>
                    <a:gd name="connsiteX1" fmla="*/ 1206500 w 3225800"/>
                    <a:gd name="connsiteY1" fmla="*/ 0 h 1346200"/>
                    <a:gd name="connsiteX2" fmla="*/ 0 w 3225800"/>
                    <a:gd name="connsiteY2" fmla="*/ 0 h 1346200"/>
                    <a:gd name="connsiteX0" fmla="*/ 3321050 w 3321050"/>
                    <a:gd name="connsiteY0" fmla="*/ 1350962 h 1350962"/>
                    <a:gd name="connsiteX1" fmla="*/ 1301750 w 3321050"/>
                    <a:gd name="connsiteY1" fmla="*/ 4762 h 1350962"/>
                    <a:gd name="connsiteX2" fmla="*/ 0 w 3321050"/>
                    <a:gd name="connsiteY2" fmla="*/ 0 h 1350962"/>
                    <a:gd name="connsiteX0" fmla="*/ 3321050 w 3321050"/>
                    <a:gd name="connsiteY0" fmla="*/ 1350963 h 1350963"/>
                    <a:gd name="connsiteX1" fmla="*/ 1296988 w 3321050"/>
                    <a:gd name="connsiteY1" fmla="*/ 0 h 1350963"/>
                    <a:gd name="connsiteX2" fmla="*/ 0 w 3321050"/>
                    <a:gd name="connsiteY2" fmla="*/ 1 h 1350963"/>
                  </a:gdLst>
                  <a:ahLst/>
                  <a:cxnLst>
                    <a:cxn ang="0">
                      <a:pos x="connsiteX0" y="connsiteY0"/>
                    </a:cxn>
                    <a:cxn ang="0">
                      <a:pos x="connsiteX1" y="connsiteY1"/>
                    </a:cxn>
                    <a:cxn ang="0">
                      <a:pos x="connsiteX2" y="connsiteY2"/>
                    </a:cxn>
                  </a:cxnLst>
                  <a:rect l="l" t="t" r="r" b="b"/>
                  <a:pathLst>
                    <a:path w="3321050" h="1350963">
                      <a:moveTo>
                        <a:pt x="3321050" y="1350963"/>
                      </a:moveTo>
                      <a:lnTo>
                        <a:pt x="1296988" y="0"/>
                      </a:lnTo>
                      <a:lnTo>
                        <a:pt x="0" y="1"/>
                      </a:lnTo>
                    </a:path>
                  </a:pathLst>
                </a:custGeom>
                <a:noFill/>
                <a:ln w="15875" cap="flat" cmpd="sng" algn="ctr">
                  <a:gradFill flip="none" rotWithShape="1">
                    <a:gsLst>
                      <a:gs pos="1000">
                        <a:srgbClr val="5B9BD5">
                          <a:alpha val="0"/>
                        </a:srgbClr>
                      </a:gs>
                      <a:gs pos="49000">
                        <a:srgbClr val="5B9BD5"/>
                      </a:gs>
                    </a:gsLst>
                    <a:lin ang="0" scaled="1"/>
                    <a:tileRect/>
                  </a:gra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smtClean="0">
                    <a:ln>
                      <a:noFill/>
                    </a:ln>
                    <a:solidFill>
                      <a:prstClr val="white"/>
                    </a:solidFill>
                    <a:effectLst/>
                    <a:uLnTx/>
                    <a:uFillTx/>
                    <a:latin typeface="Calibri"/>
                    <a:ea typeface="宋体" panose="02010600030101010101" pitchFamily="2" charset="-122"/>
                  </a:endParaRPr>
                </a:p>
              </p:txBody>
            </p:sp>
          </p:grpSp>
          <p:sp>
            <p:nvSpPr>
              <p:cNvPr id="156" name="椭圆 155">
                <a:extLst>
                  <a:ext uri="{FF2B5EF4-FFF2-40B4-BE49-F238E27FC236}">
                    <a16:creationId xmlns="" xmlns:a16="http://schemas.microsoft.com/office/drawing/2014/main" id="{E2C8D528-6E42-4EC4-9EC8-8A66303481AC}"/>
                  </a:ext>
                </a:extLst>
              </p:cNvPr>
              <p:cNvSpPr/>
              <p:nvPr/>
            </p:nvSpPr>
            <p:spPr>
              <a:xfrm>
                <a:off x="4627938" y="2019453"/>
                <a:ext cx="3047465" cy="2958967"/>
              </a:xfrm>
              <a:prstGeom prst="ellipse">
                <a:avLst/>
              </a:prstGeom>
              <a:gradFill>
                <a:gsLst>
                  <a:gs pos="50000">
                    <a:srgbClr val="5B9BD5">
                      <a:lumMod val="57000"/>
                      <a:lumOff val="43000"/>
                    </a:srgbClr>
                  </a:gs>
                  <a:gs pos="0">
                    <a:srgbClr val="4472C4">
                      <a:lumMod val="97000"/>
                      <a:lumOff val="3000"/>
                    </a:srgbClr>
                  </a:gs>
                  <a:gs pos="100000">
                    <a:srgbClr val="5B9BD5">
                      <a:lumMod val="60000"/>
                      <a:lumOff val="40000"/>
                      <a:alpha val="0"/>
                    </a:srgbClr>
                  </a:gs>
                </a:gsLst>
                <a:lin ang="5400000" scaled="1"/>
              </a:gradFill>
              <a:ln w="12700" cap="flat" cmpd="sng" algn="ctr">
                <a:solidFill>
                  <a:sysClr val="window" lastClr="FFFFFF"/>
                </a:solidFill>
                <a:prstDash val="solid"/>
                <a:miter lim="800000"/>
              </a:ln>
              <a:effectLst>
                <a:outerShdw blurRad="215900" sx="102000" sy="102000" algn="ctr" rotWithShape="0">
                  <a:srgbClr val="5B9BD5">
                    <a:alpha val="19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smtClean="0">
                  <a:ln>
                    <a:noFill/>
                  </a:ln>
                  <a:solidFill>
                    <a:prstClr val="white"/>
                  </a:solidFill>
                  <a:effectLst/>
                  <a:uLnTx/>
                  <a:uFillTx/>
                  <a:latin typeface="Calibri"/>
                  <a:ea typeface="宋体" panose="02010600030101010101" pitchFamily="2" charset="-122"/>
                </a:endParaRPr>
              </a:p>
            </p:txBody>
          </p:sp>
          <p:sp>
            <p:nvSpPr>
              <p:cNvPr id="159" name="椭圆 158">
                <a:extLst>
                  <a:ext uri="{FF2B5EF4-FFF2-40B4-BE49-F238E27FC236}">
                    <a16:creationId xmlns="" xmlns:a16="http://schemas.microsoft.com/office/drawing/2014/main" id="{7B3EB124-7BCF-42F6-AFD3-315F577DB451}"/>
                  </a:ext>
                </a:extLst>
              </p:cNvPr>
              <p:cNvSpPr/>
              <p:nvPr/>
            </p:nvSpPr>
            <p:spPr>
              <a:xfrm>
                <a:off x="6806256" y="5217630"/>
                <a:ext cx="59444" cy="59444"/>
              </a:xfrm>
              <a:prstGeom prst="ellipse">
                <a:avLst/>
              </a:prstGeom>
              <a:solidFill>
                <a:srgbClr val="5B9BD5"/>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smtClean="0">
                    <a:ln>
                      <a:noFill/>
                    </a:ln>
                    <a:solidFill>
                      <a:prstClr val="white"/>
                    </a:solidFill>
                    <a:effectLst/>
                    <a:uLnTx/>
                    <a:uFillTx/>
                    <a:latin typeface="Calibri"/>
                    <a:ea typeface="宋体" panose="02010600030101010101" pitchFamily="2" charset="-122"/>
                  </a:rPr>
                  <a:t>  </a:t>
                </a:r>
                <a:endParaRPr kumimoji="0" lang="zh-CN" altLang="en-US" sz="3200" b="0" i="0" u="none" strike="noStrike" kern="1200" cap="none" spc="0" normalizeH="0" baseline="0" noProof="0" dirty="0" smtClean="0">
                  <a:ln>
                    <a:noFill/>
                  </a:ln>
                  <a:solidFill>
                    <a:prstClr val="white"/>
                  </a:solidFill>
                  <a:effectLst/>
                  <a:uLnTx/>
                  <a:uFillTx/>
                  <a:latin typeface="Calibri"/>
                  <a:ea typeface="宋体" panose="02010600030101010101" pitchFamily="2" charset="-122"/>
                </a:endParaRPr>
              </a:p>
            </p:txBody>
          </p:sp>
          <p:grpSp>
            <p:nvGrpSpPr>
              <p:cNvPr id="161" name="组合 160"/>
              <p:cNvGrpSpPr/>
              <p:nvPr/>
            </p:nvGrpSpPr>
            <p:grpSpPr>
              <a:xfrm>
                <a:off x="1335481" y="2178029"/>
                <a:ext cx="9187088" cy="1871531"/>
                <a:chOff x="1838171" y="3440928"/>
                <a:chExt cx="8354864" cy="1701999"/>
              </a:xfrm>
            </p:grpSpPr>
            <p:sp>
              <p:nvSpPr>
                <p:cNvPr id="185" name="文本框 184"/>
                <p:cNvSpPr txBox="1"/>
                <p:nvPr/>
              </p:nvSpPr>
              <p:spPr>
                <a:xfrm>
                  <a:off x="1838171" y="3440928"/>
                  <a:ext cx="2566670" cy="754767"/>
                </a:xfrm>
                <a:prstGeom prst="rect">
                  <a:avLst/>
                </a:prstGeom>
                <a:solidFill>
                  <a:srgbClr val="4472C4"/>
                </a:solidFill>
                <a:ln w="19050" cap="flat" cmpd="sng" algn="ctr">
                  <a:solidFill>
                    <a:sysClr val="window" lastClr="FFFFFF"/>
                  </a:solidFill>
                  <a:prstDash val="solid"/>
                  <a:miter lim="800000"/>
                </a:ln>
                <a:effectLst/>
              </p:spPr>
              <p:txBody>
                <a:bodyPr wrap="square">
                  <a:spAutoFit/>
                </a:bodyPr>
                <a:lstStyle>
                  <a:defPPr>
                    <a:defRPr lang="zh-CN"/>
                  </a:defPPr>
                  <a:lvl1pPr indent="0" algn="ctr">
                    <a:lnSpc>
                      <a:spcPct val="150000"/>
                    </a:lnSpc>
                    <a:defRPr sz="1600" b="1">
                      <a:latin typeface="微软雅黑" panose="020B0503020204020204" pitchFamily="34" charset="-122"/>
                      <a:ea typeface="微软雅黑" panose="020B0503020204020204" pitchFamily="34" charset="-122"/>
                    </a:defRPr>
                  </a:lvl1pPr>
                </a:lstStyle>
                <a:p>
                  <a:r>
                    <a:rPr lang="en-US" altLang="zh-CN" sz="3200" kern="100" dirty="0" smtClean="0">
                      <a:solidFill>
                        <a:schemeClr val="bg1"/>
                      </a:solidFill>
                    </a:rPr>
                    <a:t> </a:t>
                  </a:r>
                  <a:r>
                    <a:rPr lang="zh-CN" altLang="zh-CN" sz="3200" kern="100" dirty="0" smtClean="0">
                      <a:solidFill>
                        <a:schemeClr val="bg1"/>
                      </a:solidFill>
                    </a:rPr>
                    <a:t>“</a:t>
                  </a:r>
                  <a:r>
                    <a:rPr lang="zh-CN" altLang="zh-CN" sz="3200" kern="100" dirty="0">
                      <a:solidFill>
                        <a:schemeClr val="bg1"/>
                      </a:solidFill>
                    </a:rPr>
                    <a:t>大数据</a:t>
                  </a:r>
                  <a:r>
                    <a:rPr lang="en-US" altLang="zh-CN" sz="3200" kern="100" dirty="0">
                      <a:solidFill>
                        <a:schemeClr val="bg1"/>
                      </a:solidFill>
                    </a:rPr>
                    <a:t>+</a:t>
                  </a:r>
                  <a:r>
                    <a:rPr lang="zh-CN" altLang="zh-CN" sz="3200" kern="100" dirty="0">
                      <a:solidFill>
                        <a:schemeClr val="bg1"/>
                      </a:solidFill>
                    </a:rPr>
                    <a:t>人工智能</a:t>
                  </a:r>
                  <a:r>
                    <a:rPr lang="en-US" altLang="zh-CN" sz="3200" kern="100" dirty="0" smtClean="0">
                      <a:solidFill>
                        <a:schemeClr val="bg1"/>
                      </a:solidFill>
                    </a:rPr>
                    <a:t>”</a:t>
                  </a:r>
                </a:p>
                <a:p>
                  <a:r>
                    <a:rPr lang="zh-CN" altLang="zh-CN" sz="3200" kern="100" dirty="0" smtClean="0">
                      <a:solidFill>
                        <a:schemeClr val="bg1"/>
                      </a:solidFill>
                    </a:rPr>
                    <a:t>科研</a:t>
                  </a:r>
                  <a:r>
                    <a:rPr lang="zh-CN" altLang="zh-CN" sz="3200" kern="100" dirty="0">
                      <a:solidFill>
                        <a:schemeClr val="bg1"/>
                      </a:solidFill>
                    </a:rPr>
                    <a:t>范式变革应用示范</a:t>
                  </a:r>
                  <a:endParaRPr lang="zh-CN" altLang="zh-CN" sz="32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86" name="文本框 185"/>
                <p:cNvSpPr txBox="1"/>
                <p:nvPr/>
              </p:nvSpPr>
              <p:spPr>
                <a:xfrm>
                  <a:off x="7783658" y="3543420"/>
                  <a:ext cx="2385464" cy="386108"/>
                </a:xfrm>
                <a:prstGeom prst="rect">
                  <a:avLst/>
                </a:prstGeom>
                <a:solidFill>
                  <a:srgbClr val="4472C4"/>
                </a:solidFill>
                <a:ln w="19050" cap="flat" cmpd="sng" algn="ctr">
                  <a:solidFill>
                    <a:sysClr val="window" lastClr="FFFFFF"/>
                  </a:solidFill>
                  <a:prstDash val="solid"/>
                  <a:miter lim="800000"/>
                </a:ln>
                <a:effectLst/>
              </p:spPr>
              <p:txBody>
                <a:bodyPr wrap="square">
                  <a:spAutoFit/>
                </a:bodyPr>
                <a:lstStyle>
                  <a:defPPr>
                    <a:defRPr lang="zh-CN"/>
                  </a:defPPr>
                  <a:lvl1pPr indent="0" algn="ctr">
                    <a:lnSpc>
                      <a:spcPct val="150000"/>
                    </a:lnSpc>
                    <a:defRPr sz="1600" b="1">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sym typeface="+mn-ea"/>
                    </a:rPr>
                    <a:t>数字研究所示范</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mn-ea"/>
                  </a:endParaRPr>
                </a:p>
              </p:txBody>
            </p:sp>
            <p:sp>
              <p:nvSpPr>
                <p:cNvPr id="187" name="文本框 186"/>
                <p:cNvSpPr txBox="1"/>
                <p:nvPr/>
              </p:nvSpPr>
              <p:spPr>
                <a:xfrm>
                  <a:off x="7863024" y="4687804"/>
                  <a:ext cx="2330011" cy="378738"/>
                </a:xfrm>
                <a:prstGeom prst="rect">
                  <a:avLst/>
                </a:prstGeom>
                <a:solidFill>
                  <a:srgbClr val="4472C4"/>
                </a:solidFill>
                <a:ln w="19050" cap="flat" cmpd="sng" algn="ctr">
                  <a:solidFill>
                    <a:sysClr val="window" lastClr="FFFFFF"/>
                  </a:solidFill>
                  <a:prstDash val="solid"/>
                  <a:miter lim="800000"/>
                </a:ln>
                <a:effectLst/>
              </p:spPr>
              <p:txBody>
                <a:bodyPr wrap="square">
                  <a:spAutoFit/>
                </a:bodyPr>
                <a:lstStyle>
                  <a:defPPr>
                    <a:defRPr lang="zh-CN"/>
                  </a:defPPr>
                  <a:lvl1pPr indent="0" algn="ctr">
                    <a:lnSpc>
                      <a:spcPct val="150000"/>
                    </a:lnSpc>
                    <a:defRPr sz="1600" b="1">
                      <a:latin typeface="微软雅黑" panose="020B0503020204020204" pitchFamily="34" charset="-122"/>
                      <a:ea typeface="微软雅黑" panose="020B0503020204020204" pitchFamily="34" charset="-122"/>
                    </a:defRPr>
                  </a:lvl1pPr>
                </a:lstStyle>
                <a:p>
                  <a:pPr algn="l"/>
                  <a:r>
                    <a:rPr lang="zh-CN" altLang="zh-CN" sz="3200" kern="100" dirty="0">
                      <a:solidFill>
                        <a:schemeClr val="bg1"/>
                      </a:solidFill>
                    </a:rPr>
                    <a:t>先进信息化技术应用示范</a:t>
                  </a:r>
                  <a:endParaRPr lang="zh-CN" altLang="zh-CN" sz="32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88" name="文本框 187"/>
                <p:cNvSpPr txBox="1"/>
                <p:nvPr/>
              </p:nvSpPr>
              <p:spPr>
                <a:xfrm>
                  <a:off x="1908438" y="4719895"/>
                  <a:ext cx="2382805" cy="423032"/>
                </a:xfrm>
                <a:prstGeom prst="rect">
                  <a:avLst/>
                </a:prstGeom>
                <a:solidFill>
                  <a:srgbClr val="4472C4"/>
                </a:solidFill>
                <a:ln w="19050" cap="flat" cmpd="sng" algn="ctr">
                  <a:solidFill>
                    <a:sysClr val="window" lastClr="FFFFFF"/>
                  </a:solidFill>
                  <a:prstDash val="solid"/>
                  <a:miter lim="800000"/>
                </a:ln>
                <a:effectLst/>
              </p:spPr>
              <p:txBody>
                <a:bodyPr wrap="square">
                  <a:spAutoFit/>
                </a:bodyPr>
                <a:lstStyle>
                  <a:defPPr>
                    <a:defRPr lang="zh-CN"/>
                  </a:defPPr>
                  <a:lvl1pPr indent="0" algn="ctr">
                    <a:lnSpc>
                      <a:spcPct val="150000"/>
                    </a:lnSpc>
                    <a:defRPr sz="1600" b="1">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sym typeface="+mn-ea"/>
                    </a:rPr>
                    <a:t>权威库</a:t>
                  </a:r>
                  <a:r>
                    <a:rPr lang="zh-CN" altLang="en-US" sz="3200" kern="1200" dirty="0" smtClean="0">
                      <a:solidFill>
                        <a:prstClr val="white"/>
                      </a:solidFill>
                      <a:sym typeface="+mn-ea"/>
                    </a:rPr>
                    <a:t>科学数据库</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mn-ea"/>
                  </a:endParaRPr>
                </a:p>
              </p:txBody>
            </p:sp>
          </p:grpSp>
          <p:sp>
            <p:nvSpPr>
              <p:cNvPr id="162" name="文本框 161"/>
              <p:cNvSpPr txBox="1"/>
              <p:nvPr/>
            </p:nvSpPr>
            <p:spPr>
              <a:xfrm>
                <a:off x="874947" y="5249369"/>
                <a:ext cx="10569831" cy="131728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indent="0" algn="ctr">
                  <a:lnSpc>
                    <a:spcPct val="150000"/>
                  </a:lnSpc>
                  <a:defRPr sz="1600" b="1">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sym typeface="+mn-ea"/>
                  </a:rPr>
                  <a:t>网信基础设施</a:t>
                </a:r>
                <a:endParaRPr kumimoji="0" lang="en-US" altLang="zh-CN" sz="32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sym typeface="+mn-ea"/>
                </a:endParaRPr>
              </a:p>
              <a:p>
                <a:pPr marL="0" marR="0" lvl="0" indent="0" algn="ctr" defTabSz="914400" eaLnBrk="1" fontAlgn="auto" latinLnBrk="0" hangingPunct="1">
                  <a:lnSpc>
                    <a:spcPct val="150000"/>
                  </a:lnSpc>
                  <a:spcBef>
                    <a:spcPts val="0"/>
                  </a:spcBef>
                  <a:spcAft>
                    <a:spcPts val="0"/>
                  </a:spcAft>
                  <a:buClrTx/>
                  <a:buSzTx/>
                  <a:buFontTx/>
                  <a:buNone/>
                  <a:tabLst/>
                  <a:defRPr/>
                </a:pPr>
                <a:endParaRPr lang="en-US" altLang="zh-CN" sz="3200" kern="1200" dirty="0">
                  <a:solidFill>
                    <a:prstClr val="white"/>
                  </a:solidFill>
                  <a:sym typeface="+mn-ea"/>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mn-ea"/>
                </a:endParaRPr>
              </a:p>
            </p:txBody>
          </p:sp>
          <p:sp>
            <p:nvSpPr>
              <p:cNvPr id="163" name="矩形 162"/>
              <p:cNvSpPr/>
              <p:nvPr/>
            </p:nvSpPr>
            <p:spPr>
              <a:xfrm>
                <a:off x="630453" y="1107407"/>
                <a:ext cx="10898155" cy="3800496"/>
              </a:xfrm>
              <a:prstGeom prst="rect">
                <a:avLst/>
              </a:prstGeom>
              <a:noFill/>
              <a:ln w="19050" cap="flat" cmpd="sng" algn="ctr">
                <a:solidFill>
                  <a:srgbClr val="5B9BD5">
                    <a:shade val="50000"/>
                  </a:srgbClr>
                </a:solidFill>
                <a:prstDash val="lgDashDotDot"/>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smtClean="0">
                  <a:ln>
                    <a:noFill/>
                  </a:ln>
                  <a:solidFill>
                    <a:prstClr val="white"/>
                  </a:solidFill>
                  <a:effectLst/>
                  <a:uLnTx/>
                  <a:uFillTx/>
                  <a:latin typeface="Calibri"/>
                  <a:ea typeface="宋体" panose="02010600030101010101" pitchFamily="2" charset="-122"/>
                </a:endParaRPr>
              </a:p>
            </p:txBody>
          </p:sp>
          <p:sp>
            <p:nvSpPr>
              <p:cNvPr id="164" name="矩形 163"/>
              <p:cNvSpPr/>
              <p:nvPr/>
            </p:nvSpPr>
            <p:spPr>
              <a:xfrm>
                <a:off x="630453" y="5024893"/>
                <a:ext cx="10898155" cy="1567293"/>
              </a:xfrm>
              <a:prstGeom prst="rect">
                <a:avLst/>
              </a:prstGeom>
              <a:noFill/>
              <a:ln w="19050" cap="flat" cmpd="sng" algn="ctr">
                <a:solidFill>
                  <a:srgbClr val="5B9BD5">
                    <a:shade val="50000"/>
                  </a:srgbClr>
                </a:solidFill>
                <a:prstDash val="lgDashDotDot"/>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smtClean="0">
                  <a:ln>
                    <a:noFill/>
                  </a:ln>
                  <a:solidFill>
                    <a:prstClr val="white"/>
                  </a:solidFill>
                  <a:effectLst/>
                  <a:uLnTx/>
                  <a:uFillTx/>
                  <a:latin typeface="Calibri"/>
                  <a:ea typeface="宋体" panose="02010600030101010101" pitchFamily="2" charset="-122"/>
                </a:endParaRPr>
              </a:p>
            </p:txBody>
          </p:sp>
          <p:sp>
            <p:nvSpPr>
              <p:cNvPr id="165" name="矩形 164"/>
              <p:cNvSpPr/>
              <p:nvPr/>
            </p:nvSpPr>
            <p:spPr>
              <a:xfrm>
                <a:off x="1008025" y="1782584"/>
                <a:ext cx="3366850" cy="3018524"/>
              </a:xfrm>
              <a:prstGeom prst="rect">
                <a:avLst/>
              </a:prstGeom>
              <a:noFill/>
              <a:ln w="9525" cap="flat" cmpd="sng" algn="ctr">
                <a:solidFill>
                  <a:srgbClr val="5B9BD5">
                    <a:shade val="50000"/>
                  </a:srgbClr>
                </a:solidFill>
                <a:prstDash val="dash"/>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smtClean="0">
                  <a:ln>
                    <a:noFill/>
                  </a:ln>
                  <a:solidFill>
                    <a:prstClr val="white"/>
                  </a:solidFill>
                  <a:effectLst/>
                  <a:uLnTx/>
                  <a:uFillTx/>
                  <a:latin typeface="Calibri"/>
                  <a:ea typeface="宋体" panose="02010600030101010101" pitchFamily="2" charset="-122"/>
                </a:endParaRPr>
              </a:p>
            </p:txBody>
          </p:sp>
          <p:sp>
            <p:nvSpPr>
              <p:cNvPr id="166" name="矩形 165"/>
              <p:cNvSpPr/>
              <p:nvPr/>
            </p:nvSpPr>
            <p:spPr>
              <a:xfrm>
                <a:off x="7779703" y="1782584"/>
                <a:ext cx="3425089" cy="2918731"/>
              </a:xfrm>
              <a:prstGeom prst="rect">
                <a:avLst/>
              </a:prstGeom>
              <a:noFill/>
              <a:ln w="9525" cap="flat" cmpd="sng" algn="ctr">
                <a:solidFill>
                  <a:srgbClr val="5B9BD5">
                    <a:shade val="50000"/>
                  </a:srgbClr>
                </a:solidFill>
                <a:prstDash val="dash"/>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smtClean="0">
                  <a:ln>
                    <a:noFill/>
                  </a:ln>
                  <a:solidFill>
                    <a:prstClr val="white"/>
                  </a:solidFill>
                  <a:effectLst/>
                  <a:uLnTx/>
                  <a:uFillTx/>
                  <a:latin typeface="Calibri"/>
                  <a:ea typeface="宋体" panose="02010600030101010101" pitchFamily="2" charset="-122"/>
                </a:endParaRPr>
              </a:p>
            </p:txBody>
          </p:sp>
          <p:cxnSp>
            <p:nvCxnSpPr>
              <p:cNvPr id="172" name="直接连接符 171">
                <a:extLst>
                  <a:ext uri="{FF2B5EF4-FFF2-40B4-BE49-F238E27FC236}">
                    <a16:creationId xmlns="" xmlns:a16="http://schemas.microsoft.com/office/drawing/2014/main" id="{87A52469-DB03-4CAF-B229-4F0B1BB255E2}"/>
                  </a:ext>
                </a:extLst>
              </p:cNvPr>
              <p:cNvCxnSpPr>
                <a:cxnSpLocks/>
              </p:cNvCxnSpPr>
              <p:nvPr/>
            </p:nvCxnSpPr>
            <p:spPr>
              <a:xfrm flipV="1">
                <a:off x="3084598" y="3575123"/>
                <a:ext cx="6003983" cy="26677"/>
              </a:xfrm>
              <a:prstGeom prst="line">
                <a:avLst/>
              </a:prstGeom>
              <a:noFill/>
              <a:ln w="15875" cap="flat" cmpd="sng" algn="ctr">
                <a:gradFill flip="none" rotWithShape="1">
                  <a:gsLst>
                    <a:gs pos="0">
                      <a:srgbClr val="5B9BD5">
                        <a:alpha val="0"/>
                      </a:srgbClr>
                    </a:gs>
                    <a:gs pos="29000">
                      <a:srgbClr val="5B9BD5"/>
                    </a:gs>
                    <a:gs pos="75000">
                      <a:srgbClr val="5B9BD5"/>
                    </a:gs>
                    <a:gs pos="100000">
                      <a:srgbClr val="5B9BD5">
                        <a:alpha val="0"/>
                      </a:srgbClr>
                    </a:gs>
                  </a:gsLst>
                  <a:lin ang="0" scaled="1"/>
                  <a:tileRect/>
                </a:gradFill>
                <a:prstDash val="solid"/>
                <a:miter lim="800000"/>
              </a:ln>
              <a:effectLst/>
            </p:spPr>
          </p:cxnSp>
          <p:sp>
            <p:nvSpPr>
              <p:cNvPr id="173" name="椭圆 172">
                <a:extLst>
                  <a:ext uri="{FF2B5EF4-FFF2-40B4-BE49-F238E27FC236}">
                    <a16:creationId xmlns="" xmlns:a16="http://schemas.microsoft.com/office/drawing/2014/main" id="{7E0B53AC-7A08-40B6-A29A-B5819ACC7B96}"/>
                  </a:ext>
                </a:extLst>
              </p:cNvPr>
              <p:cNvSpPr/>
              <p:nvPr/>
            </p:nvSpPr>
            <p:spPr>
              <a:xfrm>
                <a:off x="5274232" y="2617357"/>
                <a:ext cx="1718981" cy="1815893"/>
              </a:xfrm>
              <a:prstGeom prst="ellipse">
                <a:avLst/>
              </a:prstGeom>
              <a:gradFill>
                <a:gsLst>
                  <a:gs pos="0">
                    <a:srgbClr val="4472C4"/>
                  </a:gs>
                  <a:gs pos="100000">
                    <a:srgbClr val="5B9BD5">
                      <a:lumMod val="64000"/>
                      <a:lumOff val="36000"/>
                    </a:srgbClr>
                  </a:gs>
                </a:gsLst>
                <a:lin ang="5400000" scaled="1"/>
              </a:gradFill>
              <a:ln w="6350" cap="flat" cmpd="sng" algn="ctr">
                <a:solidFill>
                  <a:sysClr val="window" lastClr="FFFFFF"/>
                </a:solidFill>
                <a:prstDash val="solid"/>
                <a:miter lim="800000"/>
              </a:ln>
              <a:effectLst>
                <a:innerShdw blurRad="355600">
                  <a:prstClr val="black">
                    <a:alpha val="5000"/>
                  </a:prstClr>
                </a:inn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smtClean="0">
                  <a:ln>
                    <a:noFill/>
                  </a:ln>
                  <a:solidFill>
                    <a:prstClr val="white"/>
                  </a:solidFill>
                  <a:effectLst/>
                  <a:uLnTx/>
                  <a:uFillTx/>
                  <a:latin typeface="Calibri"/>
                  <a:ea typeface="宋体" panose="02010600030101010101" pitchFamily="2" charset="-122"/>
                </a:endParaRPr>
              </a:p>
            </p:txBody>
          </p:sp>
        </p:grpSp>
        <p:pic>
          <p:nvPicPr>
            <p:cNvPr id="194" name="图片 277" descr="图片 277"/>
            <p:cNvPicPr>
              <a:picLocks noChangeAspect="1"/>
            </p:cNvPicPr>
            <p:nvPr/>
          </p:nvPicPr>
          <p:blipFill>
            <a:blip r:embed="rId3" cstate="screen">
              <a:extLst>
                <a:ext uri="{28A0092B-C50C-407E-A947-70E740481C1C}">
                  <a14:useLocalDpi xmlns:a14="http://schemas.microsoft.com/office/drawing/2010/main"/>
                </a:ext>
              </a:extLst>
            </a:blip>
            <a:srcRect l="2688" t="9043" r="2680" b="9031"/>
            <a:stretch>
              <a:fillRect/>
            </a:stretch>
          </p:blipFill>
          <p:spPr>
            <a:xfrm flipV="1">
              <a:off x="15319382" y="9808811"/>
              <a:ext cx="2274457" cy="19690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196" y="0"/>
                    <a:pt x="5974" y="37"/>
                    <a:pt x="4850" y="578"/>
                  </a:cubicBezTo>
                  <a:cubicBezTo>
                    <a:pt x="2827" y="1429"/>
                    <a:pt x="1236" y="3265"/>
                    <a:pt x="500" y="5602"/>
                  </a:cubicBezTo>
                  <a:cubicBezTo>
                    <a:pt x="107" y="6594"/>
                    <a:pt x="0" y="9060"/>
                    <a:pt x="0" y="10800"/>
                  </a:cubicBezTo>
                  <a:cubicBezTo>
                    <a:pt x="0" y="12540"/>
                    <a:pt x="107" y="15006"/>
                    <a:pt x="500" y="15998"/>
                  </a:cubicBezTo>
                  <a:cubicBezTo>
                    <a:pt x="1236" y="18335"/>
                    <a:pt x="2827" y="20171"/>
                    <a:pt x="4850" y="21022"/>
                  </a:cubicBezTo>
                  <a:cubicBezTo>
                    <a:pt x="5974" y="21563"/>
                    <a:pt x="8196" y="21600"/>
                    <a:pt x="10800" y="21600"/>
                  </a:cubicBezTo>
                  <a:cubicBezTo>
                    <a:pt x="13404" y="21600"/>
                    <a:pt x="15608" y="21563"/>
                    <a:pt x="16733" y="21022"/>
                  </a:cubicBezTo>
                  <a:cubicBezTo>
                    <a:pt x="18756" y="20171"/>
                    <a:pt x="20347" y="18335"/>
                    <a:pt x="21083" y="15998"/>
                  </a:cubicBezTo>
                  <a:cubicBezTo>
                    <a:pt x="21477" y="15006"/>
                    <a:pt x="21600" y="12540"/>
                    <a:pt x="21600" y="10800"/>
                  </a:cubicBezTo>
                  <a:cubicBezTo>
                    <a:pt x="21600" y="9060"/>
                    <a:pt x="21477" y="6594"/>
                    <a:pt x="21083" y="5602"/>
                  </a:cubicBezTo>
                  <a:cubicBezTo>
                    <a:pt x="20347" y="3265"/>
                    <a:pt x="18756" y="1429"/>
                    <a:pt x="16733" y="578"/>
                  </a:cubicBezTo>
                  <a:cubicBezTo>
                    <a:pt x="15608" y="37"/>
                    <a:pt x="13404" y="0"/>
                    <a:pt x="10800" y="0"/>
                  </a:cubicBezTo>
                  <a:close/>
                </a:path>
              </a:pathLst>
            </a:custGeom>
            <a:ln w="12700">
              <a:miter lim="400000"/>
              <a:headEnd/>
              <a:tailEnd/>
            </a:ln>
          </p:spPr>
        </p:pic>
        <p:sp>
          <p:nvSpPr>
            <p:cNvPr id="195" name="文本框 194"/>
            <p:cNvSpPr txBox="1"/>
            <p:nvPr/>
          </p:nvSpPr>
          <p:spPr>
            <a:xfrm>
              <a:off x="2549360" y="10442028"/>
              <a:ext cx="3932688"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zh-CN" altLang="en-US" sz="3000" b="1" i="0" u="none" strike="noStrike" cap="none" spc="0" normalizeH="0" baseline="0" dirty="0" smtClean="0">
                  <a:ln>
                    <a:noFill/>
                  </a:ln>
                  <a:solidFill>
                    <a:srgbClr val="000000"/>
                  </a:solidFill>
                  <a:effectLst/>
                  <a:uFillTx/>
                  <a:latin typeface="Helvetica Neue"/>
                  <a:ea typeface="Helvetica Neue"/>
                  <a:cs typeface="Helvetica Neue"/>
                  <a:sym typeface="Helvetica Neue"/>
                </a:rPr>
                <a:t>院网</a:t>
              </a:r>
              <a:r>
                <a:rPr kumimoji="0" lang="zh-CN" altLang="en-US" sz="3000" b="1" i="0" u="none" strike="noStrike" cap="none" spc="0" normalizeH="0" baseline="0" dirty="0" smtClean="0">
                  <a:ln>
                    <a:noFill/>
                  </a:ln>
                  <a:solidFill>
                    <a:srgbClr val="000000"/>
                  </a:solidFill>
                  <a:effectLst/>
                  <a:uFillTx/>
                  <a:latin typeface="Helvetica Neue"/>
                  <a:ea typeface="Helvetica Neue"/>
                  <a:cs typeface="Helvetica Neue"/>
                  <a:sym typeface="Helvetica Neue"/>
                </a:rPr>
                <a:t>信基础设施</a:t>
              </a:r>
              <a:endParaRPr kumimoji="0" lang="zh-CN" alt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96" name="图片 195"/>
            <p:cNvPicPr>
              <a:picLocks noChangeAspect="1"/>
            </p:cNvPicPr>
            <p:nvPr/>
          </p:nvPicPr>
          <p:blipFill>
            <a:blip r:embed="rId4"/>
            <a:stretch>
              <a:fillRect/>
            </a:stretch>
          </p:blipFill>
          <p:spPr>
            <a:xfrm>
              <a:off x="5880248" y="10312344"/>
              <a:ext cx="3438525" cy="962025"/>
            </a:xfrm>
            <a:prstGeom prst="rect">
              <a:avLst/>
            </a:prstGeom>
          </p:spPr>
        </p:pic>
        <p:pic>
          <p:nvPicPr>
            <p:cNvPr id="198" name="图片 197"/>
            <p:cNvPicPr>
              <a:picLocks noChangeAspect="1"/>
            </p:cNvPicPr>
            <p:nvPr/>
          </p:nvPicPr>
          <p:blipFill>
            <a:blip r:embed="rId5"/>
            <a:stretch>
              <a:fillRect/>
            </a:stretch>
          </p:blipFill>
          <p:spPr>
            <a:xfrm>
              <a:off x="12090208" y="10631390"/>
              <a:ext cx="2952750" cy="589411"/>
            </a:xfrm>
            <a:prstGeom prst="rect">
              <a:avLst/>
            </a:prstGeom>
          </p:spPr>
        </p:pic>
        <p:pic>
          <p:nvPicPr>
            <p:cNvPr id="200" name="图片 199"/>
            <p:cNvPicPr>
              <a:picLocks noChangeAspect="1"/>
            </p:cNvPicPr>
            <p:nvPr/>
          </p:nvPicPr>
          <p:blipFill>
            <a:blip r:embed="rId6"/>
            <a:stretch>
              <a:fillRect/>
            </a:stretch>
          </p:blipFill>
          <p:spPr>
            <a:xfrm>
              <a:off x="9515229" y="10634578"/>
              <a:ext cx="2437823" cy="626082"/>
            </a:xfrm>
            <a:prstGeom prst="rect">
              <a:avLst/>
            </a:prstGeom>
          </p:spPr>
        </p:pic>
        <p:pic>
          <p:nvPicPr>
            <p:cNvPr id="201" name="图片 60" descr="图片 6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656561" y="10121204"/>
              <a:ext cx="1711709" cy="1411353"/>
            </a:xfrm>
            <a:prstGeom prst="rect">
              <a:avLst/>
            </a:prstGeom>
            <a:ln w="12700">
              <a:miter lim="400000"/>
              <a:headEnd/>
              <a:tailEnd/>
            </a:ln>
          </p:spPr>
        </p:pic>
        <p:pic>
          <p:nvPicPr>
            <p:cNvPr id="203" name="图片 4" descr="图片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636912" y="10321130"/>
              <a:ext cx="1128739" cy="1156804"/>
            </a:xfrm>
            <a:prstGeom prst="rect">
              <a:avLst/>
            </a:prstGeom>
            <a:ln w="12700">
              <a:miter lim="400000"/>
              <a:headEnd/>
              <a:tailEnd/>
            </a:ln>
          </p:spPr>
        </p:pic>
        <p:pic>
          <p:nvPicPr>
            <p:cNvPr id="204" name="图片 20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739451" y="11292312"/>
              <a:ext cx="1881789" cy="395032"/>
            </a:xfrm>
            <a:prstGeom prst="rect">
              <a:avLst/>
            </a:prstGeom>
          </p:spPr>
        </p:pic>
        <p:pic>
          <p:nvPicPr>
            <p:cNvPr id="207" name="图片 2" descr="图片 2"/>
            <p:cNvPicPr>
              <a:picLocks noChangeAspect="1"/>
            </p:cNvPicPr>
            <p:nvPr/>
          </p:nvPicPr>
          <p:blipFill>
            <a:blip r:embed="rId10" cstate="screen">
              <a:extLst>
                <a:ext uri="{28A0092B-C50C-407E-A947-70E740481C1C}">
                  <a14:useLocalDpi xmlns:a14="http://schemas.microsoft.com/office/drawing/2010/main"/>
                </a:ext>
              </a:extLst>
            </a:blip>
            <a:srcRect b="43588"/>
            <a:stretch>
              <a:fillRect/>
            </a:stretch>
          </p:blipFill>
          <p:spPr>
            <a:xfrm>
              <a:off x="21246001" y="10162154"/>
              <a:ext cx="1062307" cy="1106579"/>
            </a:xfrm>
            <a:prstGeom prst="rect">
              <a:avLst/>
            </a:prstGeom>
            <a:ln w="12700">
              <a:miter lim="400000"/>
              <a:headEnd/>
              <a:tailEnd/>
            </a:ln>
          </p:spPr>
        </p:pic>
        <p:sp>
          <p:nvSpPr>
            <p:cNvPr id="208" name="文本框 207"/>
            <p:cNvSpPr txBox="1"/>
            <p:nvPr/>
          </p:nvSpPr>
          <p:spPr>
            <a:xfrm>
              <a:off x="10707678" y="5370396"/>
              <a:ext cx="564257" cy="24365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zh-CN" altLang="en-US" sz="3000" b="1" i="0" u="none" strike="noStrike" cap="none" spc="0" normalizeH="0" baseline="0" dirty="0" smtClean="0">
                  <a:ln>
                    <a:noFill/>
                  </a:ln>
                  <a:solidFill>
                    <a:srgbClr val="000000"/>
                  </a:solidFill>
                  <a:effectLst/>
                  <a:uFillTx/>
                  <a:latin typeface="Helvetica Neue"/>
                  <a:ea typeface="Helvetica Neue"/>
                  <a:cs typeface="Helvetica Neue"/>
                  <a:sym typeface="Helvetica Neue"/>
                </a:rPr>
                <a:t>科学研究</a:t>
              </a:r>
              <a:endParaRPr kumimoji="0" lang="zh-CN" alt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09" name="文本框 208"/>
            <p:cNvSpPr txBox="1"/>
            <p:nvPr/>
          </p:nvSpPr>
          <p:spPr>
            <a:xfrm>
              <a:off x="14458489" y="5624107"/>
              <a:ext cx="564257" cy="2072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zh-CN" altLang="en-US" sz="3000" b="1" i="0" u="none" strike="noStrike" cap="none" spc="0" normalizeH="0" baseline="0" dirty="0" smtClean="0">
                  <a:ln>
                    <a:noFill/>
                  </a:ln>
                  <a:solidFill>
                    <a:srgbClr val="000000"/>
                  </a:solidFill>
                  <a:effectLst/>
                  <a:uFillTx/>
                  <a:latin typeface="Helvetica Neue"/>
                  <a:ea typeface="Helvetica Neue"/>
                  <a:cs typeface="Helvetica Neue"/>
                  <a:sym typeface="Helvetica Neue"/>
                </a:rPr>
                <a:t>科研管理</a:t>
              </a:r>
              <a:endParaRPr kumimoji="0" lang="zh-CN" alt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10" name="矩形 209"/>
            <p:cNvSpPr/>
            <p:nvPr/>
          </p:nvSpPr>
          <p:spPr>
            <a:xfrm>
              <a:off x="11170402" y="6537133"/>
              <a:ext cx="3164649" cy="954107"/>
            </a:xfrm>
            <a:prstGeom prst="rect">
              <a:avLst/>
            </a:prstGeom>
          </p:spPr>
          <p:txBody>
            <a:bodyPr wrap="none">
              <a:spAutoFit/>
            </a:bodyPr>
            <a:lstStyle/>
            <a:p>
              <a:r>
                <a:rPr lang="zh-CN" altLang="en-US" sz="2800" kern="1200" dirty="0">
                  <a:solidFill>
                    <a:srgbClr val="FFFFFF">
                      <a:lumOff val="44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“率先行动”计划 </a:t>
              </a:r>
              <a:endParaRPr lang="en-US" altLang="zh-CN" sz="2800" kern="1200" dirty="0" smtClean="0">
                <a:solidFill>
                  <a:srgbClr val="FFFFFF">
                    <a:lumOff val="44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r>
                <a:rPr lang="zh-CN" altLang="en-US" sz="2800" kern="1200" dirty="0" smtClean="0">
                  <a:solidFill>
                    <a:srgbClr val="FFFFFF">
                      <a:lumOff val="44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第二</a:t>
              </a:r>
              <a:r>
                <a:rPr lang="zh-CN" altLang="en-US" sz="2800" kern="1200" dirty="0">
                  <a:solidFill>
                    <a:srgbClr val="FFFFFF">
                      <a:lumOff val="44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阶段</a:t>
              </a:r>
              <a:r>
                <a:rPr lang="zh-CN" altLang="en-US" sz="2800" kern="1200" dirty="0" smtClean="0">
                  <a:solidFill>
                    <a:srgbClr val="FFFFFF">
                      <a:lumOff val="44000"/>
                    </a:srgb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目标</a:t>
              </a:r>
              <a:endParaRPr lang="zh-CN" altLang="en-US" dirty="0"/>
            </a:p>
          </p:txBody>
        </p:sp>
        <p:sp>
          <p:nvSpPr>
            <p:cNvPr id="211" name="矩形 210"/>
            <p:cNvSpPr/>
            <p:nvPr/>
          </p:nvSpPr>
          <p:spPr>
            <a:xfrm>
              <a:off x="3656977" y="3743383"/>
              <a:ext cx="5570756" cy="523220"/>
            </a:xfrm>
            <a:prstGeom prst="rect">
              <a:avLst/>
            </a:prstGeom>
          </p:spPr>
          <p:txBody>
            <a:bodyPr wrap="none">
              <a:spAutoFit/>
            </a:bodyPr>
            <a:lstStyle/>
            <a:p>
              <a:r>
                <a:rPr lang="zh-CN" altLang="en-US" sz="2800" kern="1200" dirty="0">
                  <a:solidFill>
                    <a:srgbClr val="FF0000"/>
                  </a:solidFill>
                  <a:latin typeface="微软雅黑" panose="020B0503020204020204" pitchFamily="34" charset="-122"/>
                  <a:ea typeface="微软雅黑" panose="020B0503020204020204" pitchFamily="34" charset="-122"/>
                  <a:cs typeface="+mn-cs"/>
                  <a:sym typeface="微软雅黑" panose="020B0503020204020204" pitchFamily="34" charset="-122"/>
                </a:rPr>
                <a:t>支撑我院科研范式变革升级的能力</a:t>
              </a:r>
              <a:endParaRPr lang="zh-CN" altLang="en-US" sz="2800" dirty="0">
                <a:solidFill>
                  <a:srgbClr val="FF0000"/>
                </a:solidFill>
              </a:endParaRPr>
            </a:p>
          </p:txBody>
        </p:sp>
        <p:sp>
          <p:nvSpPr>
            <p:cNvPr id="212" name="总中心"/>
            <p:cNvSpPr txBox="1"/>
            <p:nvPr/>
          </p:nvSpPr>
          <p:spPr>
            <a:xfrm>
              <a:off x="3620453" y="6359711"/>
              <a:ext cx="5812092" cy="523216"/>
            </a:xfrm>
            <a:prstGeom prst="rect">
              <a:avLst/>
            </a:prstGeom>
            <a:ln w="12700">
              <a:miter lim="400000"/>
            </a:ln>
          </p:spPr>
          <p:txBody>
            <a:bodyPr wrap="square" lIns="45718" tIns="45718" rIns="45718" bIns="45718">
              <a:spAutoFit/>
            </a:bodyPr>
            <a:lstStyle>
              <a:lvl1pPr>
                <a:lnSpc>
                  <a:spcPct val="70000"/>
                </a:lnSpc>
                <a:spcBef>
                  <a:spcPts val="1000"/>
                </a:spcBef>
                <a:buSzTx/>
                <a:buNone/>
                <a:defRPr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eaLnBrk="1" fontAlgn="auto" latinLnBrk="0" hangingPunct="1">
                <a:lnSpc>
                  <a:spcPct val="100000"/>
                </a:lnSpc>
                <a:spcBef>
                  <a:spcPts val="1000"/>
                </a:spcBef>
                <a:spcAft>
                  <a:spcPts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权威数据库和基础科学软件受制于人</a:t>
              </a:r>
            </a:p>
          </p:txBody>
        </p:sp>
        <p:sp>
          <p:nvSpPr>
            <p:cNvPr id="213" name="文本框 212"/>
            <p:cNvSpPr txBox="1"/>
            <p:nvPr/>
          </p:nvSpPr>
          <p:spPr>
            <a:xfrm>
              <a:off x="4037612" y="8359702"/>
              <a:ext cx="4922634" cy="743986"/>
            </a:xfrm>
            <a:prstGeom prst="rect">
              <a:avLst/>
            </a:prstGeom>
            <a:solidFill>
              <a:srgbClr val="4472C4"/>
            </a:solidFill>
            <a:ln w="19050" cap="flat" cmpd="sng" algn="ctr">
              <a:solidFill>
                <a:sysClr val="window" lastClr="FFFFFF"/>
              </a:solidFill>
              <a:prstDash val="solid"/>
              <a:miter lim="800000"/>
            </a:ln>
            <a:effectLst/>
          </p:spPr>
          <p:txBody>
            <a:bodyPr wrap="square">
              <a:spAutoFit/>
            </a:bodyPr>
            <a:lstStyle>
              <a:defPPr>
                <a:defRPr lang="zh-CN"/>
              </a:defPPr>
              <a:lvl1pPr indent="0" algn="ctr">
                <a:lnSpc>
                  <a:spcPct val="150000"/>
                </a:lnSpc>
                <a:defRPr sz="1600" b="1">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sym typeface="+mn-ea"/>
                </a:rPr>
                <a:t>特色科学数据库</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mn-ea"/>
              </a:endParaRPr>
            </a:p>
          </p:txBody>
        </p:sp>
        <p:sp>
          <p:nvSpPr>
            <p:cNvPr id="214" name="文本框 213"/>
            <p:cNvSpPr txBox="1"/>
            <p:nvPr/>
          </p:nvSpPr>
          <p:spPr>
            <a:xfrm>
              <a:off x="16254814" y="8308653"/>
              <a:ext cx="4780553" cy="758463"/>
            </a:xfrm>
            <a:prstGeom prst="rect">
              <a:avLst/>
            </a:prstGeom>
            <a:solidFill>
              <a:srgbClr val="4472C4"/>
            </a:solidFill>
            <a:ln w="19050" cap="flat" cmpd="sng" algn="ctr">
              <a:solidFill>
                <a:sysClr val="window" lastClr="FFFFFF"/>
              </a:solidFill>
              <a:prstDash val="solid"/>
              <a:miter lim="800000"/>
            </a:ln>
            <a:effectLst/>
          </p:spPr>
          <p:txBody>
            <a:bodyPr wrap="square">
              <a:spAutoFit/>
            </a:bodyPr>
            <a:lstStyle>
              <a:defPPr>
                <a:defRPr lang="zh-CN"/>
              </a:defPPr>
              <a:lvl1pPr indent="0" algn="ctr">
                <a:lnSpc>
                  <a:spcPct val="150000"/>
                </a:lnSpc>
                <a:defRPr sz="1600" b="1">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sym typeface="+mn-ea"/>
                </a:rPr>
                <a:t>安全等</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mn-ea"/>
              </a:endParaRPr>
            </a:p>
          </p:txBody>
        </p:sp>
        <p:sp>
          <p:nvSpPr>
            <p:cNvPr id="215" name="矩形 214"/>
            <p:cNvSpPr/>
            <p:nvPr/>
          </p:nvSpPr>
          <p:spPr>
            <a:xfrm>
              <a:off x="16665045" y="4004993"/>
              <a:ext cx="3775393" cy="523220"/>
            </a:xfrm>
            <a:prstGeom prst="rect">
              <a:avLst/>
            </a:prstGeom>
          </p:spPr>
          <p:txBody>
            <a:bodyPr wrap="none">
              <a:spAutoFit/>
            </a:bodyPr>
            <a:lstStyle/>
            <a:p>
              <a:r>
                <a:rPr lang="zh-CN" altLang="en-US" sz="2800" kern="1200" dirty="0" smtClean="0">
                  <a:solidFill>
                    <a:srgbClr val="FF0000"/>
                  </a:solidFill>
                  <a:latin typeface="微软雅黑" panose="020B0503020204020204" pitchFamily="34" charset="-122"/>
                  <a:ea typeface="微软雅黑" panose="020B0503020204020204" pitchFamily="34" charset="-122"/>
                  <a:cs typeface="+mn-cs"/>
                  <a:sym typeface="微软雅黑" panose="020B0503020204020204" pitchFamily="34" charset="-122"/>
                </a:rPr>
                <a:t>促进研究所数字化</a:t>
              </a:r>
              <a:r>
                <a:rPr lang="zh-CN" altLang="en-US" sz="2800" kern="1200" dirty="0">
                  <a:solidFill>
                    <a:srgbClr val="FF0000"/>
                  </a:solidFill>
                  <a:latin typeface="微软雅黑" panose="020B0503020204020204" pitchFamily="34" charset="-122"/>
                  <a:ea typeface="微软雅黑" panose="020B0503020204020204" pitchFamily="34" charset="-122"/>
                  <a:cs typeface="+mn-cs"/>
                  <a:sym typeface="微软雅黑" panose="020B0503020204020204" pitchFamily="34" charset="-122"/>
                </a:rPr>
                <a:t>转型</a:t>
              </a:r>
            </a:p>
          </p:txBody>
        </p:sp>
        <p:sp>
          <p:nvSpPr>
            <p:cNvPr id="216" name="总中心"/>
            <p:cNvSpPr txBox="1"/>
            <p:nvPr/>
          </p:nvSpPr>
          <p:spPr>
            <a:xfrm>
              <a:off x="16665045" y="6231675"/>
              <a:ext cx="4370323" cy="523216"/>
            </a:xfrm>
            <a:prstGeom prst="rect">
              <a:avLst/>
            </a:prstGeom>
            <a:ln w="12700">
              <a:miter lim="400000"/>
            </a:ln>
          </p:spPr>
          <p:txBody>
            <a:bodyPr wrap="square" lIns="45718" tIns="45718" rIns="45718" bIns="45718">
              <a:spAutoFit/>
            </a:bodyPr>
            <a:lstStyle>
              <a:lvl1pPr>
                <a:lnSpc>
                  <a:spcPct val="70000"/>
                </a:lnSpc>
                <a:spcBef>
                  <a:spcPts val="1000"/>
                </a:spcBef>
                <a:buSzTx/>
                <a:buNone/>
                <a:defRPr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eaLnBrk="1" fontAlgn="auto" latinLnBrk="0" hangingPunct="1">
                <a:lnSpc>
                  <a:spcPct val="100000"/>
                </a:lnSpc>
                <a:spcBef>
                  <a:spcPts val="1000"/>
                </a:spcBef>
                <a:spcAft>
                  <a:spcPts val="0"/>
                </a:spcAft>
                <a:buClrTx/>
                <a:buSzTx/>
                <a:buFontTx/>
                <a:buNone/>
                <a:tabLst/>
                <a:defRPr/>
              </a:pPr>
              <a:r>
                <a:rPr kumimoji="0" lang="zh-CN" altLang="en-US" sz="28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提升网信基础设施服务能力</a:t>
              </a:r>
              <a:endParaRPr kumimoji="0" lang="zh-CN" altLang="en-US" sz="2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
        <p:nvSpPr>
          <p:cNvPr id="45" name="标题 1">
            <a:extLst>
              <a:ext uri="{FF2B5EF4-FFF2-40B4-BE49-F238E27FC236}">
                <a16:creationId xmlns="" xmlns:a16="http://schemas.microsoft.com/office/drawing/2014/main" id="{D7CEF894-2EB0-1745-8DB0-F8B807696540}"/>
              </a:ext>
            </a:extLst>
          </p:cNvPr>
          <p:cNvSpPr txBox="1">
            <a:spLocks/>
          </p:cNvSpPr>
          <p:nvPr/>
        </p:nvSpPr>
        <p:spPr>
          <a:xfrm>
            <a:off x="2232836" y="394035"/>
            <a:ext cx="14332690" cy="1220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Autofit/>
          </a:bodyPr>
          <a:lstStyle>
            <a:lvl1pPr marL="0" marR="0" indent="0" algn="l" defTabSz="825500" rtl="0" latinLnBrk="0">
              <a:lnSpc>
                <a:spcPct val="100000"/>
              </a:lnSpc>
              <a:spcBef>
                <a:spcPts val="0"/>
              </a:spcBef>
              <a:spcAft>
                <a:spcPts val="0"/>
              </a:spcAft>
              <a:buClrTx/>
              <a:buSzTx/>
              <a:buFontTx/>
              <a:buNone/>
              <a:tabLst/>
              <a:defRPr sz="8800" b="1" i="0" u="none" strike="noStrike" cap="none" spc="0" baseline="0">
                <a:solidFill>
                  <a:srgbClr val="3951BD"/>
                </a:solidFill>
                <a:uFillTx/>
                <a:latin typeface="Lantinghei SC Demibold" panose="02000000000000000000" pitchFamily="2" charset="-122"/>
                <a:ea typeface="Lantinghei SC Demibold" panose="02000000000000000000" pitchFamily="2" charset="-122"/>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r>
              <a:rPr kumimoji="1" lang="zh-CN" altLang="en-US" sz="4800" dirty="0" smtClean="0">
                <a:solidFill>
                  <a:srgbClr val="002060"/>
                </a:solidFill>
                <a:latin typeface="微软雅黑" panose="020B0503020204020204" pitchFamily="34" charset="-122"/>
                <a:ea typeface="微软雅黑" panose="020B0503020204020204" pitchFamily="34" charset="-122"/>
              </a:rPr>
              <a:t>一、规划与项目部署</a:t>
            </a:r>
            <a:endParaRPr kumimoji="1" lang="zh-CN" altLang="en-US" sz="4800" dirty="0">
              <a:solidFill>
                <a:srgbClr val="FF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1"/>
          <a:stretch>
            <a:fillRect/>
          </a:stretch>
        </p:blipFill>
        <p:spPr>
          <a:xfrm>
            <a:off x="6419385" y="11556051"/>
            <a:ext cx="3809475" cy="646106"/>
          </a:xfrm>
          <a:prstGeom prst="rect">
            <a:avLst/>
          </a:prstGeom>
        </p:spPr>
      </p:pic>
      <p:sp>
        <p:nvSpPr>
          <p:cNvPr id="4" name="文本框 3"/>
          <p:cNvSpPr txBox="1"/>
          <p:nvPr/>
        </p:nvSpPr>
        <p:spPr>
          <a:xfrm>
            <a:off x="6394356" y="11637900"/>
            <a:ext cx="3987894"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zh-CN" altLang="en-US" sz="3000" b="1" i="0" u="none" strike="noStrike" cap="none" spc="0" normalizeH="0" baseline="0" dirty="0" smtClean="0">
                <a:ln>
                  <a:noFill/>
                </a:ln>
                <a:solidFill>
                  <a:srgbClr val="FF0000"/>
                </a:solidFill>
                <a:effectLst/>
                <a:uFillTx/>
                <a:latin typeface="Helvetica Neue"/>
                <a:ea typeface="Helvetica Neue"/>
                <a:cs typeface="Helvetica Neue"/>
                <a:sym typeface="Helvetica Neue"/>
              </a:rPr>
              <a:t>网络全部保障服务平台</a:t>
            </a:r>
            <a:endParaRPr kumimoji="0" lang="zh-CN" altLang="en-US" sz="3000" b="1" i="0" u="none" strike="noStrike" cap="none" spc="0" normalizeH="0" baseline="0" dirty="0">
              <a:ln>
                <a:noFill/>
              </a:ln>
              <a:solidFill>
                <a:srgbClr val="FF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83845538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7CEF894-2EB0-1745-8DB0-F8B807696540}"/>
              </a:ext>
            </a:extLst>
          </p:cNvPr>
          <p:cNvSpPr>
            <a:spLocks noGrp="1"/>
          </p:cNvSpPr>
          <p:nvPr>
            <p:ph type="title"/>
          </p:nvPr>
        </p:nvSpPr>
        <p:spPr>
          <a:xfrm>
            <a:off x="8521372" y="975919"/>
            <a:ext cx="9763475" cy="1220508"/>
          </a:xfrm>
        </p:spPr>
        <p:txBody>
          <a:bodyPr/>
          <a:lstStyle/>
          <a:p>
            <a:r>
              <a:rPr kumimoji="1" lang="en-US" altLang="zh-CN" sz="4800" dirty="0" smtClean="0">
                <a:solidFill>
                  <a:srgbClr val="002060"/>
                </a:solidFill>
                <a:latin typeface="微软雅黑" panose="020B0503020204020204" pitchFamily="34" charset="-122"/>
                <a:ea typeface="微软雅黑" panose="020B0503020204020204" pitchFamily="34" charset="-122"/>
              </a:rPr>
              <a:t>2022</a:t>
            </a:r>
            <a:r>
              <a:rPr kumimoji="1" lang="zh-CN" altLang="en-US" sz="4800" dirty="0" smtClean="0">
                <a:solidFill>
                  <a:srgbClr val="002060"/>
                </a:solidFill>
                <a:latin typeface="微软雅黑" panose="020B0503020204020204" pitchFamily="34" charset="-122"/>
                <a:ea typeface="微软雅黑" panose="020B0503020204020204" pitchFamily="34" charset="-122"/>
              </a:rPr>
              <a:t>年应用示范项目推进情况</a:t>
            </a:r>
            <a:endParaRPr kumimoji="1" lang="zh-CN" altLang="en-US" sz="4800" dirty="0">
              <a:solidFill>
                <a:srgbClr val="002060"/>
              </a:solidFill>
              <a:latin typeface="微软雅黑" panose="020B0503020204020204" pitchFamily="34" charset="-122"/>
              <a:ea typeface="微软雅黑" panose="020B0503020204020204" pitchFamily="34" charset="-122"/>
            </a:endParaRPr>
          </a:p>
        </p:txBody>
      </p:sp>
      <p:sp>
        <p:nvSpPr>
          <p:cNvPr id="8" name="Freeform 5">
            <a:extLst>
              <a:ext uri="{FF2B5EF4-FFF2-40B4-BE49-F238E27FC236}">
                <a16:creationId xmlns:a16="http://schemas.microsoft.com/office/drawing/2014/main" xmlns="" id="{E6A72CF6-F7CC-4397-82DE-CB1BDC57B9E2}"/>
              </a:ext>
            </a:extLst>
          </p:cNvPr>
          <p:cNvSpPr>
            <a:spLocks/>
          </p:cNvSpPr>
          <p:nvPr/>
        </p:nvSpPr>
        <p:spPr bwMode="auto">
          <a:xfrm>
            <a:off x="2461846" y="7332573"/>
            <a:ext cx="20226116" cy="102121"/>
          </a:xfrm>
          <a:custGeom>
            <a:avLst/>
            <a:gdLst>
              <a:gd name="T0" fmla="*/ 0 w 5998"/>
              <a:gd name="T1" fmla="*/ 0 h 74"/>
              <a:gd name="T2" fmla="*/ 5998 w 5998"/>
              <a:gd name="T3" fmla="*/ 0 h 74"/>
              <a:gd name="T4" fmla="*/ 5998 w 5998"/>
              <a:gd name="T5" fmla="*/ 74 h 74"/>
              <a:gd name="T6" fmla="*/ 0 w 5998"/>
              <a:gd name="T7" fmla="*/ 74 h 74"/>
              <a:gd name="T8" fmla="*/ 0 w 5998"/>
              <a:gd name="T9" fmla="*/ 0 h 74"/>
              <a:gd name="T10" fmla="*/ 0 w 5998"/>
              <a:gd name="T11" fmla="*/ 0 h 74"/>
            </a:gdLst>
            <a:ahLst/>
            <a:cxnLst>
              <a:cxn ang="0">
                <a:pos x="T0" y="T1"/>
              </a:cxn>
              <a:cxn ang="0">
                <a:pos x="T2" y="T3"/>
              </a:cxn>
              <a:cxn ang="0">
                <a:pos x="T4" y="T5"/>
              </a:cxn>
              <a:cxn ang="0">
                <a:pos x="T6" y="T7"/>
              </a:cxn>
              <a:cxn ang="0">
                <a:pos x="T8" y="T9"/>
              </a:cxn>
              <a:cxn ang="0">
                <a:pos x="T10" y="T11"/>
              </a:cxn>
            </a:cxnLst>
            <a:rect l="0" t="0" r="r" b="b"/>
            <a:pathLst>
              <a:path w="5998" h="74">
                <a:moveTo>
                  <a:pt x="0" y="0"/>
                </a:moveTo>
                <a:lnTo>
                  <a:pt x="5998" y="0"/>
                </a:lnTo>
                <a:lnTo>
                  <a:pt x="5998" y="74"/>
                </a:lnTo>
                <a:lnTo>
                  <a:pt x="0" y="74"/>
                </a:lnTo>
                <a:lnTo>
                  <a:pt x="0" y="0"/>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 name="Oval 6">
            <a:extLst>
              <a:ext uri="{FF2B5EF4-FFF2-40B4-BE49-F238E27FC236}">
                <a16:creationId xmlns:a16="http://schemas.microsoft.com/office/drawing/2014/main" xmlns="" id="{CA4AD99D-8AA6-4D2D-94EC-DA9F3CFD84E9}"/>
              </a:ext>
            </a:extLst>
          </p:cNvPr>
          <p:cNvSpPr>
            <a:spLocks noChangeArrowheads="1"/>
          </p:cNvSpPr>
          <p:nvPr/>
        </p:nvSpPr>
        <p:spPr bwMode="auto">
          <a:xfrm>
            <a:off x="3447389" y="6768932"/>
            <a:ext cx="1122240" cy="116309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Oval 7">
            <a:extLst>
              <a:ext uri="{FF2B5EF4-FFF2-40B4-BE49-F238E27FC236}">
                <a16:creationId xmlns:a16="http://schemas.microsoft.com/office/drawing/2014/main" xmlns="" id="{83AEA4FE-2A4C-488C-86E7-0D3DE71B240A}"/>
              </a:ext>
            </a:extLst>
          </p:cNvPr>
          <p:cNvSpPr>
            <a:spLocks noChangeArrowheads="1"/>
          </p:cNvSpPr>
          <p:nvPr/>
        </p:nvSpPr>
        <p:spPr bwMode="auto">
          <a:xfrm>
            <a:off x="3691516" y="7001549"/>
            <a:ext cx="652210" cy="6753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 name="Oval 8">
            <a:extLst>
              <a:ext uri="{FF2B5EF4-FFF2-40B4-BE49-F238E27FC236}">
                <a16:creationId xmlns:a16="http://schemas.microsoft.com/office/drawing/2014/main" xmlns="" id="{A0AE9E52-858E-41C9-9F2F-37AE93468CD3}"/>
              </a:ext>
            </a:extLst>
          </p:cNvPr>
          <p:cNvSpPr>
            <a:spLocks noChangeArrowheads="1"/>
          </p:cNvSpPr>
          <p:nvPr/>
        </p:nvSpPr>
        <p:spPr bwMode="auto">
          <a:xfrm>
            <a:off x="3782605" y="7117861"/>
            <a:ext cx="448167" cy="465240"/>
          </a:xfrm>
          <a:prstGeom prst="ellipse">
            <a:avLst/>
          </a:prstGeom>
          <a:solidFill>
            <a:srgbClr val="4F81BD">
              <a:lumMod val="40000"/>
              <a:lumOff val="60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 name="Oval 9">
            <a:extLst>
              <a:ext uri="{FF2B5EF4-FFF2-40B4-BE49-F238E27FC236}">
                <a16:creationId xmlns:a16="http://schemas.microsoft.com/office/drawing/2014/main" xmlns="" id="{9BB0A819-0BA0-4CAB-B613-D7851C05FF6D}"/>
              </a:ext>
            </a:extLst>
          </p:cNvPr>
          <p:cNvSpPr>
            <a:spLocks noChangeArrowheads="1"/>
          </p:cNvSpPr>
          <p:nvPr/>
        </p:nvSpPr>
        <p:spPr bwMode="auto">
          <a:xfrm>
            <a:off x="5259273" y="6768932"/>
            <a:ext cx="1122240" cy="116309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Oval 10">
            <a:extLst>
              <a:ext uri="{FF2B5EF4-FFF2-40B4-BE49-F238E27FC236}">
                <a16:creationId xmlns:a16="http://schemas.microsoft.com/office/drawing/2014/main" xmlns="" id="{B2199FF3-0D76-41C8-906A-167C66CD0C31}"/>
              </a:ext>
            </a:extLst>
          </p:cNvPr>
          <p:cNvSpPr>
            <a:spLocks noChangeArrowheads="1"/>
          </p:cNvSpPr>
          <p:nvPr/>
        </p:nvSpPr>
        <p:spPr bwMode="auto">
          <a:xfrm>
            <a:off x="5485179" y="7001549"/>
            <a:ext cx="674073" cy="6753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Oval 11">
            <a:extLst>
              <a:ext uri="{FF2B5EF4-FFF2-40B4-BE49-F238E27FC236}">
                <a16:creationId xmlns:a16="http://schemas.microsoft.com/office/drawing/2014/main" xmlns="" id="{8D331B6E-8201-4AAD-9567-320423A9B0E8}"/>
              </a:ext>
            </a:extLst>
          </p:cNvPr>
          <p:cNvSpPr>
            <a:spLocks noChangeArrowheads="1"/>
          </p:cNvSpPr>
          <p:nvPr/>
        </p:nvSpPr>
        <p:spPr bwMode="auto">
          <a:xfrm>
            <a:off x="5598134" y="7117861"/>
            <a:ext cx="448167" cy="465240"/>
          </a:xfrm>
          <a:prstGeom prst="ellipse">
            <a:avLst/>
          </a:prstGeom>
          <a:solidFill>
            <a:srgbClr val="CCB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Oval 12">
            <a:extLst>
              <a:ext uri="{FF2B5EF4-FFF2-40B4-BE49-F238E27FC236}">
                <a16:creationId xmlns:a16="http://schemas.microsoft.com/office/drawing/2014/main" xmlns="" id="{811AC24D-26D7-4D8F-9D75-CA83593C290C}"/>
              </a:ext>
            </a:extLst>
          </p:cNvPr>
          <p:cNvSpPr>
            <a:spLocks noChangeArrowheads="1"/>
          </p:cNvSpPr>
          <p:nvPr/>
        </p:nvSpPr>
        <p:spPr bwMode="auto">
          <a:xfrm>
            <a:off x="7360953" y="6866021"/>
            <a:ext cx="1122240" cy="116309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Oval 13">
            <a:extLst>
              <a:ext uri="{FF2B5EF4-FFF2-40B4-BE49-F238E27FC236}">
                <a16:creationId xmlns:a16="http://schemas.microsoft.com/office/drawing/2014/main" xmlns="" id="{E1DF2372-BB0B-4CD0-94B2-060E2DAADE6B}"/>
              </a:ext>
            </a:extLst>
          </p:cNvPr>
          <p:cNvSpPr>
            <a:spLocks noChangeArrowheads="1"/>
          </p:cNvSpPr>
          <p:nvPr/>
        </p:nvSpPr>
        <p:spPr bwMode="auto">
          <a:xfrm>
            <a:off x="7586862" y="7098641"/>
            <a:ext cx="648566" cy="6753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Oval 14">
            <a:extLst>
              <a:ext uri="{FF2B5EF4-FFF2-40B4-BE49-F238E27FC236}">
                <a16:creationId xmlns:a16="http://schemas.microsoft.com/office/drawing/2014/main" xmlns="" id="{7BD21649-8A4C-4F34-8D7D-AA93E1D686F3}"/>
              </a:ext>
            </a:extLst>
          </p:cNvPr>
          <p:cNvSpPr>
            <a:spLocks noChangeArrowheads="1"/>
          </p:cNvSpPr>
          <p:nvPr/>
        </p:nvSpPr>
        <p:spPr bwMode="auto">
          <a:xfrm>
            <a:off x="7696169" y="7214950"/>
            <a:ext cx="429949" cy="465240"/>
          </a:xfrm>
          <a:prstGeom prst="ellipse">
            <a:avLst/>
          </a:prstGeom>
          <a:solidFill>
            <a:srgbClr val="EA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Oval 15">
            <a:extLst>
              <a:ext uri="{FF2B5EF4-FFF2-40B4-BE49-F238E27FC236}">
                <a16:creationId xmlns:a16="http://schemas.microsoft.com/office/drawing/2014/main" xmlns="" id="{E6746912-A182-4E25-B6B6-20D9A893EAB7}"/>
              </a:ext>
            </a:extLst>
          </p:cNvPr>
          <p:cNvSpPr>
            <a:spLocks noChangeArrowheads="1"/>
          </p:cNvSpPr>
          <p:nvPr/>
        </p:nvSpPr>
        <p:spPr bwMode="auto">
          <a:xfrm>
            <a:off x="9321035" y="6768932"/>
            <a:ext cx="1125885" cy="116309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Oval 16">
            <a:extLst>
              <a:ext uri="{FF2B5EF4-FFF2-40B4-BE49-F238E27FC236}">
                <a16:creationId xmlns:a16="http://schemas.microsoft.com/office/drawing/2014/main" xmlns="" id="{6ED781FE-3FDD-4FC0-9242-D625FC186973}"/>
              </a:ext>
            </a:extLst>
          </p:cNvPr>
          <p:cNvSpPr>
            <a:spLocks noChangeArrowheads="1"/>
          </p:cNvSpPr>
          <p:nvPr/>
        </p:nvSpPr>
        <p:spPr bwMode="auto">
          <a:xfrm>
            <a:off x="9568803" y="7001549"/>
            <a:ext cx="652210" cy="6753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Oval 17">
            <a:extLst>
              <a:ext uri="{FF2B5EF4-FFF2-40B4-BE49-F238E27FC236}">
                <a16:creationId xmlns:a16="http://schemas.microsoft.com/office/drawing/2014/main" xmlns="" id="{BA08B4E8-8C0B-45E4-989C-87536D618A52}"/>
              </a:ext>
            </a:extLst>
          </p:cNvPr>
          <p:cNvSpPr>
            <a:spLocks noChangeArrowheads="1"/>
          </p:cNvSpPr>
          <p:nvPr/>
        </p:nvSpPr>
        <p:spPr bwMode="auto">
          <a:xfrm>
            <a:off x="9659895" y="7117861"/>
            <a:ext cx="448167" cy="465240"/>
          </a:xfrm>
          <a:prstGeom prst="ellipse">
            <a:avLst/>
          </a:prstGeom>
          <a:solidFill>
            <a:srgbClr val="7B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 name="Oval 18">
            <a:extLst>
              <a:ext uri="{FF2B5EF4-FFF2-40B4-BE49-F238E27FC236}">
                <a16:creationId xmlns:a16="http://schemas.microsoft.com/office/drawing/2014/main" xmlns="" id="{4D035265-86C9-49C1-BCD8-D381A5BEA596}"/>
              </a:ext>
            </a:extLst>
          </p:cNvPr>
          <p:cNvSpPr>
            <a:spLocks noChangeArrowheads="1"/>
          </p:cNvSpPr>
          <p:nvPr/>
        </p:nvSpPr>
        <p:spPr bwMode="auto">
          <a:xfrm>
            <a:off x="11444312" y="6768932"/>
            <a:ext cx="1122240" cy="116309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 name="Oval 19">
            <a:extLst>
              <a:ext uri="{FF2B5EF4-FFF2-40B4-BE49-F238E27FC236}">
                <a16:creationId xmlns:a16="http://schemas.microsoft.com/office/drawing/2014/main" xmlns="" id="{6EF0F0A1-1B40-4F5F-87CC-FD9BB2777AD8}"/>
              </a:ext>
            </a:extLst>
          </p:cNvPr>
          <p:cNvSpPr>
            <a:spLocks noChangeArrowheads="1"/>
          </p:cNvSpPr>
          <p:nvPr/>
        </p:nvSpPr>
        <p:spPr bwMode="auto">
          <a:xfrm>
            <a:off x="11670221" y="7001549"/>
            <a:ext cx="652210" cy="6753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 name="Oval 20">
            <a:extLst>
              <a:ext uri="{FF2B5EF4-FFF2-40B4-BE49-F238E27FC236}">
                <a16:creationId xmlns:a16="http://schemas.microsoft.com/office/drawing/2014/main" xmlns="" id="{6B993EC9-1535-4499-8C14-3BCB8FBDEF1E}"/>
              </a:ext>
            </a:extLst>
          </p:cNvPr>
          <p:cNvSpPr>
            <a:spLocks noChangeArrowheads="1"/>
          </p:cNvSpPr>
          <p:nvPr/>
        </p:nvSpPr>
        <p:spPr bwMode="auto">
          <a:xfrm>
            <a:off x="11783172" y="7117861"/>
            <a:ext cx="448167" cy="465240"/>
          </a:xfrm>
          <a:prstGeom prst="ellipse">
            <a:avLst/>
          </a:prstGeom>
          <a:solidFill>
            <a:srgbClr val="4F81BD">
              <a:lumMod val="40000"/>
              <a:lumOff val="60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 name="Oval 21">
            <a:extLst>
              <a:ext uri="{FF2B5EF4-FFF2-40B4-BE49-F238E27FC236}">
                <a16:creationId xmlns:a16="http://schemas.microsoft.com/office/drawing/2014/main" xmlns="" id="{15B8BD63-1F18-48F6-81CC-13A4796C8AA0}"/>
              </a:ext>
            </a:extLst>
          </p:cNvPr>
          <p:cNvSpPr>
            <a:spLocks noChangeArrowheads="1"/>
          </p:cNvSpPr>
          <p:nvPr/>
        </p:nvSpPr>
        <p:spPr bwMode="auto">
          <a:xfrm>
            <a:off x="13442127" y="6768932"/>
            <a:ext cx="1122240" cy="116309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 name="Oval 22">
            <a:extLst>
              <a:ext uri="{FF2B5EF4-FFF2-40B4-BE49-F238E27FC236}">
                <a16:creationId xmlns:a16="http://schemas.microsoft.com/office/drawing/2014/main" xmlns="" id="{84A98C91-8DB0-4084-ACA2-1532E376852C}"/>
              </a:ext>
            </a:extLst>
          </p:cNvPr>
          <p:cNvSpPr>
            <a:spLocks noChangeArrowheads="1"/>
          </p:cNvSpPr>
          <p:nvPr/>
        </p:nvSpPr>
        <p:spPr bwMode="auto">
          <a:xfrm>
            <a:off x="13686251" y="7001549"/>
            <a:ext cx="652210" cy="6753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6" name="Oval 23">
            <a:extLst>
              <a:ext uri="{FF2B5EF4-FFF2-40B4-BE49-F238E27FC236}">
                <a16:creationId xmlns:a16="http://schemas.microsoft.com/office/drawing/2014/main" xmlns="" id="{87867CEF-6E05-4C64-97BC-05DFFC4B24B1}"/>
              </a:ext>
            </a:extLst>
          </p:cNvPr>
          <p:cNvSpPr>
            <a:spLocks noChangeArrowheads="1"/>
          </p:cNvSpPr>
          <p:nvPr/>
        </p:nvSpPr>
        <p:spPr bwMode="auto">
          <a:xfrm>
            <a:off x="13777343" y="7117861"/>
            <a:ext cx="448167" cy="465240"/>
          </a:xfrm>
          <a:prstGeom prst="ellipse">
            <a:avLst/>
          </a:prstGeom>
          <a:solidFill>
            <a:srgbClr val="EA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7" name="Oval 24">
            <a:extLst>
              <a:ext uri="{FF2B5EF4-FFF2-40B4-BE49-F238E27FC236}">
                <a16:creationId xmlns:a16="http://schemas.microsoft.com/office/drawing/2014/main" xmlns="" id="{8C4B64C9-3E19-4195-B92B-5473D875FAD1}"/>
              </a:ext>
            </a:extLst>
          </p:cNvPr>
          <p:cNvSpPr>
            <a:spLocks noChangeArrowheads="1"/>
          </p:cNvSpPr>
          <p:nvPr/>
        </p:nvSpPr>
        <p:spPr bwMode="auto">
          <a:xfrm>
            <a:off x="15495700" y="6768932"/>
            <a:ext cx="1125885" cy="116309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8" name="Oval 25">
            <a:extLst>
              <a:ext uri="{FF2B5EF4-FFF2-40B4-BE49-F238E27FC236}">
                <a16:creationId xmlns:a16="http://schemas.microsoft.com/office/drawing/2014/main" xmlns="" id="{30F38F93-51E1-4063-88C6-2F81E7AA9849}"/>
              </a:ext>
            </a:extLst>
          </p:cNvPr>
          <p:cNvSpPr>
            <a:spLocks noChangeArrowheads="1"/>
          </p:cNvSpPr>
          <p:nvPr/>
        </p:nvSpPr>
        <p:spPr bwMode="auto">
          <a:xfrm>
            <a:off x="15721609" y="7001549"/>
            <a:ext cx="652210" cy="6753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Oval 26">
            <a:extLst>
              <a:ext uri="{FF2B5EF4-FFF2-40B4-BE49-F238E27FC236}">
                <a16:creationId xmlns:a16="http://schemas.microsoft.com/office/drawing/2014/main" xmlns="" id="{72762F71-DDF7-47D2-BAE4-34F68600819E}"/>
              </a:ext>
            </a:extLst>
          </p:cNvPr>
          <p:cNvSpPr>
            <a:spLocks noChangeArrowheads="1"/>
          </p:cNvSpPr>
          <p:nvPr/>
        </p:nvSpPr>
        <p:spPr bwMode="auto">
          <a:xfrm>
            <a:off x="15834561" y="7117861"/>
            <a:ext cx="448167" cy="465240"/>
          </a:xfrm>
          <a:prstGeom prst="ellipse">
            <a:avLst/>
          </a:prstGeom>
          <a:solidFill>
            <a:srgbClr val="7B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Freeform 28">
            <a:extLst>
              <a:ext uri="{FF2B5EF4-FFF2-40B4-BE49-F238E27FC236}">
                <a16:creationId xmlns:a16="http://schemas.microsoft.com/office/drawing/2014/main" xmlns="" id="{F7A2841B-178F-4911-AC83-5F8D60541275}"/>
              </a:ext>
            </a:extLst>
          </p:cNvPr>
          <p:cNvSpPr>
            <a:spLocks/>
          </p:cNvSpPr>
          <p:nvPr/>
        </p:nvSpPr>
        <p:spPr bwMode="auto">
          <a:xfrm>
            <a:off x="13942716" y="7528493"/>
            <a:ext cx="104934" cy="2466670"/>
          </a:xfrm>
          <a:custGeom>
            <a:avLst/>
            <a:gdLst>
              <a:gd name="T0" fmla="*/ 37 w 37"/>
              <a:gd name="T1" fmla="*/ 837 h 837"/>
              <a:gd name="T2" fmla="*/ 0 w 37"/>
              <a:gd name="T3" fmla="*/ 837 h 837"/>
              <a:gd name="T4" fmla="*/ 0 w 37"/>
              <a:gd name="T5" fmla="*/ 0 h 837"/>
              <a:gd name="T6" fmla="*/ 37 w 37"/>
              <a:gd name="T7" fmla="*/ 0 h 837"/>
              <a:gd name="T8" fmla="*/ 37 w 37"/>
              <a:gd name="T9" fmla="*/ 837 h 837"/>
              <a:gd name="T10" fmla="*/ 37 w 37"/>
              <a:gd name="T11" fmla="*/ 837 h 837"/>
            </a:gdLst>
            <a:ahLst/>
            <a:cxnLst>
              <a:cxn ang="0">
                <a:pos x="T0" y="T1"/>
              </a:cxn>
              <a:cxn ang="0">
                <a:pos x="T2" y="T3"/>
              </a:cxn>
              <a:cxn ang="0">
                <a:pos x="T4" y="T5"/>
              </a:cxn>
              <a:cxn ang="0">
                <a:pos x="T6" y="T7"/>
              </a:cxn>
              <a:cxn ang="0">
                <a:pos x="T8" y="T9"/>
              </a:cxn>
              <a:cxn ang="0">
                <a:pos x="T10" y="T11"/>
              </a:cxn>
            </a:cxnLst>
            <a:rect l="0" t="0" r="r" b="b"/>
            <a:pathLst>
              <a:path w="37" h="837">
                <a:moveTo>
                  <a:pt x="37" y="837"/>
                </a:moveTo>
                <a:lnTo>
                  <a:pt x="0" y="837"/>
                </a:lnTo>
                <a:lnTo>
                  <a:pt x="0" y="0"/>
                </a:lnTo>
                <a:lnTo>
                  <a:pt x="37" y="0"/>
                </a:lnTo>
                <a:lnTo>
                  <a:pt x="37" y="837"/>
                </a:lnTo>
                <a:lnTo>
                  <a:pt x="37" y="837"/>
                </a:lnTo>
                <a:close/>
              </a:path>
            </a:pathLst>
          </a:custGeom>
          <a:solidFill>
            <a:srgbClr val="EA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1" name="Freeform 34">
            <a:extLst>
              <a:ext uri="{FF2B5EF4-FFF2-40B4-BE49-F238E27FC236}">
                <a16:creationId xmlns:a16="http://schemas.microsoft.com/office/drawing/2014/main" xmlns="" id="{51B4B04E-7635-42F3-ADC3-0C4FCB17822B}"/>
              </a:ext>
            </a:extLst>
          </p:cNvPr>
          <p:cNvSpPr>
            <a:spLocks/>
          </p:cNvSpPr>
          <p:nvPr/>
        </p:nvSpPr>
        <p:spPr bwMode="auto">
          <a:xfrm>
            <a:off x="11963512" y="5095172"/>
            <a:ext cx="104934" cy="2144751"/>
          </a:xfrm>
          <a:custGeom>
            <a:avLst/>
            <a:gdLst>
              <a:gd name="T0" fmla="*/ 37 w 37"/>
              <a:gd name="T1" fmla="*/ 1580 h 1580"/>
              <a:gd name="T2" fmla="*/ 0 w 37"/>
              <a:gd name="T3" fmla="*/ 1580 h 1580"/>
              <a:gd name="T4" fmla="*/ 0 w 37"/>
              <a:gd name="T5" fmla="*/ 0 h 1580"/>
              <a:gd name="T6" fmla="*/ 37 w 37"/>
              <a:gd name="T7" fmla="*/ 0 h 1580"/>
              <a:gd name="T8" fmla="*/ 37 w 37"/>
              <a:gd name="T9" fmla="*/ 1580 h 1580"/>
              <a:gd name="T10" fmla="*/ 37 w 37"/>
              <a:gd name="T11" fmla="*/ 1580 h 1580"/>
            </a:gdLst>
            <a:ahLst/>
            <a:cxnLst>
              <a:cxn ang="0">
                <a:pos x="T0" y="T1"/>
              </a:cxn>
              <a:cxn ang="0">
                <a:pos x="T2" y="T3"/>
              </a:cxn>
              <a:cxn ang="0">
                <a:pos x="T4" y="T5"/>
              </a:cxn>
              <a:cxn ang="0">
                <a:pos x="T6" y="T7"/>
              </a:cxn>
              <a:cxn ang="0">
                <a:pos x="T8" y="T9"/>
              </a:cxn>
              <a:cxn ang="0">
                <a:pos x="T10" y="T11"/>
              </a:cxn>
            </a:cxnLst>
            <a:rect l="0" t="0" r="r" b="b"/>
            <a:pathLst>
              <a:path w="37" h="1580">
                <a:moveTo>
                  <a:pt x="37" y="1580"/>
                </a:moveTo>
                <a:lnTo>
                  <a:pt x="0" y="1580"/>
                </a:lnTo>
                <a:lnTo>
                  <a:pt x="0" y="0"/>
                </a:lnTo>
                <a:lnTo>
                  <a:pt x="37" y="0"/>
                </a:lnTo>
                <a:lnTo>
                  <a:pt x="37" y="1580"/>
                </a:lnTo>
                <a:lnTo>
                  <a:pt x="37" y="1580"/>
                </a:lnTo>
                <a:close/>
              </a:path>
            </a:pathLst>
          </a:custGeom>
          <a:solidFill>
            <a:srgbClr val="4F81BD">
              <a:lumMod val="40000"/>
              <a:lumOff val="60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 name="Freeform 35">
            <a:extLst>
              <a:ext uri="{FF2B5EF4-FFF2-40B4-BE49-F238E27FC236}">
                <a16:creationId xmlns:a16="http://schemas.microsoft.com/office/drawing/2014/main" xmlns="" id="{36AED4B7-3882-47C2-AF62-1292E756B7FA}"/>
              </a:ext>
            </a:extLst>
          </p:cNvPr>
          <p:cNvSpPr>
            <a:spLocks/>
          </p:cNvSpPr>
          <p:nvPr/>
        </p:nvSpPr>
        <p:spPr bwMode="auto">
          <a:xfrm flipH="1">
            <a:off x="9853720" y="7467388"/>
            <a:ext cx="104934" cy="2499941"/>
          </a:xfrm>
          <a:custGeom>
            <a:avLst/>
            <a:gdLst>
              <a:gd name="T0" fmla="*/ 37 w 37"/>
              <a:gd name="T1" fmla="*/ 837 h 837"/>
              <a:gd name="T2" fmla="*/ 0 w 37"/>
              <a:gd name="T3" fmla="*/ 837 h 837"/>
              <a:gd name="T4" fmla="*/ 0 w 37"/>
              <a:gd name="T5" fmla="*/ 0 h 837"/>
              <a:gd name="T6" fmla="*/ 37 w 37"/>
              <a:gd name="T7" fmla="*/ 0 h 837"/>
              <a:gd name="T8" fmla="*/ 37 w 37"/>
              <a:gd name="T9" fmla="*/ 837 h 837"/>
              <a:gd name="T10" fmla="*/ 37 w 37"/>
              <a:gd name="T11" fmla="*/ 837 h 837"/>
            </a:gdLst>
            <a:ahLst/>
            <a:cxnLst>
              <a:cxn ang="0">
                <a:pos x="T0" y="T1"/>
              </a:cxn>
              <a:cxn ang="0">
                <a:pos x="T2" y="T3"/>
              </a:cxn>
              <a:cxn ang="0">
                <a:pos x="T4" y="T5"/>
              </a:cxn>
              <a:cxn ang="0">
                <a:pos x="T6" y="T7"/>
              </a:cxn>
              <a:cxn ang="0">
                <a:pos x="T8" y="T9"/>
              </a:cxn>
              <a:cxn ang="0">
                <a:pos x="T10" y="T11"/>
              </a:cxn>
            </a:cxnLst>
            <a:rect l="0" t="0" r="r" b="b"/>
            <a:pathLst>
              <a:path w="37" h="837">
                <a:moveTo>
                  <a:pt x="37" y="837"/>
                </a:moveTo>
                <a:lnTo>
                  <a:pt x="0" y="837"/>
                </a:lnTo>
                <a:lnTo>
                  <a:pt x="0" y="0"/>
                </a:lnTo>
                <a:lnTo>
                  <a:pt x="37" y="0"/>
                </a:lnTo>
                <a:lnTo>
                  <a:pt x="37" y="837"/>
                </a:lnTo>
                <a:lnTo>
                  <a:pt x="37" y="837"/>
                </a:lnTo>
                <a:close/>
              </a:path>
            </a:pathLst>
          </a:custGeom>
          <a:solidFill>
            <a:srgbClr val="7B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3" name="Freeform 36">
            <a:extLst>
              <a:ext uri="{FF2B5EF4-FFF2-40B4-BE49-F238E27FC236}">
                <a16:creationId xmlns:a16="http://schemas.microsoft.com/office/drawing/2014/main" xmlns="" id="{A21B1638-0B9F-4F22-936C-149BB4BDC62B}"/>
              </a:ext>
            </a:extLst>
          </p:cNvPr>
          <p:cNvSpPr>
            <a:spLocks/>
          </p:cNvSpPr>
          <p:nvPr/>
        </p:nvSpPr>
        <p:spPr bwMode="auto">
          <a:xfrm>
            <a:off x="7911143" y="3729069"/>
            <a:ext cx="59546" cy="3662098"/>
          </a:xfrm>
          <a:custGeom>
            <a:avLst/>
            <a:gdLst>
              <a:gd name="T0" fmla="*/ 44 w 44"/>
              <a:gd name="T1" fmla="*/ 1692 h 1692"/>
              <a:gd name="T2" fmla="*/ 0 w 44"/>
              <a:gd name="T3" fmla="*/ 1692 h 1692"/>
              <a:gd name="T4" fmla="*/ 0 w 44"/>
              <a:gd name="T5" fmla="*/ 0 h 1692"/>
              <a:gd name="T6" fmla="*/ 44 w 44"/>
              <a:gd name="T7" fmla="*/ 0 h 1692"/>
              <a:gd name="T8" fmla="*/ 44 w 44"/>
              <a:gd name="T9" fmla="*/ 1692 h 1692"/>
              <a:gd name="T10" fmla="*/ 44 w 44"/>
              <a:gd name="T11" fmla="*/ 1692 h 1692"/>
            </a:gdLst>
            <a:ahLst/>
            <a:cxnLst>
              <a:cxn ang="0">
                <a:pos x="T0" y="T1"/>
              </a:cxn>
              <a:cxn ang="0">
                <a:pos x="T2" y="T3"/>
              </a:cxn>
              <a:cxn ang="0">
                <a:pos x="T4" y="T5"/>
              </a:cxn>
              <a:cxn ang="0">
                <a:pos x="T6" y="T7"/>
              </a:cxn>
              <a:cxn ang="0">
                <a:pos x="T8" y="T9"/>
              </a:cxn>
              <a:cxn ang="0">
                <a:pos x="T10" y="T11"/>
              </a:cxn>
            </a:cxnLst>
            <a:rect l="0" t="0" r="r" b="b"/>
            <a:pathLst>
              <a:path w="44" h="1692">
                <a:moveTo>
                  <a:pt x="44" y="1692"/>
                </a:moveTo>
                <a:lnTo>
                  <a:pt x="0" y="1692"/>
                </a:lnTo>
                <a:lnTo>
                  <a:pt x="0" y="0"/>
                </a:lnTo>
                <a:lnTo>
                  <a:pt x="44" y="0"/>
                </a:lnTo>
                <a:lnTo>
                  <a:pt x="44" y="1692"/>
                </a:lnTo>
                <a:lnTo>
                  <a:pt x="44" y="1692"/>
                </a:lnTo>
                <a:close/>
              </a:path>
            </a:pathLst>
          </a:custGeom>
          <a:solidFill>
            <a:srgbClr val="EA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Freeform 37">
            <a:extLst>
              <a:ext uri="{FF2B5EF4-FFF2-40B4-BE49-F238E27FC236}">
                <a16:creationId xmlns:a16="http://schemas.microsoft.com/office/drawing/2014/main" xmlns="" id="{65265159-2B9A-4AA7-A8E5-C631D54912C3}"/>
              </a:ext>
            </a:extLst>
          </p:cNvPr>
          <p:cNvSpPr>
            <a:spLocks/>
          </p:cNvSpPr>
          <p:nvPr/>
        </p:nvSpPr>
        <p:spPr bwMode="auto">
          <a:xfrm>
            <a:off x="5806620" y="7467391"/>
            <a:ext cx="104934" cy="2657301"/>
          </a:xfrm>
          <a:custGeom>
            <a:avLst/>
            <a:gdLst>
              <a:gd name="T0" fmla="*/ 37 w 37"/>
              <a:gd name="T1" fmla="*/ 1060 h 1060"/>
              <a:gd name="T2" fmla="*/ 0 w 37"/>
              <a:gd name="T3" fmla="*/ 1060 h 1060"/>
              <a:gd name="T4" fmla="*/ 0 w 37"/>
              <a:gd name="T5" fmla="*/ 0 h 1060"/>
              <a:gd name="T6" fmla="*/ 37 w 37"/>
              <a:gd name="T7" fmla="*/ 0 h 1060"/>
              <a:gd name="T8" fmla="*/ 37 w 37"/>
              <a:gd name="T9" fmla="*/ 1060 h 1060"/>
              <a:gd name="T10" fmla="*/ 37 w 37"/>
              <a:gd name="T11" fmla="*/ 1060 h 1060"/>
            </a:gdLst>
            <a:ahLst/>
            <a:cxnLst>
              <a:cxn ang="0">
                <a:pos x="T0" y="T1"/>
              </a:cxn>
              <a:cxn ang="0">
                <a:pos x="T2" y="T3"/>
              </a:cxn>
              <a:cxn ang="0">
                <a:pos x="T4" y="T5"/>
              </a:cxn>
              <a:cxn ang="0">
                <a:pos x="T6" y="T7"/>
              </a:cxn>
              <a:cxn ang="0">
                <a:pos x="T8" y="T9"/>
              </a:cxn>
              <a:cxn ang="0">
                <a:pos x="T10" y="T11"/>
              </a:cxn>
            </a:cxnLst>
            <a:rect l="0" t="0" r="r" b="b"/>
            <a:pathLst>
              <a:path w="37" h="1060">
                <a:moveTo>
                  <a:pt x="37" y="1060"/>
                </a:moveTo>
                <a:lnTo>
                  <a:pt x="0" y="1060"/>
                </a:lnTo>
                <a:lnTo>
                  <a:pt x="0" y="0"/>
                </a:lnTo>
                <a:lnTo>
                  <a:pt x="37" y="0"/>
                </a:lnTo>
                <a:lnTo>
                  <a:pt x="37" y="1060"/>
                </a:lnTo>
                <a:lnTo>
                  <a:pt x="37" y="1060"/>
                </a:lnTo>
                <a:close/>
              </a:path>
            </a:pathLst>
          </a:custGeom>
          <a:solidFill>
            <a:srgbClr val="CCB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38">
            <a:extLst>
              <a:ext uri="{FF2B5EF4-FFF2-40B4-BE49-F238E27FC236}">
                <a16:creationId xmlns:a16="http://schemas.microsoft.com/office/drawing/2014/main" xmlns="" id="{6CB80562-C9FB-47CA-880A-49CDF6386906}"/>
              </a:ext>
            </a:extLst>
          </p:cNvPr>
          <p:cNvSpPr>
            <a:spLocks/>
          </p:cNvSpPr>
          <p:nvPr/>
        </p:nvSpPr>
        <p:spPr bwMode="auto">
          <a:xfrm flipH="1">
            <a:off x="3967543" y="5148519"/>
            <a:ext cx="104934" cy="2006920"/>
          </a:xfrm>
          <a:custGeom>
            <a:avLst/>
            <a:gdLst>
              <a:gd name="T0" fmla="*/ 37 w 37"/>
              <a:gd name="T1" fmla="*/ 1915 h 1915"/>
              <a:gd name="T2" fmla="*/ 0 w 37"/>
              <a:gd name="T3" fmla="*/ 1915 h 1915"/>
              <a:gd name="T4" fmla="*/ 0 w 37"/>
              <a:gd name="T5" fmla="*/ 0 h 1915"/>
              <a:gd name="T6" fmla="*/ 37 w 37"/>
              <a:gd name="T7" fmla="*/ 0 h 1915"/>
              <a:gd name="T8" fmla="*/ 37 w 37"/>
              <a:gd name="T9" fmla="*/ 1915 h 1915"/>
              <a:gd name="T10" fmla="*/ 37 w 37"/>
              <a:gd name="T11" fmla="*/ 1915 h 1915"/>
            </a:gdLst>
            <a:ahLst/>
            <a:cxnLst>
              <a:cxn ang="0">
                <a:pos x="T0" y="T1"/>
              </a:cxn>
              <a:cxn ang="0">
                <a:pos x="T2" y="T3"/>
              </a:cxn>
              <a:cxn ang="0">
                <a:pos x="T4" y="T5"/>
              </a:cxn>
              <a:cxn ang="0">
                <a:pos x="T6" y="T7"/>
              </a:cxn>
              <a:cxn ang="0">
                <a:pos x="T8" y="T9"/>
              </a:cxn>
              <a:cxn ang="0">
                <a:pos x="T10" y="T11"/>
              </a:cxn>
            </a:cxnLst>
            <a:rect l="0" t="0" r="r" b="b"/>
            <a:pathLst>
              <a:path w="37" h="1915">
                <a:moveTo>
                  <a:pt x="37" y="1915"/>
                </a:moveTo>
                <a:lnTo>
                  <a:pt x="0" y="1915"/>
                </a:lnTo>
                <a:lnTo>
                  <a:pt x="0" y="0"/>
                </a:lnTo>
                <a:lnTo>
                  <a:pt x="37" y="0"/>
                </a:lnTo>
                <a:lnTo>
                  <a:pt x="37" y="1915"/>
                </a:lnTo>
                <a:lnTo>
                  <a:pt x="37" y="1915"/>
                </a:lnTo>
                <a:close/>
              </a:path>
            </a:pathLst>
          </a:custGeom>
          <a:solidFill>
            <a:srgbClr val="4F81BD">
              <a:lumMod val="40000"/>
              <a:lumOff val="60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文本框 107">
            <a:extLst>
              <a:ext uri="{FF2B5EF4-FFF2-40B4-BE49-F238E27FC236}">
                <a16:creationId xmlns:a16="http://schemas.microsoft.com/office/drawing/2014/main" xmlns="" id="{4CD255EA-71D0-4756-A08B-A79ACB656DE1}"/>
              </a:ext>
            </a:extLst>
          </p:cNvPr>
          <p:cNvSpPr txBox="1"/>
          <p:nvPr/>
        </p:nvSpPr>
        <p:spPr>
          <a:xfrm>
            <a:off x="14780636" y="8023116"/>
            <a:ext cx="2573140" cy="646331"/>
          </a:xfrm>
          <a:prstGeom prst="rect">
            <a:avLst/>
          </a:prstGeom>
          <a:noFill/>
        </p:spPr>
        <p:txBody>
          <a:bodyPr wrap="non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algn="l" defTabSz="912846" eaLnBrk="1" hangingPunct="1">
              <a:defRPr sz="3600" b="0" kern="1200">
                <a:solidFill>
                  <a:prstClr val="black">
                    <a:lumMod val="65000"/>
                    <a:lumOff val="35000"/>
                  </a:prstClr>
                </a:solidFill>
                <a:uLnTx/>
                <a:latin typeface="微软雅黑" panose="020B0503020204020204" pitchFamily="34" charset="-122"/>
                <a:ea typeface="微软雅黑" panose="020B0503020204020204" pitchFamily="34" charset="-122"/>
              </a:defRPr>
            </a:lvl1pPr>
          </a:lstStyle>
          <a:p>
            <a:r>
              <a:rPr lang="en-US" altLang="zh-CN" dirty="0"/>
              <a:t>2021.11.18</a:t>
            </a:r>
            <a:endParaRPr lang="zh-CN" altLang="en-US" dirty="0"/>
          </a:p>
        </p:txBody>
      </p:sp>
      <p:sp>
        <p:nvSpPr>
          <p:cNvPr id="37" name="文本框 108">
            <a:extLst>
              <a:ext uri="{FF2B5EF4-FFF2-40B4-BE49-F238E27FC236}">
                <a16:creationId xmlns:a16="http://schemas.microsoft.com/office/drawing/2014/main" xmlns="" id="{37C273C6-DCBA-405F-A0DF-8704C0EEA0A3}"/>
              </a:ext>
            </a:extLst>
          </p:cNvPr>
          <p:cNvSpPr txBox="1"/>
          <p:nvPr/>
        </p:nvSpPr>
        <p:spPr>
          <a:xfrm>
            <a:off x="2987489" y="8035317"/>
            <a:ext cx="2200538" cy="646332"/>
          </a:xfrm>
          <a:prstGeom prst="rect">
            <a:avLst/>
          </a:prstGeom>
          <a:noFill/>
        </p:spPr>
        <p:txBody>
          <a:bodyPr wrap="none" rtlCol="0">
            <a:spAutoFit/>
          </a:bodyPr>
          <a:lstStyle/>
          <a:p>
            <a:pPr marL="0" marR="0" lvl="0" indent="0" algn="l" defTabSz="912846"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2021.9.18</a:t>
            </a:r>
            <a:endParaRPr kumimoji="0" lang="zh-CN" altLang="en-US" sz="36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38" name="文本框 109">
            <a:extLst>
              <a:ext uri="{FF2B5EF4-FFF2-40B4-BE49-F238E27FC236}">
                <a16:creationId xmlns:a16="http://schemas.microsoft.com/office/drawing/2014/main" xmlns="" id="{F7D48563-5626-49D0-AED0-59B55B5BA6C0}"/>
              </a:ext>
            </a:extLst>
          </p:cNvPr>
          <p:cNvSpPr txBox="1"/>
          <p:nvPr/>
        </p:nvSpPr>
        <p:spPr>
          <a:xfrm>
            <a:off x="4662779" y="5984138"/>
            <a:ext cx="2459479" cy="646332"/>
          </a:xfrm>
          <a:prstGeom prst="rect">
            <a:avLst/>
          </a:prstGeom>
          <a:noFill/>
        </p:spPr>
        <p:txBody>
          <a:bodyPr wrap="none" rtlCol="0">
            <a:spAutoFit/>
          </a:bodyPr>
          <a:lstStyle/>
          <a:p>
            <a:pPr marL="0" marR="0" lvl="0" indent="0" algn="l" defTabSz="912846"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2021.10.17</a:t>
            </a:r>
            <a:endParaRPr kumimoji="0" lang="zh-CN" altLang="en-US" sz="36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39" name="文本框 110">
            <a:extLst>
              <a:ext uri="{FF2B5EF4-FFF2-40B4-BE49-F238E27FC236}">
                <a16:creationId xmlns:a16="http://schemas.microsoft.com/office/drawing/2014/main" xmlns="" id="{D1078D83-0176-44BF-9E7F-B53F08FA7AE6}"/>
              </a:ext>
            </a:extLst>
          </p:cNvPr>
          <p:cNvSpPr txBox="1"/>
          <p:nvPr/>
        </p:nvSpPr>
        <p:spPr>
          <a:xfrm>
            <a:off x="6708950" y="8090486"/>
            <a:ext cx="2459479" cy="646332"/>
          </a:xfrm>
          <a:prstGeom prst="rect">
            <a:avLst/>
          </a:prstGeom>
          <a:noFill/>
        </p:spPr>
        <p:txBody>
          <a:bodyPr wrap="none" rtlCol="0">
            <a:spAutoFit/>
          </a:bodyPr>
          <a:lstStyle/>
          <a:p>
            <a:pPr marL="0" marR="0" lvl="0" indent="0" algn="l" defTabSz="912846"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2021.10.21</a:t>
            </a:r>
            <a:endParaRPr kumimoji="0" lang="zh-CN" altLang="en-US" sz="36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40" name="文本框 111">
            <a:extLst>
              <a:ext uri="{FF2B5EF4-FFF2-40B4-BE49-F238E27FC236}">
                <a16:creationId xmlns:a16="http://schemas.microsoft.com/office/drawing/2014/main" xmlns="" id="{DA273E5E-FD88-4550-A74C-9699BB3067B0}"/>
              </a:ext>
            </a:extLst>
          </p:cNvPr>
          <p:cNvSpPr txBox="1"/>
          <p:nvPr/>
        </p:nvSpPr>
        <p:spPr>
          <a:xfrm>
            <a:off x="8663514" y="6025832"/>
            <a:ext cx="2459479" cy="646332"/>
          </a:xfrm>
          <a:prstGeom prst="rect">
            <a:avLst/>
          </a:prstGeom>
          <a:noFill/>
        </p:spPr>
        <p:txBody>
          <a:bodyPr wrap="none" rtlCol="0">
            <a:spAutoFit/>
          </a:bodyPr>
          <a:lstStyle/>
          <a:p>
            <a:pPr marL="0" marR="0" lvl="0" indent="0" algn="l" defTabSz="912846"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2021.10.27</a:t>
            </a:r>
            <a:endParaRPr kumimoji="0" lang="zh-CN" altLang="en-US" sz="36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41" name="文本框 112">
            <a:extLst>
              <a:ext uri="{FF2B5EF4-FFF2-40B4-BE49-F238E27FC236}">
                <a16:creationId xmlns:a16="http://schemas.microsoft.com/office/drawing/2014/main" xmlns="" id="{E1BBDF11-8862-4B8C-AAE0-9A8325089D55}"/>
              </a:ext>
            </a:extLst>
          </p:cNvPr>
          <p:cNvSpPr txBox="1"/>
          <p:nvPr/>
        </p:nvSpPr>
        <p:spPr>
          <a:xfrm>
            <a:off x="10895881" y="8066845"/>
            <a:ext cx="2459479" cy="646332"/>
          </a:xfrm>
          <a:prstGeom prst="rect">
            <a:avLst/>
          </a:prstGeom>
          <a:noFill/>
        </p:spPr>
        <p:txBody>
          <a:bodyPr wrap="none" rtlCol="0">
            <a:spAutoFit/>
          </a:bodyPr>
          <a:lstStyle/>
          <a:p>
            <a:pPr marL="0" marR="0" lvl="0" indent="0" algn="l" defTabSz="912846"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2021.11.12</a:t>
            </a:r>
            <a:endParaRPr kumimoji="0" lang="zh-CN" altLang="en-US" sz="36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42" name="文本框 113">
            <a:extLst>
              <a:ext uri="{FF2B5EF4-FFF2-40B4-BE49-F238E27FC236}">
                <a16:creationId xmlns:a16="http://schemas.microsoft.com/office/drawing/2014/main" xmlns="" id="{1E40EB06-011E-48A2-BA5F-CDE260A8D69C}"/>
              </a:ext>
            </a:extLst>
          </p:cNvPr>
          <p:cNvSpPr txBox="1"/>
          <p:nvPr/>
        </p:nvSpPr>
        <p:spPr>
          <a:xfrm>
            <a:off x="12613881" y="6020000"/>
            <a:ext cx="2573141" cy="646332"/>
          </a:xfrm>
          <a:prstGeom prst="rect">
            <a:avLst/>
          </a:prstGeom>
          <a:noFill/>
        </p:spPr>
        <p:txBody>
          <a:bodyPr wrap="none" rtlCol="0">
            <a:spAutoFit/>
          </a:bodyPr>
          <a:lstStyle/>
          <a:p>
            <a:pPr marL="0" marR="0" lvl="0" indent="0" algn="l" defTabSz="912846"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2021.11.17</a:t>
            </a:r>
            <a:endParaRPr kumimoji="0" lang="zh-CN" altLang="en-US" sz="36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sp>
        <p:nvSpPr>
          <p:cNvPr id="44" name="文本框 117">
            <a:extLst>
              <a:ext uri="{FF2B5EF4-FFF2-40B4-BE49-F238E27FC236}">
                <a16:creationId xmlns:a16="http://schemas.microsoft.com/office/drawing/2014/main" xmlns="" id="{E32B4886-2E96-4A8C-AB56-BB1CD4753528}"/>
              </a:ext>
            </a:extLst>
          </p:cNvPr>
          <p:cNvSpPr txBox="1"/>
          <p:nvPr/>
        </p:nvSpPr>
        <p:spPr>
          <a:xfrm>
            <a:off x="6843894" y="2251741"/>
            <a:ext cx="3377119" cy="1477328"/>
          </a:xfrm>
          <a:prstGeom prst="rect">
            <a:avLst/>
          </a:prstGeom>
          <a:noFill/>
        </p:spPr>
        <p:txBody>
          <a:bodyPr wrap="square" rtlCol="0" anchor="ctr">
            <a:spAutoFit/>
          </a:bodyPr>
          <a:lstStyle/>
          <a:p>
            <a:pPr latinLnBrk="1" hangingPunct="1"/>
            <a:r>
              <a:rPr kumimoji="1"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10</a:t>
            </a:r>
            <a:r>
              <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月</a:t>
            </a:r>
            <a:r>
              <a:rPr kumimoji="1"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18</a:t>
            </a:r>
            <a:r>
              <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日至</a:t>
            </a:r>
            <a:r>
              <a:rPr kumimoji="1"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21</a:t>
            </a:r>
            <a:r>
              <a:rPr kumimoji="1"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日完成</a:t>
            </a:r>
            <a:r>
              <a:rPr kumimoji="1"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189</a:t>
            </a:r>
            <a:r>
              <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份申报书</a:t>
            </a:r>
            <a:r>
              <a:rPr kumimoji="1" lang="zh-CN" altLang="en-US"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形式审查</a:t>
            </a:r>
            <a:endParaRPr kumimoji="1" lang="en-US" altLang="ko-KR"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文本框 118">
            <a:extLst>
              <a:ext uri="{FF2B5EF4-FFF2-40B4-BE49-F238E27FC236}">
                <a16:creationId xmlns:a16="http://schemas.microsoft.com/office/drawing/2014/main" xmlns="" id="{B3281135-72D9-4E6F-8133-31F1693A4DDC}"/>
              </a:ext>
            </a:extLst>
          </p:cNvPr>
          <p:cNvSpPr txBox="1"/>
          <p:nvPr/>
        </p:nvSpPr>
        <p:spPr>
          <a:xfrm>
            <a:off x="9714837" y="3327696"/>
            <a:ext cx="5419824" cy="1477328"/>
          </a:xfrm>
          <a:prstGeom prst="rect">
            <a:avLst/>
          </a:prstGeom>
          <a:noFill/>
        </p:spPr>
        <p:txBody>
          <a:bodyPr wrap="square" rtlCol="0">
            <a:spAutoFit/>
          </a:bodyPr>
          <a:lstStyle/>
          <a:p>
            <a:pPr latinLnBrk="1" hangingPunct="1"/>
            <a:r>
              <a:rPr kumimoji="1" lang="en-US" altLang="zh-CN" dirty="0">
                <a:solidFill>
                  <a:schemeClr val="tx1">
                    <a:lumMod val="75000"/>
                    <a:lumOff val="25000"/>
                  </a:schemeClr>
                </a:solidFill>
                <a:latin typeface="微软雅黑" panose="020B0503020204020204" pitchFamily="34" charset="-122"/>
                <a:ea typeface="微软雅黑" panose="020B0503020204020204" pitchFamily="34" charset="-122"/>
              </a:rPr>
              <a:t>11</a:t>
            </a:r>
            <a:r>
              <a:rPr kumimoji="1" lang="zh-CN" altLang="zh-CN" dirty="0">
                <a:solidFill>
                  <a:schemeClr val="tx1">
                    <a:lumMod val="75000"/>
                    <a:lumOff val="25000"/>
                  </a:schemeClr>
                </a:solidFill>
                <a:latin typeface="微软雅黑" panose="020B0503020204020204" pitchFamily="34" charset="-122"/>
                <a:ea typeface="微软雅黑" panose="020B0503020204020204" pitchFamily="34" charset="-122"/>
              </a:rPr>
              <a:t>月</a:t>
            </a:r>
            <a:r>
              <a:rPr kumimoji="1" lang="en-US" altLang="zh-CN" dirty="0">
                <a:solidFill>
                  <a:schemeClr val="tx1">
                    <a:lumMod val="75000"/>
                    <a:lumOff val="25000"/>
                  </a:schemeClr>
                </a:solidFill>
                <a:latin typeface="微软雅黑" panose="020B0503020204020204" pitchFamily="34" charset="-122"/>
                <a:ea typeface="微软雅黑" panose="020B0503020204020204" pitchFamily="34" charset="-122"/>
              </a:rPr>
              <a:t>5</a:t>
            </a:r>
            <a:r>
              <a:rPr kumimoji="1" lang="zh-CN" altLang="zh-CN" dirty="0">
                <a:solidFill>
                  <a:schemeClr val="tx1">
                    <a:lumMod val="75000"/>
                    <a:lumOff val="25000"/>
                  </a:schemeClr>
                </a:solidFill>
                <a:latin typeface="微软雅黑" panose="020B0503020204020204" pitchFamily="34" charset="-122"/>
                <a:ea typeface="微软雅黑" panose="020B0503020204020204" pitchFamily="34" charset="-122"/>
              </a:rPr>
              <a:t>日至</a:t>
            </a:r>
            <a:r>
              <a:rPr kumimoji="1" lang="en-US" altLang="zh-CN" dirty="0">
                <a:solidFill>
                  <a:schemeClr val="tx1">
                    <a:lumMod val="75000"/>
                    <a:lumOff val="25000"/>
                  </a:schemeClr>
                </a:solidFill>
                <a:latin typeface="微软雅黑" panose="020B0503020204020204" pitchFamily="34" charset="-122"/>
                <a:ea typeface="微软雅黑" panose="020B0503020204020204" pitchFamily="34" charset="-122"/>
              </a:rPr>
              <a:t>12</a:t>
            </a:r>
            <a:r>
              <a:rPr kumimoji="1" lang="zh-CN" altLang="zh-CN" dirty="0" smtClean="0">
                <a:solidFill>
                  <a:schemeClr val="tx1">
                    <a:lumMod val="75000"/>
                    <a:lumOff val="25000"/>
                  </a:schemeClr>
                </a:solidFill>
                <a:latin typeface="微软雅黑" panose="020B0503020204020204" pitchFamily="34" charset="-122"/>
                <a:ea typeface="微软雅黑" panose="020B0503020204020204" pitchFamily="34" charset="-122"/>
              </a:rPr>
              <a:t>日</a:t>
            </a:r>
            <a:r>
              <a:rPr kumimoji="1"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131</a:t>
            </a:r>
            <a:r>
              <a:rPr kumimoji="1"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个项目</a:t>
            </a:r>
            <a:endParaRPr kumimoji="1"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atinLnBrk="1" hangingPunct="1"/>
            <a:r>
              <a:rPr kumimoji="1"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kumimoji="1" lang="en-US" altLang="zh-CN" dirty="0">
                <a:solidFill>
                  <a:srgbClr val="FF0000"/>
                </a:solidFill>
                <a:latin typeface="微软雅黑" panose="020B0503020204020204" pitchFamily="34" charset="-122"/>
                <a:ea typeface="微软雅黑" panose="020B0503020204020204" pitchFamily="34" charset="-122"/>
              </a:rPr>
              <a:t>5</a:t>
            </a:r>
            <a:r>
              <a:rPr kumimoji="1" lang="zh-CN" altLang="en-US" dirty="0">
                <a:solidFill>
                  <a:srgbClr val="FF0000"/>
                </a:solidFill>
                <a:latin typeface="微软雅黑" panose="020B0503020204020204" pitchFamily="34" charset="-122"/>
                <a:ea typeface="微软雅黑" panose="020B0503020204020204" pitchFamily="34" charset="-122"/>
              </a:rPr>
              <a:t>场次</a:t>
            </a:r>
            <a:r>
              <a:rPr kumimoji="1"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kumimoji="1" lang="en-US" altLang="zh-CN"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39</a:t>
            </a:r>
            <a:r>
              <a:rPr kumimoji="1" lang="zh-CN" altLang="en-US"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位</a:t>
            </a:r>
            <a:r>
              <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专家现场评审</a:t>
            </a:r>
            <a:r>
              <a:rPr kumimoji="1"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p>
          <a:p>
            <a:pPr latinLnBrk="1" hangingPunct="1"/>
            <a:r>
              <a:rPr kumimoji="1"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申报人视频答辩</a:t>
            </a:r>
            <a:endParaRPr kumimoji="1" lang="en-US" altLang="ko-KR"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Oval 21">
            <a:extLst>
              <a:ext uri="{FF2B5EF4-FFF2-40B4-BE49-F238E27FC236}">
                <a16:creationId xmlns:a16="http://schemas.microsoft.com/office/drawing/2014/main" xmlns="" id="{2D74EB4F-8A83-406D-AF18-FE210A28736A}"/>
              </a:ext>
            </a:extLst>
          </p:cNvPr>
          <p:cNvSpPr>
            <a:spLocks noChangeArrowheads="1"/>
          </p:cNvSpPr>
          <p:nvPr/>
        </p:nvSpPr>
        <p:spPr bwMode="auto">
          <a:xfrm>
            <a:off x="19243614" y="6690183"/>
            <a:ext cx="1122240" cy="116309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7" name="Oval 22">
            <a:extLst>
              <a:ext uri="{FF2B5EF4-FFF2-40B4-BE49-F238E27FC236}">
                <a16:creationId xmlns:a16="http://schemas.microsoft.com/office/drawing/2014/main" xmlns="" id="{D7EA9F45-0F01-4556-98CF-4A31040DA6A7}"/>
              </a:ext>
            </a:extLst>
          </p:cNvPr>
          <p:cNvSpPr>
            <a:spLocks noChangeArrowheads="1"/>
          </p:cNvSpPr>
          <p:nvPr/>
        </p:nvSpPr>
        <p:spPr bwMode="auto">
          <a:xfrm>
            <a:off x="19487740" y="6922803"/>
            <a:ext cx="652210" cy="6753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8" name="Oval 23">
            <a:extLst>
              <a:ext uri="{FF2B5EF4-FFF2-40B4-BE49-F238E27FC236}">
                <a16:creationId xmlns:a16="http://schemas.microsoft.com/office/drawing/2014/main" xmlns="" id="{54746960-C743-4CF0-9CBF-89816A197E3A}"/>
              </a:ext>
            </a:extLst>
          </p:cNvPr>
          <p:cNvSpPr>
            <a:spLocks noChangeArrowheads="1"/>
          </p:cNvSpPr>
          <p:nvPr/>
        </p:nvSpPr>
        <p:spPr bwMode="auto">
          <a:xfrm>
            <a:off x="19578832" y="7039112"/>
            <a:ext cx="448167" cy="465240"/>
          </a:xfrm>
          <a:prstGeom prst="ellipse">
            <a:avLst/>
          </a:prstGeom>
          <a:solidFill>
            <a:srgbClr val="EA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9" name="文本框 124">
            <a:extLst>
              <a:ext uri="{FF2B5EF4-FFF2-40B4-BE49-F238E27FC236}">
                <a16:creationId xmlns:a16="http://schemas.microsoft.com/office/drawing/2014/main" xmlns="" id="{3BAFCFD7-8CE9-4756-BA7B-94F75AAF0E07}"/>
              </a:ext>
            </a:extLst>
          </p:cNvPr>
          <p:cNvSpPr txBox="1"/>
          <p:nvPr/>
        </p:nvSpPr>
        <p:spPr>
          <a:xfrm>
            <a:off x="16515666" y="9510155"/>
            <a:ext cx="3067833" cy="553998"/>
          </a:xfrm>
          <a:prstGeom prst="rect">
            <a:avLst/>
          </a:prstGeom>
          <a:noFill/>
        </p:spPr>
        <p:txBody>
          <a:bodyPr wrap="square" rtlCol="0">
            <a:spAutoFit/>
          </a:bodyPr>
          <a:lstStyle/>
          <a:p>
            <a:pPr marL="0" marR="0" lvl="0" indent="0" algn="l" defTabSz="912846" eaLnBrk="1" fontAlgn="auto" latinLnBrk="0" hangingPunct="1">
              <a:lnSpc>
                <a:spcPct val="100000"/>
              </a:lnSpc>
              <a:spcBef>
                <a:spcPts val="0"/>
              </a:spcBef>
              <a:spcAft>
                <a:spcPts val="0"/>
              </a:spcAft>
              <a:buClrTx/>
              <a:buSzTx/>
              <a:buFontTx/>
              <a:buNone/>
              <a:tabLst/>
              <a:defRPr/>
            </a:pPr>
            <a:r>
              <a:rPr kumimoji="0" lang="zh-CN" altLang="en-US"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条财局</a:t>
            </a:r>
            <a:r>
              <a:rPr kumimoji="0" lang="zh-CN" altLang="en-US"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rPr>
              <a:t>一下预算</a:t>
            </a:r>
          </a:p>
        </p:txBody>
      </p:sp>
      <p:sp>
        <p:nvSpPr>
          <p:cNvPr id="50" name="Freeform 35">
            <a:extLst>
              <a:ext uri="{FF2B5EF4-FFF2-40B4-BE49-F238E27FC236}">
                <a16:creationId xmlns:a16="http://schemas.microsoft.com/office/drawing/2014/main" xmlns="" id="{C78A2D11-722A-4652-A05D-0CC7CC41B249}"/>
              </a:ext>
            </a:extLst>
          </p:cNvPr>
          <p:cNvSpPr>
            <a:spLocks/>
          </p:cNvSpPr>
          <p:nvPr/>
        </p:nvSpPr>
        <p:spPr bwMode="auto">
          <a:xfrm>
            <a:off x="15999938" y="5116724"/>
            <a:ext cx="104934" cy="2287690"/>
          </a:xfrm>
          <a:custGeom>
            <a:avLst/>
            <a:gdLst>
              <a:gd name="T0" fmla="*/ 37 w 37"/>
              <a:gd name="T1" fmla="*/ 837 h 837"/>
              <a:gd name="T2" fmla="*/ 0 w 37"/>
              <a:gd name="T3" fmla="*/ 837 h 837"/>
              <a:gd name="T4" fmla="*/ 0 w 37"/>
              <a:gd name="T5" fmla="*/ 0 h 837"/>
              <a:gd name="T6" fmla="*/ 37 w 37"/>
              <a:gd name="T7" fmla="*/ 0 h 837"/>
              <a:gd name="T8" fmla="*/ 37 w 37"/>
              <a:gd name="T9" fmla="*/ 837 h 837"/>
              <a:gd name="T10" fmla="*/ 37 w 37"/>
              <a:gd name="T11" fmla="*/ 837 h 837"/>
            </a:gdLst>
            <a:ahLst/>
            <a:cxnLst>
              <a:cxn ang="0">
                <a:pos x="T0" y="T1"/>
              </a:cxn>
              <a:cxn ang="0">
                <a:pos x="T2" y="T3"/>
              </a:cxn>
              <a:cxn ang="0">
                <a:pos x="T4" y="T5"/>
              </a:cxn>
              <a:cxn ang="0">
                <a:pos x="T6" y="T7"/>
              </a:cxn>
              <a:cxn ang="0">
                <a:pos x="T8" y="T9"/>
              </a:cxn>
              <a:cxn ang="0">
                <a:pos x="T10" y="T11"/>
              </a:cxn>
            </a:cxnLst>
            <a:rect l="0" t="0" r="r" b="b"/>
            <a:pathLst>
              <a:path w="37" h="837">
                <a:moveTo>
                  <a:pt x="37" y="837"/>
                </a:moveTo>
                <a:lnTo>
                  <a:pt x="0" y="837"/>
                </a:lnTo>
                <a:lnTo>
                  <a:pt x="0" y="0"/>
                </a:lnTo>
                <a:lnTo>
                  <a:pt x="37" y="0"/>
                </a:lnTo>
                <a:lnTo>
                  <a:pt x="37" y="837"/>
                </a:lnTo>
                <a:lnTo>
                  <a:pt x="37" y="837"/>
                </a:lnTo>
                <a:close/>
              </a:path>
            </a:pathLst>
          </a:custGeom>
          <a:solidFill>
            <a:srgbClr val="7B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Freeform 28">
            <a:extLst>
              <a:ext uri="{FF2B5EF4-FFF2-40B4-BE49-F238E27FC236}">
                <a16:creationId xmlns:a16="http://schemas.microsoft.com/office/drawing/2014/main" xmlns="" id="{2A103E79-BFA2-470D-AF21-F4ED07A468FD}"/>
              </a:ext>
            </a:extLst>
          </p:cNvPr>
          <p:cNvSpPr>
            <a:spLocks/>
          </p:cNvSpPr>
          <p:nvPr/>
        </p:nvSpPr>
        <p:spPr bwMode="auto">
          <a:xfrm flipH="1">
            <a:off x="19741561" y="5491282"/>
            <a:ext cx="125389" cy="1965156"/>
          </a:xfrm>
          <a:custGeom>
            <a:avLst/>
            <a:gdLst>
              <a:gd name="T0" fmla="*/ 37 w 37"/>
              <a:gd name="T1" fmla="*/ 837 h 837"/>
              <a:gd name="T2" fmla="*/ 0 w 37"/>
              <a:gd name="T3" fmla="*/ 837 h 837"/>
              <a:gd name="T4" fmla="*/ 0 w 37"/>
              <a:gd name="T5" fmla="*/ 0 h 837"/>
              <a:gd name="T6" fmla="*/ 37 w 37"/>
              <a:gd name="T7" fmla="*/ 0 h 837"/>
              <a:gd name="T8" fmla="*/ 37 w 37"/>
              <a:gd name="T9" fmla="*/ 837 h 837"/>
              <a:gd name="T10" fmla="*/ 37 w 37"/>
              <a:gd name="T11" fmla="*/ 837 h 837"/>
            </a:gdLst>
            <a:ahLst/>
            <a:cxnLst>
              <a:cxn ang="0">
                <a:pos x="T0" y="T1"/>
              </a:cxn>
              <a:cxn ang="0">
                <a:pos x="T2" y="T3"/>
              </a:cxn>
              <a:cxn ang="0">
                <a:pos x="T4" y="T5"/>
              </a:cxn>
              <a:cxn ang="0">
                <a:pos x="T6" y="T7"/>
              </a:cxn>
              <a:cxn ang="0">
                <a:pos x="T8" y="T9"/>
              </a:cxn>
              <a:cxn ang="0">
                <a:pos x="T10" y="T11"/>
              </a:cxn>
            </a:cxnLst>
            <a:rect l="0" t="0" r="r" b="b"/>
            <a:pathLst>
              <a:path w="37" h="837">
                <a:moveTo>
                  <a:pt x="37" y="837"/>
                </a:moveTo>
                <a:lnTo>
                  <a:pt x="0" y="837"/>
                </a:lnTo>
                <a:lnTo>
                  <a:pt x="0" y="0"/>
                </a:lnTo>
                <a:lnTo>
                  <a:pt x="37" y="0"/>
                </a:lnTo>
                <a:lnTo>
                  <a:pt x="37" y="837"/>
                </a:lnTo>
                <a:lnTo>
                  <a:pt x="37" y="837"/>
                </a:lnTo>
                <a:close/>
              </a:path>
            </a:pathLst>
          </a:custGeom>
          <a:solidFill>
            <a:srgbClr val="EA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箭头: 右 3">
            <a:extLst>
              <a:ext uri="{FF2B5EF4-FFF2-40B4-BE49-F238E27FC236}">
                <a16:creationId xmlns:a16="http://schemas.microsoft.com/office/drawing/2014/main" xmlns="" id="{B8F99208-B0D3-4545-925C-1C7FA49209B4}"/>
              </a:ext>
            </a:extLst>
          </p:cNvPr>
          <p:cNvSpPr/>
          <p:nvPr/>
        </p:nvSpPr>
        <p:spPr>
          <a:xfrm>
            <a:off x="22687962" y="6856997"/>
            <a:ext cx="1587580" cy="1057307"/>
          </a:xfrm>
          <a:prstGeom prst="rightArrow">
            <a:avLst>
              <a:gd name="adj1" fmla="val 9979"/>
              <a:gd name="adj2" fmla="val 28379"/>
            </a:avLst>
          </a:prstGeom>
          <a:solidFill>
            <a:srgbClr val="898989"/>
          </a:solidFill>
          <a:ln w="25400" cap="flat" cmpd="sng" algn="ctr">
            <a:solidFill>
              <a:srgbClr val="898989"/>
            </a:solidFill>
            <a:prstDash val="solid"/>
          </a:ln>
          <a:effectLst/>
        </p:spPr>
        <p:txBody>
          <a:bodyPr rtlCol="0" anchor="ctr"/>
          <a:lstStyle/>
          <a:p>
            <a:pPr marL="0" marR="0" lvl="0" indent="0"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3" name="文本框 117">
            <a:extLst>
              <a:ext uri="{FF2B5EF4-FFF2-40B4-BE49-F238E27FC236}">
                <a16:creationId xmlns:a16="http://schemas.microsoft.com/office/drawing/2014/main" xmlns="" id="{E32B4886-2E96-4A8C-AB56-BB1CD4753528}"/>
              </a:ext>
            </a:extLst>
          </p:cNvPr>
          <p:cNvSpPr txBox="1"/>
          <p:nvPr/>
        </p:nvSpPr>
        <p:spPr>
          <a:xfrm>
            <a:off x="8237013" y="9990018"/>
            <a:ext cx="4235882" cy="1477328"/>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a:latin typeface="微软雅黑" panose="020B0503020204020204" pitchFamily="34" charset="-122"/>
                <a:ea typeface="微软雅黑" panose="020B0503020204020204" pitchFamily="34" charset="-122"/>
                <a:cs typeface="Times New Roman" panose="02020603050405020304" pitchFamily="18" charset="0"/>
              </a:defRPr>
            </a:lvl1pPr>
          </a:lstStyle>
          <a:p>
            <a:pPr algn="ctr"/>
            <a:r>
              <a:rPr lang="en-US" altLang="zh-CN" dirty="0">
                <a:sym typeface="微软雅黑" panose="020B0503020204020204" pitchFamily="34" charset="-122"/>
              </a:rPr>
              <a:t>10</a:t>
            </a:r>
            <a:r>
              <a:rPr lang="zh-CN" altLang="en-US" dirty="0">
                <a:sym typeface="微软雅黑" panose="020B0503020204020204" pitchFamily="34" charset="-122"/>
              </a:rPr>
              <a:t>月</a:t>
            </a:r>
            <a:r>
              <a:rPr lang="en-US" altLang="zh-CN" dirty="0">
                <a:sym typeface="微软雅黑" panose="020B0503020204020204" pitchFamily="34" charset="-122"/>
              </a:rPr>
              <a:t>22</a:t>
            </a:r>
            <a:r>
              <a:rPr lang="zh-CN" altLang="en-US" dirty="0">
                <a:sym typeface="微软雅黑" panose="020B0503020204020204" pitchFamily="34" charset="-122"/>
              </a:rPr>
              <a:t>日至</a:t>
            </a:r>
            <a:r>
              <a:rPr lang="en-US" altLang="zh-CN" dirty="0">
                <a:sym typeface="微软雅黑" panose="020B0503020204020204" pitchFamily="34" charset="-122"/>
              </a:rPr>
              <a:t>27</a:t>
            </a:r>
            <a:r>
              <a:rPr lang="zh-CN" altLang="en-US" dirty="0">
                <a:sym typeface="微软雅黑" panose="020B0503020204020204" pitchFamily="34" charset="-122"/>
              </a:rPr>
              <a:t>日</a:t>
            </a:r>
            <a:endParaRPr lang="en-US" altLang="zh-CN" dirty="0">
              <a:sym typeface="微软雅黑" panose="020B0503020204020204" pitchFamily="34" charset="-122"/>
            </a:endParaRPr>
          </a:p>
          <a:p>
            <a:pPr algn="ctr"/>
            <a:r>
              <a:rPr lang="en-US" altLang="zh-CN" dirty="0">
                <a:solidFill>
                  <a:srgbClr val="FF0000"/>
                </a:solidFill>
                <a:sym typeface="微软雅黑" panose="020B0503020204020204" pitchFamily="34" charset="-122"/>
              </a:rPr>
              <a:t>37</a:t>
            </a:r>
            <a:r>
              <a:rPr lang="zh-CN" altLang="en-US" dirty="0">
                <a:solidFill>
                  <a:srgbClr val="FF0000"/>
                </a:solidFill>
                <a:sym typeface="微软雅黑" panose="020B0503020204020204" pitchFamily="34" charset="-122"/>
              </a:rPr>
              <a:t>位专家</a:t>
            </a:r>
            <a:endParaRPr lang="en-US" altLang="zh-CN" dirty="0">
              <a:solidFill>
                <a:srgbClr val="FF0000"/>
              </a:solidFill>
              <a:sym typeface="微软雅黑" panose="020B0503020204020204" pitchFamily="34" charset="-122"/>
            </a:endParaRPr>
          </a:p>
          <a:p>
            <a:pPr algn="ctr"/>
            <a:r>
              <a:rPr lang="zh-CN" altLang="en-US" dirty="0">
                <a:solidFill>
                  <a:srgbClr val="FF0000"/>
                </a:solidFill>
                <a:sym typeface="微软雅黑" panose="020B0503020204020204" pitchFamily="34" charset="-122"/>
              </a:rPr>
              <a:t>在线函评</a:t>
            </a:r>
            <a:r>
              <a:rPr lang="zh-CN" altLang="en-US" dirty="0">
                <a:sym typeface="微软雅黑" panose="020B0503020204020204" pitchFamily="34" charset="-122"/>
              </a:rPr>
              <a:t>（第一轮）</a:t>
            </a:r>
            <a:endParaRPr lang="en-US" altLang="ko-KR" dirty="0">
              <a:sym typeface="微软雅黑" panose="020B0503020204020204" pitchFamily="34" charset="-122"/>
            </a:endParaRPr>
          </a:p>
        </p:txBody>
      </p:sp>
      <p:sp>
        <p:nvSpPr>
          <p:cNvPr id="54" name="文本框 119">
            <a:extLst>
              <a:ext uri="{FF2B5EF4-FFF2-40B4-BE49-F238E27FC236}">
                <a16:creationId xmlns:a16="http://schemas.microsoft.com/office/drawing/2014/main" xmlns="" id="{EF7C255C-FF67-4225-847A-3C0A9BB88991}"/>
              </a:ext>
            </a:extLst>
          </p:cNvPr>
          <p:cNvSpPr txBox="1"/>
          <p:nvPr/>
        </p:nvSpPr>
        <p:spPr>
          <a:xfrm>
            <a:off x="14289446" y="4532619"/>
            <a:ext cx="3297510" cy="553998"/>
          </a:xfrm>
          <a:prstGeom prst="rect">
            <a:avLst/>
          </a:prstGeom>
          <a:noFill/>
        </p:spPr>
        <p:txBody>
          <a:bodyPr wrap="square" rtlCol="0">
            <a:spAutoFit/>
          </a:bodyPr>
          <a:lstStyle/>
          <a:p>
            <a:pPr lvl="0" defTabSz="912846" hangingPunct="1">
              <a:defRPr/>
            </a:pPr>
            <a:r>
              <a:rPr lang="zh-CN" altLang="en-US" kern="1200" dirty="0" smtClean="0">
                <a:solidFill>
                  <a:prstClr val="black"/>
                </a:solidFill>
                <a:latin typeface="微软雅黑" panose="020B0503020204020204" pitchFamily="34" charset="-122"/>
                <a:ea typeface="微软雅黑" panose="020B0503020204020204" pitchFamily="34" charset="-122"/>
              </a:rPr>
              <a:t>  下达</a:t>
            </a:r>
            <a:r>
              <a:rPr lang="zh-CN" altLang="en-US" kern="1200" dirty="0" smtClean="0">
                <a:solidFill>
                  <a:srgbClr val="FF0000"/>
                </a:solidFill>
                <a:latin typeface="微软雅黑" panose="020B0503020204020204" pitchFamily="34" charset="-122"/>
                <a:ea typeface="微软雅黑" panose="020B0503020204020204" pitchFamily="34" charset="-122"/>
              </a:rPr>
              <a:t>立项通知书</a:t>
            </a:r>
            <a:endParaRPr lang="zh-CN" altLang="en-US" kern="1200" dirty="0">
              <a:solidFill>
                <a:srgbClr val="FF0000"/>
              </a:solidFill>
              <a:latin typeface="微软雅黑" panose="020B0503020204020204" pitchFamily="34" charset="-122"/>
              <a:ea typeface="微软雅黑" panose="020B0503020204020204" pitchFamily="34" charset="-122"/>
            </a:endParaRPr>
          </a:p>
        </p:txBody>
      </p:sp>
      <p:sp>
        <p:nvSpPr>
          <p:cNvPr id="55" name="文本框 119">
            <a:extLst>
              <a:ext uri="{FF2B5EF4-FFF2-40B4-BE49-F238E27FC236}">
                <a16:creationId xmlns:a16="http://schemas.microsoft.com/office/drawing/2014/main" xmlns="" id="{EF7C255C-FF67-4225-847A-3C0A9BB88991}"/>
              </a:ext>
            </a:extLst>
          </p:cNvPr>
          <p:cNvSpPr txBox="1"/>
          <p:nvPr/>
        </p:nvSpPr>
        <p:spPr>
          <a:xfrm>
            <a:off x="12367961" y="10004780"/>
            <a:ext cx="4585126" cy="2123657"/>
          </a:xfrm>
          <a:prstGeom prst="rect">
            <a:avLst/>
          </a:prstGeom>
          <a:noFill/>
        </p:spPr>
        <p:txBody>
          <a:bodyPr wrap="square" rtlCol="0">
            <a:spAutoFit/>
          </a:bodyPr>
          <a:lstStyle/>
          <a:p>
            <a:pPr algn="l"/>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通过</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公众号“科苑网信”进行了</a:t>
            </a:r>
            <a:r>
              <a:rPr lang="zh-CN" altLang="en-US"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立项项目</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和</a:t>
            </a:r>
            <a:r>
              <a:rPr lang="zh-CN" altLang="en-US"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培育项目</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名单</a:t>
            </a:r>
            <a:r>
              <a:rPr lang="zh-CN" altLang="en-US"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公示</a:t>
            </a:r>
            <a:r>
              <a:rPr lang="zh-CN" altLang="en-US" sz="36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3600" dirty="0" smtClean="0">
                <a:latin typeface="微软雅黑" panose="020B0503020204020204" pitchFamily="34" charset="-122"/>
                <a:ea typeface="微软雅黑" panose="020B0503020204020204" pitchFamily="34" charset="-122"/>
                <a:cs typeface="Times New Roman" panose="02020603050405020304" pitchFamily="18" charset="0"/>
              </a:rPr>
              <a:t>45+34</a:t>
            </a:r>
            <a:r>
              <a:rPr lang="zh-CN" altLang="en-US" sz="36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36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7" name="文本框 130">
            <a:extLst>
              <a:ext uri="{FF2B5EF4-FFF2-40B4-BE49-F238E27FC236}">
                <a16:creationId xmlns:a16="http://schemas.microsoft.com/office/drawing/2014/main" xmlns="" id="{668BDFF2-CBA7-4C2D-B0AE-5BFBAD79FF10}"/>
              </a:ext>
            </a:extLst>
          </p:cNvPr>
          <p:cNvSpPr txBox="1"/>
          <p:nvPr/>
        </p:nvSpPr>
        <p:spPr>
          <a:xfrm>
            <a:off x="1799787" y="3664769"/>
            <a:ext cx="5336649" cy="1631215"/>
          </a:xfrm>
          <a:prstGeom prst="rect">
            <a:avLst/>
          </a:prstGeom>
          <a:noFill/>
        </p:spPr>
        <p:txBody>
          <a:bodyPr wrap="square" rtlCol="0">
            <a:spAutoFit/>
          </a:bodyPr>
          <a:lstStyle/>
          <a:p>
            <a:pPr lvl="0" algn="l" defTabSz="912846" hangingPunct="1"/>
            <a:r>
              <a:rPr kumimoji="0" lang="en-US" altLang="zh-CN" sz="36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“十四五” 网信专项</a:t>
            </a:r>
            <a:r>
              <a:rPr lang="en-US" altLang="zh-CN" dirty="0">
                <a:latin typeface="微软雅黑" panose="020B0503020204020204" pitchFamily="34" charset="-122"/>
                <a:ea typeface="微软雅黑" panose="020B0503020204020204" pitchFamily="34" charset="-122"/>
              </a:rPr>
              <a:t>2022</a:t>
            </a:r>
            <a:r>
              <a:rPr lang="zh-CN" altLang="en-US" dirty="0">
                <a:latin typeface="微软雅黑" panose="020B0503020204020204" pitchFamily="34" charset="-122"/>
                <a:ea typeface="微软雅黑" panose="020B0503020204020204" pitchFamily="34" charset="-122"/>
              </a:rPr>
              <a:t>年度应用示范项目申报</a:t>
            </a:r>
            <a:r>
              <a:rPr lang="zh-CN" altLang="en-US" dirty="0">
                <a:solidFill>
                  <a:srgbClr val="FF0000"/>
                </a:solidFill>
                <a:latin typeface="微软雅黑" panose="020B0503020204020204" pitchFamily="34" charset="-122"/>
                <a:ea typeface="微软雅黑" panose="020B0503020204020204" pitchFamily="34" charset="-122"/>
              </a:rPr>
              <a:t>指南发布</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ARP</a:t>
            </a:r>
            <a:r>
              <a:rPr lang="zh-CN" altLang="en-US" dirty="0">
                <a:latin typeface="微软雅黑" panose="020B0503020204020204" pitchFamily="34" charset="-122"/>
                <a:ea typeface="微软雅黑" panose="020B0503020204020204" pitchFamily="34" charset="-122"/>
              </a:rPr>
              <a:t>系统、公众号、网站）</a:t>
            </a:r>
            <a:endParaRPr lang="zh-CN" altLang="zh-CN" dirty="0">
              <a:latin typeface="微软雅黑" panose="020B0503020204020204" pitchFamily="34" charset="-122"/>
              <a:ea typeface="微软雅黑" panose="020B0503020204020204" pitchFamily="34" charset="-122"/>
            </a:endParaRPr>
          </a:p>
        </p:txBody>
      </p:sp>
      <p:sp>
        <p:nvSpPr>
          <p:cNvPr id="58" name="文本框 124">
            <a:extLst>
              <a:ext uri="{FF2B5EF4-FFF2-40B4-BE49-F238E27FC236}">
                <a16:creationId xmlns:a16="http://schemas.microsoft.com/office/drawing/2014/main" xmlns="" id="{3BAFCFD7-8CE9-4756-BA7B-94F75AAF0E07}"/>
              </a:ext>
            </a:extLst>
          </p:cNvPr>
          <p:cNvSpPr txBox="1"/>
          <p:nvPr/>
        </p:nvSpPr>
        <p:spPr>
          <a:xfrm>
            <a:off x="17802966" y="4509971"/>
            <a:ext cx="3132198" cy="1015663"/>
          </a:xfrm>
          <a:prstGeom prst="rect">
            <a:avLst/>
          </a:prstGeom>
          <a:noFill/>
        </p:spPr>
        <p:txBody>
          <a:bodyPr wrap="square" rtlCol="0">
            <a:spAutoFit/>
          </a:bodyPr>
          <a:lstStyle/>
          <a:p>
            <a:pPr marL="0" marR="0" lvl="0" indent="0" defTabSz="912846" eaLnBrk="1" fontAlgn="auto" latinLnBrk="0" hangingPunct="1">
              <a:lnSpc>
                <a:spcPct val="100000"/>
              </a:lnSpc>
              <a:spcBef>
                <a:spcPts val="0"/>
              </a:spcBef>
              <a:spcAft>
                <a:spcPts val="0"/>
              </a:spcAft>
              <a:buClrTx/>
              <a:buSzTx/>
              <a:buFontTx/>
              <a:buNone/>
              <a:tabLst/>
              <a:defRPr/>
            </a:pPr>
            <a:r>
              <a:rPr lang="zh-CN" altLang="en-US" kern="1200" dirty="0" smtClean="0">
                <a:solidFill>
                  <a:srgbClr val="FF0000"/>
                </a:solidFill>
                <a:latin typeface="微软雅黑" panose="020B0503020204020204" pitchFamily="34" charset="-122"/>
                <a:ea typeface="微软雅黑" panose="020B0503020204020204" pitchFamily="34" charset="-122"/>
              </a:rPr>
              <a:t>启动</a:t>
            </a:r>
            <a:r>
              <a:rPr lang="zh-CN" altLang="en-US" kern="1200" dirty="0" smtClean="0">
                <a:solidFill>
                  <a:schemeClr val="tx1"/>
                </a:solidFill>
                <a:latin typeface="微软雅黑" panose="020B0503020204020204" pitchFamily="34" charset="-122"/>
                <a:ea typeface="微软雅黑" panose="020B0503020204020204" pitchFamily="34" charset="-122"/>
              </a:rPr>
              <a:t>撰写</a:t>
            </a:r>
            <a:r>
              <a:rPr lang="zh-CN" altLang="en-US" kern="1200" dirty="0" smtClean="0">
                <a:solidFill>
                  <a:srgbClr val="FF0000"/>
                </a:solidFill>
                <a:latin typeface="微软雅黑" panose="020B0503020204020204" pitchFamily="34" charset="-122"/>
                <a:ea typeface="微软雅黑" panose="020B0503020204020204" pitchFamily="34" charset="-122"/>
              </a:rPr>
              <a:t>任务书</a:t>
            </a:r>
            <a:r>
              <a:rPr lang="zh-CN" altLang="en-US" kern="1200" dirty="0" smtClean="0">
                <a:solidFill>
                  <a:schemeClr val="tx1"/>
                </a:solidFill>
                <a:latin typeface="微软雅黑" panose="020B0503020204020204" pitchFamily="34" charset="-122"/>
                <a:ea typeface="微软雅黑" panose="020B0503020204020204" pitchFamily="34" charset="-122"/>
              </a:rPr>
              <a:t>和</a:t>
            </a:r>
            <a:r>
              <a:rPr lang="zh-CN" altLang="en-US" kern="1200" dirty="0" smtClean="0">
                <a:solidFill>
                  <a:srgbClr val="FF0000"/>
                </a:solidFill>
                <a:latin typeface="微软雅黑" panose="020B0503020204020204" pitchFamily="34" charset="-122"/>
                <a:ea typeface="微软雅黑" panose="020B0503020204020204" pitchFamily="34" charset="-122"/>
              </a:rPr>
              <a:t>预算书</a:t>
            </a:r>
            <a:endParaRPr kumimoji="0" lang="en-US" altLang="zh-CN"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endParaRPr>
          </a:p>
        </p:txBody>
      </p:sp>
      <p:sp>
        <p:nvSpPr>
          <p:cNvPr id="59" name="矩形 58"/>
          <p:cNvSpPr/>
          <p:nvPr/>
        </p:nvSpPr>
        <p:spPr>
          <a:xfrm>
            <a:off x="2987489" y="10210194"/>
            <a:ext cx="5489117" cy="1015663"/>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截止</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17</a:t>
            </a:r>
            <a:r>
              <a:rPr lang="zh-CN" altLang="en-US" dirty="0">
                <a:latin typeface="微软雅黑" panose="020B0503020204020204" pitchFamily="34" charset="-122"/>
                <a:ea typeface="微软雅黑" panose="020B0503020204020204" pitchFamily="34" charset="-122"/>
              </a:rPr>
              <a:t>日，</a:t>
            </a:r>
            <a:r>
              <a:rPr lang="zh-CN" altLang="zh-CN" dirty="0">
                <a:latin typeface="微软雅黑" panose="020B0503020204020204" pitchFamily="34" charset="-122"/>
                <a:ea typeface="微软雅黑" panose="020B0503020204020204" pitchFamily="34" charset="-122"/>
              </a:rPr>
              <a:t>共收到</a:t>
            </a:r>
            <a:r>
              <a:rPr lang="en-US" altLang="zh-CN" dirty="0">
                <a:solidFill>
                  <a:srgbClr val="FF0000"/>
                </a:solidFill>
                <a:latin typeface="微软雅黑" panose="020B0503020204020204" pitchFamily="34" charset="-122"/>
                <a:ea typeface="微软雅黑" panose="020B0503020204020204" pitchFamily="34" charset="-122"/>
              </a:rPr>
              <a:t>90</a:t>
            </a:r>
            <a:r>
              <a:rPr lang="zh-CN" altLang="zh-CN" dirty="0">
                <a:solidFill>
                  <a:srgbClr val="FF0000"/>
                </a:solidFill>
                <a:latin typeface="微软雅黑" panose="020B0503020204020204" pitchFamily="34" charset="-122"/>
                <a:ea typeface="微软雅黑" panose="020B0503020204020204" pitchFamily="34" charset="-122"/>
              </a:rPr>
              <a:t>家</a:t>
            </a:r>
            <a:r>
              <a:rPr lang="zh-CN" altLang="zh-CN" dirty="0">
                <a:latin typeface="微软雅黑" panose="020B0503020204020204" pitchFamily="34" charset="-122"/>
                <a:ea typeface="微软雅黑" panose="020B0503020204020204" pitchFamily="34" charset="-122"/>
              </a:rPr>
              <a:t>院属单位牵头</a:t>
            </a:r>
            <a:r>
              <a:rPr lang="zh-CN" altLang="zh-CN" dirty="0">
                <a:solidFill>
                  <a:srgbClr val="FF0000"/>
                </a:solidFill>
                <a:latin typeface="微软雅黑" panose="020B0503020204020204" pitchFamily="34" charset="-122"/>
                <a:ea typeface="微软雅黑" panose="020B0503020204020204" pitchFamily="34" charset="-122"/>
              </a:rPr>
              <a:t>申报</a:t>
            </a:r>
            <a:r>
              <a:rPr lang="zh-CN" altLang="zh-CN" dirty="0">
                <a:latin typeface="微软雅黑" panose="020B0503020204020204" pitchFamily="34" charset="-122"/>
                <a:ea typeface="微软雅黑" panose="020B0503020204020204" pitchFamily="34" charset="-122"/>
              </a:rPr>
              <a:t>的</a:t>
            </a:r>
            <a:r>
              <a:rPr lang="en-US" altLang="zh-CN" dirty="0">
                <a:solidFill>
                  <a:srgbClr val="FF0000"/>
                </a:solidFill>
                <a:latin typeface="微软雅黑" panose="020B0503020204020204" pitchFamily="34" charset="-122"/>
                <a:ea typeface="微软雅黑" panose="020B0503020204020204" pitchFamily="34" charset="-122"/>
              </a:rPr>
              <a:t>189</a:t>
            </a:r>
            <a:r>
              <a:rPr lang="zh-CN" altLang="zh-CN" dirty="0">
                <a:solidFill>
                  <a:srgbClr val="FF0000"/>
                </a:solidFill>
                <a:latin typeface="微软雅黑" panose="020B0503020204020204" pitchFamily="34" charset="-122"/>
                <a:ea typeface="微软雅黑" panose="020B0503020204020204" pitchFamily="34" charset="-122"/>
              </a:rPr>
              <a:t>个项目</a:t>
            </a:r>
            <a:r>
              <a:rPr lang="zh-CN" altLang="en-US" dirty="0">
                <a:latin typeface="微软雅黑" panose="020B0503020204020204" pitchFamily="34" charset="-122"/>
                <a:ea typeface="微软雅黑" panose="020B0503020204020204" pitchFamily="34" charset="-122"/>
              </a:rPr>
              <a:t>。</a:t>
            </a:r>
          </a:p>
        </p:txBody>
      </p:sp>
      <p:sp>
        <p:nvSpPr>
          <p:cNvPr id="61" name="Oval 24">
            <a:extLst>
              <a:ext uri="{FF2B5EF4-FFF2-40B4-BE49-F238E27FC236}">
                <a16:creationId xmlns:a16="http://schemas.microsoft.com/office/drawing/2014/main" xmlns="" id="{8C4B64C9-3E19-4195-B92B-5473D875FAD1}"/>
              </a:ext>
            </a:extLst>
          </p:cNvPr>
          <p:cNvSpPr>
            <a:spLocks noChangeArrowheads="1"/>
          </p:cNvSpPr>
          <p:nvPr/>
        </p:nvSpPr>
        <p:spPr bwMode="auto">
          <a:xfrm>
            <a:off x="22737271" y="6687606"/>
            <a:ext cx="1125885" cy="116309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4" name="Oval 26">
            <a:extLst>
              <a:ext uri="{FF2B5EF4-FFF2-40B4-BE49-F238E27FC236}">
                <a16:creationId xmlns:a16="http://schemas.microsoft.com/office/drawing/2014/main" xmlns="" id="{72762F71-DDF7-47D2-BAE4-34F68600819E}"/>
              </a:ext>
            </a:extLst>
          </p:cNvPr>
          <p:cNvSpPr>
            <a:spLocks noChangeArrowheads="1"/>
          </p:cNvSpPr>
          <p:nvPr/>
        </p:nvSpPr>
        <p:spPr bwMode="auto">
          <a:xfrm>
            <a:off x="22963989" y="6927041"/>
            <a:ext cx="646787" cy="671110"/>
          </a:xfrm>
          <a:prstGeom prst="ellipse">
            <a:avLst/>
          </a:prstGeom>
          <a:solidFill>
            <a:schemeClr val="bg1"/>
          </a:solidFill>
          <a:ln>
            <a:noFill/>
          </a:ln>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5" name="Oval 26">
            <a:extLst>
              <a:ext uri="{FF2B5EF4-FFF2-40B4-BE49-F238E27FC236}">
                <a16:creationId xmlns:a16="http://schemas.microsoft.com/office/drawing/2014/main" xmlns="" id="{72762F71-DDF7-47D2-BAE4-34F68600819E}"/>
              </a:ext>
            </a:extLst>
          </p:cNvPr>
          <p:cNvSpPr>
            <a:spLocks noChangeArrowheads="1"/>
          </p:cNvSpPr>
          <p:nvPr/>
        </p:nvSpPr>
        <p:spPr bwMode="auto">
          <a:xfrm>
            <a:off x="23057793" y="7036720"/>
            <a:ext cx="470488" cy="473134"/>
          </a:xfrm>
          <a:prstGeom prst="ellipse">
            <a:avLst/>
          </a:prstGeom>
          <a:solidFill>
            <a:srgbClr val="7B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6" name="Freeform 35">
            <a:extLst>
              <a:ext uri="{FF2B5EF4-FFF2-40B4-BE49-F238E27FC236}">
                <a16:creationId xmlns:a16="http://schemas.microsoft.com/office/drawing/2014/main" xmlns="" id="{C78A2D11-722A-4652-A05D-0CC7CC41B249}"/>
              </a:ext>
            </a:extLst>
          </p:cNvPr>
          <p:cNvSpPr>
            <a:spLocks/>
          </p:cNvSpPr>
          <p:nvPr/>
        </p:nvSpPr>
        <p:spPr bwMode="auto">
          <a:xfrm>
            <a:off x="23287382" y="4109941"/>
            <a:ext cx="69264" cy="3185884"/>
          </a:xfrm>
          <a:custGeom>
            <a:avLst/>
            <a:gdLst>
              <a:gd name="T0" fmla="*/ 37 w 37"/>
              <a:gd name="T1" fmla="*/ 837 h 837"/>
              <a:gd name="T2" fmla="*/ 0 w 37"/>
              <a:gd name="T3" fmla="*/ 837 h 837"/>
              <a:gd name="T4" fmla="*/ 0 w 37"/>
              <a:gd name="T5" fmla="*/ 0 h 837"/>
              <a:gd name="T6" fmla="*/ 37 w 37"/>
              <a:gd name="T7" fmla="*/ 0 h 837"/>
              <a:gd name="T8" fmla="*/ 37 w 37"/>
              <a:gd name="T9" fmla="*/ 837 h 837"/>
              <a:gd name="T10" fmla="*/ 37 w 37"/>
              <a:gd name="T11" fmla="*/ 837 h 837"/>
            </a:gdLst>
            <a:ahLst/>
            <a:cxnLst>
              <a:cxn ang="0">
                <a:pos x="T0" y="T1"/>
              </a:cxn>
              <a:cxn ang="0">
                <a:pos x="T2" y="T3"/>
              </a:cxn>
              <a:cxn ang="0">
                <a:pos x="T4" y="T5"/>
              </a:cxn>
              <a:cxn ang="0">
                <a:pos x="T6" y="T7"/>
              </a:cxn>
              <a:cxn ang="0">
                <a:pos x="T8" y="T9"/>
              </a:cxn>
              <a:cxn ang="0">
                <a:pos x="T10" y="T11"/>
              </a:cxn>
            </a:cxnLst>
            <a:rect l="0" t="0" r="r" b="b"/>
            <a:pathLst>
              <a:path w="37" h="837">
                <a:moveTo>
                  <a:pt x="37" y="837"/>
                </a:moveTo>
                <a:lnTo>
                  <a:pt x="0" y="837"/>
                </a:lnTo>
                <a:lnTo>
                  <a:pt x="0" y="0"/>
                </a:lnTo>
                <a:lnTo>
                  <a:pt x="37" y="0"/>
                </a:lnTo>
                <a:lnTo>
                  <a:pt x="37" y="837"/>
                </a:lnTo>
                <a:lnTo>
                  <a:pt x="37" y="837"/>
                </a:lnTo>
                <a:close/>
              </a:path>
            </a:pathLst>
          </a:custGeom>
          <a:solidFill>
            <a:srgbClr val="7B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4" name="文本框 73"/>
          <p:cNvSpPr txBox="1"/>
          <p:nvPr/>
        </p:nvSpPr>
        <p:spPr>
          <a:xfrm>
            <a:off x="19965685" y="9612647"/>
            <a:ext cx="3282061"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11</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-18</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日完成任务书预算书</a:t>
            </a:r>
            <a:r>
              <a:rPr lang="zh-CN" altLang="en-US"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专项办及专家审核</a:t>
            </a:r>
          </a:p>
        </p:txBody>
      </p:sp>
      <p:sp>
        <p:nvSpPr>
          <p:cNvPr id="76" name="文本框 75"/>
          <p:cNvSpPr txBox="1"/>
          <p:nvPr/>
        </p:nvSpPr>
        <p:spPr>
          <a:xfrm>
            <a:off x="20362412" y="2160688"/>
            <a:ext cx="391313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日完成</a:t>
            </a:r>
            <a:r>
              <a:rPr lang="zh-CN" altLang="en-US" dirty="0">
                <a:solidFill>
                  <a:srgbClr val="FF0000"/>
                </a:solidFill>
                <a:latin typeface="微软雅黑" panose="020B0503020204020204" pitchFamily="34" charset="-122"/>
                <a:ea typeface="微软雅黑" panose="020B0503020204020204" pitchFamily="34" charset="-122"/>
              </a:rPr>
              <a:t>填报培训</a:t>
            </a:r>
          </a:p>
          <a:p>
            <a:r>
              <a:rPr lang="en-US" altLang="zh-CN" dirty="0" smtClean="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dirty="0" smtClean="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dirty="0" smtClean="0">
                <a:latin typeface="微软雅黑" panose="020B0503020204020204" pitchFamily="34" charset="-122"/>
                <a:ea typeface="微软雅黑" panose="020B0503020204020204" pitchFamily="34" charset="-122"/>
                <a:cs typeface="Times New Roman" panose="02020603050405020304" pitchFamily="18" charset="0"/>
              </a:rPr>
              <a:t>-19</a:t>
            </a:r>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日系统提交，专项办审核，</a:t>
            </a:r>
            <a:r>
              <a:rPr lang="zh-CN" altLang="en-US"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在线生成任务书和预算书</a:t>
            </a:r>
            <a:endParaRPr lang="zh-CN" altLang="en-US"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7" name="文本框 76"/>
          <p:cNvSpPr txBox="1"/>
          <p:nvPr/>
        </p:nvSpPr>
        <p:spPr>
          <a:xfrm>
            <a:off x="22506423" y="8240311"/>
            <a:ext cx="1649811" cy="646331"/>
          </a:xfrm>
          <a:prstGeom prst="rect">
            <a:avLst/>
          </a:prstGeom>
          <a:noFill/>
        </p:spPr>
        <p:txBody>
          <a:bodyPr wrap="non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defTabSz="912846" hangingPunct="1">
              <a:defRPr sz="3600" b="0" kern="1200">
                <a:solidFill>
                  <a:prstClr val="black">
                    <a:lumMod val="65000"/>
                    <a:lumOff val="35000"/>
                  </a:prstClr>
                </a:solidFill>
                <a:latin typeface="微软雅黑" panose="020B0503020204020204" pitchFamily="34" charset="-122"/>
                <a:ea typeface="微软雅黑" panose="020B0503020204020204" pitchFamily="34" charset="-122"/>
              </a:defRPr>
            </a:lvl1pPr>
          </a:lstStyle>
          <a:p>
            <a:r>
              <a:rPr lang="en-US" altLang="zh-CN" dirty="0"/>
              <a:t>2022.3</a:t>
            </a:r>
            <a:endParaRPr lang="zh-CN" altLang="en-US" dirty="0"/>
          </a:p>
        </p:txBody>
      </p:sp>
      <p:sp>
        <p:nvSpPr>
          <p:cNvPr id="67" name="标题 1">
            <a:extLst>
              <a:ext uri="{FF2B5EF4-FFF2-40B4-BE49-F238E27FC236}">
                <a16:creationId xmlns:a16="http://schemas.microsoft.com/office/drawing/2014/main" xmlns="" id="{D7CEF894-2EB0-1745-8DB0-F8B807696540}"/>
              </a:ext>
            </a:extLst>
          </p:cNvPr>
          <p:cNvSpPr txBox="1">
            <a:spLocks/>
          </p:cNvSpPr>
          <p:nvPr/>
        </p:nvSpPr>
        <p:spPr>
          <a:xfrm>
            <a:off x="2232836" y="394035"/>
            <a:ext cx="14332690" cy="12205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Autofit/>
          </a:bodyPr>
          <a:lstStyle>
            <a:lvl1pPr marL="0" marR="0" indent="0" algn="l" defTabSz="825500" rtl="0" latinLnBrk="0">
              <a:lnSpc>
                <a:spcPct val="100000"/>
              </a:lnSpc>
              <a:spcBef>
                <a:spcPts val="0"/>
              </a:spcBef>
              <a:spcAft>
                <a:spcPts val="0"/>
              </a:spcAft>
              <a:buClrTx/>
              <a:buSzTx/>
              <a:buFontTx/>
              <a:buNone/>
              <a:tabLst/>
              <a:defRPr sz="8800" b="1" i="0" u="none" strike="noStrike" cap="none" spc="0" baseline="0">
                <a:solidFill>
                  <a:srgbClr val="3951BD"/>
                </a:solidFill>
                <a:uFillTx/>
                <a:latin typeface="Lantinghei SC Demibold" panose="02000000000000000000" pitchFamily="2" charset="-122"/>
                <a:ea typeface="Lantinghei SC Demibold" panose="02000000000000000000" pitchFamily="2" charset="-122"/>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r>
              <a:rPr kumimoji="1" lang="zh-CN" altLang="en-US" sz="4800" dirty="0" smtClean="0">
                <a:solidFill>
                  <a:srgbClr val="002060"/>
                </a:solidFill>
                <a:latin typeface="微软雅黑" panose="020B0503020204020204" pitchFamily="34" charset="-122"/>
                <a:ea typeface="微软雅黑" panose="020B0503020204020204" pitchFamily="34" charset="-122"/>
              </a:rPr>
              <a:t>一、规划与项目部署</a:t>
            </a:r>
            <a:endParaRPr kumimoji="1" lang="zh-CN" altLang="en-US" sz="4800" dirty="0">
              <a:solidFill>
                <a:srgbClr val="FF0000"/>
              </a:solidFill>
              <a:latin typeface="微软雅黑" panose="020B0503020204020204" pitchFamily="34" charset="-122"/>
              <a:ea typeface="微软雅黑" panose="020B0503020204020204" pitchFamily="34" charset="-122"/>
            </a:endParaRPr>
          </a:p>
        </p:txBody>
      </p:sp>
      <p:sp>
        <p:nvSpPr>
          <p:cNvPr id="68" name="Oval 18">
            <a:extLst>
              <a:ext uri="{FF2B5EF4-FFF2-40B4-BE49-F238E27FC236}">
                <a16:creationId xmlns:a16="http://schemas.microsoft.com/office/drawing/2014/main" xmlns="" id="{4D035265-86C9-49C1-BCD8-D381A5BEA596}"/>
              </a:ext>
            </a:extLst>
          </p:cNvPr>
          <p:cNvSpPr>
            <a:spLocks noChangeArrowheads="1"/>
          </p:cNvSpPr>
          <p:nvPr/>
        </p:nvSpPr>
        <p:spPr bwMode="auto">
          <a:xfrm>
            <a:off x="17454775" y="6727783"/>
            <a:ext cx="1122240" cy="116309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9" name="Oval 19">
            <a:extLst>
              <a:ext uri="{FF2B5EF4-FFF2-40B4-BE49-F238E27FC236}">
                <a16:creationId xmlns:a16="http://schemas.microsoft.com/office/drawing/2014/main" xmlns="" id="{6EF0F0A1-1B40-4F5F-87CC-FD9BB2777AD8}"/>
              </a:ext>
            </a:extLst>
          </p:cNvPr>
          <p:cNvSpPr>
            <a:spLocks noChangeArrowheads="1"/>
          </p:cNvSpPr>
          <p:nvPr/>
        </p:nvSpPr>
        <p:spPr bwMode="auto">
          <a:xfrm>
            <a:off x="17680684" y="6960400"/>
            <a:ext cx="652210" cy="6753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0" name="Oval 20">
            <a:extLst>
              <a:ext uri="{FF2B5EF4-FFF2-40B4-BE49-F238E27FC236}">
                <a16:creationId xmlns:a16="http://schemas.microsoft.com/office/drawing/2014/main" xmlns="" id="{6B993EC9-1535-4499-8C14-3BCB8FBDEF1E}"/>
              </a:ext>
            </a:extLst>
          </p:cNvPr>
          <p:cNvSpPr>
            <a:spLocks noChangeArrowheads="1"/>
          </p:cNvSpPr>
          <p:nvPr/>
        </p:nvSpPr>
        <p:spPr bwMode="auto">
          <a:xfrm>
            <a:off x="17793635" y="7076712"/>
            <a:ext cx="448167" cy="465240"/>
          </a:xfrm>
          <a:prstGeom prst="ellipse">
            <a:avLst/>
          </a:prstGeom>
          <a:solidFill>
            <a:srgbClr val="4F81BD">
              <a:lumMod val="40000"/>
              <a:lumOff val="60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1" name="Freeform 34">
            <a:extLst>
              <a:ext uri="{FF2B5EF4-FFF2-40B4-BE49-F238E27FC236}">
                <a16:creationId xmlns:a16="http://schemas.microsoft.com/office/drawing/2014/main" xmlns="" id="{51B4B04E-7635-42F3-ADC3-0C4FCB17822B}"/>
              </a:ext>
            </a:extLst>
          </p:cNvPr>
          <p:cNvSpPr>
            <a:spLocks/>
          </p:cNvSpPr>
          <p:nvPr/>
        </p:nvSpPr>
        <p:spPr bwMode="auto">
          <a:xfrm>
            <a:off x="17977996" y="7271732"/>
            <a:ext cx="104934" cy="2144751"/>
          </a:xfrm>
          <a:custGeom>
            <a:avLst/>
            <a:gdLst>
              <a:gd name="T0" fmla="*/ 37 w 37"/>
              <a:gd name="T1" fmla="*/ 1580 h 1580"/>
              <a:gd name="T2" fmla="*/ 0 w 37"/>
              <a:gd name="T3" fmla="*/ 1580 h 1580"/>
              <a:gd name="T4" fmla="*/ 0 w 37"/>
              <a:gd name="T5" fmla="*/ 0 h 1580"/>
              <a:gd name="T6" fmla="*/ 37 w 37"/>
              <a:gd name="T7" fmla="*/ 0 h 1580"/>
              <a:gd name="T8" fmla="*/ 37 w 37"/>
              <a:gd name="T9" fmla="*/ 1580 h 1580"/>
              <a:gd name="T10" fmla="*/ 37 w 37"/>
              <a:gd name="T11" fmla="*/ 1580 h 1580"/>
            </a:gdLst>
            <a:ahLst/>
            <a:cxnLst>
              <a:cxn ang="0">
                <a:pos x="T0" y="T1"/>
              </a:cxn>
              <a:cxn ang="0">
                <a:pos x="T2" y="T3"/>
              </a:cxn>
              <a:cxn ang="0">
                <a:pos x="T4" y="T5"/>
              </a:cxn>
              <a:cxn ang="0">
                <a:pos x="T6" y="T7"/>
              </a:cxn>
              <a:cxn ang="0">
                <a:pos x="T8" y="T9"/>
              </a:cxn>
              <a:cxn ang="0">
                <a:pos x="T10" y="T11"/>
              </a:cxn>
            </a:cxnLst>
            <a:rect l="0" t="0" r="r" b="b"/>
            <a:pathLst>
              <a:path w="37" h="1580">
                <a:moveTo>
                  <a:pt x="37" y="1580"/>
                </a:moveTo>
                <a:lnTo>
                  <a:pt x="0" y="1580"/>
                </a:lnTo>
                <a:lnTo>
                  <a:pt x="0" y="0"/>
                </a:lnTo>
                <a:lnTo>
                  <a:pt x="37" y="0"/>
                </a:lnTo>
                <a:lnTo>
                  <a:pt x="37" y="1580"/>
                </a:lnTo>
                <a:lnTo>
                  <a:pt x="37" y="1580"/>
                </a:lnTo>
                <a:close/>
              </a:path>
            </a:pathLst>
          </a:custGeom>
          <a:solidFill>
            <a:srgbClr val="4F81BD">
              <a:lumMod val="40000"/>
              <a:lumOff val="60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 name="矩形 2"/>
          <p:cNvSpPr/>
          <p:nvPr/>
        </p:nvSpPr>
        <p:spPr>
          <a:xfrm>
            <a:off x="17102530" y="6122032"/>
            <a:ext cx="1649811" cy="646331"/>
          </a:xfrm>
          <a:prstGeom prst="rect">
            <a:avLst/>
          </a:prstGeom>
          <a:noFill/>
        </p:spPr>
        <p:txBody>
          <a:bodyPr wrap="none" rtlCol="0">
            <a:spAutoFit/>
          </a:bodyPr>
          <a:lstStyle/>
          <a:p>
            <a:pPr algn="l" defTabSz="912846" hangingPunct="1"/>
            <a:r>
              <a:rPr lang="en-US" altLang="zh-CN" sz="3600" b="0" kern="1200" dirty="0">
                <a:solidFill>
                  <a:prstClr val="black">
                    <a:lumMod val="65000"/>
                    <a:lumOff val="35000"/>
                  </a:prstClr>
                </a:solidFill>
                <a:latin typeface="微软雅黑" panose="020B0503020204020204" pitchFamily="34" charset="-122"/>
                <a:ea typeface="微软雅黑" panose="020B0503020204020204" pitchFamily="34" charset="-122"/>
              </a:rPr>
              <a:t>2022.1</a:t>
            </a:r>
            <a:endParaRPr lang="zh-CN" altLang="en-US" sz="3600" b="0" kern="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 name="矩形 3"/>
          <p:cNvSpPr/>
          <p:nvPr/>
        </p:nvSpPr>
        <p:spPr>
          <a:xfrm>
            <a:off x="18746328" y="8064902"/>
            <a:ext cx="2302233" cy="646331"/>
          </a:xfrm>
          <a:prstGeom prst="rect">
            <a:avLst/>
          </a:prstGeom>
          <a:noFill/>
        </p:spPr>
        <p:txBody>
          <a:bodyPr wrap="none" rtlCol="0">
            <a:spAutoFit/>
          </a:bodyPr>
          <a:lstStyle/>
          <a:p>
            <a:pPr algn="l" defTabSz="912846" hangingPunct="1"/>
            <a:r>
              <a:rPr lang="en-US" altLang="zh-CN" sz="3600" b="0" kern="1200" dirty="0">
                <a:solidFill>
                  <a:prstClr val="black">
                    <a:lumMod val="65000"/>
                    <a:lumOff val="35000"/>
                  </a:prstClr>
                </a:solidFill>
                <a:latin typeface="微软雅黑" panose="020B0503020204020204" pitchFamily="34" charset="-122"/>
                <a:ea typeface="微软雅黑" panose="020B0503020204020204" pitchFamily="34" charset="-122"/>
              </a:rPr>
              <a:t>2022.1.18</a:t>
            </a:r>
          </a:p>
        </p:txBody>
      </p:sp>
      <p:sp>
        <p:nvSpPr>
          <p:cNvPr id="72" name="Oval 18">
            <a:extLst>
              <a:ext uri="{FF2B5EF4-FFF2-40B4-BE49-F238E27FC236}">
                <a16:creationId xmlns:a16="http://schemas.microsoft.com/office/drawing/2014/main" xmlns="" id="{4D035265-86C9-49C1-BCD8-D381A5BEA596}"/>
              </a:ext>
            </a:extLst>
          </p:cNvPr>
          <p:cNvSpPr>
            <a:spLocks noChangeArrowheads="1"/>
          </p:cNvSpPr>
          <p:nvPr/>
        </p:nvSpPr>
        <p:spPr bwMode="auto">
          <a:xfrm>
            <a:off x="21023044" y="6668093"/>
            <a:ext cx="1122240" cy="116309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8" name="Oval 19">
            <a:extLst>
              <a:ext uri="{FF2B5EF4-FFF2-40B4-BE49-F238E27FC236}">
                <a16:creationId xmlns:a16="http://schemas.microsoft.com/office/drawing/2014/main" xmlns="" id="{6EF0F0A1-1B40-4F5F-87CC-FD9BB2777AD8}"/>
              </a:ext>
            </a:extLst>
          </p:cNvPr>
          <p:cNvSpPr>
            <a:spLocks noChangeArrowheads="1"/>
          </p:cNvSpPr>
          <p:nvPr/>
        </p:nvSpPr>
        <p:spPr bwMode="auto">
          <a:xfrm>
            <a:off x="21248953" y="6900710"/>
            <a:ext cx="652210" cy="6753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9" name="Oval 20">
            <a:extLst>
              <a:ext uri="{FF2B5EF4-FFF2-40B4-BE49-F238E27FC236}">
                <a16:creationId xmlns:a16="http://schemas.microsoft.com/office/drawing/2014/main" xmlns="" id="{6B993EC9-1535-4499-8C14-3BCB8FBDEF1E}"/>
              </a:ext>
            </a:extLst>
          </p:cNvPr>
          <p:cNvSpPr>
            <a:spLocks noChangeArrowheads="1"/>
          </p:cNvSpPr>
          <p:nvPr/>
        </p:nvSpPr>
        <p:spPr bwMode="auto">
          <a:xfrm>
            <a:off x="21361904" y="7017022"/>
            <a:ext cx="448167" cy="465240"/>
          </a:xfrm>
          <a:prstGeom prst="ellipse">
            <a:avLst/>
          </a:prstGeom>
          <a:solidFill>
            <a:srgbClr val="4F81BD">
              <a:lumMod val="40000"/>
              <a:lumOff val="60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0" name="Freeform 34">
            <a:extLst>
              <a:ext uri="{FF2B5EF4-FFF2-40B4-BE49-F238E27FC236}">
                <a16:creationId xmlns:a16="http://schemas.microsoft.com/office/drawing/2014/main" xmlns="" id="{51B4B04E-7635-42F3-ADC3-0C4FCB17822B}"/>
              </a:ext>
            </a:extLst>
          </p:cNvPr>
          <p:cNvSpPr>
            <a:spLocks/>
          </p:cNvSpPr>
          <p:nvPr/>
        </p:nvSpPr>
        <p:spPr bwMode="auto">
          <a:xfrm>
            <a:off x="21541812" y="7434694"/>
            <a:ext cx="104934" cy="2144751"/>
          </a:xfrm>
          <a:custGeom>
            <a:avLst/>
            <a:gdLst>
              <a:gd name="T0" fmla="*/ 37 w 37"/>
              <a:gd name="T1" fmla="*/ 1580 h 1580"/>
              <a:gd name="T2" fmla="*/ 0 w 37"/>
              <a:gd name="T3" fmla="*/ 1580 h 1580"/>
              <a:gd name="T4" fmla="*/ 0 w 37"/>
              <a:gd name="T5" fmla="*/ 0 h 1580"/>
              <a:gd name="T6" fmla="*/ 37 w 37"/>
              <a:gd name="T7" fmla="*/ 0 h 1580"/>
              <a:gd name="T8" fmla="*/ 37 w 37"/>
              <a:gd name="T9" fmla="*/ 1580 h 1580"/>
              <a:gd name="T10" fmla="*/ 37 w 37"/>
              <a:gd name="T11" fmla="*/ 1580 h 1580"/>
            </a:gdLst>
            <a:ahLst/>
            <a:cxnLst>
              <a:cxn ang="0">
                <a:pos x="T0" y="T1"/>
              </a:cxn>
              <a:cxn ang="0">
                <a:pos x="T2" y="T3"/>
              </a:cxn>
              <a:cxn ang="0">
                <a:pos x="T4" y="T5"/>
              </a:cxn>
              <a:cxn ang="0">
                <a:pos x="T6" y="T7"/>
              </a:cxn>
              <a:cxn ang="0">
                <a:pos x="T8" y="T9"/>
              </a:cxn>
              <a:cxn ang="0">
                <a:pos x="T10" y="T11"/>
              </a:cxn>
            </a:cxnLst>
            <a:rect l="0" t="0" r="r" b="b"/>
            <a:pathLst>
              <a:path w="37" h="1580">
                <a:moveTo>
                  <a:pt x="37" y="1580"/>
                </a:moveTo>
                <a:lnTo>
                  <a:pt x="0" y="1580"/>
                </a:lnTo>
                <a:lnTo>
                  <a:pt x="0" y="0"/>
                </a:lnTo>
                <a:lnTo>
                  <a:pt x="37" y="0"/>
                </a:lnTo>
                <a:lnTo>
                  <a:pt x="37" y="1580"/>
                </a:lnTo>
                <a:lnTo>
                  <a:pt x="37" y="1580"/>
                </a:lnTo>
                <a:close/>
              </a:path>
            </a:pathLst>
          </a:custGeom>
          <a:solidFill>
            <a:srgbClr val="4F81BD">
              <a:lumMod val="40000"/>
              <a:lumOff val="60000"/>
            </a:srgbClr>
          </a:solidFill>
          <a:ln>
            <a:noFill/>
          </a:ln>
          <a:extLst/>
        </p:spPr>
        <p:txBody>
          <a:bodyPr vert="horz" wrap="square" lIns="68580" tIns="34290" rIns="68580" bIns="34290" numCol="1" anchor="t" anchorCtr="0" compatLnSpc="1">
            <a:prstTxWarp prst="textNoShape">
              <a:avLst/>
            </a:prstTxWarp>
          </a:bodyPr>
          <a:lstStyle/>
          <a:p>
            <a:pPr marL="0" marR="0" lvl="0" indent="0" algn="l" defTabSz="912846"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1" name="文本框 80"/>
          <p:cNvSpPr txBox="1"/>
          <p:nvPr/>
        </p:nvSpPr>
        <p:spPr>
          <a:xfrm>
            <a:off x="20790374" y="5948825"/>
            <a:ext cx="1649811" cy="646331"/>
          </a:xfrm>
          <a:prstGeom prst="rect">
            <a:avLst/>
          </a:prstGeom>
          <a:noFill/>
        </p:spPr>
        <p:txBody>
          <a:bodyPr wrap="non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defTabSz="912846" hangingPunct="1">
              <a:defRPr sz="3600" b="0" kern="1200">
                <a:solidFill>
                  <a:prstClr val="black">
                    <a:lumMod val="65000"/>
                    <a:lumOff val="35000"/>
                  </a:prstClr>
                </a:solidFill>
                <a:latin typeface="微软雅黑" panose="020B0503020204020204" pitchFamily="34" charset="-122"/>
                <a:ea typeface="微软雅黑" panose="020B0503020204020204" pitchFamily="34" charset="-122"/>
              </a:defRPr>
            </a:lvl1pPr>
          </a:lstStyle>
          <a:p>
            <a:r>
              <a:rPr lang="en-US" altLang="zh-CN" dirty="0"/>
              <a:t>2022.2</a:t>
            </a:r>
            <a:endParaRPr lang="zh-CN" altLang="en-US" dirty="0"/>
          </a:p>
        </p:txBody>
      </p:sp>
    </p:spTree>
    <p:extLst>
      <p:ext uri="{BB962C8B-B14F-4D97-AF65-F5344CB8AC3E}">
        <p14:creationId xmlns:p14="http://schemas.microsoft.com/office/powerpoint/2010/main" val="90515398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7CEF894-2EB0-1745-8DB0-F8B807696540}"/>
              </a:ext>
            </a:extLst>
          </p:cNvPr>
          <p:cNvSpPr>
            <a:spLocks noGrp="1"/>
          </p:cNvSpPr>
          <p:nvPr>
            <p:ph type="title"/>
          </p:nvPr>
        </p:nvSpPr>
        <p:spPr>
          <a:xfrm>
            <a:off x="2232835" y="1744942"/>
            <a:ext cx="20795115" cy="1220508"/>
          </a:xfrm>
        </p:spPr>
        <p:txBody>
          <a:bodyPr/>
          <a:lstStyle/>
          <a:p>
            <a:r>
              <a:rPr kumimoji="1" lang="en-US" altLang="zh-CN" sz="4800" dirty="0" smtClean="0">
                <a:solidFill>
                  <a:srgbClr val="0070C0"/>
                </a:solidFill>
                <a:latin typeface="微软雅黑" panose="020B0503020204020204" pitchFamily="34" charset="-122"/>
                <a:ea typeface="微软雅黑" panose="020B0503020204020204" pitchFamily="34" charset="-122"/>
              </a:rPr>
              <a:t>2022</a:t>
            </a:r>
            <a:r>
              <a:rPr kumimoji="1" lang="zh-CN" altLang="en-US" sz="4800" dirty="0" smtClean="0">
                <a:solidFill>
                  <a:srgbClr val="0070C0"/>
                </a:solidFill>
                <a:latin typeface="微软雅黑" panose="020B0503020204020204" pitchFamily="34" charset="-122"/>
                <a:ea typeface="微软雅黑" panose="020B0503020204020204" pitchFamily="34" charset="-122"/>
              </a:rPr>
              <a:t>年应用示范项目指南</a:t>
            </a:r>
            <a:r>
              <a:rPr kumimoji="1" lang="en-US" altLang="zh-CN" sz="4800" dirty="0" smtClean="0">
                <a:solidFill>
                  <a:srgbClr val="0070C0"/>
                </a:solidFill>
                <a:latin typeface="微软雅黑" panose="020B0503020204020204" pitchFamily="34" charset="-122"/>
                <a:ea typeface="微软雅黑" panose="020B0503020204020204" pitchFamily="34" charset="-122"/>
              </a:rPr>
              <a:t>——</a:t>
            </a:r>
            <a:r>
              <a:rPr kumimoji="1" lang="zh-CN" altLang="en-US" sz="4800" dirty="0" smtClean="0">
                <a:solidFill>
                  <a:srgbClr val="0070C0"/>
                </a:solidFill>
                <a:latin typeface="微软雅黑" panose="020B0503020204020204" pitchFamily="34" charset="-122"/>
                <a:ea typeface="微软雅黑" panose="020B0503020204020204" pitchFamily="34" charset="-122"/>
              </a:rPr>
              <a:t>方向四</a:t>
            </a:r>
            <a:r>
              <a:rPr kumimoji="1" lang="en-US" altLang="zh-CN" sz="4800" dirty="0" smtClean="0">
                <a:solidFill>
                  <a:srgbClr val="0070C0"/>
                </a:solidFill>
                <a:latin typeface="微软雅黑" panose="020B0503020204020204" pitchFamily="34" charset="-122"/>
                <a:ea typeface="微软雅黑" panose="020B0503020204020204" pitchFamily="34" charset="-122"/>
              </a:rPr>
              <a:t> </a:t>
            </a:r>
            <a:r>
              <a:rPr kumimoji="1" lang="zh-CN" altLang="en-US" sz="4800" dirty="0">
                <a:solidFill>
                  <a:srgbClr val="0070C0"/>
                </a:solidFill>
                <a:latin typeface="微软雅黑" panose="020B0503020204020204" pitchFamily="34" charset="-122"/>
                <a:ea typeface="微软雅黑" panose="020B0503020204020204" pitchFamily="34" charset="-122"/>
              </a:rPr>
              <a:t>先进信息化技术应用示范</a:t>
            </a:r>
          </a:p>
        </p:txBody>
      </p:sp>
      <p:sp>
        <p:nvSpPr>
          <p:cNvPr id="67" name="标题 1">
            <a:extLst>
              <a:ext uri="{FF2B5EF4-FFF2-40B4-BE49-F238E27FC236}">
                <a16:creationId xmlns="" xmlns:a16="http://schemas.microsoft.com/office/drawing/2014/main" id="{D7CEF894-2EB0-1745-8DB0-F8B807696540}"/>
              </a:ext>
            </a:extLst>
          </p:cNvPr>
          <p:cNvSpPr txBox="1">
            <a:spLocks/>
          </p:cNvSpPr>
          <p:nvPr/>
        </p:nvSpPr>
        <p:spPr>
          <a:xfrm>
            <a:off x="2232836" y="394035"/>
            <a:ext cx="14332690" cy="1220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Autofit/>
          </a:bodyPr>
          <a:lstStyle>
            <a:lvl1pPr marL="0" marR="0" indent="0" algn="l" defTabSz="825500" rtl="0" latinLnBrk="0">
              <a:lnSpc>
                <a:spcPct val="100000"/>
              </a:lnSpc>
              <a:spcBef>
                <a:spcPts val="0"/>
              </a:spcBef>
              <a:spcAft>
                <a:spcPts val="0"/>
              </a:spcAft>
              <a:buClrTx/>
              <a:buSzTx/>
              <a:buFontTx/>
              <a:buNone/>
              <a:tabLst/>
              <a:defRPr sz="8800" b="1" i="0" u="none" strike="noStrike" cap="none" spc="0" baseline="0">
                <a:solidFill>
                  <a:srgbClr val="3951BD"/>
                </a:solidFill>
                <a:uFillTx/>
                <a:latin typeface="Lantinghei SC Demibold" panose="02000000000000000000" pitchFamily="2" charset="-122"/>
                <a:ea typeface="Lantinghei SC Demibold" panose="02000000000000000000" pitchFamily="2" charset="-122"/>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r>
              <a:rPr kumimoji="1" lang="zh-CN" altLang="en-US" sz="4800" dirty="0" smtClean="0">
                <a:solidFill>
                  <a:srgbClr val="002060"/>
                </a:solidFill>
                <a:latin typeface="微软雅黑" panose="020B0503020204020204" pitchFamily="34" charset="-122"/>
                <a:ea typeface="微软雅黑" panose="020B0503020204020204" pitchFamily="34" charset="-122"/>
              </a:rPr>
              <a:t>一、规划与项目部署</a:t>
            </a:r>
            <a:endParaRPr kumimoji="1" lang="zh-CN" altLang="en-US" sz="4800" dirty="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2232836" y="3636349"/>
            <a:ext cx="19861619" cy="85561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ts val="6000"/>
              </a:lnSpc>
            </a:pPr>
            <a:r>
              <a:rPr lang="en-US" altLang="zh-CN" sz="4000" dirty="0">
                <a:latin typeface="微软雅黑" panose="020B0503020204020204" pitchFamily="34" charset="-122"/>
                <a:ea typeface="微软雅黑" panose="020B0503020204020204" pitchFamily="34" charset="-122"/>
              </a:rPr>
              <a:t>(</a:t>
            </a:r>
            <a:r>
              <a:rPr lang="zh-CN" altLang="en-US" sz="4000" dirty="0">
                <a:latin typeface="微软雅黑" panose="020B0503020204020204" pitchFamily="34" charset="-122"/>
                <a:ea typeface="微软雅黑" panose="020B0503020204020204" pitchFamily="34" charset="-122"/>
              </a:rPr>
              <a:t>四</a:t>
            </a:r>
            <a:r>
              <a:rPr lang="en-US" altLang="zh-CN" sz="4000" dirty="0">
                <a:latin typeface="微软雅黑" panose="020B0503020204020204" pitchFamily="34" charset="-122"/>
                <a:ea typeface="微软雅黑" panose="020B0503020204020204" pitchFamily="34" charset="-122"/>
              </a:rPr>
              <a:t>) </a:t>
            </a:r>
            <a:r>
              <a:rPr lang="zh-CN" altLang="en-US" sz="4000" dirty="0">
                <a:latin typeface="微软雅黑" panose="020B0503020204020204" pitchFamily="34" charset="-122"/>
                <a:ea typeface="微软雅黑" panose="020B0503020204020204" pitchFamily="34" charset="-122"/>
              </a:rPr>
              <a:t>先进信息化技术应用示范</a:t>
            </a:r>
            <a:endParaRPr lang="zh-CN" altLang="en-US" sz="4000" b="0" dirty="0">
              <a:solidFill>
                <a:srgbClr val="333333"/>
              </a:solidFill>
              <a:latin typeface="微软雅黑" panose="020B0503020204020204" pitchFamily="34" charset="-122"/>
              <a:ea typeface="微软雅黑" panose="020B0503020204020204" pitchFamily="34" charset="-122"/>
            </a:endParaRPr>
          </a:p>
          <a:p>
            <a:pPr algn="l">
              <a:lnSpc>
                <a:spcPts val="6000"/>
              </a:lnSpc>
            </a:pPr>
            <a:r>
              <a:rPr lang="en-US" altLang="zh-CN" sz="4000" dirty="0">
                <a:solidFill>
                  <a:srgbClr val="FF0000"/>
                </a:solidFill>
                <a:latin typeface="微软雅黑" panose="020B0503020204020204" pitchFamily="34" charset="-122"/>
                <a:ea typeface="微软雅黑" panose="020B0503020204020204" pitchFamily="34" charset="-122"/>
              </a:rPr>
              <a:t>1.</a:t>
            </a:r>
            <a:r>
              <a:rPr lang="zh-CN" altLang="en-US" sz="4000" dirty="0">
                <a:solidFill>
                  <a:srgbClr val="FF0000"/>
                </a:solidFill>
                <a:latin typeface="微软雅黑" panose="020B0503020204020204" pitchFamily="34" charset="-122"/>
                <a:ea typeface="微软雅黑" panose="020B0503020204020204" pitchFamily="34" charset="-122"/>
              </a:rPr>
              <a:t>项目</a:t>
            </a:r>
            <a:r>
              <a:rPr lang="zh-CN" altLang="en-US" sz="4000" dirty="0" smtClean="0">
                <a:solidFill>
                  <a:srgbClr val="FF0000"/>
                </a:solidFill>
                <a:latin typeface="微软雅黑" panose="020B0503020204020204" pitchFamily="34" charset="-122"/>
                <a:ea typeface="微软雅黑" panose="020B0503020204020204" pitchFamily="34" charset="-122"/>
              </a:rPr>
              <a:t>目标：</a:t>
            </a:r>
            <a:endParaRPr lang="en-US" altLang="zh-CN" sz="4000" dirty="0" smtClean="0">
              <a:solidFill>
                <a:srgbClr val="FF0000"/>
              </a:solidFill>
              <a:latin typeface="微软雅黑" panose="020B0503020204020204" pitchFamily="34" charset="-122"/>
              <a:ea typeface="微软雅黑" panose="020B0503020204020204" pitchFamily="34" charset="-122"/>
            </a:endParaRPr>
          </a:p>
          <a:p>
            <a:pPr indent="1085850" algn="l">
              <a:lnSpc>
                <a:spcPts val="6000"/>
              </a:lnSpc>
            </a:pPr>
            <a:r>
              <a:rPr lang="zh-CN" altLang="en-US" sz="4000" dirty="0">
                <a:latin typeface="仿宋" panose="02010609060101010101" pitchFamily="49" charset="-122"/>
                <a:ea typeface="仿宋" panose="02010609060101010101" pitchFamily="49" charset="-122"/>
              </a:rPr>
              <a:t>面向我院网信领域科技创新和发展新需求，探索</a:t>
            </a:r>
            <a:r>
              <a:rPr lang="en-US" altLang="zh-CN" sz="4000" dirty="0">
                <a:latin typeface="仿宋" panose="02010609060101010101" pitchFamily="49" charset="-122"/>
                <a:ea typeface="仿宋" panose="02010609060101010101" pitchFamily="49" charset="-122"/>
              </a:rPr>
              <a:t>5G/B5G</a:t>
            </a:r>
            <a:r>
              <a:rPr lang="zh-CN" altLang="en-US" sz="4000" dirty="0">
                <a:latin typeface="仿宋" panose="02010609060101010101" pitchFamily="49" charset="-122"/>
                <a:ea typeface="仿宋" panose="02010609060101010101" pitchFamily="49" charset="-122"/>
              </a:rPr>
              <a:t>、区块链、数字孪生等</a:t>
            </a:r>
            <a:r>
              <a:rPr lang="zh-CN" altLang="en-US" sz="4000" dirty="0">
                <a:solidFill>
                  <a:schemeClr val="accent5">
                    <a:lumMod val="75000"/>
                  </a:schemeClr>
                </a:solidFill>
                <a:latin typeface="仿宋" panose="02010609060101010101" pitchFamily="49" charset="-122"/>
                <a:ea typeface="仿宋" panose="02010609060101010101" pitchFamily="49" charset="-122"/>
              </a:rPr>
              <a:t>前沿信息化技术与我院重大科技任务深度融合，</a:t>
            </a:r>
            <a:r>
              <a:rPr lang="zh-CN" altLang="en-US" sz="4000" dirty="0">
                <a:latin typeface="仿宋" panose="02010609060101010101" pitchFamily="49" charset="-122"/>
                <a:ea typeface="仿宋" panose="02010609060101010101" pitchFamily="49" charset="-122"/>
              </a:rPr>
              <a:t>构筑我院网信领域先发优势，提升我院</a:t>
            </a:r>
            <a:r>
              <a:rPr lang="zh-CN" altLang="en-US" sz="4000" dirty="0" smtClean="0">
                <a:latin typeface="仿宋" panose="02010609060101010101" pitchFamily="49" charset="-122"/>
                <a:ea typeface="仿宋" panose="02010609060101010101" pitchFamily="49" charset="-122"/>
              </a:rPr>
              <a:t>信息化服务能力与水平，加速重大创新成果产出。</a:t>
            </a:r>
            <a:endParaRPr lang="en-US" altLang="zh-CN" sz="4000" dirty="0" smtClean="0">
              <a:latin typeface="仿宋" panose="02010609060101010101" pitchFamily="49" charset="-122"/>
              <a:ea typeface="仿宋" panose="02010609060101010101" pitchFamily="49" charset="-122"/>
            </a:endParaRPr>
          </a:p>
          <a:p>
            <a:pPr algn="l">
              <a:lnSpc>
                <a:spcPts val="6000"/>
              </a:lnSpc>
            </a:pPr>
            <a:r>
              <a:rPr lang="en-US" altLang="zh-CN" sz="4000" dirty="0">
                <a:solidFill>
                  <a:srgbClr val="FF0000"/>
                </a:solidFill>
                <a:latin typeface="微软雅黑" panose="020B0503020204020204" pitchFamily="34" charset="-122"/>
                <a:ea typeface="微软雅黑" panose="020B0503020204020204" pitchFamily="34" charset="-122"/>
              </a:rPr>
              <a:t>2.</a:t>
            </a:r>
            <a:r>
              <a:rPr lang="zh-CN" altLang="en-US" sz="4000" dirty="0">
                <a:solidFill>
                  <a:srgbClr val="FF0000"/>
                </a:solidFill>
                <a:latin typeface="微软雅黑" panose="020B0503020204020204" pitchFamily="34" charset="-122"/>
                <a:ea typeface="微软雅黑" panose="020B0503020204020204" pitchFamily="34" charset="-122"/>
              </a:rPr>
              <a:t>支持原则：</a:t>
            </a:r>
            <a:endParaRPr lang="en-US" altLang="zh-CN" sz="4000" dirty="0">
              <a:solidFill>
                <a:srgbClr val="FF0000"/>
              </a:solidFill>
              <a:latin typeface="微软雅黑" panose="020B0503020204020204" pitchFamily="34" charset="-122"/>
              <a:ea typeface="微软雅黑" panose="020B0503020204020204" pitchFamily="34" charset="-122"/>
            </a:endParaRPr>
          </a:p>
          <a:p>
            <a:pPr algn="l">
              <a:lnSpc>
                <a:spcPts val="6000"/>
              </a:lnSpc>
            </a:pPr>
            <a:r>
              <a:rPr lang="zh-CN" altLang="en-US" sz="4000" dirty="0">
                <a:latin typeface="仿宋" panose="02010609060101010101" pitchFamily="49" charset="-122"/>
                <a:ea typeface="仿宋" panose="02010609060101010101" pitchFamily="49" charset="-122"/>
              </a:rPr>
              <a:t>（</a:t>
            </a:r>
            <a:r>
              <a:rPr lang="en-US" altLang="zh-CN" sz="4000" dirty="0" smtClean="0">
                <a:latin typeface="仿宋" panose="02010609060101010101" pitchFamily="49" charset="-122"/>
                <a:ea typeface="仿宋" panose="02010609060101010101" pitchFamily="49" charset="-122"/>
              </a:rPr>
              <a:t>1</a:t>
            </a:r>
            <a:r>
              <a:rPr lang="zh-CN" altLang="en-US" sz="4000" dirty="0" smtClean="0">
                <a:latin typeface="仿宋" panose="02010609060101010101" pitchFamily="49" charset="-122"/>
                <a:ea typeface="仿宋" panose="02010609060101010101" pitchFamily="49" charset="-122"/>
              </a:rPr>
              <a:t>）项目</a:t>
            </a:r>
            <a:r>
              <a:rPr lang="zh-CN" altLang="en-US" sz="4000" dirty="0">
                <a:latin typeface="仿宋" panose="02010609060101010101" pitchFamily="49" charset="-122"/>
                <a:ea typeface="仿宋" panose="02010609060101010101" pitchFamily="49" charset="-122"/>
              </a:rPr>
              <a:t>具有明确应用场景，能解决科技创新实际问题，具有典型示范意义；</a:t>
            </a:r>
          </a:p>
          <a:p>
            <a:pPr algn="l">
              <a:lnSpc>
                <a:spcPts val="6000"/>
              </a:lnSpc>
            </a:pPr>
            <a:r>
              <a:rPr lang="zh-CN" altLang="en-US" sz="4000" dirty="0">
                <a:latin typeface="仿宋" panose="02010609060101010101" pitchFamily="49" charset="-122"/>
                <a:ea typeface="仿宋" panose="02010609060101010101" pitchFamily="49" charset="-122"/>
              </a:rPr>
              <a:t>（</a:t>
            </a:r>
            <a:r>
              <a:rPr lang="en-US" altLang="zh-CN" sz="4000" dirty="0">
                <a:latin typeface="仿宋" panose="02010609060101010101" pitchFamily="49" charset="-122"/>
                <a:ea typeface="仿宋" panose="02010609060101010101" pitchFamily="49" charset="-122"/>
              </a:rPr>
              <a:t>2</a:t>
            </a:r>
            <a:r>
              <a:rPr lang="zh-CN" altLang="en-US" sz="4000" dirty="0">
                <a:latin typeface="仿宋" panose="02010609060101010101" pitchFamily="49" charset="-122"/>
                <a:ea typeface="仿宋" panose="02010609060101010101" pitchFamily="49" charset="-122"/>
              </a:rPr>
              <a:t>）优先支持能够提升我院网信基础设施服务能力和水平的项目；</a:t>
            </a:r>
          </a:p>
          <a:p>
            <a:pPr algn="l">
              <a:lnSpc>
                <a:spcPts val="6000"/>
              </a:lnSpc>
            </a:pPr>
            <a:r>
              <a:rPr lang="zh-CN" altLang="en-US" sz="4000" dirty="0">
                <a:latin typeface="仿宋" panose="02010609060101010101" pitchFamily="49" charset="-122"/>
                <a:ea typeface="仿宋" panose="02010609060101010101" pitchFamily="49" charset="-122"/>
              </a:rPr>
              <a:t>（</a:t>
            </a:r>
            <a:r>
              <a:rPr lang="en-US" altLang="zh-CN" sz="4000" dirty="0">
                <a:latin typeface="仿宋" panose="02010609060101010101" pitchFamily="49" charset="-122"/>
                <a:ea typeface="仿宋" panose="02010609060101010101" pitchFamily="49" charset="-122"/>
              </a:rPr>
              <a:t>3</a:t>
            </a:r>
            <a:r>
              <a:rPr lang="zh-CN" altLang="en-US" sz="4000" dirty="0">
                <a:latin typeface="仿宋" panose="02010609060101010101" pitchFamily="49" charset="-122"/>
                <a:ea typeface="仿宋" panose="02010609060101010101" pitchFamily="49" charset="-122"/>
              </a:rPr>
              <a:t>）优先支持能够加速我院重大创新成果产出的项目；</a:t>
            </a:r>
          </a:p>
          <a:p>
            <a:pPr algn="l">
              <a:lnSpc>
                <a:spcPts val="6000"/>
              </a:lnSpc>
            </a:pPr>
            <a:r>
              <a:rPr lang="zh-CN" altLang="en-US" sz="4000" dirty="0" smtClean="0">
                <a:latin typeface="仿宋" panose="02010609060101010101" pitchFamily="49" charset="-122"/>
                <a:ea typeface="仿宋" panose="02010609060101010101" pitchFamily="49" charset="-122"/>
              </a:rPr>
              <a:t>（</a:t>
            </a:r>
            <a:r>
              <a:rPr lang="en-US" altLang="zh-CN" sz="4000" dirty="0">
                <a:latin typeface="仿宋" panose="02010609060101010101" pitchFamily="49" charset="-122"/>
                <a:ea typeface="仿宋" panose="02010609060101010101" pitchFamily="49" charset="-122"/>
              </a:rPr>
              <a:t>4</a:t>
            </a:r>
            <a:r>
              <a:rPr lang="zh-CN" altLang="en-US" sz="4000" dirty="0" smtClean="0">
                <a:latin typeface="仿宋" panose="02010609060101010101" pitchFamily="49" charset="-122"/>
                <a:ea typeface="仿宋" panose="02010609060101010101" pitchFamily="49" charset="-122"/>
              </a:rPr>
              <a:t>）优先</a:t>
            </a:r>
            <a:r>
              <a:rPr lang="zh-CN" altLang="en-US" sz="4000" dirty="0">
                <a:latin typeface="仿宋" panose="02010609060101010101" pitchFamily="49" charset="-122"/>
                <a:ea typeface="仿宋" panose="02010609060101010101" pitchFamily="49" charset="-122"/>
              </a:rPr>
              <a:t>支持具有前沿信息化技术应用经验的团队；</a:t>
            </a:r>
          </a:p>
          <a:p>
            <a:pPr algn="l">
              <a:lnSpc>
                <a:spcPts val="6000"/>
              </a:lnSpc>
            </a:pPr>
            <a:r>
              <a:rPr lang="zh-CN" altLang="en-US" sz="4000" dirty="0" smtClean="0">
                <a:latin typeface="仿宋" panose="02010609060101010101" pitchFamily="49" charset="-122"/>
                <a:ea typeface="仿宋" panose="02010609060101010101" pitchFamily="49" charset="-122"/>
              </a:rPr>
              <a:t>（</a:t>
            </a:r>
            <a:r>
              <a:rPr lang="en-US" altLang="zh-CN" sz="4000" dirty="0" smtClean="0">
                <a:latin typeface="仿宋" panose="02010609060101010101" pitchFamily="49" charset="-122"/>
                <a:ea typeface="仿宋" panose="02010609060101010101" pitchFamily="49" charset="-122"/>
              </a:rPr>
              <a:t>5</a:t>
            </a:r>
            <a:r>
              <a:rPr lang="zh-CN" altLang="en-US" sz="4000" dirty="0" smtClean="0">
                <a:latin typeface="仿宋" panose="02010609060101010101" pitchFamily="49" charset="-122"/>
                <a:ea typeface="仿宋" panose="02010609060101010101" pitchFamily="49" charset="-122"/>
              </a:rPr>
              <a:t>）优先</a:t>
            </a:r>
            <a:r>
              <a:rPr lang="zh-CN" altLang="en-US" sz="4000" dirty="0">
                <a:latin typeface="仿宋" panose="02010609060101010101" pitchFamily="49" charset="-122"/>
                <a:ea typeface="仿宋" panose="02010609060101010101" pitchFamily="49" charset="-122"/>
              </a:rPr>
              <a:t>支持不超过</a:t>
            </a:r>
            <a:r>
              <a:rPr lang="en-US" altLang="zh-CN" sz="4000" dirty="0">
                <a:latin typeface="仿宋" panose="02010609060101010101" pitchFamily="49" charset="-122"/>
                <a:ea typeface="仿宋" panose="02010609060101010101" pitchFamily="49" charset="-122"/>
              </a:rPr>
              <a:t>45</a:t>
            </a:r>
            <a:r>
              <a:rPr lang="zh-CN" altLang="en-US" sz="4000" dirty="0">
                <a:latin typeface="仿宋" panose="02010609060101010101" pitchFamily="49" charset="-122"/>
                <a:ea typeface="仿宋" panose="02010609060101010101" pitchFamily="49" charset="-122"/>
              </a:rPr>
              <a:t>岁（</a:t>
            </a:r>
            <a:r>
              <a:rPr lang="en-US" altLang="zh-CN" sz="4000" dirty="0">
                <a:latin typeface="仿宋" panose="02010609060101010101" pitchFamily="49" charset="-122"/>
                <a:ea typeface="仿宋" panose="02010609060101010101" pitchFamily="49" charset="-122"/>
              </a:rPr>
              <a:t>1976</a:t>
            </a:r>
            <a:r>
              <a:rPr lang="zh-CN" altLang="en-US" sz="4000" dirty="0">
                <a:latin typeface="仿宋" panose="02010609060101010101" pitchFamily="49" charset="-122"/>
                <a:ea typeface="仿宋" panose="02010609060101010101" pitchFamily="49" charset="-122"/>
              </a:rPr>
              <a:t>年</a:t>
            </a:r>
            <a:r>
              <a:rPr lang="en-US" altLang="zh-CN" sz="4000" dirty="0">
                <a:latin typeface="仿宋" panose="02010609060101010101" pitchFamily="49" charset="-122"/>
                <a:ea typeface="仿宋" panose="02010609060101010101" pitchFamily="49" charset="-122"/>
              </a:rPr>
              <a:t>1</a:t>
            </a:r>
            <a:r>
              <a:rPr lang="zh-CN" altLang="en-US" sz="4000" dirty="0">
                <a:latin typeface="仿宋" panose="02010609060101010101" pitchFamily="49" charset="-122"/>
                <a:ea typeface="仿宋" panose="02010609060101010101" pitchFamily="49" charset="-122"/>
              </a:rPr>
              <a:t>月</a:t>
            </a:r>
            <a:r>
              <a:rPr lang="en-US" altLang="zh-CN" sz="4000" dirty="0">
                <a:latin typeface="仿宋" panose="02010609060101010101" pitchFamily="49" charset="-122"/>
                <a:ea typeface="仿宋" panose="02010609060101010101" pitchFamily="49" charset="-122"/>
              </a:rPr>
              <a:t>1</a:t>
            </a:r>
            <a:r>
              <a:rPr lang="zh-CN" altLang="en-US" sz="4000" dirty="0">
                <a:latin typeface="仿宋" panose="02010609060101010101" pitchFamily="49" charset="-122"/>
                <a:ea typeface="仿宋" panose="02010609060101010101" pitchFamily="49" charset="-122"/>
              </a:rPr>
              <a:t>日以后出生）的申请人。</a:t>
            </a:r>
            <a:endParaRPr lang="en-US" altLang="zh-CN" sz="40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80137071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45489" y="2700670"/>
            <a:ext cx="20121569" cy="10700466"/>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标题 1">
            <a:extLst>
              <a:ext uri="{FF2B5EF4-FFF2-40B4-BE49-F238E27FC236}">
                <a16:creationId xmlns="" xmlns:a16="http://schemas.microsoft.com/office/drawing/2014/main" id="{D7CEF894-2EB0-1745-8DB0-F8B807696540}"/>
              </a:ext>
            </a:extLst>
          </p:cNvPr>
          <p:cNvSpPr>
            <a:spLocks noGrp="1"/>
          </p:cNvSpPr>
          <p:nvPr>
            <p:ph type="title"/>
          </p:nvPr>
        </p:nvSpPr>
        <p:spPr>
          <a:xfrm>
            <a:off x="2232835" y="1574822"/>
            <a:ext cx="20795115" cy="1220508"/>
          </a:xfrm>
        </p:spPr>
        <p:txBody>
          <a:bodyPr/>
          <a:lstStyle/>
          <a:p>
            <a:r>
              <a:rPr kumimoji="1" lang="en-US" altLang="zh-CN" sz="4800" dirty="0" smtClean="0">
                <a:solidFill>
                  <a:srgbClr val="0070C0"/>
                </a:solidFill>
                <a:latin typeface="微软雅黑" panose="020B0503020204020204" pitchFamily="34" charset="-122"/>
                <a:ea typeface="微软雅黑" panose="020B0503020204020204" pitchFamily="34" charset="-122"/>
              </a:rPr>
              <a:t>2022</a:t>
            </a:r>
            <a:r>
              <a:rPr kumimoji="1" lang="zh-CN" altLang="en-US" sz="4800" dirty="0" smtClean="0">
                <a:solidFill>
                  <a:srgbClr val="0070C0"/>
                </a:solidFill>
                <a:latin typeface="微软雅黑" panose="020B0503020204020204" pitchFamily="34" charset="-122"/>
                <a:ea typeface="微软雅黑" panose="020B0503020204020204" pitchFamily="34" charset="-122"/>
              </a:rPr>
              <a:t>年应用示范项目指南</a:t>
            </a:r>
            <a:r>
              <a:rPr kumimoji="1" lang="en-US" altLang="zh-CN" sz="4800" dirty="0" smtClean="0">
                <a:solidFill>
                  <a:srgbClr val="0070C0"/>
                </a:solidFill>
                <a:latin typeface="微软雅黑" panose="020B0503020204020204" pitchFamily="34" charset="-122"/>
                <a:ea typeface="微软雅黑" panose="020B0503020204020204" pitchFamily="34" charset="-122"/>
              </a:rPr>
              <a:t>——</a:t>
            </a:r>
            <a:r>
              <a:rPr kumimoji="1" lang="zh-CN" altLang="en-US" sz="4800" dirty="0" smtClean="0">
                <a:solidFill>
                  <a:srgbClr val="0070C0"/>
                </a:solidFill>
                <a:latin typeface="微软雅黑" panose="020B0503020204020204" pitchFamily="34" charset="-122"/>
                <a:ea typeface="微软雅黑" panose="020B0503020204020204" pitchFamily="34" charset="-122"/>
              </a:rPr>
              <a:t>方向四</a:t>
            </a:r>
            <a:r>
              <a:rPr kumimoji="1" lang="en-US" altLang="zh-CN" sz="4800" dirty="0" smtClean="0">
                <a:solidFill>
                  <a:srgbClr val="0070C0"/>
                </a:solidFill>
                <a:latin typeface="微软雅黑" panose="020B0503020204020204" pitchFamily="34" charset="-122"/>
                <a:ea typeface="微软雅黑" panose="020B0503020204020204" pitchFamily="34" charset="-122"/>
              </a:rPr>
              <a:t> </a:t>
            </a:r>
            <a:r>
              <a:rPr kumimoji="1" lang="zh-CN" altLang="en-US" sz="4800" dirty="0">
                <a:solidFill>
                  <a:srgbClr val="0070C0"/>
                </a:solidFill>
                <a:latin typeface="微软雅黑" panose="020B0503020204020204" pitchFamily="34" charset="-122"/>
                <a:ea typeface="微软雅黑" panose="020B0503020204020204" pitchFamily="34" charset="-122"/>
              </a:rPr>
              <a:t>先进信息化技术应用示范</a:t>
            </a:r>
          </a:p>
        </p:txBody>
      </p:sp>
      <p:sp>
        <p:nvSpPr>
          <p:cNvPr id="67" name="标题 1">
            <a:extLst>
              <a:ext uri="{FF2B5EF4-FFF2-40B4-BE49-F238E27FC236}">
                <a16:creationId xmlns="" xmlns:a16="http://schemas.microsoft.com/office/drawing/2014/main" id="{D7CEF894-2EB0-1745-8DB0-F8B807696540}"/>
              </a:ext>
            </a:extLst>
          </p:cNvPr>
          <p:cNvSpPr txBox="1">
            <a:spLocks/>
          </p:cNvSpPr>
          <p:nvPr/>
        </p:nvSpPr>
        <p:spPr>
          <a:xfrm>
            <a:off x="2232836" y="394035"/>
            <a:ext cx="14332690" cy="1220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Autofit/>
          </a:bodyPr>
          <a:lstStyle>
            <a:lvl1pPr marL="0" marR="0" indent="0" algn="l" defTabSz="825500" rtl="0" latinLnBrk="0">
              <a:lnSpc>
                <a:spcPct val="100000"/>
              </a:lnSpc>
              <a:spcBef>
                <a:spcPts val="0"/>
              </a:spcBef>
              <a:spcAft>
                <a:spcPts val="0"/>
              </a:spcAft>
              <a:buClrTx/>
              <a:buSzTx/>
              <a:buFontTx/>
              <a:buNone/>
              <a:tabLst/>
              <a:defRPr sz="8800" b="1" i="0" u="none" strike="noStrike" cap="none" spc="0" baseline="0">
                <a:solidFill>
                  <a:srgbClr val="3951BD"/>
                </a:solidFill>
                <a:uFillTx/>
                <a:latin typeface="Lantinghei SC Demibold" panose="02000000000000000000" pitchFamily="2" charset="-122"/>
                <a:ea typeface="Lantinghei SC Demibold" panose="02000000000000000000" pitchFamily="2" charset="-122"/>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r>
              <a:rPr kumimoji="1" lang="zh-CN" altLang="en-US" sz="4800" dirty="0" smtClean="0">
                <a:solidFill>
                  <a:srgbClr val="002060"/>
                </a:solidFill>
                <a:latin typeface="微软雅黑" panose="020B0503020204020204" pitchFamily="34" charset="-122"/>
                <a:ea typeface="微软雅黑" panose="020B0503020204020204" pitchFamily="34" charset="-122"/>
              </a:rPr>
              <a:t>一、规划与项目部署</a:t>
            </a:r>
            <a:endParaRPr kumimoji="1" lang="zh-CN" altLang="en-US" sz="4800" dirty="0">
              <a:solidFill>
                <a:srgbClr val="FF0000"/>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845120763"/>
              </p:ext>
            </p:extLst>
          </p:nvPr>
        </p:nvGraphicFramePr>
        <p:xfrm>
          <a:off x="2445490" y="2700670"/>
          <a:ext cx="20159329" cy="10700466"/>
        </p:xfrm>
        <a:graphic>
          <a:graphicData uri="http://schemas.openxmlformats.org/drawingml/2006/table">
            <a:tbl>
              <a:tblPr>
                <a:tableStyleId>{5940675A-B579-460E-94D1-54222C63F5DA}</a:tableStyleId>
              </a:tblPr>
              <a:tblGrid>
                <a:gridCol w="1998920"/>
                <a:gridCol w="3381154"/>
                <a:gridCol w="6889897"/>
                <a:gridCol w="5103628"/>
                <a:gridCol w="2785730"/>
              </a:tblGrid>
              <a:tr h="879756">
                <a:tc rowSpan="8">
                  <a:txBody>
                    <a:bodyPr/>
                    <a:lstStyle/>
                    <a:p>
                      <a:pPr algn="ctr" fontAlgn="ctr"/>
                      <a:r>
                        <a:rPr lang="zh-CN" altLang="en-US" sz="4400" b="1" u="none" strike="noStrike" dirty="0">
                          <a:effectLst/>
                          <a:latin typeface="仿宋_GB2312" panose="02010609030101010101" pitchFamily="49" charset="-122"/>
                          <a:ea typeface="仿宋_GB2312" panose="02010609030101010101" pitchFamily="49" charset="-122"/>
                        </a:rPr>
                        <a:t>立项</a:t>
                      </a:r>
                      <a:endParaRPr lang="zh-CN" altLang="en-US" sz="44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l" fontAlgn="ctr"/>
                      <a:r>
                        <a:rPr lang="en-US" sz="2800" b="1" u="none" strike="noStrike">
                          <a:effectLst/>
                          <a:latin typeface="仿宋_GB2312" panose="02010609030101010101" pitchFamily="49" charset="-122"/>
                          <a:ea typeface="仿宋_GB2312" panose="02010609030101010101" pitchFamily="49" charset="-122"/>
                        </a:rPr>
                        <a:t>CAS-WX2021SF-0501</a:t>
                      </a:r>
                      <a:endParaRPr 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l" fontAlgn="ctr"/>
                      <a:r>
                        <a:rPr lang="zh-CN" altLang="en-US" sz="2800" b="1" u="none" strike="noStrike">
                          <a:effectLst/>
                          <a:latin typeface="仿宋_GB2312" panose="02010609030101010101" pitchFamily="49" charset="-122"/>
                          <a:ea typeface="仿宋_GB2312" panose="02010609030101010101" pitchFamily="49" charset="-122"/>
                        </a:rPr>
                        <a:t>基于</a:t>
                      </a:r>
                      <a:r>
                        <a:rPr lang="en-US" altLang="zh-CN" sz="2800" b="1" u="none" strike="noStrike">
                          <a:effectLst/>
                          <a:latin typeface="仿宋_GB2312" panose="02010609030101010101" pitchFamily="49" charset="-122"/>
                          <a:ea typeface="仿宋_GB2312" panose="02010609030101010101" pitchFamily="49" charset="-122"/>
                        </a:rPr>
                        <a:t>AI</a:t>
                      </a:r>
                      <a:r>
                        <a:rPr lang="zh-CN" altLang="en-US" sz="2800" b="1" u="none" strike="noStrike">
                          <a:effectLst/>
                          <a:latin typeface="仿宋_GB2312" panose="02010609030101010101" pitchFamily="49" charset="-122"/>
                          <a:ea typeface="仿宋_GB2312" panose="02010609030101010101" pitchFamily="49" charset="-122"/>
                        </a:rPr>
                        <a:t>的智能鸟类监测识别系统在湿地生态保护中的应用示范</a:t>
                      </a:r>
                      <a:endParaRPr lang="zh-CN" alt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dirty="0">
                          <a:effectLst/>
                          <a:latin typeface="仿宋_GB2312" panose="02010609030101010101" pitchFamily="49" charset="-122"/>
                          <a:ea typeface="仿宋_GB2312" panose="02010609030101010101" pitchFamily="49" charset="-122"/>
                        </a:rPr>
                        <a:t>半导体研究所</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dirty="0">
                          <a:effectLst/>
                          <a:latin typeface="仿宋_GB2312" panose="02010609030101010101" pitchFamily="49" charset="-122"/>
                          <a:ea typeface="仿宋_GB2312" panose="02010609030101010101" pitchFamily="49" charset="-122"/>
                        </a:rPr>
                        <a:t>鉴海防</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r>
              <a:tr h="776995">
                <a:tc vMerge="1">
                  <a:txBody>
                    <a:bodyPr/>
                    <a:lstStyle/>
                    <a:p>
                      <a:endParaRPr lang="zh-CN" altLang="en-US"/>
                    </a:p>
                  </a:txBody>
                  <a:tcPr/>
                </a:tc>
                <a:tc>
                  <a:txBody>
                    <a:bodyPr/>
                    <a:lstStyle/>
                    <a:p>
                      <a:pPr algn="l" fontAlgn="ctr"/>
                      <a:r>
                        <a:rPr lang="en-US" sz="2800" b="1" u="none" strike="noStrike">
                          <a:effectLst/>
                          <a:latin typeface="仿宋_GB2312" panose="02010609030101010101" pitchFamily="49" charset="-122"/>
                          <a:ea typeface="仿宋_GB2312" panose="02010609030101010101" pitchFamily="49" charset="-122"/>
                        </a:rPr>
                        <a:t>CAS-WX2021SF-0502</a:t>
                      </a:r>
                      <a:endParaRPr 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l" fontAlgn="ctr"/>
                      <a:r>
                        <a:rPr lang="zh-CN" altLang="en-US" sz="2800" b="1" u="none" strike="noStrike" dirty="0">
                          <a:effectLst/>
                          <a:latin typeface="仿宋_GB2312" panose="02010609030101010101" pitchFamily="49" charset="-122"/>
                          <a:ea typeface="仿宋_GB2312" panose="02010609030101010101" pitchFamily="49" charset="-122"/>
                        </a:rPr>
                        <a:t>基于数字孪生的</a:t>
                      </a:r>
                      <a:r>
                        <a:rPr lang="en-US" altLang="zh-CN" sz="2800" b="1" u="none" strike="noStrike" dirty="0">
                          <a:effectLst/>
                          <a:latin typeface="仿宋_GB2312" panose="02010609030101010101" pitchFamily="49" charset="-122"/>
                          <a:ea typeface="仿宋_GB2312" panose="02010609030101010101" pitchFamily="49" charset="-122"/>
                        </a:rPr>
                        <a:t>BGP</a:t>
                      </a:r>
                      <a:r>
                        <a:rPr lang="zh-CN" altLang="en-US" sz="2800" b="1" u="none" strike="noStrike" dirty="0">
                          <a:effectLst/>
                          <a:latin typeface="仿宋_GB2312" panose="02010609030101010101" pitchFamily="49" charset="-122"/>
                          <a:ea typeface="仿宋_GB2312" panose="02010609030101010101" pitchFamily="49" charset="-122"/>
                        </a:rPr>
                        <a:t>路由异常监测与溯源</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dirty="0">
                          <a:effectLst/>
                          <a:latin typeface="仿宋_GB2312" panose="02010609030101010101" pitchFamily="49" charset="-122"/>
                          <a:ea typeface="仿宋_GB2312" panose="02010609030101010101" pitchFamily="49" charset="-122"/>
                        </a:rPr>
                        <a:t>计算机网络信息中心</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dirty="0">
                          <a:effectLst/>
                          <a:latin typeface="仿宋_GB2312" panose="02010609030101010101" pitchFamily="49" charset="-122"/>
                          <a:ea typeface="仿宋_GB2312" panose="02010609030101010101" pitchFamily="49" charset="-122"/>
                        </a:rPr>
                        <a:t>李彦彪</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r>
              <a:tr h="776995">
                <a:tc vMerge="1">
                  <a:txBody>
                    <a:bodyPr/>
                    <a:lstStyle/>
                    <a:p>
                      <a:endParaRPr lang="zh-CN" altLang="en-US"/>
                    </a:p>
                  </a:txBody>
                  <a:tcPr/>
                </a:tc>
                <a:tc>
                  <a:txBody>
                    <a:bodyPr/>
                    <a:lstStyle/>
                    <a:p>
                      <a:pPr algn="l" fontAlgn="ctr"/>
                      <a:r>
                        <a:rPr lang="en-US" sz="2800" b="1" u="none" strike="noStrike">
                          <a:effectLst/>
                          <a:latin typeface="仿宋_GB2312" panose="02010609030101010101" pitchFamily="49" charset="-122"/>
                          <a:ea typeface="仿宋_GB2312" panose="02010609030101010101" pitchFamily="49" charset="-122"/>
                        </a:rPr>
                        <a:t>CAS-WX2021SF-0503</a:t>
                      </a:r>
                      <a:endParaRPr 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l" fontAlgn="ctr"/>
                      <a:r>
                        <a:rPr lang="zh-CN" altLang="en-US" sz="2800" b="1" u="none" strike="noStrike">
                          <a:effectLst/>
                          <a:latin typeface="仿宋_GB2312" panose="02010609030101010101" pitchFamily="49" charset="-122"/>
                          <a:ea typeface="仿宋_GB2312" panose="02010609030101010101" pitchFamily="49" charset="-122"/>
                        </a:rPr>
                        <a:t>基于黄、东海浮标观测数据的“数字孪生海洋”信息模型应用示范</a:t>
                      </a:r>
                      <a:endParaRPr lang="zh-CN" alt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a:effectLst/>
                          <a:latin typeface="仿宋_GB2312" panose="02010609030101010101" pitchFamily="49" charset="-122"/>
                          <a:ea typeface="仿宋_GB2312" panose="02010609030101010101" pitchFamily="49" charset="-122"/>
                        </a:rPr>
                        <a:t>海洋研究所</a:t>
                      </a:r>
                      <a:endParaRPr lang="zh-CN" alt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dirty="0">
                          <a:effectLst/>
                          <a:latin typeface="仿宋_GB2312" panose="02010609030101010101" pitchFamily="49" charset="-122"/>
                          <a:ea typeface="仿宋_GB2312" panose="02010609030101010101" pitchFamily="49" charset="-122"/>
                        </a:rPr>
                        <a:t>刘长华</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r>
              <a:tr h="776995">
                <a:tc vMerge="1">
                  <a:txBody>
                    <a:bodyPr/>
                    <a:lstStyle/>
                    <a:p>
                      <a:endParaRPr lang="zh-CN" altLang="en-US"/>
                    </a:p>
                  </a:txBody>
                  <a:tcPr/>
                </a:tc>
                <a:tc>
                  <a:txBody>
                    <a:bodyPr/>
                    <a:lstStyle/>
                    <a:p>
                      <a:pPr algn="l" fontAlgn="ctr"/>
                      <a:r>
                        <a:rPr lang="en-US" sz="2800" b="1" u="none" strike="noStrike">
                          <a:effectLst/>
                          <a:latin typeface="仿宋_GB2312" panose="02010609030101010101" pitchFamily="49" charset="-122"/>
                          <a:ea typeface="仿宋_GB2312" panose="02010609030101010101" pitchFamily="49" charset="-122"/>
                        </a:rPr>
                        <a:t>CAS-WX2021SF-0504</a:t>
                      </a:r>
                      <a:endParaRPr 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l" fontAlgn="ctr"/>
                      <a:r>
                        <a:rPr lang="zh-CN" altLang="en-US" sz="2800" b="1" u="none" strike="noStrike">
                          <a:effectLst/>
                          <a:latin typeface="仿宋_GB2312" panose="02010609030101010101" pitchFamily="49" charset="-122"/>
                          <a:ea typeface="仿宋_GB2312" panose="02010609030101010101" pitchFamily="49" charset="-122"/>
                        </a:rPr>
                        <a:t>陆基（地基、岸基）高光谱多参数水质遥感监测智慧平台应用示范</a:t>
                      </a:r>
                      <a:endParaRPr lang="zh-CN" alt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a:effectLst/>
                          <a:latin typeface="仿宋_GB2312" panose="02010609030101010101" pitchFamily="49" charset="-122"/>
                          <a:ea typeface="仿宋_GB2312" panose="02010609030101010101" pitchFamily="49" charset="-122"/>
                        </a:rPr>
                        <a:t>南京地理与湖泊研究所</a:t>
                      </a:r>
                      <a:endParaRPr lang="zh-CN" alt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a:effectLst/>
                          <a:latin typeface="仿宋_GB2312" panose="02010609030101010101" pitchFamily="49" charset="-122"/>
                          <a:ea typeface="仿宋_GB2312" panose="02010609030101010101" pitchFamily="49" charset="-122"/>
                        </a:rPr>
                        <a:t>张运林</a:t>
                      </a:r>
                      <a:endParaRPr lang="zh-CN" alt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r>
              <a:tr h="776995">
                <a:tc vMerge="1">
                  <a:txBody>
                    <a:bodyPr/>
                    <a:lstStyle/>
                    <a:p>
                      <a:endParaRPr lang="zh-CN" altLang="en-US"/>
                    </a:p>
                  </a:txBody>
                  <a:tcPr/>
                </a:tc>
                <a:tc>
                  <a:txBody>
                    <a:bodyPr/>
                    <a:lstStyle/>
                    <a:p>
                      <a:pPr algn="l" fontAlgn="ctr"/>
                      <a:r>
                        <a:rPr lang="en-US" sz="2800" b="1" u="none" strike="noStrike" dirty="0">
                          <a:effectLst/>
                          <a:latin typeface="仿宋_GB2312" panose="02010609030101010101" pitchFamily="49" charset="-122"/>
                          <a:ea typeface="仿宋_GB2312" panose="02010609030101010101" pitchFamily="49" charset="-122"/>
                        </a:rPr>
                        <a:t>CAS-WX2021SF-0505</a:t>
                      </a:r>
                      <a:endParaRPr 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l" fontAlgn="ctr"/>
                      <a:r>
                        <a:rPr lang="zh-CN" altLang="en-US" sz="2800" b="1" u="none" strike="noStrike">
                          <a:effectLst/>
                          <a:latin typeface="仿宋_GB2312" panose="02010609030101010101" pitchFamily="49" charset="-122"/>
                          <a:ea typeface="仿宋_GB2312" panose="02010609030101010101" pitchFamily="49" charset="-122"/>
                        </a:rPr>
                        <a:t>巡天</a:t>
                      </a:r>
                      <a:r>
                        <a:rPr lang="en-US" altLang="zh-CN" sz="2800" b="1" u="none" strike="noStrike">
                          <a:effectLst/>
                          <a:latin typeface="仿宋_GB2312" panose="02010609030101010101" pitchFamily="49" charset="-122"/>
                          <a:ea typeface="仿宋_GB2312" panose="02010609030101010101" pitchFamily="49" charset="-122"/>
                        </a:rPr>
                        <a:t>GXSS</a:t>
                      </a:r>
                      <a:r>
                        <a:rPr lang="zh-CN" altLang="en-US" sz="2800" b="1" u="none" strike="noStrike">
                          <a:effectLst/>
                          <a:latin typeface="仿宋_GB2312" panose="02010609030101010101" pitchFamily="49" charset="-122"/>
                          <a:ea typeface="仿宋_GB2312" panose="02010609030101010101" pitchFamily="49" charset="-122"/>
                        </a:rPr>
                        <a:t>数字孪生技术平台研发</a:t>
                      </a:r>
                      <a:endParaRPr lang="zh-CN" alt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a:effectLst/>
                          <a:latin typeface="仿宋_GB2312" panose="02010609030101010101" pitchFamily="49" charset="-122"/>
                          <a:ea typeface="仿宋_GB2312" panose="02010609030101010101" pitchFamily="49" charset="-122"/>
                        </a:rPr>
                        <a:t>长春光学精密机械与物理研究所</a:t>
                      </a:r>
                      <a:endParaRPr lang="zh-CN" alt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dirty="0">
                          <a:effectLst/>
                          <a:latin typeface="仿宋_GB2312" panose="02010609030101010101" pitchFamily="49" charset="-122"/>
                          <a:ea typeface="仿宋_GB2312" panose="02010609030101010101" pitchFamily="49" charset="-122"/>
                        </a:rPr>
                        <a:t>娄洪伟</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r>
              <a:tr h="776995">
                <a:tc vMerge="1">
                  <a:txBody>
                    <a:bodyPr/>
                    <a:lstStyle/>
                    <a:p>
                      <a:endParaRPr lang="zh-CN" altLang="en-US"/>
                    </a:p>
                  </a:txBody>
                  <a:tcPr/>
                </a:tc>
                <a:tc>
                  <a:txBody>
                    <a:bodyPr/>
                    <a:lstStyle/>
                    <a:p>
                      <a:pPr algn="l" fontAlgn="ctr"/>
                      <a:r>
                        <a:rPr lang="en-US" sz="2800" b="1" u="none" strike="noStrike" dirty="0">
                          <a:effectLst/>
                          <a:latin typeface="仿宋_GB2312" panose="02010609030101010101" pitchFamily="49" charset="-122"/>
                          <a:ea typeface="仿宋_GB2312" panose="02010609030101010101" pitchFamily="49" charset="-122"/>
                        </a:rPr>
                        <a:t>CAS-WX2021SF-0506</a:t>
                      </a:r>
                      <a:endParaRPr 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l" fontAlgn="ctr"/>
                      <a:r>
                        <a:rPr lang="zh-CN" altLang="en-US" sz="2800" b="1" u="none" strike="noStrike" dirty="0">
                          <a:effectLst/>
                          <a:latin typeface="仿宋_GB2312" panose="02010609030101010101" pitchFamily="49" charset="-122"/>
                          <a:ea typeface="仿宋_GB2312" panose="02010609030101010101" pitchFamily="49" charset="-122"/>
                        </a:rPr>
                        <a:t>分布式机器学习系统性能分析诊断与优化</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a:effectLst/>
                          <a:latin typeface="仿宋_GB2312" panose="02010609030101010101" pitchFamily="49" charset="-122"/>
                          <a:ea typeface="仿宋_GB2312" panose="02010609030101010101" pitchFamily="49" charset="-122"/>
                        </a:rPr>
                        <a:t>计算技术研究所</a:t>
                      </a:r>
                      <a:endParaRPr lang="zh-CN" alt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dirty="0">
                          <a:effectLst/>
                          <a:latin typeface="仿宋_GB2312" panose="02010609030101010101" pitchFamily="49" charset="-122"/>
                          <a:ea typeface="仿宋_GB2312" panose="02010609030101010101" pitchFamily="49" charset="-122"/>
                        </a:rPr>
                        <a:t>武庆华</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r>
              <a:tr h="776995">
                <a:tc vMerge="1">
                  <a:txBody>
                    <a:bodyPr/>
                    <a:lstStyle/>
                    <a:p>
                      <a:endParaRPr lang="zh-CN" altLang="en-US"/>
                    </a:p>
                  </a:txBody>
                  <a:tcPr/>
                </a:tc>
                <a:tc>
                  <a:txBody>
                    <a:bodyPr/>
                    <a:lstStyle/>
                    <a:p>
                      <a:pPr algn="l" fontAlgn="ctr"/>
                      <a:r>
                        <a:rPr lang="en-US" sz="2800" b="1" u="none" strike="noStrike">
                          <a:effectLst/>
                          <a:latin typeface="仿宋_GB2312" panose="02010609030101010101" pitchFamily="49" charset="-122"/>
                          <a:ea typeface="仿宋_GB2312" panose="02010609030101010101" pitchFamily="49" charset="-122"/>
                        </a:rPr>
                        <a:t>CAS-WX2021SF-0507</a:t>
                      </a:r>
                      <a:endParaRPr 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l" fontAlgn="ctr"/>
                      <a:r>
                        <a:rPr lang="zh-CN" altLang="en-US" sz="2800" b="1" u="none" strike="noStrike" dirty="0">
                          <a:effectLst/>
                          <a:latin typeface="仿宋_GB2312" panose="02010609030101010101" pitchFamily="49" charset="-122"/>
                          <a:ea typeface="仿宋_GB2312" panose="02010609030101010101" pitchFamily="49" charset="-122"/>
                        </a:rPr>
                        <a:t>大科学装置超长隧道环境内的智慧精细化管理应用示范</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a:effectLst/>
                          <a:latin typeface="仿宋_GB2312" panose="02010609030101010101" pitchFamily="49" charset="-122"/>
                          <a:ea typeface="仿宋_GB2312" panose="02010609030101010101" pitchFamily="49" charset="-122"/>
                        </a:rPr>
                        <a:t>上海高等研究院</a:t>
                      </a:r>
                      <a:endParaRPr lang="zh-CN" alt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a:effectLst/>
                          <a:latin typeface="仿宋_GB2312" panose="02010609030101010101" pitchFamily="49" charset="-122"/>
                          <a:ea typeface="仿宋_GB2312" panose="02010609030101010101" pitchFamily="49" charset="-122"/>
                        </a:rPr>
                        <a:t>阎映炳</a:t>
                      </a:r>
                      <a:endParaRPr lang="zh-CN" alt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r>
              <a:tr h="776995">
                <a:tc vMerge="1">
                  <a:txBody>
                    <a:bodyPr/>
                    <a:lstStyle/>
                    <a:p>
                      <a:endParaRPr lang="zh-CN" altLang="en-US"/>
                    </a:p>
                  </a:txBody>
                  <a:tcPr/>
                </a:tc>
                <a:tc>
                  <a:txBody>
                    <a:bodyPr/>
                    <a:lstStyle/>
                    <a:p>
                      <a:pPr algn="l" fontAlgn="ctr"/>
                      <a:r>
                        <a:rPr lang="en-US" sz="2800" b="1" u="none" strike="noStrike">
                          <a:effectLst/>
                          <a:latin typeface="仿宋_GB2312" panose="02010609030101010101" pitchFamily="49" charset="-122"/>
                          <a:ea typeface="仿宋_GB2312" panose="02010609030101010101" pitchFamily="49" charset="-122"/>
                        </a:rPr>
                        <a:t>CAS-WX2021SF-0508</a:t>
                      </a:r>
                      <a:endParaRPr 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l" fontAlgn="ctr"/>
                      <a:r>
                        <a:rPr lang="zh-CN" altLang="en-US" sz="2800" b="1" u="none" strike="noStrike" dirty="0">
                          <a:effectLst/>
                          <a:latin typeface="仿宋_GB2312" panose="02010609030101010101" pitchFamily="49" charset="-122"/>
                          <a:ea typeface="仿宋_GB2312" panose="02010609030101010101" pitchFamily="49" charset="-122"/>
                        </a:rPr>
                        <a:t>基于区块链的科学数据治理应用示范</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a:effectLst/>
                          <a:latin typeface="仿宋_GB2312" panose="02010609030101010101" pitchFamily="49" charset="-122"/>
                          <a:ea typeface="仿宋_GB2312" panose="02010609030101010101" pitchFamily="49" charset="-122"/>
                        </a:rPr>
                        <a:t>信息工程研究所</a:t>
                      </a:r>
                      <a:endParaRPr lang="zh-CN" alt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a:effectLst/>
                          <a:latin typeface="仿宋_GB2312" panose="02010609030101010101" pitchFamily="49" charset="-122"/>
                          <a:ea typeface="仿宋_GB2312" panose="02010609030101010101" pitchFamily="49" charset="-122"/>
                        </a:rPr>
                        <a:t>王雅哲</a:t>
                      </a:r>
                      <a:endParaRPr lang="zh-CN" alt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r>
              <a:tr h="776995">
                <a:tc rowSpan="5">
                  <a:txBody>
                    <a:bodyPr/>
                    <a:lstStyle/>
                    <a:p>
                      <a:pPr algn="ctr" fontAlgn="ctr"/>
                      <a:r>
                        <a:rPr lang="zh-CN" altLang="en-US" sz="4400" b="1" u="none" strike="noStrike" dirty="0">
                          <a:effectLst/>
                          <a:latin typeface="仿宋_GB2312" panose="02010609030101010101" pitchFamily="49" charset="-122"/>
                          <a:ea typeface="仿宋_GB2312" panose="02010609030101010101" pitchFamily="49" charset="-122"/>
                        </a:rPr>
                        <a:t>培育</a:t>
                      </a:r>
                      <a:endParaRPr lang="zh-CN" altLang="en-US" sz="44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l" fontAlgn="ctr"/>
                      <a:r>
                        <a:rPr lang="en-US" sz="2800" b="1" u="none" strike="noStrike">
                          <a:effectLst/>
                          <a:latin typeface="仿宋_GB2312" panose="02010609030101010101" pitchFamily="49" charset="-122"/>
                          <a:ea typeface="仿宋_GB2312" panose="02010609030101010101" pitchFamily="49" charset="-122"/>
                        </a:rPr>
                        <a:t>CAS-WX2021PY-0501</a:t>
                      </a:r>
                      <a:endParaRPr 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l" fontAlgn="ctr"/>
                      <a:r>
                        <a:rPr lang="zh-CN" altLang="en-US" sz="2800" b="1" u="none" strike="noStrike" dirty="0">
                          <a:effectLst/>
                          <a:latin typeface="仿宋_GB2312" panose="02010609030101010101" pitchFamily="49" charset="-122"/>
                          <a:ea typeface="仿宋_GB2312" panose="02010609030101010101" pitchFamily="49" charset="-122"/>
                        </a:rPr>
                        <a:t>科教基础设施智能安全运管关键技术研究与应用</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a:effectLst/>
                          <a:latin typeface="仿宋_GB2312" panose="02010609030101010101" pitchFamily="49" charset="-122"/>
                          <a:ea typeface="仿宋_GB2312" panose="02010609030101010101" pitchFamily="49" charset="-122"/>
                        </a:rPr>
                        <a:t>计算技术研究所</a:t>
                      </a:r>
                      <a:endParaRPr lang="zh-CN" alt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dirty="0">
                          <a:effectLst/>
                          <a:latin typeface="仿宋_GB2312" panose="02010609030101010101" pitchFamily="49" charset="-122"/>
                          <a:ea typeface="仿宋_GB2312" panose="02010609030101010101" pitchFamily="49" charset="-122"/>
                        </a:rPr>
                        <a:t>孟绪颖</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r>
              <a:tr h="776995">
                <a:tc vMerge="1">
                  <a:txBody>
                    <a:bodyPr/>
                    <a:lstStyle/>
                    <a:p>
                      <a:endParaRPr lang="zh-CN" altLang="en-US"/>
                    </a:p>
                  </a:txBody>
                  <a:tcPr/>
                </a:tc>
                <a:tc>
                  <a:txBody>
                    <a:bodyPr/>
                    <a:lstStyle/>
                    <a:p>
                      <a:pPr algn="l" fontAlgn="ctr"/>
                      <a:r>
                        <a:rPr lang="en-US" sz="2800" b="1" u="none" strike="noStrike">
                          <a:effectLst/>
                          <a:latin typeface="仿宋_GB2312" panose="02010609030101010101" pitchFamily="49" charset="-122"/>
                          <a:ea typeface="仿宋_GB2312" panose="02010609030101010101" pitchFamily="49" charset="-122"/>
                        </a:rPr>
                        <a:t>CAS-WX2021PY-0502</a:t>
                      </a:r>
                      <a:endParaRPr 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l" fontAlgn="ctr"/>
                      <a:r>
                        <a:rPr lang="zh-CN" altLang="en-US" sz="2800" b="1" u="none" strike="noStrike" dirty="0">
                          <a:effectLst/>
                          <a:latin typeface="仿宋_GB2312" panose="02010609030101010101" pitchFamily="49" charset="-122"/>
                          <a:ea typeface="仿宋_GB2312" panose="02010609030101010101" pitchFamily="49" charset="-122"/>
                        </a:rPr>
                        <a:t>工业无线网络安全防护技术研究及应用</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dirty="0">
                          <a:effectLst/>
                          <a:latin typeface="仿宋_GB2312" panose="02010609030101010101" pitchFamily="49" charset="-122"/>
                          <a:ea typeface="仿宋_GB2312" panose="02010609030101010101" pitchFamily="49" charset="-122"/>
                        </a:rPr>
                        <a:t>沈阳自动化研究所</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dirty="0">
                          <a:effectLst/>
                          <a:latin typeface="仿宋_GB2312" panose="02010609030101010101" pitchFamily="49" charset="-122"/>
                          <a:ea typeface="仿宋_GB2312" panose="02010609030101010101" pitchFamily="49" charset="-122"/>
                        </a:rPr>
                        <a:t>郑萌</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r>
              <a:tr h="776995">
                <a:tc vMerge="1">
                  <a:txBody>
                    <a:bodyPr/>
                    <a:lstStyle/>
                    <a:p>
                      <a:endParaRPr lang="zh-CN" altLang="en-US"/>
                    </a:p>
                  </a:txBody>
                  <a:tcPr/>
                </a:tc>
                <a:tc>
                  <a:txBody>
                    <a:bodyPr/>
                    <a:lstStyle/>
                    <a:p>
                      <a:pPr algn="l" fontAlgn="ctr"/>
                      <a:r>
                        <a:rPr lang="en-US" sz="2800" b="1" u="none" strike="noStrike">
                          <a:effectLst/>
                          <a:latin typeface="仿宋_GB2312" panose="02010609030101010101" pitchFamily="49" charset="-122"/>
                          <a:ea typeface="仿宋_GB2312" panose="02010609030101010101" pitchFamily="49" charset="-122"/>
                        </a:rPr>
                        <a:t>CAS-WX2021PY-0503</a:t>
                      </a:r>
                      <a:endParaRPr 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l" fontAlgn="ctr"/>
                      <a:r>
                        <a:rPr lang="zh-CN" altLang="en-US" sz="2800" b="1" u="none" strike="noStrike">
                          <a:effectLst/>
                          <a:latin typeface="仿宋_GB2312" panose="02010609030101010101" pitchFamily="49" charset="-122"/>
                          <a:ea typeface="仿宋_GB2312" panose="02010609030101010101" pitchFamily="49" charset="-122"/>
                        </a:rPr>
                        <a:t>基于区块链的灾害应急数据服务平台及应用示范</a:t>
                      </a:r>
                      <a:endParaRPr lang="zh-CN" alt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dirty="0">
                          <a:effectLst/>
                          <a:latin typeface="仿宋_GB2312" panose="02010609030101010101" pitchFamily="49" charset="-122"/>
                          <a:ea typeface="仿宋_GB2312" panose="02010609030101010101" pitchFamily="49" charset="-122"/>
                        </a:rPr>
                        <a:t>空天信息创新研究院</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marL="0" marR="0" indent="0" algn="ctr" defTabSz="825500" rtl="0" fontAlgn="ctr" latinLnBrk="0">
                        <a:lnSpc>
                          <a:spcPct val="100000"/>
                        </a:lnSpc>
                        <a:spcBef>
                          <a:spcPts val="0"/>
                        </a:spcBef>
                        <a:spcAft>
                          <a:spcPts val="0"/>
                        </a:spcAft>
                        <a:buClrTx/>
                        <a:buSzTx/>
                        <a:buFontTx/>
                        <a:buNone/>
                        <a:tabLst/>
                      </a:pPr>
                      <a:r>
                        <a:rPr lang="zh-CN" altLang="en-US" sz="2800" b="1" i="0" u="none" strike="noStrike" cap="none" spc="0" baseline="0" dirty="0">
                          <a:solidFill>
                            <a:schemeClr val="tx1"/>
                          </a:solidFill>
                          <a:effectLst/>
                          <a:uFillTx/>
                          <a:latin typeface="仿宋_GB2312" panose="02010609030101010101" pitchFamily="49" charset="-122"/>
                          <a:ea typeface="仿宋_GB2312" panose="02010609030101010101" pitchFamily="49" charset="-122"/>
                          <a:cs typeface="+mn-cs"/>
                          <a:sym typeface="Helvetica Neue Light"/>
                        </a:rPr>
                        <a:t>张连翀</a:t>
                      </a:r>
                    </a:p>
                  </a:txBody>
                  <a:tcPr marL="6350" marR="6350" marT="6350" marB="0" anchor="ctr"/>
                </a:tc>
              </a:tr>
              <a:tr h="776995">
                <a:tc vMerge="1">
                  <a:txBody>
                    <a:bodyPr/>
                    <a:lstStyle/>
                    <a:p>
                      <a:endParaRPr lang="zh-CN" altLang="en-US"/>
                    </a:p>
                  </a:txBody>
                  <a:tcPr/>
                </a:tc>
                <a:tc>
                  <a:txBody>
                    <a:bodyPr/>
                    <a:lstStyle/>
                    <a:p>
                      <a:pPr algn="l" fontAlgn="ctr"/>
                      <a:r>
                        <a:rPr lang="en-US" sz="2800" b="1" u="none" strike="noStrike">
                          <a:effectLst/>
                          <a:latin typeface="仿宋_GB2312" panose="02010609030101010101" pitchFamily="49" charset="-122"/>
                          <a:ea typeface="仿宋_GB2312" panose="02010609030101010101" pitchFamily="49" charset="-122"/>
                        </a:rPr>
                        <a:t>CAS-WX2021PY-0504</a:t>
                      </a:r>
                      <a:endParaRPr 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l" fontAlgn="ctr"/>
                      <a:r>
                        <a:rPr lang="zh-CN" altLang="en-US" sz="2800" b="1" u="none" strike="noStrike">
                          <a:effectLst/>
                          <a:latin typeface="仿宋_GB2312" panose="02010609030101010101" pitchFamily="49" charset="-122"/>
                          <a:ea typeface="仿宋_GB2312" panose="02010609030101010101" pitchFamily="49" charset="-122"/>
                        </a:rPr>
                        <a:t>多链融合的非</a:t>
                      </a:r>
                      <a:r>
                        <a:rPr lang="en-US" altLang="zh-CN" sz="2800" b="1" u="none" strike="noStrike">
                          <a:effectLst/>
                          <a:latin typeface="仿宋_GB2312" panose="02010609030101010101" pitchFamily="49" charset="-122"/>
                          <a:ea typeface="仿宋_GB2312" panose="02010609030101010101" pitchFamily="49" charset="-122"/>
                        </a:rPr>
                        <a:t>CO2</a:t>
                      </a:r>
                      <a:r>
                        <a:rPr lang="zh-CN" altLang="en-US" sz="2800" b="1" u="none" strike="noStrike">
                          <a:effectLst/>
                          <a:latin typeface="仿宋_GB2312" panose="02010609030101010101" pitchFamily="49" charset="-122"/>
                          <a:ea typeface="仿宋_GB2312" panose="02010609030101010101" pitchFamily="49" charset="-122"/>
                        </a:rPr>
                        <a:t>温室气体核算区块链体系架构与交易并发处理研究</a:t>
                      </a:r>
                      <a:endParaRPr lang="zh-CN" alt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a:effectLst/>
                          <a:latin typeface="仿宋_GB2312" panose="02010609030101010101" pitchFamily="49" charset="-122"/>
                          <a:ea typeface="仿宋_GB2312" panose="02010609030101010101" pitchFamily="49" charset="-122"/>
                        </a:rPr>
                        <a:t>中国科学院大学</a:t>
                      </a:r>
                      <a:endParaRPr lang="zh-CN" alt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dirty="0">
                          <a:effectLst/>
                          <a:latin typeface="仿宋_GB2312" panose="02010609030101010101" pitchFamily="49" charset="-122"/>
                          <a:ea typeface="仿宋_GB2312" panose="02010609030101010101" pitchFamily="49" charset="-122"/>
                        </a:rPr>
                        <a:t>韩颖慧</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r>
              <a:tr h="776995">
                <a:tc vMerge="1">
                  <a:txBody>
                    <a:bodyPr/>
                    <a:lstStyle/>
                    <a:p>
                      <a:endParaRPr lang="zh-CN" altLang="en-US"/>
                    </a:p>
                  </a:txBody>
                  <a:tcPr/>
                </a:tc>
                <a:tc>
                  <a:txBody>
                    <a:bodyPr/>
                    <a:lstStyle/>
                    <a:p>
                      <a:pPr algn="l" fontAlgn="ctr"/>
                      <a:r>
                        <a:rPr lang="en-US" sz="2800" b="1" u="none" strike="noStrike">
                          <a:effectLst/>
                          <a:latin typeface="仿宋_GB2312" panose="02010609030101010101" pitchFamily="49" charset="-122"/>
                          <a:ea typeface="仿宋_GB2312" panose="02010609030101010101" pitchFamily="49" charset="-122"/>
                        </a:rPr>
                        <a:t>CAS-WX2021PY-0505</a:t>
                      </a:r>
                      <a:endParaRPr lang="en-US" sz="2800" b="1" i="0" u="none" strike="noStrike">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l" fontAlgn="ctr"/>
                      <a:r>
                        <a:rPr lang="zh-CN" altLang="en-US" sz="2800" b="1" u="none" strike="noStrike" dirty="0">
                          <a:effectLst/>
                          <a:latin typeface="仿宋_GB2312" panose="02010609030101010101" pitchFamily="49" charset="-122"/>
                          <a:ea typeface="仿宋_GB2312" panose="02010609030101010101" pitchFamily="49" charset="-122"/>
                        </a:rPr>
                        <a:t>基于</a:t>
                      </a:r>
                      <a:r>
                        <a:rPr lang="en-US" altLang="zh-CN" sz="2800" b="1" u="none" strike="noStrike" dirty="0">
                          <a:effectLst/>
                          <a:latin typeface="仿宋_GB2312" panose="02010609030101010101" pitchFamily="49" charset="-122"/>
                          <a:ea typeface="仿宋_GB2312" panose="02010609030101010101" pitchFamily="49" charset="-122"/>
                        </a:rPr>
                        <a:t>5G</a:t>
                      </a:r>
                      <a:r>
                        <a:rPr lang="zh-CN" altLang="en-US" sz="2800" b="1" u="none" strike="noStrike" dirty="0">
                          <a:effectLst/>
                          <a:latin typeface="仿宋_GB2312" panose="02010609030101010101" pitchFamily="49" charset="-122"/>
                          <a:ea typeface="仿宋_GB2312" panose="02010609030101010101" pitchFamily="49" charset="-122"/>
                        </a:rPr>
                        <a:t>和全息技术的互动科学演讲应用示范</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dirty="0">
                          <a:effectLst/>
                          <a:latin typeface="仿宋_GB2312" panose="02010609030101010101" pitchFamily="49" charset="-122"/>
                          <a:ea typeface="仿宋_GB2312" panose="02010609030101010101" pitchFamily="49" charset="-122"/>
                        </a:rPr>
                        <a:t>计算机网络信息中心</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c>
                  <a:txBody>
                    <a:bodyPr/>
                    <a:lstStyle/>
                    <a:p>
                      <a:pPr algn="ctr" fontAlgn="ctr"/>
                      <a:r>
                        <a:rPr lang="zh-CN" altLang="en-US" sz="2800" b="1" u="none" strike="noStrike" dirty="0">
                          <a:effectLst/>
                          <a:latin typeface="仿宋_GB2312" panose="02010609030101010101" pitchFamily="49" charset="-122"/>
                          <a:ea typeface="仿宋_GB2312" panose="02010609030101010101" pitchFamily="49" charset="-122"/>
                        </a:rPr>
                        <a:t>王英</a:t>
                      </a:r>
                      <a:endParaRPr lang="zh-CN" altLang="en-US" sz="2800" b="1" i="0" u="none" strike="noStrike" dirty="0">
                        <a:solidFill>
                          <a:srgbClr val="000000"/>
                        </a:solidFill>
                        <a:effectLst/>
                        <a:latin typeface="仿宋_GB2312" panose="02010609030101010101" pitchFamily="49" charset="-122"/>
                        <a:ea typeface="仿宋_GB2312" panose="02010609030101010101" pitchFamily="49" charset="-122"/>
                      </a:endParaRPr>
                    </a:p>
                  </a:txBody>
                  <a:tcPr marL="6350" marR="6350" marT="6350" marB="0" anchor="ctr"/>
                </a:tc>
              </a:tr>
            </a:tbl>
          </a:graphicData>
        </a:graphic>
      </p:graphicFrame>
    </p:spTree>
    <p:extLst>
      <p:ext uri="{BB962C8B-B14F-4D97-AF65-F5344CB8AC3E}">
        <p14:creationId xmlns:p14="http://schemas.microsoft.com/office/powerpoint/2010/main" val="414423680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 xmlns:a16="http://schemas.microsoft.com/office/drawing/2014/main" id="{D7CEF894-2EB0-1745-8DB0-F8B807696540}"/>
              </a:ext>
            </a:extLst>
          </p:cNvPr>
          <p:cNvSpPr txBox="1">
            <a:spLocks/>
          </p:cNvSpPr>
          <p:nvPr/>
        </p:nvSpPr>
        <p:spPr>
          <a:xfrm>
            <a:off x="2251465" y="449039"/>
            <a:ext cx="11921735" cy="1220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Autofit/>
          </a:bodyPr>
          <a:lstStyle>
            <a:lvl1pPr marL="0" marR="0" indent="0" algn="l" defTabSz="825500" rtl="0" latinLnBrk="0">
              <a:lnSpc>
                <a:spcPct val="100000"/>
              </a:lnSpc>
              <a:spcBef>
                <a:spcPts val="0"/>
              </a:spcBef>
              <a:spcAft>
                <a:spcPts val="0"/>
              </a:spcAft>
              <a:buClrTx/>
              <a:buSzTx/>
              <a:buFontTx/>
              <a:buNone/>
              <a:tabLst/>
              <a:defRPr sz="8800" b="1" i="0" u="none" strike="noStrike" cap="none" spc="0" baseline="0">
                <a:solidFill>
                  <a:srgbClr val="3951BD"/>
                </a:solidFill>
                <a:uFillTx/>
                <a:latin typeface="Lantinghei SC Demibold" panose="02000000000000000000" pitchFamily="2" charset="-122"/>
                <a:ea typeface="Lantinghei SC Demibold" panose="02000000000000000000" pitchFamily="2" charset="-122"/>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endParaRPr kumimoji="1" lang="en-US" altLang="zh-CN" sz="4800" dirty="0" smtClean="0">
              <a:solidFill>
                <a:srgbClr val="002060"/>
              </a:solidFill>
              <a:latin typeface="微软雅黑" panose="020B0503020204020204" pitchFamily="34" charset="-122"/>
              <a:ea typeface="微软雅黑" panose="020B0503020204020204" pitchFamily="34" charset="-122"/>
            </a:endParaRPr>
          </a:p>
          <a:p>
            <a:pPr hangingPunct="1"/>
            <a:r>
              <a:rPr kumimoji="1" lang="zh-CN" altLang="en-US" sz="4800" dirty="0" smtClean="0">
                <a:solidFill>
                  <a:srgbClr val="002060"/>
                </a:solidFill>
                <a:latin typeface="微软雅黑" panose="020B0503020204020204" pitchFamily="34" charset="-122"/>
                <a:ea typeface="微软雅黑" panose="020B0503020204020204" pitchFamily="34" charset="-122"/>
              </a:rPr>
              <a:t>二、应用示范项目的组织管理</a:t>
            </a:r>
            <a:endParaRPr kumimoji="1" lang="zh-CN" altLang="en-US" sz="4800" dirty="0">
              <a:solidFill>
                <a:srgbClr val="002060"/>
              </a:solidFill>
              <a:latin typeface="微软雅黑" panose="020B0503020204020204" pitchFamily="34" charset="-122"/>
              <a:ea typeface="微软雅黑" panose="020B0503020204020204" pitchFamily="34" charset="-122"/>
            </a:endParaRPr>
          </a:p>
          <a:p>
            <a:pPr hangingPunct="1"/>
            <a:endParaRPr kumimoji="1" lang="zh-CN" altLang="en-US" sz="4800" dirty="0">
              <a:solidFill>
                <a:srgbClr val="002060"/>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694922" y="3387815"/>
            <a:ext cx="16986956" cy="9809074"/>
            <a:chOff x="1594458" y="897529"/>
            <a:chExt cx="8999483" cy="5430438"/>
          </a:xfrm>
        </p:grpSpPr>
        <p:sp>
          <p:nvSpPr>
            <p:cNvPr id="4" name="右大括号 3"/>
            <p:cNvSpPr/>
            <p:nvPr/>
          </p:nvSpPr>
          <p:spPr>
            <a:xfrm rot="5400000">
              <a:off x="5465975" y="1268951"/>
              <a:ext cx="1325736" cy="7788043"/>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4800">
                <a:ln w="76200">
                  <a:solidFill>
                    <a:schemeClr val="tx1"/>
                  </a:solidFill>
                </a:ln>
                <a:latin typeface="微软雅黑" panose="020B0503020204020204" pitchFamily="34" charset="-122"/>
                <a:ea typeface="微软雅黑" panose="020B0503020204020204" pitchFamily="34" charset="-122"/>
              </a:endParaRPr>
            </a:p>
          </p:txBody>
        </p:sp>
        <p:sp>
          <p:nvSpPr>
            <p:cNvPr id="5" name="箭头: 下 8">
              <a:extLst>
                <a:ext uri="{FF2B5EF4-FFF2-40B4-BE49-F238E27FC236}">
                  <a16:creationId xmlns="" xmlns:a16="http://schemas.microsoft.com/office/drawing/2014/main" id="{44B3741B-D5C6-4323-A8EC-57B7AB69F01C}"/>
                </a:ext>
              </a:extLst>
            </p:cNvPr>
            <p:cNvSpPr/>
            <p:nvPr/>
          </p:nvSpPr>
          <p:spPr>
            <a:xfrm>
              <a:off x="4818034" y="2745864"/>
              <a:ext cx="788738" cy="439540"/>
            </a:xfrm>
            <a:prstGeom prst="downArrow">
              <a:avLst>
                <a:gd name="adj1" fmla="val 50000"/>
                <a:gd name="adj2" fmla="val 50000"/>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algn="ctr"/>
              <a:endParaRPr lang="zh-CN" altLang="en-US" sz="3200" spc="150" dirty="0">
                <a:solidFill>
                  <a:prstClr val="white"/>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 xmlns:a16="http://schemas.microsoft.com/office/drawing/2014/main" id="{D1F77D41-0505-4130-8E5D-30FB22694E06}"/>
                </a:ext>
              </a:extLst>
            </p:cNvPr>
            <p:cNvSpPr/>
            <p:nvPr/>
          </p:nvSpPr>
          <p:spPr>
            <a:xfrm>
              <a:off x="2116420" y="897529"/>
              <a:ext cx="6343605" cy="660026"/>
            </a:xfrm>
            <a:prstGeom prst="rect">
              <a:avLst/>
            </a:prstGeom>
            <a:solidFill>
              <a:srgbClr val="002060"/>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defTabSz="1828800" hangingPunct="1">
                <a:defRPr/>
              </a:pPr>
              <a:r>
                <a:rPr lang="zh-CN" altLang="en-US" sz="4000" kern="1200" spc="15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院网络安全和信息化领导小组</a:t>
              </a:r>
              <a:endParaRPr lang="en-US" altLang="zh-CN" sz="4000" kern="1200" spc="15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defTabSz="1828800" hangingPunct="1">
                <a:defRPr/>
              </a:pPr>
              <a:r>
                <a:rPr lang="zh-CN" altLang="en-US" sz="4000" kern="1200" spc="15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（院网信领导小组）</a:t>
              </a:r>
            </a:p>
          </p:txBody>
        </p:sp>
        <p:sp>
          <p:nvSpPr>
            <p:cNvPr id="8" name="矩形 7">
              <a:extLst>
                <a:ext uri="{FF2B5EF4-FFF2-40B4-BE49-F238E27FC236}">
                  <a16:creationId xmlns="" xmlns:a16="http://schemas.microsoft.com/office/drawing/2014/main" id="{924601D9-4758-4C4F-98B9-8B44C4DCE1A5}"/>
                </a:ext>
              </a:extLst>
            </p:cNvPr>
            <p:cNvSpPr/>
            <p:nvPr/>
          </p:nvSpPr>
          <p:spPr>
            <a:xfrm>
              <a:off x="2116420" y="2014610"/>
              <a:ext cx="6343602" cy="684497"/>
            </a:xfrm>
            <a:prstGeom prst="rect">
              <a:avLst/>
            </a:prstGeom>
            <a:solidFill>
              <a:srgbClr val="0070C0"/>
            </a:solidFill>
            <a:ln>
              <a:no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defTabSz="1828800" hangingPunct="1">
                <a:defRPr/>
              </a:pPr>
              <a:r>
                <a:rPr lang="zh-CN" altLang="en-US" sz="4000" kern="1200" spc="15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院网络安全和信息化</a:t>
              </a:r>
              <a:r>
                <a:rPr lang="zh-CN" altLang="zh-CN" sz="4000" kern="1200" spc="15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领导小组</a:t>
              </a:r>
              <a:r>
                <a:rPr lang="zh-CN" altLang="en-US" sz="4000" kern="1200" spc="15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办公室</a:t>
              </a:r>
              <a:endParaRPr lang="en-US" altLang="zh-CN" sz="4000" kern="1200" spc="15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defTabSz="1828800" hangingPunct="1">
                <a:defRPr/>
              </a:pPr>
              <a:r>
                <a:rPr lang="zh-CN" altLang="en-US" sz="4000" spc="15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（院网信办）</a:t>
              </a:r>
              <a:endParaRPr lang="zh-CN" altLang="en-US" sz="4000" kern="1200" spc="15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 xmlns:a16="http://schemas.microsoft.com/office/drawing/2014/main" id="{D9B90942-FE43-4905-B1F7-17A7642F8E82}"/>
                </a:ext>
              </a:extLst>
            </p:cNvPr>
            <p:cNvSpPr/>
            <p:nvPr/>
          </p:nvSpPr>
          <p:spPr>
            <a:xfrm>
              <a:off x="10001773" y="1995258"/>
              <a:ext cx="592168" cy="4332709"/>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defTabSz="1828800" hangingPunct="1">
                <a:defRPr/>
              </a:pPr>
              <a:r>
                <a:rPr lang="zh-CN" altLang="en-US" sz="4000" kern="1200" spc="15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总体</a:t>
              </a:r>
              <a:endParaRPr lang="en-US" altLang="zh-CN" sz="4000" kern="1200" spc="15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defTabSz="1828800" hangingPunct="1">
                <a:defRPr/>
              </a:pPr>
              <a:r>
                <a:rPr lang="zh-CN" altLang="en-US" sz="4000" kern="1200" spc="15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协调</a:t>
              </a:r>
              <a:endParaRPr lang="en-US" altLang="zh-CN" sz="4000" kern="1200" spc="15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defTabSz="1828800" hangingPunct="1">
                <a:defRPr/>
              </a:pPr>
              <a:r>
                <a:rPr lang="zh-CN" altLang="en-US" sz="4000" kern="1200" spc="15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组</a:t>
              </a:r>
            </a:p>
          </p:txBody>
        </p:sp>
        <p:sp>
          <p:nvSpPr>
            <p:cNvPr id="10" name="箭头: 下 15">
              <a:extLst>
                <a:ext uri="{FF2B5EF4-FFF2-40B4-BE49-F238E27FC236}">
                  <a16:creationId xmlns="" xmlns:a16="http://schemas.microsoft.com/office/drawing/2014/main" id="{52AEF252-B4D3-4E86-87CF-88D642C0B2DB}"/>
                </a:ext>
              </a:extLst>
            </p:cNvPr>
            <p:cNvSpPr/>
            <p:nvPr/>
          </p:nvSpPr>
          <p:spPr>
            <a:xfrm>
              <a:off x="4798210" y="1615329"/>
              <a:ext cx="788738" cy="355372"/>
            </a:xfrm>
            <a:prstGeom prst="downArrow">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algn="ctr"/>
              <a:endParaRPr lang="zh-CN" altLang="en-US" sz="3200" spc="150" dirty="0">
                <a:solidFill>
                  <a:prstClr val="white"/>
                </a:solidFill>
                <a:latin typeface="微软雅黑" panose="020B0503020204020204" pitchFamily="34" charset="-122"/>
                <a:ea typeface="微软雅黑" panose="020B0503020204020204" pitchFamily="34" charset="-122"/>
              </a:endParaRPr>
            </a:p>
          </p:txBody>
        </p:sp>
        <p:sp>
          <p:nvSpPr>
            <p:cNvPr id="11" name="箭头: 左右 17">
              <a:extLst>
                <a:ext uri="{FF2B5EF4-FFF2-40B4-BE49-F238E27FC236}">
                  <a16:creationId xmlns="" xmlns:a16="http://schemas.microsoft.com/office/drawing/2014/main" id="{5ECB3D59-72F9-49D7-BEF6-CAEC70708A39}"/>
                </a:ext>
              </a:extLst>
            </p:cNvPr>
            <p:cNvSpPr/>
            <p:nvPr/>
          </p:nvSpPr>
          <p:spPr>
            <a:xfrm>
              <a:off x="9267928" y="3870245"/>
              <a:ext cx="606810" cy="491396"/>
            </a:xfrm>
            <a:prstGeom prst="leftRightArrow">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algn="ctr"/>
              <a:endParaRPr lang="zh-CN" altLang="en-US" sz="3200" spc="150">
                <a:solidFill>
                  <a:prstClr val="white"/>
                </a:solidFill>
                <a:latin typeface="微软雅黑" panose="020B0503020204020204" pitchFamily="34" charset="-122"/>
                <a:ea typeface="微软雅黑" panose="020B0503020204020204" pitchFamily="34" charset="-122"/>
              </a:endParaRPr>
            </a:p>
          </p:txBody>
        </p:sp>
        <p:grpSp>
          <p:nvGrpSpPr>
            <p:cNvPr id="12" name="组合 11">
              <a:extLst>
                <a:ext uri="{FF2B5EF4-FFF2-40B4-BE49-F238E27FC236}">
                  <a16:creationId xmlns="" xmlns:a16="http://schemas.microsoft.com/office/drawing/2014/main" id="{1077E783-8BAC-48A1-AAA7-ACB8AAE737D8}"/>
                </a:ext>
              </a:extLst>
            </p:cNvPr>
            <p:cNvGrpSpPr/>
            <p:nvPr/>
          </p:nvGrpSpPr>
          <p:grpSpPr>
            <a:xfrm>
              <a:off x="1594458" y="3192928"/>
              <a:ext cx="7518637" cy="1275156"/>
              <a:chOff x="326933" y="5039471"/>
              <a:chExt cx="5263919" cy="1275156"/>
            </a:xfrm>
          </p:grpSpPr>
          <p:sp>
            <p:nvSpPr>
              <p:cNvPr id="14" name="矩形 13">
                <a:extLst>
                  <a:ext uri="{FF2B5EF4-FFF2-40B4-BE49-F238E27FC236}">
                    <a16:creationId xmlns="" xmlns:a16="http://schemas.microsoft.com/office/drawing/2014/main" id="{490C59AE-1B08-4792-8145-105C9028ED0E}"/>
                  </a:ext>
                </a:extLst>
              </p:cNvPr>
              <p:cNvSpPr/>
              <p:nvPr/>
            </p:nvSpPr>
            <p:spPr>
              <a:xfrm>
                <a:off x="888379" y="5039471"/>
                <a:ext cx="3943073" cy="94896"/>
              </a:xfrm>
              <a:prstGeom prst="rect">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defTabSz="1828800" hangingPunct="1">
                  <a:defRPr/>
                </a:pPr>
                <a:endParaRPr lang="zh-CN" altLang="en-US" sz="3200" kern="1200" spc="150">
                  <a:solidFill>
                    <a:prstClr val="white"/>
                  </a:solidFill>
                  <a:latin typeface="微软雅黑" panose="020B0503020204020204" pitchFamily="34" charset="-122"/>
                  <a:ea typeface="微软雅黑" panose="020B0503020204020204" pitchFamily="34" charset="-122"/>
                </a:endParaRPr>
              </a:p>
            </p:txBody>
          </p:sp>
          <p:sp>
            <p:nvSpPr>
              <p:cNvPr id="15" name="箭头: 下 18">
                <a:extLst>
                  <a:ext uri="{FF2B5EF4-FFF2-40B4-BE49-F238E27FC236}">
                    <a16:creationId xmlns="" xmlns:a16="http://schemas.microsoft.com/office/drawing/2014/main" id="{67C069E4-FA3A-4D75-9209-033D4EA24BBF}"/>
                  </a:ext>
                </a:extLst>
              </p:cNvPr>
              <p:cNvSpPr/>
              <p:nvPr/>
            </p:nvSpPr>
            <p:spPr>
              <a:xfrm>
                <a:off x="632367" y="5039471"/>
                <a:ext cx="486036" cy="585856"/>
              </a:xfrm>
              <a:prstGeom prst="downArrow">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algn="ctr"/>
                <a:endParaRPr lang="zh-CN" altLang="en-US" sz="3200" spc="150">
                  <a:solidFill>
                    <a:prstClr val="white"/>
                  </a:solidFill>
                  <a:latin typeface="微软雅黑" panose="020B0503020204020204" pitchFamily="34" charset="-122"/>
                  <a:ea typeface="微软雅黑" panose="020B0503020204020204" pitchFamily="34" charset="-122"/>
                </a:endParaRPr>
              </a:p>
            </p:txBody>
          </p:sp>
          <p:sp>
            <p:nvSpPr>
              <p:cNvPr id="16" name="箭头: 下 19">
                <a:extLst>
                  <a:ext uri="{FF2B5EF4-FFF2-40B4-BE49-F238E27FC236}">
                    <a16:creationId xmlns="" xmlns:a16="http://schemas.microsoft.com/office/drawing/2014/main" id="{831D4030-DE73-4BDF-8FD3-F240740E1808}"/>
                  </a:ext>
                </a:extLst>
              </p:cNvPr>
              <p:cNvSpPr/>
              <p:nvPr/>
            </p:nvSpPr>
            <p:spPr>
              <a:xfrm>
                <a:off x="4708045" y="5039471"/>
                <a:ext cx="477744" cy="597510"/>
              </a:xfrm>
              <a:prstGeom prst="downArrow">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algn="ctr"/>
                <a:endParaRPr lang="zh-CN" altLang="en-US" sz="3200" spc="150">
                  <a:solidFill>
                    <a:prstClr val="white"/>
                  </a:solidFill>
                  <a:latin typeface="微软雅黑" panose="020B0503020204020204" pitchFamily="34" charset="-122"/>
                  <a:ea typeface="微软雅黑" panose="020B0503020204020204" pitchFamily="34" charset="-122"/>
                </a:endParaRPr>
              </a:p>
            </p:txBody>
          </p:sp>
          <p:sp>
            <p:nvSpPr>
              <p:cNvPr id="17" name="箭头: 下 20">
                <a:extLst>
                  <a:ext uri="{FF2B5EF4-FFF2-40B4-BE49-F238E27FC236}">
                    <a16:creationId xmlns="" xmlns:a16="http://schemas.microsoft.com/office/drawing/2014/main" id="{2B3C91CB-ABA3-4C2D-B828-5C264F25B89D}"/>
                  </a:ext>
                </a:extLst>
              </p:cNvPr>
              <p:cNvSpPr/>
              <p:nvPr/>
            </p:nvSpPr>
            <p:spPr>
              <a:xfrm>
                <a:off x="2621041" y="5130412"/>
                <a:ext cx="477744" cy="506568"/>
              </a:xfrm>
              <a:prstGeom prst="downArrow">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algn="ctr"/>
                <a:endParaRPr lang="zh-CN" altLang="en-US" sz="3200" spc="150">
                  <a:solidFill>
                    <a:prstClr val="white"/>
                  </a:solidFill>
                  <a:latin typeface="微软雅黑" panose="020B0503020204020204" pitchFamily="34" charset="-122"/>
                  <a:ea typeface="微软雅黑" panose="020B0503020204020204" pitchFamily="34" charset="-122"/>
                </a:endParaRPr>
              </a:p>
            </p:txBody>
          </p:sp>
          <p:sp>
            <p:nvSpPr>
              <p:cNvPr id="18" name="矩形: 圆角 21">
                <a:extLst>
                  <a:ext uri="{FF2B5EF4-FFF2-40B4-BE49-F238E27FC236}">
                    <a16:creationId xmlns="" xmlns:a16="http://schemas.microsoft.com/office/drawing/2014/main" id="{3565ADE5-3D38-4E06-B8C2-E5D6A34BE060}"/>
                  </a:ext>
                </a:extLst>
              </p:cNvPr>
              <p:cNvSpPr/>
              <p:nvPr/>
            </p:nvSpPr>
            <p:spPr>
              <a:xfrm>
                <a:off x="2299210" y="5642621"/>
                <a:ext cx="1457314" cy="642427"/>
              </a:xfrm>
              <a:prstGeom prst="round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defTabSz="1828800" hangingPunct="1">
                  <a:defRPr/>
                </a:pPr>
                <a:r>
                  <a:rPr lang="zh-CN" altLang="en-US" sz="3600" kern="1200" spc="15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监理</a:t>
                </a:r>
                <a:r>
                  <a:rPr lang="zh-CN" altLang="en-US" sz="3600" kern="1200" spc="15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专家</a:t>
                </a:r>
                <a:endParaRPr lang="en-US" altLang="zh-CN" sz="3600" kern="1200" spc="15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defTabSz="1828800" hangingPunct="1">
                  <a:defRPr/>
                </a:pPr>
                <a:r>
                  <a:rPr lang="zh-CN" altLang="en-US" sz="3600" kern="1200" spc="15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（按方向）</a:t>
                </a:r>
                <a:endParaRPr lang="zh-CN" altLang="en-US" sz="3600" kern="1200" spc="15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矩形: 圆角 22">
                <a:extLst>
                  <a:ext uri="{FF2B5EF4-FFF2-40B4-BE49-F238E27FC236}">
                    <a16:creationId xmlns="" xmlns:a16="http://schemas.microsoft.com/office/drawing/2014/main" id="{DF58187F-5445-4A48-9EB4-550ABBFC5BFA}"/>
                  </a:ext>
                </a:extLst>
              </p:cNvPr>
              <p:cNvSpPr/>
              <p:nvPr/>
            </p:nvSpPr>
            <p:spPr>
              <a:xfrm>
                <a:off x="326933" y="5672199"/>
                <a:ext cx="1883338" cy="642428"/>
              </a:xfrm>
              <a:prstGeom prst="roundRect">
                <a:avLst/>
              </a:prstGeom>
              <a:solidFill>
                <a:srgbClr val="00B0F0"/>
              </a:solidFill>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defTabSz="1828800" hangingPunct="1">
                  <a:defRPr/>
                </a:pPr>
                <a:r>
                  <a:rPr lang="zh-CN" altLang="en-US" sz="3600" kern="1200" spc="15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推进工作组（按方向）</a:t>
                </a:r>
                <a:endParaRPr lang="zh-CN" altLang="en-US" sz="3600" kern="1200" spc="15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矩形: 圆角 23">
                <a:extLst>
                  <a:ext uri="{FF2B5EF4-FFF2-40B4-BE49-F238E27FC236}">
                    <a16:creationId xmlns="" xmlns:a16="http://schemas.microsoft.com/office/drawing/2014/main" id="{B6B47B20-5DF5-4624-A668-DFE85788CDB2}"/>
                  </a:ext>
                </a:extLst>
              </p:cNvPr>
              <p:cNvSpPr/>
              <p:nvPr/>
            </p:nvSpPr>
            <p:spPr>
              <a:xfrm>
                <a:off x="4277745" y="5618919"/>
                <a:ext cx="1313107" cy="642427"/>
              </a:xfrm>
              <a:prstGeom prst="roundRect">
                <a:avLst/>
              </a:prstGeom>
              <a:solidFill>
                <a:srgbClr val="00B0F0"/>
              </a:solidFill>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defTabSz="1828800" hangingPunct="1">
                  <a:defRPr/>
                </a:pPr>
                <a:r>
                  <a:rPr lang="zh-CN" altLang="en-US" sz="3600" kern="1200" spc="15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专项办</a:t>
                </a:r>
              </a:p>
            </p:txBody>
          </p:sp>
        </p:grpSp>
        <p:sp>
          <p:nvSpPr>
            <p:cNvPr id="13" name="矩形 12">
              <a:extLst>
                <a:ext uri="{FF2B5EF4-FFF2-40B4-BE49-F238E27FC236}">
                  <a16:creationId xmlns="" xmlns:a16="http://schemas.microsoft.com/office/drawing/2014/main" id="{D9B90942-FE43-4905-B1F7-17A7642F8E82}"/>
                </a:ext>
              </a:extLst>
            </p:cNvPr>
            <p:cNvSpPr/>
            <p:nvPr/>
          </p:nvSpPr>
          <p:spPr>
            <a:xfrm>
              <a:off x="4581332" y="5743815"/>
              <a:ext cx="3235218" cy="584152"/>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defTabSz="1828800" hangingPunct="1">
                <a:defRPr/>
              </a:pPr>
              <a:r>
                <a:rPr lang="zh-CN" altLang="en-US" sz="4000" kern="1200" spc="15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专项项目</a:t>
              </a:r>
            </a:p>
          </p:txBody>
        </p:sp>
      </p:grpSp>
      <p:sp>
        <p:nvSpPr>
          <p:cNvPr id="21" name="文本框 20"/>
          <p:cNvSpPr txBox="1"/>
          <p:nvPr/>
        </p:nvSpPr>
        <p:spPr>
          <a:xfrm>
            <a:off x="2251465" y="1842899"/>
            <a:ext cx="7872917"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zh-CN" altLang="en-US" sz="4400" dirty="0" smtClean="0">
                <a:solidFill>
                  <a:srgbClr val="FF0000"/>
                </a:solidFill>
                <a:latin typeface="微软雅黑" panose="020B0503020204020204" pitchFamily="34" charset="-122"/>
                <a:ea typeface="微软雅黑" panose="020B0503020204020204" pitchFamily="34" charset="-122"/>
              </a:rPr>
              <a:t>监理</a:t>
            </a:r>
            <a:r>
              <a:rPr lang="zh-CN" altLang="en-US" sz="4400" dirty="0">
                <a:solidFill>
                  <a:srgbClr val="FF0000"/>
                </a:solidFill>
                <a:latin typeface="微软雅黑" panose="020B0503020204020204" pitchFamily="34" charset="-122"/>
                <a:ea typeface="微软雅黑" panose="020B0503020204020204" pitchFamily="34" charset="-122"/>
              </a:rPr>
              <a:t>专家和推进组工作机制</a:t>
            </a:r>
          </a:p>
        </p:txBody>
      </p:sp>
    </p:spTree>
    <p:extLst>
      <p:ext uri="{BB962C8B-B14F-4D97-AF65-F5344CB8AC3E}">
        <p14:creationId xmlns:p14="http://schemas.microsoft.com/office/powerpoint/2010/main" val="19415807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2295</TotalTime>
  <Words>1919</Words>
  <Application>Microsoft Office PowerPoint</Application>
  <PresentationFormat>自定义</PresentationFormat>
  <Paragraphs>380</Paragraphs>
  <Slides>15</Slides>
  <Notes>12</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White</vt:lpstr>
      <vt:lpstr>“十四五”网信专项应用示范项目 管理思路</vt:lpstr>
      <vt:lpstr>报告提纲</vt:lpstr>
      <vt:lpstr>PowerPoint 演示文稿</vt:lpstr>
      <vt:lpstr>PowerPoint 演示文稿</vt:lpstr>
      <vt:lpstr>应用示范项目与部署方向</vt:lpstr>
      <vt:lpstr>2022年应用示范项目推进情况</vt:lpstr>
      <vt:lpstr>2022年应用示范项目指南——方向四 先进信息化技术应用示范</vt:lpstr>
      <vt:lpstr>2022年应用示范项目指南——方向四 先进信息化技术应用示范</vt:lpstr>
      <vt:lpstr>PowerPoint 演示文稿</vt:lpstr>
      <vt:lpstr>二、应用示范项目的组织管理</vt:lpstr>
      <vt:lpstr>三、管理制度和方式—2个办法1个平台</vt:lpstr>
      <vt:lpstr>PowerPoint 演示文稿</vt:lpstr>
      <vt:lpstr>PowerPoint 演示文稿</vt:lpstr>
      <vt:lpstr>PowerPoint 演示文稿</vt:lpstr>
      <vt:lpstr>   谢谢！ 请批评指正  方向四 专项办联系人：王首重（18811589121）、庄博（18801106690）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hzy</dc:creator>
  <cp:lastModifiedBy>郑晓欢</cp:lastModifiedBy>
  <cp:revision>239</cp:revision>
  <cp:lastPrinted>2022-03-30T12:20:29Z</cp:lastPrinted>
  <dcterms:modified xsi:type="dcterms:W3CDTF">2022-03-31T02:12:19Z</dcterms:modified>
</cp:coreProperties>
</file>