
<file path=[Content_Types].xml><?xml version="1.0" encoding="utf-8"?>
<Types xmlns="http://schemas.openxmlformats.org/package/2006/content-types">
  <Default Extension="jpeg" ContentType="image/jpeg"/>
  <Default Extension="JPG" ContentType="image/.jpg"/>
  <Default Extension="tiff" ContentType="image/tif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640" r:id="rId3"/>
    <p:sldId id="1498" r:id="rId5"/>
    <p:sldId id="1528" r:id="rId6"/>
    <p:sldId id="1549" r:id="rId7"/>
    <p:sldId id="1551" r:id="rId8"/>
  </p:sldIdLst>
  <p:sldSz cx="12192000" cy="6858000"/>
  <p:notesSz cx="6797675" cy="987234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BF0A8EA9-E46B-4AF5-A76C-8956DBF82DCA}">
          <p14:sldIdLst>
            <p14:sldId id="640"/>
            <p14:sldId id="1498"/>
            <p14:sldId id="1528"/>
            <p14:sldId id="1549"/>
            <p14:sldId id="1551"/>
          </p14:sldIdLst>
        </p14:section>
        <p14:section name="默认节" id="{76DEB594-E45E-4A2B-9FAD-178ACDCBAE67}">
          <p14:sldIdLst/>
        </p14:section>
        <p14:section name="无标题节" id="{B0EDE261-680F-48BA-AAF3-D06898C959F8}">
          <p14:sldIdLst/>
        </p14:section>
        <p14:section name="默认节" id="{DCB660BF-B9C6-44FF-A994-69968BC60D80}">
          <p14:sldIdLst/>
        </p14:section>
        <p14:section name="无标题节" id="{22089CAE-D0A5-49E4-9B1B-C7B26FC54BFC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ng Chen" initials="MO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24"/>
    <a:srgbClr val="000099"/>
    <a:srgbClr val="FF2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9" autoAdjust="0"/>
    <p:restoredTop sz="93018" autoAdjust="0"/>
  </p:normalViewPr>
  <p:slideViewPr>
    <p:cSldViewPr>
      <p:cViewPr varScale="1">
        <p:scale>
          <a:sx n="56" d="100"/>
          <a:sy n="56" d="100"/>
        </p:scale>
        <p:origin x="1176" y="36"/>
      </p:cViewPr>
      <p:guideLst>
        <p:guide orient="horz" pos="2136"/>
        <p:guide pos="38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2" d="100"/>
          <a:sy n="42" d="100"/>
        </p:scale>
        <p:origin x="2898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43D90-AC6E-42E7-9FCD-B152133ABA7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43CF9-44B9-492A-AEC6-87097B54033A}" type="datetimeFigureOut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BDCB6-29AA-2347-96F9-BE98C06CC428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17EC1-A5BC-2E4D-BD73-CE0F8AFAF0A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803275" indent="-3079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236980" indent="-24638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32280" indent="-24638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27580" indent="-24638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684780" indent="-2463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141980" indent="-2463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599180" indent="-2463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056380" indent="-2463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D3EE7A3-2C39-48A0-8B60-7B63AE763599}" type="slidenum">
              <a:rPr lang="en-GB" altLang="zh-CN" sz="1300" smtClean="0"/>
            </a:fld>
            <a:endParaRPr lang="en-GB" altLang="zh-CN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ctrTitle" hasCustomPrompt="1"/>
          </p:nvPr>
        </p:nvSpPr>
        <p:spPr>
          <a:xfrm>
            <a:off x="0" y="1967696"/>
            <a:ext cx="12192000" cy="146183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A40000"/>
                </a:solidFill>
                <a:latin typeface="+mn-lt"/>
              </a:defRPr>
            </a:lvl1pPr>
          </a:lstStyle>
          <a:p>
            <a:r>
              <a:rPr lang="en-US" altLang="zh-CN" dirty="0"/>
              <a:t>Presentation Title</a:t>
            </a:r>
            <a:endParaRPr lang="en-US" dirty="0"/>
          </a:p>
        </p:txBody>
      </p:sp>
      <p:sp>
        <p:nvSpPr>
          <p:cNvPr id="3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0481" y="4013936"/>
            <a:ext cx="4561433" cy="34081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>
                <a:solidFill>
                  <a:srgbClr val="A40000"/>
                </a:solidFill>
                <a:latin typeface="+mn-lt"/>
                <a:ea typeface="黑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Reporter</a:t>
            </a:r>
            <a:endParaRPr lang="en-US" dirty="0"/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653"/>
          <a:stretch>
            <a:fillRect/>
          </a:stretch>
        </p:blipFill>
        <p:spPr>
          <a:xfrm>
            <a:off x="165851" y="233274"/>
            <a:ext cx="1531276" cy="741191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0" y="1102039"/>
            <a:ext cx="12192000" cy="110846"/>
            <a:chOff x="0" y="846225"/>
            <a:chExt cx="9144000" cy="110846"/>
          </a:xfrm>
        </p:grpSpPr>
        <p:grpSp>
          <p:nvGrpSpPr>
            <p:cNvPr id="34" name="组合 33"/>
            <p:cNvGrpSpPr/>
            <p:nvPr/>
          </p:nvGrpSpPr>
          <p:grpSpPr>
            <a:xfrm>
              <a:off x="0" y="846226"/>
              <a:ext cx="9144000" cy="110845"/>
              <a:chOff x="0" y="846226"/>
              <a:chExt cx="9144000" cy="110845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875653" y="846227"/>
                <a:ext cx="8268347" cy="110436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0" y="846226"/>
                <a:ext cx="975360" cy="110845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  <p:cxnSp>
          <p:nvCxnSpPr>
            <p:cNvPr id="35" name="直接连接符 34"/>
            <p:cNvCxnSpPr/>
            <p:nvPr/>
          </p:nvCxnSpPr>
          <p:spPr>
            <a:xfrm flipV="1">
              <a:off x="975360" y="846225"/>
              <a:ext cx="0" cy="11043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7285939" y="6472191"/>
            <a:ext cx="4906063" cy="400110"/>
            <a:chOff x="3891916" y="6461760"/>
            <a:chExt cx="5252086" cy="515112"/>
          </a:xfrm>
        </p:grpSpPr>
        <p:sp>
          <p:nvSpPr>
            <p:cNvPr id="41" name="文本框 40"/>
            <p:cNvSpPr txBox="1"/>
            <p:nvPr/>
          </p:nvSpPr>
          <p:spPr>
            <a:xfrm>
              <a:off x="3891916" y="6461760"/>
              <a:ext cx="5252086" cy="515112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endParaRPr lang="zh-CN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直角三角形 41"/>
            <p:cNvSpPr/>
            <p:nvPr/>
          </p:nvSpPr>
          <p:spPr>
            <a:xfrm flipV="1">
              <a:off x="3892140" y="6461761"/>
              <a:ext cx="655405" cy="339736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43" name="菱形 42"/>
          <p:cNvSpPr/>
          <p:nvPr/>
        </p:nvSpPr>
        <p:spPr>
          <a:xfrm>
            <a:off x="6003008" y="6379860"/>
            <a:ext cx="826581" cy="400110"/>
          </a:xfrm>
          <a:prstGeom prst="diamond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44" name="文本框 43"/>
          <p:cNvSpPr txBox="1"/>
          <p:nvPr/>
        </p:nvSpPr>
        <p:spPr>
          <a:xfrm>
            <a:off x="7701546" y="6496436"/>
            <a:ext cx="4687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计算中心</a:t>
            </a:r>
            <a:endParaRPr lang="zh-CN" altLang="en-US" sz="1400" b="1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副标题 2"/>
          <p:cNvSpPr txBox="1"/>
          <p:nvPr/>
        </p:nvSpPr>
        <p:spPr>
          <a:xfrm>
            <a:off x="0" y="6404058"/>
            <a:ext cx="7465232" cy="2396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l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zh-CN" altLang="en-US" sz="1600" dirty="0"/>
              <a:t>二零二零年终总结 报告</a:t>
            </a:r>
            <a:endParaRPr lang="en-US" altLang="zh-CN" sz="1600" dirty="0"/>
          </a:p>
        </p:txBody>
      </p:sp>
      <p:cxnSp>
        <p:nvCxnSpPr>
          <p:cNvPr id="3" name="直接连接符 2"/>
          <p:cNvCxnSpPr/>
          <p:nvPr/>
        </p:nvCxnSpPr>
        <p:spPr>
          <a:xfrm>
            <a:off x="1" y="6721454"/>
            <a:ext cx="7373721" cy="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占位符 5"/>
          <p:cNvSpPr>
            <a:spLocks noGrp="1"/>
          </p:cNvSpPr>
          <p:nvPr>
            <p:ph type="body" sz="quarter" idx="11" hasCustomPrompt="1"/>
          </p:nvPr>
        </p:nvSpPr>
        <p:spPr>
          <a:xfrm>
            <a:off x="1300481" y="4417132"/>
            <a:ext cx="4555735" cy="373753"/>
          </a:xfrm>
        </p:spPr>
        <p:txBody>
          <a:bodyPr anchor="ctr"/>
          <a:lstStyle>
            <a:lvl1pPr marL="0" indent="0">
              <a:buNone/>
              <a:defRPr sz="2400" b="0">
                <a:solidFill>
                  <a:srgbClr val="A40000"/>
                </a:solidFill>
              </a:defRPr>
            </a:lvl1pPr>
          </a:lstStyle>
          <a:p>
            <a:pPr lvl="0"/>
            <a:r>
              <a:rPr lang="en-US" altLang="zh-CN" dirty="0"/>
              <a:t>system</a:t>
            </a:r>
            <a:endParaRPr lang="zh-CN" altLang="en-US" dirty="0"/>
          </a:p>
        </p:txBody>
      </p:sp>
      <p:sp>
        <p:nvSpPr>
          <p:cNvPr id="24" name="文本占位符 5"/>
          <p:cNvSpPr>
            <a:spLocks noGrp="1"/>
          </p:cNvSpPr>
          <p:nvPr>
            <p:ph type="body" sz="quarter" idx="12" hasCustomPrompt="1"/>
          </p:nvPr>
        </p:nvSpPr>
        <p:spPr>
          <a:xfrm>
            <a:off x="1300481" y="4853266"/>
            <a:ext cx="4555735" cy="373753"/>
          </a:xfrm>
        </p:spPr>
        <p:txBody>
          <a:bodyPr anchor="ctr">
            <a:normAutofit/>
          </a:bodyPr>
          <a:lstStyle>
            <a:lvl1pPr marL="0" indent="0">
              <a:buNone/>
              <a:defRPr sz="2400" b="0">
                <a:solidFill>
                  <a:srgbClr val="A40000"/>
                </a:solidFill>
              </a:defRPr>
            </a:lvl1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21" name="图片 2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64552" y="233274"/>
            <a:ext cx="922538" cy="7209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文本占位符 3"/>
          <p:cNvSpPr>
            <a:spLocks noGrp="1"/>
          </p:cNvSpPr>
          <p:nvPr>
            <p:ph type="body" sz="quarter" idx="15" hasCustomPrompt="1"/>
          </p:nvPr>
        </p:nvSpPr>
        <p:spPr>
          <a:xfrm>
            <a:off x="1583499" y="116632"/>
            <a:ext cx="8544984" cy="576262"/>
          </a:xfrm>
        </p:spPr>
        <p:txBody>
          <a:bodyPr>
            <a:noAutofit/>
          </a:bodyPr>
          <a:lstStyle>
            <a:lvl5pPr marL="1873250" marR="0" indent="-18732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None/>
              <a:defRPr sz="4000">
                <a:latin typeface="+mj-lt"/>
              </a:defRPr>
            </a:lvl5pPr>
          </a:lstStyle>
          <a:p>
            <a:pPr marL="1873250" marR="0" lvl="4" indent="-18732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zh-CN" b="1" dirty="0">
                <a:solidFill>
                  <a:srgbClr val="C00000"/>
                </a:solidFill>
              </a:rPr>
              <a:t>Click here to add text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72264" y="-5508"/>
            <a:ext cx="3719736" cy="8418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1109" y="1232362"/>
            <a:ext cx="2819400" cy="512064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48021" y="1232362"/>
            <a:ext cx="7315200" cy="512064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文本占位符 3"/>
          <p:cNvSpPr>
            <a:spLocks noGrp="1"/>
          </p:cNvSpPr>
          <p:nvPr>
            <p:ph type="body" sz="quarter" idx="15" hasCustomPrompt="1"/>
          </p:nvPr>
        </p:nvSpPr>
        <p:spPr>
          <a:xfrm>
            <a:off x="1583499" y="116632"/>
            <a:ext cx="8544984" cy="576262"/>
          </a:xfrm>
        </p:spPr>
        <p:txBody>
          <a:bodyPr>
            <a:noAutofit/>
          </a:bodyPr>
          <a:lstStyle>
            <a:lvl5pPr marL="1873250" marR="0" indent="-18732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None/>
              <a:defRPr sz="4000">
                <a:latin typeface="+mj-lt"/>
              </a:defRPr>
            </a:lvl5pPr>
          </a:lstStyle>
          <a:p>
            <a:pPr marL="1873250" marR="0" lvl="4" indent="-18732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zh-CN" b="1" dirty="0">
                <a:solidFill>
                  <a:srgbClr val="C00000"/>
                </a:solidFill>
              </a:rPr>
              <a:t>Click here to add text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72264" y="-5508"/>
            <a:ext cx="3719736" cy="8418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0" y="5867400"/>
            <a:ext cx="12192000" cy="0"/>
          </a:xfrm>
          <a:prstGeom prst="line">
            <a:avLst/>
          </a:prstGeom>
          <a:noFill/>
          <a:ln w="38100">
            <a:solidFill>
              <a:srgbClr val="00267F"/>
            </a:solidFill>
            <a:round/>
          </a:ln>
          <a:effectLst/>
        </p:spPr>
        <p:txBody>
          <a:bodyPr wrap="none" anchor="ctr"/>
          <a:lstStyle/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rgbClr val="FF0066"/>
              </a:buClr>
              <a:buSzPct val="80000"/>
              <a:buFont typeface="Wingdings" panose="05000000000000000000" pitchFamily="2" charset="2"/>
              <a:buChar char="è"/>
              <a:defRPr/>
            </a:pPr>
            <a:endParaRPr lang="zh-CN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1" y="155575"/>
            <a:ext cx="4230095" cy="82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422400" y="1524000"/>
            <a:ext cx="9347200" cy="1143000"/>
          </a:xfrm>
          <a:noFill/>
        </p:spPr>
        <p:txBody>
          <a:bodyPr wrap="none" lIns="91440" tIns="45720" rIns="91440" bIns="45720"/>
          <a:lstStyle>
            <a:lvl1pPr marL="0">
              <a:defRPr b="0">
                <a:solidFill>
                  <a:srgbClr val="00267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  <a:endParaRPr lang="en-GB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2400" y="3124200"/>
            <a:ext cx="9347200" cy="838200"/>
          </a:xfrm>
          <a:ln w="9525"/>
        </p:spPr>
        <p:txBody>
          <a:bodyPr wrap="none"/>
          <a:lstStyle>
            <a:lvl1pPr marL="0" indent="0">
              <a:buFont typeface="Wingdings" panose="05000000000000000000" pitchFamily="2" charset="2"/>
              <a:buNone/>
              <a:defRPr sz="3200" b="1"/>
            </a:lvl1pPr>
          </a:lstStyle>
          <a:p>
            <a:r>
              <a:rPr lang="en-GB"/>
              <a:t>Click to edit Master subtitle style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144000" y="5943600"/>
            <a:ext cx="2540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GB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28248" y="32601"/>
            <a:ext cx="3719736" cy="84186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72264" y="-5508"/>
            <a:ext cx="3719736" cy="8418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936104"/>
          </a:xfrm>
          <a:prstGeom prst="rect">
            <a:avLst/>
          </a:prstGeom>
          <a:solidFill>
            <a:srgbClr val="00B0F0"/>
          </a:solidFill>
          <a:effectLst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8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606480"/>
            <a:ext cx="12192000" cy="28803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fld id="{70FF7DB3-1718-423B-8293-DE88ABDFAFDF}" type="slidenum">
              <a:rPr lang="zh-CN" altLang="en-US" sz="1400" smtClean="0"/>
            </a:fld>
            <a:r>
              <a:rPr lang="en-US" altLang="zh-CN" sz="1400" dirty="0"/>
              <a:t>/46</a:t>
            </a:r>
            <a:endParaRPr lang="zh-CN" altLang="en-US" sz="18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4455-9FF4-4B7C-8384-17D0E05D30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5E55-978F-4351-A2B5-2B566B48FD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008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82880" indent="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None/>
              <a:defRPr lang="zh-CN" altLang="en-US" sz="3200" b="1" kern="1200" baseline="0" dirty="0">
                <a:solidFill>
                  <a:schemeClr val="tx1"/>
                </a:solidFill>
                <a:latin typeface="Cambria" panose="02040503050406030204" pitchFamily="18" charset="0"/>
                <a:ea typeface="微软雅黑" panose="020B0503020204020204" charset="-122"/>
                <a:cs typeface="汉仪中圆简"/>
              </a:defRPr>
            </a:lvl1pPr>
          </a:lstStyle>
          <a:p>
            <a:r>
              <a:rPr lang="zh-CN" altLang="en-US" dirty="0"/>
              <a:t>单击此处编辑标题样式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935118" y="1484784"/>
            <a:ext cx="11017533" cy="453650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52425" indent="-352425" algn="l" rtl="0" eaLnBrk="0" fontAlgn="base" hangingPunct="0">
              <a:lnSpc>
                <a:spcPct val="2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n"/>
              <a:defRPr lang="zh-CN" altLang="en-US" sz="2800" b="1" kern="1200" baseline="0" dirty="0" smtClean="0">
                <a:solidFill>
                  <a:schemeClr val="tx1"/>
                </a:solidFill>
                <a:latin typeface="Cambria" panose="02040503050406030204" pitchFamily="18" charset="0"/>
                <a:ea typeface="微软雅黑" panose="020B0503020204020204" charset="-122"/>
                <a:cs typeface="Times New Roman" panose="02020603050405020304" pitchFamily="18" charset="0"/>
              </a:defRPr>
            </a:lvl1pPr>
            <a:lvl2pPr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n"/>
              <a:defRPr lang="zh-CN" altLang="en-US" sz="2100" b="1" kern="1200" dirty="0" smtClean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汉仪中圆简"/>
              </a:defRPr>
            </a:lvl2pPr>
            <a:lvl3pPr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n"/>
              <a:defRPr lang="zh-CN" altLang="en-US" sz="2100" b="1" kern="1200" dirty="0" smtClean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汉仪中圆简"/>
              </a:defRPr>
            </a:lvl3pPr>
            <a:lvl4pPr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n"/>
              <a:defRPr lang="zh-CN" altLang="en-US" sz="2100" b="1" kern="1200" dirty="0" smtClean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汉仪中圆简"/>
              </a:defRPr>
            </a:lvl4pPr>
            <a:lvl5pPr indent="-34290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n"/>
              <a:defRPr lang="zh-CN" altLang="en-US" sz="2100" b="1" kern="1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汉仪中圆简"/>
              </a:defRPr>
            </a:lvl5pPr>
          </a:lstStyle>
          <a:p>
            <a:pPr lvl="0"/>
            <a:r>
              <a:rPr lang="zh-CN" altLang="en-US" dirty="0"/>
              <a:t>单击此处添加目录</a:t>
            </a:r>
            <a:endParaRPr lang="zh-CN" altLang="en-US" dirty="0"/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896533" y="6390794"/>
            <a:ext cx="12481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A5641F2-5FCC-4DFB-A044-EC74B8B3AD6A}" type="slidenum">
              <a:rPr lang="zh-CN" altLang="en-US" smtClean="0"/>
            </a:fld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0" y="908720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 userDrawn="1"/>
        </p:nvSpPr>
        <p:spPr>
          <a:xfrm>
            <a:off x="0" y="5"/>
            <a:ext cx="1501254" cy="107817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88828" y="287343"/>
            <a:ext cx="10515600" cy="790835"/>
          </a:xfrm>
        </p:spPr>
        <p:txBody>
          <a:bodyPr/>
          <a:lstStyle>
            <a:lvl1pPr algn="l">
              <a:defRPr>
                <a:solidFill>
                  <a:srgbClr val="0000FF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8DB2B03-8B1D-435A-8239-B1B7C1A5908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316D139-F786-4568-ADCC-715A780593E5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8"/>
          <p:cNvSpPr/>
          <p:nvPr userDrawn="1"/>
        </p:nvSpPr>
        <p:spPr>
          <a:xfrm rot="10800000">
            <a:off x="11076388" y="6280721"/>
            <a:ext cx="1115616" cy="440759"/>
          </a:xfrm>
          <a:custGeom>
            <a:avLst/>
            <a:gdLst>
              <a:gd name="connsiteX0" fmla="*/ 0 w 1224136"/>
              <a:gd name="connsiteY0" fmla="*/ 0 h 432048"/>
              <a:gd name="connsiteX1" fmla="*/ 1224136 w 1224136"/>
              <a:gd name="connsiteY1" fmla="*/ 0 h 432048"/>
              <a:gd name="connsiteX2" fmla="*/ 1224136 w 1224136"/>
              <a:gd name="connsiteY2" fmla="*/ 432048 h 432048"/>
              <a:gd name="connsiteX3" fmla="*/ 0 w 1224136"/>
              <a:gd name="connsiteY3" fmla="*/ 432048 h 432048"/>
              <a:gd name="connsiteX4" fmla="*/ 0 w 1224136"/>
              <a:gd name="connsiteY4" fmla="*/ 0 h 432048"/>
              <a:gd name="connsiteX0-1" fmla="*/ 0 w 1224136"/>
              <a:gd name="connsiteY0-2" fmla="*/ 28575 h 460623"/>
              <a:gd name="connsiteX1-3" fmla="*/ 1024111 w 1224136"/>
              <a:gd name="connsiteY1-4" fmla="*/ 0 h 460623"/>
              <a:gd name="connsiteX2-5" fmla="*/ 1224136 w 1224136"/>
              <a:gd name="connsiteY2-6" fmla="*/ 460623 h 460623"/>
              <a:gd name="connsiteX3-7" fmla="*/ 0 w 1224136"/>
              <a:gd name="connsiteY3-8" fmla="*/ 460623 h 460623"/>
              <a:gd name="connsiteX4-9" fmla="*/ 0 w 1224136"/>
              <a:gd name="connsiteY4-10" fmla="*/ 28575 h 460623"/>
              <a:gd name="connsiteX0-11" fmla="*/ 0 w 1224136"/>
              <a:gd name="connsiteY0-12" fmla="*/ 0 h 432048"/>
              <a:gd name="connsiteX1-13" fmla="*/ 1024111 w 1224136"/>
              <a:gd name="connsiteY1-14" fmla="*/ 0 h 432048"/>
              <a:gd name="connsiteX2-15" fmla="*/ 1224136 w 1224136"/>
              <a:gd name="connsiteY2-16" fmla="*/ 432048 h 432048"/>
              <a:gd name="connsiteX3-17" fmla="*/ 0 w 1224136"/>
              <a:gd name="connsiteY3-18" fmla="*/ 432048 h 432048"/>
              <a:gd name="connsiteX4-19" fmla="*/ 0 w 1224136"/>
              <a:gd name="connsiteY4-20" fmla="*/ 0 h 432048"/>
              <a:gd name="connsiteX0-21" fmla="*/ 0 w 1224136"/>
              <a:gd name="connsiteY0-22" fmla="*/ 0 h 432048"/>
              <a:gd name="connsiteX1-23" fmla="*/ 1014586 w 1224136"/>
              <a:gd name="connsiteY1-24" fmla="*/ 0 h 432048"/>
              <a:gd name="connsiteX2-25" fmla="*/ 1224136 w 1224136"/>
              <a:gd name="connsiteY2-26" fmla="*/ 432048 h 432048"/>
              <a:gd name="connsiteX3-27" fmla="*/ 0 w 1224136"/>
              <a:gd name="connsiteY3-28" fmla="*/ 432048 h 432048"/>
              <a:gd name="connsiteX4-29" fmla="*/ 0 w 1224136"/>
              <a:gd name="connsiteY4-30" fmla="*/ 0 h 4320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24136" h="432048">
                <a:moveTo>
                  <a:pt x="0" y="0"/>
                </a:moveTo>
                <a:lnTo>
                  <a:pt x="1014586" y="0"/>
                </a:lnTo>
                <a:lnTo>
                  <a:pt x="1224136" y="432048"/>
                </a:lnTo>
                <a:lnTo>
                  <a:pt x="0" y="43204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灯片编号占位符 5"/>
          <p:cNvSpPr txBox="1"/>
          <p:nvPr userDrawn="1"/>
        </p:nvSpPr>
        <p:spPr>
          <a:xfrm>
            <a:off x="11267384" y="6348694"/>
            <a:ext cx="888460" cy="3048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bg1"/>
                </a:solidFill>
                <a:latin typeface="华文宋体" panose="02010600040101010101" pitchFamily="2" charset="-122"/>
                <a:ea typeface="华文宋体" panose="0201060004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dirty="0"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fld id="{2EEF1883-7A0E-4F66-9932-E581691AD397}" type="slidenum">
              <a:rPr lang="zh-CN" altLang="en-US" sz="1600" dirty="0" smtClean="0">
                <a:effectLst/>
                <a:latin typeface="微软雅黑" panose="020B0503020204020204" charset="-122"/>
                <a:ea typeface="微软雅黑" panose="020B0503020204020204" charset="-122"/>
              </a:rPr>
            </a:fld>
            <a:r>
              <a:rPr lang="zh-CN" altLang="en-US" sz="1400" dirty="0">
                <a:effectLst/>
              </a:rPr>
              <a:t>  </a:t>
            </a:r>
            <a:endParaRPr lang="zh-CN" altLang="en-US" sz="140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3" y="1078173"/>
            <a:ext cx="12192000" cy="12767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0" y="1081051"/>
            <a:ext cx="1501254" cy="1247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80288" y="1310641"/>
            <a:ext cx="10718987" cy="480486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zh-CN" altLang="en-US" sz="3200" smtClean="0">
                <a:solidFill>
                  <a:srgbClr val="000099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zh-CN" altLang="en-US" sz="2400" smtClean="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zh-CN" altLang="en-US" sz="2000" smtClean="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zh-CN" altLang="en-US" sz="1800" smtClean="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en-US" sz="1800" dirty="0">
                <a:solidFill>
                  <a:schemeClr val="tx1"/>
                </a:solidFill>
              </a:defRPr>
            </a:lvl5pPr>
          </a:lstStyle>
          <a:p>
            <a:pPr lvl="0">
              <a:buClrTx/>
              <a:buFont typeface="Wingdings" panose="05000000000000000000" pitchFamily="2" charset="2"/>
              <a:buChar char="l"/>
            </a:pPr>
            <a:r>
              <a:rPr lang="en-US" altLang="zh-CN" dirty="0"/>
              <a:t>Click here to add text</a:t>
            </a:r>
            <a:endParaRPr lang="zh-CN" altLang="en-US" dirty="0"/>
          </a:p>
          <a:p>
            <a:pPr lvl="1">
              <a:buClrTx/>
              <a:buFont typeface="Wingdings" panose="05000000000000000000" pitchFamily="2" charset="2"/>
              <a:buChar char="n"/>
            </a:pPr>
            <a:r>
              <a:rPr lang="en-US" altLang="zh-CN" dirty="0"/>
              <a:t>Click here to add text</a:t>
            </a:r>
            <a:endParaRPr lang="zh-CN" altLang="en-US" dirty="0"/>
          </a:p>
          <a:p>
            <a:pPr lvl="2">
              <a:buClrTx/>
              <a:buFont typeface="Wingdings" panose="05000000000000000000" pitchFamily="2" charset="2"/>
              <a:buChar char="u"/>
            </a:pPr>
            <a:r>
              <a:rPr lang="en-US" altLang="zh-CN" dirty="0"/>
              <a:t>Click here to add text</a:t>
            </a:r>
            <a:endParaRPr lang="zh-CN" altLang="en-US" dirty="0"/>
          </a:p>
          <a:p>
            <a:pPr lvl="3">
              <a:buClrTx/>
              <a:buFont typeface="Wingdings" panose="05000000000000000000" pitchFamily="2" charset="2"/>
              <a:buChar char="Ø"/>
            </a:pPr>
            <a:r>
              <a:rPr lang="en-US" altLang="zh-CN" dirty="0"/>
              <a:t>Click here to add text</a:t>
            </a:r>
            <a:endParaRPr lang="zh-CN" altLang="en-US" dirty="0"/>
          </a:p>
          <a:p>
            <a:pPr lvl="4">
              <a:buClrTx/>
              <a:buFont typeface="Wingdings" panose="05000000000000000000" pitchFamily="2" charset="2"/>
              <a:buChar char="ü"/>
            </a:pPr>
            <a:r>
              <a:rPr lang="en-US" altLang="zh-CN" dirty="0"/>
              <a:t>Click here to add text</a:t>
            </a:r>
            <a:endParaRPr lang="en-US" dirty="0"/>
          </a:p>
        </p:txBody>
      </p:sp>
      <p:sp>
        <p:nvSpPr>
          <p:cNvPr id="10" name="标题 4"/>
          <p:cNvSpPr>
            <a:spLocks noGrp="1"/>
          </p:cNvSpPr>
          <p:nvPr>
            <p:ph type="title" hasCustomPrompt="1"/>
          </p:nvPr>
        </p:nvSpPr>
        <p:spPr>
          <a:xfrm>
            <a:off x="1558637" y="105353"/>
            <a:ext cx="10515600" cy="663575"/>
          </a:xfrm>
          <a:prstGeom prst="rect">
            <a:avLst/>
          </a:prstGeom>
        </p:spPr>
        <p:txBody>
          <a:bodyPr anchor="ctr"/>
          <a:lstStyle>
            <a:lvl1pPr>
              <a:defRPr sz="4000" b="1" baseline="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Click here to add text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4"/>
          <p:cNvSpPr>
            <a:spLocks noGrp="1"/>
          </p:cNvSpPr>
          <p:nvPr>
            <p:ph type="title" hasCustomPrompt="1"/>
          </p:nvPr>
        </p:nvSpPr>
        <p:spPr>
          <a:xfrm>
            <a:off x="1558637" y="105353"/>
            <a:ext cx="10515600" cy="663575"/>
          </a:xfrm>
          <a:prstGeom prst="rect">
            <a:avLst/>
          </a:prstGeom>
        </p:spPr>
        <p:txBody>
          <a:bodyPr anchor="ctr"/>
          <a:lstStyle>
            <a:lvl1pPr>
              <a:defRPr sz="4000" b="1" baseline="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Click here to add text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39365" y="2046723"/>
            <a:ext cx="817033" cy="561975"/>
          </a:xfrm>
          <a:solidFill>
            <a:srgbClr val="000099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/>
              <a:t>No.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1" hasCustomPrompt="1"/>
          </p:nvPr>
        </p:nvSpPr>
        <p:spPr>
          <a:xfrm>
            <a:off x="3270057" y="2046722"/>
            <a:ext cx="6318251" cy="56197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altLang="zh-CN" dirty="0"/>
              <a:t>Click here to add title</a:t>
            </a:r>
            <a:endParaRPr lang="zh-CN" altLang="en-US" dirty="0"/>
          </a:p>
        </p:txBody>
      </p:sp>
      <p:sp>
        <p:nvSpPr>
          <p:cNvPr id="16" name="文本占位符 10"/>
          <p:cNvSpPr>
            <a:spLocks noGrp="1"/>
          </p:cNvSpPr>
          <p:nvPr>
            <p:ph type="body" sz="quarter" idx="12" hasCustomPrompt="1"/>
          </p:nvPr>
        </p:nvSpPr>
        <p:spPr>
          <a:xfrm>
            <a:off x="2439365" y="2864141"/>
            <a:ext cx="817033" cy="561975"/>
          </a:xfrm>
          <a:solidFill>
            <a:srgbClr val="000099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/>
              <a:t>No.</a:t>
            </a:r>
            <a:endParaRPr lang="zh-CN" altLang="en-US" dirty="0"/>
          </a:p>
        </p:txBody>
      </p:sp>
      <p:sp>
        <p:nvSpPr>
          <p:cNvPr id="18" name="文本占位符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70057" y="2864140"/>
            <a:ext cx="6318251" cy="56197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altLang="zh-CN" dirty="0"/>
              <a:t>Click here to add title</a:t>
            </a:r>
            <a:endParaRPr lang="zh-CN" altLang="en-US" dirty="0"/>
          </a:p>
        </p:txBody>
      </p:sp>
      <p:sp>
        <p:nvSpPr>
          <p:cNvPr id="19" name="文本占位符 10"/>
          <p:cNvSpPr>
            <a:spLocks noGrp="1"/>
          </p:cNvSpPr>
          <p:nvPr>
            <p:ph type="body" sz="quarter" idx="14" hasCustomPrompt="1"/>
          </p:nvPr>
        </p:nvSpPr>
        <p:spPr>
          <a:xfrm>
            <a:off x="2439365" y="3681558"/>
            <a:ext cx="817033" cy="561975"/>
          </a:xfrm>
          <a:solidFill>
            <a:srgbClr val="000099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/>
              <a:t>No.</a:t>
            </a:r>
            <a:endParaRPr lang="zh-CN" altLang="en-US" dirty="0"/>
          </a:p>
        </p:txBody>
      </p:sp>
      <p:sp>
        <p:nvSpPr>
          <p:cNvPr id="21" name="文本占位符 14"/>
          <p:cNvSpPr>
            <a:spLocks noGrp="1"/>
          </p:cNvSpPr>
          <p:nvPr>
            <p:ph type="body" sz="quarter" idx="15" hasCustomPrompt="1"/>
          </p:nvPr>
        </p:nvSpPr>
        <p:spPr>
          <a:xfrm>
            <a:off x="3270057" y="3681556"/>
            <a:ext cx="6318251" cy="56197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altLang="zh-CN" dirty="0"/>
              <a:t>Click here to add title</a:t>
            </a:r>
            <a:endParaRPr lang="zh-CN" altLang="en-US" dirty="0"/>
          </a:p>
        </p:txBody>
      </p:sp>
      <p:sp>
        <p:nvSpPr>
          <p:cNvPr id="22" name="文本占位符 10"/>
          <p:cNvSpPr>
            <a:spLocks noGrp="1"/>
          </p:cNvSpPr>
          <p:nvPr>
            <p:ph type="body" sz="quarter" idx="16" hasCustomPrompt="1"/>
          </p:nvPr>
        </p:nvSpPr>
        <p:spPr>
          <a:xfrm>
            <a:off x="2439365" y="4498974"/>
            <a:ext cx="817033" cy="561975"/>
          </a:xfrm>
          <a:solidFill>
            <a:srgbClr val="000099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/>
              <a:t>No.</a:t>
            </a:r>
            <a:endParaRPr lang="zh-CN" altLang="en-US" dirty="0"/>
          </a:p>
        </p:txBody>
      </p:sp>
      <p:sp>
        <p:nvSpPr>
          <p:cNvPr id="24" name="文本占位符 14"/>
          <p:cNvSpPr>
            <a:spLocks noGrp="1"/>
          </p:cNvSpPr>
          <p:nvPr>
            <p:ph type="body" sz="quarter" idx="17" hasCustomPrompt="1"/>
          </p:nvPr>
        </p:nvSpPr>
        <p:spPr>
          <a:xfrm>
            <a:off x="3270057" y="4498973"/>
            <a:ext cx="6318251" cy="56197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altLang="zh-CN" dirty="0"/>
              <a:t>Click here to add title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" y="6586927"/>
            <a:ext cx="10914276" cy="268329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914278" y="6588019"/>
            <a:ext cx="1277721" cy="267236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lide Number Placeholder 5"/>
          <p:cNvSpPr txBox="1"/>
          <p:nvPr/>
        </p:nvSpPr>
        <p:spPr>
          <a:xfrm>
            <a:off x="10311534" y="6588019"/>
            <a:ext cx="1796516" cy="267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lang="zh-CN" altLang="en-US" sz="2000" kern="120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771D156-31C7-4A0D-88C3-08F7D3EE48DA}" type="slidenum">
              <a:rPr lang="en-US" altLang="zh-CN" sz="1600" b="1" smtClean="0">
                <a:latin typeface="Calibri" panose="020F0502020204030204" pitchFamily="34" charset="0"/>
                <a:cs typeface="Calibri" panose="020F0502020204030204" pitchFamily="34" charset="0"/>
              </a:rPr>
            </a:fld>
            <a:endParaRPr lang="zh-CN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0" y="6567603"/>
            <a:ext cx="10715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600" b="1" dirty="0">
                <a:solidFill>
                  <a:schemeClr val="bg1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HEPS · </a:t>
            </a:r>
            <a:r>
              <a:rPr lang="en-US" altLang="zh-CN" sz="1600" b="1" dirty="0">
                <a:solidFill>
                  <a:schemeClr val="bg1"/>
                </a:solidFill>
              </a:rPr>
              <a:t>The 1</a:t>
            </a:r>
            <a:r>
              <a:rPr lang="en-US" altLang="zh-CN" sz="1600" b="1" baseline="30000" dirty="0">
                <a:solidFill>
                  <a:schemeClr val="bg1"/>
                </a:solidFill>
              </a:rPr>
              <a:t>st</a:t>
            </a:r>
            <a:r>
              <a:rPr lang="en-US" altLang="zh-CN" sz="1600" b="1" baseline="0" dirty="0">
                <a:solidFill>
                  <a:schemeClr val="bg1"/>
                </a:solidFill>
              </a:rPr>
              <a:t> </a:t>
            </a:r>
            <a:r>
              <a:rPr lang="en-US" altLang="zh-CN" sz="1600" b="1" dirty="0">
                <a:solidFill>
                  <a:schemeClr val="bg1"/>
                </a:solidFill>
              </a:rPr>
              <a:t>Meeting of HEPS</a:t>
            </a:r>
            <a:r>
              <a:rPr lang="en-US" altLang="zh-CN" sz="1600" b="1" baseline="0" dirty="0">
                <a:solidFill>
                  <a:schemeClr val="bg1"/>
                </a:solidFill>
              </a:rPr>
              <a:t> </a:t>
            </a:r>
            <a:r>
              <a:rPr lang="en-US" altLang="zh-CN" sz="1600" b="1" dirty="0">
                <a:solidFill>
                  <a:schemeClr val="bg1"/>
                </a:solidFill>
              </a:rPr>
              <a:t>IAC, IHEP, Dec. 11-14, 2018</a:t>
            </a:r>
            <a:endParaRPr lang="zh-CN" alt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直角三角形 10"/>
          <p:cNvSpPr/>
          <p:nvPr/>
        </p:nvSpPr>
        <p:spPr>
          <a:xfrm flipV="1">
            <a:off x="10909477" y="6588019"/>
            <a:ext cx="526943" cy="267236"/>
          </a:xfrm>
          <a:prstGeom prst="rtTriangl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1445105" y="6588019"/>
            <a:ext cx="0" cy="2672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内容占位符 13"/>
          <p:cNvSpPr>
            <a:spLocks noGrp="1"/>
          </p:cNvSpPr>
          <p:nvPr>
            <p:ph sz="quarter" idx="10" hasCustomPrompt="1"/>
          </p:nvPr>
        </p:nvSpPr>
        <p:spPr>
          <a:xfrm>
            <a:off x="0" y="1329893"/>
            <a:ext cx="8783781" cy="1912071"/>
          </a:xfrm>
          <a:solidFill>
            <a:srgbClr val="000099"/>
          </a:solidFill>
        </p:spPr>
        <p:txBody>
          <a:bodyPr anchor="ctr">
            <a:normAutofit/>
          </a:bodyPr>
          <a:lstStyle>
            <a:lvl1pPr marL="0" indent="0">
              <a:buNone/>
              <a:defRPr sz="4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/>
              <a:t>Click here to add title</a:t>
            </a:r>
            <a:endParaRPr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1"/>
          </p:nvPr>
        </p:nvSpPr>
        <p:spPr>
          <a:xfrm>
            <a:off x="1676402" y="3460607"/>
            <a:ext cx="9628909" cy="27115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594" y="1240525"/>
            <a:ext cx="4985143" cy="5120640"/>
          </a:xfrm>
        </p:spPr>
        <p:txBody>
          <a:bodyPr anchor="t"/>
          <a:lstStyle>
            <a:lvl1pPr marL="182880" indent="-182880">
              <a:buClrTx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</a:defRPr>
            </a:lvl1pPr>
            <a:lvl2pPr marL="685800" indent="-182880">
              <a:buClrTx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</a:defRPr>
            </a:lvl2pPr>
            <a:lvl3pPr marL="1143000" indent="-182880">
              <a:buClrTx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</a:defRPr>
            </a:lvl3pPr>
            <a:lvl4pPr marL="1600200" indent="-182880">
              <a:buClrTx/>
              <a:buFont typeface="Wingdings" panose="05000000000000000000" pitchFamily="2" charset="2"/>
              <a:buChar char="Ø"/>
              <a:defRPr sz="1800">
                <a:solidFill>
                  <a:schemeClr val="tx1"/>
                </a:solidFill>
              </a:defRPr>
            </a:lvl4pPr>
            <a:lvl5pPr marL="2057400" indent="-182880">
              <a:buClrTx/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879" y="1240525"/>
            <a:ext cx="5025040" cy="512064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zh-CN" altLang="en-US" sz="3200" smtClean="0"/>
            </a:lvl1pPr>
            <a:lvl2pPr>
              <a:defRPr lang="zh-CN" altLang="en-US" smtClean="0"/>
            </a:lvl2pPr>
            <a:lvl3pPr>
              <a:defRPr lang="zh-CN" altLang="en-US" sz="2000" smtClean="0"/>
            </a:lvl3pPr>
            <a:lvl4pPr>
              <a:defRPr lang="zh-CN" altLang="en-US" smtClean="0"/>
            </a:lvl4pPr>
            <a:lvl5pPr>
              <a:defRPr lang="en-US" dirty="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1558637" y="105353"/>
            <a:ext cx="9649931" cy="663575"/>
          </a:xfrm>
          <a:prstGeom prst="rect">
            <a:avLst/>
          </a:prstGeom>
        </p:spPr>
        <p:txBody>
          <a:bodyPr anchor="ctr"/>
          <a:lstStyle>
            <a:lvl1pPr>
              <a:defRPr sz="4000" b="1" baseline="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Click here to add text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797" y="1235858"/>
            <a:ext cx="3474720" cy="80772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97" y="2143208"/>
            <a:ext cx="3474720" cy="402336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00348" y="1235860"/>
            <a:ext cx="3474720" cy="81317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0348" y="2143208"/>
            <a:ext cx="3474720" cy="402336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3" name="标题 4"/>
          <p:cNvSpPr>
            <a:spLocks noGrp="1"/>
          </p:cNvSpPr>
          <p:nvPr>
            <p:ph type="title" hasCustomPrompt="1"/>
          </p:nvPr>
        </p:nvSpPr>
        <p:spPr>
          <a:xfrm>
            <a:off x="1558637" y="105353"/>
            <a:ext cx="10515600" cy="663575"/>
          </a:xfrm>
          <a:prstGeom prst="rect">
            <a:avLst/>
          </a:prstGeom>
        </p:spPr>
        <p:txBody>
          <a:bodyPr anchor="ctr"/>
          <a:lstStyle>
            <a:lvl1pPr>
              <a:defRPr sz="4000" b="1" baseline="0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Click here to add text</a:t>
            </a:r>
            <a:endParaRPr lang="zh-CN" alt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899" y="1235860"/>
            <a:ext cx="3474720" cy="81317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11"/>
          </p:nvPr>
        </p:nvSpPr>
        <p:spPr>
          <a:xfrm>
            <a:off x="8350899" y="2143208"/>
            <a:ext cx="3474720" cy="402336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72264" y="-5508"/>
            <a:ext cx="3719736" cy="8418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2919" y="1123839"/>
            <a:ext cx="2947483" cy="460118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1775521" y="116633"/>
            <a:ext cx="8928100" cy="5873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None/>
              <a:defRPr sz="4000"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zh-CN" b="1" dirty="0">
                <a:solidFill>
                  <a:srgbClr val="C00000"/>
                </a:solidFill>
              </a:rPr>
              <a:t>Click here to add text</a:t>
            </a:r>
            <a:endParaRPr lang="zh-CN" altLang="en-US" b="1" dirty="0">
              <a:solidFill>
                <a:srgbClr val="C00000"/>
              </a:solidFill>
            </a:endParaRPr>
          </a:p>
          <a:p>
            <a:pPr lvl="0"/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72264" y="-5508"/>
            <a:ext cx="3719736" cy="8418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1456" y="1273629"/>
            <a:ext cx="7670944" cy="51019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1" name="内容占位符 5"/>
          <p:cNvSpPr>
            <a:spLocks noGrp="1"/>
          </p:cNvSpPr>
          <p:nvPr>
            <p:ph sz="quarter" idx="13" hasCustomPrompt="1"/>
          </p:nvPr>
        </p:nvSpPr>
        <p:spPr>
          <a:xfrm>
            <a:off x="718458" y="1273629"/>
            <a:ext cx="2834217" cy="2374901"/>
          </a:xfrm>
        </p:spPr>
        <p:txBody>
          <a:bodyPr anchor="t"/>
          <a:lstStyle>
            <a:lvl1pPr>
              <a:defRPr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altLang="zh-CN" dirty="0"/>
              <a:t>Click here to add key words</a:t>
            </a:r>
            <a:endParaRPr lang="zh-CN" altLang="en-US" dirty="0"/>
          </a:p>
        </p:txBody>
      </p:sp>
      <p:sp>
        <p:nvSpPr>
          <p:cNvPr id="12" name="内容占位符 5"/>
          <p:cNvSpPr>
            <a:spLocks noGrp="1"/>
          </p:cNvSpPr>
          <p:nvPr>
            <p:ph sz="quarter" idx="14" hasCustomPrompt="1"/>
          </p:nvPr>
        </p:nvSpPr>
        <p:spPr>
          <a:xfrm>
            <a:off x="718458" y="3840473"/>
            <a:ext cx="2834217" cy="2535092"/>
          </a:xfrm>
        </p:spPr>
        <p:txBody>
          <a:bodyPr anchor="t"/>
          <a:lstStyle>
            <a:lvl1pPr>
              <a:defRPr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altLang="zh-CN" dirty="0"/>
              <a:t>Click here to add key words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5" hasCustomPrompt="1"/>
          </p:nvPr>
        </p:nvSpPr>
        <p:spPr>
          <a:xfrm>
            <a:off x="1679510" y="116632"/>
            <a:ext cx="8642349" cy="431800"/>
          </a:xfrm>
        </p:spPr>
        <p:txBody>
          <a:bodyPr>
            <a:noAutofit/>
          </a:bodyPr>
          <a:lstStyle>
            <a:lvl5pPr marL="1873250" marR="0" indent="-18732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None/>
              <a:defRPr sz="4000">
                <a:latin typeface="+mj-lt"/>
              </a:defRPr>
            </a:lvl5pPr>
          </a:lstStyle>
          <a:p>
            <a:pPr marL="1873250" marR="0" lvl="4" indent="-18732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zh-CN" b="1" dirty="0">
                <a:solidFill>
                  <a:srgbClr val="C00000"/>
                </a:solidFill>
              </a:rPr>
              <a:t>Click here to add text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72264" y="-5508"/>
            <a:ext cx="3719736" cy="8418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603301" y="1191984"/>
            <a:ext cx="8115231" cy="5101937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dirty="0"/>
              <a:t>Click here to add picture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 hasCustomPrompt="1"/>
          </p:nvPr>
        </p:nvSpPr>
        <p:spPr>
          <a:xfrm>
            <a:off x="413657" y="1191984"/>
            <a:ext cx="2834217" cy="2374901"/>
          </a:xfrm>
        </p:spPr>
        <p:txBody>
          <a:bodyPr anchor="t"/>
          <a:lstStyle>
            <a:lvl1pPr>
              <a:defRPr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altLang="zh-CN" dirty="0"/>
              <a:t>Click here to add key words</a:t>
            </a:r>
            <a:endParaRPr lang="zh-CN" altLang="en-US" dirty="0"/>
          </a:p>
        </p:txBody>
      </p:sp>
      <p:sp>
        <p:nvSpPr>
          <p:cNvPr id="11" name="内容占位符 5"/>
          <p:cNvSpPr>
            <a:spLocks noGrp="1"/>
          </p:cNvSpPr>
          <p:nvPr>
            <p:ph sz="quarter" idx="14" hasCustomPrompt="1"/>
          </p:nvPr>
        </p:nvSpPr>
        <p:spPr>
          <a:xfrm>
            <a:off x="413657" y="3758828"/>
            <a:ext cx="2834217" cy="2535092"/>
          </a:xfrm>
        </p:spPr>
        <p:txBody>
          <a:bodyPr anchor="t"/>
          <a:lstStyle>
            <a:lvl1pPr>
              <a:defRPr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altLang="zh-CN" dirty="0"/>
              <a:t>Click here to add key words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5" hasCustomPrompt="1"/>
          </p:nvPr>
        </p:nvSpPr>
        <p:spPr>
          <a:xfrm>
            <a:off x="1583499" y="44624"/>
            <a:ext cx="8544984" cy="576262"/>
          </a:xfrm>
        </p:spPr>
        <p:txBody>
          <a:bodyPr>
            <a:noAutofit/>
          </a:bodyPr>
          <a:lstStyle>
            <a:lvl5pPr marL="1873250" marR="0" indent="-18732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None/>
              <a:defRPr sz="4000">
                <a:latin typeface="+mj-lt"/>
              </a:defRPr>
            </a:lvl5pPr>
          </a:lstStyle>
          <a:p>
            <a:pPr marL="1873250" marR="0" lvl="4" indent="-18732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zh-CN" b="1" dirty="0">
                <a:solidFill>
                  <a:srgbClr val="C00000"/>
                </a:solidFill>
              </a:rPr>
              <a:t>Click here to add text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72264" y="-5508"/>
            <a:ext cx="3719736" cy="84186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2.png"/><Relationship Id="rId18" Type="http://schemas.openxmlformats.org/officeDocument/2006/relationships/image" Target="../media/image1.tiff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455" y="1880755"/>
            <a:ext cx="11152909" cy="44916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altLang="zh-CN" dirty="0"/>
              <a:t>Click here to add text</a:t>
            </a:r>
            <a:endParaRPr lang="zh-CN" altLang="en-US" dirty="0"/>
          </a:p>
          <a:p>
            <a:pPr lvl="1"/>
            <a:r>
              <a:rPr lang="en-US" altLang="zh-CN" dirty="0"/>
              <a:t>Click here to add text</a:t>
            </a:r>
            <a:endParaRPr lang="zh-CN" altLang="en-US" dirty="0"/>
          </a:p>
          <a:p>
            <a:pPr lvl="2"/>
            <a:r>
              <a:rPr lang="en-US" altLang="zh-CN" dirty="0"/>
              <a:t>Click here to add text</a:t>
            </a:r>
            <a:endParaRPr lang="zh-CN" altLang="en-US" dirty="0"/>
          </a:p>
          <a:p>
            <a:pPr lvl="3"/>
            <a:r>
              <a:rPr lang="en-US" altLang="zh-CN" dirty="0"/>
              <a:t>Click here to add text</a:t>
            </a:r>
            <a:endParaRPr lang="zh-CN" altLang="en-US" dirty="0"/>
          </a:p>
          <a:p>
            <a:pPr lvl="4"/>
            <a:r>
              <a:rPr lang="en-US" altLang="zh-CN" dirty="0"/>
              <a:t>Click here to add text</a:t>
            </a:r>
            <a:endParaRPr 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1" y="821645"/>
            <a:ext cx="12192000" cy="87076"/>
            <a:chOff x="0" y="821645"/>
            <a:chExt cx="9191194" cy="135018"/>
          </a:xfrm>
        </p:grpSpPr>
        <p:grpSp>
          <p:nvGrpSpPr>
            <p:cNvPr id="10" name="组合 9"/>
            <p:cNvGrpSpPr/>
            <p:nvPr/>
          </p:nvGrpSpPr>
          <p:grpSpPr>
            <a:xfrm>
              <a:off x="0" y="836712"/>
              <a:ext cx="9191194" cy="110437"/>
              <a:chOff x="0" y="836712"/>
              <a:chExt cx="9191194" cy="110437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922847" y="836712"/>
                <a:ext cx="8268347" cy="110436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0" y="836713"/>
                <a:ext cx="975360" cy="110436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  <p:cxnSp>
          <p:nvCxnSpPr>
            <p:cNvPr id="11" name="直接连接符 10"/>
            <p:cNvCxnSpPr/>
            <p:nvPr/>
          </p:nvCxnSpPr>
          <p:spPr>
            <a:xfrm flipV="1">
              <a:off x="975360" y="821645"/>
              <a:ext cx="0" cy="13501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86" y="108726"/>
            <a:ext cx="955964" cy="631767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1" y="6432191"/>
            <a:ext cx="10914276" cy="42306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909477" y="6432191"/>
            <a:ext cx="1277721" cy="421341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Slide Number Placeholder 5"/>
          <p:cNvSpPr txBox="1"/>
          <p:nvPr/>
        </p:nvSpPr>
        <p:spPr>
          <a:xfrm>
            <a:off x="10311534" y="6433915"/>
            <a:ext cx="1796516" cy="4213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lang="zh-CN" altLang="en-US" sz="2000" kern="120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771D156-31C7-4A0D-88C3-08F7D3EE48DA}" type="slidenum">
              <a:rPr lang="en-US" altLang="zh-CN" sz="1600" b="1" smtClean="0">
                <a:latin typeface="Calibri" panose="020F0502020204030204" pitchFamily="34" charset="0"/>
                <a:cs typeface="Calibri" panose="020F0502020204030204" pitchFamily="34" charset="0"/>
              </a:rPr>
            </a:fld>
            <a:endParaRPr lang="zh-CN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直角三角形 20"/>
          <p:cNvSpPr/>
          <p:nvPr/>
        </p:nvSpPr>
        <p:spPr>
          <a:xfrm flipV="1">
            <a:off x="10909477" y="6433915"/>
            <a:ext cx="526943" cy="421341"/>
          </a:xfrm>
          <a:prstGeom prst="rtTriangl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11445105" y="6433915"/>
            <a:ext cx="0" cy="42134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1087068" y="50631"/>
            <a:ext cx="922538" cy="7209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Pct val="60000"/>
        <a:buFont typeface="Wingdings" panose="05000000000000000000" pitchFamily="2" charset="2"/>
        <a:buChar char="l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Pct val="60000"/>
        <a:buFont typeface="Wingdings" panose="05000000000000000000" pitchFamily="2" charset="2"/>
        <a:buChar char="u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Pct val="60000"/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Pct val="60000"/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23368" y="4076701"/>
            <a:ext cx="7105650" cy="1528763"/>
          </a:xfrm>
        </p:spPr>
        <p:txBody>
          <a:bodyPr/>
          <a:lstStyle/>
          <a:p>
            <a:pPr algn="ctr" eaLnBrk="1" hangingPunct="1"/>
            <a:r>
              <a:rPr lang="zh-CN" altLang="en-US" spc="300" dirty="0">
                <a:solidFill>
                  <a:schemeClr val="tx2"/>
                </a:solidFill>
              </a:rPr>
              <a:t>齐法制</a:t>
            </a:r>
            <a:endParaRPr lang="zh-CN" altLang="en-US" spc="300" dirty="0">
              <a:solidFill>
                <a:schemeClr val="tx2"/>
              </a:solidFill>
            </a:endParaRPr>
          </a:p>
          <a:p>
            <a:pPr algn="ctr" eaLnBrk="1" hangingPunct="1"/>
            <a:r>
              <a:rPr lang="zh-CN" altLang="en-US" spc="300" dirty="0">
                <a:solidFill>
                  <a:schemeClr val="tx2"/>
                </a:solidFill>
              </a:rPr>
              <a:t>2022年3月31日</a:t>
            </a:r>
            <a:endParaRPr lang="zh-CN" altLang="en-US" spc="300" dirty="0">
              <a:solidFill>
                <a:schemeClr val="tx2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11225" y="1196340"/>
            <a:ext cx="10838180" cy="2281555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20000"/>
              </a:spcBef>
              <a:buClr>
                <a:srgbClr val="FF0066"/>
              </a:buClr>
              <a:buSzPct val="80000"/>
              <a:defRPr/>
            </a:pPr>
            <a:r>
              <a:rPr lang="zh-CN" altLang="en-US" sz="3200" b="1" spc="300" dirty="0">
                <a:solidFill>
                  <a:schemeClr val="tx2"/>
                </a:solidFill>
                <a:sym typeface="+mn-ea"/>
              </a:rPr>
              <a:t>中国科学院“十四五”网络安全和信息化专项</a:t>
            </a:r>
            <a:endParaRPr lang="zh-CN" altLang="en-US" sz="3200" b="1" spc="300" dirty="0">
              <a:solidFill>
                <a:schemeClr val="tx2"/>
              </a:solidFill>
              <a:sym typeface="+mn-ea"/>
            </a:endParaRPr>
          </a:p>
          <a:p>
            <a:pPr algn="ctr">
              <a:lnSpc>
                <a:spcPct val="130000"/>
              </a:lnSpc>
              <a:spcBef>
                <a:spcPct val="20000"/>
              </a:spcBef>
              <a:buClr>
                <a:srgbClr val="FF0066"/>
              </a:buClr>
              <a:buSzPct val="80000"/>
              <a:defRPr/>
            </a:pPr>
            <a:r>
              <a:rPr lang="zh-CN" altLang="en-US" sz="3600" b="1" spc="300" dirty="0">
                <a:solidFill>
                  <a:schemeClr val="tx2"/>
                </a:solidFill>
                <a:sym typeface="+mn-ea"/>
              </a:rPr>
              <a:t>“先进信息化技术应用示范”项目工作推进组</a:t>
            </a:r>
            <a:br>
              <a:rPr lang="en-US" altLang="zh-CN" sz="3600" b="1" spc="300" dirty="0">
                <a:solidFill>
                  <a:schemeClr val="tx2"/>
                </a:solidFill>
                <a:sym typeface="+mn-ea"/>
              </a:rPr>
            </a:br>
            <a:r>
              <a:rPr lang="zh-CN" altLang="en-US" sz="3600" b="1" spc="300" dirty="0">
                <a:solidFill>
                  <a:schemeClr val="tx2"/>
                </a:solidFill>
                <a:sym typeface="+mn-ea"/>
              </a:rPr>
              <a:t>工作安排</a:t>
            </a:r>
            <a:endParaRPr lang="zh-CN" altLang="en-US" sz="3600" b="1" spc="3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ea"/>
              <a:ea typeface="+mj-ea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72264" y="1755"/>
            <a:ext cx="3719736" cy="841866"/>
          </a:xfrm>
          <a:prstGeom prst="rect">
            <a:avLst/>
          </a:prstGeom>
        </p:spPr>
      </p:pic>
    </p:spTree>
  </p:cSld>
  <p:clrMapOvr>
    <a:masterClrMapping/>
  </p:clrMapOvr>
  <p:transition advTm="8142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2190" y="0"/>
            <a:ext cx="11179810" cy="1007745"/>
          </a:xfrm>
        </p:spPr>
        <p:txBody>
          <a:bodyPr vert="horz" rtlCol="0" anchor="ctr" anchorCtr="0">
            <a:normAutofit/>
          </a:bodyPr>
          <a:lstStyle/>
          <a:p>
            <a:pPr lvl="0" algn="l"/>
            <a:r>
              <a:rPr kumimoji="1">
                <a:sym typeface="+mn-ea"/>
              </a:rPr>
              <a:t>工作组基本情况</a:t>
            </a:r>
            <a:endParaRPr>
              <a:latin typeface="微软雅黑" panose="020B0503020204020204" charset="-122"/>
              <a:sym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30373" y="1240291"/>
            <a:ext cx="4257675" cy="591185"/>
            <a:chOff x="12203" y="2658"/>
            <a:chExt cx="6705" cy="931"/>
          </a:xfrm>
        </p:grpSpPr>
        <p:sp>
          <p:nvSpPr>
            <p:cNvPr id="18" name="矩形 17"/>
            <p:cNvSpPr/>
            <p:nvPr/>
          </p:nvSpPr>
          <p:spPr>
            <a:xfrm>
              <a:off x="12398" y="2755"/>
              <a:ext cx="6510" cy="740"/>
            </a:xfrm>
            <a:prstGeom prst="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  <a:gs pos="0">
                  <a:schemeClr val="accent1">
                    <a:alpha val="34000"/>
                  </a:schemeClr>
                </a:gs>
              </a:gsLst>
              <a:lin ang="7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p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2203" y="2755"/>
              <a:ext cx="150" cy="740"/>
            </a:xfrm>
            <a:prstGeom prst="rect">
              <a:avLst/>
            </a:prstGeom>
            <a:solidFill>
              <a:srgbClr val="003E9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p>
              <a:endParaRPr lang="zh-CN" altLang="en-US"/>
            </a:p>
          </p:txBody>
        </p:sp>
        <p:sp>
          <p:nvSpPr>
            <p:cNvPr id="20" name="Rectangle 78"/>
            <p:cNvSpPr/>
            <p:nvPr/>
          </p:nvSpPr>
          <p:spPr>
            <a:xfrm>
              <a:off x="12371" y="2658"/>
              <a:ext cx="2637" cy="931"/>
            </a:xfrm>
            <a:prstGeom prst="rect">
              <a:avLst/>
            </a:prstGeom>
          </p:spPr>
          <p:txBody>
            <a:bodyPr wrap="none" lIns="219419" tIns="109710" rIns="219419" bIns="109710">
              <a:spAutoFit/>
            </a:bodyPr>
            <a:p>
              <a:r>
                <a:rPr lang="zh-CN" altLang="en-US" sz="2400" b="1" dirty="0">
                  <a:solidFill>
                    <a:srgbClr val="003399"/>
                  </a:solidFill>
                  <a:latin typeface="微软雅黑" panose="020B0503020204020204" charset="-122"/>
                  <a:ea typeface="微软雅黑" panose="020B0503020204020204" charset="-122"/>
                  <a:cs typeface="Lato Regular"/>
                </a:rPr>
                <a:t>项目情况</a:t>
              </a:r>
              <a:endParaRPr lang="zh-CN" altLang="en-US" sz="2400" b="1" dirty="0">
                <a:solidFill>
                  <a:srgbClr val="003399"/>
                </a:solidFill>
                <a:latin typeface="微软雅黑" panose="020B0503020204020204" charset="-122"/>
                <a:ea typeface="微软雅黑" panose="020B0503020204020204" charset="-122"/>
                <a:cs typeface="Lato Regular"/>
              </a:endParaRPr>
            </a:p>
          </p:txBody>
        </p:sp>
      </p:grpSp>
      <p:sp>
        <p:nvSpPr>
          <p:cNvPr id="21" name="矩形: 圆角 1"/>
          <p:cNvSpPr/>
          <p:nvPr/>
        </p:nvSpPr>
        <p:spPr>
          <a:xfrm>
            <a:off x="361315" y="1913255"/>
            <a:ext cx="5599430" cy="2116455"/>
          </a:xfrm>
          <a:prstGeom prst="roundRect">
            <a:avLst>
              <a:gd name="adj" fmla="val 0"/>
            </a:avLst>
          </a:prstGeom>
          <a:solidFill>
            <a:srgbClr val="F0F1F8"/>
          </a:solidFill>
          <a:ln w="19050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marL="257175" lvl="1" indent="-257175" algn="l" defTabSz="342900">
              <a:lnSpc>
                <a:spcPct val="130000"/>
              </a:lnSpc>
              <a:spcBef>
                <a:spcPct val="20000"/>
              </a:spcBef>
              <a:buClrTx/>
              <a:buSzTx/>
              <a:buFont typeface="Arial" panose="020B0604020202020204"/>
              <a:buChar char="•"/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57175" lvl="1" indent="-257175" algn="l" defTabSz="342900">
              <a:lnSpc>
                <a:spcPct val="130000"/>
              </a:lnSpc>
              <a:spcBef>
                <a:spcPct val="20000"/>
              </a:spcBef>
              <a:buClrTx/>
              <a:buSzTx/>
              <a:buFont typeface="Arial" panose="020B0604020202020204"/>
              <a:buChar char="•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项目总数：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13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个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立项：8个；培育：5个）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57175" lvl="1" indent="-257175" algn="l" defTabSz="342900">
              <a:lnSpc>
                <a:spcPct val="130000"/>
              </a:lnSpc>
              <a:spcBef>
                <a:spcPct val="20000"/>
              </a:spcBef>
              <a:buClrTx/>
              <a:buSzTx/>
              <a:buFont typeface="Arial" panose="020B0604020202020204"/>
              <a:buChar char="•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方向：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AI及ML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: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数字孪生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: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区块链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: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 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lvl="1" indent="0" algn="l" defTabSz="342900">
              <a:lnSpc>
                <a:spcPct val="130000"/>
              </a:lnSpc>
              <a:spcBef>
                <a:spcPct val="20000"/>
              </a:spcBef>
              <a:buClrTx/>
              <a:buSzTx/>
              <a:buFont typeface="Arial" panose="020B0604020202020204"/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安全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: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其它（通信、管理）：3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57175" lvl="1" indent="-257175" algn="l" defTabSz="342900">
              <a:lnSpc>
                <a:spcPct val="130000"/>
              </a:lnSpc>
              <a:spcBef>
                <a:spcPct val="20000"/>
              </a:spcBef>
              <a:buClrTx/>
              <a:buSzTx/>
              <a:buFont typeface="Arial" panose="020B0604020202020204"/>
              <a:buChar char="•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地域：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北京：8；青岛：1；南京：1；长春：1；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lvl="1" indent="0" algn="l" defTabSz="342900">
              <a:lnSpc>
                <a:spcPct val="130000"/>
              </a:lnSpc>
              <a:spcBef>
                <a:spcPct val="20000"/>
              </a:spcBef>
              <a:buClrTx/>
              <a:buSzTx/>
              <a:buFont typeface="Arial" panose="020B0604020202020204"/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沈阳：1；上海：1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endParaRPr lang="en-US" altLang="zh-CN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6423198" y="1281281"/>
            <a:ext cx="4257675" cy="591185"/>
            <a:chOff x="12203" y="2658"/>
            <a:chExt cx="6705" cy="931"/>
          </a:xfrm>
        </p:grpSpPr>
        <p:sp>
          <p:nvSpPr>
            <p:cNvPr id="24" name="矩形 23"/>
            <p:cNvSpPr/>
            <p:nvPr/>
          </p:nvSpPr>
          <p:spPr>
            <a:xfrm>
              <a:off x="12398" y="2755"/>
              <a:ext cx="6510" cy="740"/>
            </a:xfrm>
            <a:prstGeom prst="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  <a:gs pos="0">
                  <a:schemeClr val="accent1">
                    <a:alpha val="34000"/>
                  </a:schemeClr>
                </a:gs>
              </a:gsLst>
              <a:lin ang="7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p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2203" y="2755"/>
              <a:ext cx="150" cy="740"/>
            </a:xfrm>
            <a:prstGeom prst="rect">
              <a:avLst/>
            </a:prstGeom>
            <a:solidFill>
              <a:srgbClr val="003E9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p>
              <a:endParaRPr lang="zh-CN" altLang="en-US"/>
            </a:p>
          </p:txBody>
        </p:sp>
        <p:sp>
          <p:nvSpPr>
            <p:cNvPr id="26" name="Rectangle 78"/>
            <p:cNvSpPr/>
            <p:nvPr/>
          </p:nvSpPr>
          <p:spPr>
            <a:xfrm>
              <a:off x="12252" y="2658"/>
              <a:ext cx="3121" cy="931"/>
            </a:xfrm>
            <a:prstGeom prst="rect">
              <a:avLst/>
            </a:prstGeom>
          </p:spPr>
          <p:txBody>
            <a:bodyPr wrap="none" lIns="219419" tIns="109710" rIns="219419" bIns="109710">
              <a:spAutoFit/>
            </a:bodyPr>
            <a:p>
              <a:r>
                <a:rPr lang="zh-CN" altLang="en-US" sz="2400" b="1" dirty="0">
                  <a:solidFill>
                    <a:srgbClr val="003399"/>
                  </a:solidFill>
                  <a:latin typeface="微软雅黑" panose="020B0503020204020204" charset="-122"/>
                  <a:ea typeface="微软雅黑" panose="020B0503020204020204" charset="-122"/>
                  <a:cs typeface="Lato Regular"/>
                </a:rPr>
                <a:t>工作组成员</a:t>
              </a:r>
              <a:endParaRPr lang="zh-CN" altLang="en-US" sz="2400" b="1" dirty="0">
                <a:solidFill>
                  <a:srgbClr val="003399"/>
                </a:solidFill>
                <a:latin typeface="微软雅黑" panose="020B0503020204020204" charset="-122"/>
                <a:ea typeface="微软雅黑" panose="020B0503020204020204" charset="-122"/>
                <a:cs typeface="Lato Regular"/>
              </a:endParaRPr>
            </a:p>
          </p:txBody>
        </p:sp>
      </p:grpSp>
      <p:sp>
        <p:nvSpPr>
          <p:cNvPr id="27" name="矩形: 圆角 1"/>
          <p:cNvSpPr/>
          <p:nvPr/>
        </p:nvSpPr>
        <p:spPr>
          <a:xfrm>
            <a:off x="6423025" y="1898015"/>
            <a:ext cx="5543550" cy="2146935"/>
          </a:xfrm>
          <a:prstGeom prst="roundRect">
            <a:avLst>
              <a:gd name="adj" fmla="val 0"/>
            </a:avLst>
          </a:prstGeom>
          <a:solidFill>
            <a:srgbClr val="F0F1F8"/>
          </a:solidFill>
          <a:ln w="19050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fontAlgn="auto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组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长：齐法制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副组长：娄洪伟、王雅哲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秘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书：胡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皓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专项办：王首重、庄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博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70836" y="4221138"/>
            <a:ext cx="8924673" cy="2118067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355138" y="4231141"/>
            <a:ext cx="4257675" cy="587375"/>
            <a:chOff x="12203" y="2658"/>
            <a:chExt cx="6705" cy="925"/>
          </a:xfrm>
        </p:grpSpPr>
        <p:sp>
          <p:nvSpPr>
            <p:cNvPr id="10" name="矩形 9"/>
            <p:cNvSpPr/>
            <p:nvPr/>
          </p:nvSpPr>
          <p:spPr>
            <a:xfrm>
              <a:off x="12398" y="2755"/>
              <a:ext cx="6510" cy="740"/>
            </a:xfrm>
            <a:prstGeom prst="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  <a:gs pos="0">
                  <a:schemeClr val="accent1">
                    <a:alpha val="34000"/>
                  </a:schemeClr>
                </a:gs>
              </a:gsLst>
              <a:lin ang="7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p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2203" y="2755"/>
              <a:ext cx="150" cy="740"/>
            </a:xfrm>
            <a:prstGeom prst="rect">
              <a:avLst/>
            </a:prstGeom>
            <a:solidFill>
              <a:srgbClr val="003E9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p>
              <a:endParaRPr lang="zh-CN" altLang="en-US"/>
            </a:p>
          </p:txBody>
        </p:sp>
        <p:sp>
          <p:nvSpPr>
            <p:cNvPr id="12" name="Rectangle 78"/>
            <p:cNvSpPr/>
            <p:nvPr/>
          </p:nvSpPr>
          <p:spPr>
            <a:xfrm>
              <a:off x="12371" y="2658"/>
              <a:ext cx="3090" cy="925"/>
            </a:xfrm>
            <a:prstGeom prst="rect">
              <a:avLst/>
            </a:prstGeom>
          </p:spPr>
          <p:txBody>
            <a:bodyPr wrap="none" lIns="219419" tIns="109710" rIns="219419" bIns="109710">
              <a:spAutoFit/>
            </a:bodyPr>
            <a:p>
              <a:pPr algn="l"/>
              <a:r>
                <a:rPr lang="zh-CN" altLang="en-US" sz="2400" b="1" dirty="0">
                  <a:solidFill>
                    <a:srgbClr val="003399"/>
                  </a:solidFill>
                  <a:latin typeface="微软雅黑" panose="020B0503020204020204" charset="-122"/>
                  <a:ea typeface="微软雅黑" panose="020B0503020204020204" charset="-122"/>
                  <a:cs typeface="Lato Regular"/>
                  <a:sym typeface="+mn-ea"/>
                </a:rPr>
                <a:t>监理专家组</a:t>
              </a:r>
              <a:endParaRPr lang="zh-CN" altLang="en-US" sz="2400" b="1" dirty="0">
                <a:solidFill>
                  <a:srgbClr val="003399"/>
                </a:solidFill>
                <a:latin typeface="微软雅黑" panose="020B0503020204020204" charset="-122"/>
                <a:ea typeface="微软雅黑" panose="020B0503020204020204" charset="-122"/>
                <a:cs typeface="Lato Regular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26695" y="1310640"/>
            <a:ext cx="11657965" cy="4805045"/>
          </a:xfrm>
        </p:spPr>
        <p:txBody>
          <a:bodyPr>
            <a:normAutofit/>
          </a:bodyPr>
          <a:lstStyle/>
          <a:p>
            <a:pPr marL="228600" lvl="1" algn="l" fontAlgn="auto">
              <a:lnSpc>
                <a:spcPct val="150000"/>
              </a:lnSpc>
              <a:spcBef>
                <a:spcPts val="1000"/>
              </a:spcBef>
            </a:pPr>
            <a:r>
              <a:rPr sz="2800" dirty="0">
                <a:sym typeface="+mn-ea"/>
              </a:rPr>
              <a:t>面向我院网信领域科技创新和发展新需求</a:t>
            </a:r>
            <a:endParaRPr sz="2800" dirty="0">
              <a:sym typeface="+mn-ea"/>
            </a:endParaRPr>
          </a:p>
          <a:p>
            <a:pPr marL="228600" lvl="1" algn="l" fontAlgn="auto">
              <a:lnSpc>
                <a:spcPct val="150000"/>
              </a:lnSpc>
              <a:spcBef>
                <a:spcPts val="1000"/>
              </a:spcBef>
            </a:pPr>
            <a:r>
              <a:rPr sz="2800" dirty="0">
                <a:sym typeface="+mn-ea"/>
              </a:rPr>
              <a:t>提升我院网信基础设施服务能力和水平</a:t>
            </a:r>
            <a:endParaRPr sz="2800" dirty="0">
              <a:sym typeface="+mn-ea"/>
            </a:endParaRPr>
          </a:p>
          <a:p>
            <a:pPr marL="228600" lvl="1" algn="l" fontAlgn="auto">
              <a:lnSpc>
                <a:spcPct val="150000"/>
              </a:lnSpc>
              <a:spcBef>
                <a:spcPts val="1000"/>
              </a:spcBef>
            </a:pPr>
            <a:r>
              <a:rPr sz="2800" dirty="0">
                <a:sym typeface="+mn-ea"/>
              </a:rPr>
              <a:t>与我院重大科技任务深度融合，</a:t>
            </a:r>
            <a:r>
              <a:rPr sz="2800" b="1" dirty="0">
                <a:sym typeface="+mn-ea"/>
              </a:rPr>
              <a:t>加速我院重大创新成果产出</a:t>
            </a:r>
            <a:endParaRPr sz="2800" dirty="0">
              <a:sym typeface="+mn-ea"/>
            </a:endParaRPr>
          </a:p>
          <a:p>
            <a:pPr marL="228600" lvl="1" fontAlgn="auto">
              <a:lnSpc>
                <a:spcPct val="150000"/>
              </a:lnSpc>
              <a:spcBef>
                <a:spcPts val="1000"/>
              </a:spcBef>
            </a:pPr>
            <a:r>
              <a:rPr lang="zh-CN" altLang="en-US" sz="2800" dirty="0"/>
              <a:t>明确应用场景，能解决科技创新实际问题，具有</a:t>
            </a:r>
            <a:r>
              <a:rPr lang="zh-CN" altLang="en-US" sz="2800" b="1" dirty="0"/>
              <a:t>典型示范意义</a:t>
            </a:r>
            <a:endParaRPr lang="zh-CN" altLang="en-US" sz="2800" b="1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 bwMode="auto">
          <a:xfrm>
            <a:off x="996950" y="116205"/>
            <a:ext cx="10645775" cy="663575"/>
          </a:xfrm>
        </p:spPr>
        <p:txBody>
          <a:bodyPr vert="horz" wrap="square" lIns="91440" tIns="45720" rIns="91440" bIns="45720" numCol="1" rtlCol="0" anchor="ctr" anchorCtr="0" compatLnSpc="0">
            <a:normAutofit fontScale="90000"/>
          </a:bodyPr>
          <a:lstStyle/>
          <a:p>
            <a:pPr marL="182880" lvl="0" algn="l" eaLnBrk="0" fontAlgn="base" hangingPunct="0">
              <a:lnSpc>
                <a:spcPct val="150000"/>
              </a:lnSpc>
              <a:buClr>
                <a:srgbClr val="C00000"/>
              </a:buClr>
              <a:buSzPct val="90000"/>
              <a:buFont typeface="Wingdings" panose="05000000000000000000" pitchFamily="2" charset="2"/>
            </a:pPr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汉仪中圆简"/>
                <a:sym typeface="+mn-ea"/>
              </a:rPr>
              <a:t>本方向项目</a:t>
            </a:r>
            <a:r>
              <a:rPr lang="zh-CN" altLang="en-US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汉仪中圆简"/>
                <a:sym typeface="+mn-ea"/>
              </a:rPr>
              <a:t>重点关注</a:t>
            </a:r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汉仪中圆简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056132" y="260516"/>
            <a:ext cx="8133347" cy="609600"/>
          </a:xfrm>
        </p:spPr>
        <p:txBody>
          <a:bodyPr>
            <a:normAutofit fontScale="90000"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工作组项目推进安排</a:t>
            </a:r>
            <a:endParaRPr lang="zh-CN" altLang="en-US" kern="0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6" name="Freeform 7"/>
          <p:cNvSpPr/>
          <p:nvPr/>
        </p:nvSpPr>
        <p:spPr bwMode="auto">
          <a:xfrm rot="16200000">
            <a:off x="-322898" y="298219"/>
            <a:ext cx="764705" cy="168268"/>
          </a:xfrm>
          <a:custGeom>
            <a:avLst/>
            <a:gdLst>
              <a:gd name="T0" fmla="*/ 3776209 w 739"/>
              <a:gd name="T1" fmla="*/ 0 h 96"/>
              <a:gd name="T2" fmla="*/ 0 w 739"/>
              <a:gd name="T3" fmla="*/ 0 h 96"/>
              <a:gd name="T4" fmla="*/ 1112451 w 739"/>
              <a:gd name="T5" fmla="*/ 848221 h 96"/>
              <a:gd name="T6" fmla="*/ 1561513 w 739"/>
              <a:gd name="T7" fmla="*/ 981075 h 96"/>
              <a:gd name="T8" fmla="*/ 3776209 w 739"/>
              <a:gd name="T9" fmla="*/ 981075 h 96"/>
              <a:gd name="T10" fmla="*/ 5980699 w 739"/>
              <a:gd name="T11" fmla="*/ 981075 h 96"/>
              <a:gd name="T12" fmla="*/ 6429761 w 739"/>
              <a:gd name="T13" fmla="*/ 848221 h 96"/>
              <a:gd name="T14" fmla="*/ 7542212 w 739"/>
              <a:gd name="T15" fmla="*/ 0 h 96"/>
              <a:gd name="T16" fmla="*/ 3776209 w 739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39" h="96">
                <a:moveTo>
                  <a:pt x="370" y="0"/>
                </a:moveTo>
                <a:cubicBezTo>
                  <a:pt x="0" y="0"/>
                  <a:pt x="0" y="0"/>
                  <a:pt x="0" y="0"/>
                </a:cubicBezTo>
                <a:cubicBezTo>
                  <a:pt x="109" y="83"/>
                  <a:pt x="109" y="83"/>
                  <a:pt x="109" y="83"/>
                </a:cubicBezTo>
                <a:cubicBezTo>
                  <a:pt x="122" y="92"/>
                  <a:pt x="138" y="96"/>
                  <a:pt x="153" y="96"/>
                </a:cubicBezTo>
                <a:cubicBezTo>
                  <a:pt x="370" y="96"/>
                  <a:pt x="370" y="96"/>
                  <a:pt x="370" y="96"/>
                </a:cubicBezTo>
                <a:cubicBezTo>
                  <a:pt x="586" y="96"/>
                  <a:pt x="586" y="96"/>
                  <a:pt x="586" y="96"/>
                </a:cubicBezTo>
                <a:cubicBezTo>
                  <a:pt x="602" y="96"/>
                  <a:pt x="617" y="92"/>
                  <a:pt x="630" y="83"/>
                </a:cubicBezTo>
                <a:cubicBezTo>
                  <a:pt x="739" y="0"/>
                  <a:pt x="739" y="0"/>
                  <a:pt x="739" y="0"/>
                </a:cubicBezTo>
                <a:lnTo>
                  <a:pt x="3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35915" y="1484630"/>
            <a:ext cx="11484610" cy="4574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n"/>
            </a:pP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监理专家组提供咨询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、指导、监督、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检查；把控项目重要环节，中期检查、结题验收等；</a:t>
            </a:r>
            <a:endParaRPr lang="en-US" altLang="zh-CN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n"/>
            </a:pP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推进工作组负责促进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项目间的协调、沟通和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交流；</a:t>
            </a:r>
            <a:endParaRPr lang="en-US" altLang="zh-CN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n"/>
            </a:pP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按季度召开沟通例会，重在交流</a:t>
            </a:r>
            <a:endParaRPr lang="zh-CN" altLang="en-US" sz="20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228600" lvl="1" algn="l">
              <a:lnSpc>
                <a:spcPct val="120000"/>
              </a:lnSpc>
              <a:spcBef>
                <a:spcPts val="1000"/>
              </a:spcBef>
            </a:pPr>
            <a:r>
              <a:rPr lang="en-US" sz="2000" dirty="0">
                <a:sym typeface="+mn-ea"/>
              </a:rPr>
              <a:t>      </a:t>
            </a:r>
            <a:r>
              <a:rPr sz="2000" dirty="0">
                <a:sym typeface="+mn-ea"/>
              </a:rPr>
              <a:t>季度工作进展</a:t>
            </a:r>
            <a:r>
              <a:rPr lang="zh-CN" sz="2000" dirty="0">
                <a:sym typeface="+mn-ea"/>
              </a:rPr>
              <a:t>及</a:t>
            </a:r>
            <a:r>
              <a:rPr sz="2000" dirty="0">
                <a:sym typeface="+mn-ea"/>
              </a:rPr>
              <a:t>交流会 ：6月；9月；12月 （同中期检查合并）</a:t>
            </a:r>
            <a:endParaRPr sz="2000" dirty="0"/>
          </a:p>
          <a:p>
            <a:pPr marL="228600" lvl="1" algn="l">
              <a:lnSpc>
                <a:spcPct val="120000"/>
              </a:lnSpc>
              <a:spcBef>
                <a:spcPts val="1000"/>
              </a:spcBef>
            </a:pPr>
            <a:r>
              <a:rPr lang="en-US" sz="2000" dirty="0">
                <a:sym typeface="+mn-ea"/>
              </a:rPr>
              <a:t>      </a:t>
            </a:r>
            <a:r>
              <a:rPr sz="2000" dirty="0">
                <a:sym typeface="+mn-ea"/>
              </a:rPr>
              <a:t>会议由项目承担单位自愿报名轮流承办</a:t>
            </a:r>
            <a:endParaRPr sz="2000" dirty="0"/>
          </a:p>
          <a:p>
            <a:pPr marL="228600" lvl="1" algn="l">
              <a:lnSpc>
                <a:spcPct val="120000"/>
              </a:lnSpc>
              <a:spcBef>
                <a:spcPts val="1000"/>
              </a:spcBef>
            </a:pPr>
            <a:r>
              <a:rPr lang="en-US" sz="2000" dirty="0">
                <a:sym typeface="+mn-ea"/>
              </a:rPr>
              <a:t>      </a:t>
            </a:r>
            <a:r>
              <a:rPr sz="2000" dirty="0">
                <a:sym typeface="+mn-ea"/>
              </a:rPr>
              <a:t>参加人：推进组、监理专家、项目负责人</a:t>
            </a:r>
            <a:r>
              <a:rPr lang="en-US" sz="2000" dirty="0">
                <a:sym typeface="+mn-ea"/>
              </a:rPr>
              <a:t>/</a:t>
            </a:r>
            <a:r>
              <a:rPr lang="zh-CN" altLang="en-US" sz="2000" dirty="0">
                <a:sym typeface="+mn-ea"/>
              </a:rPr>
              <a:t>成员</a:t>
            </a:r>
            <a:r>
              <a:rPr sz="2000" dirty="0">
                <a:sym typeface="+mn-ea"/>
              </a:rPr>
              <a:t>  </a:t>
            </a:r>
            <a:endParaRPr sz="2000" dirty="0"/>
          </a:p>
          <a:p>
            <a:pPr marL="228600" lvl="1" algn="l">
              <a:lnSpc>
                <a:spcPct val="120000"/>
              </a:lnSpc>
              <a:spcBef>
                <a:spcPts val="1000"/>
              </a:spcBef>
            </a:pPr>
            <a:r>
              <a:rPr lang="en-US" sz="2000" dirty="0">
                <a:sym typeface="+mn-ea"/>
              </a:rPr>
              <a:t>     </a:t>
            </a:r>
            <a:r>
              <a:rPr sz="2000" dirty="0">
                <a:sym typeface="+mn-ea"/>
              </a:rPr>
              <a:t>会议时长：1.5天，每个项目20分钟报告</a:t>
            </a:r>
            <a:r>
              <a:rPr lang="en-US" sz="2000" dirty="0">
                <a:sym typeface="+mn-ea"/>
              </a:rPr>
              <a:t>+</a:t>
            </a:r>
            <a:r>
              <a:rPr sz="2000" dirty="0">
                <a:sym typeface="+mn-ea"/>
              </a:rPr>
              <a:t>20分钟讨论</a:t>
            </a:r>
            <a:endParaRPr lang="en-US" altLang="zh-CN" sz="2000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lvl="1" indent="-342900" algn="l" defTabSz="457200">
              <a:lnSpc>
                <a:spcPct val="15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n"/>
            </a:pP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科研信息化联盟会议合作：选择典型、且取得较好进展的项目作为信息化联盟会议的关键议题</a:t>
            </a:r>
            <a:r>
              <a:rPr lang="zh-CN" altLang="en-US" sz="2000" dirty="0">
                <a:sym typeface="+mn-ea"/>
              </a:rPr>
              <a:t> </a:t>
            </a:r>
            <a:endParaRPr lang="en-US" altLang="zh-CN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056132" y="260516"/>
            <a:ext cx="8133347" cy="609600"/>
          </a:xfrm>
        </p:spPr>
        <p:txBody>
          <a:bodyPr>
            <a:normAutofit fontScale="90000"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今天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的会议安排</a:t>
            </a:r>
            <a:endParaRPr lang="zh-CN" altLang="en-US" kern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6" name="Freeform 7"/>
          <p:cNvSpPr/>
          <p:nvPr/>
        </p:nvSpPr>
        <p:spPr bwMode="auto">
          <a:xfrm rot="16200000">
            <a:off x="-322898" y="298219"/>
            <a:ext cx="764705" cy="168268"/>
          </a:xfrm>
          <a:custGeom>
            <a:avLst/>
            <a:gdLst>
              <a:gd name="T0" fmla="*/ 3776209 w 739"/>
              <a:gd name="T1" fmla="*/ 0 h 96"/>
              <a:gd name="T2" fmla="*/ 0 w 739"/>
              <a:gd name="T3" fmla="*/ 0 h 96"/>
              <a:gd name="T4" fmla="*/ 1112451 w 739"/>
              <a:gd name="T5" fmla="*/ 848221 h 96"/>
              <a:gd name="T6" fmla="*/ 1561513 w 739"/>
              <a:gd name="T7" fmla="*/ 981075 h 96"/>
              <a:gd name="T8" fmla="*/ 3776209 w 739"/>
              <a:gd name="T9" fmla="*/ 981075 h 96"/>
              <a:gd name="T10" fmla="*/ 5980699 w 739"/>
              <a:gd name="T11" fmla="*/ 981075 h 96"/>
              <a:gd name="T12" fmla="*/ 6429761 w 739"/>
              <a:gd name="T13" fmla="*/ 848221 h 96"/>
              <a:gd name="T14" fmla="*/ 7542212 w 739"/>
              <a:gd name="T15" fmla="*/ 0 h 96"/>
              <a:gd name="T16" fmla="*/ 3776209 w 739"/>
              <a:gd name="T17" fmla="*/ 0 h 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39" h="96">
                <a:moveTo>
                  <a:pt x="370" y="0"/>
                </a:moveTo>
                <a:cubicBezTo>
                  <a:pt x="0" y="0"/>
                  <a:pt x="0" y="0"/>
                  <a:pt x="0" y="0"/>
                </a:cubicBezTo>
                <a:cubicBezTo>
                  <a:pt x="109" y="83"/>
                  <a:pt x="109" y="83"/>
                  <a:pt x="109" y="83"/>
                </a:cubicBezTo>
                <a:cubicBezTo>
                  <a:pt x="122" y="92"/>
                  <a:pt x="138" y="96"/>
                  <a:pt x="153" y="96"/>
                </a:cubicBezTo>
                <a:cubicBezTo>
                  <a:pt x="370" y="96"/>
                  <a:pt x="370" y="96"/>
                  <a:pt x="370" y="96"/>
                </a:cubicBezTo>
                <a:cubicBezTo>
                  <a:pt x="586" y="96"/>
                  <a:pt x="586" y="96"/>
                  <a:pt x="586" y="96"/>
                </a:cubicBezTo>
                <a:cubicBezTo>
                  <a:pt x="602" y="96"/>
                  <a:pt x="617" y="92"/>
                  <a:pt x="630" y="83"/>
                </a:cubicBezTo>
                <a:cubicBezTo>
                  <a:pt x="739" y="0"/>
                  <a:pt x="739" y="0"/>
                  <a:pt x="739" y="0"/>
                </a:cubicBezTo>
                <a:lnTo>
                  <a:pt x="3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51815" y="980440"/>
            <a:ext cx="5081905" cy="531050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490" y="1052195"/>
            <a:ext cx="5786120" cy="42957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952490" y="5661025"/>
            <a:ext cx="525145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https://indico.ihep.ac.cn/event/16534/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8363,&quot;width&quot;:8003}"/>
</p:tagLst>
</file>

<file path=ppt/theme/theme1.xml><?xml version="1.0" encoding="utf-8"?>
<a:theme xmlns:a="http://schemas.openxmlformats.org/drawingml/2006/main" name="2nd meeting of HEPS-TF International Advisory Committee">
  <a:themeElements>
    <a:clrScheme name="框架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HEPSTF">
      <a:majorFont>
        <a:latin typeface="Times New Roman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框架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641</Words>
  <Application>WPS 演示</Application>
  <PresentationFormat>宽屏</PresentationFormat>
  <Paragraphs>49</Paragraphs>
  <Slides>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25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31" baseType="lpstr">
      <vt:lpstr>Arial</vt:lpstr>
      <vt:lpstr>宋体</vt:lpstr>
      <vt:lpstr>Wingdings</vt:lpstr>
      <vt:lpstr>Calibri</vt:lpstr>
      <vt:lpstr>Times New Roman</vt:lpstr>
      <vt:lpstr>Wingdings 2</vt:lpstr>
      <vt:lpstr>黑体</vt:lpstr>
      <vt:lpstr>楷体</vt:lpstr>
      <vt:lpstr>Rockwell Extra Bold</vt:lpstr>
      <vt:lpstr>Cambria</vt:lpstr>
      <vt:lpstr>微软雅黑</vt:lpstr>
      <vt:lpstr>汉仪中圆简</vt:lpstr>
      <vt:lpstr>Segoe Print</vt:lpstr>
      <vt:lpstr>华文宋体</vt:lpstr>
      <vt:lpstr>Times</vt:lpstr>
      <vt:lpstr>Comic Sans MS</vt:lpstr>
      <vt:lpstr>幼圆</vt:lpstr>
      <vt:lpstr>Helvetica</vt:lpstr>
      <vt:lpstr>Al Bayan Plain</vt:lpstr>
      <vt:lpstr>等线</vt:lpstr>
      <vt:lpstr>Arial Unicode MS</vt:lpstr>
      <vt:lpstr>经典繁仿黑</vt:lpstr>
      <vt:lpstr>BatangChe</vt:lpstr>
      <vt:lpstr>Lato Regular</vt:lpstr>
      <vt:lpstr>Arial</vt:lpstr>
      <vt:lpstr>2nd meeting of HEPS-TF International Advisory Committee</vt:lpstr>
      <vt:lpstr>PowerPoint 演示文稿</vt:lpstr>
      <vt:lpstr>高能物理科研活动要素</vt:lpstr>
      <vt:lpstr>研发工作</vt:lpstr>
      <vt:lpstr>工作组项目推进安排</vt:lpstr>
      <vt:lpstr>工作组项目推进安排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Ning ZHAO</dc:creator>
  <cp:lastModifiedBy>Crist</cp:lastModifiedBy>
  <cp:revision>587</cp:revision>
  <dcterms:created xsi:type="dcterms:W3CDTF">2018-11-27T08:21:00Z</dcterms:created>
  <dcterms:modified xsi:type="dcterms:W3CDTF">2022-03-31T04:17:12Z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01C29471FD1041A1B0429944E8CDC20C</vt:lpwstr>
  </property>
</Properties>
</file>