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10.svg" ContentType="image/svg+xml"/>
  <Override PartName="/ppt/media/image11.svg" ContentType="image/svg+xml"/>
  <Override PartName="/ppt/media/image12.svg" ContentType="image/svg+xml"/>
  <Override PartName="/ppt/media/image13.svg" ContentType="image/svg+xml"/>
  <Override PartName="/ppt/media/image14.svg" ContentType="image/svg+xml"/>
  <Override PartName="/ppt/media/image15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media/image5.svg" ContentType="image/svg+xml"/>
  <Override PartName="/ppt/media/image6.svg" ContentType="image/svg+xml"/>
  <Override PartName="/ppt/media/image7.svg" ContentType="image/svg+xml"/>
  <Override PartName="/ppt/media/image8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3" r:id="rId3"/>
  </p:sldMasterIdLst>
  <p:notesMasterIdLst>
    <p:notesMasterId r:id="rId7"/>
  </p:notesMasterIdLst>
  <p:sldIdLst>
    <p:sldId id="3902" r:id="rId4"/>
    <p:sldId id="3907" r:id="rId5"/>
    <p:sldId id="3911" r:id="rId6"/>
    <p:sldId id="3913" r:id="rId8"/>
    <p:sldId id="3918" r:id="rId9"/>
    <p:sldId id="3950" r:id="rId10"/>
    <p:sldId id="3959" r:id="rId11"/>
    <p:sldId id="3562" r:id="rId12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7CE684F-4319-204D-87E5-DE4735822DF0}">
          <p14:sldIdLst>
            <p14:sldId id="3902"/>
            <p14:sldId id="3911"/>
            <p14:sldId id="3913"/>
            <p14:sldId id="3918"/>
            <p14:sldId id="3950"/>
            <p14:sldId id="3562"/>
            <p14:sldId id="3959"/>
            <p14:sldId id="3907"/>
          </p14:sldIdLst>
        </p14:section>
        <p14:section name="ending" id="{7247FAC2-C3E7-FA42-8218-D3334FBE74BD}">
          <p14:sldIdLst/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许 可" initials="许" lastIdx="1" clrIdx="0"/>
  <p:cmAuthor id="0" name="王恩海" initials="WE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7CAEC"/>
    <a:srgbClr val="63B0E3"/>
    <a:srgbClr val="030511"/>
    <a:srgbClr val="B2B2B2"/>
    <a:srgbClr val="CCE5FF"/>
    <a:srgbClr val="A3E9FF"/>
    <a:srgbClr val="0000FF"/>
    <a:srgbClr val="ACF9AD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9" autoAdjust="0"/>
    <p:restoredTop sz="88798" autoAdjust="0"/>
  </p:normalViewPr>
  <p:slideViewPr>
    <p:cSldViewPr>
      <p:cViewPr varScale="1">
        <p:scale>
          <a:sx n="129" d="100"/>
          <a:sy n="129" d="100"/>
        </p:scale>
        <p:origin x="516" y="120"/>
      </p:cViewPr>
      <p:guideLst>
        <p:guide orient="horz" pos="1727"/>
        <p:guide orient="horz" pos="1418"/>
        <p:guide orient="horz" pos="329"/>
        <p:guide pos="3015"/>
        <p:guide pos="4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6" Type="http://schemas.openxmlformats.org/officeDocument/2006/relationships/commentAuthors" Target="commentAuthors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27E01B73-02DA-471E-A9C4-53CEC2F3240B}" type="datetimeFigureOut">
              <a:rPr lang="zh-CN" altLang="en-US"/>
            </a:fld>
            <a:endParaRPr lang="en-US" altLang="zh-CN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D376364B-5BB1-4124-83A1-D890D9F4841E}" type="slidenum">
              <a:rPr lang="zh-CN" altLang="en-US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028950"/>
            <a:ext cx="7035800" cy="533400"/>
          </a:xfrm>
        </p:spPr>
        <p:txBody>
          <a:bodyPr anchor="b"/>
          <a:lstStyle>
            <a:lvl1pPr marL="0" indent="0" algn="ctr">
              <a:buFont typeface="Wingdings" panose="05000000000000000000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8211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143000"/>
            <a:ext cx="7772400" cy="85725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quarter" idx="10"/>
          </p:nvPr>
        </p:nvSpPr>
        <p:spPr>
          <a:xfrm>
            <a:off x="2667000" y="4835724"/>
            <a:ext cx="1905000" cy="30777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9C9656C-3295-42ED-AC7D-9E8737D19BB8}" type="datetime1">
              <a:rPr lang="zh-CN" altLang="en-US"/>
            </a:fld>
            <a:endParaRPr lang="zh-CN" alt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5195891" y="4835724"/>
            <a:ext cx="3279775" cy="307777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E9A2-E8E2-4C71-8B06-681F7745725B}" type="datetime1">
              <a:rPr lang="zh-CN" altLang="en-US"/>
            </a:fld>
            <a:endParaRPr lang="zh-CN" alt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5F015-D4B7-41AB-8E0B-0AA14775FC39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915150" y="571500"/>
            <a:ext cx="2000250" cy="40005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400" y="571500"/>
            <a:ext cx="5848350" cy="40005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5DC2C-2C91-4F60-ADE9-6356B6B34E67}" type="datetime1">
              <a:rPr lang="zh-CN" altLang="en-US"/>
            </a:fld>
            <a:endParaRPr lang="zh-CN" alt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C8847-E4C9-442E-8BF2-7CCDFB504A90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5650" y="202408"/>
            <a:ext cx="8001000" cy="64174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914400" y="1059656"/>
            <a:ext cx="3924300" cy="28003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991100" y="1059656"/>
            <a:ext cx="3924300" cy="28003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50D1C-84E4-4ED8-9D4F-94D791C2E08F}" type="datetime1">
              <a:rPr lang="zh-CN" altLang="en-US"/>
            </a:fld>
            <a:endParaRPr lang="zh-CN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51E18-BF50-4273-BECB-BED78241BD42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5650" y="202408"/>
            <a:ext cx="8001000" cy="64174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914400" y="1059656"/>
            <a:ext cx="8001000" cy="2800350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4D523-FB8B-4230-B279-B1DC18A8E676}" type="datetime1">
              <a:rPr lang="zh-CN" altLang="en-US"/>
            </a:fld>
            <a:endParaRPr lang="zh-CN" alt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40BD1-136B-40FF-BA83-F4A43A721DEB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-20317"/>
            <a:ext cx="9144000" cy="518413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noFill/>
            <a:prstDash val="sysDash"/>
            <a:miter lim="800000"/>
            <a:headEnd type="none" w="med" len="med"/>
            <a:tailEnd type="none" w="med" len="med"/>
          </a:ln>
        </p:spPr>
        <p:txBody>
          <a:bodyPr vert="horz" wrap="none" lIns="91428" tIns="45714" rIns="91428" bIns="45714" numCol="1" rtlCol="0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771590"/>
            <a:ext cx="8649072" cy="4302525"/>
          </a:xfrm>
        </p:spPr>
        <p:txBody>
          <a:bodyPr/>
          <a:lstStyle>
            <a:lvl1pPr marL="228600" indent="-342900">
              <a:spcBef>
                <a:spcPts val="600"/>
              </a:spcBef>
              <a:buFont typeface="Wingdings" panose="05000000000000000000" pitchFamily="2" charset="2"/>
              <a:buChar char="§"/>
              <a:defRPr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685800" indent="-320040">
              <a:spcBef>
                <a:spcPts val="200"/>
              </a:spcBef>
              <a:buFont typeface="Courier New" panose="02070309020205020404" pitchFamily="49" charset="0"/>
              <a:buChar char="o"/>
              <a:defRPr sz="2400" b="0">
                <a:solidFill>
                  <a:schemeClr val="accent4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marL="1005840" indent="-292735">
              <a:spcBef>
                <a:spcPts val="200"/>
              </a:spcBef>
              <a:buFont typeface="Wingdings" panose="05000000000000000000" charset="0"/>
              <a:buChar char="Ø"/>
              <a:defRPr b="0">
                <a:solidFill>
                  <a:schemeClr val="accent4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2" charset="-122"/>
              </a:defRPr>
            </a:lvl3pPr>
            <a:lvl4pPr marL="1188720" indent="-182880">
              <a:spcBef>
                <a:spcPts val="200"/>
              </a:spcBef>
              <a:buFont typeface="Arial" panose="020B0604020202020204" pitchFamily="34" charset="0"/>
              <a:buChar char="•"/>
              <a:defRPr sz="1800" b="0">
                <a:solidFill>
                  <a:schemeClr val="accent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defRPr>
            </a:lvl4pPr>
            <a:lvl5pPr marL="1325880" indent="0">
              <a:spcBef>
                <a:spcPts val="300"/>
              </a:spcBef>
              <a:buFontTx/>
              <a:buNone/>
              <a:defRPr sz="1800" b="0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defRPr>
            </a:lvl5pPr>
          </a:lstStyle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-635" y="0"/>
            <a:ext cx="8435975" cy="595819"/>
          </a:xfrm>
          <a:gradFill>
            <a:gsLst>
              <a:gs pos="11000">
                <a:schemeClr val="accent4">
                  <a:lumMod val="75000"/>
                  <a:lumOff val="25000"/>
                </a:schemeClr>
              </a:gs>
              <a:gs pos="100000">
                <a:srgbClr val="004FA0"/>
              </a:gs>
              <a:gs pos="100000">
                <a:schemeClr val="accent4">
                  <a:lumMod val="90000"/>
                  <a:lumOff val="10000"/>
                </a:schemeClr>
              </a:gs>
            </a:gsLst>
            <a:lin ang="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44145" tIns="107950" anchor="t" anchorCtr="0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lang="en-US" sz="3200" b="1" kern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en-US" dirty="0"/>
          </a:p>
        </p:txBody>
      </p:sp>
      <p:sp>
        <p:nvSpPr>
          <p:cNvPr id="9" name="Rectangle 17"/>
          <p:cNvSpPr txBox="1">
            <a:spLocks noChangeArrowheads="1"/>
          </p:cNvSpPr>
          <p:nvPr userDrawn="1"/>
        </p:nvSpPr>
        <p:spPr bwMode="auto">
          <a:xfrm>
            <a:off x="8506460" y="116201"/>
            <a:ext cx="575310" cy="365125"/>
          </a:xfrm>
          <a:prstGeom prst="rect">
            <a:avLst/>
          </a:prstGeom>
          <a:solidFill>
            <a:srgbClr val="C00000"/>
          </a:solidFill>
          <a:ln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2" tIns="67502" rIns="68582" bIns="67502" numCol="1" anchor="ctr" anchorCtr="1" compatLnSpc="1">
            <a:spAutoFit/>
          </a:bodyPr>
          <a:lstStyle>
            <a:defPPr>
              <a:defRPr lang="zh-CN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 kern="120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>
              <a:defRPr/>
            </a:pPr>
            <a:fld id="{7458A600-E2CF-534B-A328-28F0C6066534}" type="slidenum">
              <a:rPr lang="zh-CN" altLang="en-US" sz="150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sz="15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3365" y="202408"/>
            <a:ext cx="8001000" cy="641747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7584" y="1203672"/>
            <a:ext cx="7690048" cy="3096270"/>
          </a:xfrm>
        </p:spPr>
        <p:txBody>
          <a:bodyPr/>
          <a:lstStyle>
            <a:lvl1pPr>
              <a:lnSpc>
                <a:spcPct val="150000"/>
              </a:lnSpc>
              <a:buClr>
                <a:schemeClr val="tx1"/>
              </a:buClr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50000"/>
              </a:lnSpc>
              <a:buClr>
                <a:schemeClr val="tx1"/>
              </a:buClr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lnSpc>
                <a:spcPct val="150000"/>
              </a:lnSpc>
              <a:buClr>
                <a:schemeClr val="tx1"/>
              </a:buClr>
              <a:def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7019513" y="259680"/>
            <a:ext cx="2236946" cy="455295"/>
            <a:chOff x="1398" y="3698"/>
            <a:chExt cx="4697" cy="956"/>
          </a:xfrm>
        </p:grpSpPr>
        <p:sp>
          <p:nvSpPr>
            <p:cNvPr id="8" name="矩形 7"/>
            <p:cNvSpPr/>
            <p:nvPr/>
          </p:nvSpPr>
          <p:spPr>
            <a:xfrm>
              <a:off x="2291" y="4024"/>
              <a:ext cx="3804" cy="6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750"/>
                </a:spcBef>
              </a:pPr>
              <a:r>
                <a:rPr lang="en-US" altLang="zh-CN" sz="675" b="1" dirty="0">
                  <a:solidFill>
                    <a:schemeClr val="tx1">
                      <a:alpha val="63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Computer Network Information Center </a:t>
              </a:r>
              <a:br>
                <a:rPr lang="en-US" altLang="zh-CN" sz="675" b="1" dirty="0">
                  <a:solidFill>
                    <a:schemeClr val="tx1">
                      <a:alpha val="63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altLang="zh-CN" sz="675" b="1" dirty="0">
                  <a:solidFill>
                    <a:schemeClr val="tx1">
                      <a:alpha val="63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Chinese Academy of Sciences</a:t>
              </a:r>
              <a:endParaRPr lang="en-US" altLang="zh-CN" sz="675" b="1" dirty="0">
                <a:solidFill>
                  <a:schemeClr val="tx1">
                    <a:alpha val="63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2291" y="3698"/>
              <a:ext cx="3498" cy="4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ts val="750"/>
                </a:spcBef>
              </a:pPr>
              <a:r>
                <a:rPr lang="zh-CN" altLang="en-US" sz="825" b="1" dirty="0">
                  <a:latin typeface="黑体" panose="02010609060101010101" pitchFamily="2" charset="-122"/>
                  <a:ea typeface="黑体" panose="02010609060101010101" pitchFamily="2" charset="-122"/>
                  <a:cs typeface="微软雅黑" panose="020B0503020204020204" pitchFamily="34" charset="-122"/>
                  <a:sym typeface="+mn-lt"/>
                </a:rPr>
                <a:t>中国科学院计算机网络信息中心</a:t>
              </a:r>
              <a:endParaRPr lang="zh-CN" altLang="en-US" sz="825" b="1" dirty="0">
                <a:latin typeface="黑体" panose="02010609060101010101" pitchFamily="2" charset="-122"/>
                <a:ea typeface="黑体" panose="02010609060101010101" pitchFamily="2" charset="-122"/>
                <a:cs typeface="微软雅黑" panose="020B0503020204020204" pitchFamily="34" charset="-122"/>
                <a:sym typeface="+mn-lt"/>
              </a:endParaRPr>
            </a:p>
          </p:txBody>
        </p:sp>
        <p:pic>
          <p:nvPicPr>
            <p:cNvPr id="10" name="图片 9" descr="网络中心logo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98" y="3806"/>
              <a:ext cx="893" cy="655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D0D9A-B343-4996-AE37-AA83989CB3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9E042-2A91-418F-B7C3-A1182C4D8F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3365" y="202408"/>
            <a:ext cx="8001000" cy="641747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7584" y="1203672"/>
            <a:ext cx="7690048" cy="3096270"/>
          </a:xfrm>
        </p:spPr>
        <p:txBody>
          <a:bodyPr/>
          <a:lstStyle>
            <a:lvl1pPr>
              <a:lnSpc>
                <a:spcPct val="150000"/>
              </a:lnSpc>
              <a:buClr>
                <a:schemeClr val="tx1"/>
              </a:buClr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50000"/>
              </a:lnSpc>
              <a:buClr>
                <a:schemeClr val="tx1"/>
              </a:buClr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lnSpc>
                <a:spcPct val="150000"/>
              </a:lnSpc>
              <a:buClr>
                <a:schemeClr val="tx1"/>
              </a:buClr>
              <a:def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7019513" y="259680"/>
            <a:ext cx="2236946" cy="455295"/>
            <a:chOff x="1398" y="3698"/>
            <a:chExt cx="4697" cy="956"/>
          </a:xfrm>
        </p:grpSpPr>
        <p:sp>
          <p:nvSpPr>
            <p:cNvPr id="8" name="矩形 7"/>
            <p:cNvSpPr/>
            <p:nvPr/>
          </p:nvSpPr>
          <p:spPr>
            <a:xfrm>
              <a:off x="2291" y="4024"/>
              <a:ext cx="3804" cy="6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750"/>
                </a:spcBef>
                <a:defRPr/>
              </a:pPr>
              <a:r>
                <a:rPr lang="en-US" altLang="zh-CN" sz="675" b="1" dirty="0">
                  <a:solidFill>
                    <a:schemeClr val="tx1">
                      <a:alpha val="63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Computer Network Information Center </a:t>
              </a:r>
              <a:br>
                <a:rPr lang="en-US" altLang="zh-CN" sz="675" b="1" dirty="0">
                  <a:solidFill>
                    <a:schemeClr val="tx1">
                      <a:alpha val="63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altLang="zh-CN" sz="675" b="1" dirty="0">
                  <a:solidFill>
                    <a:schemeClr val="tx1">
                      <a:alpha val="63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Chinese Academy of Sciences</a:t>
              </a:r>
              <a:endParaRPr lang="en-US" altLang="zh-CN" sz="675" b="1" dirty="0">
                <a:solidFill>
                  <a:schemeClr val="tx1">
                    <a:alpha val="63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2291" y="3698"/>
              <a:ext cx="3498" cy="4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ts val="750"/>
                </a:spcBef>
                <a:defRPr/>
              </a:pPr>
              <a:r>
                <a:rPr lang="zh-CN" altLang="en-US" sz="825" b="1" dirty="0">
                  <a:latin typeface="黑体" panose="02010609060101010101" pitchFamily="2" charset="-122"/>
                  <a:ea typeface="黑体" panose="02010609060101010101" pitchFamily="2" charset="-122"/>
                  <a:cs typeface="微软雅黑" panose="020B0503020204020204" pitchFamily="34" charset="-122"/>
                  <a:sym typeface="+mn-lt"/>
                </a:rPr>
                <a:t>中国科学院计算机网络信息中心</a:t>
              </a:r>
              <a:endParaRPr lang="zh-CN" altLang="en-US" sz="825" b="1" dirty="0">
                <a:latin typeface="黑体" panose="02010609060101010101" pitchFamily="2" charset="-122"/>
                <a:ea typeface="黑体" panose="02010609060101010101" pitchFamily="2" charset="-122"/>
                <a:cs typeface="微软雅黑" panose="020B0503020204020204" pitchFamily="34" charset="-122"/>
                <a:sym typeface="+mn-lt"/>
              </a:endParaRPr>
            </a:p>
          </p:txBody>
        </p:sp>
        <p:pic>
          <p:nvPicPr>
            <p:cNvPr id="10" name="图片 9" descr="网络中心logo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98" y="3806"/>
              <a:ext cx="893" cy="655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62F0E-EE9B-4A4D-B2CB-F0115D86EF82}" type="datetime1">
              <a:rPr lang="zh-CN" altLang="en-US"/>
            </a:fld>
            <a:endParaRPr lang="zh-CN" alt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EE776-BE7D-4DCB-A718-5AA4A4B7CAC2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14400" y="1771650"/>
            <a:ext cx="3924300" cy="2800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991100" y="1771650"/>
            <a:ext cx="3924300" cy="2800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730F0-799E-4CE7-A2E0-BFAF4B0C1681}" type="datetime1">
              <a:rPr lang="zh-CN" altLang="en-US"/>
            </a:fld>
            <a:endParaRPr lang="zh-CN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D986F-AD1B-4B3C-8879-9152C92DE8D5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A6952-E60E-4BEF-BCE1-E31AFBB1D6C0}" type="datetime1">
              <a:rPr lang="zh-CN" altLang="en-US"/>
            </a:fld>
            <a:endParaRPr lang="zh-CN" alt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25764-2E59-4A48-9A33-6FE218EA441C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7D267-C59E-463B-B76D-E2A54EE7752F}" type="datetime1">
              <a:rPr lang="zh-CN" altLang="en-US"/>
            </a:fld>
            <a:endParaRPr lang="zh-CN" alt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4C65E-4D21-4AB5-BBEB-65E85DD17726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E7831-CC97-45C8-93FC-6302793481E7}" type="datetime1">
              <a:rPr lang="zh-CN" altLang="en-US"/>
            </a:fld>
            <a:endParaRPr lang="zh-CN" alt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F5BFB-BF54-4A12-B7B6-A419BD48E543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5F622-420E-4A78-90A1-3638C51D3792}" type="datetime1">
              <a:rPr lang="zh-CN" altLang="en-US"/>
            </a:fld>
            <a:endParaRPr lang="zh-CN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EB280-1C5E-4D81-99E3-6812D48F1517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029CB-93D9-4B0C-A2BF-E5D0A6903B14}" type="datetime1">
              <a:rPr lang="zh-CN" altLang="en-US"/>
            </a:fld>
            <a:endParaRPr lang="zh-CN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63BCE-8904-40FE-B000-1B7D33F312C9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2.jpeg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202408"/>
            <a:ext cx="8001000" cy="6417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059656"/>
            <a:ext cx="8001000" cy="2800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4835724"/>
            <a:ext cx="1905000" cy="30777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6913006E-264C-4A18-B632-B5A7A9A67FB4}" type="datetime1">
              <a:rPr lang="zh-CN" altLang="en-US"/>
            </a:fld>
            <a:endParaRPr lang="zh-CN" altLang="en-US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36875" y="4817865"/>
            <a:ext cx="2895600" cy="30777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spAutoFit/>
          </a:bodyPr>
          <a:lstStyle>
            <a:lvl1pPr algn="ctr"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527" y="4643916"/>
            <a:ext cx="587375" cy="49244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>
            <a:spAutoFit/>
          </a:bodyPr>
          <a:lstStyle>
            <a:lvl1pPr>
              <a:defRPr sz="26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02C90E6D-9586-4F3D-9A14-E1E9AE1A6CE7}" type="slidenum">
              <a:rPr lang="zh-CN" altLang="en-US"/>
            </a:fld>
            <a:endParaRPr lang="en-US" altLang="zh-CN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rgbClr val="000000"/>
          </a:solidFill>
          <a:latin typeface="+mj-lt"/>
          <a:ea typeface="黑体" panose="0201060906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rgbClr val="000000"/>
          </a:solidFill>
          <a:latin typeface="Arial" panose="020B0604020202020204" pitchFamily="34" charset="0"/>
          <a:ea typeface="黑体" panose="0201060906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rgbClr val="000000"/>
          </a:solidFill>
          <a:latin typeface="Arial" panose="020B0604020202020204" pitchFamily="34" charset="0"/>
          <a:ea typeface="黑体" panose="0201060906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rgbClr val="000000"/>
          </a:solidFill>
          <a:latin typeface="Arial" panose="020B0604020202020204" pitchFamily="34" charset="0"/>
          <a:ea typeface="黑体" panose="0201060906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rgbClr val="000000"/>
          </a:solidFill>
          <a:latin typeface="Arial" panose="020B0604020202020204" pitchFamily="34" charset="0"/>
          <a:ea typeface="黑体" panose="02010609060101010101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Font typeface="Wingdings" panose="05000000000000000000" pitchFamily="2" charset="2"/>
        <a:buChar char="l"/>
        <a:defRPr kumimoji="1" sz="2800" b="1">
          <a:solidFill>
            <a:srgbClr val="000000"/>
          </a:solidFill>
          <a:latin typeface="+mn-lt"/>
          <a:ea typeface="黑体" panose="02010609060101010101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–"/>
        <a:defRPr kumimoji="1" sz="2400" b="1">
          <a:solidFill>
            <a:srgbClr val="000000"/>
          </a:solidFill>
          <a:latin typeface="+mn-lt"/>
          <a:ea typeface="黑体" panose="02010609060101010101" pitchFamily="2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Font typeface="Wingdings" panose="05000000000000000000" pitchFamily="2" charset="2"/>
        <a:buChar char="l"/>
        <a:defRPr kumimoji="1" sz="2000" b="1">
          <a:solidFill>
            <a:srgbClr val="000000"/>
          </a:solidFill>
          <a:latin typeface="+mn-lt"/>
          <a:ea typeface="黑体" panose="02010609060101010101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–"/>
        <a:defRPr kumimoji="1" sz="2000" b="1">
          <a:solidFill>
            <a:srgbClr val="000000"/>
          </a:solidFill>
          <a:latin typeface="+mn-lt"/>
          <a:ea typeface="黑体" panose="02010609060101010101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Font typeface="Wingdings" panose="05000000000000000000" pitchFamily="2" charset="2"/>
        <a:buChar char="l"/>
        <a:defRPr kumimoji="1" sz="2000" b="1">
          <a:solidFill>
            <a:srgbClr val="000000"/>
          </a:solidFill>
          <a:latin typeface="+mn-lt"/>
          <a:ea typeface="黑体" panose="02010609060101010101" pitchFamily="2" charset="-122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Wingdings" panose="05000000000000000000" pitchFamily="2" charset="2"/>
        <a:buChar char="l"/>
        <a:defRPr kumimoji="1">
          <a:solidFill>
            <a:srgbClr val="000000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Wingdings" panose="05000000000000000000" pitchFamily="2" charset="2"/>
        <a:buChar char="l"/>
        <a:defRPr kumimoji="1">
          <a:solidFill>
            <a:srgbClr val="000000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Wingdings" panose="05000000000000000000" pitchFamily="2" charset="2"/>
        <a:buChar char="l"/>
        <a:defRPr kumimoji="1">
          <a:solidFill>
            <a:srgbClr val="000000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Wingdings" panose="05000000000000000000" pitchFamily="2" charset="2"/>
        <a:buChar char="l"/>
        <a:defRPr kumimoji="1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202408"/>
            <a:ext cx="8001000" cy="6417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059656"/>
            <a:ext cx="8001000" cy="2800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4835724"/>
            <a:ext cx="1905000" cy="30777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400">
                <a:latin typeface="+mn-lt"/>
                <a:ea typeface="+mn-ea"/>
              </a:defRPr>
            </a:lvl1pPr>
          </a:lstStyle>
          <a:p>
            <a:fld id="{6913006E-264C-4A18-B632-B5A7A9A67FB4}" type="datetime1">
              <a:rPr lang="zh-CN" altLang="en-US"/>
            </a:fld>
            <a:endParaRPr lang="zh-CN" altLang="en-US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36875" y="4817865"/>
            <a:ext cx="2895600" cy="30777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spAutoFit/>
          </a:bodyPr>
          <a:lstStyle>
            <a:lvl1pPr algn="ctr"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527" y="4643916"/>
            <a:ext cx="587375" cy="49244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>
            <a:spAutoFit/>
          </a:bodyPr>
          <a:lstStyle>
            <a:lvl1pPr>
              <a:defRPr sz="26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fld id="{02C90E6D-9586-4F3D-9A14-E1E9AE1A6CE7}" type="slidenum">
              <a:rPr lang="zh-CN" altLang="en-US"/>
            </a:fld>
            <a:endParaRPr lang="en-US" altLang="zh-CN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rgbClr val="000000"/>
          </a:solidFill>
          <a:latin typeface="+mj-lt"/>
          <a:ea typeface="黑体" panose="0201060906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rgbClr val="000000"/>
          </a:solidFill>
          <a:latin typeface="Arial" panose="020B0604020202020204" pitchFamily="34" charset="0"/>
          <a:ea typeface="黑体" panose="0201060906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rgbClr val="000000"/>
          </a:solidFill>
          <a:latin typeface="Arial" panose="020B0604020202020204" pitchFamily="34" charset="0"/>
          <a:ea typeface="黑体" panose="0201060906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rgbClr val="000000"/>
          </a:solidFill>
          <a:latin typeface="Arial" panose="020B0604020202020204" pitchFamily="34" charset="0"/>
          <a:ea typeface="黑体" panose="0201060906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rgbClr val="000000"/>
          </a:solidFill>
          <a:latin typeface="Arial" panose="020B0604020202020204" pitchFamily="34" charset="0"/>
          <a:ea typeface="黑体" panose="02010609060101010101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Font typeface="Wingdings" panose="05000000000000000000" pitchFamily="2" charset="2"/>
        <a:buChar char="l"/>
        <a:defRPr kumimoji="1" sz="2800" b="1">
          <a:solidFill>
            <a:srgbClr val="000000"/>
          </a:solidFill>
          <a:latin typeface="+mn-lt"/>
          <a:ea typeface="黑体" panose="02010609060101010101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–"/>
        <a:defRPr kumimoji="1" sz="2400" b="1">
          <a:solidFill>
            <a:srgbClr val="000000"/>
          </a:solidFill>
          <a:latin typeface="+mn-lt"/>
          <a:ea typeface="黑体" panose="02010609060101010101" pitchFamily="2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Font typeface="Wingdings" panose="05000000000000000000" pitchFamily="2" charset="2"/>
        <a:buChar char="l"/>
        <a:defRPr kumimoji="1" sz="2000" b="1">
          <a:solidFill>
            <a:srgbClr val="000000"/>
          </a:solidFill>
          <a:latin typeface="+mn-lt"/>
          <a:ea typeface="黑体" panose="02010609060101010101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–"/>
        <a:defRPr kumimoji="1" sz="2000" b="1">
          <a:solidFill>
            <a:srgbClr val="000000"/>
          </a:solidFill>
          <a:latin typeface="+mn-lt"/>
          <a:ea typeface="黑体" panose="02010609060101010101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Font typeface="Wingdings" panose="05000000000000000000" pitchFamily="2" charset="2"/>
        <a:buChar char="l"/>
        <a:defRPr kumimoji="1" sz="2000" b="1">
          <a:solidFill>
            <a:srgbClr val="000000"/>
          </a:solidFill>
          <a:latin typeface="+mn-lt"/>
          <a:ea typeface="黑体" panose="02010609060101010101" pitchFamily="2" charset="-122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Wingdings" panose="05000000000000000000" pitchFamily="2" charset="2"/>
        <a:buChar char="l"/>
        <a:defRPr kumimoji="1">
          <a:solidFill>
            <a:srgbClr val="000000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Wingdings" panose="05000000000000000000" pitchFamily="2" charset="2"/>
        <a:buChar char="l"/>
        <a:defRPr kumimoji="1">
          <a:solidFill>
            <a:srgbClr val="000000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Wingdings" panose="05000000000000000000" pitchFamily="2" charset="2"/>
        <a:buChar char="l"/>
        <a:defRPr kumimoji="1">
          <a:solidFill>
            <a:srgbClr val="000000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Wingdings" panose="05000000000000000000" pitchFamily="2" charset="2"/>
        <a:buChar char="l"/>
        <a:defRPr kumimoji="1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5.xml"/><Relationship Id="rId8" Type="http://schemas.openxmlformats.org/officeDocument/2006/relationships/image" Target="../media/image2.svg"/><Relationship Id="rId7" Type="http://schemas.openxmlformats.org/officeDocument/2006/relationships/image" Target="../media/image6.png"/><Relationship Id="rId6" Type="http://schemas.openxmlformats.org/officeDocument/2006/relationships/tags" Target="../tags/tag4.xml"/><Relationship Id="rId58" Type="http://schemas.openxmlformats.org/officeDocument/2006/relationships/notesSlide" Target="../notesSlides/notesSlide1.xml"/><Relationship Id="rId57" Type="http://schemas.openxmlformats.org/officeDocument/2006/relationships/slideLayout" Target="../slideLayouts/slideLayout2.xml"/><Relationship Id="rId56" Type="http://schemas.openxmlformats.org/officeDocument/2006/relationships/image" Target="../media/image20.jpeg"/><Relationship Id="rId55" Type="http://schemas.openxmlformats.org/officeDocument/2006/relationships/tags" Target="../tags/tag25.xml"/><Relationship Id="rId54" Type="http://schemas.openxmlformats.org/officeDocument/2006/relationships/tags" Target="../tags/tag24.xml"/><Relationship Id="rId53" Type="http://schemas.openxmlformats.org/officeDocument/2006/relationships/tags" Target="../tags/tag23.xml"/><Relationship Id="rId52" Type="http://schemas.openxmlformats.org/officeDocument/2006/relationships/tags" Target="../tags/tag22.xml"/><Relationship Id="rId51" Type="http://schemas.openxmlformats.org/officeDocument/2006/relationships/tags" Target="../tags/tag21.xml"/><Relationship Id="rId50" Type="http://schemas.openxmlformats.org/officeDocument/2006/relationships/tags" Target="../tags/tag20.xml"/><Relationship Id="rId5" Type="http://schemas.openxmlformats.org/officeDocument/2006/relationships/image" Target="../media/image1.svg"/><Relationship Id="rId49" Type="http://schemas.openxmlformats.org/officeDocument/2006/relationships/tags" Target="../tags/tag19.xml"/><Relationship Id="rId48" Type="http://schemas.openxmlformats.org/officeDocument/2006/relationships/tags" Target="../tags/tag18.xml"/><Relationship Id="rId47" Type="http://schemas.openxmlformats.org/officeDocument/2006/relationships/image" Target="../media/image15.svg"/><Relationship Id="rId46" Type="http://schemas.openxmlformats.org/officeDocument/2006/relationships/image" Target="../media/image19.png"/><Relationship Id="rId45" Type="http://schemas.openxmlformats.org/officeDocument/2006/relationships/tags" Target="../tags/tag17.xml"/><Relationship Id="rId44" Type="http://schemas.openxmlformats.org/officeDocument/2006/relationships/image" Target="../media/image14.svg"/><Relationship Id="rId43" Type="http://schemas.openxmlformats.org/officeDocument/2006/relationships/image" Target="../media/image18.png"/><Relationship Id="rId42" Type="http://schemas.openxmlformats.org/officeDocument/2006/relationships/tags" Target="../tags/tag16.xml"/><Relationship Id="rId41" Type="http://schemas.openxmlformats.org/officeDocument/2006/relationships/image" Target="../media/image13.svg"/><Relationship Id="rId40" Type="http://schemas.openxmlformats.org/officeDocument/2006/relationships/image" Target="../media/image17.png"/><Relationship Id="rId4" Type="http://schemas.openxmlformats.org/officeDocument/2006/relationships/image" Target="../media/image5.png"/><Relationship Id="rId39" Type="http://schemas.openxmlformats.org/officeDocument/2006/relationships/tags" Target="../tags/tag15.xml"/><Relationship Id="rId38" Type="http://schemas.openxmlformats.org/officeDocument/2006/relationships/image" Target="../media/image12.svg"/><Relationship Id="rId37" Type="http://schemas.openxmlformats.org/officeDocument/2006/relationships/image" Target="../media/image16.png"/><Relationship Id="rId36" Type="http://schemas.openxmlformats.org/officeDocument/2006/relationships/tags" Target="../tags/tag14.xml"/><Relationship Id="rId35" Type="http://schemas.openxmlformats.org/officeDocument/2006/relationships/image" Target="../media/image11.svg"/><Relationship Id="rId34" Type="http://schemas.openxmlformats.org/officeDocument/2006/relationships/image" Target="../media/image15.png"/><Relationship Id="rId33" Type="http://schemas.openxmlformats.org/officeDocument/2006/relationships/tags" Target="../tags/tag13.xml"/><Relationship Id="rId32" Type="http://schemas.openxmlformats.org/officeDocument/2006/relationships/image" Target="../media/image10.svg"/><Relationship Id="rId31" Type="http://schemas.openxmlformats.org/officeDocument/2006/relationships/image" Target="../media/image14.png"/><Relationship Id="rId30" Type="http://schemas.openxmlformats.org/officeDocument/2006/relationships/tags" Target="../tags/tag12.xml"/><Relationship Id="rId3" Type="http://schemas.openxmlformats.org/officeDocument/2006/relationships/tags" Target="../tags/tag3.xml"/><Relationship Id="rId29" Type="http://schemas.openxmlformats.org/officeDocument/2006/relationships/image" Target="../media/image9.svg"/><Relationship Id="rId28" Type="http://schemas.openxmlformats.org/officeDocument/2006/relationships/image" Target="../media/image13.png"/><Relationship Id="rId27" Type="http://schemas.openxmlformats.org/officeDocument/2006/relationships/tags" Target="../tags/tag11.xml"/><Relationship Id="rId26" Type="http://schemas.openxmlformats.org/officeDocument/2006/relationships/image" Target="../media/image8.svg"/><Relationship Id="rId25" Type="http://schemas.openxmlformats.org/officeDocument/2006/relationships/image" Target="../media/image12.png"/><Relationship Id="rId24" Type="http://schemas.openxmlformats.org/officeDocument/2006/relationships/tags" Target="../tags/tag10.xml"/><Relationship Id="rId23" Type="http://schemas.openxmlformats.org/officeDocument/2006/relationships/image" Target="../media/image7.svg"/><Relationship Id="rId22" Type="http://schemas.openxmlformats.org/officeDocument/2006/relationships/image" Target="../media/image11.png"/><Relationship Id="rId21" Type="http://schemas.openxmlformats.org/officeDocument/2006/relationships/tags" Target="../tags/tag9.xml"/><Relationship Id="rId20" Type="http://schemas.openxmlformats.org/officeDocument/2006/relationships/image" Target="../media/image6.svg"/><Relationship Id="rId2" Type="http://schemas.openxmlformats.org/officeDocument/2006/relationships/tags" Target="../tags/tag2.xml"/><Relationship Id="rId19" Type="http://schemas.openxmlformats.org/officeDocument/2006/relationships/image" Target="../media/image10.png"/><Relationship Id="rId18" Type="http://schemas.openxmlformats.org/officeDocument/2006/relationships/tags" Target="../tags/tag8.xml"/><Relationship Id="rId17" Type="http://schemas.openxmlformats.org/officeDocument/2006/relationships/image" Target="../media/image5.svg"/><Relationship Id="rId16" Type="http://schemas.openxmlformats.org/officeDocument/2006/relationships/image" Target="../media/image9.png"/><Relationship Id="rId15" Type="http://schemas.openxmlformats.org/officeDocument/2006/relationships/tags" Target="../tags/tag7.xml"/><Relationship Id="rId14" Type="http://schemas.openxmlformats.org/officeDocument/2006/relationships/image" Target="../media/image4.svg"/><Relationship Id="rId13" Type="http://schemas.openxmlformats.org/officeDocument/2006/relationships/image" Target="../media/image8.png"/><Relationship Id="rId12" Type="http://schemas.openxmlformats.org/officeDocument/2006/relationships/tags" Target="../tags/tag6.xml"/><Relationship Id="rId11" Type="http://schemas.openxmlformats.org/officeDocument/2006/relationships/image" Target="../media/image3.svg"/><Relationship Id="rId10" Type="http://schemas.openxmlformats.org/officeDocument/2006/relationships/image" Target="../media/image7.png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tags" Target="../tags/tag26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3.png"/><Relationship Id="rId3" Type="http://schemas.openxmlformats.org/officeDocument/2006/relationships/tags" Target="../tags/tag28.xml"/><Relationship Id="rId2" Type="http://schemas.openxmlformats.org/officeDocument/2006/relationships/image" Target="../media/image22.png"/><Relationship Id="rId1" Type="http://schemas.openxmlformats.org/officeDocument/2006/relationships/tags" Target="../tags/tag27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37.xml"/><Relationship Id="rId8" Type="http://schemas.openxmlformats.org/officeDocument/2006/relationships/tags" Target="../tags/tag36.xml"/><Relationship Id="rId7" Type="http://schemas.openxmlformats.org/officeDocument/2006/relationships/tags" Target="../tags/tag35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5" Type="http://schemas.openxmlformats.org/officeDocument/2006/relationships/slideLayout" Target="../slideLayouts/slideLayout2.xml"/><Relationship Id="rId14" Type="http://schemas.openxmlformats.org/officeDocument/2006/relationships/tags" Target="../tags/tag42.xml"/><Relationship Id="rId13" Type="http://schemas.openxmlformats.org/officeDocument/2006/relationships/tags" Target="../tags/tag41.xml"/><Relationship Id="rId12" Type="http://schemas.openxmlformats.org/officeDocument/2006/relationships/tags" Target="../tags/tag40.xml"/><Relationship Id="rId11" Type="http://schemas.openxmlformats.org/officeDocument/2006/relationships/tags" Target="../tags/tag39.xml"/><Relationship Id="rId10" Type="http://schemas.openxmlformats.org/officeDocument/2006/relationships/tags" Target="../tags/tag38.xml"/><Relationship Id="rId1" Type="http://schemas.openxmlformats.org/officeDocument/2006/relationships/tags" Target="../tags/tag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标题 1"/>
          <p:cNvSpPr>
            <a:spLocks noGrp="1"/>
          </p:cNvSpPr>
          <p:nvPr/>
        </p:nvSpPr>
        <p:spPr>
          <a:xfrm>
            <a:off x="1010920" y="395605"/>
            <a:ext cx="7203440" cy="22091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ts val="6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4800" dirty="0"/>
              <a:t>基于数字孪生的</a:t>
            </a:r>
            <a:r>
              <a:rPr lang="en-US" altLang="zh-CN" sz="4800" dirty="0"/>
              <a:t>BGP</a:t>
            </a:r>
            <a:r>
              <a:rPr lang="zh-CN" altLang="en-US" sz="4800" dirty="0"/>
              <a:t>异常监测与</a:t>
            </a:r>
            <a:r>
              <a:rPr lang="zh-CN" altLang="en-US" sz="4800" dirty="0"/>
              <a:t>溯源</a:t>
            </a:r>
            <a:endParaRPr lang="zh-CN" altLang="en-US" sz="4800" dirty="0"/>
          </a:p>
        </p:txBody>
      </p:sp>
      <p:sp>
        <p:nvSpPr>
          <p:cNvPr id="5" name="标题 1"/>
          <p:cNvSpPr txBox="1"/>
          <p:nvPr/>
        </p:nvSpPr>
        <p:spPr bwMode="auto">
          <a:xfrm>
            <a:off x="1835150" y="3204210"/>
            <a:ext cx="5560695" cy="1511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+mj-lt"/>
                <a:ea typeface="黑体" panose="02010609060101010101" pitchFamily="2" charset="-122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28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李彦彪</a:t>
            </a:r>
            <a:endParaRPr lang="zh-CN" altLang="en-US" sz="2800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800" b="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信息化前瞻技术研究开放实验室</a:t>
            </a:r>
            <a:endParaRPr lang="zh-CN" altLang="en-US" sz="1800" b="0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800" b="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中国科学院计算机网络信息</a:t>
            </a:r>
            <a:r>
              <a:rPr lang="zh-CN" altLang="en-US" sz="1800" b="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中心</a:t>
            </a:r>
            <a:endParaRPr lang="zh-CN" altLang="en-US" sz="1800" b="0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endParaRPr lang="zh-CN" altLang="en-US" sz="1800" b="0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标题 1"/>
          <p:cNvSpPr txBox="1"/>
          <p:nvPr/>
        </p:nvSpPr>
        <p:spPr bwMode="auto">
          <a:xfrm>
            <a:off x="1835150" y="4514850"/>
            <a:ext cx="5560695" cy="5848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+mj-lt"/>
                <a:ea typeface="黑体" panose="02010609060101010101" pitchFamily="2" charset="-122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2000" b="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2022</a:t>
            </a:r>
            <a:r>
              <a:rPr lang="zh-CN" altLang="en-US" sz="2000" b="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000" b="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b="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000" b="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31</a:t>
            </a:r>
            <a:r>
              <a:rPr lang="zh-CN" altLang="en-US" sz="2000" b="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20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0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32411" y="195423"/>
            <a:ext cx="661035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kumimoji="1" lang="zh-CN" altLang="en-US" sz="2400" b="1" dirty="0">
                <a:solidFill>
                  <a:schemeClr val="accent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中国科学院网络安全和信息化专项应用示范项目</a:t>
            </a:r>
            <a:endParaRPr kumimoji="1" lang="zh-CN" altLang="en-US" sz="2400" b="1" dirty="0">
              <a:solidFill>
                <a:schemeClr val="accent1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项目</a:t>
            </a:r>
            <a:r>
              <a:rPr lang="zh-CN" altLang="en-US"/>
              <a:t>意义</a:t>
            </a:r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>
          <a:xfrm>
            <a:off x="153035" y="1069340"/>
            <a:ext cx="5193665" cy="4265295"/>
          </a:xfrm>
        </p:spPr>
        <p:txBody>
          <a:bodyPr>
            <a:normAutofit lnSpcReduction="10000"/>
          </a:bodyPr>
          <a:p>
            <a:r>
              <a:rPr lang="en-US" altLang="zh-CN" sz="1800" dirty="0">
                <a:solidFill>
                  <a:schemeClr val="tx1"/>
                </a:solidFill>
              </a:rPr>
              <a:t>BGP</a:t>
            </a:r>
            <a:r>
              <a:rPr lang="zh-CN" altLang="en-US" sz="1800" dirty="0">
                <a:solidFill>
                  <a:schemeClr val="tx1"/>
                </a:solidFill>
              </a:rPr>
              <a:t>是全球网络自治域（</a:t>
            </a:r>
            <a:r>
              <a:rPr lang="en-US" altLang="zh-CN" sz="1800" dirty="0">
                <a:solidFill>
                  <a:schemeClr val="tx1"/>
                </a:solidFill>
              </a:rPr>
              <a:t>AS</a:t>
            </a:r>
            <a:r>
              <a:rPr lang="zh-CN" altLang="en-US" sz="1800" dirty="0">
                <a:solidFill>
                  <a:schemeClr val="tx1"/>
                </a:solidFill>
              </a:rPr>
              <a:t>）之间</a:t>
            </a:r>
            <a:r>
              <a:rPr lang="zh-CN" altLang="en-US" sz="1800" dirty="0">
                <a:solidFill>
                  <a:srgbClr val="97CAEC"/>
                </a:solidFill>
              </a:rPr>
              <a:t>互联互通的基础保障</a:t>
            </a:r>
            <a:r>
              <a:rPr lang="zh-CN" altLang="en-US" sz="1800" dirty="0">
                <a:solidFill>
                  <a:schemeClr val="tx1"/>
                </a:solidFill>
              </a:rPr>
              <a:t>；但缺乏安全设计，异常事件频发</a:t>
            </a:r>
            <a:endParaRPr lang="zh-CN" altLang="en-US" sz="1800" dirty="0">
              <a:solidFill>
                <a:schemeClr val="tx1"/>
              </a:solidFill>
            </a:endParaRPr>
          </a:p>
          <a:p>
            <a:pPr lvl="0"/>
            <a:endParaRPr lang="en-US" altLang="zh-CN" sz="1800" b="0" dirty="0">
              <a:solidFill>
                <a:schemeClr val="tx1"/>
              </a:solidFill>
              <a:sym typeface="+mn-ea"/>
            </a:endParaRPr>
          </a:p>
          <a:p>
            <a:pPr lvl="0"/>
            <a:r>
              <a:rPr lang="zh-CN" altLang="en-US" sz="1800" dirty="0">
                <a:solidFill>
                  <a:schemeClr val="tx1"/>
                </a:solidFill>
                <a:sym typeface="+mn-ea"/>
              </a:rPr>
              <a:t>我国</a:t>
            </a:r>
            <a:r>
              <a:rPr lang="en-US" altLang="zh-CN" sz="1800" dirty="0">
                <a:solidFill>
                  <a:schemeClr val="tx1"/>
                </a:solidFill>
                <a:sym typeface="+mn-ea"/>
              </a:rPr>
              <a:t>AS</a:t>
            </a:r>
            <a:r>
              <a:rPr lang="zh-CN" altLang="en-US" sz="1800" dirty="0">
                <a:solidFill>
                  <a:srgbClr val="97CAEC"/>
                </a:solidFill>
                <a:sym typeface="+mn-ea"/>
              </a:rPr>
              <a:t>数量少</a:t>
            </a:r>
            <a:r>
              <a:rPr lang="zh-CN" altLang="en-US" sz="1800" dirty="0">
                <a:solidFill>
                  <a:schemeClr val="tx1"/>
                </a:solidFill>
                <a:sym typeface="+mn-ea"/>
              </a:rPr>
              <a:t>（</a:t>
            </a:r>
            <a:r>
              <a:rPr lang="en-US" altLang="zh-CN" sz="1800" dirty="0">
                <a:solidFill>
                  <a:schemeClr val="tx1"/>
                </a:solidFill>
                <a:sym typeface="+mn-ea"/>
              </a:rPr>
              <a:t>2%</a:t>
            </a:r>
            <a:r>
              <a:rPr lang="zh-CN" altLang="en-US" sz="1800" dirty="0">
                <a:solidFill>
                  <a:schemeClr val="tx1"/>
                </a:solidFill>
                <a:sym typeface="+mn-ea"/>
              </a:rPr>
              <a:t>）、</a:t>
            </a:r>
            <a:r>
              <a:rPr lang="zh-CN" altLang="en-US" sz="1800" dirty="0">
                <a:solidFill>
                  <a:srgbClr val="97CAEC"/>
                </a:solidFill>
                <a:sym typeface="+mn-ea"/>
              </a:rPr>
              <a:t>级别低</a:t>
            </a:r>
            <a:r>
              <a:rPr lang="zh-CN" altLang="en-US" sz="1800" dirty="0">
                <a:solidFill>
                  <a:schemeClr val="tx1"/>
                </a:solidFill>
                <a:sym typeface="+mn-ea"/>
              </a:rPr>
              <a:t>（无</a:t>
            </a:r>
            <a:r>
              <a:rPr lang="en-US" altLang="zh-CN" sz="1800" dirty="0">
                <a:solidFill>
                  <a:schemeClr val="tx1"/>
                </a:solidFill>
                <a:sym typeface="+mn-ea"/>
              </a:rPr>
              <a:t>tire-1</a:t>
            </a:r>
            <a:r>
              <a:rPr lang="zh-CN" altLang="en-US" sz="1800" dirty="0">
                <a:solidFill>
                  <a:schemeClr val="tx1"/>
                </a:solidFill>
                <a:sym typeface="+mn-ea"/>
              </a:rPr>
              <a:t>）、</a:t>
            </a:r>
            <a:r>
              <a:rPr lang="zh-CN" altLang="en-US" sz="1800" dirty="0">
                <a:solidFill>
                  <a:srgbClr val="97CAEC"/>
                </a:solidFill>
                <a:sym typeface="+mn-ea"/>
              </a:rPr>
              <a:t>影响力小</a:t>
            </a:r>
            <a:r>
              <a:rPr lang="zh-CN" altLang="en-US" sz="1800" dirty="0">
                <a:solidFill>
                  <a:schemeClr val="tx1"/>
                </a:solidFill>
                <a:sym typeface="+mn-ea"/>
              </a:rPr>
              <a:t>（直联邻居少），更容易受攻击</a:t>
            </a:r>
            <a:endParaRPr lang="zh-CN" altLang="en-US" sz="1800" dirty="0">
              <a:solidFill>
                <a:schemeClr val="tx1"/>
              </a:solidFill>
              <a:sym typeface="+mn-ea"/>
            </a:endParaRPr>
          </a:p>
          <a:p>
            <a:pPr lvl="1"/>
            <a:r>
              <a:rPr lang="zh-CN" altLang="en-US" sz="1200" dirty="0">
                <a:solidFill>
                  <a:schemeClr val="tx1"/>
                </a:solidFill>
                <a:sym typeface="+mn-ea"/>
              </a:rPr>
              <a:t>中国科技网</a:t>
            </a:r>
            <a:r>
              <a:rPr lang="en-US" altLang="zh-CN" sz="1200" dirty="0">
                <a:solidFill>
                  <a:schemeClr val="tx1"/>
                </a:solidFill>
                <a:sym typeface="+mn-ea"/>
              </a:rPr>
              <a:t> CSTNET</a:t>
            </a:r>
            <a:r>
              <a:rPr lang="zh-CN" altLang="en-US" sz="1200" dirty="0">
                <a:solidFill>
                  <a:schemeClr val="tx1"/>
                </a:solidFill>
                <a:sym typeface="+mn-ea"/>
              </a:rPr>
              <a:t>（</a:t>
            </a:r>
            <a:r>
              <a:rPr lang="en-US" altLang="zh-CN" sz="1200" dirty="0">
                <a:solidFill>
                  <a:schemeClr val="tx1"/>
                </a:solidFill>
                <a:sym typeface="+mn-ea"/>
              </a:rPr>
              <a:t>41</a:t>
            </a:r>
            <a:r>
              <a:rPr lang="zh-CN" altLang="en-US" sz="1200" dirty="0">
                <a:solidFill>
                  <a:schemeClr val="tx1"/>
                </a:solidFill>
                <a:sym typeface="+mn-ea"/>
              </a:rPr>
              <a:t>邻居）</a:t>
            </a:r>
            <a:r>
              <a:rPr lang="en-US" altLang="zh-CN" sz="1200" b="0" dirty="0">
                <a:solidFill>
                  <a:schemeClr val="tx1"/>
                </a:solidFill>
                <a:sym typeface="+mn-ea"/>
              </a:rPr>
              <a:t>VS. </a:t>
            </a:r>
            <a:r>
              <a:rPr lang="en-US" altLang="zh-CN" sz="1200" dirty="0">
                <a:solidFill>
                  <a:schemeClr val="tx1"/>
                </a:solidFill>
                <a:sym typeface="+mn-ea"/>
              </a:rPr>
              <a:t>COGENT</a:t>
            </a:r>
            <a:r>
              <a:rPr lang="zh-CN" altLang="en-US" sz="1200" dirty="0">
                <a:solidFill>
                  <a:schemeClr val="tx1"/>
                </a:solidFill>
                <a:sym typeface="+mn-ea"/>
              </a:rPr>
              <a:t>（</a:t>
            </a:r>
            <a:r>
              <a:rPr lang="en-US" altLang="zh-CN" sz="1200" dirty="0">
                <a:solidFill>
                  <a:schemeClr val="tx1"/>
                </a:solidFill>
                <a:sym typeface="+mn-ea"/>
              </a:rPr>
              <a:t>6491</a:t>
            </a:r>
            <a:r>
              <a:rPr lang="zh-CN" altLang="en-US" sz="1200" dirty="0">
                <a:solidFill>
                  <a:schemeClr val="tx1"/>
                </a:solidFill>
                <a:sym typeface="+mn-ea"/>
              </a:rPr>
              <a:t>邻居）</a:t>
            </a:r>
            <a:endParaRPr lang="zh-CN" altLang="en-US" sz="1200" dirty="0">
              <a:solidFill>
                <a:schemeClr val="tx1"/>
              </a:solidFill>
              <a:sym typeface="+mn-ea"/>
            </a:endParaRPr>
          </a:p>
          <a:p>
            <a:pPr lvl="0"/>
            <a:endParaRPr lang="zh-CN" altLang="en-US" sz="1800" b="0" dirty="0">
              <a:solidFill>
                <a:schemeClr val="tx1"/>
              </a:solidFill>
              <a:sym typeface="+mn-ea"/>
            </a:endParaRPr>
          </a:p>
          <a:p>
            <a:pPr lvl="0"/>
            <a:r>
              <a:rPr lang="zh-CN" altLang="en-US" sz="1800" dirty="0">
                <a:solidFill>
                  <a:schemeClr val="tx1"/>
                </a:solidFill>
                <a:sym typeface="+mn-ea"/>
              </a:rPr>
              <a:t>中国科技网：</a:t>
            </a:r>
            <a:r>
              <a:rPr lang="en-US" altLang="zh-CN" sz="1800" dirty="0">
                <a:solidFill>
                  <a:schemeClr val="tx1"/>
                </a:solidFill>
                <a:sym typeface="+mn-ea"/>
              </a:rPr>
              <a:t>BGP</a:t>
            </a:r>
            <a:r>
              <a:rPr lang="zh-CN" altLang="en-US" sz="1800" dirty="0">
                <a:solidFill>
                  <a:schemeClr val="tx1"/>
                </a:solidFill>
                <a:sym typeface="+mn-ea"/>
              </a:rPr>
              <a:t>的安全稳定运行直接关系到</a:t>
            </a:r>
            <a:r>
              <a:rPr lang="zh-CN" altLang="en-US" sz="1800" dirty="0">
                <a:solidFill>
                  <a:srgbClr val="97CAEC"/>
                </a:solidFill>
                <a:sym typeface="+mn-ea"/>
              </a:rPr>
              <a:t>科研业务效率和科学数据安全</a:t>
            </a:r>
            <a:endParaRPr lang="zh-CN" altLang="en-US" sz="1800" dirty="0">
              <a:solidFill>
                <a:srgbClr val="97CAEC"/>
              </a:solidFill>
              <a:sym typeface="+mn-ea"/>
            </a:endParaRPr>
          </a:p>
        </p:txBody>
      </p:sp>
      <p:pic>
        <p:nvPicPr>
          <p:cNvPr id="11" name="图片 10" descr="屏幕截图 2021-05-18 0958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51500" y="123190"/>
            <a:ext cx="3375660" cy="186182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79" name="文本框 78"/>
          <p:cNvSpPr txBox="1"/>
          <p:nvPr/>
        </p:nvSpPr>
        <p:spPr>
          <a:xfrm>
            <a:off x="7237095" y="196215"/>
            <a:ext cx="1830070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BGP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异常事件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统计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652135" y="2426335"/>
            <a:ext cx="3389630" cy="2610485"/>
            <a:chOff x="8901" y="3821"/>
            <a:chExt cx="5338" cy="4111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01" y="3821"/>
              <a:ext cx="5314" cy="4081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  <p:sp>
          <p:nvSpPr>
            <p:cNvPr id="12" name="文本框 11"/>
            <p:cNvSpPr txBox="1"/>
            <p:nvPr/>
          </p:nvSpPr>
          <p:spPr>
            <a:xfrm>
              <a:off x="11597" y="7402"/>
              <a:ext cx="2642" cy="531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zh-CN" altLang="en-US" sz="1600" b="1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全球</a:t>
              </a:r>
              <a:r>
                <a:rPr lang="en-US" altLang="zh-CN" sz="1600" b="1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AS</a:t>
              </a:r>
              <a:r>
                <a:rPr lang="zh-CN" altLang="en-US" sz="1600" b="1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互联</a:t>
              </a:r>
              <a:r>
                <a:rPr lang="zh-CN" altLang="en-US" sz="1600" b="1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拓扑</a:t>
              </a:r>
              <a:endPara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5651500" y="1995805"/>
            <a:ext cx="2648585" cy="21399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8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数据来源：</a:t>
            </a:r>
            <a:r>
              <a:rPr lang="en-US" altLang="zh-CN" sz="8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 BGPStream, </a:t>
            </a:r>
            <a:r>
              <a:rPr lang="en-US" altLang="zh-CN" sz="800" b="1" dirty="0">
                <a:solidFill>
                  <a:schemeClr val="tx1">
                    <a:lumMod val="9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https://www.bgpstream.com/</a:t>
            </a:r>
            <a:endParaRPr lang="en-US" altLang="zh-CN" sz="800" b="1" dirty="0">
              <a:solidFill>
                <a:schemeClr val="tx1">
                  <a:lumMod val="95000"/>
                </a:schemeClr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8" name="组合 47"/>
          <p:cNvGrpSpPr/>
          <p:nvPr>
            <p:custDataLst>
              <p:tags r:id="rId1"/>
            </p:custDataLst>
          </p:nvPr>
        </p:nvGrpSpPr>
        <p:grpSpPr>
          <a:xfrm>
            <a:off x="250199" y="1392054"/>
            <a:ext cx="3132000" cy="3636000"/>
            <a:chOff x="358655" y="555625"/>
            <a:chExt cx="5400040" cy="5746750"/>
          </a:xfrm>
        </p:grpSpPr>
        <p:sp>
          <p:nvSpPr>
            <p:cNvPr id="27" name="矩形 26"/>
            <p:cNvSpPr/>
            <p:nvPr>
              <p:custDataLst>
                <p:tags r:id="rId2"/>
              </p:custDataLst>
            </p:nvPr>
          </p:nvSpPr>
          <p:spPr>
            <a:xfrm>
              <a:off x="358655" y="1982470"/>
              <a:ext cx="5400040" cy="4319905"/>
            </a:xfrm>
            <a:prstGeom prst="rect">
              <a:avLst/>
            </a:prstGeom>
            <a:solidFill>
              <a:srgbClr val="1F74AD">
                <a:lumMod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p>
              <a:pPr algn="ctr"/>
              <a:endParaRPr lang="zh-CN" altLang="en-US" sz="13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12" name="图片 11" descr="资源 8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14890" y="555625"/>
              <a:ext cx="4850562" cy="1426845"/>
            </a:xfrm>
            <a:prstGeom prst="rect">
              <a:avLst/>
            </a:prstGeom>
          </p:spPr>
        </p:pic>
        <p:pic>
          <p:nvPicPr>
            <p:cNvPr id="5" name="图片 4" descr="资源 75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566718" y="983678"/>
              <a:ext cx="998734" cy="998792"/>
            </a:xfrm>
            <a:prstGeom prst="rect">
              <a:avLst/>
            </a:prstGeom>
          </p:spPr>
        </p:pic>
        <p:pic>
          <p:nvPicPr>
            <p:cNvPr id="15" name="图片 14" descr="资源 76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430063" y="836670"/>
              <a:ext cx="856058" cy="998792"/>
            </a:xfrm>
            <a:prstGeom prst="rect">
              <a:avLst/>
            </a:prstGeom>
          </p:spPr>
        </p:pic>
        <p:pic>
          <p:nvPicPr>
            <p:cNvPr id="19" name="图片 18" descr="资源 77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2945828" y="853965"/>
              <a:ext cx="570705" cy="998792"/>
            </a:xfrm>
            <a:prstGeom prst="rect">
              <a:avLst/>
            </a:prstGeom>
          </p:spPr>
        </p:pic>
        <p:pic>
          <p:nvPicPr>
            <p:cNvPr id="20" name="图片 19" descr="资源 78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856300" y="981516"/>
              <a:ext cx="428029" cy="713423"/>
            </a:xfrm>
            <a:prstGeom prst="rect">
              <a:avLst/>
            </a:prstGeom>
          </p:spPr>
        </p:pic>
        <p:pic>
          <p:nvPicPr>
            <p:cNvPr id="22" name="图片 21" descr="资源 79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1557977" y="1554416"/>
              <a:ext cx="428029" cy="428054"/>
            </a:xfrm>
            <a:prstGeom prst="rect">
              <a:avLst/>
            </a:prstGeom>
          </p:spPr>
        </p:pic>
        <p:pic>
          <p:nvPicPr>
            <p:cNvPr id="23" name="图片 22" descr="资源 88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714890" y="1982470"/>
              <a:ext cx="4861560" cy="3860800"/>
            </a:xfrm>
            <a:prstGeom prst="rect">
              <a:avLst/>
            </a:prstGeom>
          </p:spPr>
        </p:pic>
        <p:pic>
          <p:nvPicPr>
            <p:cNvPr id="24" name="图片 23" descr="资源 81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985400" y="2054225"/>
              <a:ext cx="427990" cy="571500"/>
            </a:xfrm>
            <a:prstGeom prst="rect">
              <a:avLst/>
            </a:prstGeom>
          </p:spPr>
        </p:pic>
        <p:pic>
          <p:nvPicPr>
            <p:cNvPr id="25" name="图片 24" descr="资源 82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3318390" y="4116070"/>
              <a:ext cx="571500" cy="1286510"/>
            </a:xfrm>
            <a:prstGeom prst="rect">
              <a:avLst/>
            </a:prstGeom>
          </p:spPr>
        </p:pic>
        <p:pic>
          <p:nvPicPr>
            <p:cNvPr id="26" name="图片 25" descr="资源 83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p:blipFill>
          <p:spPr>
            <a:xfrm>
              <a:off x="1986160" y="3116580"/>
              <a:ext cx="427990" cy="571500"/>
            </a:xfrm>
            <a:prstGeom prst="rect">
              <a:avLst/>
            </a:prstGeom>
          </p:spPr>
        </p:pic>
        <p:pic>
          <p:nvPicPr>
            <p:cNvPr id="28" name="图片 27" descr="资源 84"/>
            <p:cNvPicPr>
              <a:picLocks noChangeAspect="1"/>
            </p:cNvPicPr>
            <p:nvPr>
              <p:custDataLst>
                <p:tags r:id="rId33"/>
              </p:custDataLst>
            </p:nvPr>
          </p:nvPicPr>
          <p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2686565" y="4269740"/>
              <a:ext cx="428625" cy="1429385"/>
            </a:xfrm>
            <a:prstGeom prst="rect">
              <a:avLst/>
            </a:prstGeom>
          </p:spPr>
        </p:pic>
        <p:pic>
          <p:nvPicPr>
            <p:cNvPr id="29" name="图片 28" descr="资源 85"/>
            <p:cNvPicPr>
              <a:picLocks noChangeAspect="1"/>
            </p:cNvPicPr>
            <p:nvPr>
              <p:custDataLst>
                <p:tags r:id="rId36"/>
              </p:custDataLst>
            </p:nvPr>
          </p:nvPicPr>
          <p:blipFill>
            <a:blip r:embed="rId37">
              <a:extLs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p:blipFill>
          <p:spPr>
            <a:xfrm>
              <a:off x="4718565" y="1982470"/>
              <a:ext cx="714375" cy="714375"/>
            </a:xfrm>
            <a:prstGeom prst="rect">
              <a:avLst/>
            </a:prstGeom>
          </p:spPr>
        </p:pic>
        <p:pic>
          <p:nvPicPr>
            <p:cNvPr id="30" name="图片 29" descr="资源 86"/>
            <p:cNvPicPr>
              <a:picLocks noChangeAspect="1"/>
            </p:cNvPicPr>
            <p:nvPr>
              <p:custDataLst>
                <p:tags r:id="rId39"/>
              </p:custDataLst>
            </p:nvPr>
          </p:nvPicPr>
          <p:blipFill>
            <a:blip r:embed="rId40"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/>
            </a:stretch>
          </p:blipFill>
          <p:spPr>
            <a:xfrm>
              <a:off x="3574930" y="1982470"/>
              <a:ext cx="1143635" cy="2001520"/>
            </a:xfrm>
            <a:prstGeom prst="rect">
              <a:avLst/>
            </a:prstGeom>
          </p:spPr>
        </p:pic>
        <p:pic>
          <p:nvPicPr>
            <p:cNvPr id="31" name="图片 30" descr="资源 87"/>
            <p:cNvPicPr>
              <a:picLocks noChangeAspect="1"/>
            </p:cNvPicPr>
            <p:nvPr>
              <p:custDataLst>
                <p:tags r:id="rId42"/>
              </p:custDataLst>
            </p:nvPr>
          </p:nvPicPr>
          <p:blipFill>
            <a:blip r:embed="rId43">
              <a:extLst>
                <a:ext uri="{96DAC541-7B7A-43D3-8B79-37D633B846F1}">
                  <asvg:svgBlip xmlns:asvg="http://schemas.microsoft.com/office/drawing/2016/SVG/main" r:embed="rId44"/>
                </a:ext>
              </a:extLst>
            </a:blip>
            <a:stretch>
              <a:fillRect/>
            </a:stretch>
          </p:blipFill>
          <p:spPr>
            <a:xfrm>
              <a:off x="2572265" y="1982470"/>
              <a:ext cx="857885" cy="2573655"/>
            </a:xfrm>
            <a:prstGeom prst="rect">
              <a:avLst/>
            </a:prstGeom>
          </p:spPr>
        </p:pic>
        <p:pic>
          <p:nvPicPr>
            <p:cNvPr id="32" name="图片 31" descr="资源 89"/>
            <p:cNvPicPr>
              <a:picLocks noChangeAspect="1"/>
            </p:cNvPicPr>
            <p:nvPr>
              <p:custDataLst>
                <p:tags r:id="rId45"/>
              </p:custDataLst>
            </p:nvPr>
          </p:nvPicPr>
          <p:blipFill>
            <a:blip r:embed="rId46">
              <a:extLst>
                <a:ext uri="{96DAC541-7B7A-43D3-8B79-37D633B846F1}">
                  <asvg:svgBlip xmlns:asvg="http://schemas.microsoft.com/office/drawing/2016/SVG/main" r:embed="rId47"/>
                </a:ext>
              </a:extLst>
            </a:blip>
            <a:stretch>
              <a:fillRect/>
            </a:stretch>
          </p:blipFill>
          <p:spPr>
            <a:xfrm>
              <a:off x="358655" y="1776730"/>
              <a:ext cx="599742" cy="205740"/>
            </a:xfrm>
            <a:prstGeom prst="rect">
              <a:avLst/>
            </a:prstGeom>
          </p:spPr>
        </p:pic>
        <p:pic>
          <p:nvPicPr>
            <p:cNvPr id="33" name="图片 32" descr="资源 89"/>
            <p:cNvPicPr>
              <a:picLocks noChangeAspect="1"/>
            </p:cNvPicPr>
            <p:nvPr>
              <p:custDataLst>
                <p:tags r:id="rId48"/>
              </p:custDataLst>
            </p:nvPr>
          </p:nvPicPr>
          <p:blipFill>
            <a:blip r:embed="rId46">
              <a:extLst>
                <a:ext uri="{96DAC541-7B7A-43D3-8B79-37D633B846F1}">
                  <asvg:svgBlip xmlns:asvg="http://schemas.microsoft.com/office/drawing/2016/SVG/main" r:embed="rId47"/>
                </a:ext>
              </a:extLst>
            </a:blip>
            <a:stretch>
              <a:fillRect/>
            </a:stretch>
          </p:blipFill>
          <p:spPr>
            <a:xfrm>
              <a:off x="958397" y="1776730"/>
              <a:ext cx="599742" cy="205740"/>
            </a:xfrm>
            <a:prstGeom prst="rect">
              <a:avLst/>
            </a:prstGeom>
          </p:spPr>
        </p:pic>
        <p:pic>
          <p:nvPicPr>
            <p:cNvPr id="34" name="图片 33" descr="资源 89"/>
            <p:cNvPicPr>
              <a:picLocks noChangeAspect="1"/>
            </p:cNvPicPr>
            <p:nvPr>
              <p:custDataLst>
                <p:tags r:id="rId49"/>
              </p:custDataLst>
            </p:nvPr>
          </p:nvPicPr>
          <p:blipFill>
            <a:blip r:embed="rId46">
              <a:extLst>
                <a:ext uri="{96DAC541-7B7A-43D3-8B79-37D633B846F1}">
                  <asvg:svgBlip xmlns:asvg="http://schemas.microsoft.com/office/drawing/2016/SVG/main" r:embed="rId47"/>
                </a:ext>
              </a:extLst>
            </a:blip>
            <a:stretch>
              <a:fillRect/>
            </a:stretch>
          </p:blipFill>
          <p:spPr>
            <a:xfrm>
              <a:off x="1557722" y="1776730"/>
              <a:ext cx="599742" cy="205740"/>
            </a:xfrm>
            <a:prstGeom prst="rect">
              <a:avLst/>
            </a:prstGeom>
          </p:spPr>
        </p:pic>
        <p:pic>
          <p:nvPicPr>
            <p:cNvPr id="35" name="图片 34" descr="资源 89"/>
            <p:cNvPicPr>
              <a:picLocks noChangeAspect="1"/>
            </p:cNvPicPr>
            <p:nvPr>
              <p:custDataLst>
                <p:tags r:id="rId50"/>
              </p:custDataLst>
            </p:nvPr>
          </p:nvPicPr>
          <p:blipFill>
            <a:blip r:embed="rId46">
              <a:extLst>
                <a:ext uri="{96DAC541-7B7A-43D3-8B79-37D633B846F1}">
                  <asvg:svgBlip xmlns:asvg="http://schemas.microsoft.com/office/drawing/2016/SVG/main" r:embed="rId47"/>
                </a:ext>
              </a:extLst>
            </a:blip>
            <a:stretch>
              <a:fillRect/>
            </a:stretch>
          </p:blipFill>
          <p:spPr>
            <a:xfrm>
              <a:off x="2157048" y="1776730"/>
              <a:ext cx="599742" cy="205740"/>
            </a:xfrm>
            <a:prstGeom prst="rect">
              <a:avLst/>
            </a:prstGeom>
          </p:spPr>
        </p:pic>
        <p:pic>
          <p:nvPicPr>
            <p:cNvPr id="36" name="图片 35" descr="资源 89"/>
            <p:cNvPicPr>
              <a:picLocks noChangeAspect="1"/>
            </p:cNvPicPr>
            <p:nvPr>
              <p:custDataLst>
                <p:tags r:id="rId51"/>
              </p:custDataLst>
            </p:nvPr>
          </p:nvPicPr>
          <p:blipFill>
            <a:blip r:embed="rId46">
              <a:extLst>
                <a:ext uri="{96DAC541-7B7A-43D3-8B79-37D633B846F1}">
                  <asvg:svgBlip xmlns:asvg="http://schemas.microsoft.com/office/drawing/2016/SVG/main" r:embed="rId47"/>
                </a:ext>
              </a:extLst>
            </a:blip>
            <a:stretch>
              <a:fillRect/>
            </a:stretch>
          </p:blipFill>
          <p:spPr>
            <a:xfrm>
              <a:off x="2756790" y="1776730"/>
              <a:ext cx="599742" cy="205740"/>
            </a:xfrm>
            <a:prstGeom prst="rect">
              <a:avLst/>
            </a:prstGeom>
          </p:spPr>
        </p:pic>
        <p:pic>
          <p:nvPicPr>
            <p:cNvPr id="37" name="图片 36" descr="资源 89"/>
            <p:cNvPicPr>
              <a:picLocks noChangeAspect="1"/>
            </p:cNvPicPr>
            <p:nvPr>
              <p:custDataLst>
                <p:tags r:id="rId52"/>
              </p:custDataLst>
            </p:nvPr>
          </p:nvPicPr>
          <p:blipFill>
            <a:blip r:embed="rId46">
              <a:extLst>
                <a:ext uri="{96DAC541-7B7A-43D3-8B79-37D633B846F1}">
                  <asvg:svgBlip xmlns:asvg="http://schemas.microsoft.com/office/drawing/2016/SVG/main" r:embed="rId47"/>
                </a:ext>
              </a:extLst>
            </a:blip>
            <a:stretch>
              <a:fillRect/>
            </a:stretch>
          </p:blipFill>
          <p:spPr>
            <a:xfrm>
              <a:off x="3356115" y="1776730"/>
              <a:ext cx="599742" cy="205740"/>
            </a:xfrm>
            <a:prstGeom prst="rect">
              <a:avLst/>
            </a:prstGeom>
          </p:spPr>
        </p:pic>
        <p:pic>
          <p:nvPicPr>
            <p:cNvPr id="38" name="图片 37" descr="资源 89"/>
            <p:cNvPicPr>
              <a:picLocks noChangeAspect="1"/>
            </p:cNvPicPr>
            <p:nvPr>
              <p:custDataLst>
                <p:tags r:id="rId53"/>
              </p:custDataLst>
            </p:nvPr>
          </p:nvPicPr>
          <p:blipFill>
            <a:blip r:embed="rId46">
              <a:extLst>
                <a:ext uri="{96DAC541-7B7A-43D3-8B79-37D633B846F1}">
                  <asvg:svgBlip xmlns:asvg="http://schemas.microsoft.com/office/drawing/2016/SVG/main" r:embed="rId47"/>
                </a:ext>
              </a:extLst>
            </a:blip>
            <a:stretch>
              <a:fillRect/>
            </a:stretch>
          </p:blipFill>
          <p:spPr>
            <a:xfrm>
              <a:off x="3955441" y="1776730"/>
              <a:ext cx="599742" cy="205740"/>
            </a:xfrm>
            <a:prstGeom prst="rect">
              <a:avLst/>
            </a:prstGeom>
          </p:spPr>
        </p:pic>
        <p:pic>
          <p:nvPicPr>
            <p:cNvPr id="39" name="图片 38" descr="资源 89"/>
            <p:cNvPicPr>
              <a:picLocks noChangeAspect="1"/>
            </p:cNvPicPr>
            <p:nvPr>
              <p:custDataLst>
                <p:tags r:id="rId54"/>
              </p:custDataLst>
            </p:nvPr>
          </p:nvPicPr>
          <p:blipFill>
            <a:blip r:embed="rId46">
              <a:extLst>
                <a:ext uri="{96DAC541-7B7A-43D3-8B79-37D633B846F1}">
                  <asvg:svgBlip xmlns:asvg="http://schemas.microsoft.com/office/drawing/2016/SVG/main" r:embed="rId47"/>
                </a:ext>
              </a:extLst>
            </a:blip>
            <a:stretch>
              <a:fillRect/>
            </a:stretch>
          </p:blipFill>
          <p:spPr>
            <a:xfrm>
              <a:off x="4554766" y="1776730"/>
              <a:ext cx="599742" cy="205740"/>
            </a:xfrm>
            <a:prstGeom prst="rect">
              <a:avLst/>
            </a:prstGeom>
          </p:spPr>
        </p:pic>
        <p:pic>
          <p:nvPicPr>
            <p:cNvPr id="40" name="图片 39" descr="资源 89"/>
            <p:cNvPicPr>
              <a:picLocks noChangeAspect="1"/>
            </p:cNvPicPr>
            <p:nvPr>
              <p:custDataLst>
                <p:tags r:id="rId55"/>
              </p:custDataLst>
            </p:nvPr>
          </p:nvPicPr>
          <p:blipFill>
            <a:blip r:embed="rId46">
              <a:extLst>
                <a:ext uri="{96DAC541-7B7A-43D3-8B79-37D633B846F1}">
                  <asvg:svgBlip xmlns:asvg="http://schemas.microsoft.com/office/drawing/2016/SVG/main" r:embed="rId47"/>
                </a:ext>
              </a:extLst>
            </a:blip>
            <a:stretch>
              <a:fillRect/>
            </a:stretch>
          </p:blipFill>
          <p:spPr>
            <a:xfrm>
              <a:off x="5154508" y="1776730"/>
              <a:ext cx="599742" cy="205740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1610" y="202408"/>
            <a:ext cx="8001000" cy="641747"/>
          </a:xfrm>
        </p:spPr>
        <p:txBody>
          <a:bodyPr/>
          <a:p>
            <a:r>
              <a:rPr lang="zh-CN" altLang="en-US"/>
              <a:t>项目建设</a:t>
            </a:r>
            <a:r>
              <a:rPr lang="zh-CN" altLang="en-US"/>
              <a:t>目标</a:t>
            </a:r>
            <a:endParaRPr lang="zh-CN" altLang="en-US"/>
          </a:p>
        </p:txBody>
      </p:sp>
      <p:sp>
        <p:nvSpPr>
          <p:cNvPr id="13" name="文本框 5"/>
          <p:cNvSpPr txBox="1"/>
          <p:nvPr/>
        </p:nvSpPr>
        <p:spPr>
          <a:xfrm>
            <a:off x="5015865" y="1353820"/>
            <a:ext cx="3446780" cy="737235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8150" indent="-285750" eaLnBrk="0" hangingPunct="0">
              <a:lnSpc>
                <a:spcPct val="150000"/>
              </a:lnSpc>
              <a:spcBef>
                <a:spcPct val="4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</a:t>
            </a: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成中国科技网一比一数字孪生</a:t>
            </a: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平台，关键配置</a:t>
            </a:r>
            <a:r>
              <a:rPr lang="zh-CN" altLang="en-US" sz="1400" b="1" dirty="0">
                <a:solidFill>
                  <a:srgbClr val="97CAE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先验证再部署</a:t>
            </a:r>
            <a:endParaRPr lang="zh-CN" altLang="en-US" sz="1400" b="1" dirty="0">
              <a:solidFill>
                <a:srgbClr val="97CAE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015865" y="2769235"/>
            <a:ext cx="3456940" cy="789305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txBody>
          <a:bodyPr wrap="square" tIns="71755" bIns="71755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8150" indent="-285750" eaLnBrk="0" hangingPunct="0">
              <a:lnSpc>
                <a:spcPct val="150000"/>
              </a:lnSpc>
              <a:spcBef>
                <a:spcPct val="4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建成</a:t>
            </a:r>
            <a:r>
              <a:rPr lang="en-US" altLang="zh-CN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AS</a:t>
            </a: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行为特征库，</a:t>
            </a:r>
            <a:r>
              <a:rPr lang="zh-CN" altLang="en-US" sz="1400" b="1" dirty="0">
                <a:solidFill>
                  <a:srgbClr val="97CAE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实时监测</a:t>
            </a: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异常</a:t>
            </a:r>
            <a:r>
              <a:rPr lang="en-US" altLang="zh-CN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AS</a:t>
            </a: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行为，避免被</a:t>
            </a:r>
            <a:r>
              <a:rPr lang="en-US" altLang="zh-CN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祸害</a:t>
            </a:r>
            <a:r>
              <a:rPr lang="en-US" altLang="zh-CN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endParaRPr lang="en-US" altLang="zh-CN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003165" y="4264025"/>
            <a:ext cx="3468370" cy="789305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txBody>
          <a:bodyPr wrap="square" tIns="71755" bIns="71755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8150" indent="-285750" eaLnBrk="0" hangingPunct="0">
              <a:lnSpc>
                <a:spcPct val="150000"/>
              </a:lnSpc>
              <a:spcBef>
                <a:spcPct val="4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建成</a:t>
            </a:r>
            <a:r>
              <a:rPr lang="en-US" altLang="zh-CN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BGP</a:t>
            </a: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异常检测溯源平台，</a:t>
            </a:r>
            <a:r>
              <a:rPr lang="zh-CN" altLang="en-US" sz="1400" b="1" dirty="0">
                <a:solidFill>
                  <a:srgbClr val="97CAE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高效检测</a:t>
            </a: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攻击，</a:t>
            </a:r>
            <a:r>
              <a:rPr lang="zh-CN" altLang="en-US" sz="1400" b="1" dirty="0">
                <a:solidFill>
                  <a:srgbClr val="97CAE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精准溯源</a:t>
            </a: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提供处置</a:t>
            </a: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依据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001260" y="3834130"/>
            <a:ext cx="2514600" cy="405130"/>
          </a:xfrm>
          <a:prstGeom prst="rect">
            <a:avLst/>
          </a:prstGeom>
          <a:solidFill>
            <a:schemeClr val="tx1"/>
          </a:solidFill>
        </p:spPr>
        <p:txBody>
          <a:bodyPr wrap="square" lIns="71755" tIns="0" rIns="71755" bIns="36195" anchor="ctr" anchorCtr="0">
            <a:spAutoFit/>
          </a:bodyPr>
          <a:p>
            <a:pPr>
              <a:lnSpc>
                <a:spcPct val="150000"/>
              </a:lnSpc>
            </a:pPr>
            <a:r>
              <a:rPr kumimoji="1"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目标</a:t>
            </a:r>
            <a:r>
              <a:rPr kumimoji="1"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kumimoji="1"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：抵御</a:t>
            </a:r>
            <a:r>
              <a:rPr kumimoji="1"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kumimoji="1"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恶意攻击</a:t>
            </a:r>
            <a:r>
              <a:rPr kumimoji="1"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endParaRPr kumimoji="1"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箭头: 右 5"/>
          <p:cNvSpPr/>
          <p:nvPr/>
        </p:nvSpPr>
        <p:spPr>
          <a:xfrm rot="14488478">
            <a:off x="1010920" y="1407795"/>
            <a:ext cx="458470" cy="269875"/>
          </a:xfrm>
          <a:prstGeom prst="rightArrow">
            <a:avLst>
              <a:gd name="adj1" fmla="val 50000"/>
              <a:gd name="adj2" fmla="val 91270"/>
            </a:avLst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16" name="箭头: 右 7"/>
          <p:cNvSpPr/>
          <p:nvPr/>
        </p:nvSpPr>
        <p:spPr>
          <a:xfrm rot="7326213">
            <a:off x="907941" y="4208963"/>
            <a:ext cx="702078" cy="270030"/>
          </a:xfrm>
          <a:prstGeom prst="rightArrow">
            <a:avLst>
              <a:gd name="adj1" fmla="val 50000"/>
              <a:gd name="adj2" fmla="val 91270"/>
            </a:avLst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cxnSp>
        <p:nvCxnSpPr>
          <p:cNvPr id="11" name="直接连接符 10"/>
          <p:cNvCxnSpPr>
            <a:stCxn id="27" idx="3"/>
            <a:endCxn id="6" idx="1"/>
          </p:cNvCxnSpPr>
          <p:nvPr/>
        </p:nvCxnSpPr>
        <p:spPr>
          <a:xfrm flipV="1">
            <a:off x="3382010" y="3164205"/>
            <a:ext cx="1633855" cy="4972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>
            <a:stCxn id="27" idx="3"/>
            <a:endCxn id="7" idx="1"/>
          </p:cNvCxnSpPr>
          <p:nvPr/>
        </p:nvCxnSpPr>
        <p:spPr>
          <a:xfrm>
            <a:off x="3382010" y="3661410"/>
            <a:ext cx="1621155" cy="9975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>
            <a:stCxn id="27" idx="3"/>
            <a:endCxn id="13" idx="1"/>
          </p:cNvCxnSpPr>
          <p:nvPr/>
        </p:nvCxnSpPr>
        <p:spPr>
          <a:xfrm flipV="1">
            <a:off x="3382010" y="1722755"/>
            <a:ext cx="1633855" cy="19386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322402" y="1019768"/>
            <a:ext cx="2288540" cy="321945"/>
          </a:xfrm>
          <a:prstGeom prst="rect">
            <a:avLst/>
          </a:prstGeom>
          <a:solidFill>
            <a:schemeClr val="accent5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p>
            <a:r>
              <a:rPr lang="zh-CN" altLang="en-US" sz="15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已检测到的</a:t>
            </a:r>
            <a:r>
              <a:rPr lang="en-US" altLang="zh-CN" sz="15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BGP</a:t>
            </a:r>
            <a:r>
              <a:rPr lang="zh-CN" altLang="en-US" sz="15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路由异常</a:t>
            </a:r>
            <a:endParaRPr lang="zh-CN" altLang="en-US" sz="15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02533" y="4697766"/>
            <a:ext cx="2288540" cy="321945"/>
          </a:xfrm>
          <a:prstGeom prst="rect">
            <a:avLst/>
          </a:prstGeom>
          <a:solidFill>
            <a:schemeClr val="accent5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p>
            <a:r>
              <a:rPr lang="zh-CN" altLang="en-US" sz="15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未检测到的</a:t>
            </a:r>
            <a:r>
              <a:rPr lang="en-US" altLang="zh-CN" sz="15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BGP</a:t>
            </a:r>
            <a:r>
              <a:rPr lang="zh-CN" altLang="en-US" sz="15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路由异常</a:t>
            </a:r>
            <a:endParaRPr lang="zh-CN" altLang="en-US" sz="15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001260" y="2382520"/>
            <a:ext cx="2514600" cy="405130"/>
          </a:xfrm>
          <a:prstGeom prst="rect">
            <a:avLst/>
          </a:prstGeom>
          <a:solidFill>
            <a:schemeClr val="tx1"/>
          </a:solidFill>
        </p:spPr>
        <p:txBody>
          <a:bodyPr wrap="square" lIns="71755" tIns="0" rIns="71755" bIns="36195" anchor="ctr" anchorCtr="0">
            <a:spAutoFit/>
          </a:bodyPr>
          <a:p>
            <a:pPr>
              <a:lnSpc>
                <a:spcPct val="150000"/>
              </a:lnSpc>
            </a:pPr>
            <a:r>
              <a:rPr kumimoji="1"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目标</a:t>
            </a:r>
            <a:r>
              <a:rPr kumimoji="1"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kumimoji="1"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：防范</a:t>
            </a:r>
            <a:r>
              <a:rPr kumimoji="1"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kumimoji="1"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殃及池鱼</a:t>
            </a:r>
            <a:r>
              <a:rPr kumimoji="1"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endParaRPr kumimoji="1"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5001260" y="944245"/>
            <a:ext cx="2515235" cy="405130"/>
          </a:xfrm>
          <a:prstGeom prst="rect">
            <a:avLst/>
          </a:prstGeom>
          <a:solidFill>
            <a:schemeClr val="tx1"/>
          </a:solidFill>
        </p:spPr>
        <p:txBody>
          <a:bodyPr wrap="square" lIns="71755" tIns="0" rIns="71755" bIns="36195" anchor="ctr" anchorCtr="0">
            <a:spAutoFit/>
          </a:bodyPr>
          <a:p>
            <a:pPr>
              <a:lnSpc>
                <a:spcPct val="150000"/>
              </a:lnSpc>
            </a:pPr>
            <a:r>
              <a:rPr kumimoji="1"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目标</a:t>
            </a:r>
            <a:r>
              <a:rPr kumimoji="1"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kumimoji="1"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：减少</a:t>
            </a:r>
            <a:r>
              <a:rPr kumimoji="1"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kumimoji="1"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自己犯错</a:t>
            </a:r>
            <a:r>
              <a:rPr kumimoji="1"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endParaRPr kumimoji="1"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6" cstate="screen"/>
          <a:srcRect/>
          <a:stretch>
            <a:fillRect/>
          </a:stretch>
        </p:blipFill>
        <p:spPr bwMode="auto">
          <a:xfrm>
            <a:off x="2730500" y="3114040"/>
            <a:ext cx="1317625" cy="1007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7" grpId="0" animBg="1"/>
      <p:bldP spid="9" grpId="0" animBg="1"/>
      <p:bldP spid="3" grpId="0" animBg="1"/>
      <p:bldP spid="41" grpId="0" animBg="1"/>
      <p:bldP spid="13" grpId="1" animBg="1"/>
      <p:bldP spid="6" grpId="1" animBg="1"/>
      <p:bldP spid="7" grpId="1" animBg="1"/>
      <p:bldP spid="9" grpId="1" animBg="1"/>
      <p:bldP spid="3" grpId="1" animBg="1"/>
      <p:bldP spid="4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项目</a:t>
            </a:r>
            <a:r>
              <a:rPr lang="zh-CN" altLang="en-US"/>
              <a:t>主要内容与总体技术</a:t>
            </a:r>
            <a:r>
              <a:rPr lang="zh-CN" altLang="en-US"/>
              <a:t>路线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484755" y="1214755"/>
            <a:ext cx="5198745" cy="659765"/>
          </a:xfrm>
          <a:prstGeom prst="rect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36195" tIns="71755" rIns="36195" bIns="71755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8150" indent="-285750" eaLnBrk="0" hangingPunct="0">
              <a:lnSpc>
                <a:spcPct val="100000"/>
              </a:lnSpc>
              <a:spcBef>
                <a:spcPct val="4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CN" altLang="en-US" sz="1400" b="1" dirty="0">
                <a:solidFill>
                  <a:srgbClr val="97CAE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以数字孪生为基础：</a:t>
            </a: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创新机器学习方法，重放、溯源、</a:t>
            </a: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推演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38150" indent="-285750" eaLnBrk="0" hangingPunct="0">
              <a:lnSpc>
                <a:spcPct val="100000"/>
              </a:lnSpc>
              <a:spcBef>
                <a:spcPct val="4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CN" altLang="en-US" sz="1400" b="1" dirty="0">
                <a:solidFill>
                  <a:srgbClr val="97CAE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以数据分析为驱动：</a:t>
            </a: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挖掘历史数据特征</a:t>
            </a: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建模，实时分析</a:t>
            </a: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检测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39240" y="1214755"/>
            <a:ext cx="910590" cy="659765"/>
          </a:xfrm>
          <a:prstGeom prst="rect">
            <a:avLst/>
          </a:prstGeom>
          <a:solidFill>
            <a:schemeClr val="tx1"/>
          </a:solidFill>
        </p:spPr>
        <p:txBody>
          <a:bodyPr wrap="square" lIns="71755" tIns="0" rIns="71755" bIns="36195" anchor="ctr" anchorCtr="0">
            <a:noAutofit/>
          </a:bodyPr>
          <a:p>
            <a:pPr algn="ctr">
              <a:lnSpc>
                <a:spcPct val="100000"/>
              </a:lnSpc>
            </a:pPr>
            <a:r>
              <a:rPr kumimoji="1"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总体技术路线</a:t>
            </a:r>
            <a:endParaRPr kumimoji="1"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073742852" name="图片 107374285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67995" y="1922780"/>
            <a:ext cx="8164830" cy="27298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当前进展及</a:t>
            </a:r>
            <a:r>
              <a:rPr lang="zh-CN" altLang="en-US"/>
              <a:t>问题</a:t>
            </a:r>
            <a:endParaRPr lang="zh-CN" altLang="en-US"/>
          </a:p>
        </p:txBody>
      </p:sp>
      <p:pic>
        <p:nvPicPr>
          <p:cNvPr id="5" name="图片 4" descr="C:/Users/lybmath/AppData/Local/Temp/picturecompress_20211109134230/output_1.pngoutput_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94970" y="1346835"/>
            <a:ext cx="3314700" cy="1830705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3" name="图片 2" descr="C:/Users/lybmath/AppData/Local/Temp/picturecompress_20211025022443/output_1.pngoutput_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482850" y="3305810"/>
            <a:ext cx="2155190" cy="1734820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970" y="3321050"/>
            <a:ext cx="1980565" cy="1719580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4" name="圆角矩形 3"/>
          <p:cNvSpPr/>
          <p:nvPr/>
        </p:nvSpPr>
        <p:spPr>
          <a:xfrm>
            <a:off x="269240" y="1252220"/>
            <a:ext cx="4501515" cy="3839845"/>
          </a:xfrm>
          <a:prstGeom prst="roundRect">
            <a:avLst>
              <a:gd name="adj" fmla="val 5416"/>
            </a:avLst>
          </a:prstGeom>
          <a:noFill/>
          <a:ln w="2540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466725" y="864235"/>
            <a:ext cx="4160520" cy="361315"/>
          </a:xfrm>
          <a:prstGeom prst="rect">
            <a:avLst/>
          </a:prstGeom>
          <a:solidFill>
            <a:schemeClr val="tx1"/>
          </a:solidFill>
        </p:spPr>
        <p:txBody>
          <a:bodyPr wrap="square" lIns="71755" tIns="0" rIns="71755" bIns="0" anchor="ctr" anchorCtr="0">
            <a:noAutofit/>
          </a:bodyPr>
          <a:p>
            <a:pPr algn="ctr">
              <a:lnSpc>
                <a:spcPct val="100000"/>
              </a:lnSpc>
            </a:pPr>
            <a:r>
              <a:rPr kumimoji="1"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国家任务、华为技术合作项目支持前期</a:t>
            </a:r>
            <a:r>
              <a:rPr kumimoji="1"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探索</a:t>
            </a:r>
            <a:endParaRPr kumimoji="1"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827405" y="2710815"/>
            <a:ext cx="2236470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全球</a:t>
            </a:r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BGP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数据采集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平台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94970" y="4731385"/>
            <a:ext cx="1802765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全球</a:t>
            </a:r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7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万余</a:t>
            </a:r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AS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拓扑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600960" y="4299585"/>
            <a:ext cx="161607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中国科技网骨干网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络数字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孪生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07765" y="1275715"/>
            <a:ext cx="1042670" cy="11988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lnSpc>
                <a:spcPct val="150000"/>
              </a:lnSpc>
            </a:pPr>
            <a:r>
              <a:rPr lang="en-US" sz="16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62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采集点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跨越</a:t>
            </a:r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23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60T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数据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6372225" y="3348990"/>
            <a:ext cx="2231390" cy="1386205"/>
            <a:chOff x="10006" y="2009"/>
            <a:chExt cx="3514" cy="2494"/>
          </a:xfrm>
        </p:grpSpPr>
        <p:cxnSp>
          <p:nvCxnSpPr>
            <p:cNvPr id="16" name="直接箭头连接符 15"/>
            <p:cNvCxnSpPr/>
            <p:nvPr/>
          </p:nvCxnSpPr>
          <p:spPr>
            <a:xfrm>
              <a:off x="10006" y="4503"/>
              <a:ext cx="3515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arrow"/>
            </a:ln>
          </p:spPr>
        </p:cxnSp>
        <p:cxnSp>
          <p:nvCxnSpPr>
            <p:cNvPr id="17" name="直接箭头连接符 16"/>
            <p:cNvCxnSpPr/>
            <p:nvPr/>
          </p:nvCxnSpPr>
          <p:spPr>
            <a:xfrm flipV="1">
              <a:off x="10035" y="2009"/>
              <a:ext cx="0" cy="249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arrow"/>
            </a:ln>
          </p:spPr>
        </p:cxnSp>
      </p:grpSp>
      <p:grpSp>
        <p:nvGrpSpPr>
          <p:cNvPr id="18" name="组合 17"/>
          <p:cNvGrpSpPr/>
          <p:nvPr/>
        </p:nvGrpSpPr>
        <p:grpSpPr>
          <a:xfrm>
            <a:off x="6355715" y="1323340"/>
            <a:ext cx="2231390" cy="1478280"/>
            <a:chOff x="10006" y="2009"/>
            <a:chExt cx="3514" cy="2494"/>
          </a:xfrm>
        </p:grpSpPr>
        <p:cxnSp>
          <p:nvCxnSpPr>
            <p:cNvPr id="19" name="直接箭头连接符 18"/>
            <p:cNvCxnSpPr/>
            <p:nvPr/>
          </p:nvCxnSpPr>
          <p:spPr>
            <a:xfrm>
              <a:off x="10006" y="4503"/>
              <a:ext cx="3515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arrow"/>
            </a:ln>
          </p:spPr>
        </p:cxnSp>
        <p:cxnSp>
          <p:nvCxnSpPr>
            <p:cNvPr id="20" name="直接箭头连接符 19"/>
            <p:cNvCxnSpPr/>
            <p:nvPr/>
          </p:nvCxnSpPr>
          <p:spPr>
            <a:xfrm flipV="1">
              <a:off x="10035" y="2009"/>
              <a:ext cx="0" cy="249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arrow"/>
            </a:ln>
          </p:spPr>
        </p:cxnSp>
      </p:grpSp>
      <p:sp>
        <p:nvSpPr>
          <p:cNvPr id="21" name="文本框 20"/>
          <p:cNvSpPr txBox="1"/>
          <p:nvPr/>
        </p:nvSpPr>
        <p:spPr>
          <a:xfrm>
            <a:off x="6012180" y="1395730"/>
            <a:ext cx="360680" cy="1383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仿</a:t>
            </a:r>
            <a:endParaRPr lang="zh-CN" altLang="en-US" sz="1400" b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真</a:t>
            </a:r>
            <a:endParaRPr lang="zh-CN" altLang="en-US" sz="1400" b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精</a:t>
            </a:r>
            <a:endParaRPr lang="zh-CN" altLang="en-US" sz="1400" b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度</a:t>
            </a:r>
            <a:endParaRPr lang="zh-CN" altLang="en-US" sz="1400" b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012245" y="3531235"/>
            <a:ext cx="360680" cy="10604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准</a:t>
            </a:r>
            <a:endParaRPr lang="zh-CN" altLang="en-US" sz="1400" b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确</a:t>
            </a:r>
            <a:endParaRPr lang="zh-CN" altLang="en-US" sz="1400" b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率</a:t>
            </a:r>
            <a:endParaRPr lang="zh-CN" altLang="en-US" sz="1400" b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665595" y="4680000"/>
            <a:ext cx="1513205" cy="4140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异</a:t>
            </a:r>
            <a:r>
              <a:rPr lang="en-US" altLang="zh-CN" sz="14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常</a:t>
            </a:r>
            <a:r>
              <a:rPr lang="en-US" altLang="zh-CN" sz="14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检</a:t>
            </a:r>
            <a:r>
              <a:rPr lang="en-US" altLang="zh-CN" sz="14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测</a:t>
            </a:r>
            <a:r>
              <a:rPr lang="en-US" altLang="zh-CN" sz="14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效</a:t>
            </a:r>
            <a:r>
              <a:rPr lang="en-US" altLang="zh-CN" sz="14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率</a:t>
            </a:r>
            <a:endParaRPr lang="zh-CN" altLang="en-US" sz="1400" b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662420" y="2736000"/>
            <a:ext cx="1513205" cy="4140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</a:t>
            </a:r>
            <a:r>
              <a:rPr lang="en-US" altLang="zh-CN" sz="14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络</a:t>
            </a:r>
            <a:r>
              <a:rPr lang="en-US" altLang="zh-CN" sz="14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孪</a:t>
            </a:r>
            <a:r>
              <a:rPr lang="en-US" altLang="zh-CN" sz="14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生</a:t>
            </a:r>
            <a:r>
              <a:rPr lang="en-US" altLang="zh-CN" sz="14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规</a:t>
            </a:r>
            <a:r>
              <a:rPr lang="en-US" altLang="zh-CN" sz="14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模</a:t>
            </a:r>
            <a:endParaRPr lang="zh-CN" altLang="en-US" sz="1400" b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6445250" y="1778635"/>
            <a:ext cx="877570" cy="284316"/>
          </a:xfrm>
          <a:prstGeom prst="roundRect">
            <a:avLst/>
          </a:prstGeom>
          <a:ln w="25400"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36195" tIns="36195" rIns="36195" bIns="36195" numCol="1" rtlCol="0" anchor="t" anchorCtr="0" compatLnSpc="1">
            <a:spAutoFit/>
          </a:bodyPr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zh-CN" alt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科技网孪生</a:t>
            </a:r>
            <a:endParaRPr kumimoji="1" lang="zh-CN" alt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7020560" y="2426335"/>
            <a:ext cx="946785" cy="284298"/>
          </a:xfrm>
          <a:prstGeom prst="roundRect">
            <a:avLst/>
          </a:prstGeom>
          <a:ln w="25400"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36195" tIns="36195" rIns="36195" bIns="36195" numCol="1" rtlCol="0" anchor="t" anchorCtr="0" compatLnSpc="1">
            <a:spAutoFit/>
          </a:bodyPr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zh-CN" alt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全球</a:t>
            </a:r>
            <a:r>
              <a:rPr kumimoji="1" lang="en-US" altLang="zh-CN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AS</a:t>
            </a:r>
            <a:r>
              <a:rPr kumimoji="1" lang="zh-CN" alt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仿真</a:t>
            </a:r>
            <a:endParaRPr kumimoji="1" lang="zh-CN" alt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7" name="直接箭头连接符 26"/>
          <p:cNvCxnSpPr/>
          <p:nvPr/>
        </p:nvCxnSpPr>
        <p:spPr>
          <a:xfrm flipV="1">
            <a:off x="6372860" y="1491615"/>
            <a:ext cx="1944370" cy="129603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ot"/>
            <a:miter lim="800000"/>
            <a:headEnd type="none" w="med" len="med"/>
            <a:tailEnd type="none"/>
          </a:ln>
        </p:spPr>
      </p:cxnSp>
      <p:sp>
        <p:nvSpPr>
          <p:cNvPr id="28" name="圆角矩形 27"/>
          <p:cNvSpPr/>
          <p:nvPr/>
        </p:nvSpPr>
        <p:spPr>
          <a:xfrm>
            <a:off x="7640955" y="1445260"/>
            <a:ext cx="885190" cy="304286"/>
          </a:xfrm>
          <a:prstGeom prst="roundRect">
            <a:avLst/>
          </a:prstGeom>
          <a:solidFill>
            <a:srgbClr val="0070C0"/>
          </a:solidFill>
          <a:ln w="25400"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36195" tIns="36195" rIns="36195" bIns="36195" numCol="1" rtlCol="0" anchor="t" anchorCtr="0" compatLnSpc="1">
            <a:spAutoFit/>
          </a:bodyPr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zh-CN" alt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本项目</a:t>
            </a:r>
            <a:r>
              <a:rPr kumimoji="1" lang="zh-CN" alt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目标</a:t>
            </a:r>
            <a:endParaRPr kumimoji="1" lang="zh-CN" alt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圆角矩形 28"/>
          <p:cNvSpPr/>
          <p:nvPr/>
        </p:nvSpPr>
        <p:spPr>
          <a:xfrm>
            <a:off x="6520180" y="3813810"/>
            <a:ext cx="732790" cy="284298"/>
          </a:xfrm>
          <a:prstGeom prst="roundRect">
            <a:avLst/>
          </a:prstGeom>
          <a:ln w="25400"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36195" tIns="36195" rIns="36195" bIns="36195" numCol="1" rtlCol="0" anchor="t" anchorCtr="0" compatLnSpc="1">
            <a:spAutoFit/>
          </a:bodyPr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zh-CN" alt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离线</a:t>
            </a:r>
            <a:r>
              <a:rPr kumimoji="1" lang="zh-CN" alt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分析</a:t>
            </a:r>
            <a:endParaRPr kumimoji="1" lang="zh-CN" alt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圆角矩形 29"/>
          <p:cNvSpPr/>
          <p:nvPr/>
        </p:nvSpPr>
        <p:spPr>
          <a:xfrm>
            <a:off x="7666355" y="4293235"/>
            <a:ext cx="732790" cy="304098"/>
          </a:xfrm>
          <a:prstGeom prst="roundRect">
            <a:avLst/>
          </a:prstGeom>
          <a:ln w="25400"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36195" tIns="36195" rIns="36195" bIns="36195" numCol="1" rtlCol="0" anchor="t" anchorCtr="0" compatLnSpc="1">
            <a:spAutoFit/>
          </a:bodyPr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zh-CN" alt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实时</a:t>
            </a:r>
            <a:r>
              <a:rPr kumimoji="1" lang="zh-CN" alt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检测</a:t>
            </a:r>
            <a:endParaRPr kumimoji="1" lang="zh-CN" alt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1" name="直接箭头连接符 30"/>
          <p:cNvCxnSpPr/>
          <p:nvPr/>
        </p:nvCxnSpPr>
        <p:spPr>
          <a:xfrm flipV="1">
            <a:off x="6390640" y="3507740"/>
            <a:ext cx="1854200" cy="118745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ot"/>
            <a:miter lim="800000"/>
            <a:headEnd type="none" w="med" len="med"/>
            <a:tailEnd type="none"/>
          </a:ln>
        </p:spPr>
      </p:cxnSp>
      <p:sp>
        <p:nvSpPr>
          <p:cNvPr id="32" name="圆角矩形 31"/>
          <p:cNvSpPr/>
          <p:nvPr/>
        </p:nvSpPr>
        <p:spPr>
          <a:xfrm>
            <a:off x="7609840" y="3464560"/>
            <a:ext cx="885190" cy="304286"/>
          </a:xfrm>
          <a:prstGeom prst="roundRect">
            <a:avLst/>
          </a:prstGeom>
          <a:solidFill>
            <a:srgbClr val="0070C0"/>
          </a:solidFill>
          <a:ln w="25400"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36195" tIns="36195" rIns="36195" bIns="36195" numCol="1" rtlCol="0" anchor="t" anchorCtr="0" compatLnSpc="1">
            <a:spAutoFit/>
          </a:bodyPr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zh-CN" alt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本项目</a:t>
            </a:r>
            <a:r>
              <a:rPr kumimoji="1" lang="zh-CN" alt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目标</a:t>
            </a:r>
            <a:endParaRPr kumimoji="1" lang="zh-CN" alt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圆角矩形 32"/>
          <p:cNvSpPr/>
          <p:nvPr/>
        </p:nvSpPr>
        <p:spPr>
          <a:xfrm>
            <a:off x="5809615" y="1226185"/>
            <a:ext cx="2988310" cy="3843020"/>
          </a:xfrm>
          <a:prstGeom prst="roundRect">
            <a:avLst>
              <a:gd name="adj" fmla="val 5416"/>
            </a:avLst>
          </a:prstGeom>
          <a:noFill/>
          <a:ln w="2540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5" name="右箭头 34"/>
          <p:cNvSpPr/>
          <p:nvPr/>
        </p:nvSpPr>
        <p:spPr>
          <a:xfrm>
            <a:off x="4932045" y="2571750"/>
            <a:ext cx="720090" cy="1007745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10" name="直接连接符 9"/>
          <p:cNvCxnSpPr>
            <a:stCxn id="33" idx="1"/>
            <a:endCxn id="33" idx="3"/>
          </p:cNvCxnSpPr>
          <p:nvPr/>
        </p:nvCxnSpPr>
        <p:spPr>
          <a:xfrm>
            <a:off x="5809615" y="3147695"/>
            <a:ext cx="298831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 animBg="1"/>
      <p:bldP spid="26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5" grpId="0" animBg="1"/>
      <p:bldP spid="21" grpId="1"/>
      <p:bldP spid="22" grpId="1"/>
      <p:bldP spid="23" grpId="1"/>
      <p:bldP spid="24" grpId="1"/>
      <p:bldP spid="25" grpId="1" animBg="1"/>
      <p:bldP spid="26" grpId="1" animBg="1"/>
      <p:bldP spid="28" grpId="1" animBg="1"/>
      <p:bldP spid="29" grpId="1" animBg="1"/>
      <p:bldP spid="30" grpId="1" animBg="1"/>
      <p:bldP spid="32" grpId="1" animBg="1"/>
      <p:bldP spid="33" grpId="1" animBg="1"/>
      <p:bldP spid="3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下一步工作</a:t>
            </a:r>
            <a:r>
              <a:rPr lang="zh-CN" altLang="en-US"/>
              <a:t>思考</a:t>
            </a:r>
            <a:endParaRPr lang="zh-CN" altLang="en-US"/>
          </a:p>
        </p:txBody>
      </p:sp>
      <p:sp>
        <p:nvSpPr>
          <p:cNvPr id="56" name="矩形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rot="1147136">
            <a:off x="3321586" y="2991949"/>
            <a:ext cx="2438871" cy="250202"/>
          </a:xfrm>
          <a:custGeom>
            <a:avLst/>
            <a:gdLst>
              <a:gd name="T0" fmla="*/ 0 w 4180787"/>
              <a:gd name="T1" fmla="*/ 0 h 432613"/>
              <a:gd name="T2" fmla="*/ 1779968 w 4180787"/>
              <a:gd name="T3" fmla="*/ 237145 h 432613"/>
              <a:gd name="T4" fmla="*/ 4180787 w 4180787"/>
              <a:gd name="T5" fmla="*/ 0 h 432613"/>
              <a:gd name="T6" fmla="*/ 4180787 w 4180787"/>
              <a:gd name="T7" fmla="*/ 432613 h 432613"/>
              <a:gd name="T8" fmla="*/ 1740284 w 4180787"/>
              <a:gd name="T9" fmla="*/ 300725 h 432613"/>
              <a:gd name="T10" fmla="*/ 0 w 4180787"/>
              <a:gd name="T11" fmla="*/ 432613 h 432613"/>
              <a:gd name="T12" fmla="*/ 0 w 4180787"/>
              <a:gd name="T13" fmla="*/ 0 h 43261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180787"/>
              <a:gd name="T22" fmla="*/ 0 h 432613"/>
              <a:gd name="T23" fmla="*/ 4180787 w 4180787"/>
              <a:gd name="T24" fmla="*/ 432613 h 43261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180787" h="432613">
                <a:moveTo>
                  <a:pt x="0" y="0"/>
                </a:moveTo>
                <a:cubicBezTo>
                  <a:pt x="455759" y="126804"/>
                  <a:pt x="1083170" y="237145"/>
                  <a:pt x="1779968" y="237145"/>
                </a:cubicBezTo>
                <a:cubicBezTo>
                  <a:pt x="2476766" y="237145"/>
                  <a:pt x="3713158" y="116136"/>
                  <a:pt x="4180787" y="0"/>
                </a:cubicBezTo>
                <a:lnTo>
                  <a:pt x="4180787" y="432613"/>
                </a:lnTo>
                <a:cubicBezTo>
                  <a:pt x="3758675" y="303509"/>
                  <a:pt x="2437082" y="300725"/>
                  <a:pt x="1740284" y="300725"/>
                </a:cubicBezTo>
                <a:cubicBezTo>
                  <a:pt x="1043486" y="300725"/>
                  <a:pt x="357043" y="386721"/>
                  <a:pt x="0" y="43261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>
              <a:lumMod val="7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rmAutofit fontScale="72500"/>
          </a:bodyPr>
          <a:lstStyle>
            <a:lvl1pPr>
              <a:defRPr>
                <a:solidFill>
                  <a:srgbClr val="3B383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rgbClr val="3B383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rgbClr val="3B383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rgbClr val="3B383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rgbClr val="3B383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3B383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3B383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3B383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3B383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35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2" charset="-122"/>
              <a:sym typeface="微软雅黑" panose="020B0503020204020204" pitchFamily="34" charset="-122"/>
            </a:endParaRPr>
          </a:p>
        </p:txBody>
      </p:sp>
      <p:sp>
        <p:nvSpPr>
          <p:cNvPr id="58" name="椭圆 60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897253" y="2403226"/>
            <a:ext cx="582382" cy="577388"/>
          </a:xfrm>
          <a:prstGeom prst="ellipse">
            <a:avLst/>
          </a:prstGeom>
          <a:solidFill>
            <a:srgbClr val="EB5A40"/>
          </a:solidFill>
          <a:ln w="25400" cap="flat" cmpd="sng">
            <a:solidFill>
              <a:srgbClr val="EB5A4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rmAutofit/>
          </a:bodyPr>
          <a:lstStyle>
            <a:lvl1pPr>
              <a:defRPr>
                <a:solidFill>
                  <a:srgbClr val="3B383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rgbClr val="3B383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rgbClr val="3B383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rgbClr val="3B383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rgbClr val="3B383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3B383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3B383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3B383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3B383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35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2" charset="-122"/>
              <a:sym typeface="微软雅黑" panose="020B0503020204020204" pitchFamily="34" charset="-122"/>
            </a:endParaRPr>
          </a:p>
        </p:txBody>
      </p:sp>
      <p:sp>
        <p:nvSpPr>
          <p:cNvPr id="59" name="椭圆 6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936078" y="2441719"/>
            <a:ext cx="504731" cy="500403"/>
          </a:xfrm>
          <a:prstGeom prst="ellipse">
            <a:avLst/>
          </a:prstGeom>
          <a:solidFill>
            <a:srgbClr val="EB5A40"/>
          </a:solidFill>
          <a:ln w="57150" cap="flat" cmpd="sng">
            <a:solidFill>
              <a:srgbClr val="FFFFFF">
                <a:lumMod val="95000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rmAutofit fontScale="80000"/>
          </a:bodyPr>
          <a:lstStyle>
            <a:lvl1pPr>
              <a:defRPr>
                <a:solidFill>
                  <a:srgbClr val="3B383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rgbClr val="3B383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rgbClr val="3B383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rgbClr val="3B383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rgbClr val="3B383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3B383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3B383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3B383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3B383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500" b="1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sym typeface="微软雅黑" panose="020B0503020204020204" pitchFamily="34" charset="-122"/>
              </a:rPr>
              <a:t>01</a:t>
            </a:r>
            <a:endParaRPr lang="zh-CN" altLang="en-US" sz="1500" b="1" dirty="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2" charset="-122"/>
              <a:sym typeface="微软雅黑" panose="020B0503020204020204" pitchFamily="34" charset="-122"/>
            </a:endParaRPr>
          </a:p>
        </p:txBody>
      </p:sp>
      <p:sp>
        <p:nvSpPr>
          <p:cNvPr id="60" name="矩形 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rot="20598336">
            <a:off x="3029978" y="3911336"/>
            <a:ext cx="2926370" cy="319274"/>
          </a:xfrm>
          <a:custGeom>
            <a:avLst/>
            <a:gdLst>
              <a:gd name="T0" fmla="*/ 0 w 4180787"/>
              <a:gd name="T1" fmla="*/ 0 h 432613"/>
              <a:gd name="T2" fmla="*/ 1779968 w 4180787"/>
              <a:gd name="T3" fmla="*/ 237145 h 432613"/>
              <a:gd name="T4" fmla="*/ 4180787 w 4180787"/>
              <a:gd name="T5" fmla="*/ 0 h 432613"/>
              <a:gd name="T6" fmla="*/ 4180787 w 4180787"/>
              <a:gd name="T7" fmla="*/ 432613 h 432613"/>
              <a:gd name="T8" fmla="*/ 1740284 w 4180787"/>
              <a:gd name="T9" fmla="*/ 300725 h 432613"/>
              <a:gd name="T10" fmla="*/ 0 w 4180787"/>
              <a:gd name="T11" fmla="*/ 432613 h 432613"/>
              <a:gd name="T12" fmla="*/ 0 w 4180787"/>
              <a:gd name="T13" fmla="*/ 0 h 43261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180787"/>
              <a:gd name="T22" fmla="*/ 0 h 432613"/>
              <a:gd name="T23" fmla="*/ 4180787 w 4180787"/>
              <a:gd name="T24" fmla="*/ 432613 h 43261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180787" h="432613">
                <a:moveTo>
                  <a:pt x="0" y="0"/>
                </a:moveTo>
                <a:cubicBezTo>
                  <a:pt x="455759" y="126804"/>
                  <a:pt x="1083170" y="237145"/>
                  <a:pt x="1779968" y="237145"/>
                </a:cubicBezTo>
                <a:cubicBezTo>
                  <a:pt x="2476766" y="237145"/>
                  <a:pt x="3713158" y="116136"/>
                  <a:pt x="4180787" y="0"/>
                </a:cubicBezTo>
                <a:lnTo>
                  <a:pt x="4180787" y="432613"/>
                </a:lnTo>
                <a:cubicBezTo>
                  <a:pt x="3758675" y="303509"/>
                  <a:pt x="2437082" y="300725"/>
                  <a:pt x="1740284" y="300725"/>
                </a:cubicBezTo>
                <a:cubicBezTo>
                  <a:pt x="1043486" y="300725"/>
                  <a:pt x="357043" y="386721"/>
                  <a:pt x="0" y="43261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>
              <a:lumMod val="7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rmAutofit/>
          </a:bodyPr>
          <a:lstStyle>
            <a:lvl1pPr>
              <a:defRPr>
                <a:solidFill>
                  <a:srgbClr val="3B383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rgbClr val="3B383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rgbClr val="3B383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rgbClr val="3B383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rgbClr val="3B383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3B383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3B383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3B383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3B383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35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2" charset="-122"/>
              <a:sym typeface="微软雅黑" panose="020B0503020204020204" pitchFamily="34" charset="-122"/>
            </a:endParaRPr>
          </a:p>
        </p:txBody>
      </p:sp>
      <p:sp>
        <p:nvSpPr>
          <p:cNvPr id="62" name="椭圆 5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394404" y="4073695"/>
            <a:ext cx="986168" cy="977712"/>
          </a:xfrm>
          <a:prstGeom prst="ellipse">
            <a:avLst/>
          </a:prstGeom>
          <a:solidFill>
            <a:srgbClr val="18576F"/>
          </a:solidFill>
          <a:ln w="25400" cap="flat" cmpd="sng">
            <a:solidFill>
              <a:srgbClr val="18576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rmAutofit/>
          </a:bodyPr>
          <a:lstStyle>
            <a:lvl1pPr>
              <a:defRPr>
                <a:solidFill>
                  <a:srgbClr val="3B383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rgbClr val="3B383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rgbClr val="3B383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rgbClr val="3B383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rgbClr val="3B383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3B383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3B383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3B383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3B383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35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2" charset="-122"/>
              <a:sym typeface="微软雅黑" panose="020B0503020204020204" pitchFamily="34" charset="-122"/>
            </a:endParaRPr>
          </a:p>
        </p:txBody>
      </p:sp>
      <p:sp>
        <p:nvSpPr>
          <p:cNvPr id="63" name="椭圆 5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460148" y="4138876"/>
            <a:ext cx="854679" cy="847351"/>
          </a:xfrm>
          <a:prstGeom prst="ellipse">
            <a:avLst/>
          </a:prstGeom>
          <a:solidFill>
            <a:srgbClr val="18576F"/>
          </a:solidFill>
          <a:ln w="57150" cap="flat" cmpd="sng">
            <a:solidFill>
              <a:srgbClr val="FFFFFF">
                <a:lumMod val="95000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rmAutofit fontScale="90000"/>
          </a:bodyPr>
          <a:lstStyle>
            <a:lvl1pPr>
              <a:defRPr>
                <a:solidFill>
                  <a:srgbClr val="3B383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rgbClr val="3B383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rgbClr val="3B383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rgbClr val="3B383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rgbClr val="3B383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3B383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3B383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3B383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3B383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000" b="1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sym typeface="Arial" panose="020B0604020202020204" pitchFamily="34" charset="0"/>
              </a:rPr>
              <a:t>03</a:t>
            </a:r>
            <a:endParaRPr lang="zh-CN" altLang="en-US" sz="3000" b="1" dirty="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2" charset="-122"/>
              <a:sym typeface="Arial" panose="020B0604020202020204" pitchFamily="34" charset="0"/>
            </a:endParaRPr>
          </a:p>
        </p:txBody>
      </p:sp>
      <p:sp>
        <p:nvSpPr>
          <p:cNvPr id="65" name="椭圆 5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627645" y="3126235"/>
            <a:ext cx="986168" cy="977712"/>
          </a:xfrm>
          <a:prstGeom prst="ellipse">
            <a:avLst/>
          </a:prstGeom>
          <a:solidFill>
            <a:srgbClr val="76BBC5"/>
          </a:solidFill>
          <a:ln w="25400" cap="flat" cmpd="sng">
            <a:solidFill>
              <a:srgbClr val="76BBC5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rmAutofit/>
          </a:bodyPr>
          <a:lstStyle>
            <a:lvl1pPr>
              <a:defRPr>
                <a:solidFill>
                  <a:srgbClr val="3B383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rgbClr val="3B383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rgbClr val="3B383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rgbClr val="3B383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rgbClr val="3B383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3B383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3B383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3B383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3B383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35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2" charset="-122"/>
              <a:sym typeface="微软雅黑" panose="020B0503020204020204" pitchFamily="34" charset="-122"/>
            </a:endParaRPr>
          </a:p>
        </p:txBody>
      </p:sp>
      <p:sp>
        <p:nvSpPr>
          <p:cNvPr id="66" name="椭圆 5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693389" y="3191416"/>
            <a:ext cx="854679" cy="847351"/>
          </a:xfrm>
          <a:prstGeom prst="ellipse">
            <a:avLst/>
          </a:prstGeom>
          <a:solidFill>
            <a:srgbClr val="76BBC5"/>
          </a:solidFill>
          <a:ln w="57150" cap="flat" cmpd="sng">
            <a:solidFill>
              <a:srgbClr val="FFFFFF">
                <a:lumMod val="95000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rmAutofit fontScale="90000"/>
          </a:bodyPr>
          <a:lstStyle>
            <a:lvl1pPr>
              <a:defRPr>
                <a:solidFill>
                  <a:srgbClr val="3B383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rgbClr val="3B383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rgbClr val="3B383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rgbClr val="3B383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rgbClr val="3B383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3B383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3B383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3B383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3B383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000" b="1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sym typeface="Arial" panose="020B0604020202020204" pitchFamily="34" charset="0"/>
              </a:rPr>
              <a:t>02</a:t>
            </a:r>
            <a:endParaRPr lang="zh-CN" altLang="en-US" sz="3000" b="1" dirty="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2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9"/>
            </p:custDataLst>
          </p:nvPr>
        </p:nvSpPr>
        <p:spPr>
          <a:xfrm>
            <a:off x="288547" y="4124628"/>
            <a:ext cx="1971801" cy="484748"/>
          </a:xfrm>
          <a:prstGeom prst="rect">
            <a:avLst/>
          </a:prstGeom>
          <a:noFill/>
        </p:spPr>
        <p:txBody>
          <a:bodyPr wrap="square" anchor="b" anchorCtr="0">
            <a:normAutofit/>
          </a:bodyPr>
          <a:lstStyle>
            <a:defPPr>
              <a:defRPr lang="zh-CN"/>
            </a:defPPr>
            <a:lvl1pPr algn="r"/>
          </a:lstStyle>
          <a:p>
            <a:r>
              <a:rPr lang="zh-CN" altLang="en-US" sz="2000" b="1" dirty="0">
                <a:solidFill>
                  <a:srgbClr val="97CAEC"/>
                </a:solidFill>
                <a:ea typeface="黑体" panose="02010609060101010101" pitchFamily="2" charset="-122"/>
                <a:cs typeface="+mn-ea"/>
                <a:sym typeface="+mn-ea"/>
              </a:rPr>
              <a:t>辐射</a:t>
            </a:r>
            <a:r>
              <a:rPr lang="zh-CN" altLang="en-US" sz="2000" b="1" dirty="0">
                <a:solidFill>
                  <a:srgbClr val="97CAEC"/>
                </a:solidFill>
                <a:ea typeface="黑体" panose="02010609060101010101" pitchFamily="2" charset="-122"/>
                <a:cs typeface="+mn-ea"/>
                <a:sym typeface="+mn-ea"/>
              </a:rPr>
              <a:t>全球</a:t>
            </a:r>
            <a:endParaRPr lang="zh-CN" altLang="en-US" sz="2000" b="1" dirty="0">
              <a:solidFill>
                <a:srgbClr val="97CAEC"/>
              </a:solidFill>
              <a:ea typeface="黑体" panose="02010609060101010101" pitchFamily="2" charset="-122"/>
              <a:cs typeface="+mn-ea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10"/>
            </p:custDataLst>
          </p:nvPr>
        </p:nvSpPr>
        <p:spPr>
          <a:xfrm>
            <a:off x="876173" y="2785607"/>
            <a:ext cx="1971801" cy="484748"/>
          </a:xfrm>
          <a:prstGeom prst="rect">
            <a:avLst/>
          </a:prstGeom>
        </p:spPr>
        <p:txBody>
          <a:bodyPr wrap="square"/>
          <a:lstStyle>
            <a:defPPr>
              <a:defRPr lang="zh-CN"/>
            </a:defPPr>
            <a:lvl1pPr algn="r"/>
          </a:lstStyle>
          <a:p>
            <a:r>
              <a:rPr lang="zh-CN" altLang="en-US" sz="14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构建配置自检机制</a:t>
            </a:r>
            <a:endParaRPr lang="zh-CN" altLang="en-US" sz="14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zh-CN" altLang="en-US" sz="14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强化抵御攻击能力</a:t>
            </a:r>
            <a:endParaRPr lang="zh-CN" altLang="en-US" sz="14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11"/>
            </p:custDataLst>
          </p:nvPr>
        </p:nvSpPr>
        <p:spPr>
          <a:xfrm>
            <a:off x="596265" y="2300605"/>
            <a:ext cx="2251710" cy="484505"/>
          </a:xfrm>
          <a:prstGeom prst="rect">
            <a:avLst/>
          </a:prstGeom>
          <a:noFill/>
        </p:spPr>
        <p:txBody>
          <a:bodyPr wrap="square" anchor="b" anchorCtr="0"/>
          <a:lstStyle>
            <a:defPPr>
              <a:defRPr lang="zh-CN"/>
            </a:defPPr>
            <a:lvl1pPr algn="r"/>
          </a:lstStyle>
          <a:p>
            <a:r>
              <a:rPr lang="zh-CN" altLang="en-US" sz="2000" b="1" dirty="0">
                <a:solidFill>
                  <a:srgbClr val="97CAEC"/>
                </a:solidFill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科技网：安内御外</a:t>
            </a:r>
            <a:endParaRPr lang="zh-CN" altLang="en-US" sz="2000" b="1" dirty="0">
              <a:solidFill>
                <a:srgbClr val="97CAEC"/>
              </a:solidFill>
              <a:latin typeface="Arial" panose="020B0604020202020204" pitchFamily="34" charset="0"/>
              <a:ea typeface="黑体" panose="02010609060101010101" pitchFamily="2" charset="-122"/>
              <a:cs typeface="+mn-ea"/>
            </a:endParaRPr>
          </a:p>
        </p:txBody>
      </p:sp>
      <p:sp>
        <p:nvSpPr>
          <p:cNvPr id="13" name="文本框 12"/>
          <p:cNvSpPr txBox="1"/>
          <p:nvPr>
            <p:custDataLst>
              <p:tags r:id="rId12"/>
            </p:custDataLst>
          </p:nvPr>
        </p:nvSpPr>
        <p:spPr>
          <a:xfrm>
            <a:off x="6674084" y="3132162"/>
            <a:ext cx="1971802" cy="484748"/>
          </a:xfrm>
          <a:prstGeom prst="rect">
            <a:avLst/>
          </a:prstGeom>
          <a:noFill/>
        </p:spPr>
        <p:txBody>
          <a:bodyPr wrap="square" anchor="b" anchorCtr="0">
            <a:normAutofit/>
          </a:bodyPr>
          <a:lstStyle>
            <a:defPPr>
              <a:defRPr lang="zh-CN"/>
            </a:defPPr>
          </a:lstStyle>
          <a:p>
            <a:r>
              <a:rPr lang="zh-CN" altLang="en-US" sz="2000" b="1" dirty="0">
                <a:solidFill>
                  <a:srgbClr val="97CAEC"/>
                </a:solidFill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服务国家</a:t>
            </a:r>
            <a:endParaRPr lang="zh-CN" altLang="en-US" sz="2000" b="1" dirty="0">
              <a:solidFill>
                <a:srgbClr val="97CAEC"/>
              </a:solidFill>
              <a:latin typeface="Arial" panose="020B0604020202020204" pitchFamily="34" charset="0"/>
              <a:ea typeface="黑体" panose="02010609060101010101" pitchFamily="2" charset="-122"/>
              <a:cs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51865" y="1059815"/>
            <a:ext cx="6925310" cy="460375"/>
          </a:xfrm>
          <a:prstGeom prst="rect">
            <a:avLst/>
          </a:prstGeom>
          <a:solidFill>
            <a:schemeClr val="tx1"/>
          </a:solidFill>
        </p:spPr>
        <p:txBody>
          <a:bodyPr wrap="square" lIns="36195" rIns="36195" rtlCol="0" anchor="t">
            <a:spAutoFit/>
          </a:bodyPr>
          <a:p>
            <a:pPr algn="ctr"/>
            <a:r>
              <a:rPr lang="zh-CN" altLang="en-US" sz="24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建设</a:t>
            </a:r>
            <a:r>
              <a:rPr lang="zh-CN" altLang="en-US" sz="24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目标：</a:t>
            </a:r>
            <a:r>
              <a:rPr lang="zh-CN" altLang="en-US" sz="2400" b="1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基于数字孪生的</a:t>
            </a:r>
            <a:r>
              <a:rPr lang="en-US" altLang="zh-CN" sz="2400" b="1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BGP</a:t>
            </a:r>
            <a:r>
              <a:rPr lang="zh-CN" altLang="en-US" sz="2400" b="1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异常监测溯源平台</a:t>
            </a:r>
            <a:endParaRPr lang="zh-CN" altLang="en-US" sz="2400" b="1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51865" y="1548000"/>
            <a:ext cx="6925310" cy="337185"/>
          </a:xfrm>
          <a:prstGeom prst="rect">
            <a:avLst/>
          </a:prstGeom>
          <a:noFill/>
          <a:ln w="12700">
            <a:solidFill>
              <a:schemeClr val="accent1"/>
            </a:solidFill>
            <a:prstDash val="dash"/>
          </a:ln>
        </p:spPr>
        <p:txBody>
          <a:bodyPr wrap="square" rtlCol="0" anchor="t">
            <a:spAutoFit/>
          </a:bodyPr>
          <a:p>
            <a:pPr algn="ctr"/>
            <a:r>
              <a:rPr lang="zh-CN" altLang="en-US" sz="1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科技网数字孪生</a:t>
            </a:r>
            <a:r>
              <a:rPr lang="en-US" altLang="zh-CN" sz="1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+ AS</a:t>
            </a:r>
            <a:r>
              <a:rPr lang="zh-CN" altLang="en-US" sz="1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级网络孪生</a:t>
            </a:r>
            <a:r>
              <a:rPr lang="en-US" altLang="zh-CN" sz="1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+ 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AS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行为特征库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+ </a:t>
            </a:r>
            <a:r>
              <a:rPr lang="zh-CN" altLang="en-US" sz="1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实时检测</a:t>
            </a:r>
            <a:r>
              <a:rPr lang="zh-CN" altLang="en-US" sz="1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溯源</a:t>
            </a:r>
            <a:endParaRPr lang="zh-CN" altLang="en-US" sz="16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13"/>
            </p:custDataLst>
          </p:nvPr>
        </p:nvSpPr>
        <p:spPr>
          <a:xfrm>
            <a:off x="6659753" y="3651112"/>
            <a:ext cx="1971801" cy="484748"/>
          </a:xfrm>
          <a:prstGeom prst="rect">
            <a:avLst/>
          </a:prstGeom>
        </p:spPr>
        <p:txBody>
          <a:bodyPr wrap="square"/>
          <a:lstStyle>
            <a:defPPr>
              <a:defRPr lang="zh-CN"/>
            </a:defPPr>
            <a:lvl1pPr algn="r"/>
          </a:lstStyle>
          <a:p>
            <a:pPr algn="l"/>
            <a:r>
              <a:rPr lang="zh-CN" altLang="en-US" sz="14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提供能力建设模板</a:t>
            </a:r>
            <a:endParaRPr lang="zh-CN" altLang="en-US" sz="14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algn="l"/>
            <a:r>
              <a:rPr lang="zh-CN" altLang="en-US" sz="14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托管检测溯源服务</a:t>
            </a:r>
            <a:endParaRPr lang="zh-CN" altLang="en-US" sz="14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14"/>
            </p:custDataLst>
          </p:nvPr>
        </p:nvSpPr>
        <p:spPr>
          <a:xfrm>
            <a:off x="250698" y="4566782"/>
            <a:ext cx="1971801" cy="484748"/>
          </a:xfrm>
          <a:prstGeom prst="rect">
            <a:avLst/>
          </a:prstGeom>
        </p:spPr>
        <p:txBody>
          <a:bodyPr wrap="square"/>
          <a:lstStyle>
            <a:defPPr>
              <a:defRPr lang="zh-CN"/>
            </a:defPPr>
            <a:lvl1pPr algn="r"/>
          </a:lstStyle>
          <a:p>
            <a:r>
              <a:rPr lang="zh-CN" altLang="en-US" sz="14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打造数据共享</a:t>
            </a:r>
            <a:r>
              <a:rPr lang="zh-CN" altLang="en-US" sz="14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平台</a:t>
            </a:r>
            <a:endParaRPr lang="zh-CN" altLang="en-US" sz="14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zh-CN" altLang="en-US" sz="14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开放网络孪生</a:t>
            </a:r>
            <a:r>
              <a:rPr lang="zh-CN" altLang="en-US" sz="14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能力</a:t>
            </a:r>
            <a:endParaRPr lang="zh-CN" altLang="en-US" sz="14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12" name="下箭头 11"/>
          <p:cNvSpPr/>
          <p:nvPr/>
        </p:nvSpPr>
        <p:spPr>
          <a:xfrm>
            <a:off x="3921760" y="1924050"/>
            <a:ext cx="1008380" cy="360045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8" grpId="0" animBg="1"/>
      <p:bldP spid="59" grpId="0" animBg="1"/>
      <p:bldP spid="60" grpId="0" animBg="1"/>
      <p:bldP spid="62" grpId="0" animBg="1"/>
      <p:bldP spid="63" grpId="0" animBg="1"/>
      <p:bldP spid="65" grpId="0" animBg="1"/>
      <p:bldP spid="66" grpId="0" animBg="1"/>
      <p:bldP spid="6" grpId="0"/>
      <p:bldP spid="7" grpId="0"/>
      <p:bldP spid="8" grpId="0"/>
      <p:bldP spid="13" grpId="0"/>
      <p:bldP spid="9" grpId="0"/>
      <p:bldP spid="11" grpId="0"/>
      <p:bldP spid="12" grpId="0" animBg="1"/>
      <p:bldP spid="56" grpId="1" animBg="1"/>
      <p:bldP spid="58" grpId="1" animBg="1"/>
      <p:bldP spid="59" grpId="1" animBg="1"/>
      <p:bldP spid="60" grpId="1" animBg="1"/>
      <p:bldP spid="62" grpId="1" animBg="1"/>
      <p:bldP spid="63" grpId="1" animBg="1"/>
      <p:bldP spid="65" grpId="1" animBg="1"/>
      <p:bldP spid="66" grpId="1" animBg="1"/>
      <p:bldP spid="6" grpId="1"/>
      <p:bldP spid="7" grpId="1"/>
      <p:bldP spid="8" grpId="1"/>
      <p:bldP spid="13" grpId="1"/>
      <p:bldP spid="9" grpId="1"/>
      <p:bldP spid="11" grpId="1"/>
      <p:bldP spid="1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建议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 sz="2800"/>
              <a:t>协调院信息化基础设施资源</a:t>
            </a:r>
            <a:endParaRPr lang="zh-CN" altLang="en-US" sz="2800"/>
          </a:p>
          <a:p>
            <a:pPr lvl="1"/>
            <a:r>
              <a:rPr lang="zh-CN" altLang="en-US" sz="2400"/>
              <a:t>科技网、科技云、科学数据银行等</a:t>
            </a:r>
            <a:endParaRPr lang="zh-CN" altLang="en-US" sz="2400"/>
          </a:p>
          <a:p>
            <a:pPr lvl="0"/>
            <a:r>
              <a:rPr lang="zh-CN" altLang="en-US" sz="2800"/>
              <a:t>协助示范应用成果院内外推广</a:t>
            </a:r>
            <a:endParaRPr lang="zh-CN" altLang="en-US" sz="2800"/>
          </a:p>
          <a:p>
            <a:pPr lvl="0"/>
            <a:r>
              <a:rPr lang="zh-CN" altLang="en-US" sz="2800"/>
              <a:t>指导从应用示范到大规模建设部署演</a:t>
            </a:r>
            <a:endParaRPr lang="zh-CN" altLang="en-US" sz="2800"/>
          </a:p>
          <a:p>
            <a:endParaRPr lang="zh-CN" altLang="en-US" sz="2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5"/>
          <p:cNvCxnSpPr/>
          <p:nvPr/>
        </p:nvCxnSpPr>
        <p:spPr bwMode="auto">
          <a:xfrm>
            <a:off x="683821" y="2410375"/>
            <a:ext cx="784887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/>
          </a:ln>
          <a:effectLst/>
        </p:spPr>
      </p:cxnSp>
      <p:sp>
        <p:nvSpPr>
          <p:cNvPr id="8" name="文本框 7"/>
          <p:cNvSpPr txBox="1"/>
          <p:nvPr/>
        </p:nvSpPr>
        <p:spPr>
          <a:xfrm>
            <a:off x="1490980" y="1270635"/>
            <a:ext cx="6301105" cy="1106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66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ea typeface="华文行楷" panose="02010800040101010101" charset="-122"/>
                <a:cs typeface="华文行楷" panose="02010800040101010101" charset="-122"/>
                <a:sym typeface="+mn-ea"/>
              </a:rPr>
              <a:t>感谢指导与支持</a:t>
            </a:r>
            <a:endParaRPr lang="zh-CN" altLang="en-US" sz="66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ea typeface="华文行楷" panose="02010800040101010101" charset="-122"/>
              <a:cs typeface="华文行楷" panose="02010800040101010101" charset="-122"/>
              <a:sym typeface="+mn-ea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139317" y="3034665"/>
            <a:ext cx="4467860" cy="1753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l"/>
              <a:defRPr kumimoji="1" sz="2800" b="1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Char char="–"/>
              <a:defRPr kumimoji="1" sz="2400" b="1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l"/>
              <a:defRPr kumimoji="1" sz="2000" b="1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Char char="–"/>
              <a:defRPr kumimoji="1" sz="2000" b="1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l"/>
              <a:defRPr kumimoji="1" sz="2000" b="1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 kumimoji="1" sz="2000" b="1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 kumimoji="1" sz="2000" b="1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 kumimoji="1" sz="2000" b="1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 kumimoji="1" sz="2000" b="1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CN" altLang="en-US" sz="2400" dirty="0">
                <a:solidFill>
                  <a:schemeClr val="tx1"/>
                </a:solidFill>
                <a:latin typeface="黑体" panose="02010609060101010101" pitchFamily="2" charset="-122"/>
              </a:rPr>
              <a:t>李彦彪</a:t>
            </a:r>
            <a:endParaRPr kumimoji="0" lang="en-US" altLang="zh-CN" sz="2400" dirty="0">
              <a:solidFill>
                <a:schemeClr val="tx1"/>
              </a:solidFill>
              <a:latin typeface="黑体" panose="02010609060101010101" pitchFamily="2" charset="-122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CN" altLang="en-US" sz="2400" dirty="0">
                <a:solidFill>
                  <a:schemeClr val="tx1"/>
                </a:solidFill>
                <a:latin typeface="黑体" panose="02010609060101010101" pitchFamily="2" charset="-122"/>
              </a:rPr>
              <a:t>信息化前瞻技术研究开放</a:t>
            </a:r>
            <a:r>
              <a:rPr kumimoji="0" lang="zh-CN" altLang="en-US" sz="2400" dirty="0">
                <a:solidFill>
                  <a:schemeClr val="tx1"/>
                </a:solidFill>
                <a:latin typeface="黑体" panose="02010609060101010101" pitchFamily="2" charset="-122"/>
              </a:rPr>
              <a:t>实验室</a:t>
            </a:r>
            <a:endParaRPr kumimoji="0" lang="zh-CN" altLang="en-US" sz="2400" dirty="0">
              <a:solidFill>
                <a:schemeClr val="tx1"/>
              </a:solidFill>
              <a:latin typeface="黑体" panose="02010609060101010101" pitchFamily="2" charset="-122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CN" altLang="en-US" sz="2400" dirty="0">
                <a:solidFill>
                  <a:schemeClr val="tx1"/>
                </a:solidFill>
                <a:latin typeface="黑体" panose="02010609060101010101" pitchFamily="2" charset="-122"/>
              </a:rPr>
              <a:t>中国科学院计算机网络信息</a:t>
            </a:r>
            <a:r>
              <a:rPr kumimoji="0" lang="zh-CN" altLang="en-US" sz="2400" dirty="0">
                <a:solidFill>
                  <a:schemeClr val="tx1"/>
                </a:solidFill>
                <a:latin typeface="黑体" panose="02010609060101010101" pitchFamily="2" charset="-122"/>
              </a:rPr>
              <a:t>中心</a:t>
            </a:r>
            <a:endParaRPr kumimoji="0" lang="zh-CN" altLang="en-US" sz="2400" dirty="0">
              <a:solidFill>
                <a:schemeClr val="tx1"/>
              </a:solidFill>
              <a:latin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diagram20203499_3*i*1"/>
  <p:tag name="KSO_WM_TEMPLATE_CATEGORY" val="diagram"/>
  <p:tag name="KSO_WM_TEMPLATE_INDEX" val="20203499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9"/>
  <p:tag name="KSO_WM_UNIT_ID" val="diagram20203499_3*l_i*1_9"/>
  <p:tag name="KSO_WM_TEMPLATE_CATEGORY" val="diagram"/>
  <p:tag name="KSO_WM_TEMPLATE_INDEX" val="20203499"/>
  <p:tag name="KSO_WM_UNIT_LAYERLEVEL" val="1_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10"/>
  <p:tag name="KSO_WM_UNIT_ID" val="diagram20203499_3*l_i*1_10"/>
  <p:tag name="KSO_WM_TEMPLATE_CATEGORY" val="diagram"/>
  <p:tag name="KSO_WM_TEMPLATE_INDEX" val="20203499"/>
  <p:tag name="KSO_WM_UNIT_LAYERLEVEL" val="1_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11"/>
  <p:tag name="KSO_WM_UNIT_ID" val="diagram20203499_3*l_i*1_11"/>
  <p:tag name="KSO_WM_TEMPLATE_CATEGORY" val="diagram"/>
  <p:tag name="KSO_WM_TEMPLATE_INDEX" val="20203499"/>
  <p:tag name="KSO_WM_UNIT_LAYERLEVEL" val="1_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12"/>
  <p:tag name="KSO_WM_UNIT_ID" val="diagram20203499_3*l_i*1_12"/>
  <p:tag name="KSO_WM_TEMPLATE_CATEGORY" val="diagram"/>
  <p:tag name="KSO_WM_TEMPLATE_INDEX" val="20203499"/>
  <p:tag name="KSO_WM_UNIT_LAYERLEVEL" val="1_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13"/>
  <p:tag name="KSO_WM_UNIT_ID" val="diagram20203499_3*l_i*1_13"/>
  <p:tag name="KSO_WM_TEMPLATE_CATEGORY" val="diagram"/>
  <p:tag name="KSO_WM_TEMPLATE_INDEX" val="20203499"/>
  <p:tag name="KSO_WM_UNIT_LAYERLEVEL" val="1_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14"/>
  <p:tag name="KSO_WM_UNIT_ID" val="diagram20203499_3*l_i*1_14"/>
  <p:tag name="KSO_WM_TEMPLATE_CATEGORY" val="diagram"/>
  <p:tag name="KSO_WM_TEMPLATE_INDEX" val="20203499"/>
  <p:tag name="KSO_WM_UNIT_LAYERLEVEL" val="1_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15"/>
  <p:tag name="KSO_WM_UNIT_ID" val="diagram20203499_3*l_i*1_15"/>
  <p:tag name="KSO_WM_TEMPLATE_CATEGORY" val="diagram"/>
  <p:tag name="KSO_WM_TEMPLATE_INDEX" val="20203499"/>
  <p:tag name="KSO_WM_UNIT_LAYERLEVEL" val="1_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16"/>
  <p:tag name="KSO_WM_UNIT_ID" val="diagram20203499_3*l_i*1_16"/>
  <p:tag name="KSO_WM_TEMPLATE_CATEGORY" val="diagram"/>
  <p:tag name="KSO_WM_TEMPLATE_INDEX" val="20203499"/>
  <p:tag name="KSO_WM_UNIT_LAYERLEVEL" val="1_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24"/>
  <p:tag name="KSO_WM_UNIT_ID" val="diagram20203499_3*l_i*1_24"/>
  <p:tag name="KSO_WM_TEMPLATE_CATEGORY" val="diagram"/>
  <p:tag name="KSO_WM_TEMPLATE_INDEX" val="20203499"/>
  <p:tag name="KSO_WM_UNIT_LAYERLEVEL" val="1_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17"/>
  <p:tag name="KSO_WM_UNIT_ID" val="diagram20203499_3*l_i*1_17"/>
  <p:tag name="KSO_WM_TEMPLATE_CATEGORY" val="diagram"/>
  <p:tag name="KSO_WM_TEMPLATE_INDEX" val="20203499"/>
  <p:tag name="KSO_WM_UNIT_LAYERLEVEL" val="1_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1"/>
  <p:tag name="KSO_WM_UNIT_ID" val="diagram20203499_3*l_i*1_1"/>
  <p:tag name="KSO_WM_TEMPLATE_CATEGORY" val="diagram"/>
  <p:tag name="KSO_WM_TEMPLATE_INDEX" val="20203499"/>
  <p:tag name="KSO_WM_UNIT_LAYERLEVEL" val="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18"/>
  <p:tag name="KSO_WM_UNIT_ID" val="diagram20203499_3*l_i*1_18"/>
  <p:tag name="KSO_WM_TEMPLATE_CATEGORY" val="diagram"/>
  <p:tag name="KSO_WM_TEMPLATE_INDEX" val="20203499"/>
  <p:tag name="KSO_WM_UNIT_LAYERLEVEL" val="1_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19"/>
  <p:tag name="KSO_WM_UNIT_ID" val="diagram20203499_3*l_i*1_19"/>
  <p:tag name="KSO_WM_TEMPLATE_CATEGORY" val="diagram"/>
  <p:tag name="KSO_WM_TEMPLATE_INDEX" val="20203499"/>
  <p:tag name="KSO_WM_UNIT_LAYERLEVEL" val="1_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20"/>
  <p:tag name="KSO_WM_UNIT_ID" val="diagram20203499_3*l_i*1_20"/>
  <p:tag name="KSO_WM_TEMPLATE_CATEGORY" val="diagram"/>
  <p:tag name="KSO_WM_TEMPLATE_INDEX" val="20203499"/>
  <p:tag name="KSO_WM_UNIT_LAYERLEVEL" val="1_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21"/>
  <p:tag name="KSO_WM_UNIT_ID" val="diagram20203499_3*l_i*1_21"/>
  <p:tag name="KSO_WM_TEMPLATE_CATEGORY" val="diagram"/>
  <p:tag name="KSO_WM_TEMPLATE_INDEX" val="20203499"/>
  <p:tag name="KSO_WM_UNIT_LAYERLEVEL" val="1_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22"/>
  <p:tag name="KSO_WM_UNIT_ID" val="diagram20203499_3*l_i*1_22"/>
  <p:tag name="KSO_WM_TEMPLATE_CATEGORY" val="diagram"/>
  <p:tag name="KSO_WM_TEMPLATE_INDEX" val="20203499"/>
  <p:tag name="KSO_WM_UNIT_LAYERLEVEL" val="1_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23"/>
  <p:tag name="KSO_WM_UNIT_ID" val="diagram20203499_3*l_i*1_23"/>
  <p:tag name="KSO_WM_TEMPLATE_CATEGORY" val="diagram"/>
  <p:tag name="KSO_WM_TEMPLATE_INDEX" val="20203499"/>
  <p:tag name="KSO_WM_UNIT_LAYERLEVEL" val="1_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PLACING_PICTURE_USER_VIEWPORT" val="{&quot;height&quot;:2775,&quot;width&quot;:8300}"/>
</p:tagLst>
</file>

<file path=ppt/tags/tag27.xml><?xml version="1.0" encoding="utf-8"?>
<p:tagLst xmlns:p="http://schemas.openxmlformats.org/presentationml/2006/main">
  <p:tag name="KSO_WM_UNIT_PLACING_PICTURE_USER_VIEWPORT" val="{&quot;height&quot;:2981,&quot;width&quot;:5467}"/>
</p:tagLst>
</file>

<file path=ppt/tags/tag28.xml><?xml version="1.0" encoding="utf-8"?>
<p:tagLst xmlns:p="http://schemas.openxmlformats.org/presentationml/2006/main">
  <p:tag name="KSO_WM_UNIT_PLACING_PICTURE_USER_VIEWPORT" val="{&quot;height&quot;:8578,&quot;width&quot;:10626}"/>
</p:tagLst>
</file>

<file path=ppt/tags/tag2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795"/>
  <p:tag name="KSO_WM_UNIT_TYPE" val="m_i"/>
  <p:tag name="KSO_WM_UNIT_INDEX" val="1_4"/>
  <p:tag name="KSO_WM_UNIT_LAYERLEVEL" val="1_1"/>
  <p:tag name="KSO_WM_DIAGRAM_GROUP_CODE" val="m1-1"/>
  <p:tag name="KSO_WM_UNIT_ID" val="diagram20174795_2*m_i*1_4"/>
  <p:tag name="KSO_WM_UNIT_FILL_FORE_SCHEMECOLOR_INDEX" val="14"/>
  <p:tag name="KSO_WM_UNIT_FILL_TYPE" val="1"/>
  <p:tag name="KSO_WM_UNIT_TEXT_FILL_FORE_SCHEMECOLOR_INDEX" val="14"/>
  <p:tag name="KSO_WM_UNIT_TEXT_FILL_TYPE" val="1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2"/>
  <p:tag name="KSO_WM_UNIT_ID" val="diagram20203499_3*l_i*1_2"/>
  <p:tag name="KSO_WM_TEMPLATE_CATEGORY" val="diagram"/>
  <p:tag name="KSO_WM_TEMPLATE_INDEX" val="20203499"/>
  <p:tag name="KSO_WM_UNIT_LAYERLEVEL" val="1_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795"/>
  <p:tag name="KSO_WM_UNIT_TYPE" val="m_h_i"/>
  <p:tag name="KSO_WM_UNIT_INDEX" val="1_1_1"/>
  <p:tag name="KSO_WM_UNIT_ID" val="diagram20174795_2*m_h_i*1_1_1"/>
  <p:tag name="KSO_WM_UNIT_LAYERLEVEL" val="1_1_1"/>
  <p:tag name="KSO_WM_DIAGRAM_GROUP_CODE" val="m1-1"/>
  <p:tag name="KSO_WM_UNIT_LINE_FORE_SCHEMECOLOR_INDEX" val="7"/>
  <p:tag name="KSO_WM_UNIT_LINE_FILL_TYPE" val="2"/>
  <p:tag name="KSO_WM_UNIT_TEXT_FILL_FORE_SCHEMECOLOR_INDEX" val="14"/>
  <p:tag name="KSO_WM_UNIT_TEXT_FILL_TYPE" val="1"/>
</p:tagLst>
</file>

<file path=ppt/tags/tag3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795"/>
  <p:tag name="KSO_WM_UNIT_TYPE" val="m_h_i"/>
  <p:tag name="KSO_WM_UNIT_INDEX" val="1_1_2"/>
  <p:tag name="KSO_WM_UNIT_ID" val="diagram20174795_2*m_h_i*1_1_2"/>
  <p:tag name="KSO_WM_UNIT_LAYERLEVEL" val="1_1_1"/>
  <p:tag name="KSO_WM_DIAGRAM_GROUP_CODE" val="m1-1"/>
  <p:tag name="KSO_WM_UNIT_FILL_FORE_SCHEMECOLOR_INDEX" val="7"/>
  <p:tag name="KSO_WM_UNIT_FILL_TYPE" val="1"/>
  <p:tag name="KSO_WM_UNIT_LINE_FORE_SCHEMECOLOR_INDEX" val="16"/>
  <p:tag name="KSO_WM_UNIT_LINE_FILL_TYPE" val="2"/>
  <p:tag name="KSO_WM_UNIT_TEXT_FILL_FORE_SCHEMECOLOR_INDEX" val="14"/>
  <p:tag name="KSO_WM_UNIT_TEXT_FILL_TYPE" val="1"/>
</p:tagLst>
</file>

<file path=ppt/tags/tag3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795"/>
  <p:tag name="KSO_WM_UNIT_TYPE" val="m_i"/>
  <p:tag name="KSO_WM_UNIT_INDEX" val="1_7"/>
  <p:tag name="KSO_WM_UNIT_LAYERLEVEL" val="1_1"/>
  <p:tag name="KSO_WM_DIAGRAM_GROUP_CODE" val="m1-1"/>
  <p:tag name="KSO_WM_UNIT_ID" val="diagram20174795_2*m_i*1_7"/>
  <p:tag name="KSO_WM_UNIT_FILL_FORE_SCHEMECOLOR_INDEX" val="14"/>
  <p:tag name="KSO_WM_UNIT_FILL_TYPE" val="1"/>
  <p:tag name="KSO_WM_UNIT_TEXT_FILL_FORE_SCHEMECOLOR_INDEX" val="14"/>
  <p:tag name="KSO_WM_UNIT_TEXT_FILL_TYPE" val="1"/>
</p:tagLst>
</file>

<file path=ppt/tags/tag3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795"/>
  <p:tag name="KSO_WM_UNIT_TYPE" val="m_h_i"/>
  <p:tag name="KSO_WM_UNIT_INDEX" val="1_3_1"/>
  <p:tag name="KSO_WM_UNIT_ID" val="diagram20174795_2*m_h_i*1_3_1"/>
  <p:tag name="KSO_WM_UNIT_LAYERLEVEL" val="1_1_1"/>
  <p:tag name="KSO_WM_DIAGRAM_GROUP_CODE" val="m1-1"/>
  <p:tag name="KSO_WM_UNIT_LINE_FORE_SCHEMECOLOR_INDEX" val="6"/>
  <p:tag name="KSO_WM_UNIT_LINE_FILL_TYPE" val="2"/>
  <p:tag name="KSO_WM_UNIT_TEXT_FILL_FORE_SCHEMECOLOR_INDEX" val="14"/>
  <p:tag name="KSO_WM_UNIT_TEXT_FILL_TYPE" val="1"/>
</p:tagLst>
</file>

<file path=ppt/tags/tag3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795"/>
  <p:tag name="KSO_WM_UNIT_TYPE" val="m_h_i"/>
  <p:tag name="KSO_WM_UNIT_INDEX" val="1_3_2"/>
  <p:tag name="KSO_WM_UNIT_ID" val="diagram20174795_2*m_h_i*1_3_2"/>
  <p:tag name="KSO_WM_UNIT_LAYERLEVEL" val="1_1_1"/>
  <p:tag name="KSO_WM_DIAGRAM_GROUP_CODE" val="m1-1"/>
  <p:tag name="KSO_WM_UNIT_FILL_FORE_SCHEMECOLOR_INDEX" val="6"/>
  <p:tag name="KSO_WM_UNIT_FILL_TYPE" val="1"/>
  <p:tag name="KSO_WM_UNIT_LINE_FORE_SCHEMECOLOR_INDEX" val="16"/>
  <p:tag name="KSO_WM_UNIT_LINE_FILL_TYPE" val="2"/>
  <p:tag name="KSO_WM_UNIT_TEXT_FILL_FORE_SCHEMECOLOR_INDEX" val="14"/>
  <p:tag name="KSO_WM_UNIT_TEXT_FILL_TYPE" val="1"/>
</p:tagLst>
</file>

<file path=ppt/tags/tag3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795"/>
  <p:tag name="KSO_WM_UNIT_TYPE" val="m_h_i"/>
  <p:tag name="KSO_WM_UNIT_INDEX" val="1_2_1"/>
  <p:tag name="KSO_WM_UNIT_ID" val="diagram20174795_2*m_h_i*1_2_1"/>
  <p:tag name="KSO_WM_UNIT_LAYERLEVEL" val="1_1_1"/>
  <p:tag name="KSO_WM_DIAGRAM_GROUP_CODE" val="m1-1"/>
  <p:tag name="KSO_WM_UNIT_LINE_FORE_SCHEMECOLOR_INDEX" val="5"/>
  <p:tag name="KSO_WM_UNIT_LINE_FILL_TYPE" val="2"/>
  <p:tag name="KSO_WM_UNIT_TEXT_FILL_FORE_SCHEMECOLOR_INDEX" val="14"/>
  <p:tag name="KSO_WM_UNIT_TEXT_FILL_TYPE" val="1"/>
</p:tagLst>
</file>

<file path=ppt/tags/tag3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795"/>
  <p:tag name="KSO_WM_UNIT_TYPE" val="m_h_i"/>
  <p:tag name="KSO_WM_UNIT_INDEX" val="1_2_2"/>
  <p:tag name="KSO_WM_UNIT_ID" val="diagram20174795_2*m_h_i*1_2_2"/>
  <p:tag name="KSO_WM_UNIT_LAYERLEVEL" val="1_1_1"/>
  <p:tag name="KSO_WM_DIAGRAM_GROUP_CODE" val="m1-1"/>
  <p:tag name="KSO_WM_UNIT_FILL_FORE_SCHEMECOLOR_INDEX" val="5"/>
  <p:tag name="KSO_WM_UNIT_FILL_TYPE" val="1"/>
  <p:tag name="KSO_WM_UNIT_LINE_FORE_SCHEMECOLOR_INDEX" val="16"/>
  <p:tag name="KSO_WM_UNIT_LINE_FILL_TYPE" val="2"/>
  <p:tag name="KSO_WM_UNIT_TEXT_FILL_FORE_SCHEMECOLOR_INDEX" val="14"/>
  <p:tag name="KSO_WM_UNIT_TEXT_FILL_TYPE" val="1"/>
</p:tagLst>
</file>

<file path=ppt/tags/tag3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795"/>
  <p:tag name="KSO_WM_UNIT_TYPE" val="m_h_a"/>
  <p:tag name="KSO_WM_UNIT_INDEX" val="1_3_1"/>
  <p:tag name="KSO_WM_UNIT_LAYERLEVEL" val="1_1_1"/>
  <p:tag name="KSO_WM_UNIT_VALUE" val="20"/>
  <p:tag name="KSO_WM_UNIT_HIGHLIGHT" val="0"/>
  <p:tag name="KSO_WM_UNIT_COMPATIBLE" val="0"/>
  <p:tag name="KSO_WM_UNIT_CLEAR" val="0"/>
  <p:tag name="KSO_WM_UNIT_PRESET_TEXT_INDEX" val="3"/>
  <p:tag name="KSO_WM_UNIT_PRESET_TEXT_LEN" val="11"/>
  <p:tag name="KSO_WM_DIAGRAM_GROUP_CODE" val="m1-1"/>
  <p:tag name="KSO_WM_UNIT_ID" val="diagram20174795_2*m_h_a*1_3_1"/>
  <p:tag name="KSO_WM_UNIT_TEXT_FILL_FORE_SCHEMECOLOR_INDEX" val="13"/>
  <p:tag name="KSO_WM_UNIT_TEXT_FILL_TYPE" val="1"/>
</p:tagLst>
</file>

<file path=ppt/tags/tag3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795"/>
  <p:tag name="KSO_WM_UNIT_TYPE" val="m_h_f"/>
  <p:tag name="KSO_WM_UNIT_INDEX" val="1_1_1"/>
  <p:tag name="KSO_WM_UNIT_LAYERLEVEL" val="1_1_1"/>
  <p:tag name="KSO_WM_UNIT_VALUE" val="20"/>
  <p:tag name="KSO_WM_UNIT_HIGHLIGHT" val="0"/>
  <p:tag name="KSO_WM_UNIT_COMPATIBLE" val="0"/>
  <p:tag name="KSO_WM_UNIT_CLEAR" val="0"/>
  <p:tag name="KSO_WM_UNIT_PRESET_TEXT_INDEX" val="4"/>
  <p:tag name="KSO_WM_UNIT_PRESET_TEXT_LEN" val="26"/>
  <p:tag name="KSO_WM_DIAGRAM_GROUP_CODE" val="m1-1"/>
  <p:tag name="KSO_WM_UNIT_ID" val="diagram20174795_2*m_h_f*1_1_1"/>
  <p:tag name="KSO_WM_UNIT_TEXT_FILL_FORE_SCHEMECOLOR_INDEX" val="13"/>
  <p:tag name="KSO_WM_UNIT_TEXT_FILL_TYPE" val="1"/>
</p:tagLst>
</file>

<file path=ppt/tags/tag3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795"/>
  <p:tag name="KSO_WM_UNIT_TYPE" val="m_h_a"/>
  <p:tag name="KSO_WM_UNIT_INDEX" val="1_1_1"/>
  <p:tag name="KSO_WM_UNIT_LAYERLEVEL" val="1_1_1"/>
  <p:tag name="KSO_WM_UNIT_VALUE" val="20"/>
  <p:tag name="KSO_WM_UNIT_HIGHLIGHT" val="0"/>
  <p:tag name="KSO_WM_UNIT_COMPATIBLE" val="0"/>
  <p:tag name="KSO_WM_UNIT_CLEAR" val="0"/>
  <p:tag name="KSO_WM_UNIT_PRESET_TEXT_INDEX" val="3"/>
  <p:tag name="KSO_WM_UNIT_PRESET_TEXT_LEN" val="11"/>
  <p:tag name="KSO_WM_DIAGRAM_GROUP_CODE" val="m1-1"/>
  <p:tag name="KSO_WM_UNIT_ID" val="diagram20174795_2*m_h_a*1_1_1"/>
  <p:tag name="KSO_WM_UNIT_TEXT_FILL_FORE_SCHEMECOLOR_INDEX" val="13"/>
  <p:tag name="KSO_WM_UNIT_TEXT_FILL_TYPE" val="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3"/>
  <p:tag name="KSO_WM_UNIT_ID" val="diagram20203499_3*l_i*1_3"/>
  <p:tag name="KSO_WM_TEMPLATE_CATEGORY" val="diagram"/>
  <p:tag name="KSO_WM_TEMPLATE_INDEX" val="20203499"/>
  <p:tag name="KSO_WM_UNIT_LAYERLEVEL" val="1_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795"/>
  <p:tag name="KSO_WM_UNIT_TYPE" val="m_h_a"/>
  <p:tag name="KSO_WM_UNIT_INDEX" val="1_2_1"/>
  <p:tag name="KSO_WM_UNIT_LAYERLEVEL" val="1_1_1"/>
  <p:tag name="KSO_WM_UNIT_VALUE" val="20"/>
  <p:tag name="KSO_WM_UNIT_HIGHLIGHT" val="0"/>
  <p:tag name="KSO_WM_UNIT_COMPATIBLE" val="0"/>
  <p:tag name="KSO_WM_UNIT_CLEAR" val="0"/>
  <p:tag name="KSO_WM_UNIT_PRESET_TEXT_INDEX" val="3"/>
  <p:tag name="KSO_WM_UNIT_PRESET_TEXT_LEN" val="11"/>
  <p:tag name="KSO_WM_DIAGRAM_GROUP_CODE" val="m1-1"/>
  <p:tag name="KSO_WM_UNIT_ID" val="diagram20174795_2*m_h_a*1_2_1"/>
  <p:tag name="KSO_WM_UNIT_TEXT_FILL_FORE_SCHEMECOLOR_INDEX" val="13"/>
  <p:tag name="KSO_WM_UNIT_TEXT_FILL_TYPE" val="1"/>
</p:tagLst>
</file>

<file path=ppt/tags/tag4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795"/>
  <p:tag name="KSO_WM_UNIT_TYPE" val="m_h_f"/>
  <p:tag name="KSO_WM_UNIT_INDEX" val="1_1_1"/>
  <p:tag name="KSO_WM_UNIT_LAYERLEVEL" val="1_1_1"/>
  <p:tag name="KSO_WM_UNIT_VALUE" val="20"/>
  <p:tag name="KSO_WM_UNIT_HIGHLIGHT" val="0"/>
  <p:tag name="KSO_WM_UNIT_COMPATIBLE" val="0"/>
  <p:tag name="KSO_WM_UNIT_CLEAR" val="0"/>
  <p:tag name="KSO_WM_UNIT_PRESET_TEXT_INDEX" val="4"/>
  <p:tag name="KSO_WM_UNIT_PRESET_TEXT_LEN" val="26"/>
  <p:tag name="KSO_WM_DIAGRAM_GROUP_CODE" val="m1-1"/>
  <p:tag name="KSO_WM_UNIT_ID" val="diagram20174795_2*m_h_f*1_1_1"/>
  <p:tag name="KSO_WM_UNIT_TEXT_FILL_FORE_SCHEMECOLOR_INDEX" val="13"/>
  <p:tag name="KSO_WM_UNIT_TEXT_FILL_TYPE" val="1"/>
</p:tagLst>
</file>

<file path=ppt/tags/tag4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795"/>
  <p:tag name="KSO_WM_UNIT_TYPE" val="m_h_f"/>
  <p:tag name="KSO_WM_UNIT_INDEX" val="1_1_1"/>
  <p:tag name="KSO_WM_UNIT_LAYERLEVEL" val="1_1_1"/>
  <p:tag name="KSO_WM_UNIT_VALUE" val="20"/>
  <p:tag name="KSO_WM_UNIT_HIGHLIGHT" val="0"/>
  <p:tag name="KSO_WM_UNIT_COMPATIBLE" val="0"/>
  <p:tag name="KSO_WM_UNIT_CLEAR" val="0"/>
  <p:tag name="KSO_WM_UNIT_PRESET_TEXT_INDEX" val="4"/>
  <p:tag name="KSO_WM_UNIT_PRESET_TEXT_LEN" val="26"/>
  <p:tag name="KSO_WM_DIAGRAM_GROUP_CODE" val="m1-1"/>
  <p:tag name="KSO_WM_UNIT_ID" val="diagram20174795_2*m_h_f*1_1_1"/>
  <p:tag name="KSO_WM_UNIT_TEXT_FILL_FORE_SCHEMECOLOR_INDEX" val="13"/>
  <p:tag name="KSO_WM_UNIT_TEXT_FILL_TYPE" val="1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4"/>
  <p:tag name="KSO_WM_UNIT_ID" val="diagram20203499_3*l_i*1_4"/>
  <p:tag name="KSO_WM_TEMPLATE_CATEGORY" val="diagram"/>
  <p:tag name="KSO_WM_TEMPLATE_INDEX" val="20203499"/>
  <p:tag name="KSO_WM_UNIT_LAYERLEVEL" val="1_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5"/>
  <p:tag name="KSO_WM_UNIT_ID" val="diagram20203499_3*l_i*1_5"/>
  <p:tag name="KSO_WM_TEMPLATE_CATEGORY" val="diagram"/>
  <p:tag name="KSO_WM_TEMPLATE_INDEX" val="20203499"/>
  <p:tag name="KSO_WM_UNIT_LAYERLEVEL" val="1_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6"/>
  <p:tag name="KSO_WM_UNIT_ID" val="diagram20203499_3*l_i*1_6"/>
  <p:tag name="KSO_WM_TEMPLATE_CATEGORY" val="diagram"/>
  <p:tag name="KSO_WM_TEMPLATE_INDEX" val="20203499"/>
  <p:tag name="KSO_WM_UNIT_LAYERLEVEL" val="1_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7"/>
  <p:tag name="KSO_WM_UNIT_ID" val="diagram20203499_3*l_i*1_7"/>
  <p:tag name="KSO_WM_TEMPLATE_CATEGORY" val="diagram"/>
  <p:tag name="KSO_WM_TEMPLATE_INDEX" val="20203499"/>
  <p:tag name="KSO_WM_UNIT_LAYERLEVEL" val="1_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8"/>
  <p:tag name="KSO_WM_UNIT_ID" val="diagram20203499_3*l_i*1_8"/>
  <p:tag name="KSO_WM_TEMPLATE_CATEGORY" val="diagram"/>
  <p:tag name="KSO_WM_TEMPLATE_INDEX" val="20203499"/>
  <p:tag name="KSO_WM_UNIT_LAYERLEVEL" val="1_1"/>
  <p:tag name="KSO_WM_TAG_VERSION" val="1.0"/>
  <p:tag name="KSO_WM_BEAUTIFY_FLAG" val="#wm#"/>
</p:tagLst>
</file>

<file path=ppt/theme/theme1.xml><?xml version="1.0" encoding="utf-8"?>
<a:theme xmlns:a="http://schemas.openxmlformats.org/drawingml/2006/main" name="PPT模板2">
  <a:themeElements>
    <a:clrScheme name="灰度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主题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tx1"/>
          </a:solidFill>
          <a:prstDash val="sysDash"/>
          <a:miter lim="800000"/>
          <a:headEnd type="none" w="med" len="med"/>
          <a:tailEnd type="none" w="med" len="med"/>
        </a:ln>
      </a:spPr>
      <a:bodyPr vert="horz" wrap="none" lIns="91440" tIns="45720" rIns="91440" bIns="45720" numCol="1" rtlCol="0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solidFill>
          <a:schemeClr val="accent1"/>
        </a:solidFill>
        <a:ln w="38100" cap="flat" cmpd="sng" algn="ctr">
          <a:solidFill>
            <a:schemeClr val="tx1"/>
          </a:solidFill>
          <a:prstDash val="solid"/>
          <a:miter lim="800000"/>
          <a:headEnd type="none" w="med" len="med"/>
          <a:tailEnd type="none"/>
        </a:ln>
      </a:spPr>
      <a:bodyPr/>
      <a:lstStyle/>
    </a:lnDef>
  </a:objectDefaults>
  <a:extraClrSchemeLst>
    <a:extraClrScheme>
      <a:clrScheme name="Office 主题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PT模板2">
  <a:themeElements>
    <a:clrScheme name="灰度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主题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tx1"/>
          </a:solidFill>
          <a:prstDash val="sysDash"/>
          <a:miter lim="800000"/>
          <a:headEnd type="none" w="med" len="med"/>
          <a:tailEnd type="none" w="med" len="med"/>
        </a:ln>
      </a:spPr>
      <a:bodyPr vert="horz" wrap="none" lIns="91440" tIns="45720" rIns="91440" bIns="45720" numCol="1" rtlCol="0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solidFill>
          <a:schemeClr val="accent1"/>
        </a:solidFill>
        <a:ln w="38100" cap="flat" cmpd="sng" algn="ctr">
          <a:solidFill>
            <a:schemeClr val="tx1"/>
          </a:solidFill>
          <a:prstDash val="solid"/>
          <a:miter lim="800000"/>
          <a:headEnd type="none" w="med" len="med"/>
          <a:tailEnd type="none"/>
        </a:ln>
      </a:spPr>
      <a:bodyPr/>
      <a:lstStyle/>
    </a:lnDef>
  </a:objectDefaults>
  <a:extraClrSchemeLst>
    <a:extraClrScheme>
      <a:clrScheme name="Office 主题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885</Words>
  <Application>WPS 演示</Application>
  <PresentationFormat>全屏显示(16:9)</PresentationFormat>
  <Paragraphs>131</Paragraphs>
  <Slides>8</Slides>
  <Notes>30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25" baseType="lpstr">
      <vt:lpstr>Arial</vt:lpstr>
      <vt:lpstr>宋体</vt:lpstr>
      <vt:lpstr>Wingdings</vt:lpstr>
      <vt:lpstr>黑体</vt:lpstr>
      <vt:lpstr>微软雅黑</vt:lpstr>
      <vt:lpstr>Times New Roman</vt:lpstr>
      <vt:lpstr>Courier New</vt:lpstr>
      <vt:lpstr>Wingdings</vt:lpstr>
      <vt:lpstr>楷体</vt:lpstr>
      <vt:lpstr>华文仿宋</vt:lpstr>
      <vt:lpstr>Calibri</vt:lpstr>
      <vt:lpstr>方正粗黑宋简体</vt:lpstr>
      <vt:lpstr>仿宋</vt:lpstr>
      <vt:lpstr>华文行楷</vt:lpstr>
      <vt:lpstr>Arial Unicode MS</vt:lpstr>
      <vt:lpstr>PPT模板2</vt:lpstr>
      <vt:lpstr>1_PPT模板2</vt:lpstr>
      <vt:lpstr>PowerPoint 演示文稿</vt:lpstr>
      <vt:lpstr>项目意义</vt:lpstr>
      <vt:lpstr>项目建设目标</vt:lpstr>
      <vt:lpstr>项目主要内容与总体技术路线</vt:lpstr>
      <vt:lpstr>当前进展及问题</vt:lpstr>
      <vt:lpstr>下一步工作思考</vt:lpstr>
      <vt:lpstr>建言献策</vt:lpstr>
      <vt:lpstr>PowerPoint 演示文稿</vt:lpstr>
    </vt:vector>
  </TitlesOfParts>
  <Company>ICT, CAS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Pipeline for OpenFlow</dc:title>
  <dc:creator>Gaogang XIE</dc:creator>
  <cp:lastModifiedBy>lybmath</cp:lastModifiedBy>
  <cp:revision>4866</cp:revision>
  <dcterms:created xsi:type="dcterms:W3CDTF">2011-02-14T03:33:00Z</dcterms:created>
  <dcterms:modified xsi:type="dcterms:W3CDTF">2022-03-30T10:10:46Z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flag">
    <vt:lpwstr>1431306320</vt:lpwstr>
  </property>
  <property fmtid="{D5CDD505-2E9C-101B-9397-08002B2CF9AE}" pid="3" name="KSOProductBuildVer">
    <vt:lpwstr>2052-11.1.0.11365</vt:lpwstr>
  </property>
  <property fmtid="{D5CDD505-2E9C-101B-9397-08002B2CF9AE}" pid="4" name="ICV">
    <vt:lpwstr>64A5DF5EF72C4640B969E538766DF623</vt:lpwstr>
  </property>
</Properties>
</file>