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665" r:id="rId3"/>
    <p:sldId id="468" r:id="rId4"/>
    <p:sldId id="467" r:id="rId5"/>
    <p:sldId id="446" r:id="rId6"/>
    <p:sldId id="448" r:id="rId7"/>
    <p:sldId id="469" r:id="rId8"/>
    <p:sldId id="479" r:id="rId9"/>
    <p:sldId id="666" r:id="rId10"/>
    <p:sldId id="422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47443-A7BD-4EF8-A509-B48032FFB94D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389CB-B436-41DE-99A9-B0D950533F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94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26742-0F6C-4AE4-9B41-C04A3891A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88CC5AF-4EF2-4DF1-A7F1-6953FCF9B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D2C9BA-9783-4424-8A1A-337BD04A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A6BAFE-DE6C-48E2-AF72-98E166DB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B99DAD-4449-4D75-804B-B4769F40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9278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DD7036-0094-4A10-9890-2E8D942F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63EACE-245E-49A8-9E57-4662FFE55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DD4F99-C287-4767-89C5-3C74B59B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0D17CC-BD01-45B0-A06A-7DCAA69C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349EBC-3BA9-4E20-8FF0-54249A44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0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78DF11-6B32-4C23-A295-07D599E3F3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8BC2849-6A45-467B-A38D-C4D447B60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DD43B3-507A-4831-BDFD-257A769E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D5B272-4E76-4FB8-A351-D88EB0C5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94096-7947-4DEE-AB3B-8BCE22860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06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784EBA-BB8A-44F7-9E76-20741BDE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A783943-1C89-4495-B863-F55DA571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8D1E62-0EBF-4FEB-90C5-E720E603E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4F64C9-CAE8-41E2-A8BC-F8CF53503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F3DDB2-9DB8-4181-8570-69FE2F01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39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E2D6EC-E68B-4DDF-BC7A-C3F204B4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C8C79E-F21E-4225-82CE-DC8117DD6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64C69F-8D06-4221-B8DC-D807B7F7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F430F8-0A90-4B6C-BC46-FD7E560F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826DD7-36C1-41E7-ACC1-87768D533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97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BC5DA6-5908-4C5B-925C-3FCD0C34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2796AB-E27C-4EFA-A596-D5951B63E4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B510E2-6C4B-4554-8ADB-F45959AEE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E1BE3D-DCCF-4069-9EDB-6BD8E3152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0230116-9968-48A7-ABF4-F9B56DA66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340B18-9B8A-4781-966A-583B7F20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114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5227D2-7709-4535-9982-83F27655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0AF6BE-A91C-421C-BFD8-60FD22AC0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B96C8EC-C206-4513-8313-F822A9573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74B578-3C87-429F-ABD7-04E73CECC6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83CB60-1D44-4389-ADF7-9DB461140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46FA937-229E-4D45-9549-8D18439E6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884B9C5-593B-4C32-A137-57294C56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AA1F1A6-2F5E-4486-9548-43B29ABA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385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175715-EAEE-4538-8D51-FA2E88F9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19323AB-33AC-472A-8BD2-40EC4126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DDFED33-474A-4B4B-BFC4-41E1B2734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13C2940-E559-4480-9FC1-3382A69F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48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12708EA-0374-4601-9D66-12C9C9E3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2F07FE0-CF7B-4E37-AC25-9B9F5F28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D8014C4-E5ED-4D0A-BF14-4C5987D29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658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D448C-FC2A-4238-86B7-99192F90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701DDA-E283-4A5B-835D-B143F76AE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CCCE799-4AF6-4259-91F8-EE81B2C16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F3D801-A701-4A6C-983C-DB123638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9E68B2C-9E88-4A8D-9384-6065CC5ED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3070FE-91D5-4515-92B0-60B2C77F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76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FF51D9-BFC4-422D-8EB6-70AD5C32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BC76246-3377-408C-A439-2A1581BFB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0A2CE3C-98A4-4575-A121-33AF09329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F2D8BF-1CBD-4062-B17D-5ABE46B4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C3EDAC-D1CA-4734-B7B3-F4A3206C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71B870-A5E6-49CD-97AE-189FD4312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15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6DEA2F0-F892-4EC3-A032-BC08A21C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69F2CF-92DE-409F-917C-F14B8AE26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A9574B-631C-4718-83CA-A8B39E79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F526-5046-46C8-ACA2-DF4EBDF92173}" type="datetimeFigureOut">
              <a:rPr lang="zh-CN" altLang="en-US" smtClean="0"/>
              <a:t>2022/4/22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889CBC-60FA-4543-84E9-46236B7B0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608BA9-3CAD-4642-BDCA-3017AD9C3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6F8F6-3380-463E-A824-A0F45E1D13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E9EB18-362A-462A-B914-4796BC34F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design progress and the studies for a narrower IP chamber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C93F4C-3DD9-4140-A045-F0CE90D2CC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CN" dirty="0"/>
              <a:t>Sha Bai</a:t>
            </a:r>
          </a:p>
          <a:p>
            <a:r>
              <a:rPr lang="en-US" altLang="zh-CN" dirty="0"/>
              <a:t>On behalf of CEPC MDI group</a:t>
            </a:r>
          </a:p>
          <a:p>
            <a:endParaRPr lang="en-US" altLang="zh-CN" dirty="0"/>
          </a:p>
          <a:p>
            <a:r>
              <a:rPr lang="en-US" altLang="zh-CN" i="1" dirty="0"/>
              <a:t>CEPC Day</a:t>
            </a:r>
          </a:p>
          <a:p>
            <a:r>
              <a:rPr lang="en-US" altLang="zh-CN" i="1" dirty="0"/>
              <a:t>2022-4-22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41738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5646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1209"/>
            <a:ext cx="10515600" cy="4815754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The new IR beam pipe with narrow IP chamber is designed.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Heat load from High Order Mode is calculated in CEPC 30MW parameters, and can be accepted. It could be extended to 50MW. 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Heat load from Synchrotron radiation is calculated.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Single layer beam pipe with water cooling, SR heat load is not a problem.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SR photons hitting the bellows (no cooling) and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berrylium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pipe under the extreme beam conditions ,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since it is a transient effect, heat load is not a problem.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The background of the detector and radiation dose should be considered under abnormal conditions.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Radiation background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including Radiative Bhabha, Beam-Gas, Beam Thermal Photon is under study. And collimators are designed.</a:t>
            </a:r>
            <a:endParaRPr kumimoji="1"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kumimoji="1"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New Collimator(s) after the last bending magnet is(are) needed.</a:t>
            </a:r>
            <a:endParaRPr lang="en-US" altLang="zh-CN" sz="24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CN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2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3D30B8-2284-4565-B0F0-28188F568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13" y="0"/>
            <a:ext cx="10515600" cy="1325563"/>
          </a:xfrm>
        </p:spPr>
        <p:txBody>
          <a:bodyPr/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parameters</a:t>
            </a:r>
            <a:endParaRPr lang="zh-CN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AC4DE8AF-A108-4AE7-B25B-13423CC50279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1777774"/>
              </p:ext>
            </p:extLst>
          </p:nvPr>
        </p:nvGraphicFramePr>
        <p:xfrm>
          <a:off x="876300" y="1249154"/>
          <a:ext cx="10190826" cy="5414942"/>
        </p:xfrm>
        <a:graphic>
          <a:graphicData uri="http://schemas.openxmlformats.org/drawingml/2006/table">
            <a:tbl>
              <a:tblPr firstRow="1" bandRow="1"/>
              <a:tblGrid>
                <a:gridCol w="2766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6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4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4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4768">
                <a:tc>
                  <a:txBody>
                    <a:bodyPr/>
                    <a:lstStyle/>
                    <a:p>
                      <a:pPr algn="l" fontAlgn="b"/>
                      <a:endParaRPr lang="zh-CN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Z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altLang="zh-CN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1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Ips</a:t>
                      </a:r>
                      <a:endParaRPr lang="en-US" sz="11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 [km]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1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per beam [MW]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/50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 crossing angle at IP [mrad]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Bending radius [km] </a:t>
                      </a:r>
                      <a:endParaRPr lang="en-US" sz="11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[GeV]</a:t>
                      </a:r>
                      <a:endParaRPr lang="en-US" sz="11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[GeV]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5.94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6.08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number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249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/415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1297</a:t>
                      </a:r>
                      <a:r>
                        <a:rPr lang="en-US" altLang="zh-CN" sz="11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/2162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11951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/19918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35/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population [10^10]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[mA]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16.7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/27.8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84.1</a:t>
                      </a:r>
                      <a:r>
                        <a:rPr lang="en-US" altLang="zh-CN" sz="11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/140.2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803.5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/1339.2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/5.5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[10^-5]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6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 functions at IP (bx/by) [m/mm]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0.33/1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.21/1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0.13/0.9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1.04/2.7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Emittance (ex/ey) [nm/pm]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0.64/1.3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.87/1.7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0.27/1.4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1.4/4.7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6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(sigx/sigy) [um/nm]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15/36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13/42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6/35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39/113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(SR/total) [mm]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2.3/3.9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2.5/4.9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2.5/8.7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2.2/2.9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 (SR/total)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0.10/0.17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.07/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.14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0.04/0.13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0.15/0.20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(DA/RF)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1.6/2.2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1.2/2.5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1.3/1.7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2.3/2.6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(ksix/ksiy)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0.015/0.11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.012/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.113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0.004/0.127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[GV]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[MHz]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32369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 power per cavity (5/2/1cell)[kw]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1/0.4/0.2</a:t>
                      </a: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-/1.8/</a:t>
                      </a:r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charset="-122"/>
                          <a:cs typeface="Times New Roman" panose="02020603050405020304" pitchFamily="18" charset="0"/>
                        </a:rPr>
                        <a:t>-/-/5.8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0.4/0.2/0.1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Qx/Qy/Qs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0.12/0.22/0.049</a:t>
                      </a:r>
                      <a:endParaRPr lang="en-US" altLang="zh-CN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</a:t>
                      </a:r>
                      <a:endParaRPr lang="en-US" altLang="zh-CN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</a:t>
                      </a:r>
                      <a:endParaRPr lang="en-US" altLang="zh-CN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0.12/0.22/0.078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(bb</a:t>
                      </a:r>
                      <a:r>
                        <a:rPr lang="en-US" altLang="zh-CN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/bs</a:t>
                      </a:r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39/18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60/717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80/182202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81/23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12.3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 glass Factor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altLang="zh-CN" sz="11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561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1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 per IP[1e34/cm^2/s]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</a:t>
                      </a:r>
                      <a:r>
                        <a:rPr lang="en-US" altLang="zh-CN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/8.3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altLang="zh-CN" sz="11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/26.6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115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/191.7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100" b="1" u="none" strike="noStrike" kern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</a:t>
                      </a:r>
                      <a:r>
                        <a:rPr lang="en-US" altLang="zh-CN" sz="11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/0.83</a:t>
                      </a:r>
                      <a:endParaRPr lang="en-US" altLang="zh-CN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23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0450C7AF-7B9F-4D23-8F53-9D123D698F7F}"/>
              </a:ext>
            </a:extLst>
          </p:cNvPr>
          <p:cNvSpPr txBox="1"/>
          <p:nvPr/>
        </p:nvSpPr>
        <p:spPr>
          <a:xfrm>
            <a:off x="806455" y="6234987"/>
            <a:ext cx="6161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开叉点</a:t>
            </a:r>
            <a:r>
              <a:rPr lang="en-US" altLang="zh-CN" dirty="0"/>
              <a:t>805</a:t>
            </a:r>
            <a:r>
              <a:rPr lang="zh-CN" altLang="en-US" dirty="0"/>
              <a:t>，有斜坡，叉管起始点</a:t>
            </a:r>
            <a:r>
              <a:rPr lang="en-US" altLang="zh-CN" dirty="0"/>
              <a:t>855</a:t>
            </a:r>
            <a:r>
              <a:rPr lang="zh-CN" altLang="en-US" dirty="0"/>
              <a:t>，锥形，接口</a:t>
            </a:r>
            <a:r>
              <a:rPr lang="en-US" altLang="zh-CN" dirty="0"/>
              <a:t>700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5A0DE3-ABA5-455B-8139-F0207B57D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73" y="1213465"/>
            <a:ext cx="3524235" cy="49371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AFAB15-E805-41B7-BDE0-7C6600502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13" y="1367614"/>
            <a:ext cx="7155514" cy="449210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C8A415B-1C90-4D0D-A167-702980866617}"/>
              </a:ext>
            </a:extLst>
          </p:cNvPr>
          <p:cNvSpPr/>
          <p:nvPr/>
        </p:nvSpPr>
        <p:spPr>
          <a:xfrm>
            <a:off x="899973" y="191864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central beampipe design</a:t>
            </a:r>
            <a:endParaRPr lang="zh-CN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3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 power distribution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0522C1C-4103-4EC6-B04B-D9E0EF422C6D}"/>
              </a:ext>
            </a:extLst>
          </p:cNvPr>
          <p:cNvSpPr txBox="1"/>
          <p:nvPr/>
        </p:nvSpPr>
        <p:spPr>
          <a:xfrm>
            <a:off x="674703" y="1054923"/>
            <a:ext cx="91972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results for MDI 20mm-20mm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Transition region: Racetrack (including  materials)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altLang="zh-CN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=5mm: Two beam in the IR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Loss factor Trap in IR @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k_trap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0.032v/pc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sz="16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trap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H/W/Z/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tt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:  23.8w/116.1w/1150.1w/6.61w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19D15DC-041D-4EFD-A070-F115373983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25373"/>
              </p:ext>
            </p:extLst>
          </p:nvPr>
        </p:nvGraphicFramePr>
        <p:xfrm>
          <a:off x="319598" y="3188225"/>
          <a:ext cx="6702642" cy="34078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9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1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5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69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0979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000" kern="1200" dirty="0"/>
                        <a:t>Position</a:t>
                      </a:r>
                      <a:endParaRPr lang="zh-CN" altLang="en-US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dirty="0"/>
                        <a:t>Position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dirty="0"/>
                        <a:t>Start-end</a:t>
                      </a:r>
                      <a:r>
                        <a:rPr lang="zh-CN" altLang="en-US" sz="1000" kern="1200" dirty="0"/>
                        <a:t>（</a:t>
                      </a:r>
                      <a:r>
                        <a:rPr lang="en-US" altLang="zh-CN" sz="1000" kern="1200" dirty="0"/>
                        <a:t>mm</a:t>
                      </a:r>
                      <a:r>
                        <a:rPr lang="zh-CN" altLang="en-US" sz="1000" kern="1200" dirty="0"/>
                        <a:t>）</a:t>
                      </a:r>
                      <a:endParaRPr lang="zh-CN" altLang="en-US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dirty="0"/>
                        <a:t>material</a:t>
                      </a:r>
                      <a:endParaRPr lang="zh-CN" altLang="en-US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000" kern="1200" dirty="0"/>
                        <a:t>Length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altLang="zh-CN" sz="1000" kern="1200" dirty="0"/>
                        <a:t>(mm)</a:t>
                      </a:r>
                      <a:endParaRPr lang="zh-CN" altLang="en-US" sz="10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Higgs(w)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 &amp; (w/cm</a:t>
                      </a:r>
                      <a:r>
                        <a:rPr lang="en-US" altLang="zh-CN" sz="1000" baseline="30000" dirty="0"/>
                        <a:t>2</a:t>
                      </a:r>
                      <a:r>
                        <a:rPr lang="en-US" altLang="zh-CN" sz="1000" dirty="0"/>
                        <a:t>)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W (w)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 &amp; (w/cm</a:t>
                      </a:r>
                      <a:r>
                        <a:rPr lang="en-US" altLang="zh-CN" sz="1000" baseline="30000" dirty="0"/>
                        <a:t>2</a:t>
                      </a:r>
                      <a:r>
                        <a:rPr lang="en-US" altLang="zh-CN" sz="1000" dirty="0"/>
                        <a:t>)</a:t>
                      </a:r>
                      <a:endParaRPr lang="en-US" altLang="zh-CN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Z(w)</a:t>
                      </a:r>
                    </a:p>
                    <a:p>
                      <a:pPr algn="ctr"/>
                      <a:r>
                        <a:rPr lang="en-US" altLang="zh-CN" sz="1000" dirty="0"/>
                        <a:t> &amp; (w/cm</a:t>
                      </a:r>
                      <a:r>
                        <a:rPr lang="en-US" altLang="zh-CN" sz="1000" baseline="30000" dirty="0"/>
                        <a:t>2</a:t>
                      </a:r>
                      <a:r>
                        <a:rPr lang="en-US" altLang="zh-CN" sz="1000" dirty="0"/>
                        <a:t>)</a:t>
                      </a:r>
                      <a:endParaRPr lang="zh-CN" alt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err="1">
                          <a:effectLst/>
                        </a:rPr>
                        <a:t>ttbar</a:t>
                      </a:r>
                      <a:r>
                        <a:rPr lang="zh-CN" altLang="en-US" sz="1000" u="none" strike="noStrike" dirty="0">
                          <a:effectLst/>
                        </a:rPr>
                        <a:t>（</a:t>
                      </a:r>
                      <a:r>
                        <a:rPr lang="en-US" altLang="zh-CN" sz="1000" u="none" strike="noStrike" dirty="0">
                          <a:effectLst/>
                        </a:rPr>
                        <a:t>w</a:t>
                      </a:r>
                      <a:r>
                        <a:rPr lang="zh-CN" altLang="en-US" sz="1000" u="none" strike="noStrike" dirty="0">
                          <a:effectLst/>
                        </a:rPr>
                        <a:t>）</a:t>
                      </a:r>
                      <a:endParaRPr lang="en-US" altLang="zh-CN" sz="1000" u="none" strike="noStrike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>
                          <a:effectLst/>
                        </a:rPr>
                        <a:t>&amp; </a:t>
                      </a:r>
                      <a:r>
                        <a:rPr lang="en-US" altLang="zh-CN" sz="1000" dirty="0"/>
                        <a:t>(w/cm</a:t>
                      </a:r>
                      <a:r>
                        <a:rPr lang="en-US" altLang="zh-CN" sz="1000" baseline="30000" dirty="0"/>
                        <a:t>2</a:t>
                      </a:r>
                      <a:r>
                        <a:rPr lang="en-US" altLang="zh-CN" sz="1000" dirty="0"/>
                        <a:t>)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Be pipe (w) 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0-85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Be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85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1.12 &amp; 0.02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5.535 &amp; 0.104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54.781 &amp; 1.02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0.31 &amp; 0.005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Be</a:t>
                      </a:r>
                      <a:r>
                        <a:rPr lang="en-US" altLang="zh-CN" sz="1000" baseline="0" dirty="0"/>
                        <a:t> pipe transition(w)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85-130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Al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45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0.61 &amp; 0.02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2.923 &amp; 0.104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29.008 &amp; 1.02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0.17 &amp; 0.007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Transition pipe 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130-655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Al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525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6.99 &amp; 0.017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34.16 &amp; 0.085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338.39 &amp; 0.83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1.94 &amp; 0.005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Transition </a:t>
                      </a:r>
                      <a:r>
                        <a:rPr lang="zh-CN" altLang="en-US" sz="1000" dirty="0"/>
                        <a:t>（</a:t>
                      </a:r>
                      <a:r>
                        <a:rPr lang="en-US" altLang="zh-CN" sz="1000" dirty="0"/>
                        <a:t>w</a:t>
                      </a:r>
                      <a:r>
                        <a:rPr lang="zh-CN" altLang="en-US" sz="1000" dirty="0"/>
                        <a:t>）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655-700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Al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45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0.61 &amp; 0.014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2.923 &amp; 0.069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29.008 &amp; 0.69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0.17 &amp; 0.003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RVC  bellows</a:t>
                      </a:r>
                      <a:r>
                        <a:rPr lang="zh-CN" altLang="en-US" sz="1000" dirty="0"/>
                        <a:t>（</a:t>
                      </a:r>
                      <a:r>
                        <a:rPr lang="en-US" altLang="zh-CN" sz="1000" dirty="0"/>
                        <a:t>w</a:t>
                      </a:r>
                      <a:r>
                        <a:rPr lang="zh-CN" altLang="en-US" sz="1000" dirty="0"/>
                        <a:t>）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700-780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Cu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80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0.52 &amp; 0.007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2.508 &amp; 0.035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24.77 &amp; 0.33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0.14 &amp; 0.002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8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Transition on Y-crotch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780-805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Cu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25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0.16 &amp; 0.007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0.778 &amp; 0.031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7.7492 &amp; 0.31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0.05 &amp; 0.002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Y- crotch 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805-855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Cu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50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0.33 &amp; 0.005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1.557 &amp; 0.024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15.481 &amp; 0.24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0.09 &amp; 0.002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Quadrupole pipe(w)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855-1100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Cu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245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1.57 &amp; 0.005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7.663 &amp; 0.024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75.883 &amp; 0.24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0.43 &amp; 0.002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9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Total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0-1100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1100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11.9 &amp; 0.012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58.05 &amp; 0.057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575.07  &amp;  0.57</a:t>
                      </a:r>
                      <a:endParaRPr lang="en-US" altLang="zh-CN" sz="1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kern="1200" dirty="0"/>
                        <a:t>3.3  &amp;  0.003</a:t>
                      </a:r>
                      <a:endParaRPr lang="en-US" altLang="zh-CN" sz="10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53" marR="9053" marT="905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347DBBE2-B775-45F1-932F-5C1CD417B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1" t="14659" r="19200" b="13707"/>
          <a:stretch/>
        </p:blipFill>
        <p:spPr>
          <a:xfrm>
            <a:off x="6454556" y="1152657"/>
            <a:ext cx="5166695" cy="17316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A04B356-2649-410C-A52D-42514882B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8214" r="2566" b="21607"/>
          <a:stretch/>
        </p:blipFill>
        <p:spPr>
          <a:xfrm>
            <a:off x="7139041" y="3490254"/>
            <a:ext cx="4891382" cy="250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16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399" y="219481"/>
            <a:ext cx="11268477" cy="1143000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on IR beam pipe from last bend upstream and </a:t>
            </a:r>
            <a:b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Doublet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323273" y="1290727"/>
            <a:ext cx="114747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SR photons hitting the central beam pipe in normal conditions.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Single layer beam pipe with water cooling, SR heat load is not a problem.</a:t>
            </a:r>
          </a:p>
        </p:txBody>
      </p:sp>
      <p:graphicFrame>
        <p:nvGraphicFramePr>
          <p:cNvPr id="10" name="内容占位符 3">
            <a:extLst>
              <a:ext uri="{FF2B5EF4-FFF2-40B4-BE49-F238E27FC236}">
                <a16:creationId xmlns:a16="http://schemas.microsoft.com/office/drawing/2014/main" id="{F4E6FE6B-8623-46A7-8259-D3A74C24C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14767"/>
              </p:ext>
            </p:extLst>
          </p:nvPr>
        </p:nvGraphicFramePr>
        <p:xfrm>
          <a:off x="7077510" y="2423757"/>
          <a:ext cx="4810776" cy="347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81925">
                  <a:extLst>
                    <a:ext uri="{9D8B030D-6E8A-4147-A177-3AD203B41FA5}">
                      <a16:colId xmlns:a16="http://schemas.microsoft.com/office/drawing/2014/main" val="1856930886"/>
                    </a:ext>
                  </a:extLst>
                </a:gridCol>
                <a:gridCol w="1027167">
                  <a:extLst>
                    <a:ext uri="{9D8B030D-6E8A-4147-A177-3AD203B41FA5}">
                      <a16:colId xmlns:a16="http://schemas.microsoft.com/office/drawing/2014/main" val="4205481339"/>
                    </a:ext>
                  </a:extLst>
                </a:gridCol>
                <a:gridCol w="2301684">
                  <a:extLst>
                    <a:ext uri="{9D8B030D-6E8A-4147-A177-3AD203B41FA5}">
                      <a16:colId xmlns:a16="http://schemas.microsoft.com/office/drawing/2014/main" val="1923305117"/>
                    </a:ext>
                  </a:extLst>
                </a:gridCol>
              </a:tblGrid>
              <a:tr h="2067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Region</a:t>
                      </a:r>
                      <a:endParaRPr lang="zh-CN" altLang="en-US" sz="140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SR heat load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SR average power density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407417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0~780mm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333021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780mm~805mm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0" dirty="0">
                          <a:latin typeface="+mn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23.04W</a:t>
                      </a:r>
                      <a:endParaRPr lang="zh-CN" altLang="en-US" sz="1400" b="0" dirty="0">
                        <a:latin typeface="+mn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>
                          <a:latin typeface="+mn-lt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256</a:t>
                      </a:r>
                      <a:r>
                        <a:rPr lang="en-US" altLang="zh-CN" sz="1400" dirty="0">
                          <a:latin typeface="+mn-lt"/>
                        </a:rPr>
                        <a:t>W/cm</a:t>
                      </a:r>
                      <a:r>
                        <a:rPr lang="en-US" altLang="zh-CN" sz="1400" baseline="30000" dirty="0">
                          <a:latin typeface="+mn-lt"/>
                        </a:rPr>
                        <a:t>2</a:t>
                      </a:r>
                      <a:endParaRPr lang="zh-CN" altLang="en-US" sz="1400" b="0" dirty="0">
                        <a:latin typeface="+mn-lt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78466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805mm~855mm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53.39W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296.6W/cm</a:t>
                      </a:r>
                      <a:r>
                        <a:rPr lang="en-US" altLang="zh-CN" sz="1400" baseline="30000" dirty="0"/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060840"/>
                  </a:ext>
                </a:extLst>
              </a:tr>
              <a:tr h="40320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855mm~1.9m(</a:t>
                      </a:r>
                      <a:r>
                        <a:rPr lang="en-US" altLang="zh-CN" sz="1400" dirty="0" err="1"/>
                        <a:t>QDa</a:t>
                      </a:r>
                      <a:r>
                        <a:rPr lang="en-US" altLang="zh-CN" sz="1400" baseline="0" dirty="0"/>
                        <a:t> entrance</a:t>
                      </a:r>
                      <a:r>
                        <a:rPr lang="zh-CN" altLang="en-US" sz="1400" dirty="0"/>
                        <a:t>）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4.32W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1.15W/cm</a:t>
                      </a:r>
                      <a:r>
                        <a:rPr lang="en-US" altLang="zh-CN" sz="1400" baseline="30000" dirty="0"/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4469654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QDa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3.28W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0.75W/cm</a:t>
                      </a:r>
                      <a:r>
                        <a:rPr lang="en-US" altLang="zh-CN" sz="1400" baseline="30000" dirty="0"/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207545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QDa~QDb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22.92W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79.58W/cm</a:t>
                      </a:r>
                      <a:r>
                        <a:rPr lang="en-US" altLang="zh-CN" sz="1400" baseline="30000" dirty="0"/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16490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/>
                        <a:t>QDb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3.96W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0.91W/cm</a:t>
                      </a:r>
                      <a:r>
                        <a:rPr lang="en-US" altLang="zh-CN" sz="1400" baseline="30000" dirty="0"/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7301732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QDb~QF1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71.04W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65.8W/cm</a:t>
                      </a:r>
                      <a:r>
                        <a:rPr lang="en-US" altLang="zh-CN" sz="1400" baseline="30000" dirty="0"/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58882"/>
                  </a:ext>
                </a:extLst>
              </a:tr>
              <a:tr h="2336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QF1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7.26W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1.34W/cm</a:t>
                      </a:r>
                      <a:r>
                        <a:rPr lang="en-US" altLang="zh-CN" sz="1400" baseline="30000" dirty="0"/>
                        <a:t>2</a:t>
                      </a:r>
                      <a:endParaRPr lang="zh-CN" altLang="en-US" sz="1400" b="0" dirty="0"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79993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7BBD1294-A2E2-44AC-AB66-01D449913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8265" y="2393583"/>
            <a:ext cx="6056005" cy="376978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26C718E3-628E-4AE9-99FF-D0256CF949A7}"/>
              </a:ext>
            </a:extLst>
          </p:cNvPr>
          <p:cNvSpPr txBox="1"/>
          <p:nvPr/>
        </p:nvSpPr>
        <p:spPr>
          <a:xfrm>
            <a:off x="3925028" y="3244334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</a:rPr>
              <a:t>QDa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AEDAFE-CCC9-4969-843A-13496807D6E0}"/>
              </a:ext>
            </a:extLst>
          </p:cNvPr>
          <p:cNvSpPr txBox="1"/>
          <p:nvPr/>
        </p:nvSpPr>
        <p:spPr>
          <a:xfrm>
            <a:off x="4531117" y="2980544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00B050"/>
                </a:solidFill>
              </a:rPr>
              <a:t>QDb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F0C3D82-3BBB-4B8A-8671-E8922DC19C72}"/>
              </a:ext>
            </a:extLst>
          </p:cNvPr>
          <p:cNvSpPr txBox="1"/>
          <p:nvPr/>
        </p:nvSpPr>
        <p:spPr>
          <a:xfrm>
            <a:off x="5347062" y="2492851"/>
            <a:ext cx="74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C000"/>
                </a:solidFill>
              </a:rPr>
              <a:t>QF1</a:t>
            </a:r>
            <a:endParaRPr lang="zh-CN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4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1235" y="-53589"/>
            <a:ext cx="11410765" cy="1325563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from last bending magnet upstream of IP</a:t>
            </a:r>
            <a:endParaRPr lang="zh-CN" alt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i="0" u="none" strike="noStrike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335676" y="1123759"/>
            <a:ext cx="28232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condition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5934738" y="3244334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Courier"/>
              </a:rPr>
              <a:t> 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067339" y="1611692"/>
            <a:ext cx="4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E5155B3E-BE71-430D-AC00-5FC227C8F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35" y="3096483"/>
            <a:ext cx="4966045" cy="287558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Extreme condition, </a:t>
            </a:r>
            <a:r>
              <a:rPr lang="en-US" altLang="zh-CN" sz="1900" dirty="0" err="1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eg</a:t>
            </a:r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, if a magnet power is lost, a large distortion will appear immediately for the whole ring orbit. The beam will be lost when exceeded.</a:t>
            </a:r>
          </a:p>
          <a:p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 extreme cases ~ at least 10 times per day. The beam will be stopped within 0.5ms when abnormal.</a:t>
            </a:r>
          </a:p>
          <a:p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The background of the detector and radiation dose should be considered under abnormal conditions.</a:t>
            </a:r>
          </a:p>
          <a:p>
            <a:r>
              <a:rPr lang="en-US" altLang="zh-CN" sz="19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It is not necessary to care about whether the beam orbit deviation will affect detector operation, since the high background part will be removed when data analysis is carried out. 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66335" y="1543965"/>
            <a:ext cx="536840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 photons hitting the bellows (no cooling) and </a:t>
            </a:r>
            <a:r>
              <a:rPr lang="en-US" altLang="zh-CN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berrylium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pipe under the extreme beam conditions ,</a:t>
            </a:r>
            <a:r>
              <a: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it is a transient effect, heat load is not a problem.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E6721273-593B-4E28-9A9B-4C34F0210F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34738" y="1981024"/>
            <a:ext cx="6193594" cy="3862904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F9BD4958-B239-426A-9E8A-ACE49DAE151E}"/>
              </a:ext>
            </a:extLst>
          </p:cNvPr>
          <p:cNvSpPr/>
          <p:nvPr/>
        </p:nvSpPr>
        <p:spPr>
          <a:xfrm>
            <a:off x="346229" y="2840854"/>
            <a:ext cx="5442012" cy="337351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97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3" y="5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Collimator design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84964" y="1150438"/>
                <a:ext cx="6170943" cy="168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Beam stay clear region: 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18 </a:t>
                </a:r>
                <a:r>
                  <a:rPr lang="en-US" altLang="zh-CN" sz="16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x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+3mm, 22 </a:t>
                </a:r>
                <a:r>
                  <a:rPr lang="en-US" altLang="zh-CN" sz="1600" baseline="-250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y</a:t>
                </a:r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+3mm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Impedance requirement: slope angle of collimator &lt; 0.1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To shield big energy spread particles, phase between pair collimators: /2+n*</a:t>
                </a: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r>
                  <a:rPr lang="en-US" altLang="zh-CN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Collimator design in large dispersion region: =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l-GR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l-GR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εβ</m:t>
                        </m:r>
                        <m:r>
                          <a:rPr lang="en-US" altLang="zh-CN" sz="16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16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altLang="zh-CN" sz="16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  <m:r>
                              <a:rPr lang="en-US" altLang="zh-CN" sz="1600" i="1" baseline="-250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𝑥</m:t>
                            </m:r>
                            <m:r>
                              <a:rPr lang="en-US" altLang="zh-CN" sz="16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</m:t>
                            </m:r>
                            <m:r>
                              <a:rPr lang="en-US" altLang="zh-CN" sz="1600" i="1" baseline="-25000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𝑒</m:t>
                            </m:r>
                          </m:e>
                        </m:d>
                        <m:r>
                          <a:rPr lang="en-US" altLang="zh-CN" sz="1600" i="1" baseline="3000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e>
                    </m:rad>
                  </m:oMath>
                </a14:m>
                <a:endParaRPr lang="en-US" altLang="zh-CN" sz="160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  <a:sym typeface="Symbol" panose="05050102010706020507" pitchFamily="18" charset="2"/>
                </a:endParaRPr>
              </a:p>
              <a:p>
                <a:pPr marL="285744" indent="-285744">
                  <a:buFont typeface="Wingdings" panose="05000000000000000000" pitchFamily="2" charset="2"/>
                  <a:buChar char="Ø"/>
                </a:pPr>
                <a:endParaRPr lang="zh-CN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64" y="1150438"/>
                <a:ext cx="6170943" cy="1683153"/>
              </a:xfrm>
              <a:prstGeom prst="rect">
                <a:avLst/>
              </a:prstGeom>
              <a:blipFill>
                <a:blip r:embed="rId2"/>
                <a:stretch>
                  <a:fillRect l="-395" t="-14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690286" y="5662513"/>
            <a:ext cx="8348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buFont typeface="Wingdings" panose="05000000000000000000" pitchFamily="2" charset="2"/>
              <a:buChar char="Ø"/>
            </a:pP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horizontal collimator half width 4mm(13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US" altLang="zh-CN" sz="1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x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), Vertical collimator half width 3mm (22</a:t>
            </a:r>
            <a:r>
              <a:rPr lang="en-US" altLang="zh-CN" sz="1600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y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  <a:p>
            <a:pPr marL="285744" indent="-285744">
              <a:buFont typeface="Wingdings" panose="05000000000000000000" pitchFamily="2" charset="2"/>
              <a:buChar char="Ø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collimators will not have effect on the beam quantum lifetime.</a:t>
            </a:r>
          </a:p>
        </p:txBody>
      </p:sp>
      <p:graphicFrame>
        <p:nvGraphicFramePr>
          <p:cNvPr id="8" name="内容占位符 3">
            <a:extLst>
              <a:ext uri="{FF2B5EF4-FFF2-40B4-BE49-F238E27FC236}">
                <a16:creationId xmlns:a16="http://schemas.microsoft.com/office/drawing/2014/main" id="{0AC6319E-7294-4A5E-80FB-82F19E30B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0327540"/>
              </p:ext>
            </p:extLst>
          </p:nvPr>
        </p:nvGraphicFramePr>
        <p:xfrm>
          <a:off x="597653" y="2703160"/>
          <a:ext cx="5887376" cy="26425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5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5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5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5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59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3388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Position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Distance</a:t>
                      </a:r>
                      <a:r>
                        <a:rPr lang="en-US" altLang="zh-CN" sz="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IP/m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 function/m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Dispersion/m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BSC/2/m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of half width allowed/mm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89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APTX1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D1I.785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44611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164.00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889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D1I.788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44680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164.25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89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APTY1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D1I.791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44745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105.37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165.18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0.0036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0.156~3.6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889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APTY2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D1I.794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44817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113.83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165.43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0.0036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0.156~3.6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89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APTX3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1729.66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889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APTX4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D1O.8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1798.24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7.10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1~6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889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APTY3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D1O.10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1832.52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0.069~3.3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889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APTY4</a:t>
                      </a:r>
                      <a:endParaRPr lang="zh-CN" altLang="en-US" sz="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D1O.14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1901.1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7.47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0.00182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0.069~3.3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B1030067-50E6-41B2-91AC-D0F2F72B2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659" y="2063975"/>
            <a:ext cx="5396705" cy="34803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F06E6C-0E9C-4163-96F0-8DFC83999FD4}"/>
              </a:ext>
            </a:extLst>
          </p:cNvPr>
          <p:cNvSpPr txBox="1"/>
          <p:nvPr/>
        </p:nvSpPr>
        <p:spPr>
          <a:xfrm>
            <a:off x="7107334" y="1209545"/>
            <a:ext cx="4385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Set the aperture before and after to same narrow size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835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99" y="119932"/>
            <a:ext cx="10515600" cy="1325563"/>
          </a:xfrm>
        </p:spPr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background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015" y="1312365"/>
            <a:ext cx="10973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Including Radiative Bhabha, Beam-Gas, Beam Thermal Photon.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Normalized to loss power in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(one beam).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Higgs mode in TDR.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0" y="25580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 detector simulation with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1"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for TID/NIEL</a:t>
            </a:r>
            <a:r>
              <a:rPr kumimoji="1"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Scale according to Luminosity(1e34/cm2/s): CDR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TDR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kumimoji="1"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E0D24CF-BE6E-4A75-8935-41FD4BAB0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3" y="2397965"/>
            <a:ext cx="5315828" cy="3893759"/>
          </a:xfrm>
          <a:prstGeom prst="rect">
            <a:avLst/>
          </a:prstGeom>
        </p:spPr>
      </p:pic>
      <p:graphicFrame>
        <p:nvGraphicFramePr>
          <p:cNvPr id="11" name="表格 7">
            <a:extLst>
              <a:ext uri="{FF2B5EF4-FFF2-40B4-BE49-F238E27FC236}">
                <a16:creationId xmlns:a16="http://schemas.microsoft.com/office/drawing/2014/main" id="{067C76C3-29AF-4332-8B75-013D3E14D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14479"/>
              </p:ext>
            </p:extLst>
          </p:nvPr>
        </p:nvGraphicFramePr>
        <p:xfrm>
          <a:off x="5803867" y="4035343"/>
          <a:ext cx="6096000" cy="1112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42903542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2976722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24660815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4815975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CDR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TDR(30MW)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TDR(50MW)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97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Higgs (3T)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2.93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5.00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8.00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28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Z (2T)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32.1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115.0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184.0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69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5248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85DF0-41F0-4810-A361-CD390C59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46" y="255155"/>
            <a:ext cx="11208798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BGB simulation results and more collimator attempt</a:t>
            </a:r>
            <a:endParaRPr lang="zh-CN" alt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A60194-4050-41C0-BA2A-3E801EC61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68279"/>
            <a:ext cx="3631624" cy="28245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6C5DCB-5C54-45E0-857C-2FD533A6D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543" y="3672266"/>
            <a:ext cx="3631624" cy="28206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0769F0-9807-4D1F-B35F-25322966A796}"/>
              </a:ext>
            </a:extLst>
          </p:cNvPr>
          <p:cNvSpPr txBox="1"/>
          <p:nvPr/>
        </p:nvSpPr>
        <p:spPr>
          <a:xfrm>
            <a:off x="1080655" y="1552973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Try new h-collimators after last bending magnet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Try a farthest position and a nearest position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id="{2278E6E0-EDAC-4F42-87AD-7195BFBBE415}"/>
              </a:ext>
            </a:extLst>
          </p:cNvPr>
          <p:cNvSpPr/>
          <p:nvPr/>
        </p:nvSpPr>
        <p:spPr>
          <a:xfrm>
            <a:off x="4878099" y="5224584"/>
            <a:ext cx="1865168" cy="252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02D100E-572E-4390-B984-A40CDE062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2628900"/>
            <a:ext cx="6438900" cy="8001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DF4D9BE9-53B5-4096-A203-8A4CFAEDA18C}"/>
              </a:ext>
            </a:extLst>
          </p:cNvPr>
          <p:cNvSpPr txBox="1"/>
          <p:nvPr/>
        </p:nvSpPr>
        <p:spPr>
          <a:xfrm>
            <a:off x="4919446" y="3918859"/>
            <a:ext cx="1782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With the new collimator, BGB reduced significantly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615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200fcae-c46d-4d53-a46a-15ecf8969138}"/>
  <p:tag name="TABLE_ENDDRAG_ORIGIN_RECT" val="582*431"/>
  <p:tag name="TABLE_ENDDRAG_RECT" val="188*55*582*43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4629</TotalTime>
  <Words>1338</Words>
  <Application>Microsoft Office PowerPoint</Application>
  <PresentationFormat>宽屏</PresentationFormat>
  <Paragraphs>386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 Unicode MS</vt:lpstr>
      <vt:lpstr>Courier</vt:lpstr>
      <vt:lpstr>等线</vt:lpstr>
      <vt:lpstr>等线 Light</vt:lpstr>
      <vt:lpstr>Arial</vt:lpstr>
      <vt:lpstr>Cambria Math</vt:lpstr>
      <vt:lpstr>Symbol</vt:lpstr>
      <vt:lpstr>Times New Roman</vt:lpstr>
      <vt:lpstr>Wingdings</vt:lpstr>
      <vt:lpstr>Office 主题​​</vt:lpstr>
      <vt:lpstr>MDI design progress and the studies for a narrower IP chamber</vt:lpstr>
      <vt:lpstr>Machine parameters</vt:lpstr>
      <vt:lpstr>PowerPoint 演示文稿</vt:lpstr>
      <vt:lpstr>HOM power distribution</vt:lpstr>
      <vt:lpstr>SR on IR beam pipe from last bend upstream and  Final Doublet</vt:lpstr>
      <vt:lpstr>SR from last bending magnet upstream of IP</vt:lpstr>
      <vt:lpstr>Initial Collimator design</vt:lpstr>
      <vt:lpstr>Radiation background</vt:lpstr>
      <vt:lpstr>BGB simulation results and more collimator attempt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MDI design progress and the studies for a narrower IP chamber</dc:title>
  <dc:creator>baisha</dc:creator>
  <cp:lastModifiedBy>baisha</cp:lastModifiedBy>
  <cp:revision>92</cp:revision>
  <dcterms:created xsi:type="dcterms:W3CDTF">2022-04-18T02:23:37Z</dcterms:created>
  <dcterms:modified xsi:type="dcterms:W3CDTF">2022-04-22T02:25:19Z</dcterms:modified>
</cp:coreProperties>
</file>