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260" r:id="rId3"/>
    <p:sldId id="312" r:id="rId4"/>
    <p:sldId id="343" r:id="rId5"/>
    <p:sldId id="340" r:id="rId6"/>
    <p:sldId id="318" r:id="rId7"/>
    <p:sldId id="353" r:id="rId8"/>
    <p:sldId id="336" r:id="rId9"/>
    <p:sldId id="355" r:id="rId10"/>
    <p:sldId id="354" r:id="rId11"/>
    <p:sldId id="313" r:id="rId12"/>
    <p:sldId id="322" r:id="rId13"/>
    <p:sldId id="319" r:id="rId14"/>
    <p:sldId id="323" r:id="rId15"/>
    <p:sldId id="333" r:id="rId16"/>
    <p:sldId id="346" r:id="rId17"/>
    <p:sldId id="365" r:id="rId18"/>
    <p:sldId id="347" r:id="rId19"/>
    <p:sldId id="356" r:id="rId20"/>
    <p:sldId id="357" r:id="rId21"/>
    <p:sldId id="363" r:id="rId22"/>
    <p:sldId id="366" r:id="rId23"/>
    <p:sldId id="348" r:id="rId24"/>
    <p:sldId id="359" r:id="rId25"/>
    <p:sldId id="360" r:id="rId26"/>
    <p:sldId id="364" r:id="rId27"/>
    <p:sldId id="358" r:id="rId28"/>
    <p:sldId id="362" r:id="rId29"/>
    <p:sldId id="352" r:id="rId30"/>
    <p:sldId id="289" r:id="rId31"/>
  </p:sldIdLst>
  <p:sldSz cx="9144000" cy="6858000" type="screen4x3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6" autoAdjust="0"/>
    <p:restoredTop sz="94660"/>
  </p:normalViewPr>
  <p:slideViewPr>
    <p:cSldViewPr>
      <p:cViewPr varScale="1">
        <p:scale>
          <a:sx n="96" d="100"/>
          <a:sy n="96" d="100"/>
        </p:scale>
        <p:origin x="909" y="4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69848" cy="6984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114437C-4A6C-4D54-A2CF-379F9CC4784B}" type="datetime1">
              <a:rPr lang="zh-CN" altLang="en-US"/>
              <a:pPr>
                <a:defRPr/>
              </a:pPr>
              <a:t>2022/3/24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697A5BC-F985-4151-AF6E-9B91B6611AC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6111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页眉占位符 1"/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Arial" pitchFamily="34" charset="0"/>
              <a:buNone/>
              <a:defRPr sz="120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2051" name="日期占位符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itchFamily="34" charset="0"/>
              <a:buNone/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758EBC98-957F-459D-86AF-9EC417185E90}" type="datetime1">
              <a:rPr lang="zh-CN" altLang="en-US"/>
              <a:pPr>
                <a:defRPr/>
              </a:pPr>
              <a:t>2022/3/24</a:t>
            </a:fld>
            <a:endParaRPr lang="zh-CN" altLang="en-US" sz="1200"/>
          </a:p>
        </p:txBody>
      </p:sp>
      <p:sp>
        <p:nvSpPr>
          <p:cNvPr id="2052" name="幻灯片图像占位符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053" name="备注占位符 4"/>
          <p:cNvSpPr>
            <a:spLocks noGrp="1" noRot="1" noChangeAspect="1"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4572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9144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13716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18288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zh-CN" altLang="zh-CN"/>
              <a:t>单击此处编辑母版文本样式</a:t>
            </a:r>
          </a:p>
          <a:p>
            <a:pPr>
              <a:defRPr/>
            </a:pPr>
            <a:r>
              <a:rPr lang="zh-CN" altLang="zh-CN"/>
              <a:t>第二级</a:t>
            </a:r>
          </a:p>
          <a:p>
            <a:pPr>
              <a:defRPr/>
            </a:pPr>
            <a:r>
              <a:rPr lang="zh-CN" altLang="zh-CN"/>
              <a:t>第三级</a:t>
            </a:r>
          </a:p>
          <a:p>
            <a:pPr>
              <a:defRPr/>
            </a:pPr>
            <a:r>
              <a:rPr lang="zh-CN" altLang="zh-CN"/>
              <a:t>第四级</a:t>
            </a:r>
          </a:p>
          <a:p>
            <a:pPr>
              <a:defRPr/>
            </a:pPr>
            <a:r>
              <a:rPr lang="zh-CN" altLang="zh-CN"/>
              <a:t>第五级</a:t>
            </a:r>
          </a:p>
        </p:txBody>
      </p:sp>
      <p:sp>
        <p:nvSpPr>
          <p:cNvPr id="2054" name="页脚占位符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buFont typeface="Arial" pitchFamily="34" charset="0"/>
              <a:buNone/>
              <a:defRPr sz="120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2055" name="灯片编号占位符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/>
            </a:lvl1pPr>
          </a:lstStyle>
          <a:p>
            <a:pPr>
              <a:defRPr/>
            </a:pPr>
            <a:fld id="{AF0E1EBA-5525-46F1-9E1D-E395C323D6D7}" type="slidenum">
              <a:rPr lang="zh-CN" altLang="en-US"/>
              <a:pPr>
                <a:defRPr/>
              </a:pPr>
              <a:t>‹#›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1197305327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3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124" name="日期占位符 3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E1814D-81BD-4DC1-98CA-8660144E8B3A}" type="datetime1">
              <a:rPr lang="zh-CN" altLang="en-US" smtClean="0"/>
              <a:pPr/>
              <a:t>2022/3/24</a:t>
            </a:fld>
            <a:endParaRPr lang="zh-CN" altLang="en-US" sz="1200"/>
          </a:p>
        </p:txBody>
      </p:sp>
      <p:sp>
        <p:nvSpPr>
          <p:cNvPr id="5125" name="灯片编号占位符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DD1B46C6-4D39-4E76-B55B-DB276E22A71A}" type="slidenum">
              <a:rPr lang="zh-CN" altLang="en-US" smtClean="0"/>
              <a:pPr/>
              <a:t>1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884660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171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172" name="日期占位符 3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B5E338A8-C81D-4950-84C7-374487E1EBBC}" type="datetime1">
              <a:rPr lang="zh-CN" altLang="en-US" smtClean="0"/>
              <a:pPr/>
              <a:t>2022/3/24</a:t>
            </a:fld>
            <a:endParaRPr lang="zh-CN" altLang="en-US" sz="1200"/>
          </a:p>
        </p:txBody>
      </p:sp>
      <p:sp>
        <p:nvSpPr>
          <p:cNvPr id="7173" name="灯片编号占位符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7BF1C7FB-FF7D-4955-B1E1-16097378880A}" type="slidenum">
              <a:rPr lang="zh-CN" altLang="en-US" smtClean="0"/>
              <a:pPr/>
              <a:t>2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2954013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126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268" name="日期占位符 3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C9ABADE3-ED0F-45B9-A79E-142869147CAF}" type="datetime1">
              <a:rPr lang="zh-CN" altLang="en-US" smtClean="0"/>
              <a:pPr/>
              <a:t>2022/3/24</a:t>
            </a:fld>
            <a:endParaRPr lang="zh-CN" altLang="en-US" sz="1200"/>
          </a:p>
        </p:txBody>
      </p:sp>
      <p:sp>
        <p:nvSpPr>
          <p:cNvPr id="11269" name="灯片编号占位符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F6E1B187-2105-414B-B190-437794586AD9}" type="slidenum">
              <a:rPr lang="zh-CN" altLang="en-US" smtClean="0"/>
              <a:pPr/>
              <a:t>11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1769910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CEPC</a:t>
            </a:r>
            <a:r>
              <a:rPr lang="zh-CN" altLang="en-US"/>
              <a:t>磁铁磁测规划</a:t>
            </a:r>
            <a:endParaRPr lang="zh-CN" altLang="en-US" sz="1800">
              <a:solidFill>
                <a:schemeClr val="tx1"/>
              </a:solidFill>
              <a:latin typeface="Arial" pitchFamily="34" charset="0"/>
              <a:ea typeface="+mn-ea"/>
            </a:endParaRPr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3B88B-AE98-4A9D-A60D-B1C3E21CFF49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069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CEPC</a:t>
            </a:r>
            <a:r>
              <a:rPr lang="zh-CN" altLang="en-US"/>
              <a:t>磁铁磁测规划</a:t>
            </a:r>
            <a:endParaRPr lang="zh-CN" altLang="en-US" sz="1800">
              <a:solidFill>
                <a:schemeClr val="tx1"/>
              </a:solidFill>
              <a:latin typeface="Arial" pitchFamily="34" charset="0"/>
              <a:ea typeface="+mn-ea"/>
            </a:endParaRPr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9ECA4-4CCC-43B3-89F9-73E6FAB5B6FC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614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404813"/>
            <a:ext cx="2057400" cy="572135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404813"/>
            <a:ext cx="6019800" cy="572135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CEPC</a:t>
            </a:r>
            <a:r>
              <a:rPr lang="zh-CN" altLang="en-US"/>
              <a:t>磁铁磁测规划</a:t>
            </a:r>
            <a:endParaRPr lang="zh-CN" altLang="en-US" sz="1800">
              <a:solidFill>
                <a:schemeClr val="tx1"/>
              </a:solidFill>
              <a:latin typeface="Arial" pitchFamily="34" charset="0"/>
              <a:ea typeface="+mn-ea"/>
            </a:endParaRPr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C7BADC-13A0-41BA-9145-2499B4DFE706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177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CEPC</a:t>
            </a:r>
            <a:r>
              <a:rPr lang="zh-CN" altLang="en-US"/>
              <a:t>磁铁磁测规划</a:t>
            </a:r>
            <a:endParaRPr lang="zh-CN" altLang="en-US" sz="1800">
              <a:solidFill>
                <a:schemeClr val="tx1"/>
              </a:solidFill>
              <a:latin typeface="Arial" pitchFamily="34" charset="0"/>
              <a:ea typeface="+mn-ea"/>
            </a:endParaRPr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8B892-9096-417D-9063-B49AD504A324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832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CEPC</a:t>
            </a:r>
            <a:r>
              <a:rPr lang="zh-CN" altLang="en-US"/>
              <a:t>磁铁磁测规划</a:t>
            </a:r>
            <a:endParaRPr lang="zh-CN" altLang="en-US" sz="1800">
              <a:solidFill>
                <a:schemeClr val="tx1"/>
              </a:solidFill>
              <a:latin typeface="Arial" pitchFamily="34" charset="0"/>
              <a:ea typeface="+mn-ea"/>
            </a:endParaRPr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D44100-4191-4FE0-94A9-778049C6CD50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745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CEPC</a:t>
            </a:r>
            <a:r>
              <a:rPr lang="zh-CN" altLang="en-US"/>
              <a:t>磁铁磁测规划</a:t>
            </a:r>
            <a:endParaRPr lang="zh-CN" altLang="en-US" sz="1800">
              <a:solidFill>
                <a:schemeClr val="tx1"/>
              </a:solidFill>
              <a:latin typeface="Arial" pitchFamily="34" charset="0"/>
              <a:ea typeface="+mn-ea"/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E9A6F6-1934-4010-AB66-2E330DF841EF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333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页脚占位符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CEPC</a:t>
            </a:r>
            <a:r>
              <a:rPr lang="zh-CN" altLang="en-US"/>
              <a:t>磁铁磁测规划</a:t>
            </a:r>
            <a:endParaRPr lang="zh-CN" altLang="en-US" sz="1800">
              <a:solidFill>
                <a:schemeClr val="tx1"/>
              </a:solidFill>
              <a:latin typeface="Arial" pitchFamily="34" charset="0"/>
              <a:ea typeface="+mn-ea"/>
            </a:endParaRPr>
          </a:p>
        </p:txBody>
      </p:sp>
      <p:sp>
        <p:nvSpPr>
          <p:cNvPr id="8" name="灯片编号占位符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E8F16-62FE-42F1-8AB6-B1A60482ED9B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309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CEPC</a:t>
            </a:r>
            <a:r>
              <a:rPr lang="zh-CN" altLang="en-US"/>
              <a:t>磁铁磁测规划</a:t>
            </a:r>
            <a:endParaRPr lang="zh-CN" altLang="en-US" sz="1800">
              <a:solidFill>
                <a:schemeClr val="tx1"/>
              </a:solidFill>
              <a:latin typeface="Arial" pitchFamily="34" charset="0"/>
              <a:ea typeface="+mn-ea"/>
            </a:endParaRPr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48FE79-0C51-449E-9305-2B67E74C659B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155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CEPC</a:t>
            </a:r>
            <a:r>
              <a:rPr lang="zh-CN" altLang="en-US"/>
              <a:t>磁铁磁测规划</a:t>
            </a:r>
            <a:endParaRPr lang="zh-CN" altLang="en-US" sz="1800">
              <a:solidFill>
                <a:schemeClr val="tx1"/>
              </a:solidFill>
              <a:latin typeface="Arial" pitchFamily="34" charset="0"/>
              <a:ea typeface="+mn-ea"/>
            </a:endParaRPr>
          </a:p>
        </p:txBody>
      </p:sp>
      <p:sp>
        <p:nvSpPr>
          <p:cNvPr id="3" name="灯片编号占位符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6E0A0B-80BC-49E8-8C01-B53862D0DBB1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638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CEPC</a:t>
            </a:r>
            <a:r>
              <a:rPr lang="zh-CN" altLang="en-US"/>
              <a:t>磁铁磁测规划</a:t>
            </a:r>
            <a:endParaRPr lang="zh-CN" altLang="en-US" sz="1800">
              <a:solidFill>
                <a:schemeClr val="tx1"/>
              </a:solidFill>
              <a:latin typeface="Arial" pitchFamily="34" charset="0"/>
              <a:ea typeface="+mn-ea"/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58EEF-A2CE-41F3-A512-507127C4CA00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863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CEPC</a:t>
            </a:r>
            <a:r>
              <a:rPr lang="zh-CN" altLang="en-US"/>
              <a:t>磁铁磁测规划</a:t>
            </a:r>
            <a:endParaRPr lang="zh-CN" altLang="en-US" sz="1800">
              <a:solidFill>
                <a:schemeClr val="tx1"/>
              </a:solidFill>
              <a:latin typeface="Arial" pitchFamily="34" charset="0"/>
              <a:ea typeface="+mn-ea"/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68D6E4-C087-4BC3-BE16-5045C961883F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92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404813"/>
            <a:ext cx="82296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altLang="zh-CN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altLang="zh-CN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altLang="zh-CN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altLang="zh-CN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1028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5963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itchFamily="34" charset="0"/>
              <a:buNone/>
              <a:defRPr sz="1400">
                <a:solidFill>
                  <a:srgbClr val="17365D"/>
                </a:solidFill>
                <a:latin typeface="华文行楷" pitchFamily="2" charset="-122"/>
                <a:ea typeface="华文行楷" pitchFamily="2" charset="-122"/>
                <a:sym typeface="华文行楷" pitchFamily="2" charset="-122"/>
              </a:defRPr>
            </a:lvl1pPr>
          </a:lstStyle>
          <a:p>
            <a:pPr>
              <a:defRPr/>
            </a:pPr>
            <a:r>
              <a:rPr lang="en-US" altLang="zh-CN"/>
              <a:t>CEPC</a:t>
            </a:r>
            <a:r>
              <a:rPr lang="zh-CN" altLang="en-US"/>
              <a:t>磁铁磁测规划</a:t>
            </a:r>
            <a:endParaRPr lang="zh-CN" altLang="en-US" sz="1800">
              <a:solidFill>
                <a:schemeClr val="tx1"/>
              </a:solidFill>
              <a:latin typeface="Arial" pitchFamily="34" charset="0"/>
              <a:ea typeface="+mn-ea"/>
            </a:endParaRPr>
          </a:p>
        </p:txBody>
      </p:sp>
      <p:sp>
        <p:nvSpPr>
          <p:cNvPr id="1029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148263" y="6356350"/>
            <a:ext cx="5492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B5EA57F-EAA0-4136-BD48-5989C8470C6D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pic>
        <p:nvPicPr>
          <p:cNvPr id="103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6308725"/>
            <a:ext cx="437197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直接连接符 7"/>
          <p:cNvSpPr>
            <a:spLocks noChangeShapeType="1"/>
          </p:cNvSpPr>
          <p:nvPr/>
        </p:nvSpPr>
        <p:spPr bwMode="auto">
          <a:xfrm>
            <a:off x="466725" y="6165850"/>
            <a:ext cx="8208963" cy="0"/>
          </a:xfrm>
          <a:prstGeom prst="line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32" name="直接连接符 11"/>
          <p:cNvSpPr>
            <a:spLocks noChangeShapeType="1"/>
          </p:cNvSpPr>
          <p:nvPr/>
        </p:nvSpPr>
        <p:spPr bwMode="auto">
          <a:xfrm>
            <a:off x="466725" y="1196975"/>
            <a:ext cx="8208963" cy="0"/>
          </a:xfrm>
          <a:prstGeom prst="line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5pPr>
      <a:lvl6pPr marL="13716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6pPr>
      <a:lvl7pPr marL="18288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7pPr>
      <a:lvl8pPr marL="22860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8pPr>
      <a:lvl9pPr marL="27432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标题 1"/>
          <p:cNvSpPr>
            <a:spLocks noGrp="1" noChangeArrowheads="1"/>
          </p:cNvSpPr>
          <p:nvPr>
            <p:ph type="ctrTitle" idx="4294967295"/>
          </p:nvPr>
        </p:nvSpPr>
        <p:spPr>
          <a:xfrm>
            <a:off x="660512" y="1333560"/>
            <a:ext cx="8080255" cy="2360598"/>
          </a:xfrm>
        </p:spPr>
        <p:txBody>
          <a:bodyPr/>
          <a:lstStyle/>
          <a:p>
            <a:pPr marL="0" indent="0" eaLnBrk="1" hangingPunct="1"/>
            <a:r>
              <a:rPr lang="en-US" altLang="zh-CN" b="1" dirty="0">
                <a:solidFill>
                  <a:srgbClr val="244061"/>
                </a:solidFill>
              </a:rPr>
              <a:t>Methods and special concerns for CEPC normal conducting magnets measurements</a:t>
            </a:r>
            <a:endParaRPr lang="zh-CN" altLang="zh-CN" b="1" dirty="0">
              <a:solidFill>
                <a:srgbClr val="244061"/>
              </a:solidFill>
            </a:endParaRPr>
          </a:p>
        </p:txBody>
      </p:sp>
      <p:sp>
        <p:nvSpPr>
          <p:cNvPr id="4099" name="副标题 2"/>
          <p:cNvSpPr>
            <a:spLocks noGrp="1" noChangeArrowheads="1"/>
          </p:cNvSpPr>
          <p:nvPr>
            <p:ph type="subTitle" idx="1"/>
          </p:nvPr>
        </p:nvSpPr>
        <p:spPr>
          <a:xfrm>
            <a:off x="1428840" y="4406872"/>
            <a:ext cx="6400800" cy="1327112"/>
          </a:xfrm>
        </p:spPr>
        <p:txBody>
          <a:bodyPr/>
          <a:lstStyle/>
          <a:p>
            <a:pPr eaLnBrk="1" hangingPunct="1"/>
            <a:r>
              <a:rPr lang="en-US" altLang="zh-CN" sz="2800" b="1" dirty="0" err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Jianxin</a:t>
            </a:r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 Zhou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、</a:t>
            </a:r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Wen Kang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、</a:t>
            </a:r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Mei Yang</a:t>
            </a:r>
          </a:p>
          <a:p>
            <a:pPr eaLnBrk="1" hangingPunct="1"/>
            <a:r>
              <a:rPr lang="en-US" altLang="zh-CN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2022.03.25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  <p:sp>
        <p:nvSpPr>
          <p:cNvPr id="4100" name="灯片编号占位符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C3A73A83-E0E9-4D68-AED3-99225D67E715}" type="slidenum">
              <a:rPr lang="zh-CN" altLang="en-US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1</a:t>
            </a:fld>
            <a:endParaRPr lang="zh-CN" altLang="en-US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灯片编号占位符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1BEF6A25-82F1-49D4-86BF-E679AF1F8542}" type="slidenum">
              <a:rPr lang="zh-CN" altLang="en-US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10</a:t>
            </a:fld>
            <a:endParaRPr lang="zh-CN" altLang="en-US" sz="1800">
              <a:latin typeface="Arial" panose="020B0604020202020204" pitchFamily="34" charset="0"/>
            </a:endParaRPr>
          </a:p>
        </p:txBody>
      </p:sp>
      <p:sp>
        <p:nvSpPr>
          <p:cNvPr id="15363" name="标题 1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0" indent="0" algn="just" eaLnBrk="1" hangingPunct="1"/>
            <a:r>
              <a:rPr lang="en-US" altLang="zh-CN" sz="2400" b="1" dirty="0">
                <a:solidFill>
                  <a:srgbClr val="FF0000"/>
                </a:solidFill>
              </a:rPr>
              <a:t>2. 2</a:t>
            </a:r>
            <a:r>
              <a:rPr lang="zh-CN" altLang="en-US" sz="2400" b="1" dirty="0">
                <a:solidFill>
                  <a:srgbClr val="FF0000"/>
                </a:solidFill>
              </a:rPr>
              <a:t>、</a:t>
            </a:r>
            <a:r>
              <a:rPr lang="en-US" altLang="zh-CN" sz="2400" b="1" dirty="0">
                <a:solidFill>
                  <a:srgbClr val="FF0000"/>
                </a:solidFill>
              </a:rPr>
              <a:t>Comparison of magnetic measurement systems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15364" name="内容占位符 2"/>
          <p:cNvSpPr>
            <a:spLocks noGrp="1" noChangeArrowheads="1"/>
          </p:cNvSpPr>
          <p:nvPr>
            <p:ph idx="1"/>
          </p:nvPr>
        </p:nvSpPr>
        <p:spPr>
          <a:xfrm>
            <a:off x="832799" y="5723061"/>
            <a:ext cx="7478401" cy="374650"/>
          </a:xfrm>
        </p:spPr>
        <p:txBody>
          <a:bodyPr/>
          <a:lstStyle/>
          <a:p>
            <a:pPr algn="l" eaLnBrk="1" hangingPunct="1">
              <a:lnSpc>
                <a:spcPct val="150000"/>
              </a:lnSpc>
            </a:pPr>
            <a:r>
              <a:rPr lang="en-US" altLang="zh-CN" sz="12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According to the range, accuracy, size, efficiency and other aspects, rotating coil and hall are the best choices.</a:t>
            </a:r>
          </a:p>
        </p:txBody>
      </p:sp>
      <p:pic>
        <p:nvPicPr>
          <p:cNvPr id="15365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752" y="1263712"/>
            <a:ext cx="6914952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18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灯片编号占位符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2FBD6A14-EA88-4D3D-8D22-FA9FCB3FB7F2}" type="slidenum">
              <a:rPr lang="zh-CN" altLang="en-US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11</a:t>
            </a:fld>
            <a:endParaRPr lang="zh-CN" altLang="en-US" sz="1800">
              <a:latin typeface="Arial" panose="020B0604020202020204" pitchFamily="34" charset="0"/>
            </a:endParaRPr>
          </a:p>
        </p:txBody>
      </p:sp>
      <p:sp>
        <p:nvSpPr>
          <p:cNvPr id="10243" name="标题 1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0" indent="0" algn="just" eaLnBrk="1" hangingPunct="1"/>
            <a:r>
              <a:rPr lang="en-US" altLang="zh-CN" sz="2400" b="1" dirty="0">
                <a:solidFill>
                  <a:srgbClr val="FF0000"/>
                </a:solidFill>
              </a:rPr>
              <a:t>2. 3</a:t>
            </a:r>
            <a:r>
              <a:rPr lang="zh-CN" altLang="en-US" sz="2400" b="1" dirty="0">
                <a:solidFill>
                  <a:srgbClr val="FF0000"/>
                </a:solidFill>
              </a:rPr>
              <a:t>、</a:t>
            </a:r>
            <a:r>
              <a:rPr lang="en-US" altLang="zh-CN" sz="2400" b="1" dirty="0">
                <a:solidFill>
                  <a:srgbClr val="FF0000"/>
                </a:solidFill>
              </a:rPr>
              <a:t>Introduction of hall probe measurement system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4101" name="内容占位符 2"/>
          <p:cNvSpPr>
            <a:spLocks noGrp="1" noChangeArrowheads="1"/>
          </p:cNvSpPr>
          <p:nvPr>
            <p:ph idx="1"/>
          </p:nvPr>
        </p:nvSpPr>
        <p:spPr>
          <a:xfrm>
            <a:off x="466725" y="1123950"/>
            <a:ext cx="8229600" cy="768394"/>
          </a:xfrm>
        </p:spPr>
        <p:txBody>
          <a:bodyPr/>
          <a:lstStyle/>
          <a:p>
            <a:pPr algn="l" eaLnBrk="1" hangingPunct="1">
              <a:lnSpc>
                <a:spcPct val="150000"/>
              </a:lnSpc>
              <a:defRPr/>
            </a:pP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sym typeface="楷体" pitchFamily="49" charset="-122"/>
              </a:rPr>
              <a:t>Principle of hall probe</a:t>
            </a:r>
          </a:p>
        </p:txBody>
      </p:sp>
      <p:pic>
        <p:nvPicPr>
          <p:cNvPr id="10245" name="图片 1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59" y="1924283"/>
            <a:ext cx="252000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0213" y="1892344"/>
            <a:ext cx="1716923" cy="1800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7290" y="1924822"/>
            <a:ext cx="2700000" cy="1800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7200" y="3917936"/>
            <a:ext cx="8199288" cy="1962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 eaLnBrk="1" hangingPunct="1">
              <a:lnSpc>
                <a:spcPct val="135000"/>
              </a:lnSpc>
              <a:defRPr/>
            </a:pP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sym typeface="楷体" pitchFamily="49" charset="-122"/>
              </a:rPr>
              <a:t>1. In a Hall effect sensor, a thin strip of metal has a current applied along it. In the presence of a magnetic field, the electrons in the metal strip are deflected toward one edge, producing a voltage gradient across the short side of the strip .</a:t>
            </a:r>
          </a:p>
          <a:p>
            <a:pPr indent="457200" algn="just" eaLnBrk="1" hangingPunct="1">
              <a:lnSpc>
                <a:spcPct val="135000"/>
              </a:lnSpc>
              <a:defRPr/>
            </a:pP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sym typeface="楷体" pitchFamily="49" charset="-122"/>
              </a:rPr>
              <a:t>2. Multidimensional measurement is feasible. Mutual orthogonality: 0.1°.</a:t>
            </a:r>
          </a:p>
          <a:p>
            <a:pPr indent="457200" algn="just" eaLnBrk="1" hangingPunct="1">
              <a:lnSpc>
                <a:spcPct val="135000"/>
              </a:lnSpc>
              <a:defRPr/>
            </a:pP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sym typeface="楷体" pitchFamily="49" charset="-122"/>
              </a:rPr>
              <a:t>3.</a:t>
            </a:r>
            <a:r>
              <a:rPr lang="zh-CN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sym typeface="楷体" pitchFamily="49" charset="-122"/>
              </a:rPr>
              <a:t> </a:t>
            </a: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sym typeface="楷体" pitchFamily="49" charset="-122"/>
              </a:rPr>
              <a:t>It can be very small. 3D spatial resolution: 150 µm.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灯片编号占位符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235D7511-1992-49B3-AFAA-953F793A17A8}" type="slidenum">
              <a:rPr lang="zh-CN" altLang="en-US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12</a:t>
            </a:fld>
            <a:endParaRPr lang="zh-CN" altLang="en-US" sz="1800">
              <a:latin typeface="Arial" panose="020B0604020202020204" pitchFamily="34" charset="0"/>
            </a:endParaRPr>
          </a:p>
        </p:txBody>
      </p:sp>
      <p:sp>
        <p:nvSpPr>
          <p:cNvPr id="12291" name="标题 1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0" indent="0" algn="just" eaLnBrk="1" hangingPunct="1"/>
            <a:r>
              <a:rPr lang="en-US" altLang="zh-CN" sz="2400" b="1" dirty="0">
                <a:solidFill>
                  <a:srgbClr val="FF0000"/>
                </a:solidFill>
              </a:rPr>
              <a:t>2. 3</a:t>
            </a:r>
            <a:r>
              <a:rPr lang="zh-CN" altLang="en-US" sz="2400" b="1" dirty="0">
                <a:solidFill>
                  <a:srgbClr val="FF0000"/>
                </a:solidFill>
              </a:rPr>
              <a:t>、</a:t>
            </a:r>
            <a:r>
              <a:rPr lang="en-US" altLang="zh-CN" sz="2400" b="1" dirty="0">
                <a:solidFill>
                  <a:srgbClr val="FF0000"/>
                </a:solidFill>
              </a:rPr>
              <a:t>Introduction of hall probe measurement system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12293" name="矩形 1"/>
          <p:cNvSpPr>
            <a:spLocks noChangeArrowheads="1"/>
          </p:cNvSpPr>
          <p:nvPr/>
        </p:nvSpPr>
        <p:spPr bwMode="auto">
          <a:xfrm>
            <a:off x="241424" y="1171904"/>
            <a:ext cx="5556521" cy="151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indent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indent="0" algn="just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0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The composition of the Hall measurement system</a:t>
            </a:r>
          </a:p>
          <a:p>
            <a:pPr algn="just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18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1. Six dimensional mechanical platform.</a:t>
            </a:r>
          </a:p>
          <a:p>
            <a:pPr algn="just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18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2. Hall probe and gauss meter.</a:t>
            </a:r>
          </a:p>
          <a:p>
            <a:pPr algn="just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18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3. Computer.</a:t>
            </a:r>
            <a:endParaRPr lang="en-US" altLang="zh-CN" sz="1800" b="1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  <p:pic>
        <p:nvPicPr>
          <p:cNvPr id="12294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64" y="2870216"/>
            <a:ext cx="4359951" cy="2806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5123801" y="3004775"/>
            <a:ext cx="3778775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1" hangingPunct="1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altLang="zh-CN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sym typeface="楷体" pitchFamily="49" charset="-122"/>
              </a:rPr>
              <a:t>Advantage:</a:t>
            </a:r>
          </a:p>
          <a:p>
            <a:pPr lvl="0" indent="457200" algn="just" eaLnBrk="1" hangingPunct="1">
              <a:lnSpc>
                <a:spcPct val="125000"/>
              </a:lnSpc>
              <a:spcBef>
                <a:spcPts val="0"/>
              </a:spcBef>
              <a:defRPr/>
            </a:pPr>
            <a:r>
              <a:rPr lang="en-US" altLang="zh-CN" sz="1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sym typeface="楷体" pitchFamily="49" charset="-122"/>
              </a:rPr>
              <a:t>Local magnetic field information can be measured in detail.</a:t>
            </a:r>
          </a:p>
          <a:p>
            <a:pPr lvl="0" algn="just" eaLnBrk="1" hangingPunct="1">
              <a:lnSpc>
                <a:spcPct val="125000"/>
              </a:lnSpc>
              <a:spcBef>
                <a:spcPts val="2400"/>
              </a:spcBef>
              <a:defRPr/>
            </a:pPr>
            <a:r>
              <a:rPr lang="en-US" altLang="zh-CN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sym typeface="楷体" pitchFamily="49" charset="-122"/>
              </a:rPr>
              <a:t>Disadvantages</a:t>
            </a:r>
            <a:r>
              <a:rPr lang="zh-CN" alt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sym typeface="楷体" pitchFamily="49" charset="-122"/>
              </a:rPr>
              <a:t>：</a:t>
            </a:r>
            <a:endParaRPr lang="en-US" altLang="zh-CN" sz="2000" b="1" kern="0" dirty="0">
              <a:solidFill>
                <a:srgbClr val="002060"/>
              </a:solidFill>
              <a:latin typeface="Times New Roman" panose="02020603050405020304" pitchFamily="18" charset="0"/>
              <a:ea typeface="楷体" pitchFamily="49" charset="-122"/>
              <a:sym typeface="楷体" pitchFamily="49" charset="-122"/>
            </a:endParaRPr>
          </a:p>
          <a:p>
            <a:pPr lvl="0" indent="457200" algn="just" eaLnBrk="1" hangingPunct="1">
              <a:lnSpc>
                <a:spcPct val="125000"/>
              </a:lnSpc>
              <a:spcBef>
                <a:spcPts val="0"/>
              </a:spcBef>
              <a:defRPr/>
            </a:pPr>
            <a:r>
              <a:rPr lang="en-US" altLang="zh-CN" sz="1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sym typeface="楷体" pitchFamily="49" charset="-122"/>
              </a:rPr>
              <a:t>1</a:t>
            </a:r>
            <a:r>
              <a:rPr lang="en-US" altLang="zh-CN" sz="16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. </a:t>
            </a:r>
            <a:r>
              <a:rPr lang="en-US" altLang="zh-CN" sz="1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sym typeface="楷体" pitchFamily="49" charset="-122"/>
              </a:rPr>
              <a:t>Low measurement efficiency.</a:t>
            </a:r>
          </a:p>
          <a:p>
            <a:pPr lvl="0" indent="457200" algn="just" eaLnBrk="1" hangingPunct="1">
              <a:lnSpc>
                <a:spcPct val="125000"/>
              </a:lnSpc>
              <a:spcBef>
                <a:spcPts val="0"/>
              </a:spcBef>
              <a:defRPr/>
            </a:pPr>
            <a:r>
              <a:rPr lang="en-US" altLang="zh-CN" sz="1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sym typeface="楷体" pitchFamily="49" charset="-122"/>
              </a:rPr>
              <a:t>2</a:t>
            </a:r>
            <a:r>
              <a:rPr lang="en-US" altLang="zh-CN" sz="16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. </a:t>
            </a:r>
            <a:r>
              <a:rPr lang="en-US" altLang="zh-CN" sz="1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sym typeface="楷体" pitchFamily="49" charset="-122"/>
              </a:rPr>
              <a:t>Affected by temperature change.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264" y="1344362"/>
            <a:ext cx="2403692" cy="14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灯片编号占位符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6D8160B0-A7AE-4555-B0A3-1E0EEAE8595B}" type="slidenum">
              <a:rPr lang="zh-CN" altLang="en-US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13</a:t>
            </a:fld>
            <a:endParaRPr lang="zh-CN" altLang="en-US" sz="1800">
              <a:latin typeface="Arial" panose="020B0604020202020204" pitchFamily="34" charset="0"/>
            </a:endParaRPr>
          </a:p>
        </p:txBody>
      </p:sp>
      <p:sp>
        <p:nvSpPr>
          <p:cNvPr id="13315" name="标题 1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0" indent="0" algn="just" eaLnBrk="1" hangingPunct="1"/>
            <a:r>
              <a:rPr lang="en-US" altLang="zh-CN" sz="2400" b="1" dirty="0">
                <a:solidFill>
                  <a:srgbClr val="FF0000"/>
                </a:solidFill>
              </a:rPr>
              <a:t>2.4</a:t>
            </a:r>
            <a:r>
              <a:rPr lang="zh-CN" altLang="en-US" sz="2400" b="1" dirty="0">
                <a:solidFill>
                  <a:srgbClr val="FF0000"/>
                </a:solidFill>
              </a:rPr>
              <a:t>、</a:t>
            </a:r>
            <a:r>
              <a:rPr lang="en-US" altLang="zh-CN" sz="2400" b="1" dirty="0">
                <a:solidFill>
                  <a:srgbClr val="FF0000"/>
                </a:solidFill>
              </a:rPr>
              <a:t> Introduction of rotating coil measurement system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4101" name="内容占位符 2"/>
          <p:cNvSpPr>
            <a:spLocks noGrp="1" noChangeArrowheads="1"/>
          </p:cNvSpPr>
          <p:nvPr>
            <p:ph idx="1"/>
          </p:nvPr>
        </p:nvSpPr>
        <p:spPr>
          <a:xfrm>
            <a:off x="466725" y="1123950"/>
            <a:ext cx="8229600" cy="1944688"/>
          </a:xfrm>
        </p:spPr>
        <p:txBody>
          <a:bodyPr/>
          <a:lstStyle/>
          <a:p>
            <a:pPr algn="l" eaLnBrk="1" hangingPunct="1">
              <a:lnSpc>
                <a:spcPct val="15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sym typeface="楷体" pitchFamily="49" charset="-122"/>
              </a:rPr>
              <a:t>Rotating coil</a:t>
            </a:r>
          </a:p>
          <a:p>
            <a:pPr indent="457200" algn="just" eaLnBrk="1" hangingPunct="1">
              <a:lnSpc>
                <a:spcPct val="125000"/>
              </a:lnSpc>
              <a:spcBef>
                <a:spcPts val="0"/>
              </a:spcBef>
              <a:defRPr/>
            </a:pPr>
            <a:r>
              <a:rPr lang="en-US" altLang="zh-CN" sz="16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sym typeface="楷体" pitchFamily="49" charset="-122"/>
              </a:rPr>
              <a:t>The radial and azimuthal components of a two dimensional field in a current free region can be written as:</a:t>
            </a:r>
            <a:endParaRPr lang="en-US" altLang="zh-CN" sz="1600" b="1" dirty="0">
              <a:solidFill>
                <a:srgbClr val="FF0000"/>
              </a:solidFill>
              <a:latin typeface="Times New Roman" panose="02020603050405020304" pitchFamily="18" charset="0"/>
              <a:ea typeface="楷体" pitchFamily="49" charset="-122"/>
              <a:sym typeface="楷体" pitchFamily="49" charset="-122"/>
            </a:endParaRPr>
          </a:p>
        </p:txBody>
      </p:sp>
      <p:pic>
        <p:nvPicPr>
          <p:cNvPr id="13317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463" y="2853275"/>
            <a:ext cx="1881188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447" y="2358888"/>
            <a:ext cx="237966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361" y="2358888"/>
            <a:ext cx="2398713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540" y="2876971"/>
            <a:ext cx="20002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1"/>
          <p:cNvSpPr>
            <a:spLocks noChangeArrowheads="1"/>
          </p:cNvSpPr>
          <p:nvPr/>
        </p:nvSpPr>
        <p:spPr bwMode="auto">
          <a:xfrm>
            <a:off x="520816" y="4761818"/>
            <a:ext cx="1466809" cy="488950"/>
          </a:xfrm>
          <a:prstGeom prst="rect">
            <a:avLst/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</a:rPr>
              <a:t>Coil rotating</a:t>
            </a:r>
            <a:endParaRPr lang="zh-CN" altLang="en-US" sz="1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1" name="矩形 1"/>
          <p:cNvSpPr>
            <a:spLocks noChangeArrowheads="1"/>
          </p:cNvSpPr>
          <p:nvPr/>
        </p:nvSpPr>
        <p:spPr bwMode="auto">
          <a:xfrm>
            <a:off x="4347175" y="4761818"/>
            <a:ext cx="1798570" cy="488950"/>
          </a:xfrm>
          <a:prstGeom prst="rect">
            <a:avLst/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</a:rPr>
              <a:t>Induced voltage</a:t>
            </a:r>
            <a:endParaRPr lang="zh-CN" altLang="en-US" sz="1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cxnSp>
        <p:nvCxnSpPr>
          <p:cNvPr id="3" name="直接箭头连接符 2"/>
          <p:cNvCxnSpPr/>
          <p:nvPr/>
        </p:nvCxnSpPr>
        <p:spPr bwMode="auto">
          <a:xfrm>
            <a:off x="2057472" y="5006293"/>
            <a:ext cx="349240" cy="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 bwMode="auto">
          <a:xfrm>
            <a:off x="3931628" y="5006293"/>
            <a:ext cx="349240" cy="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矩形 1"/>
          <p:cNvSpPr>
            <a:spLocks noChangeArrowheads="1"/>
          </p:cNvSpPr>
          <p:nvPr/>
        </p:nvSpPr>
        <p:spPr bwMode="auto">
          <a:xfrm>
            <a:off x="2441746" y="4761818"/>
            <a:ext cx="1466809" cy="488950"/>
          </a:xfrm>
          <a:prstGeom prst="rect">
            <a:avLst/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</a:rPr>
              <a:t>Flux change</a:t>
            </a:r>
            <a:endParaRPr lang="zh-CN" altLang="en-US" sz="1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cxnSp>
        <p:nvCxnSpPr>
          <p:cNvPr id="16" name="直接箭头连接符 15"/>
          <p:cNvCxnSpPr/>
          <p:nvPr/>
        </p:nvCxnSpPr>
        <p:spPr bwMode="auto">
          <a:xfrm>
            <a:off x="6200091" y="5000587"/>
            <a:ext cx="349240" cy="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矩形 1"/>
          <p:cNvSpPr>
            <a:spLocks noChangeArrowheads="1"/>
          </p:cNvSpPr>
          <p:nvPr/>
        </p:nvSpPr>
        <p:spPr bwMode="auto">
          <a:xfrm>
            <a:off x="6584365" y="4756112"/>
            <a:ext cx="1968971" cy="488950"/>
          </a:xfrm>
          <a:prstGeom prst="rect">
            <a:avLst/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</a:rPr>
              <a:t>Signal acquisition</a:t>
            </a:r>
            <a:endParaRPr lang="zh-CN" altLang="en-US" sz="1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8" name="矩形 1"/>
          <p:cNvSpPr>
            <a:spLocks noChangeArrowheads="1"/>
          </p:cNvSpPr>
          <p:nvPr/>
        </p:nvSpPr>
        <p:spPr bwMode="auto">
          <a:xfrm>
            <a:off x="765283" y="5569952"/>
            <a:ext cx="2130365" cy="488950"/>
          </a:xfrm>
          <a:prstGeom prst="rect">
            <a:avLst/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</a:rPr>
              <a:t>Voltage integration</a:t>
            </a:r>
            <a:endParaRPr lang="zh-CN" altLang="en-US" sz="1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cxnSp>
        <p:nvCxnSpPr>
          <p:cNvPr id="19" name="直接箭头连接符 18"/>
          <p:cNvCxnSpPr/>
          <p:nvPr/>
        </p:nvCxnSpPr>
        <p:spPr bwMode="auto">
          <a:xfrm>
            <a:off x="346196" y="5819816"/>
            <a:ext cx="349240" cy="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 bwMode="auto">
          <a:xfrm>
            <a:off x="2930462" y="5819816"/>
            <a:ext cx="349240" cy="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矩形 1"/>
          <p:cNvSpPr>
            <a:spLocks noChangeArrowheads="1"/>
          </p:cNvSpPr>
          <p:nvPr/>
        </p:nvSpPr>
        <p:spPr bwMode="auto">
          <a:xfrm>
            <a:off x="3314736" y="5575341"/>
            <a:ext cx="3234595" cy="488950"/>
          </a:xfrm>
          <a:prstGeom prst="rect">
            <a:avLst/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</a:rPr>
              <a:t>Data processing and storage</a:t>
            </a:r>
            <a:endParaRPr lang="zh-CN" altLang="en-US" sz="1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cxnSp>
        <p:nvCxnSpPr>
          <p:cNvPr id="22" name="直接箭头连接符 21"/>
          <p:cNvCxnSpPr/>
          <p:nvPr/>
        </p:nvCxnSpPr>
        <p:spPr bwMode="auto">
          <a:xfrm>
            <a:off x="6584145" y="5814427"/>
            <a:ext cx="349240" cy="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矩形 1"/>
          <p:cNvSpPr>
            <a:spLocks noChangeArrowheads="1"/>
          </p:cNvSpPr>
          <p:nvPr/>
        </p:nvSpPr>
        <p:spPr bwMode="auto">
          <a:xfrm>
            <a:off x="6968419" y="5569952"/>
            <a:ext cx="1375373" cy="488950"/>
          </a:xfrm>
          <a:prstGeom prst="rect">
            <a:avLst/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</a:rPr>
              <a:t>Completed</a:t>
            </a:r>
            <a:endParaRPr lang="zh-CN" altLang="en-US" sz="1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灯片编号占位符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53A55822-868F-40BC-8301-A15E2BF79D52}" type="slidenum">
              <a:rPr lang="zh-CN" altLang="en-US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14</a:t>
            </a:fld>
            <a:endParaRPr lang="zh-CN" altLang="en-US" sz="1800">
              <a:latin typeface="Arial" panose="020B0604020202020204" pitchFamily="34" charset="0"/>
            </a:endParaRPr>
          </a:p>
        </p:txBody>
      </p:sp>
      <p:sp>
        <p:nvSpPr>
          <p:cNvPr id="14339" name="标题 1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0" indent="0" algn="just" eaLnBrk="1" hangingPunct="1"/>
            <a:r>
              <a:rPr lang="en-US" altLang="zh-CN" sz="2400" b="1" dirty="0">
                <a:solidFill>
                  <a:srgbClr val="FF0000"/>
                </a:solidFill>
              </a:rPr>
              <a:t>2. 4</a:t>
            </a:r>
            <a:r>
              <a:rPr lang="zh-CN" altLang="en-US" sz="2400" b="1" dirty="0">
                <a:solidFill>
                  <a:srgbClr val="FF0000"/>
                </a:solidFill>
              </a:rPr>
              <a:t>、</a:t>
            </a:r>
            <a:r>
              <a:rPr lang="en-US" altLang="zh-CN" sz="2400" b="1" dirty="0">
                <a:solidFill>
                  <a:srgbClr val="FF0000"/>
                </a:solidFill>
              </a:rPr>
              <a:t>Introduction of rotating coil measurement system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14343" name="矩形 4"/>
          <p:cNvSpPr>
            <a:spLocks noChangeArrowheads="1"/>
          </p:cNvSpPr>
          <p:nvPr/>
        </p:nvSpPr>
        <p:spPr bwMode="auto">
          <a:xfrm>
            <a:off x="446435" y="1120550"/>
            <a:ext cx="8240365" cy="109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0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System composition</a:t>
            </a:r>
          </a:p>
          <a:p>
            <a:pPr indent="457200" algn="just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16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1. Rotating coil</a:t>
            </a:r>
            <a:r>
              <a:rPr lang="zh-CN" altLang="en-US" sz="16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；</a:t>
            </a:r>
            <a:r>
              <a:rPr lang="en-US" altLang="zh-CN" sz="16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2. Mechanical platform</a:t>
            </a:r>
            <a:r>
              <a:rPr lang="zh-CN" altLang="en-US" sz="16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；</a:t>
            </a:r>
            <a:r>
              <a:rPr lang="en-US" altLang="zh-CN" sz="16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3. Signal acquisition device; 4. Motion control devices.</a:t>
            </a:r>
          </a:p>
        </p:txBody>
      </p:sp>
      <p:sp>
        <p:nvSpPr>
          <p:cNvPr id="8" name="矩形 7"/>
          <p:cNvSpPr/>
          <p:nvPr/>
        </p:nvSpPr>
        <p:spPr>
          <a:xfrm>
            <a:off x="436770" y="4789285"/>
            <a:ext cx="418052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1" hangingPunct="1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altLang="zh-CN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sym typeface="楷体" pitchFamily="49" charset="-122"/>
              </a:rPr>
              <a:t>Advantage:</a:t>
            </a:r>
          </a:p>
          <a:p>
            <a:pPr lvl="0" indent="457200" algn="just" eaLnBrk="1" hangingPunct="1">
              <a:lnSpc>
                <a:spcPct val="125000"/>
              </a:lnSpc>
              <a:spcBef>
                <a:spcPts val="0"/>
              </a:spcBef>
              <a:defRPr/>
            </a:pPr>
            <a:r>
              <a:rPr lang="en-US" altLang="zh-CN" sz="1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sym typeface="楷体" pitchFamily="49" charset="-122"/>
              </a:rPr>
              <a:t>1. High efficiency.</a:t>
            </a:r>
          </a:p>
          <a:p>
            <a:pPr lvl="0" indent="457200" algn="just" eaLnBrk="1" hangingPunct="1">
              <a:lnSpc>
                <a:spcPct val="125000"/>
              </a:lnSpc>
              <a:spcBef>
                <a:spcPts val="0"/>
              </a:spcBef>
              <a:defRPr/>
            </a:pPr>
            <a:r>
              <a:rPr lang="en-US" altLang="zh-CN" sz="1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sym typeface="楷体" pitchFamily="49" charset="-122"/>
              </a:rPr>
              <a:t>2. long sensor size. </a:t>
            </a:r>
          </a:p>
          <a:p>
            <a:pPr lvl="0" indent="457200" algn="just" eaLnBrk="1" hangingPunct="1">
              <a:lnSpc>
                <a:spcPct val="125000"/>
              </a:lnSpc>
              <a:spcBef>
                <a:spcPts val="0"/>
              </a:spcBef>
              <a:defRPr/>
            </a:pPr>
            <a:r>
              <a:rPr lang="en-US" altLang="zh-CN" sz="1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sym typeface="楷体" pitchFamily="49" charset="-122"/>
              </a:rPr>
              <a:t>3. Good accuracy at low field range.</a:t>
            </a:r>
          </a:p>
        </p:txBody>
      </p:sp>
      <p:sp>
        <p:nvSpPr>
          <p:cNvPr id="2" name="矩形 1"/>
          <p:cNvSpPr/>
          <p:nvPr/>
        </p:nvSpPr>
        <p:spPr>
          <a:xfrm>
            <a:off x="4554456" y="5077826"/>
            <a:ext cx="4572000" cy="10926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eaLnBrk="1" hangingPunct="1">
              <a:lnSpc>
                <a:spcPct val="125000"/>
              </a:lnSpc>
              <a:spcBef>
                <a:spcPts val="0"/>
              </a:spcBef>
              <a:defRPr/>
            </a:pPr>
            <a:r>
              <a:rPr lang="en-US" altLang="zh-CN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sym typeface="楷体" pitchFamily="49" charset="-122"/>
              </a:rPr>
              <a:t>Disadvantages</a:t>
            </a:r>
            <a:r>
              <a:rPr lang="zh-CN" alt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sym typeface="楷体" pitchFamily="49" charset="-122"/>
              </a:rPr>
              <a:t>：</a:t>
            </a:r>
            <a:endParaRPr lang="en-US" altLang="zh-CN" sz="2000" b="1" kern="0" dirty="0">
              <a:solidFill>
                <a:srgbClr val="002060"/>
              </a:solidFill>
              <a:latin typeface="Times New Roman" panose="02020603050405020304" pitchFamily="18" charset="0"/>
              <a:ea typeface="楷体" pitchFamily="49" charset="-122"/>
              <a:sym typeface="楷体" pitchFamily="49" charset="-122"/>
            </a:endParaRPr>
          </a:p>
          <a:p>
            <a:pPr lvl="0" indent="457200" algn="just" eaLnBrk="1" hangingPunct="1">
              <a:lnSpc>
                <a:spcPct val="125000"/>
              </a:lnSpc>
              <a:spcBef>
                <a:spcPts val="0"/>
              </a:spcBef>
              <a:defRPr/>
            </a:pPr>
            <a:r>
              <a:rPr lang="en-US" altLang="zh-CN" sz="1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sym typeface="楷体" pitchFamily="49" charset="-122"/>
              </a:rPr>
              <a:t>1. The coil needs to be calibrated.</a:t>
            </a:r>
          </a:p>
          <a:p>
            <a:pPr lvl="0" indent="457200" algn="just" eaLnBrk="1" hangingPunct="1">
              <a:lnSpc>
                <a:spcPct val="125000"/>
              </a:lnSpc>
              <a:spcBef>
                <a:spcPts val="0"/>
              </a:spcBef>
              <a:defRPr/>
            </a:pPr>
            <a:r>
              <a:rPr lang="en-US" altLang="zh-CN" sz="1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sym typeface="楷体" pitchFamily="49" charset="-122"/>
              </a:rPr>
              <a:t>2. Difficult to measure the local field.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3714226-38D7-419A-A2E0-9D26BDBDF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144" y="2195148"/>
            <a:ext cx="6918742" cy="25489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灯片编号占位符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76D0B5D8-69F0-4315-B121-52ABDEBC355D}" type="slidenum">
              <a:rPr lang="zh-CN" altLang="en-US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15</a:t>
            </a:fld>
            <a:endParaRPr lang="zh-CN" altLang="en-US" sz="1800">
              <a:latin typeface="Arial" panose="020B0604020202020204" pitchFamily="34" charset="0"/>
            </a:endParaRPr>
          </a:p>
        </p:txBody>
      </p:sp>
      <p:sp>
        <p:nvSpPr>
          <p:cNvPr id="16387" name="标题 1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0" indent="0" algn="just" eaLnBrk="1" hangingPunct="1"/>
            <a:r>
              <a:rPr lang="en-US" altLang="zh-CN" sz="2400" b="1" dirty="0">
                <a:solidFill>
                  <a:srgbClr val="FF0000"/>
                </a:solidFill>
              </a:rPr>
              <a:t>2. 5</a:t>
            </a:r>
            <a:r>
              <a:rPr lang="zh-CN" altLang="en-US" sz="2400" b="1" dirty="0">
                <a:solidFill>
                  <a:srgbClr val="FF0000"/>
                </a:solidFill>
              </a:rPr>
              <a:t>、</a:t>
            </a:r>
            <a:r>
              <a:rPr lang="en-US" altLang="zh-CN" sz="2400" b="1" dirty="0">
                <a:solidFill>
                  <a:srgbClr val="FF0000"/>
                </a:solidFill>
              </a:rPr>
              <a:t>Arrangement of batch magnet measurement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16390" name="矩形 12"/>
          <p:cNvSpPr>
            <a:spLocks noChangeArrowheads="1"/>
          </p:cNvSpPr>
          <p:nvPr/>
        </p:nvSpPr>
        <p:spPr bwMode="auto">
          <a:xfrm>
            <a:off x="668456" y="2601291"/>
            <a:ext cx="1176421" cy="703263"/>
          </a:xfrm>
          <a:prstGeom prst="rect">
            <a:avLst/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</a:rPr>
              <a:t>CEPC magnets</a:t>
            </a:r>
            <a:endParaRPr lang="zh-CN" altLang="en-US" sz="1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6395" name="矩形 19"/>
          <p:cNvSpPr>
            <a:spLocks noChangeArrowheads="1"/>
          </p:cNvSpPr>
          <p:nvPr/>
        </p:nvSpPr>
        <p:spPr bwMode="auto">
          <a:xfrm>
            <a:off x="2664834" y="1654607"/>
            <a:ext cx="2019600" cy="449262"/>
          </a:xfrm>
          <a:prstGeom prst="rect">
            <a:avLst/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</a:rPr>
              <a:t>Prototype</a:t>
            </a:r>
            <a:endParaRPr lang="zh-CN" altLang="en-US" sz="1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6396" name="矩形 20"/>
          <p:cNvSpPr>
            <a:spLocks noChangeArrowheads="1"/>
          </p:cNvSpPr>
          <p:nvPr/>
        </p:nvSpPr>
        <p:spPr bwMode="auto">
          <a:xfrm>
            <a:off x="2675048" y="3848825"/>
            <a:ext cx="2019542" cy="449263"/>
          </a:xfrm>
          <a:prstGeom prst="rect">
            <a:avLst/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</a:rPr>
              <a:t>Batch productions</a:t>
            </a:r>
            <a:endParaRPr lang="zh-CN" altLang="en-US" sz="1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9" name="右大括号 2"/>
          <p:cNvSpPr>
            <a:spLocks/>
          </p:cNvSpPr>
          <p:nvPr/>
        </p:nvSpPr>
        <p:spPr bwMode="auto">
          <a:xfrm rot="10800000">
            <a:off x="2057808" y="1822494"/>
            <a:ext cx="413529" cy="2374834"/>
          </a:xfrm>
          <a:prstGeom prst="rightBrace">
            <a:avLst>
              <a:gd name="adj1" fmla="val 26159"/>
              <a:gd name="adj2" fmla="val 50000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latin typeface="Arial" panose="020B0604020202020204" pitchFamily="34" charset="0"/>
            </a:endParaRPr>
          </a:p>
        </p:txBody>
      </p:sp>
      <p:sp>
        <p:nvSpPr>
          <p:cNvPr id="23" name="矩形 1"/>
          <p:cNvSpPr>
            <a:spLocks noChangeArrowheads="1"/>
          </p:cNvSpPr>
          <p:nvPr/>
        </p:nvSpPr>
        <p:spPr bwMode="auto">
          <a:xfrm>
            <a:off x="5310506" y="1281501"/>
            <a:ext cx="1607710" cy="450000"/>
          </a:xfrm>
          <a:prstGeom prst="rect">
            <a:avLst/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</a:rPr>
              <a:t>Hall probe</a:t>
            </a:r>
            <a:endParaRPr lang="zh-CN" altLang="en-US" sz="1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4" name="矩形 12"/>
          <p:cNvSpPr>
            <a:spLocks noChangeArrowheads="1"/>
          </p:cNvSpPr>
          <p:nvPr/>
        </p:nvSpPr>
        <p:spPr bwMode="auto">
          <a:xfrm>
            <a:off x="5339122" y="2199082"/>
            <a:ext cx="1607710" cy="450000"/>
          </a:xfrm>
          <a:prstGeom prst="rect">
            <a:avLst/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</a:rPr>
              <a:t>Rotating coil</a:t>
            </a:r>
            <a:endParaRPr lang="zh-CN" altLang="en-US" sz="1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5" name="右大括号 2"/>
          <p:cNvSpPr>
            <a:spLocks/>
          </p:cNvSpPr>
          <p:nvPr/>
        </p:nvSpPr>
        <p:spPr bwMode="auto">
          <a:xfrm rot="10800000">
            <a:off x="4807740" y="1433491"/>
            <a:ext cx="309270" cy="957314"/>
          </a:xfrm>
          <a:prstGeom prst="rightBrace">
            <a:avLst>
              <a:gd name="adj1" fmla="val 17739"/>
              <a:gd name="adj2" fmla="val 50000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latin typeface="Arial" panose="020B0604020202020204" pitchFamily="34" charset="0"/>
            </a:endParaRPr>
          </a:p>
        </p:txBody>
      </p:sp>
      <p:sp>
        <p:nvSpPr>
          <p:cNvPr id="28" name="矩形 12"/>
          <p:cNvSpPr>
            <a:spLocks noChangeArrowheads="1"/>
          </p:cNvSpPr>
          <p:nvPr/>
        </p:nvSpPr>
        <p:spPr bwMode="auto">
          <a:xfrm>
            <a:off x="5339122" y="3848088"/>
            <a:ext cx="1607710" cy="450000"/>
          </a:xfrm>
          <a:prstGeom prst="rect">
            <a:avLst/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</a:rPr>
              <a:t>Rotating coil</a:t>
            </a:r>
            <a:endParaRPr lang="zh-CN" altLang="en-US" sz="1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cxnSp>
        <p:nvCxnSpPr>
          <p:cNvPr id="30" name="直接箭头连接符 29"/>
          <p:cNvCxnSpPr/>
          <p:nvPr/>
        </p:nvCxnSpPr>
        <p:spPr bwMode="auto">
          <a:xfrm>
            <a:off x="4807740" y="4057632"/>
            <a:ext cx="349240" cy="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4" name="矩形 3"/>
          <p:cNvSpPr>
            <a:spLocks noChangeArrowheads="1"/>
          </p:cNvSpPr>
          <p:nvPr/>
        </p:nvSpPr>
        <p:spPr bwMode="auto">
          <a:xfrm>
            <a:off x="590664" y="4654028"/>
            <a:ext cx="7861306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25000"/>
              </a:lnSpc>
              <a:spcBef>
                <a:spcPct val="0"/>
              </a:spcBef>
              <a:buNone/>
            </a:pPr>
            <a:r>
              <a:rPr lang="en-US" altLang="zh-CN" sz="18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1. Rotating coil and </a:t>
            </a:r>
            <a:r>
              <a:rPr lang="en-US" altLang="zh-CN" sz="1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hall probe </a:t>
            </a:r>
            <a:r>
              <a:rPr lang="en-US" altLang="zh-CN" sz="18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measurement can complement each other, and they can  can meet the requirement of accelerator operation.</a:t>
            </a:r>
          </a:p>
          <a:p>
            <a:pPr algn="just" eaLnBrk="1" hangingPunct="1">
              <a:lnSpc>
                <a:spcPct val="125000"/>
              </a:lnSpc>
              <a:spcBef>
                <a:spcPct val="0"/>
              </a:spcBef>
              <a:buNone/>
            </a:pPr>
            <a:r>
              <a:rPr lang="en-US" altLang="zh-CN" sz="18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2. This is the most efficient </a:t>
            </a:r>
            <a:r>
              <a:rPr lang="en-US" altLang="zh-CN" sz="1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combination </a:t>
            </a:r>
            <a:r>
              <a:rPr lang="en-US" altLang="zh-CN" sz="18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and they are </a:t>
            </a:r>
            <a:r>
              <a:rPr lang="en-US" altLang="zh-CN" sz="1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used </a:t>
            </a:r>
            <a:r>
              <a:rPr lang="en-US" altLang="zh-CN" sz="18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in many accelerator construction.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灯片编号占位符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76D0B5D8-69F0-4315-B121-52ABDEBC355D}" type="slidenum">
              <a:rPr lang="zh-CN" altLang="en-US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16</a:t>
            </a:fld>
            <a:endParaRPr lang="zh-CN" altLang="en-US" sz="1800">
              <a:latin typeface="Arial" panose="020B0604020202020204" pitchFamily="34" charset="0"/>
            </a:endParaRPr>
          </a:p>
        </p:txBody>
      </p:sp>
      <p:sp>
        <p:nvSpPr>
          <p:cNvPr id="16387" name="标题 1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0" indent="0" algn="just" eaLnBrk="1" hangingPunct="1"/>
            <a:r>
              <a:rPr lang="en-US" altLang="zh-CN" sz="2400" b="1" dirty="0">
                <a:solidFill>
                  <a:srgbClr val="FF0000"/>
                </a:solidFill>
              </a:rPr>
              <a:t>3. Challenges and Solutions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矩形 12"/>
          <p:cNvSpPr>
            <a:spLocks noChangeArrowheads="1"/>
          </p:cNvSpPr>
          <p:nvPr/>
        </p:nvSpPr>
        <p:spPr bwMode="auto">
          <a:xfrm>
            <a:off x="520816" y="3197415"/>
            <a:ext cx="1415179" cy="390156"/>
          </a:xfrm>
          <a:prstGeom prst="rect">
            <a:avLst/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altLang="zh-CN" sz="1800" b="1" dirty="0">
                <a:solidFill>
                  <a:srgbClr val="FF0000"/>
                </a:solidFill>
              </a:rPr>
              <a:t>Challenges</a:t>
            </a:r>
            <a:endParaRPr lang="zh-CN" altLang="en-US" sz="1800" dirty="0"/>
          </a:p>
        </p:txBody>
      </p:sp>
      <p:sp>
        <p:nvSpPr>
          <p:cNvPr id="8" name="矩形 19"/>
          <p:cNvSpPr>
            <a:spLocks noChangeArrowheads="1"/>
          </p:cNvSpPr>
          <p:nvPr/>
        </p:nvSpPr>
        <p:spPr bwMode="auto">
          <a:xfrm>
            <a:off x="2825800" y="1415194"/>
            <a:ext cx="5448144" cy="449262"/>
          </a:xfrm>
          <a:prstGeom prst="rect">
            <a:avLst/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r>
              <a:rPr lang="zh-CN" altLang="en-US" sz="1800" dirty="0">
                <a:solidFill>
                  <a:srgbClr val="FF0000"/>
                </a:solidFill>
                <a:latin typeface="Arial" panose="020B0604020202020204" pitchFamily="34" charset="0"/>
              </a:rPr>
              <a:t>、</a:t>
            </a:r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</a:rPr>
              <a:t>Small aperture, Long mechanical length;</a:t>
            </a:r>
            <a:endParaRPr lang="zh-CN" altLang="en-US" sz="1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右大括号 2"/>
          <p:cNvSpPr>
            <a:spLocks/>
          </p:cNvSpPr>
          <p:nvPr/>
        </p:nvSpPr>
        <p:spPr bwMode="auto">
          <a:xfrm rot="10800000">
            <a:off x="2267015" y="1679634"/>
            <a:ext cx="413529" cy="3425718"/>
          </a:xfrm>
          <a:prstGeom prst="rightBrace">
            <a:avLst>
              <a:gd name="adj1" fmla="val 26159"/>
              <a:gd name="adj2" fmla="val 50000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latin typeface="Arial" panose="020B0604020202020204" pitchFamily="34" charset="0"/>
            </a:endParaRPr>
          </a:p>
        </p:txBody>
      </p:sp>
      <p:sp>
        <p:nvSpPr>
          <p:cNvPr id="16" name="矩形 19"/>
          <p:cNvSpPr>
            <a:spLocks noChangeArrowheads="1"/>
          </p:cNvSpPr>
          <p:nvPr/>
        </p:nvSpPr>
        <p:spPr bwMode="auto">
          <a:xfrm>
            <a:off x="2825800" y="2420255"/>
            <a:ext cx="5448144" cy="449262"/>
          </a:xfrm>
          <a:prstGeom prst="rect">
            <a:avLst/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r>
              <a:rPr lang="zh-CN" altLang="en-US" sz="1800" dirty="0">
                <a:solidFill>
                  <a:srgbClr val="FF0000"/>
                </a:solidFill>
                <a:latin typeface="Arial" panose="020B0604020202020204" pitchFamily="34" charset="0"/>
              </a:rPr>
              <a:t>、</a:t>
            </a:r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</a:rPr>
              <a:t>Weak field;</a:t>
            </a:r>
            <a:endParaRPr lang="zh-CN" altLang="en-US" sz="1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7" name="矩形 19"/>
          <p:cNvSpPr>
            <a:spLocks noChangeArrowheads="1"/>
          </p:cNvSpPr>
          <p:nvPr/>
        </p:nvSpPr>
        <p:spPr bwMode="auto">
          <a:xfrm>
            <a:off x="2825800" y="3545072"/>
            <a:ext cx="5448144" cy="449262"/>
          </a:xfrm>
          <a:prstGeom prst="rect">
            <a:avLst/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r>
              <a:rPr lang="zh-CN" altLang="en-US" sz="1800" dirty="0">
                <a:solidFill>
                  <a:srgbClr val="FF0000"/>
                </a:solidFill>
                <a:latin typeface="Arial" panose="020B0604020202020204" pitchFamily="34" charset="0"/>
              </a:rPr>
              <a:t>、</a:t>
            </a:r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</a:rPr>
              <a:t>Movement and collimation;</a:t>
            </a:r>
            <a:endParaRPr lang="zh-CN" altLang="en-US" sz="1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8" name="矩形 19"/>
          <p:cNvSpPr>
            <a:spLocks noChangeArrowheads="1"/>
          </p:cNvSpPr>
          <p:nvPr/>
        </p:nvSpPr>
        <p:spPr bwMode="auto">
          <a:xfrm>
            <a:off x="2843238" y="4726080"/>
            <a:ext cx="5448144" cy="449262"/>
          </a:xfrm>
          <a:prstGeom prst="rect">
            <a:avLst/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  <a:r>
              <a:rPr lang="zh-CN" altLang="en-US" sz="1800" dirty="0">
                <a:solidFill>
                  <a:srgbClr val="FF0000"/>
                </a:solidFill>
                <a:latin typeface="Arial" panose="020B0604020202020204" pitchFamily="34" charset="0"/>
              </a:rPr>
              <a:t>、</a:t>
            </a:r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</a:rPr>
              <a:t>Huge quantity;</a:t>
            </a:r>
            <a:endParaRPr lang="zh-CN" altLang="en-US" sz="1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07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灯片编号占位符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76D0B5D8-69F0-4315-B121-52ABDEBC355D}" type="slidenum">
              <a:rPr lang="zh-CN" altLang="en-US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17</a:t>
            </a:fld>
            <a:endParaRPr lang="zh-CN" altLang="en-US" sz="1800">
              <a:latin typeface="Arial" panose="020B0604020202020204" pitchFamily="34" charset="0"/>
            </a:endParaRPr>
          </a:p>
        </p:txBody>
      </p:sp>
      <p:sp>
        <p:nvSpPr>
          <p:cNvPr id="16387" name="标题 1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0" indent="0" algn="just" eaLnBrk="1" hangingPunct="1"/>
            <a:r>
              <a:rPr lang="en-US" altLang="zh-CN" sz="2400" b="1" dirty="0">
                <a:solidFill>
                  <a:srgbClr val="FF0000"/>
                </a:solidFill>
              </a:rPr>
              <a:t>3. Challenges and Solutions-----What we are doing 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now?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矩形 19"/>
          <p:cNvSpPr>
            <a:spLocks noChangeArrowheads="1"/>
          </p:cNvSpPr>
          <p:nvPr/>
        </p:nvSpPr>
        <p:spPr bwMode="auto">
          <a:xfrm>
            <a:off x="660512" y="1315595"/>
            <a:ext cx="3031309" cy="1634744"/>
          </a:xfrm>
          <a:prstGeom prst="rect">
            <a:avLst/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r>
              <a:rPr lang="zh-CN" altLang="en-US" sz="1800" dirty="0">
                <a:solidFill>
                  <a:srgbClr val="FF0000"/>
                </a:solidFill>
                <a:latin typeface="Arial" panose="020B0604020202020204" pitchFamily="34" charset="0"/>
              </a:rPr>
              <a:t>、</a:t>
            </a:r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</a:rPr>
              <a:t>Small </a:t>
            </a:r>
            <a:r>
              <a:rPr lang="en-US" altLang="zh-CN" sz="1800" dirty="0" smtClean="0">
                <a:solidFill>
                  <a:srgbClr val="FF0000"/>
                </a:solidFill>
                <a:latin typeface="Arial" panose="020B0604020202020204" pitchFamily="34" charset="0"/>
              </a:rPr>
              <a:t>aperture</a:t>
            </a:r>
          </a:p>
          <a:p>
            <a:pPr lvl="1" eaLnBrk="1" hangingPunct="1">
              <a:spcBef>
                <a:spcPct val="0"/>
              </a:spcBef>
              <a:buNone/>
            </a:pPr>
            <a:r>
              <a:rPr lang="en-US" altLang="zh-CN" sz="1400" dirty="0" smtClean="0">
                <a:solidFill>
                  <a:srgbClr val="FF0000"/>
                </a:solidFill>
                <a:latin typeface="Arial" panose="020B0604020202020204" pitchFamily="34" charset="0"/>
              </a:rPr>
              <a:t>  Booster dipole 63mm</a:t>
            </a:r>
            <a:r>
              <a:rPr lang="en-US" altLang="zh-CN" sz="1400" dirty="0">
                <a:solidFill>
                  <a:srgbClr val="FF0000"/>
                </a:solidFill>
                <a:latin typeface="Arial" panose="020B0604020202020204" pitchFamily="34" charset="0"/>
              </a:rPr>
              <a:t>, </a:t>
            </a:r>
            <a:endParaRPr lang="en-US" altLang="zh-CN" sz="1400" dirty="0" smtClean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lvl="1" eaLnBrk="1" hangingPunct="1">
              <a:spcBef>
                <a:spcPct val="0"/>
              </a:spcBef>
              <a:buNone/>
            </a:pPr>
            <a:r>
              <a:rPr lang="en-US" altLang="zh-CN" sz="1400" dirty="0" smtClean="0">
                <a:solidFill>
                  <a:srgbClr val="FF0000"/>
                </a:solidFill>
                <a:latin typeface="Arial" panose="020B0604020202020204" pitchFamily="34" charset="0"/>
              </a:rPr>
              <a:t>  Collider </a:t>
            </a:r>
            <a:r>
              <a:rPr lang="en-US" altLang="zh-CN" sz="1400" dirty="0">
                <a:solidFill>
                  <a:srgbClr val="FF0000"/>
                </a:solidFill>
                <a:latin typeface="Arial" panose="020B0604020202020204" pitchFamily="34" charset="0"/>
              </a:rPr>
              <a:t>dipole </a:t>
            </a:r>
            <a:r>
              <a:rPr lang="en-US" altLang="zh-CN" sz="1400" dirty="0" smtClean="0">
                <a:solidFill>
                  <a:srgbClr val="FF0000"/>
                </a:solidFill>
                <a:latin typeface="Arial" panose="020B0604020202020204" pitchFamily="34" charset="0"/>
              </a:rPr>
              <a:t>70mm,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zh-CN" sz="1800" dirty="0" smtClean="0">
                <a:solidFill>
                  <a:srgbClr val="FF0000"/>
                </a:solidFill>
                <a:latin typeface="Arial" panose="020B0604020202020204" pitchFamily="34" charset="0"/>
              </a:rPr>
              <a:t>      Long </a:t>
            </a:r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</a:rPr>
              <a:t>mechanical </a:t>
            </a:r>
            <a:r>
              <a:rPr lang="en-US" altLang="zh-CN" sz="1800" dirty="0" smtClean="0">
                <a:solidFill>
                  <a:srgbClr val="FF0000"/>
                </a:solidFill>
                <a:latin typeface="Arial" panose="020B0604020202020204" pitchFamily="34" charset="0"/>
              </a:rPr>
              <a:t>length</a:t>
            </a:r>
          </a:p>
          <a:p>
            <a:pPr lvl="1" eaLnBrk="1" hangingPunct="1">
              <a:spcBef>
                <a:spcPct val="0"/>
              </a:spcBef>
              <a:buNone/>
            </a:pPr>
            <a:r>
              <a:rPr lang="en-US" altLang="zh-CN" sz="1400" dirty="0" smtClean="0">
                <a:solidFill>
                  <a:srgbClr val="FF0000"/>
                </a:solidFill>
                <a:latin typeface="Arial" panose="020B0604020202020204" pitchFamily="34" charset="0"/>
              </a:rPr>
              <a:t>  Booster </a:t>
            </a:r>
            <a:r>
              <a:rPr lang="en-US" altLang="zh-CN" sz="1400" dirty="0">
                <a:solidFill>
                  <a:srgbClr val="FF0000"/>
                </a:solidFill>
                <a:latin typeface="Arial" panose="020B0604020202020204" pitchFamily="34" charset="0"/>
              </a:rPr>
              <a:t>dipole </a:t>
            </a:r>
            <a:r>
              <a:rPr lang="en-US" altLang="zh-CN" sz="1400" dirty="0" smtClean="0">
                <a:solidFill>
                  <a:srgbClr val="FF0000"/>
                </a:solidFill>
                <a:latin typeface="Arial" panose="020B0604020202020204" pitchFamily="34" charset="0"/>
              </a:rPr>
              <a:t>4.7m</a:t>
            </a:r>
            <a:r>
              <a:rPr lang="en-US" altLang="zh-CN" sz="1400" dirty="0">
                <a:solidFill>
                  <a:srgbClr val="FF0000"/>
                </a:solidFill>
                <a:latin typeface="Arial" panose="020B0604020202020204" pitchFamily="34" charset="0"/>
              </a:rPr>
              <a:t>, </a:t>
            </a:r>
          </a:p>
          <a:p>
            <a:pPr lvl="1" eaLnBrk="1" hangingPunct="1">
              <a:spcBef>
                <a:spcPct val="0"/>
              </a:spcBef>
              <a:buNone/>
            </a:pPr>
            <a:r>
              <a:rPr lang="en-US" altLang="zh-CN" sz="1400" dirty="0" smtClean="0">
                <a:solidFill>
                  <a:srgbClr val="FF0000"/>
                </a:solidFill>
                <a:latin typeface="Arial" panose="020B0604020202020204" pitchFamily="34" charset="0"/>
              </a:rPr>
              <a:t>  Collider </a:t>
            </a:r>
            <a:r>
              <a:rPr lang="en-US" altLang="zh-CN" sz="1400" dirty="0">
                <a:solidFill>
                  <a:srgbClr val="FF0000"/>
                </a:solidFill>
                <a:latin typeface="Arial" panose="020B0604020202020204" pitchFamily="34" charset="0"/>
              </a:rPr>
              <a:t>dipole </a:t>
            </a:r>
            <a:r>
              <a:rPr lang="en-US" altLang="zh-CN" sz="1400" dirty="0" smtClean="0">
                <a:solidFill>
                  <a:srgbClr val="FF0000"/>
                </a:solidFill>
                <a:latin typeface="Arial" panose="020B0604020202020204" pitchFamily="34" charset="0"/>
              </a:rPr>
              <a:t>5.75m</a:t>
            </a:r>
            <a:r>
              <a:rPr lang="en-US" altLang="zh-CN" sz="1400" dirty="0">
                <a:solidFill>
                  <a:srgbClr val="FF0000"/>
                </a:solidFill>
                <a:latin typeface="Arial" panose="020B0604020202020204" pitchFamily="34" charset="0"/>
              </a:rPr>
              <a:t>, </a:t>
            </a:r>
          </a:p>
          <a:p>
            <a:pPr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3" name="矩形 19"/>
          <p:cNvSpPr>
            <a:spLocks noChangeArrowheads="1"/>
          </p:cNvSpPr>
          <p:nvPr/>
        </p:nvSpPr>
        <p:spPr bwMode="auto">
          <a:xfrm>
            <a:off x="4152912" y="1351000"/>
            <a:ext cx="3352704" cy="1599338"/>
          </a:xfrm>
          <a:prstGeom prst="rect">
            <a:avLst/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r>
              <a:rPr lang="zh-CN" altLang="en-US" sz="1800" dirty="0">
                <a:solidFill>
                  <a:srgbClr val="FF0000"/>
                </a:solidFill>
                <a:latin typeface="Arial" panose="020B0604020202020204" pitchFamily="34" charset="0"/>
              </a:rPr>
              <a:t>、</a:t>
            </a:r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</a:rPr>
              <a:t>Weak </a:t>
            </a:r>
            <a:r>
              <a:rPr lang="en-US" altLang="zh-CN" sz="1800" dirty="0" smtClean="0">
                <a:solidFill>
                  <a:srgbClr val="FF0000"/>
                </a:solidFill>
                <a:latin typeface="Arial" panose="020B0604020202020204" pitchFamily="34" charset="0"/>
              </a:rPr>
              <a:t>field</a:t>
            </a:r>
          </a:p>
          <a:p>
            <a:pPr marL="0" lvl="1" indent="216000" algn="just" eaLnBrk="1" hangingPunct="1">
              <a:spcBef>
                <a:spcPct val="0"/>
              </a:spcBef>
              <a:buNone/>
            </a:pPr>
            <a:r>
              <a:rPr lang="en-US" altLang="zh-CN" sz="1400" dirty="0" smtClean="0">
                <a:solidFill>
                  <a:srgbClr val="FF0000"/>
                </a:solidFill>
                <a:latin typeface="Arial" panose="020B0604020202020204" pitchFamily="34" charset="0"/>
              </a:rPr>
              <a:t>    </a:t>
            </a:r>
            <a:r>
              <a:rPr lang="en-US" altLang="zh-CN" sz="1400" dirty="0">
                <a:solidFill>
                  <a:srgbClr val="FF0000"/>
                </a:solidFill>
                <a:latin typeface="Arial" panose="020B0604020202020204" pitchFamily="34" charset="0"/>
              </a:rPr>
              <a:t>Minimum magnetic field 61Gs;</a:t>
            </a:r>
          </a:p>
          <a:p>
            <a:pPr marL="0" lvl="1" indent="216000" algn="just" eaLnBrk="1" hangingPunct="1">
              <a:spcBef>
                <a:spcPct val="0"/>
              </a:spcBef>
              <a:buNone/>
            </a:pPr>
            <a:r>
              <a:rPr lang="en-US" altLang="zh-CN" sz="1400" dirty="0">
                <a:solidFill>
                  <a:srgbClr val="FF0000"/>
                </a:solidFill>
                <a:latin typeface="Arial" panose="020B0604020202020204" pitchFamily="34" charset="0"/>
              </a:rPr>
              <a:t>    The requirement of measurement accuracy is </a:t>
            </a:r>
            <a:r>
              <a:rPr lang="en-US" altLang="zh-CN" sz="1400" dirty="0" smtClean="0">
                <a:solidFill>
                  <a:srgbClr val="FF0000"/>
                </a:solidFill>
                <a:latin typeface="Arial" panose="020B0604020202020204" pitchFamily="34" charset="0"/>
              </a:rPr>
              <a:t>0.05%</a:t>
            </a:r>
            <a:r>
              <a:rPr lang="en-US" altLang="zh-CN" sz="1400" dirty="0">
                <a:solidFill>
                  <a:srgbClr val="FF0000"/>
                </a:solidFill>
                <a:latin typeface="Arial" panose="020B0604020202020204" pitchFamily="34" charset="0"/>
              </a:rPr>
              <a:t>(</a:t>
            </a:r>
            <a:r>
              <a:rPr lang="en-US" altLang="zh-CN" sz="1400" dirty="0" smtClean="0">
                <a:solidFill>
                  <a:srgbClr val="FF0000"/>
                </a:solidFill>
                <a:latin typeface="Arial" panose="020B0604020202020204" pitchFamily="34" charset="0"/>
              </a:rPr>
              <a:t>error</a:t>
            </a:r>
            <a:r>
              <a:rPr lang="zh-CN" altLang="en-US" sz="1400" dirty="0">
                <a:solidFill>
                  <a:srgbClr val="FF0000"/>
                </a:solidFill>
                <a:latin typeface="Arial" panose="020B0604020202020204" pitchFamily="34" charset="0"/>
              </a:rPr>
              <a:t>＜</a:t>
            </a:r>
            <a:r>
              <a:rPr lang="en-US" altLang="zh-CN" sz="1400" dirty="0">
                <a:solidFill>
                  <a:srgbClr val="FF0000"/>
                </a:solidFill>
                <a:latin typeface="Arial" panose="020B0604020202020204" pitchFamily="34" charset="0"/>
              </a:rPr>
              <a:t>0.03Gs), far below the geomagnetic level of 0.5Gs </a:t>
            </a:r>
            <a:r>
              <a:rPr lang="en-US" altLang="zh-CN" sz="1400" dirty="0" smtClean="0">
                <a:solidFill>
                  <a:srgbClr val="FF0000"/>
                </a:solidFill>
                <a:latin typeface="Arial" panose="020B0604020202020204" pitchFamily="34" charset="0"/>
              </a:rPr>
              <a:t>;</a:t>
            </a:r>
            <a:endParaRPr lang="en-US" altLang="zh-CN" sz="14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lvl="1" eaLnBrk="1" hangingPunct="1">
              <a:spcBef>
                <a:spcPct val="0"/>
              </a:spcBef>
              <a:buNone/>
            </a:pPr>
            <a:endParaRPr lang="en-US" altLang="zh-CN" sz="14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en-US" altLang="zh-CN" sz="1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左大括号 2"/>
          <p:cNvSpPr/>
          <p:nvPr/>
        </p:nvSpPr>
        <p:spPr bwMode="auto">
          <a:xfrm rot="16200000">
            <a:off x="3384584" y="2241584"/>
            <a:ext cx="838176" cy="2514528"/>
          </a:xfrm>
          <a:prstGeom prst="leftBrace">
            <a:avLst>
              <a:gd name="adj1" fmla="val 8333"/>
              <a:gd name="adj2" fmla="val 52711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083064" y="3652192"/>
            <a:ext cx="2890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What we are doing now?</a:t>
            </a:r>
            <a:endParaRPr lang="zh-CN" altLang="en-US" dirty="0"/>
          </a:p>
        </p:txBody>
      </p:sp>
      <p:sp>
        <p:nvSpPr>
          <p:cNvPr id="19" name="矩形 3"/>
          <p:cNvSpPr>
            <a:spLocks noChangeArrowheads="1"/>
          </p:cNvSpPr>
          <p:nvPr/>
        </p:nvSpPr>
        <p:spPr bwMode="auto">
          <a:xfrm>
            <a:off x="536575" y="4148827"/>
            <a:ext cx="7946913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25000"/>
              </a:lnSpc>
              <a:spcBef>
                <a:spcPct val="0"/>
              </a:spcBef>
              <a:buNone/>
            </a:pPr>
            <a:r>
              <a:rPr lang="en-US" altLang="zh-CN" sz="1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1</a:t>
            </a:r>
            <a:r>
              <a:rPr lang="zh-CN" alt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、</a:t>
            </a:r>
            <a:r>
              <a:rPr lang="en-US" altLang="zh-CN" sz="1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The </a:t>
            </a:r>
            <a:r>
              <a:rPr lang="en-US" altLang="zh-CN" sz="18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longest rotating coil measurement system and hall </a:t>
            </a:r>
            <a:r>
              <a:rPr lang="en-US" altLang="zh-CN" sz="1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probe </a:t>
            </a:r>
            <a:r>
              <a:rPr lang="en-US" altLang="zh-CN" sz="18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measurement system in </a:t>
            </a:r>
            <a:r>
              <a:rPr lang="en-US" altLang="zh-CN" sz="1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China are </a:t>
            </a:r>
            <a:r>
              <a:rPr lang="en-US" altLang="zh-CN" sz="18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under development</a:t>
            </a:r>
            <a:r>
              <a:rPr lang="en-US" altLang="zh-CN" sz="1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;</a:t>
            </a:r>
          </a:p>
          <a:p>
            <a:pPr algn="just" eaLnBrk="1" hangingPunct="1">
              <a:lnSpc>
                <a:spcPct val="125000"/>
              </a:lnSpc>
              <a:spcBef>
                <a:spcPct val="0"/>
              </a:spcBef>
              <a:buNone/>
            </a:pPr>
            <a:r>
              <a:rPr lang="en-US" altLang="zh-CN" sz="1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2</a:t>
            </a:r>
            <a:r>
              <a:rPr lang="zh-CN" alt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、</a:t>
            </a:r>
            <a:r>
              <a:rPr lang="en-US" altLang="zh-CN" sz="18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Develop special equipment for magnetic field measurement with higher </a:t>
            </a:r>
            <a:r>
              <a:rPr lang="en-US" altLang="zh-CN" sz="1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accuracy</a:t>
            </a:r>
            <a:r>
              <a:rPr lang="en-US" altLang="zh-CN" sz="18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8351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灯片编号占位符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76D0B5D8-69F0-4315-B121-52ABDEBC355D}" type="slidenum">
              <a:rPr lang="zh-CN" altLang="en-US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18</a:t>
            </a:fld>
            <a:endParaRPr lang="zh-CN" altLang="en-US" sz="1800">
              <a:latin typeface="Arial" panose="020B0604020202020204" pitchFamily="34" charset="0"/>
            </a:endParaRPr>
          </a:p>
        </p:txBody>
      </p:sp>
      <p:sp>
        <p:nvSpPr>
          <p:cNvPr id="16387" name="标题 1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0" indent="0" algn="just" eaLnBrk="1" hangingPunct="1"/>
            <a:r>
              <a:rPr lang="en-US" altLang="zh-CN" sz="2400" b="1" dirty="0">
                <a:solidFill>
                  <a:srgbClr val="FF0000"/>
                </a:solidFill>
              </a:rPr>
              <a:t>3.1 Solution of long mechanical length-----rotating coil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34" name="矩形 3"/>
          <p:cNvSpPr>
            <a:spLocks noChangeArrowheads="1"/>
          </p:cNvSpPr>
          <p:nvPr/>
        </p:nvSpPr>
        <p:spPr bwMode="auto">
          <a:xfrm>
            <a:off x="443383" y="1264035"/>
            <a:ext cx="8070850" cy="40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indent="0" algn="just" eaLnBrk="1" hangingPunct="1">
              <a:lnSpc>
                <a:spcPct val="125000"/>
              </a:lnSpc>
              <a:spcBef>
                <a:spcPct val="0"/>
              </a:spcBef>
              <a:buNone/>
            </a:pPr>
            <a:r>
              <a:rPr lang="en-US" altLang="zh-CN" sz="18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Scheme: multi section coil assembly</a:t>
            </a:r>
          </a:p>
        </p:txBody>
      </p:sp>
      <p:sp>
        <p:nvSpPr>
          <p:cNvPr id="5" name="矩形 4"/>
          <p:cNvSpPr/>
          <p:nvPr/>
        </p:nvSpPr>
        <p:spPr>
          <a:xfrm>
            <a:off x="349858" y="3087639"/>
            <a:ext cx="41877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sz="16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Calibri" panose="020F0502020204030204" pitchFamily="34" charset="0"/>
              </a:rPr>
              <a:t>The coil frame has </a:t>
            </a:r>
            <a:r>
              <a:rPr lang="en-US" altLang="zh-CN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Calibri" panose="020F0502020204030204" pitchFamily="34" charset="0"/>
              </a:rPr>
              <a:t>four </a:t>
            </a:r>
            <a:r>
              <a:rPr lang="en-US" altLang="zh-CN" sz="16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Calibri" panose="020F0502020204030204" pitchFamily="34" charset="0"/>
              </a:rPr>
              <a:t>sections, and the length of single section is 1218mm;</a:t>
            </a:r>
          </a:p>
          <a:p>
            <a:pPr indent="457200" algn="just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sz="16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Calibri" panose="020F0502020204030204" pitchFamily="34" charset="0"/>
              </a:rPr>
              <a:t>The self centering and self tightening structure is adopted between the framework and the outer tube;</a:t>
            </a:r>
          </a:p>
          <a:p>
            <a:pPr indent="457200" algn="just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sz="16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Calibri" panose="020F0502020204030204" pitchFamily="34" charset="0"/>
              </a:rPr>
              <a:t>The two skeletons are connected through the connecting shaft and the auxiliary connecting shaft hole shaft to ensure the </a:t>
            </a:r>
            <a:r>
              <a:rPr lang="en-US" altLang="zh-CN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Calibri" panose="020F0502020204030204" pitchFamily="34" charset="0"/>
              </a:rPr>
              <a:t>coaxiality</a:t>
            </a:r>
            <a:r>
              <a:rPr lang="en-US" altLang="zh-CN" sz="16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Calibri" panose="020F0502020204030204" pitchFamily="34" charset="0"/>
              </a:rPr>
              <a:t>;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963" y="1670172"/>
            <a:ext cx="8131270" cy="120682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8057" y="3390617"/>
            <a:ext cx="4070088" cy="2520000"/>
          </a:xfrm>
          <a:prstGeom prst="rect">
            <a:avLst/>
          </a:prstGeom>
        </p:spPr>
      </p:pic>
      <p:cxnSp>
        <p:nvCxnSpPr>
          <p:cNvPr id="8" name="直接箭头连接符 7"/>
          <p:cNvCxnSpPr/>
          <p:nvPr/>
        </p:nvCxnSpPr>
        <p:spPr bwMode="auto">
          <a:xfrm>
            <a:off x="4752643" y="2451128"/>
            <a:ext cx="1495709" cy="1396960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057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灯片编号占位符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76D0B5D8-69F0-4315-B121-52ABDEBC355D}" type="slidenum">
              <a:rPr lang="zh-CN" altLang="en-US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19</a:t>
            </a:fld>
            <a:endParaRPr lang="zh-CN" altLang="en-US" sz="1800">
              <a:latin typeface="Arial" panose="020B0604020202020204" pitchFamily="34" charset="0"/>
            </a:endParaRPr>
          </a:p>
        </p:txBody>
      </p:sp>
      <p:sp>
        <p:nvSpPr>
          <p:cNvPr id="16387" name="标题 1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0" indent="0" algn="just" eaLnBrk="1" hangingPunct="1"/>
            <a:r>
              <a:rPr lang="en-US" altLang="zh-CN" sz="2400" b="1" dirty="0">
                <a:solidFill>
                  <a:srgbClr val="FF0000"/>
                </a:solidFill>
              </a:rPr>
              <a:t>3.1 Solution of long mechanical length-----Rotating coil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34" name="矩形 3"/>
          <p:cNvSpPr>
            <a:spLocks noChangeArrowheads="1"/>
          </p:cNvSpPr>
          <p:nvPr/>
        </p:nvSpPr>
        <p:spPr bwMode="auto">
          <a:xfrm>
            <a:off x="714600" y="5664136"/>
            <a:ext cx="7962672" cy="371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indent="0" algn="just" eaLnBrk="1" hangingPunct="1">
              <a:lnSpc>
                <a:spcPct val="125000"/>
              </a:lnSpc>
              <a:spcBef>
                <a:spcPct val="0"/>
              </a:spcBef>
              <a:buNone/>
            </a:pPr>
            <a:r>
              <a:rPr lang="en-US" altLang="zh-CN" sz="16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Progress: skeleton fabrication has been completed and coil winding is being wound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67EEA6D-E128-48DF-BCF4-C55618CE8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703" y="1292167"/>
            <a:ext cx="7608467" cy="427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32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灯片编号占位符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28C646EC-9509-4025-886B-51D71148FC18}" type="slidenum">
              <a:rPr lang="zh-CN" altLang="en-US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2</a:t>
            </a:fld>
            <a:endParaRPr lang="zh-CN" altLang="en-US" sz="1800">
              <a:latin typeface="Arial" panose="020B0604020202020204" pitchFamily="34" charset="0"/>
            </a:endParaRPr>
          </a:p>
        </p:txBody>
      </p:sp>
      <p:sp>
        <p:nvSpPr>
          <p:cNvPr id="6147" name="标题 1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0" indent="0" algn="just" eaLnBrk="1" hangingPunct="1"/>
            <a:r>
              <a:rPr lang="en-US" altLang="zh-CN" sz="2800" b="1" dirty="0">
                <a:solidFill>
                  <a:srgbClr val="FF0000"/>
                </a:solidFill>
              </a:rPr>
              <a:t>Outline</a:t>
            </a:r>
            <a:endParaRPr lang="zh-CN" altLang="zh-CN" sz="2800" b="1" dirty="0">
              <a:solidFill>
                <a:srgbClr val="FF0000"/>
              </a:solidFill>
            </a:endParaRPr>
          </a:p>
        </p:txBody>
      </p:sp>
      <p:sp>
        <p:nvSpPr>
          <p:cNvPr id="6148" name="内容占位符 2"/>
          <p:cNvSpPr>
            <a:spLocks noGrp="1" noChangeArrowheads="1"/>
          </p:cNvSpPr>
          <p:nvPr>
            <p:ph idx="1"/>
          </p:nvPr>
        </p:nvSpPr>
        <p:spPr>
          <a:xfrm>
            <a:off x="457200" y="1403350"/>
            <a:ext cx="8166100" cy="4641850"/>
          </a:xfrm>
        </p:spPr>
        <p:txBody>
          <a:bodyPr/>
          <a:lstStyle/>
          <a:p>
            <a:pPr marL="755650" lvl="1" indent="-342900" algn="just" eaLnBrk="1" hangingPunct="1">
              <a:lnSpc>
                <a:spcPct val="200000"/>
              </a:lnSpc>
              <a:spcBef>
                <a:spcPct val="0"/>
              </a:spcBef>
              <a:buFont typeface="Wingdings" panose="05000000000000000000" pitchFamily="2" charset="2"/>
              <a:buChar char="u"/>
            </a:pPr>
            <a:r>
              <a:rPr lang="en-US" altLang="zh-CN" sz="18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Information of CEPC magnets</a:t>
            </a:r>
          </a:p>
          <a:p>
            <a:pPr marL="755650" lvl="1" indent="-342900" algn="just" eaLnBrk="1" hangingPunct="1">
              <a:lnSpc>
                <a:spcPct val="200000"/>
              </a:lnSpc>
              <a:spcBef>
                <a:spcPct val="0"/>
              </a:spcBef>
              <a:buFont typeface="Wingdings" panose="05000000000000000000" pitchFamily="2" charset="2"/>
              <a:buChar char="u"/>
            </a:pPr>
            <a:r>
              <a:rPr lang="en-US" altLang="zh-CN" sz="18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Introduction of magnetic field measurement system</a:t>
            </a:r>
          </a:p>
          <a:p>
            <a:pPr marL="755650" lvl="1" indent="-342900" algn="just" eaLnBrk="1" hangingPunct="1">
              <a:lnSpc>
                <a:spcPct val="200000"/>
              </a:lnSpc>
              <a:spcBef>
                <a:spcPct val="0"/>
              </a:spcBef>
              <a:buFont typeface="Wingdings" panose="05000000000000000000" pitchFamily="2" charset="2"/>
              <a:buChar char="u"/>
            </a:pPr>
            <a:r>
              <a:rPr lang="en-US" altLang="zh-CN" sz="18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Challenges and Solutions</a:t>
            </a:r>
          </a:p>
          <a:p>
            <a:pPr marL="755650" lvl="1" indent="-342900" algn="just" eaLnBrk="1" hangingPunct="1">
              <a:lnSpc>
                <a:spcPct val="200000"/>
              </a:lnSpc>
              <a:spcBef>
                <a:spcPct val="0"/>
              </a:spcBef>
              <a:buFont typeface="Wingdings" panose="05000000000000000000" pitchFamily="2" charset="2"/>
              <a:buChar char="u"/>
            </a:pPr>
            <a:r>
              <a:rPr lang="en-US" altLang="zh-CN" sz="18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Target</a:t>
            </a:r>
            <a:endParaRPr lang="zh-CN" altLang="en-US" sz="18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  <a:p>
            <a:pPr marL="755650" lvl="1" indent="-342900" algn="just" eaLnBrk="1" hangingPunct="1">
              <a:lnSpc>
                <a:spcPct val="200000"/>
              </a:lnSpc>
              <a:spcBef>
                <a:spcPct val="0"/>
              </a:spcBef>
              <a:buFont typeface="Wingdings" panose="05000000000000000000" pitchFamily="2" charset="2"/>
              <a:buChar char="u"/>
            </a:pPr>
            <a:endParaRPr lang="en-US" altLang="zh-CN" sz="24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灯片编号占位符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76D0B5D8-69F0-4315-B121-52ABDEBC355D}" type="slidenum">
              <a:rPr lang="zh-CN" altLang="en-US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20</a:t>
            </a:fld>
            <a:endParaRPr lang="zh-CN" altLang="en-US" sz="1800">
              <a:latin typeface="Arial" panose="020B0604020202020204" pitchFamily="34" charset="0"/>
            </a:endParaRPr>
          </a:p>
        </p:txBody>
      </p:sp>
      <p:sp>
        <p:nvSpPr>
          <p:cNvPr id="16387" name="标题 1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0" indent="0" algn="just" eaLnBrk="1" hangingPunct="1"/>
            <a:r>
              <a:rPr lang="en-US" altLang="zh-CN" sz="2400" b="1" dirty="0">
                <a:solidFill>
                  <a:srgbClr val="FF0000"/>
                </a:solidFill>
              </a:rPr>
              <a:t>3.1 Solution of long mechanical length-----hall probe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34" name="矩形 3"/>
          <p:cNvSpPr>
            <a:spLocks noChangeArrowheads="1"/>
          </p:cNvSpPr>
          <p:nvPr/>
        </p:nvSpPr>
        <p:spPr bwMode="auto">
          <a:xfrm>
            <a:off x="441752" y="1333560"/>
            <a:ext cx="8070850" cy="40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indent="0" algn="just" eaLnBrk="1" hangingPunct="1">
              <a:lnSpc>
                <a:spcPct val="125000"/>
              </a:lnSpc>
              <a:spcBef>
                <a:spcPct val="0"/>
              </a:spcBef>
              <a:buNone/>
            </a:pPr>
            <a:r>
              <a:rPr lang="en-US" altLang="zh-CN" sz="18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Complete change of mechanical structure!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AC782E9-0F16-4658-A137-F0C743DE73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36" y="2032040"/>
            <a:ext cx="3799065" cy="288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8DF0906-BF31-4316-B0FC-952EBCC977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82" y="1983919"/>
            <a:ext cx="3841501" cy="2880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D52BC21E-6C33-433A-BBC9-AB4235FFBD39}"/>
              </a:ext>
            </a:extLst>
          </p:cNvPr>
          <p:cNvSpPr/>
          <p:nvPr/>
        </p:nvSpPr>
        <p:spPr>
          <a:xfrm>
            <a:off x="327463" y="4994090"/>
            <a:ext cx="4244537" cy="406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lnSpc>
                <a:spcPct val="125000"/>
              </a:lnSpc>
            </a:pP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Six dimensional mechanical platform.</a:t>
            </a:r>
          </a:p>
        </p:txBody>
      </p:sp>
      <p:sp>
        <p:nvSpPr>
          <p:cNvPr id="8" name="箭头: 右 7">
            <a:extLst>
              <a:ext uri="{FF2B5EF4-FFF2-40B4-BE49-F238E27FC236}">
                <a16:creationId xmlns:a16="http://schemas.microsoft.com/office/drawing/2014/main" id="{D0DDCAAC-A302-4D49-8B83-449C32582BB1}"/>
              </a:ext>
            </a:extLst>
          </p:cNvPr>
          <p:cNvSpPr/>
          <p:nvPr/>
        </p:nvSpPr>
        <p:spPr bwMode="auto">
          <a:xfrm>
            <a:off x="4406904" y="3359152"/>
            <a:ext cx="513911" cy="209544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7C1D854-5918-4712-B76D-CFD1EFAF3DD5}"/>
              </a:ext>
            </a:extLst>
          </p:cNvPr>
          <p:cNvSpPr/>
          <p:nvPr/>
        </p:nvSpPr>
        <p:spPr>
          <a:xfrm>
            <a:off x="4838199" y="5034321"/>
            <a:ext cx="4244537" cy="752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lnSpc>
                <a:spcPct val="125000"/>
              </a:lnSpc>
            </a:pP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The guide rail is directly placed on the pole of the magnet.</a:t>
            </a:r>
          </a:p>
        </p:txBody>
      </p:sp>
    </p:spTree>
    <p:extLst>
      <p:ext uri="{BB962C8B-B14F-4D97-AF65-F5344CB8AC3E}">
        <p14:creationId xmlns:p14="http://schemas.microsoft.com/office/powerpoint/2010/main" val="20568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灯片编号占位符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76D0B5D8-69F0-4315-B121-52ABDEBC355D}" type="slidenum">
              <a:rPr lang="zh-CN" altLang="en-US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21</a:t>
            </a:fld>
            <a:endParaRPr lang="zh-CN" altLang="en-US" sz="1800">
              <a:latin typeface="Arial" panose="020B0604020202020204" pitchFamily="34" charset="0"/>
            </a:endParaRPr>
          </a:p>
        </p:txBody>
      </p:sp>
      <p:sp>
        <p:nvSpPr>
          <p:cNvPr id="16387" name="标题 1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0" indent="0" algn="just" eaLnBrk="1" hangingPunct="1"/>
            <a:r>
              <a:rPr lang="en-US" altLang="zh-CN" sz="2400" b="1" dirty="0">
                <a:solidFill>
                  <a:srgbClr val="FF0000"/>
                </a:solidFill>
              </a:rPr>
              <a:t>3.2</a:t>
            </a:r>
            <a:r>
              <a:rPr lang="zh-CN" altLang="en-US" sz="2400" b="1" dirty="0">
                <a:solidFill>
                  <a:srgbClr val="FF0000"/>
                </a:solidFill>
              </a:rPr>
              <a:t>、</a:t>
            </a:r>
            <a:r>
              <a:rPr lang="en-US" altLang="zh-CN" sz="2400" b="1" dirty="0">
                <a:solidFill>
                  <a:srgbClr val="FF0000"/>
                </a:solidFill>
              </a:rPr>
              <a:t>Solution of weak field ------Rotating 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coil design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34" name="矩形 3"/>
          <p:cNvSpPr>
            <a:spLocks noChangeArrowheads="1"/>
          </p:cNvSpPr>
          <p:nvPr/>
        </p:nvSpPr>
        <p:spPr bwMode="auto">
          <a:xfrm>
            <a:off x="534589" y="1233747"/>
            <a:ext cx="8070850" cy="40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indent="0" algn="just" eaLnBrk="1" hangingPunct="1">
              <a:lnSpc>
                <a:spcPct val="125000"/>
              </a:lnSpc>
              <a:spcBef>
                <a:spcPct val="0"/>
              </a:spcBef>
              <a:buNone/>
            </a:pPr>
            <a:r>
              <a:rPr lang="en-US" altLang="zh-CN" sz="18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Increase the voltage induced by the coil!</a:t>
            </a:r>
            <a:r>
              <a:rPr lang="zh-CN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 </a:t>
            </a:r>
            <a:endParaRPr lang="en-US" altLang="zh-CN" sz="1800" b="1" dirty="0">
              <a:solidFill>
                <a:srgbClr val="002060"/>
              </a:solidFill>
              <a:latin typeface="Times New Roman" panose="02020603050405020304" pitchFamily="18" charset="0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  <p:sp>
        <p:nvSpPr>
          <p:cNvPr id="5" name="矩形 12">
            <a:extLst>
              <a:ext uri="{FF2B5EF4-FFF2-40B4-BE49-F238E27FC236}">
                <a16:creationId xmlns:a16="http://schemas.microsoft.com/office/drawing/2014/main" id="{3EED6ABA-DEB7-4CBD-BC3C-60AFF173A2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3672" y="1979394"/>
            <a:ext cx="1325499" cy="472617"/>
          </a:xfrm>
          <a:prstGeom prst="rect">
            <a:avLst/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</a:rPr>
              <a:t>Magnet</a:t>
            </a:r>
            <a:endParaRPr lang="zh-CN" altLang="en-US" sz="1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26C73ED2-0280-4EC7-A722-9840E6757241}"/>
              </a:ext>
            </a:extLst>
          </p:cNvPr>
          <p:cNvSpPr/>
          <p:nvPr/>
        </p:nvSpPr>
        <p:spPr>
          <a:xfrm>
            <a:off x="2717796" y="1827966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Aperture</a:t>
            </a:r>
            <a:endParaRPr lang="zh-CN" altLang="en-US" dirty="0"/>
          </a:p>
        </p:txBody>
      </p:sp>
      <p:sp>
        <p:nvSpPr>
          <p:cNvPr id="3" name="箭头: 右 2">
            <a:extLst>
              <a:ext uri="{FF2B5EF4-FFF2-40B4-BE49-F238E27FC236}">
                <a16:creationId xmlns:a16="http://schemas.microsoft.com/office/drawing/2014/main" id="{733D3A31-054C-4E7E-9B25-2D0DCF87C556}"/>
              </a:ext>
            </a:extLst>
          </p:cNvPr>
          <p:cNvSpPr/>
          <p:nvPr/>
        </p:nvSpPr>
        <p:spPr bwMode="auto">
          <a:xfrm>
            <a:off x="5291265" y="2156509"/>
            <a:ext cx="1043876" cy="15978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8" name="矩形 12">
            <a:extLst>
              <a:ext uri="{FF2B5EF4-FFF2-40B4-BE49-F238E27FC236}">
                <a16:creationId xmlns:a16="http://schemas.microsoft.com/office/drawing/2014/main" id="{8B2B44D3-815E-4468-AF3E-16817D4EE3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748" y="2071615"/>
            <a:ext cx="1816048" cy="472617"/>
          </a:xfrm>
          <a:prstGeom prst="rect">
            <a:avLst/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</a:rPr>
              <a:t>Coil radius</a:t>
            </a:r>
            <a:endParaRPr lang="zh-CN" altLang="en-US" sz="1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箭头: 下 3">
            <a:extLst>
              <a:ext uri="{FF2B5EF4-FFF2-40B4-BE49-F238E27FC236}">
                <a16:creationId xmlns:a16="http://schemas.microsoft.com/office/drawing/2014/main" id="{087947B6-69AB-4949-B9DD-FBCEF2382CDB}"/>
              </a:ext>
            </a:extLst>
          </p:cNvPr>
          <p:cNvSpPr/>
          <p:nvPr/>
        </p:nvSpPr>
        <p:spPr bwMode="auto">
          <a:xfrm>
            <a:off x="4432304" y="2554897"/>
            <a:ext cx="139696" cy="838176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AFF8E35-F6E2-4449-889E-A4133278CE31}"/>
              </a:ext>
            </a:extLst>
          </p:cNvPr>
          <p:cNvSpPr/>
          <p:nvPr/>
        </p:nvSpPr>
        <p:spPr>
          <a:xfrm>
            <a:off x="4570014" y="2555329"/>
            <a:ext cx="1396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Mechanical strength</a:t>
            </a:r>
            <a:endParaRPr lang="zh-CN" altLang="en-US" dirty="0"/>
          </a:p>
        </p:txBody>
      </p:sp>
      <p:sp>
        <p:nvSpPr>
          <p:cNvPr id="12" name="矩形 12">
            <a:extLst>
              <a:ext uri="{FF2B5EF4-FFF2-40B4-BE49-F238E27FC236}">
                <a16:creationId xmlns:a16="http://schemas.microsoft.com/office/drawing/2014/main" id="{66389C3F-DE57-4E6C-B654-BF99F3D24E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4128" y="3515167"/>
            <a:ext cx="1697137" cy="472617"/>
          </a:xfrm>
          <a:prstGeom prst="rect">
            <a:avLst/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</a:rPr>
              <a:t>Coil Length</a:t>
            </a:r>
            <a:endParaRPr lang="zh-CN" altLang="en-US" sz="1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箭头: 左 5">
            <a:extLst>
              <a:ext uri="{FF2B5EF4-FFF2-40B4-BE49-F238E27FC236}">
                <a16:creationId xmlns:a16="http://schemas.microsoft.com/office/drawing/2014/main" id="{4938A180-9CBE-4D55-B30C-1266D32A762C}"/>
              </a:ext>
            </a:extLst>
          </p:cNvPr>
          <p:cNvSpPr/>
          <p:nvPr/>
        </p:nvSpPr>
        <p:spPr bwMode="auto">
          <a:xfrm>
            <a:off x="2755951" y="2189770"/>
            <a:ext cx="855117" cy="126527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4" name="矩形 12">
            <a:extLst>
              <a:ext uri="{FF2B5EF4-FFF2-40B4-BE49-F238E27FC236}">
                <a16:creationId xmlns:a16="http://schemas.microsoft.com/office/drawing/2014/main" id="{99B42710-A591-44EB-BDC3-22130253C9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7744" y="1971990"/>
            <a:ext cx="1816048" cy="472617"/>
          </a:xfrm>
          <a:prstGeom prst="rect">
            <a:avLst/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</a:rPr>
              <a:t>Coil turns</a:t>
            </a:r>
            <a:endParaRPr lang="zh-CN" altLang="en-US" sz="1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663B2912-7571-47F6-9F5A-EBB5017739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1173008"/>
              </p:ext>
            </p:extLst>
          </p:nvPr>
        </p:nvGraphicFramePr>
        <p:xfrm>
          <a:off x="375384" y="4127480"/>
          <a:ext cx="2326776" cy="1831816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004629">
                  <a:extLst>
                    <a:ext uri="{9D8B030D-6E8A-4147-A177-3AD203B41FA5}">
                      <a16:colId xmlns:a16="http://schemas.microsoft.com/office/drawing/2014/main" val="4262811010"/>
                    </a:ext>
                  </a:extLst>
                </a:gridCol>
                <a:gridCol w="1322147">
                  <a:extLst>
                    <a:ext uri="{9D8B030D-6E8A-4147-A177-3AD203B41FA5}">
                      <a16:colId xmlns:a16="http://schemas.microsoft.com/office/drawing/2014/main" val="29135697"/>
                    </a:ext>
                  </a:extLst>
                </a:gridCol>
              </a:tblGrid>
              <a:tr h="26168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Coil parameters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Value</a:t>
                      </a: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1156108413"/>
                  </a:ext>
                </a:extLst>
              </a:tr>
              <a:tr h="2616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R1(mm)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26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777635420"/>
                  </a:ext>
                </a:extLst>
              </a:tr>
              <a:tr h="2616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R2</a:t>
                      </a:r>
                      <a:r>
                        <a:rPr lang="en-US" altLang="zh-CN" sz="1100" u="none" strike="noStrike" dirty="0">
                          <a:effectLst/>
                        </a:rPr>
                        <a:t>(mm)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18.417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2498974349"/>
                  </a:ext>
                </a:extLst>
              </a:tr>
              <a:tr h="2616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R3</a:t>
                      </a:r>
                      <a:r>
                        <a:rPr lang="en-US" altLang="zh-CN" sz="1100" u="none" strike="noStrike" dirty="0">
                          <a:effectLst/>
                        </a:rPr>
                        <a:t>(mm)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19.5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1082836309"/>
                  </a:ext>
                </a:extLst>
              </a:tr>
              <a:tr h="2616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R4</a:t>
                      </a:r>
                      <a:r>
                        <a:rPr lang="en-US" altLang="zh-CN" sz="1100" u="none" strike="noStrike" dirty="0">
                          <a:effectLst/>
                        </a:rPr>
                        <a:t>(mm)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11.917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2352647745"/>
                  </a:ext>
                </a:extLst>
              </a:tr>
              <a:tr h="261688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dirty="0">
                          <a:effectLst/>
                        </a:rPr>
                        <a:t>外层匝数</a:t>
                      </a:r>
                      <a:r>
                        <a:rPr lang="en-US" altLang="zh-CN" sz="1100" u="none" strike="noStrike" dirty="0">
                          <a:effectLst/>
                        </a:rPr>
                        <a:t>(Turns)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240  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3752365619"/>
                  </a:ext>
                </a:extLst>
              </a:tr>
              <a:tr h="261688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dirty="0">
                          <a:effectLst/>
                        </a:rPr>
                        <a:t>内层匝数</a:t>
                      </a:r>
                      <a:r>
                        <a:rPr lang="en-US" altLang="zh-CN" sz="1100" u="none" strike="noStrike" dirty="0">
                          <a:effectLst/>
                        </a:rPr>
                        <a:t>(Turns)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360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2108056448"/>
                  </a:ext>
                </a:extLst>
              </a:tr>
            </a:tbl>
          </a:graphicData>
        </a:graphic>
      </p:graphicFrame>
      <p:sp>
        <p:nvSpPr>
          <p:cNvPr id="18" name="箭头: 右 17">
            <a:extLst>
              <a:ext uri="{FF2B5EF4-FFF2-40B4-BE49-F238E27FC236}">
                <a16:creationId xmlns:a16="http://schemas.microsoft.com/office/drawing/2014/main" id="{5F85A295-C9AF-43FA-9758-9661563CCFDE}"/>
              </a:ext>
            </a:extLst>
          </p:cNvPr>
          <p:cNvSpPr/>
          <p:nvPr/>
        </p:nvSpPr>
        <p:spPr bwMode="auto">
          <a:xfrm>
            <a:off x="2895648" y="5144083"/>
            <a:ext cx="1043876" cy="15978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1E39AF2-4868-4299-90DE-A7238A49D244}"/>
              </a:ext>
            </a:extLst>
          </p:cNvPr>
          <p:cNvSpPr/>
          <p:nvPr/>
        </p:nvSpPr>
        <p:spPr>
          <a:xfrm>
            <a:off x="4048140" y="5043106"/>
            <a:ext cx="4959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Calibri" panose="020F0502020204030204" pitchFamily="34" charset="0"/>
              </a:rPr>
              <a:t>The induced voltage is 0.124V, Barely enough!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0016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灯片编号占位符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76D0B5D8-69F0-4315-B121-52ABDEBC355D}" type="slidenum">
              <a:rPr lang="zh-CN" altLang="en-US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22</a:t>
            </a:fld>
            <a:endParaRPr lang="zh-CN" altLang="en-US" sz="1800">
              <a:latin typeface="Arial" panose="020B0604020202020204" pitchFamily="34" charset="0"/>
            </a:endParaRPr>
          </a:p>
        </p:txBody>
      </p:sp>
      <p:sp>
        <p:nvSpPr>
          <p:cNvPr id="16387" name="标题 1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0" indent="0" algn="just" eaLnBrk="1" hangingPunct="1"/>
            <a:r>
              <a:rPr lang="en-US" altLang="zh-CN" sz="2400" b="1" dirty="0">
                <a:solidFill>
                  <a:srgbClr val="FF0000"/>
                </a:solidFill>
              </a:rPr>
              <a:t>3.2</a:t>
            </a:r>
            <a:r>
              <a:rPr lang="zh-CN" altLang="en-US" sz="2400" b="1" dirty="0">
                <a:solidFill>
                  <a:srgbClr val="FF0000"/>
                </a:solidFill>
              </a:rPr>
              <a:t>、</a:t>
            </a:r>
            <a:r>
              <a:rPr lang="en-US" altLang="zh-CN" sz="2400" b="1" dirty="0">
                <a:solidFill>
                  <a:srgbClr val="FF0000"/>
                </a:solidFill>
              </a:rPr>
              <a:t>Solution of weak field ------Develop 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equipment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34" name="矩形 3"/>
          <p:cNvSpPr>
            <a:spLocks noChangeArrowheads="1"/>
          </p:cNvSpPr>
          <p:nvPr/>
        </p:nvSpPr>
        <p:spPr bwMode="auto">
          <a:xfrm>
            <a:off x="534589" y="1233747"/>
            <a:ext cx="8070850" cy="40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indent="0" algn="just" eaLnBrk="1" hangingPunct="1">
              <a:lnSpc>
                <a:spcPct val="125000"/>
              </a:lnSpc>
              <a:spcBef>
                <a:spcPct val="0"/>
              </a:spcBef>
              <a:buNone/>
            </a:pPr>
            <a:r>
              <a:rPr lang="en-US" altLang="zh-CN" sz="1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Develop </a:t>
            </a:r>
            <a:r>
              <a:rPr lang="en-US" altLang="zh-CN" sz="18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professional equipment!</a:t>
            </a:r>
            <a:r>
              <a:rPr lang="zh-CN" alt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 </a:t>
            </a:r>
            <a:endParaRPr lang="en-US" altLang="zh-CN" sz="1800" b="1" dirty="0">
              <a:solidFill>
                <a:srgbClr val="002060"/>
              </a:solidFill>
              <a:latin typeface="Times New Roman" panose="02020603050405020304" pitchFamily="18" charset="0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1E39AF2-4868-4299-90DE-A7238A49D244}"/>
              </a:ext>
            </a:extLst>
          </p:cNvPr>
          <p:cNvSpPr/>
          <p:nvPr/>
        </p:nvSpPr>
        <p:spPr>
          <a:xfrm>
            <a:off x="457200" y="4016657"/>
            <a:ext cx="2374832" cy="1715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err="1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Calibri" panose="020F0502020204030204" pitchFamily="34" charset="0"/>
              </a:rPr>
              <a:t>Metrolab</a:t>
            </a: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Calibri" panose="020F0502020204030204" pitchFamily="34" charset="0"/>
              </a:rPr>
              <a:t> FDI2056</a:t>
            </a:r>
          </a:p>
          <a:p>
            <a:pPr indent="216000" algn="just">
              <a:lnSpc>
                <a:spcPct val="125000"/>
              </a:lnSpc>
            </a:pPr>
            <a:r>
              <a:rPr lang="en-US" altLang="zh-CN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FDI2056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is a high precision, high-speed voltage integrator, developed at the European Organization for Nuclear Research (CERN).</a:t>
            </a:r>
            <a:endParaRPr lang="zh-CN" altLang="en-US" sz="1400" b="1" dirty="0">
              <a:solidFill>
                <a:srgbClr val="00206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46860"/>
            <a:ext cx="2705301" cy="2160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3466" y="1957758"/>
            <a:ext cx="2402032" cy="1798476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B1E39AF2-4868-4299-90DE-A7238A49D244}"/>
              </a:ext>
            </a:extLst>
          </p:cNvPr>
          <p:cNvSpPr/>
          <p:nvPr/>
        </p:nvSpPr>
        <p:spPr>
          <a:xfrm>
            <a:off x="3454432" y="3877824"/>
            <a:ext cx="2118699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16000"/>
            <a:r>
              <a:rPr lang="en-US" altLang="zh-CN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Calibri" panose="020F0502020204030204" pitchFamily="34" charset="0"/>
              </a:rPr>
              <a:t>Integrator </a:t>
            </a: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Calibri" panose="020F0502020204030204" pitchFamily="34" charset="0"/>
              </a:rPr>
              <a:t>based on </a:t>
            </a:r>
            <a:r>
              <a:rPr lang="en-US" altLang="zh-CN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Calibri" panose="020F0502020204030204" pitchFamily="34" charset="0"/>
              </a:rPr>
              <a:t>NI </a:t>
            </a: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Calibri" panose="020F0502020204030204" pitchFamily="34" charset="0"/>
              </a:rPr>
              <a:t>device</a:t>
            </a:r>
          </a:p>
          <a:p>
            <a:pPr indent="252000" algn="just">
              <a:lnSpc>
                <a:spcPct val="125000"/>
              </a:lnSpc>
            </a:pP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The </a:t>
            </a:r>
            <a:r>
              <a:rPr lang="en-US" altLang="zh-CN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integrator is developed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by ourselves based on </a:t>
            </a:r>
            <a:r>
              <a:rPr lang="en-US" altLang="zh-CN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NI voltage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acquisition </a:t>
            </a:r>
            <a:r>
              <a:rPr lang="en-US" altLang="zh-CN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equipment.</a:t>
            </a:r>
          </a:p>
          <a:p>
            <a:pPr indent="252000" algn="just">
              <a:lnSpc>
                <a:spcPct val="125000"/>
              </a:lnSpc>
            </a:pPr>
            <a:r>
              <a:rPr lang="en-US" altLang="zh-CN" sz="1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Application:CSNS</a:t>
            </a:r>
            <a:r>
              <a:rPr lang="zh-CN" altLang="en-US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、</a:t>
            </a:r>
            <a:r>
              <a:rPr lang="en-US" altLang="zh-CN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HEPS booster</a:t>
            </a:r>
            <a:endParaRPr lang="zh-CN" altLang="en-US" sz="1400" b="1" dirty="0">
              <a:solidFill>
                <a:srgbClr val="00206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1816" y="1970159"/>
            <a:ext cx="2400938" cy="1800000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B1E39AF2-4868-4299-90DE-A7238A49D244}"/>
              </a:ext>
            </a:extLst>
          </p:cNvPr>
          <p:cNvSpPr/>
          <p:nvPr/>
        </p:nvSpPr>
        <p:spPr>
          <a:xfrm>
            <a:off x="5955498" y="3874414"/>
            <a:ext cx="2566253" cy="1454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16000"/>
            <a:r>
              <a:rPr lang="en-US" altLang="zh-CN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Calibri" panose="020F0502020204030204" pitchFamily="34" charset="0"/>
              </a:rPr>
              <a:t>Integrator </a:t>
            </a: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Calibri" panose="020F0502020204030204" pitchFamily="34" charset="0"/>
              </a:rPr>
              <a:t>based on </a:t>
            </a:r>
            <a:r>
              <a:rPr lang="zh-CN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Calibri" panose="020F0502020204030204" pitchFamily="34" charset="0"/>
              </a:rPr>
              <a:t> </a:t>
            </a:r>
            <a:r>
              <a:rPr lang="en-US" altLang="zh-CN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Calibri" panose="020F0502020204030204" pitchFamily="34" charset="0"/>
              </a:rPr>
              <a:t>Keithley</a:t>
            </a:r>
            <a:endParaRPr lang="en-US" altLang="zh-CN" b="1" dirty="0">
              <a:solidFill>
                <a:srgbClr val="002060"/>
              </a:solidFill>
              <a:latin typeface="Times New Roman" panose="02020603050405020304" pitchFamily="18" charset="0"/>
              <a:ea typeface="楷体" panose="02010609060101010101" pitchFamily="49" charset="-122"/>
              <a:sym typeface="Calibri" panose="020F0502020204030204" pitchFamily="34" charset="0"/>
            </a:endParaRPr>
          </a:p>
          <a:p>
            <a:pPr indent="252000" algn="just">
              <a:lnSpc>
                <a:spcPct val="125000"/>
              </a:lnSpc>
            </a:pPr>
            <a:r>
              <a:rPr lang="en-US" altLang="zh-CN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The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second generation integrator under development has higher accuracy</a:t>
            </a:r>
            <a:endParaRPr lang="zh-CN" altLang="en-US" sz="1400" b="1" dirty="0">
              <a:solidFill>
                <a:srgbClr val="00206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8673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灯片编号占位符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76D0B5D8-69F0-4315-B121-52ABDEBC355D}" type="slidenum">
              <a:rPr lang="zh-CN" altLang="en-US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23</a:t>
            </a:fld>
            <a:endParaRPr lang="zh-CN" altLang="en-US" sz="1800">
              <a:latin typeface="Arial" panose="020B0604020202020204" pitchFamily="34" charset="0"/>
            </a:endParaRPr>
          </a:p>
        </p:txBody>
      </p:sp>
      <p:sp>
        <p:nvSpPr>
          <p:cNvPr id="16387" name="标题 1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0" indent="0" algn="just" eaLnBrk="1" hangingPunct="1"/>
            <a:r>
              <a:rPr lang="en-US" altLang="zh-CN" sz="2400" b="1" dirty="0">
                <a:solidFill>
                  <a:srgbClr val="FF0000"/>
                </a:solidFill>
              </a:rPr>
              <a:t>3.2</a:t>
            </a:r>
            <a:r>
              <a:rPr lang="zh-CN" altLang="en-US" sz="2400" b="1" dirty="0">
                <a:solidFill>
                  <a:srgbClr val="FF0000"/>
                </a:solidFill>
              </a:rPr>
              <a:t>、</a:t>
            </a:r>
            <a:r>
              <a:rPr lang="en-US" altLang="zh-CN" sz="2400" b="1" dirty="0">
                <a:solidFill>
                  <a:srgbClr val="FF0000"/>
                </a:solidFill>
              </a:rPr>
              <a:t>Solution of weak field-------Hall probe 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34" name="矩形 3"/>
          <p:cNvSpPr>
            <a:spLocks noChangeArrowheads="1"/>
          </p:cNvSpPr>
          <p:nvPr/>
        </p:nvSpPr>
        <p:spPr bwMode="auto">
          <a:xfrm>
            <a:off x="441752" y="1333560"/>
            <a:ext cx="8070850" cy="752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25000"/>
              </a:lnSpc>
              <a:spcBef>
                <a:spcPct val="0"/>
              </a:spcBef>
              <a:buNone/>
            </a:pPr>
            <a:r>
              <a:rPr lang="en-US" altLang="zh-CN" sz="18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Track and investigate the Hall probe equipment with the highest accuracy in the world!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3A522A7-5C2F-401C-AD05-41FDC18D2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16" y="2295555"/>
            <a:ext cx="3012712" cy="180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C08753D-993F-49CD-A150-DF61627D92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507" y="2295850"/>
            <a:ext cx="2398222" cy="179970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DAB8649-38C8-4D74-BF4D-CC3F84BE75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8808" y="2241584"/>
            <a:ext cx="2515325" cy="1800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565A14BF-1084-4D4F-92F0-FB673773B037}"/>
              </a:ext>
            </a:extLst>
          </p:cNvPr>
          <p:cNvSpPr/>
          <p:nvPr/>
        </p:nvSpPr>
        <p:spPr>
          <a:xfrm>
            <a:off x="1009752" y="4120499"/>
            <a:ext cx="909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err="1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Fw</a:t>
            </a: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 bell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ED225D8-61DB-4BBA-ABFE-A8B904BE436B}"/>
              </a:ext>
            </a:extLst>
          </p:cNvPr>
          <p:cNvSpPr/>
          <p:nvPr/>
        </p:nvSpPr>
        <p:spPr>
          <a:xfrm>
            <a:off x="4239040" y="4162074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err="1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Senis</a:t>
            </a:r>
            <a:endParaRPr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DDD9DA3-4A7E-4EE7-87BD-97D6FEAA4DB8}"/>
              </a:ext>
            </a:extLst>
          </p:cNvPr>
          <p:cNvSpPr/>
          <p:nvPr/>
        </p:nvSpPr>
        <p:spPr>
          <a:xfrm>
            <a:off x="7365920" y="4180852"/>
            <a:ext cx="10076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Group 3</a:t>
            </a:r>
            <a:endParaRPr lang="zh-CN" altLang="en-US" dirty="0"/>
          </a:p>
        </p:txBody>
      </p:sp>
      <p:sp>
        <p:nvSpPr>
          <p:cNvPr id="13" name="矩形 3">
            <a:extLst>
              <a:ext uri="{FF2B5EF4-FFF2-40B4-BE49-F238E27FC236}">
                <a16:creationId xmlns:a16="http://schemas.microsoft.com/office/drawing/2014/main" id="{89C82508-9E38-4714-BB1C-E5ADE3A8CD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772" y="4965656"/>
            <a:ext cx="8070850" cy="752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25000"/>
              </a:lnSpc>
              <a:spcBef>
                <a:spcPct val="0"/>
              </a:spcBef>
              <a:buNone/>
            </a:pPr>
            <a:r>
              <a:rPr lang="en-US" altLang="zh-CN" sz="18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When undertaking other projects, purchase the latest and most accurate equipment and test the performance!</a:t>
            </a:r>
          </a:p>
        </p:txBody>
      </p:sp>
    </p:spTree>
    <p:extLst>
      <p:ext uri="{BB962C8B-B14F-4D97-AF65-F5344CB8AC3E}">
        <p14:creationId xmlns:p14="http://schemas.microsoft.com/office/powerpoint/2010/main" val="339587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灯片编号占位符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76D0B5D8-69F0-4315-B121-52ABDEBC355D}" type="slidenum">
              <a:rPr lang="zh-CN" altLang="en-US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24</a:t>
            </a:fld>
            <a:endParaRPr lang="zh-CN" altLang="en-US" sz="1800">
              <a:latin typeface="Arial" panose="020B0604020202020204" pitchFamily="34" charset="0"/>
            </a:endParaRPr>
          </a:p>
        </p:txBody>
      </p:sp>
      <p:sp>
        <p:nvSpPr>
          <p:cNvPr id="16387" name="标题 1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0" indent="0" algn="just" eaLnBrk="1" hangingPunct="1"/>
            <a:r>
              <a:rPr lang="en-US" altLang="zh-CN" sz="2400" b="1" dirty="0">
                <a:solidFill>
                  <a:srgbClr val="FF0000"/>
                </a:solidFill>
              </a:rPr>
              <a:t>3.3</a:t>
            </a:r>
            <a:r>
              <a:rPr lang="zh-CN" altLang="en-US" sz="2400" b="1" dirty="0">
                <a:solidFill>
                  <a:srgbClr val="FF0000"/>
                </a:solidFill>
              </a:rPr>
              <a:t>、</a:t>
            </a:r>
            <a:r>
              <a:rPr lang="en-US" altLang="zh-CN" sz="2400" b="1" dirty="0">
                <a:solidFill>
                  <a:srgbClr val="FF0000"/>
                </a:solidFill>
              </a:rPr>
              <a:t>Solution of collimation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34" name="矩形 3"/>
          <p:cNvSpPr>
            <a:spLocks noChangeArrowheads="1"/>
          </p:cNvSpPr>
          <p:nvPr/>
        </p:nvSpPr>
        <p:spPr bwMode="auto">
          <a:xfrm>
            <a:off x="480613" y="1263866"/>
            <a:ext cx="8229600" cy="752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indent="216000" algn="just" eaLnBrk="1" hangingPunct="1">
              <a:lnSpc>
                <a:spcPct val="125000"/>
              </a:lnSpc>
              <a:spcBef>
                <a:spcPct val="0"/>
              </a:spcBef>
              <a:buNone/>
            </a:pPr>
            <a:r>
              <a:rPr lang="en-US" altLang="zh-CN" sz="18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Research special tooling for various types of magnets, and the alignment is completed when the magnets are placed in place.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C74C786-A6BD-4E51-B925-C9B83F5E9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15" y="2095972"/>
            <a:ext cx="3753084" cy="2880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5773808-F802-4868-BB1F-AF2A1782C4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974" y="2122541"/>
            <a:ext cx="3841501" cy="2880000"/>
          </a:xfrm>
          <a:prstGeom prst="rect">
            <a:avLst/>
          </a:prstGeom>
        </p:spPr>
      </p:pic>
      <p:sp>
        <p:nvSpPr>
          <p:cNvPr id="8" name="矩形 3">
            <a:extLst>
              <a:ext uri="{FF2B5EF4-FFF2-40B4-BE49-F238E27FC236}">
                <a16:creationId xmlns:a16="http://schemas.microsoft.com/office/drawing/2014/main" id="{C8E0326A-D4AB-4F9E-B201-B4B0BDDC50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787" y="5190817"/>
            <a:ext cx="3841501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indent="288000" algn="just" eaLnBrk="1" hangingPunct="1">
              <a:lnSpc>
                <a:spcPct val="125000"/>
              </a:lnSpc>
              <a:spcBef>
                <a:spcPct val="0"/>
              </a:spcBef>
              <a:buNone/>
            </a:pPr>
            <a:r>
              <a:rPr lang="en-US" altLang="zh-CN" sz="18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Collimation of  quadrupole before measurement(NSRRC</a:t>
            </a:r>
            <a:r>
              <a:rPr lang="en-US" altLang="zh-CN" sz="1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).</a:t>
            </a:r>
            <a:endParaRPr lang="en-US" altLang="zh-CN" sz="1800" b="1" dirty="0">
              <a:solidFill>
                <a:srgbClr val="002060"/>
              </a:solidFill>
              <a:latin typeface="Times New Roman" panose="02020603050405020304" pitchFamily="18" charset="0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  <p:sp>
        <p:nvSpPr>
          <p:cNvPr id="9" name="矩形 3">
            <a:extLst>
              <a:ext uri="{FF2B5EF4-FFF2-40B4-BE49-F238E27FC236}">
                <a16:creationId xmlns:a16="http://schemas.microsoft.com/office/drawing/2014/main" id="{A45425F3-BD64-4222-A589-262A6EF5A5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5974" y="5190818"/>
            <a:ext cx="4014239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indent="216000" algn="just" eaLnBrk="1" hangingPunct="1">
              <a:lnSpc>
                <a:spcPct val="125000"/>
              </a:lnSpc>
              <a:spcBef>
                <a:spcPct val="0"/>
              </a:spcBef>
              <a:buNone/>
            </a:pPr>
            <a:r>
              <a:rPr lang="en-US" altLang="zh-CN" sz="18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Collimation of HEPS Booster dipole before </a:t>
            </a:r>
            <a:r>
              <a:rPr lang="en-US" altLang="zh-CN" sz="1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measurement.</a:t>
            </a:r>
            <a:endParaRPr lang="en-US" altLang="zh-CN" sz="1800" b="1" dirty="0">
              <a:solidFill>
                <a:srgbClr val="002060"/>
              </a:solidFill>
              <a:latin typeface="Times New Roman" panose="02020603050405020304" pitchFamily="18" charset="0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3725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灯片编号占位符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76D0B5D8-69F0-4315-B121-52ABDEBC355D}" type="slidenum">
              <a:rPr lang="zh-CN" altLang="en-US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25</a:t>
            </a:fld>
            <a:endParaRPr lang="zh-CN" altLang="en-US" sz="1800">
              <a:latin typeface="Arial" panose="020B0604020202020204" pitchFamily="34" charset="0"/>
            </a:endParaRPr>
          </a:p>
        </p:txBody>
      </p:sp>
      <p:sp>
        <p:nvSpPr>
          <p:cNvPr id="16387" name="标题 1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0" indent="0" algn="just" eaLnBrk="1" hangingPunct="1"/>
            <a:r>
              <a:rPr lang="en-US" altLang="zh-CN" sz="2400" b="1" dirty="0">
                <a:solidFill>
                  <a:srgbClr val="FF0000"/>
                </a:solidFill>
              </a:rPr>
              <a:t>3.4</a:t>
            </a:r>
            <a:r>
              <a:rPr lang="zh-CN" altLang="en-US" sz="2400" b="1" dirty="0">
                <a:solidFill>
                  <a:srgbClr val="FF0000"/>
                </a:solidFill>
              </a:rPr>
              <a:t>、</a:t>
            </a:r>
            <a:r>
              <a:rPr lang="en-US" altLang="zh-CN" sz="2400" b="1" dirty="0">
                <a:solidFill>
                  <a:srgbClr val="FF0000"/>
                </a:solidFill>
              </a:rPr>
              <a:t>Solution of huge quantity-------common requirements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FCE350B-707F-4056-93F9-DDD8F0A2E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056" y="2151278"/>
            <a:ext cx="1955744" cy="390156"/>
          </a:xfrm>
          <a:prstGeom prst="rect">
            <a:avLst/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altLang="zh-CN" sz="1800" b="1" dirty="0">
                <a:solidFill>
                  <a:srgbClr val="FF0000"/>
                </a:solidFill>
              </a:rPr>
              <a:t>Booster magnets</a:t>
            </a:r>
            <a:endParaRPr lang="zh-CN" altLang="en-US" sz="1800" dirty="0"/>
          </a:p>
        </p:txBody>
      </p:sp>
      <p:sp>
        <p:nvSpPr>
          <p:cNvPr id="6" name="右大括号 2">
            <a:extLst>
              <a:ext uri="{FF2B5EF4-FFF2-40B4-BE49-F238E27FC236}">
                <a16:creationId xmlns:a16="http://schemas.microsoft.com/office/drawing/2014/main" id="{7372F2FF-2C28-46A4-AB05-7DD3AFA1F5CA}"/>
              </a:ext>
            </a:extLst>
          </p:cNvPr>
          <p:cNvSpPr>
            <a:spLocks/>
          </p:cNvSpPr>
          <p:nvPr/>
        </p:nvSpPr>
        <p:spPr bwMode="auto">
          <a:xfrm rot="10800000">
            <a:off x="2567654" y="1403408"/>
            <a:ext cx="413529" cy="1885896"/>
          </a:xfrm>
          <a:prstGeom prst="rightBrace">
            <a:avLst>
              <a:gd name="adj1" fmla="val 26159"/>
              <a:gd name="adj2" fmla="val 50000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latin typeface="Arial" panose="020B06040202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A74A304-F814-4C01-BCF6-29CA4590317A}"/>
              </a:ext>
            </a:extLst>
          </p:cNvPr>
          <p:cNvSpPr/>
          <p:nvPr/>
        </p:nvSpPr>
        <p:spPr>
          <a:xfrm>
            <a:off x="3175036" y="1263712"/>
            <a:ext cx="5867232" cy="2173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lnSpc>
                <a:spcPct val="125000"/>
              </a:lnSpc>
            </a:pPr>
            <a:r>
              <a:rPr lang="en-US" altLang="zh-CN" sz="20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1</a:t>
            </a:r>
            <a:r>
              <a:rPr lang="zh-CN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、</a:t>
            </a:r>
            <a:r>
              <a:rPr lang="en-US" altLang="zh-CN" sz="20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Test site </a:t>
            </a:r>
            <a:r>
              <a:rPr lang="zh-CN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：</a:t>
            </a: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1000 square meters</a:t>
            </a:r>
            <a:r>
              <a:rPr lang="zh-CN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；</a:t>
            </a:r>
            <a:endParaRPr lang="en-US" altLang="zh-CN" b="1" dirty="0">
              <a:solidFill>
                <a:srgbClr val="002060"/>
              </a:solidFill>
              <a:latin typeface="Times New Roman" panose="02020603050405020304" pitchFamily="18" charset="0"/>
              <a:ea typeface="楷体" panose="02010609060101010101" pitchFamily="49" charset="-122"/>
              <a:sym typeface="楷体" panose="02010609060101010101" pitchFamily="49" charset="-122"/>
            </a:endParaRPr>
          </a:p>
          <a:p>
            <a:pPr algn="just" eaLnBrk="1" hangingPunct="1">
              <a:lnSpc>
                <a:spcPct val="125000"/>
              </a:lnSpc>
            </a:pP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2</a:t>
            </a:r>
            <a:r>
              <a:rPr lang="zh-CN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、</a:t>
            </a: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Magnet power supply</a:t>
            </a:r>
            <a:r>
              <a:rPr lang="zh-CN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：</a:t>
            </a: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22 sets</a:t>
            </a:r>
            <a:r>
              <a:rPr lang="zh-CN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；</a:t>
            </a:r>
            <a:endParaRPr lang="en-US" altLang="zh-CN" b="1" dirty="0">
              <a:solidFill>
                <a:srgbClr val="002060"/>
              </a:solidFill>
              <a:latin typeface="Times New Roman" panose="02020603050405020304" pitchFamily="18" charset="0"/>
              <a:ea typeface="楷体" panose="02010609060101010101" pitchFamily="49" charset="-122"/>
              <a:sym typeface="楷体" panose="02010609060101010101" pitchFamily="49" charset="-122"/>
            </a:endParaRPr>
          </a:p>
          <a:p>
            <a:pPr algn="just" eaLnBrk="1" hangingPunct="1">
              <a:lnSpc>
                <a:spcPct val="125000"/>
              </a:lnSpc>
            </a:pP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3</a:t>
            </a:r>
            <a:r>
              <a:rPr lang="zh-CN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、</a:t>
            </a: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Deionized cooling water</a:t>
            </a:r>
            <a:r>
              <a:rPr lang="zh-CN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；</a:t>
            </a:r>
            <a:endParaRPr lang="en-US" altLang="zh-CN" b="1" dirty="0">
              <a:solidFill>
                <a:srgbClr val="002060"/>
              </a:solidFill>
              <a:latin typeface="Times New Roman" panose="02020603050405020304" pitchFamily="18" charset="0"/>
              <a:ea typeface="楷体" panose="02010609060101010101" pitchFamily="49" charset="-122"/>
              <a:sym typeface="楷体" panose="02010609060101010101" pitchFamily="49" charset="-122"/>
            </a:endParaRPr>
          </a:p>
          <a:p>
            <a:pPr algn="just" eaLnBrk="1" hangingPunct="1">
              <a:lnSpc>
                <a:spcPct val="125000"/>
              </a:lnSpc>
            </a:pP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4</a:t>
            </a:r>
            <a:r>
              <a:rPr lang="zh-CN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、</a:t>
            </a: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Collimating equipment </a:t>
            </a:r>
            <a:r>
              <a:rPr lang="zh-CN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：</a:t>
            </a: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2 sets</a:t>
            </a:r>
            <a:r>
              <a:rPr lang="zh-CN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；</a:t>
            </a:r>
            <a:endParaRPr lang="en-US" altLang="zh-CN" b="1" dirty="0">
              <a:solidFill>
                <a:srgbClr val="002060"/>
              </a:solidFill>
              <a:latin typeface="Times New Roman" panose="02020603050405020304" pitchFamily="18" charset="0"/>
              <a:ea typeface="楷体" panose="02010609060101010101" pitchFamily="49" charset="-122"/>
              <a:sym typeface="楷体" panose="02010609060101010101" pitchFamily="49" charset="-122"/>
            </a:endParaRPr>
          </a:p>
          <a:p>
            <a:pPr algn="just" eaLnBrk="1" hangingPunct="1">
              <a:lnSpc>
                <a:spcPct val="125000"/>
              </a:lnSpc>
            </a:pP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5</a:t>
            </a:r>
            <a:r>
              <a:rPr lang="zh-CN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、</a:t>
            </a: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Rotating Coil system</a:t>
            </a:r>
            <a:r>
              <a:rPr lang="zh-CN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：</a:t>
            </a: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19 sets</a:t>
            </a:r>
            <a:r>
              <a:rPr lang="zh-CN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；</a:t>
            </a:r>
            <a:endParaRPr lang="en-US" altLang="zh-CN" b="1" dirty="0">
              <a:solidFill>
                <a:srgbClr val="002060"/>
              </a:solidFill>
              <a:latin typeface="Times New Roman" panose="02020603050405020304" pitchFamily="18" charset="0"/>
              <a:ea typeface="楷体" panose="02010609060101010101" pitchFamily="49" charset="-122"/>
              <a:sym typeface="楷体" panose="02010609060101010101" pitchFamily="49" charset="-122"/>
            </a:endParaRPr>
          </a:p>
          <a:p>
            <a:pPr algn="just" eaLnBrk="1" hangingPunct="1">
              <a:lnSpc>
                <a:spcPct val="125000"/>
              </a:lnSpc>
            </a:pP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6</a:t>
            </a:r>
            <a:r>
              <a:rPr lang="zh-CN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、</a:t>
            </a: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Hall probe system</a:t>
            </a:r>
            <a:r>
              <a:rPr lang="zh-CN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：</a:t>
            </a: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2 sets.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EE00B8F-46F6-4A36-8E9A-4882467101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795" y="4686264"/>
            <a:ext cx="1955744" cy="390156"/>
          </a:xfrm>
          <a:prstGeom prst="rect">
            <a:avLst/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altLang="zh-CN" sz="1800" b="1" dirty="0">
                <a:solidFill>
                  <a:srgbClr val="FF0000"/>
                </a:solidFill>
              </a:rPr>
              <a:t>Collider Ring</a:t>
            </a:r>
            <a:endParaRPr lang="zh-CN" altLang="en-US" sz="1800" dirty="0"/>
          </a:p>
        </p:txBody>
      </p:sp>
      <p:sp>
        <p:nvSpPr>
          <p:cNvPr id="9" name="右大括号 2">
            <a:extLst>
              <a:ext uri="{FF2B5EF4-FFF2-40B4-BE49-F238E27FC236}">
                <a16:creationId xmlns:a16="http://schemas.microsoft.com/office/drawing/2014/main" id="{CE28CECE-2C75-4E02-9D60-CD1D53D00ADA}"/>
              </a:ext>
            </a:extLst>
          </p:cNvPr>
          <p:cNvSpPr>
            <a:spLocks/>
          </p:cNvSpPr>
          <p:nvPr/>
        </p:nvSpPr>
        <p:spPr bwMode="auto">
          <a:xfrm rot="10800000">
            <a:off x="2567654" y="3934584"/>
            <a:ext cx="413529" cy="2054525"/>
          </a:xfrm>
          <a:prstGeom prst="rightBrace">
            <a:avLst>
              <a:gd name="adj1" fmla="val 26159"/>
              <a:gd name="adj2" fmla="val 50000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latin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07892E4-43FC-4FD6-A1FE-0C4351EF7962}"/>
              </a:ext>
            </a:extLst>
          </p:cNvPr>
          <p:cNvSpPr/>
          <p:nvPr/>
        </p:nvSpPr>
        <p:spPr>
          <a:xfrm>
            <a:off x="3105192" y="3794826"/>
            <a:ext cx="5867232" cy="2173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lnSpc>
                <a:spcPct val="125000"/>
              </a:lnSpc>
            </a:pPr>
            <a:r>
              <a:rPr lang="en-US" altLang="zh-CN" sz="20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1</a:t>
            </a:r>
            <a:r>
              <a:rPr lang="zh-CN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、</a:t>
            </a:r>
            <a:r>
              <a:rPr lang="en-US" altLang="zh-CN" sz="20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Test site </a:t>
            </a:r>
            <a:r>
              <a:rPr lang="zh-CN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：</a:t>
            </a: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2000 square meters</a:t>
            </a:r>
            <a:r>
              <a:rPr lang="zh-CN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；</a:t>
            </a:r>
            <a:endParaRPr lang="en-US" altLang="zh-CN" b="1" dirty="0">
              <a:solidFill>
                <a:srgbClr val="002060"/>
              </a:solidFill>
              <a:latin typeface="Times New Roman" panose="02020603050405020304" pitchFamily="18" charset="0"/>
              <a:ea typeface="楷体" panose="02010609060101010101" pitchFamily="49" charset="-122"/>
              <a:sym typeface="楷体" panose="02010609060101010101" pitchFamily="49" charset="-122"/>
            </a:endParaRPr>
          </a:p>
          <a:p>
            <a:pPr algn="just" eaLnBrk="1" hangingPunct="1">
              <a:lnSpc>
                <a:spcPct val="125000"/>
              </a:lnSpc>
            </a:pP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2</a:t>
            </a:r>
            <a:r>
              <a:rPr lang="zh-CN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、</a:t>
            </a: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Magnet power supply</a:t>
            </a:r>
            <a:r>
              <a:rPr lang="zh-CN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：</a:t>
            </a: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39 sets;</a:t>
            </a:r>
          </a:p>
          <a:p>
            <a:pPr algn="just" eaLnBrk="1" hangingPunct="1">
              <a:lnSpc>
                <a:spcPct val="125000"/>
              </a:lnSpc>
            </a:pP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3</a:t>
            </a:r>
            <a:r>
              <a:rPr lang="zh-CN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、</a:t>
            </a: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Deionized cooling water;</a:t>
            </a:r>
          </a:p>
          <a:p>
            <a:pPr algn="just" eaLnBrk="1" hangingPunct="1">
              <a:lnSpc>
                <a:spcPct val="125000"/>
              </a:lnSpc>
            </a:pP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4</a:t>
            </a:r>
            <a:r>
              <a:rPr lang="zh-CN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、</a:t>
            </a: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Collimating equipment</a:t>
            </a:r>
            <a:r>
              <a:rPr lang="zh-CN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：</a:t>
            </a: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6 sets;</a:t>
            </a:r>
          </a:p>
          <a:p>
            <a:pPr algn="just" eaLnBrk="1" hangingPunct="1">
              <a:lnSpc>
                <a:spcPct val="125000"/>
              </a:lnSpc>
            </a:pP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5</a:t>
            </a:r>
            <a:r>
              <a:rPr lang="zh-CN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、</a:t>
            </a: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Rotating Coil system</a:t>
            </a:r>
            <a:r>
              <a:rPr lang="zh-CN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：</a:t>
            </a: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37 sets;</a:t>
            </a:r>
          </a:p>
          <a:p>
            <a:pPr algn="just" eaLnBrk="1" hangingPunct="1">
              <a:lnSpc>
                <a:spcPct val="125000"/>
              </a:lnSpc>
            </a:pP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6</a:t>
            </a:r>
            <a:r>
              <a:rPr lang="zh-CN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、</a:t>
            </a: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Hall probe system</a:t>
            </a:r>
            <a:r>
              <a:rPr lang="zh-CN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：</a:t>
            </a: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2 sets.</a:t>
            </a:r>
          </a:p>
        </p:txBody>
      </p:sp>
    </p:spTree>
    <p:extLst>
      <p:ext uri="{BB962C8B-B14F-4D97-AF65-F5344CB8AC3E}">
        <p14:creationId xmlns:p14="http://schemas.microsoft.com/office/powerpoint/2010/main" val="29364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灯片编号占位符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76D0B5D8-69F0-4315-B121-52ABDEBC355D}" type="slidenum">
              <a:rPr lang="zh-CN" altLang="en-US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26</a:t>
            </a:fld>
            <a:endParaRPr lang="zh-CN" altLang="en-US" sz="1800">
              <a:latin typeface="Arial" panose="020B0604020202020204" pitchFamily="34" charset="0"/>
            </a:endParaRPr>
          </a:p>
        </p:txBody>
      </p:sp>
      <p:sp>
        <p:nvSpPr>
          <p:cNvPr id="16387" name="标题 1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0" indent="0" algn="just" eaLnBrk="1" hangingPunct="1"/>
            <a:r>
              <a:rPr lang="en-US" altLang="zh-CN" sz="2400" b="1" dirty="0">
                <a:solidFill>
                  <a:srgbClr val="FF0000"/>
                </a:solidFill>
              </a:rPr>
              <a:t>3.4</a:t>
            </a:r>
            <a:r>
              <a:rPr lang="zh-CN" altLang="en-US" sz="2400" b="1" dirty="0">
                <a:solidFill>
                  <a:srgbClr val="FF0000"/>
                </a:solidFill>
              </a:rPr>
              <a:t>、</a:t>
            </a:r>
            <a:r>
              <a:rPr lang="en-US" altLang="zh-CN" sz="2400" b="1" dirty="0">
                <a:solidFill>
                  <a:srgbClr val="FF0000"/>
                </a:solidFill>
              </a:rPr>
              <a:t>Solution of huge quantity-------</a:t>
            </a:r>
            <a:r>
              <a:rPr lang="en-US" altLang="zh-CN" sz="2400" b="1" dirty="0" err="1">
                <a:solidFill>
                  <a:srgbClr val="FF0000"/>
                </a:solidFill>
              </a:rPr>
              <a:t>Dispersion&amp;Centralized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FCE350B-707F-4056-93F9-DDD8F0A2E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056" y="2151278"/>
            <a:ext cx="2687136" cy="390156"/>
          </a:xfrm>
          <a:prstGeom prst="rect">
            <a:avLst/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altLang="zh-CN" sz="1800" b="1" dirty="0">
                <a:solidFill>
                  <a:srgbClr val="FF0000"/>
                </a:solidFill>
              </a:rPr>
              <a:t>Dispersion measurement</a:t>
            </a:r>
            <a:endParaRPr lang="zh-CN" altLang="en-US" sz="1800" dirty="0"/>
          </a:p>
        </p:txBody>
      </p:sp>
      <p:sp>
        <p:nvSpPr>
          <p:cNvPr id="6" name="右大括号 2">
            <a:extLst>
              <a:ext uri="{FF2B5EF4-FFF2-40B4-BE49-F238E27FC236}">
                <a16:creationId xmlns:a16="http://schemas.microsoft.com/office/drawing/2014/main" id="{7372F2FF-2C28-46A4-AB05-7DD3AFA1F5CA}"/>
              </a:ext>
            </a:extLst>
          </p:cNvPr>
          <p:cNvSpPr>
            <a:spLocks/>
          </p:cNvSpPr>
          <p:nvPr/>
        </p:nvSpPr>
        <p:spPr bwMode="auto">
          <a:xfrm rot="10800000">
            <a:off x="3288150" y="1403408"/>
            <a:ext cx="370264" cy="2304984"/>
          </a:xfrm>
          <a:prstGeom prst="rightBrace">
            <a:avLst>
              <a:gd name="adj1" fmla="val 29440"/>
              <a:gd name="adj2" fmla="val 50000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latin typeface="Arial" panose="020B06040202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A74A304-F814-4C01-BCF6-29CA4590317A}"/>
              </a:ext>
            </a:extLst>
          </p:cNvPr>
          <p:cNvSpPr/>
          <p:nvPr/>
        </p:nvSpPr>
        <p:spPr>
          <a:xfrm>
            <a:off x="3701679" y="1206546"/>
            <a:ext cx="4781809" cy="2829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lnSpc>
                <a:spcPct val="125000"/>
              </a:lnSpc>
            </a:pP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1</a:t>
            </a:r>
            <a:r>
              <a:rPr lang="zh-CN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、</a:t>
            </a: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Before leaving the factory, magnetic field measurement is a part of magnet quality inspection</a:t>
            </a:r>
            <a:r>
              <a:rPr lang="zh-CN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；</a:t>
            </a:r>
            <a:endParaRPr lang="en-US" altLang="zh-CN" b="1" dirty="0">
              <a:solidFill>
                <a:srgbClr val="002060"/>
              </a:solidFill>
              <a:latin typeface="Times New Roman" panose="02020603050405020304" pitchFamily="18" charset="0"/>
              <a:ea typeface="楷体" panose="02010609060101010101" pitchFamily="49" charset="-122"/>
              <a:sym typeface="楷体" panose="02010609060101010101" pitchFamily="49" charset="-122"/>
            </a:endParaRPr>
          </a:p>
          <a:p>
            <a:pPr algn="just" eaLnBrk="1" hangingPunct="1">
              <a:lnSpc>
                <a:spcPct val="125000"/>
              </a:lnSpc>
            </a:pP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2</a:t>
            </a:r>
            <a:r>
              <a:rPr lang="zh-CN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、</a:t>
            </a: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Remote monitoring of the state of the factory’s measurement system;</a:t>
            </a:r>
          </a:p>
          <a:p>
            <a:pPr algn="just" eaLnBrk="1" hangingPunct="1">
              <a:lnSpc>
                <a:spcPct val="125000"/>
              </a:lnSpc>
            </a:pP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3</a:t>
            </a:r>
            <a:r>
              <a:rPr lang="zh-CN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、</a:t>
            </a: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Generate key parameter requirements. Only these parameters are qualified can they leave the factory.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EE00B8F-46F6-4A36-8E9A-4882467101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794" y="5035504"/>
            <a:ext cx="2710398" cy="390156"/>
          </a:xfrm>
          <a:prstGeom prst="rect">
            <a:avLst/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altLang="zh-CN" sz="1800" b="1" dirty="0">
                <a:solidFill>
                  <a:srgbClr val="FF0000"/>
                </a:solidFill>
              </a:rPr>
              <a:t>Centralized sampling</a:t>
            </a:r>
            <a:endParaRPr lang="zh-CN" altLang="en-US" sz="1800" dirty="0"/>
          </a:p>
        </p:txBody>
      </p:sp>
      <p:sp>
        <p:nvSpPr>
          <p:cNvPr id="9" name="右大括号 2">
            <a:extLst>
              <a:ext uri="{FF2B5EF4-FFF2-40B4-BE49-F238E27FC236}">
                <a16:creationId xmlns:a16="http://schemas.microsoft.com/office/drawing/2014/main" id="{CE28CECE-2C75-4E02-9D60-CD1D53D00ADA}"/>
              </a:ext>
            </a:extLst>
          </p:cNvPr>
          <p:cNvSpPr>
            <a:spLocks/>
          </p:cNvSpPr>
          <p:nvPr/>
        </p:nvSpPr>
        <p:spPr bwMode="auto">
          <a:xfrm rot="10800000">
            <a:off x="3180120" y="4681265"/>
            <a:ext cx="456795" cy="1098634"/>
          </a:xfrm>
          <a:prstGeom prst="rightBrace">
            <a:avLst>
              <a:gd name="adj1" fmla="val 26159"/>
              <a:gd name="adj2" fmla="val 50000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latin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1970799-CCA6-46EA-984C-3D289CFFE0FE}"/>
              </a:ext>
            </a:extLst>
          </p:cNvPr>
          <p:cNvSpPr/>
          <p:nvPr/>
        </p:nvSpPr>
        <p:spPr>
          <a:xfrm>
            <a:off x="3733824" y="4586046"/>
            <a:ext cx="4781809" cy="1289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lnSpc>
                <a:spcPct val="150000"/>
              </a:lnSpc>
            </a:pP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1</a:t>
            </a:r>
            <a:r>
              <a:rPr lang="zh-CN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、</a:t>
            </a: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Study the prototype magnet in detail</a:t>
            </a:r>
            <a:r>
              <a:rPr lang="zh-CN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；</a:t>
            </a:r>
            <a:endParaRPr lang="en-US" altLang="zh-CN" b="1" dirty="0">
              <a:solidFill>
                <a:srgbClr val="002060"/>
              </a:solidFill>
              <a:latin typeface="Times New Roman" panose="02020603050405020304" pitchFamily="18" charset="0"/>
              <a:ea typeface="楷体" panose="02010609060101010101" pitchFamily="49" charset="-122"/>
              <a:sym typeface="楷体" panose="02010609060101010101" pitchFamily="49" charset="-122"/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2</a:t>
            </a:r>
            <a:r>
              <a:rPr lang="zh-CN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、</a:t>
            </a: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Sampling measurement of magnets completed by factory .</a:t>
            </a:r>
          </a:p>
        </p:txBody>
      </p:sp>
    </p:spTree>
    <p:extLst>
      <p:ext uri="{BB962C8B-B14F-4D97-AF65-F5344CB8AC3E}">
        <p14:creationId xmlns:p14="http://schemas.microsoft.com/office/powerpoint/2010/main" val="36184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灯片编号占位符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76D0B5D8-69F0-4315-B121-52ABDEBC355D}" type="slidenum">
              <a:rPr lang="zh-CN" altLang="en-US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27</a:t>
            </a:fld>
            <a:endParaRPr lang="zh-CN" altLang="en-US" sz="1800">
              <a:latin typeface="Arial" panose="020B0604020202020204" pitchFamily="34" charset="0"/>
            </a:endParaRPr>
          </a:p>
        </p:txBody>
      </p:sp>
      <p:sp>
        <p:nvSpPr>
          <p:cNvPr id="16387" name="标题 1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0" indent="0" algn="just" eaLnBrk="1" hangingPunct="1"/>
            <a:r>
              <a:rPr lang="en-US" altLang="zh-CN" sz="2400" b="1" dirty="0">
                <a:solidFill>
                  <a:srgbClr val="FF0000"/>
                </a:solidFill>
              </a:rPr>
              <a:t>3.4</a:t>
            </a:r>
            <a:r>
              <a:rPr lang="zh-CN" altLang="en-US" sz="2400" b="1" dirty="0">
                <a:solidFill>
                  <a:srgbClr val="FF0000"/>
                </a:solidFill>
              </a:rPr>
              <a:t>、</a:t>
            </a:r>
            <a:r>
              <a:rPr lang="en-US" altLang="zh-CN" sz="2400" b="1" dirty="0">
                <a:solidFill>
                  <a:srgbClr val="FF0000"/>
                </a:solidFill>
              </a:rPr>
              <a:t>Solution of huge quantity-------Automatic measurement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34" name="矩形 3"/>
          <p:cNvSpPr>
            <a:spLocks noChangeArrowheads="1"/>
          </p:cNvSpPr>
          <p:nvPr/>
        </p:nvSpPr>
        <p:spPr bwMode="auto">
          <a:xfrm>
            <a:off x="576003" y="3021567"/>
            <a:ext cx="350161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indent="216000" algn="just" eaLnBrk="1" hangingPunct="1">
              <a:spcBef>
                <a:spcPct val="0"/>
              </a:spcBef>
              <a:buNone/>
            </a:pP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1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、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The automatic guided transport vehicle transports the magnet to the position of the magnetic measurement system;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8CD0DAF-4EC2-44FA-9115-A8DECE791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358" y="1221567"/>
            <a:ext cx="3192905" cy="1800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B0E960-22CD-43FD-ABB7-7A22715F1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5899" y="1221567"/>
            <a:ext cx="3192905" cy="1800000"/>
          </a:xfrm>
          <a:prstGeom prst="rect">
            <a:avLst/>
          </a:prstGeom>
        </p:spPr>
      </p:pic>
      <p:sp>
        <p:nvSpPr>
          <p:cNvPr id="7" name="矩形 3">
            <a:extLst>
              <a:ext uri="{FF2B5EF4-FFF2-40B4-BE49-F238E27FC236}">
                <a16:creationId xmlns:a16="http://schemas.microsoft.com/office/drawing/2014/main" id="{6249116C-5A6B-4984-BABA-6D499230E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8654" y="3086767"/>
            <a:ext cx="350161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indent="216000" algn="just" eaLnBrk="1" hangingPunct="1">
              <a:spcBef>
                <a:spcPct val="0"/>
              </a:spcBef>
              <a:buNone/>
            </a:pP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2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、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Similar to train pantograph, the water and cable of the magnet are automatically connected; </a:t>
            </a:r>
          </a:p>
        </p:txBody>
      </p:sp>
      <p:sp>
        <p:nvSpPr>
          <p:cNvPr id="8" name="矩形 3">
            <a:extLst>
              <a:ext uri="{FF2B5EF4-FFF2-40B4-BE49-F238E27FC236}">
                <a16:creationId xmlns:a16="http://schemas.microsoft.com/office/drawing/2014/main" id="{16FEEC41-79DB-4A86-A445-359B02C880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963" y="5639477"/>
            <a:ext cx="35016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indent="216000" algn="just" eaLnBrk="1" hangingPunct="1">
              <a:spcBef>
                <a:spcPct val="0"/>
              </a:spcBef>
              <a:buNone/>
            </a:pP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3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、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After the magnet is in place, the measuring coil is installed automatically;</a:t>
            </a:r>
          </a:p>
        </p:txBody>
      </p:sp>
      <p:sp>
        <p:nvSpPr>
          <p:cNvPr id="9" name="矩形 3">
            <a:extLst>
              <a:ext uri="{FF2B5EF4-FFF2-40B4-BE49-F238E27FC236}">
                <a16:creationId xmlns:a16="http://schemas.microsoft.com/office/drawing/2014/main" id="{E262D86F-AE5A-4283-918F-7B0AF397BE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9110" y="5584536"/>
            <a:ext cx="37111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indent="216000" algn="just" eaLnBrk="1" hangingPunct="1">
              <a:spcBef>
                <a:spcPct val="0"/>
              </a:spcBef>
              <a:buNone/>
            </a:pP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4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、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The magnetic field measurement is carried out automatically.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CCF953F-90A0-4528-84E0-413AB012D1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58" y="4039235"/>
            <a:ext cx="3192905" cy="1536681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F5BDC9F-F8CA-4256-9AA4-B880FB7ACE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8123" y="3871051"/>
            <a:ext cx="1240154" cy="349240"/>
          </a:xfrm>
          <a:prstGeom prst="rect">
            <a:avLst/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altLang="zh-CN" sz="1800" b="1" dirty="0">
                <a:solidFill>
                  <a:srgbClr val="FF0000"/>
                </a:solidFill>
              </a:rPr>
              <a:t>Power on</a:t>
            </a:r>
            <a:endParaRPr lang="zh-CN" altLang="en-US" sz="1800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F94FCDC6-290F-450B-8436-01C116BF53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9865" y="3905016"/>
            <a:ext cx="1528132" cy="349240"/>
          </a:xfrm>
          <a:prstGeom prst="rect">
            <a:avLst/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altLang="zh-CN" sz="1800" b="1" dirty="0">
                <a:solidFill>
                  <a:srgbClr val="FF0000"/>
                </a:solidFill>
              </a:rPr>
              <a:t>Current rise</a:t>
            </a:r>
            <a:endParaRPr lang="zh-CN" altLang="en-US" sz="1800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365C5560-5818-43CE-93CF-9CC013A594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9865" y="5155711"/>
            <a:ext cx="1528132" cy="349240"/>
          </a:xfrm>
          <a:prstGeom prst="rect">
            <a:avLst/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altLang="zh-CN" sz="1800" b="1" dirty="0">
                <a:solidFill>
                  <a:srgbClr val="FF0000"/>
                </a:solidFill>
              </a:rPr>
              <a:t>Measurement</a:t>
            </a:r>
            <a:endParaRPr lang="zh-CN" altLang="en-US" sz="1800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4387733B-943F-4FF7-A327-5C518ED4AC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8654" y="5161322"/>
            <a:ext cx="1240154" cy="349240"/>
          </a:xfrm>
          <a:prstGeom prst="rect">
            <a:avLst/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altLang="zh-CN" sz="1800" b="1" dirty="0">
                <a:solidFill>
                  <a:srgbClr val="FF0000"/>
                </a:solidFill>
              </a:rPr>
              <a:t>Power off</a:t>
            </a:r>
            <a:endParaRPr lang="zh-CN" altLang="en-US" sz="1800" dirty="0"/>
          </a:p>
        </p:txBody>
      </p:sp>
      <p:sp>
        <p:nvSpPr>
          <p:cNvPr id="11" name="流程图: 接点 10">
            <a:extLst>
              <a:ext uri="{FF2B5EF4-FFF2-40B4-BE49-F238E27FC236}">
                <a16:creationId xmlns:a16="http://schemas.microsoft.com/office/drawing/2014/main" id="{FFE581D1-AD54-4B76-99AD-012FE7C9D5BF}"/>
              </a:ext>
            </a:extLst>
          </p:cNvPr>
          <p:cNvSpPr/>
          <p:nvPr/>
        </p:nvSpPr>
        <p:spPr bwMode="auto">
          <a:xfrm>
            <a:off x="5774531" y="4390077"/>
            <a:ext cx="1340318" cy="577169"/>
          </a:xfrm>
          <a:prstGeom prst="flowChartConnector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4D1CEAA-4875-44C4-8AAC-16FD3F6B58AA}"/>
              </a:ext>
            </a:extLst>
          </p:cNvPr>
          <p:cNvSpPr txBox="1"/>
          <p:nvPr/>
        </p:nvSpPr>
        <p:spPr>
          <a:xfrm>
            <a:off x="5838150" y="4493995"/>
            <a:ext cx="1213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Automatic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8" name="箭头: 右 17">
            <a:extLst>
              <a:ext uri="{FF2B5EF4-FFF2-40B4-BE49-F238E27FC236}">
                <a16:creationId xmlns:a16="http://schemas.microsoft.com/office/drawing/2014/main" id="{49B8579B-8D24-435B-9216-990C0DA7FC97}"/>
              </a:ext>
            </a:extLst>
          </p:cNvPr>
          <p:cNvSpPr/>
          <p:nvPr/>
        </p:nvSpPr>
        <p:spPr bwMode="auto">
          <a:xfrm>
            <a:off x="6318200" y="3975674"/>
            <a:ext cx="419088" cy="165809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9" name="箭头: 下 18">
            <a:extLst>
              <a:ext uri="{FF2B5EF4-FFF2-40B4-BE49-F238E27FC236}">
                <a16:creationId xmlns:a16="http://schemas.microsoft.com/office/drawing/2014/main" id="{7903D75E-FA13-4270-A961-33680D685CF8}"/>
              </a:ext>
            </a:extLst>
          </p:cNvPr>
          <p:cNvSpPr/>
          <p:nvPr/>
        </p:nvSpPr>
        <p:spPr bwMode="auto">
          <a:xfrm>
            <a:off x="7854856" y="4390077"/>
            <a:ext cx="139696" cy="481469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20" name="箭头: 左 19">
            <a:extLst>
              <a:ext uri="{FF2B5EF4-FFF2-40B4-BE49-F238E27FC236}">
                <a16:creationId xmlns:a16="http://schemas.microsoft.com/office/drawing/2014/main" id="{80F5C6E1-FFD1-4786-80FF-23CFABE9A6C3}"/>
              </a:ext>
            </a:extLst>
          </p:cNvPr>
          <p:cNvSpPr/>
          <p:nvPr/>
        </p:nvSpPr>
        <p:spPr bwMode="auto">
          <a:xfrm>
            <a:off x="6318200" y="5276616"/>
            <a:ext cx="488936" cy="139696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1970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灯片编号占位符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76D0B5D8-69F0-4315-B121-52ABDEBC355D}" type="slidenum">
              <a:rPr lang="zh-CN" altLang="en-US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28</a:t>
            </a:fld>
            <a:endParaRPr lang="zh-CN" altLang="en-US" sz="1800">
              <a:latin typeface="Arial" panose="020B0604020202020204" pitchFamily="34" charset="0"/>
            </a:endParaRPr>
          </a:p>
        </p:txBody>
      </p:sp>
      <p:sp>
        <p:nvSpPr>
          <p:cNvPr id="16387" name="标题 1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0" indent="0" algn="just" eaLnBrk="1" hangingPunct="1"/>
            <a:r>
              <a:rPr lang="en-US" altLang="zh-CN" sz="2400" b="1" dirty="0">
                <a:solidFill>
                  <a:srgbClr val="FF0000"/>
                </a:solidFill>
              </a:rPr>
              <a:t>3.4</a:t>
            </a:r>
            <a:r>
              <a:rPr lang="zh-CN" altLang="en-US" sz="2400" b="1" dirty="0">
                <a:solidFill>
                  <a:srgbClr val="FF0000"/>
                </a:solidFill>
              </a:rPr>
              <a:t>、</a:t>
            </a:r>
            <a:r>
              <a:rPr lang="en-US" altLang="zh-CN" sz="2400" b="1" dirty="0">
                <a:solidFill>
                  <a:srgbClr val="FF0000"/>
                </a:solidFill>
              </a:rPr>
              <a:t>Solution of huge quantity-------New methods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矩形 3"/>
          <p:cNvSpPr>
            <a:spLocks noChangeArrowheads="1"/>
          </p:cNvSpPr>
          <p:nvPr/>
        </p:nvSpPr>
        <p:spPr bwMode="auto">
          <a:xfrm>
            <a:off x="5723779" y="1427832"/>
            <a:ext cx="3248706" cy="4561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indent="216000" algn="just" eaLnBrk="1" hangingPunct="1">
              <a:lnSpc>
                <a:spcPct val="125000"/>
              </a:lnSpc>
              <a:spcBef>
                <a:spcPct val="0"/>
              </a:spcBef>
              <a:buNone/>
            </a:pPr>
            <a:r>
              <a:rPr lang="en-US" altLang="zh-CN" sz="18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1</a:t>
            </a:r>
            <a:r>
              <a:rPr lang="zh-CN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、</a:t>
            </a:r>
            <a:r>
              <a:rPr lang="en-US" altLang="zh-CN" sz="18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Select a magnet as the reference magnet;</a:t>
            </a:r>
          </a:p>
          <a:p>
            <a:pPr indent="216000" algn="just" eaLnBrk="1" hangingPunct="1">
              <a:lnSpc>
                <a:spcPct val="125000"/>
              </a:lnSpc>
              <a:spcBef>
                <a:spcPct val="0"/>
              </a:spcBef>
              <a:buNone/>
            </a:pPr>
            <a:r>
              <a:rPr lang="en-US" altLang="zh-CN" sz="18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2</a:t>
            </a:r>
            <a:r>
              <a:rPr lang="zh-CN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、</a:t>
            </a:r>
            <a:r>
              <a:rPr lang="en-US" altLang="zh-CN" sz="18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Five magnets are connected in series with the reference magnet</a:t>
            </a:r>
            <a:r>
              <a:rPr lang="zh-CN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；</a:t>
            </a:r>
            <a:endParaRPr lang="en-US" altLang="zh-CN" sz="1800" b="1" dirty="0">
              <a:solidFill>
                <a:srgbClr val="002060"/>
              </a:solidFill>
              <a:latin typeface="Times New Roman" panose="02020603050405020304" pitchFamily="18" charset="0"/>
              <a:ea typeface="楷体" panose="02010609060101010101" pitchFamily="49" charset="-122"/>
              <a:sym typeface="楷体" panose="02010609060101010101" pitchFamily="49" charset="-122"/>
            </a:endParaRPr>
          </a:p>
          <a:p>
            <a:pPr indent="216000" algn="just" eaLnBrk="1" hangingPunct="1">
              <a:lnSpc>
                <a:spcPct val="125000"/>
              </a:lnSpc>
              <a:spcBef>
                <a:spcPct val="0"/>
              </a:spcBef>
              <a:buNone/>
            </a:pPr>
            <a:r>
              <a:rPr lang="en-US" altLang="zh-CN" sz="18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3</a:t>
            </a:r>
            <a:r>
              <a:rPr lang="zh-CN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、</a:t>
            </a:r>
            <a:r>
              <a:rPr lang="en-US" altLang="zh-CN" sz="18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Six magnets are powered by AC current;</a:t>
            </a:r>
          </a:p>
          <a:p>
            <a:pPr indent="216000" algn="just" eaLnBrk="1" hangingPunct="1">
              <a:lnSpc>
                <a:spcPct val="125000"/>
              </a:lnSpc>
              <a:spcBef>
                <a:spcPct val="0"/>
              </a:spcBef>
              <a:buNone/>
            </a:pPr>
            <a:r>
              <a:rPr lang="en-US" altLang="zh-CN" sz="18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4</a:t>
            </a:r>
            <a:r>
              <a:rPr lang="zh-CN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、</a:t>
            </a:r>
            <a:r>
              <a:rPr lang="en-US" altLang="zh-CN" sz="18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Each coil consists of PCB matrix winding</a:t>
            </a:r>
            <a:r>
              <a:rPr lang="zh-CN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；</a:t>
            </a:r>
            <a:endParaRPr lang="en-US" altLang="zh-CN" sz="1800" b="1" dirty="0">
              <a:solidFill>
                <a:srgbClr val="002060"/>
              </a:solidFill>
              <a:latin typeface="Times New Roman" panose="02020603050405020304" pitchFamily="18" charset="0"/>
              <a:ea typeface="楷体" panose="02010609060101010101" pitchFamily="49" charset="-122"/>
              <a:sym typeface="楷体" panose="02010609060101010101" pitchFamily="49" charset="-122"/>
            </a:endParaRPr>
          </a:p>
          <a:p>
            <a:pPr indent="216000" algn="just" eaLnBrk="1" hangingPunct="1">
              <a:lnSpc>
                <a:spcPct val="125000"/>
              </a:lnSpc>
              <a:spcBef>
                <a:spcPct val="0"/>
              </a:spcBef>
              <a:buNone/>
            </a:pPr>
            <a:r>
              <a:rPr lang="en-US" altLang="zh-CN" sz="18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5</a:t>
            </a:r>
            <a:r>
              <a:rPr lang="zh-CN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、</a:t>
            </a:r>
            <a:r>
              <a:rPr lang="en-US" altLang="zh-CN" sz="18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The signal acquisition device collects the magnetic field signals of six magnets at the same time.</a:t>
            </a:r>
          </a:p>
        </p:txBody>
      </p:sp>
      <p:sp>
        <p:nvSpPr>
          <p:cNvPr id="5" name="矩形 12">
            <a:extLst>
              <a:ext uri="{FF2B5EF4-FFF2-40B4-BE49-F238E27FC236}">
                <a16:creationId xmlns:a16="http://schemas.microsoft.com/office/drawing/2014/main" id="{BD218BBE-B52F-4281-BDAB-335FE1841E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2072" y="2066066"/>
            <a:ext cx="2235123" cy="390156"/>
          </a:xfrm>
          <a:prstGeom prst="rect">
            <a:avLst/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altLang="zh-CN" sz="1800" b="1" dirty="0">
                <a:solidFill>
                  <a:srgbClr val="FF0000"/>
                </a:solidFill>
              </a:rPr>
              <a:t>Reference Magnet</a:t>
            </a:r>
            <a:endParaRPr lang="zh-CN" altLang="en-US" sz="1800" dirty="0"/>
          </a:p>
        </p:txBody>
      </p:sp>
      <p:sp>
        <p:nvSpPr>
          <p:cNvPr id="7" name="矩形 12">
            <a:extLst>
              <a:ext uri="{FF2B5EF4-FFF2-40B4-BE49-F238E27FC236}">
                <a16:creationId xmlns:a16="http://schemas.microsoft.com/office/drawing/2014/main" id="{D1468ABD-B4C1-4C61-8F24-4CBE4F83B8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6622" y="2797558"/>
            <a:ext cx="2240894" cy="390156"/>
          </a:xfrm>
          <a:prstGeom prst="rect">
            <a:avLst/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altLang="zh-CN" sz="1800" b="1" dirty="0">
                <a:solidFill>
                  <a:srgbClr val="FF0000"/>
                </a:solidFill>
              </a:rPr>
              <a:t>Magnet 1</a:t>
            </a:r>
            <a:endParaRPr lang="zh-CN" altLang="en-US" sz="1800" dirty="0"/>
          </a:p>
        </p:txBody>
      </p:sp>
      <p:sp>
        <p:nvSpPr>
          <p:cNvPr id="8" name="矩形 12">
            <a:extLst>
              <a:ext uri="{FF2B5EF4-FFF2-40B4-BE49-F238E27FC236}">
                <a16:creationId xmlns:a16="http://schemas.microsoft.com/office/drawing/2014/main" id="{8FF82ED4-FEF6-4D07-8A44-BAAD6F1BF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6622" y="3513314"/>
            <a:ext cx="2240890" cy="390156"/>
          </a:xfrm>
          <a:prstGeom prst="rect">
            <a:avLst/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altLang="zh-CN" sz="1800" b="1" dirty="0">
                <a:solidFill>
                  <a:srgbClr val="FF0000"/>
                </a:solidFill>
              </a:rPr>
              <a:t>Magnet 2</a:t>
            </a:r>
            <a:endParaRPr lang="zh-CN" altLang="en-US" sz="1800" dirty="0"/>
          </a:p>
        </p:txBody>
      </p:sp>
      <p:sp>
        <p:nvSpPr>
          <p:cNvPr id="9" name="矩形 12">
            <a:extLst>
              <a:ext uri="{FF2B5EF4-FFF2-40B4-BE49-F238E27FC236}">
                <a16:creationId xmlns:a16="http://schemas.microsoft.com/office/drawing/2014/main" id="{794736C7-2772-4045-8C5A-C9F4A6589C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6305" y="4229966"/>
            <a:ext cx="2237114" cy="390156"/>
          </a:xfrm>
          <a:prstGeom prst="rect">
            <a:avLst/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altLang="zh-CN" sz="1800" b="1" dirty="0">
                <a:solidFill>
                  <a:srgbClr val="FF0000"/>
                </a:solidFill>
              </a:rPr>
              <a:t>Magnet 3</a:t>
            </a:r>
            <a:endParaRPr lang="zh-CN" altLang="en-US" sz="1800" dirty="0"/>
          </a:p>
        </p:txBody>
      </p:sp>
      <p:sp>
        <p:nvSpPr>
          <p:cNvPr id="10" name="矩形 12">
            <a:extLst>
              <a:ext uri="{FF2B5EF4-FFF2-40B4-BE49-F238E27FC236}">
                <a16:creationId xmlns:a16="http://schemas.microsoft.com/office/drawing/2014/main" id="{18D1A3F6-9731-428F-84FE-256E12693A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6305" y="4960814"/>
            <a:ext cx="2251205" cy="390156"/>
          </a:xfrm>
          <a:prstGeom prst="rect">
            <a:avLst/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altLang="zh-CN" sz="1800" b="1" dirty="0">
                <a:solidFill>
                  <a:srgbClr val="FF0000"/>
                </a:solidFill>
              </a:rPr>
              <a:t>Magnet 4</a:t>
            </a:r>
            <a:endParaRPr lang="zh-CN" altLang="en-US" sz="1800" dirty="0"/>
          </a:p>
        </p:txBody>
      </p:sp>
      <p:sp>
        <p:nvSpPr>
          <p:cNvPr id="12" name="矩形 12">
            <a:extLst>
              <a:ext uri="{FF2B5EF4-FFF2-40B4-BE49-F238E27FC236}">
                <a16:creationId xmlns:a16="http://schemas.microsoft.com/office/drawing/2014/main" id="{2C95721F-BCBA-4335-A333-F784406B34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568" y="2342154"/>
            <a:ext cx="461666" cy="2755739"/>
          </a:xfrm>
          <a:prstGeom prst="rect">
            <a:avLst/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vert="vert27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altLang="zh-CN" sz="1800" b="1" dirty="0">
                <a:solidFill>
                  <a:srgbClr val="FF0000"/>
                </a:solidFill>
              </a:rPr>
              <a:t>Signal acquisition device</a:t>
            </a:r>
            <a:endParaRPr lang="zh-CN" altLang="en-US" sz="1800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F1F2B5E-32AF-4D68-AEA9-90DF9060EF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6305" y="1309543"/>
            <a:ext cx="2240898" cy="390156"/>
          </a:xfrm>
          <a:prstGeom prst="rect">
            <a:avLst/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altLang="zh-CN" sz="1800" b="1" dirty="0">
                <a:solidFill>
                  <a:srgbClr val="FF0000"/>
                </a:solidFill>
              </a:rPr>
              <a:t>Power supply</a:t>
            </a:r>
            <a:endParaRPr lang="zh-CN" altLang="en-US" sz="1800" dirty="0"/>
          </a:p>
        </p:txBody>
      </p:sp>
      <p:cxnSp>
        <p:nvCxnSpPr>
          <p:cNvPr id="3" name="直接箭头连接符 2">
            <a:extLst>
              <a:ext uri="{FF2B5EF4-FFF2-40B4-BE49-F238E27FC236}">
                <a16:creationId xmlns:a16="http://schemas.microsoft.com/office/drawing/2014/main" id="{9CEC9CF7-D5FA-47DF-A492-F638F95F1BD8}"/>
              </a:ext>
            </a:extLst>
          </p:cNvPr>
          <p:cNvCxnSpPr/>
          <p:nvPr/>
        </p:nvCxnSpPr>
        <p:spPr bwMode="auto">
          <a:xfrm>
            <a:off x="4448905" y="1752648"/>
            <a:ext cx="0" cy="31341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B5B37D37-9E29-4D52-BE02-600930500982}"/>
              </a:ext>
            </a:extLst>
          </p:cNvPr>
          <p:cNvCxnSpPr/>
          <p:nvPr/>
        </p:nvCxnSpPr>
        <p:spPr bwMode="auto">
          <a:xfrm>
            <a:off x="4448905" y="2520976"/>
            <a:ext cx="0" cy="31341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403D4D9F-7123-436C-BC4B-EDA93017EE97}"/>
              </a:ext>
            </a:extLst>
          </p:cNvPr>
          <p:cNvCxnSpPr/>
          <p:nvPr/>
        </p:nvCxnSpPr>
        <p:spPr bwMode="auto">
          <a:xfrm>
            <a:off x="4415296" y="3219456"/>
            <a:ext cx="0" cy="31341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4BA51CC1-6AB6-4475-8C7E-FFE174C7C72F}"/>
              </a:ext>
            </a:extLst>
          </p:cNvPr>
          <p:cNvCxnSpPr/>
          <p:nvPr/>
        </p:nvCxnSpPr>
        <p:spPr bwMode="auto">
          <a:xfrm>
            <a:off x="4415296" y="3916548"/>
            <a:ext cx="0" cy="31341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22E5AFD0-41D9-4867-9625-8336420D884E}"/>
              </a:ext>
            </a:extLst>
          </p:cNvPr>
          <p:cNvCxnSpPr/>
          <p:nvPr/>
        </p:nvCxnSpPr>
        <p:spPr bwMode="auto">
          <a:xfrm>
            <a:off x="4448905" y="4620122"/>
            <a:ext cx="0" cy="31341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矩形 12">
            <a:extLst>
              <a:ext uri="{FF2B5EF4-FFF2-40B4-BE49-F238E27FC236}">
                <a16:creationId xmlns:a16="http://schemas.microsoft.com/office/drawing/2014/main" id="{9AB7A67C-1885-4679-B0A1-2B2AD59E38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0442" y="5691662"/>
            <a:ext cx="2295880" cy="390156"/>
          </a:xfrm>
          <a:prstGeom prst="rect">
            <a:avLst/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altLang="zh-CN" sz="1800" b="1" dirty="0">
                <a:solidFill>
                  <a:srgbClr val="FF0000"/>
                </a:solidFill>
              </a:rPr>
              <a:t>Magnet 5</a:t>
            </a:r>
            <a:endParaRPr lang="zh-CN" altLang="en-US" sz="1800" dirty="0"/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C865F2B6-86A1-423F-BA4C-10A85D26ECF9}"/>
              </a:ext>
            </a:extLst>
          </p:cNvPr>
          <p:cNvCxnSpPr/>
          <p:nvPr/>
        </p:nvCxnSpPr>
        <p:spPr bwMode="auto">
          <a:xfrm>
            <a:off x="4448905" y="5350966"/>
            <a:ext cx="0" cy="31341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48C5C3EC-C954-4887-96E6-7B95BBE3EA16}"/>
              </a:ext>
            </a:extLst>
          </p:cNvPr>
          <p:cNvCxnSpPr>
            <a:cxnSpLocks/>
          </p:cNvCxnSpPr>
          <p:nvPr/>
        </p:nvCxnSpPr>
        <p:spPr bwMode="auto">
          <a:xfrm flipV="1">
            <a:off x="4747057" y="5911053"/>
            <a:ext cx="821996" cy="1571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D5522DBE-8F98-46AA-86D0-3A12721A70FE}"/>
              </a:ext>
            </a:extLst>
          </p:cNvPr>
          <p:cNvCxnSpPr>
            <a:cxnSpLocks/>
          </p:cNvCxnSpPr>
          <p:nvPr/>
        </p:nvCxnSpPr>
        <p:spPr bwMode="auto">
          <a:xfrm flipV="1">
            <a:off x="5569053" y="1513282"/>
            <a:ext cx="0" cy="441348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ADAEECD3-A410-4B29-B1A8-980181501434}"/>
              </a:ext>
            </a:extLst>
          </p:cNvPr>
          <p:cNvCxnSpPr>
            <a:cxnSpLocks/>
          </p:cNvCxnSpPr>
          <p:nvPr/>
        </p:nvCxnSpPr>
        <p:spPr bwMode="auto">
          <a:xfrm flipH="1">
            <a:off x="4886753" y="1519557"/>
            <a:ext cx="6823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375D757E-1DA4-4899-8652-11B2A0E8B53E}"/>
              </a:ext>
            </a:extLst>
          </p:cNvPr>
          <p:cNvCxnSpPr>
            <a:cxnSpLocks/>
          </p:cNvCxnSpPr>
          <p:nvPr/>
        </p:nvCxnSpPr>
        <p:spPr bwMode="auto">
          <a:xfrm flipH="1">
            <a:off x="1464200" y="2237326"/>
            <a:ext cx="96624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F8791D27-A331-4D0B-AC7B-085C637EE5C8}"/>
              </a:ext>
            </a:extLst>
          </p:cNvPr>
          <p:cNvCxnSpPr>
            <a:cxnSpLocks/>
          </p:cNvCxnSpPr>
          <p:nvPr/>
        </p:nvCxnSpPr>
        <p:spPr bwMode="auto">
          <a:xfrm flipH="1">
            <a:off x="975264" y="3219456"/>
            <a:ext cx="48893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C49B4632-6C57-420F-B0E3-7DC644080F04}"/>
              </a:ext>
            </a:extLst>
          </p:cNvPr>
          <p:cNvCxnSpPr>
            <a:cxnSpLocks/>
          </p:cNvCxnSpPr>
          <p:nvPr/>
        </p:nvCxnSpPr>
        <p:spPr bwMode="auto">
          <a:xfrm flipH="1">
            <a:off x="1603896" y="3009912"/>
            <a:ext cx="82654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058CCD69-DDBB-4C0F-8783-FDFD3F457C58}"/>
              </a:ext>
            </a:extLst>
          </p:cNvPr>
          <p:cNvCxnSpPr>
            <a:cxnSpLocks/>
          </p:cNvCxnSpPr>
          <p:nvPr/>
        </p:nvCxnSpPr>
        <p:spPr bwMode="auto">
          <a:xfrm flipV="1">
            <a:off x="1464200" y="4445558"/>
            <a:ext cx="0" cy="146549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BF6A6BB7-7A45-42E2-A5CE-E57F4EFB37A7}"/>
              </a:ext>
            </a:extLst>
          </p:cNvPr>
          <p:cNvCxnSpPr>
            <a:cxnSpLocks/>
          </p:cNvCxnSpPr>
          <p:nvPr/>
        </p:nvCxnSpPr>
        <p:spPr bwMode="auto">
          <a:xfrm flipH="1">
            <a:off x="2022984" y="4445558"/>
            <a:ext cx="41908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93C37643-F596-4F3D-BAF0-7897CC0037AC}"/>
              </a:ext>
            </a:extLst>
          </p:cNvPr>
          <p:cNvCxnSpPr>
            <a:cxnSpLocks/>
          </p:cNvCxnSpPr>
          <p:nvPr/>
        </p:nvCxnSpPr>
        <p:spPr bwMode="auto">
          <a:xfrm flipH="1">
            <a:off x="1743592" y="5175200"/>
            <a:ext cx="68685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7C3FF012-4A21-4B8F-90B7-5200502F4C2B}"/>
              </a:ext>
            </a:extLst>
          </p:cNvPr>
          <p:cNvCxnSpPr>
            <a:cxnSpLocks/>
          </p:cNvCxnSpPr>
          <p:nvPr/>
        </p:nvCxnSpPr>
        <p:spPr bwMode="auto">
          <a:xfrm flipH="1">
            <a:off x="1464200" y="5911053"/>
            <a:ext cx="96624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直接连接符 43">
            <a:extLst>
              <a:ext uri="{FF2B5EF4-FFF2-40B4-BE49-F238E27FC236}">
                <a16:creationId xmlns:a16="http://schemas.microsoft.com/office/drawing/2014/main" id="{A11E16FF-F532-473F-83C4-AFF15CB905AF}"/>
              </a:ext>
            </a:extLst>
          </p:cNvPr>
          <p:cNvCxnSpPr>
            <a:cxnSpLocks/>
          </p:cNvCxnSpPr>
          <p:nvPr/>
        </p:nvCxnSpPr>
        <p:spPr bwMode="auto">
          <a:xfrm>
            <a:off x="1464200" y="2222820"/>
            <a:ext cx="0" cy="99663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直接箭头连接符 47">
            <a:extLst>
              <a:ext uri="{FF2B5EF4-FFF2-40B4-BE49-F238E27FC236}">
                <a16:creationId xmlns:a16="http://schemas.microsoft.com/office/drawing/2014/main" id="{95C93F1F-5B74-4027-AE83-D2FD41B37250}"/>
              </a:ext>
            </a:extLst>
          </p:cNvPr>
          <p:cNvCxnSpPr>
            <a:cxnSpLocks/>
          </p:cNvCxnSpPr>
          <p:nvPr/>
        </p:nvCxnSpPr>
        <p:spPr bwMode="auto">
          <a:xfrm flipH="1">
            <a:off x="975264" y="3429000"/>
            <a:ext cx="62863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446B3180-9F19-4B36-B42F-22E3B705E95D}"/>
              </a:ext>
            </a:extLst>
          </p:cNvPr>
          <p:cNvCxnSpPr>
            <a:cxnSpLocks/>
          </p:cNvCxnSpPr>
          <p:nvPr/>
        </p:nvCxnSpPr>
        <p:spPr bwMode="auto">
          <a:xfrm>
            <a:off x="1603896" y="3009912"/>
            <a:ext cx="0" cy="4190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" name="直接箭头连接符 53">
            <a:extLst>
              <a:ext uri="{FF2B5EF4-FFF2-40B4-BE49-F238E27FC236}">
                <a16:creationId xmlns:a16="http://schemas.microsoft.com/office/drawing/2014/main" id="{209CA37C-1DC8-4F42-BF34-C0A1D48D4418}"/>
              </a:ext>
            </a:extLst>
          </p:cNvPr>
          <p:cNvCxnSpPr>
            <a:cxnSpLocks/>
            <a:stCxn id="8" idx="1"/>
          </p:cNvCxnSpPr>
          <p:nvPr/>
        </p:nvCxnSpPr>
        <p:spPr bwMode="auto">
          <a:xfrm flipH="1">
            <a:off x="975254" y="3708392"/>
            <a:ext cx="147136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01FE26BF-40B6-401B-8F0D-D67832F5094A}"/>
              </a:ext>
            </a:extLst>
          </p:cNvPr>
          <p:cNvCxnSpPr>
            <a:cxnSpLocks/>
          </p:cNvCxnSpPr>
          <p:nvPr/>
        </p:nvCxnSpPr>
        <p:spPr bwMode="auto">
          <a:xfrm>
            <a:off x="2022984" y="4026470"/>
            <a:ext cx="0" cy="4190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7" name="直接箭头连接符 56">
            <a:extLst>
              <a:ext uri="{FF2B5EF4-FFF2-40B4-BE49-F238E27FC236}">
                <a16:creationId xmlns:a16="http://schemas.microsoft.com/office/drawing/2014/main" id="{E5F5617D-5DD2-4D38-BEA8-9CBF8F708579}"/>
              </a:ext>
            </a:extLst>
          </p:cNvPr>
          <p:cNvCxnSpPr>
            <a:cxnSpLocks/>
          </p:cNvCxnSpPr>
          <p:nvPr/>
        </p:nvCxnSpPr>
        <p:spPr bwMode="auto">
          <a:xfrm flipH="1">
            <a:off x="975254" y="4026470"/>
            <a:ext cx="1047731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60919811-CE95-4C6B-A298-EFD639B985E7}"/>
              </a:ext>
            </a:extLst>
          </p:cNvPr>
          <p:cNvCxnSpPr>
            <a:cxnSpLocks/>
          </p:cNvCxnSpPr>
          <p:nvPr/>
        </p:nvCxnSpPr>
        <p:spPr bwMode="auto">
          <a:xfrm>
            <a:off x="1743592" y="4229966"/>
            <a:ext cx="0" cy="94523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2" name="直接箭头连接符 61">
            <a:extLst>
              <a:ext uri="{FF2B5EF4-FFF2-40B4-BE49-F238E27FC236}">
                <a16:creationId xmlns:a16="http://schemas.microsoft.com/office/drawing/2014/main" id="{D95FD92B-E61E-42A8-91A5-E364DDA9B69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975254" y="4216888"/>
            <a:ext cx="768339" cy="1307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8" name="直接箭头连接符 67">
            <a:extLst>
              <a:ext uri="{FF2B5EF4-FFF2-40B4-BE49-F238E27FC236}">
                <a16:creationId xmlns:a16="http://schemas.microsoft.com/office/drawing/2014/main" id="{26D1C553-2A1A-465D-A589-3F766135D9BD}"/>
              </a:ext>
            </a:extLst>
          </p:cNvPr>
          <p:cNvCxnSpPr>
            <a:cxnSpLocks/>
          </p:cNvCxnSpPr>
          <p:nvPr/>
        </p:nvCxnSpPr>
        <p:spPr bwMode="auto">
          <a:xfrm flipH="1">
            <a:off x="975254" y="4445558"/>
            <a:ext cx="48894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392" name="文本框 16391">
            <a:extLst>
              <a:ext uri="{FF2B5EF4-FFF2-40B4-BE49-F238E27FC236}">
                <a16:creationId xmlns:a16="http://schemas.microsoft.com/office/drawing/2014/main" id="{4A771B20-EAAE-4005-9A70-304826695AA1}"/>
              </a:ext>
            </a:extLst>
          </p:cNvPr>
          <p:cNvSpPr txBox="1"/>
          <p:nvPr/>
        </p:nvSpPr>
        <p:spPr>
          <a:xfrm>
            <a:off x="5158055" y="3153254"/>
            <a:ext cx="461665" cy="225946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dirty="0"/>
              <a:t>AC   Current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315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灯片编号占位符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76D0B5D8-69F0-4315-B121-52ABDEBC355D}" type="slidenum">
              <a:rPr lang="zh-CN" altLang="en-US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29</a:t>
            </a:fld>
            <a:endParaRPr lang="zh-CN" altLang="en-US" sz="1800">
              <a:latin typeface="Arial" panose="020B0604020202020204" pitchFamily="34" charset="0"/>
            </a:endParaRPr>
          </a:p>
        </p:txBody>
      </p:sp>
      <p:sp>
        <p:nvSpPr>
          <p:cNvPr id="16387" name="标题 1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0" indent="0" algn="just" eaLnBrk="1" hangingPunct="1"/>
            <a:r>
              <a:rPr lang="en-US" altLang="zh-CN" sz="2400" b="1" dirty="0">
                <a:solidFill>
                  <a:srgbClr val="FF0000"/>
                </a:solidFill>
              </a:rPr>
              <a:t>4. Target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34" name="矩形 3"/>
          <p:cNvSpPr>
            <a:spLocks noChangeArrowheads="1"/>
          </p:cNvSpPr>
          <p:nvPr/>
        </p:nvSpPr>
        <p:spPr bwMode="auto">
          <a:xfrm>
            <a:off x="730360" y="1403408"/>
            <a:ext cx="7892824" cy="3824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25000"/>
              </a:lnSpc>
              <a:spcBef>
                <a:spcPct val="0"/>
              </a:spcBef>
              <a:buNone/>
            </a:pPr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Prototype:</a:t>
            </a:r>
          </a:p>
          <a:p>
            <a:pPr algn="just" eaLnBrk="1" hangingPunct="1">
              <a:lnSpc>
                <a:spcPct val="125000"/>
              </a:lnSpc>
              <a:spcBef>
                <a:spcPct val="0"/>
              </a:spcBef>
              <a:buNone/>
            </a:pPr>
            <a:r>
              <a:rPr lang="en-US" altLang="zh-CN" sz="2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The </a:t>
            </a:r>
            <a:r>
              <a:rPr lang="en-US" altLang="zh-CN" sz="26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prototype magnet can be studied completely and in </a:t>
            </a:r>
            <a:r>
              <a:rPr lang="en-US" altLang="zh-CN" sz="2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detail.</a:t>
            </a:r>
          </a:p>
          <a:p>
            <a:pPr algn="just" eaLnBrk="1" hangingPunct="1">
              <a:lnSpc>
                <a:spcPct val="125000"/>
              </a:lnSpc>
              <a:spcBef>
                <a:spcPct val="0"/>
              </a:spcBef>
              <a:buNone/>
            </a:pPr>
            <a:endParaRPr lang="en-US" altLang="zh-CN" sz="2600" b="1" dirty="0" smtClean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sym typeface="楷体" panose="02010609060101010101" pitchFamily="49" charset="-122"/>
            </a:endParaRPr>
          </a:p>
          <a:p>
            <a:pPr algn="just" eaLnBrk="1" hangingPunct="1">
              <a:lnSpc>
                <a:spcPct val="125000"/>
              </a:lnSpc>
              <a:spcBef>
                <a:spcPct val="0"/>
              </a:spcBef>
              <a:buNone/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Batch </a:t>
            </a:r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productions:</a:t>
            </a:r>
            <a:endParaRPr lang="en-US" altLang="zh-CN" b="1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sym typeface="楷体" panose="02010609060101010101" pitchFamily="49" charset="-122"/>
            </a:endParaRPr>
          </a:p>
          <a:p>
            <a:pPr algn="just" eaLnBrk="1" hangingPunct="1">
              <a:lnSpc>
                <a:spcPct val="125000"/>
              </a:lnSpc>
              <a:spcBef>
                <a:spcPct val="0"/>
              </a:spcBef>
              <a:buNone/>
            </a:pPr>
            <a:r>
              <a:rPr lang="en-US" altLang="zh-CN" sz="2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All </a:t>
            </a:r>
            <a:r>
              <a:rPr lang="en-US" altLang="zh-CN" sz="26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magnets are accurately and efficiently measured within three years!</a:t>
            </a:r>
          </a:p>
        </p:txBody>
      </p:sp>
    </p:spTree>
    <p:extLst>
      <p:ext uri="{BB962C8B-B14F-4D97-AF65-F5344CB8AC3E}">
        <p14:creationId xmlns:p14="http://schemas.microsoft.com/office/powerpoint/2010/main" val="325575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灯片编号占位符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7E354557-96C7-4890-BC9B-9D8E085E583B}" type="slidenum">
              <a:rPr lang="zh-CN" altLang="en-US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3</a:t>
            </a:fld>
            <a:endParaRPr lang="zh-CN" altLang="en-US" sz="1800">
              <a:latin typeface="Arial" panose="020B0604020202020204" pitchFamily="34" charset="0"/>
            </a:endParaRPr>
          </a:p>
        </p:txBody>
      </p:sp>
      <p:sp>
        <p:nvSpPr>
          <p:cNvPr id="8195" name="标题 1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0" indent="0" algn="just" eaLnBrk="1" hangingPunct="1"/>
            <a:r>
              <a:rPr lang="en-US" altLang="zh-CN" sz="2400" b="1" dirty="0">
                <a:solidFill>
                  <a:srgbClr val="FF0000"/>
                </a:solidFill>
              </a:rPr>
              <a:t>1. Information of CEPC booster magnet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8196" name="内容占位符 2"/>
          <p:cNvSpPr>
            <a:spLocks noGrp="1" noChangeArrowheads="1"/>
          </p:cNvSpPr>
          <p:nvPr>
            <p:ph idx="1"/>
          </p:nvPr>
        </p:nvSpPr>
        <p:spPr>
          <a:xfrm>
            <a:off x="484188" y="1193800"/>
            <a:ext cx="8229600" cy="1117600"/>
          </a:xfrm>
        </p:spPr>
        <p:txBody>
          <a:bodyPr/>
          <a:lstStyle/>
          <a:p>
            <a:pPr algn="just" eaLnBrk="1" hangingPunct="1">
              <a:spcBef>
                <a:spcPct val="0"/>
              </a:spcBef>
            </a:pPr>
            <a:r>
              <a:rPr lang="en-US" altLang="zh-CN" sz="20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Dipole</a:t>
            </a:r>
            <a:endParaRPr lang="en-US" altLang="zh-CN" sz="2000" b="1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1607366"/>
              </p:ext>
            </p:extLst>
          </p:nvPr>
        </p:nvGraphicFramePr>
        <p:xfrm>
          <a:off x="484188" y="1612952"/>
          <a:ext cx="8297863" cy="38076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606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572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271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9244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96041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2863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Magnet name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300" kern="0" dirty="0">
                          <a:effectLst/>
                        </a:rPr>
                        <a:t>BST-63B-Arc</a:t>
                      </a:r>
                      <a:endParaRPr lang="zh-CN" altLang="zh-CN" sz="13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300" kern="0" dirty="0">
                          <a:effectLst/>
                        </a:rPr>
                        <a:t>BST-63B-Arc-SF</a:t>
                      </a:r>
                      <a:endParaRPr lang="zh-CN" altLang="zh-CN" sz="13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BST-63B-Arc-SD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300" kern="0" dirty="0">
                          <a:effectLst/>
                        </a:rPr>
                        <a:t>BST-74B-IR</a:t>
                      </a:r>
                      <a:endParaRPr lang="zh-CN" altLang="zh-CN" sz="13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Quantity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10192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2017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2017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640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71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Aperture(mm)</a:t>
                      </a:r>
                      <a:endParaRPr lang="zh-CN" sz="13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63</a:t>
                      </a:r>
                      <a:endParaRPr lang="zh-CN" sz="13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63</a:t>
                      </a:r>
                      <a:endParaRPr lang="zh-CN" sz="13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63</a:t>
                      </a:r>
                      <a:endParaRPr lang="zh-CN" sz="13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63</a:t>
                      </a:r>
                      <a:endParaRPr lang="zh-CN" sz="13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2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Dipole</a:t>
                      </a:r>
                      <a:r>
                        <a:rPr lang="en-US" altLang="zh-CN" sz="1300" kern="100" baseline="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Field(</a:t>
                      </a:r>
                      <a:r>
                        <a:rPr lang="en-US" altLang="zh-CN" sz="1300" kern="100" baseline="0" dirty="0" err="1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Gs</a:t>
                      </a:r>
                      <a:r>
                        <a:rPr lang="en-US" altLang="zh-CN" sz="1300" kern="100" baseline="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)@180Gev</a:t>
                      </a:r>
                      <a:endParaRPr lang="zh-CN" sz="13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564</a:t>
                      </a:r>
                      <a:endParaRPr lang="zh-CN" sz="13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564</a:t>
                      </a:r>
                      <a:endParaRPr lang="zh-CN" sz="13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564</a:t>
                      </a:r>
                      <a:endParaRPr lang="zh-CN" sz="13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549</a:t>
                      </a:r>
                      <a:endParaRPr lang="zh-CN" sz="13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11432799"/>
                  </a:ext>
                </a:extLst>
              </a:tr>
              <a:tr h="1921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Dipole</a:t>
                      </a:r>
                      <a:r>
                        <a:rPr lang="en-US" altLang="zh-CN" sz="1300" kern="100" baseline="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Field(</a:t>
                      </a:r>
                      <a:r>
                        <a:rPr lang="en-US" altLang="zh-CN" sz="1300" kern="100" baseline="0" dirty="0" err="1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Gs</a:t>
                      </a:r>
                      <a:r>
                        <a:rPr lang="en-US" altLang="zh-CN" sz="1300" kern="100" baseline="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)@120Gev</a:t>
                      </a:r>
                      <a:endParaRPr lang="zh-CN" altLang="zh-CN" sz="13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376</a:t>
                      </a:r>
                      <a:endParaRPr lang="zh-CN" sz="13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376</a:t>
                      </a:r>
                      <a:endParaRPr lang="zh-CN" sz="13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376</a:t>
                      </a:r>
                      <a:endParaRPr lang="zh-CN" sz="13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366</a:t>
                      </a:r>
                      <a:endParaRPr lang="zh-CN" sz="13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11872786"/>
                  </a:ext>
                </a:extLst>
              </a:tr>
              <a:tr h="1921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Dipole</a:t>
                      </a:r>
                      <a:r>
                        <a:rPr lang="en-US" altLang="zh-CN" sz="1300" kern="100" baseline="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Field(</a:t>
                      </a:r>
                      <a:r>
                        <a:rPr lang="en-US" altLang="zh-CN" sz="1300" kern="100" baseline="0" dirty="0" err="1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Gs</a:t>
                      </a:r>
                      <a:r>
                        <a:rPr lang="en-US" altLang="zh-CN" sz="1300" kern="100" baseline="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)@10Gev</a:t>
                      </a:r>
                      <a:endParaRPr lang="zh-CN" altLang="zh-CN" sz="13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63</a:t>
                      </a:r>
                      <a:endParaRPr lang="zh-CN" sz="13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63</a:t>
                      </a:r>
                      <a:endParaRPr lang="zh-CN" sz="13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63</a:t>
                      </a:r>
                      <a:endParaRPr lang="zh-CN" sz="13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61</a:t>
                      </a:r>
                      <a:endParaRPr lang="zh-CN" sz="13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17932238"/>
                  </a:ext>
                </a:extLst>
              </a:tr>
              <a:tr h="3791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kern="100" dirty="0" err="1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Sextupole</a:t>
                      </a: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Field(T/m²)</a:t>
                      </a:r>
                      <a:r>
                        <a:rPr lang="en-US" altLang="zh-CN" sz="1300" kern="100" baseline="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@180Gev</a:t>
                      </a:r>
                      <a:endParaRPr lang="zh-CN" altLang="zh-CN" sz="13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  <a:endParaRPr lang="zh-CN" sz="13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16.0388</a:t>
                      </a:r>
                      <a:endParaRPr lang="zh-CN" sz="13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19.1423</a:t>
                      </a:r>
                      <a:endParaRPr lang="zh-CN" sz="13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  <a:endParaRPr lang="zh-CN" sz="13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04964034"/>
                  </a:ext>
                </a:extLst>
              </a:tr>
              <a:tr h="3791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kern="100" dirty="0" err="1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Sextupole</a:t>
                      </a: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Field(T/m²)</a:t>
                      </a:r>
                      <a:r>
                        <a:rPr lang="en-US" altLang="zh-CN" sz="1300" kern="100" baseline="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@120Gev</a:t>
                      </a:r>
                      <a:endParaRPr lang="zh-CN" altLang="zh-CN" sz="13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  <a:endParaRPr lang="zh-CN" sz="13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10.6925</a:t>
                      </a:r>
                      <a:endParaRPr lang="zh-CN" sz="13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12.7615</a:t>
                      </a:r>
                      <a:endParaRPr lang="zh-CN" sz="13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  <a:endParaRPr lang="zh-CN" sz="13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82805742"/>
                  </a:ext>
                </a:extLst>
              </a:tr>
              <a:tr h="3791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kern="100" dirty="0" err="1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Sextupole</a:t>
                      </a: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Field(T/m²)</a:t>
                      </a:r>
                      <a:r>
                        <a:rPr lang="en-US" altLang="zh-CN" sz="1300" kern="100" baseline="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@10Gev</a:t>
                      </a:r>
                      <a:endParaRPr lang="zh-CN" altLang="zh-CN" sz="13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  <a:endParaRPr lang="zh-CN" sz="13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1.7821</a:t>
                      </a:r>
                      <a:endParaRPr lang="zh-CN" sz="13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2.1269</a:t>
                      </a:r>
                      <a:endParaRPr lang="zh-CN" sz="13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  <a:endParaRPr lang="zh-CN" sz="13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48721162"/>
                  </a:ext>
                </a:extLst>
              </a:tr>
              <a:tr h="3791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Effective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Magnetic Length (mm)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4700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4700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4700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2350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1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Good</a:t>
                      </a:r>
                      <a:r>
                        <a:rPr lang="en-US" altLang="zh-CN" sz="1300" kern="100" baseline="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Field Region(radius)(mm)</a:t>
                      </a:r>
                      <a:endParaRPr lang="zh-CN" sz="13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86381422"/>
                  </a:ext>
                </a:extLst>
              </a:tr>
              <a:tr h="192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Harmonic Errors</a:t>
                      </a:r>
                      <a:endParaRPr lang="zh-CN" sz="13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0.1%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0.1%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0.1%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0.1%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27741560"/>
                  </a:ext>
                </a:extLst>
              </a:tr>
            </a:tbl>
          </a:graphicData>
        </a:graphic>
      </p:graphicFrame>
      <p:sp>
        <p:nvSpPr>
          <p:cNvPr id="2" name="矩形 1"/>
          <p:cNvSpPr/>
          <p:nvPr/>
        </p:nvSpPr>
        <p:spPr>
          <a:xfrm>
            <a:off x="467046" y="5594288"/>
            <a:ext cx="82461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Characteristic: combined magnetic field(B</a:t>
            </a:r>
            <a:r>
              <a:rPr lang="zh-CN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、</a:t>
            </a: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S), weak field</a:t>
            </a:r>
            <a:r>
              <a:rPr lang="zh-CN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（</a:t>
            </a: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61or63Gs@10Gev</a:t>
            </a:r>
            <a:r>
              <a:rPr lang="zh-CN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 ）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灯片编号占位符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80DFDF27-1925-45E5-9B5A-E4B38836B18C}" type="slidenum">
              <a:rPr lang="zh-CN" altLang="en-US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30</a:t>
            </a:fld>
            <a:endParaRPr lang="zh-CN" altLang="en-US" sz="1800">
              <a:latin typeface="Arial" panose="020B0604020202020204" pitchFamily="34" charset="0"/>
            </a:endParaRPr>
          </a:p>
        </p:txBody>
      </p:sp>
      <p:sp>
        <p:nvSpPr>
          <p:cNvPr id="27651" name="内容占位符 2"/>
          <p:cNvSpPr>
            <a:spLocks noGrp="1" noChangeArrowheads="1"/>
          </p:cNvSpPr>
          <p:nvPr>
            <p:ph idx="1"/>
          </p:nvPr>
        </p:nvSpPr>
        <p:spPr>
          <a:xfrm>
            <a:off x="457200" y="1339850"/>
            <a:ext cx="8229600" cy="4786313"/>
          </a:xfrm>
        </p:spPr>
        <p:txBody>
          <a:bodyPr/>
          <a:lstStyle/>
          <a:p>
            <a:pPr algn="just" eaLnBrk="1" hangingPunct="1">
              <a:lnSpc>
                <a:spcPct val="125000"/>
              </a:lnSpc>
            </a:pPr>
            <a:endParaRPr lang="zh-CN" altLang="en-US" sz="6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  <a:p>
            <a:pPr eaLnBrk="1" hangingPunct="1">
              <a:lnSpc>
                <a:spcPct val="125000"/>
              </a:lnSpc>
            </a:pPr>
            <a:r>
              <a:rPr lang="en-US" altLang="zh-CN" sz="50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Thanks</a:t>
            </a:r>
            <a:r>
              <a:rPr lang="zh-CN" altLang="en-US" sz="50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！</a:t>
            </a:r>
            <a:endParaRPr lang="en-US" altLang="zh-CN" sz="50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灯片编号占位符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7E354557-96C7-4890-BC9B-9D8E085E583B}" type="slidenum">
              <a:rPr lang="zh-CN" altLang="en-US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4</a:t>
            </a:fld>
            <a:endParaRPr lang="zh-CN" altLang="en-US" sz="1800">
              <a:latin typeface="Arial" panose="020B0604020202020204" pitchFamily="34" charset="0"/>
            </a:endParaRPr>
          </a:p>
        </p:txBody>
      </p:sp>
      <p:sp>
        <p:nvSpPr>
          <p:cNvPr id="8195" name="标题 1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0" indent="0" algn="just" eaLnBrk="1" hangingPunct="1"/>
            <a:r>
              <a:rPr lang="en-US" altLang="zh-CN" sz="2400" b="1" dirty="0">
                <a:solidFill>
                  <a:srgbClr val="FF0000"/>
                </a:solidFill>
              </a:rPr>
              <a:t>1. Information of CEPC booster magnet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8196" name="内容占位符 2"/>
          <p:cNvSpPr>
            <a:spLocks noGrp="1" noChangeArrowheads="1"/>
          </p:cNvSpPr>
          <p:nvPr>
            <p:ph idx="1"/>
          </p:nvPr>
        </p:nvSpPr>
        <p:spPr>
          <a:xfrm>
            <a:off x="484188" y="1193800"/>
            <a:ext cx="8229600" cy="419152"/>
          </a:xfrm>
        </p:spPr>
        <p:txBody>
          <a:bodyPr/>
          <a:lstStyle/>
          <a:p>
            <a:pPr algn="just" eaLnBrk="1" hangingPunct="1">
              <a:spcBef>
                <a:spcPct val="0"/>
              </a:spcBef>
            </a:pPr>
            <a:r>
              <a:rPr lang="en-US" altLang="zh-CN" sz="20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Quadrupole</a:t>
            </a:r>
            <a:endParaRPr lang="en-US" altLang="zh-CN" sz="2000" b="1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6323344"/>
              </p:ext>
            </p:extLst>
          </p:nvPr>
        </p:nvGraphicFramePr>
        <p:xfrm>
          <a:off x="415927" y="1612952"/>
          <a:ext cx="8352000" cy="41072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val="2918497663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val="18636292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val="1708789476"/>
                    </a:ext>
                  </a:extLst>
                </a:gridCol>
              </a:tblGrid>
              <a:tr h="48893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Magnet name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QDM-63</a:t>
                      </a:r>
                      <a:endParaRPr lang="zh-CN" altLang="zh-CN" sz="13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QFM-63</a:t>
                      </a:r>
                      <a:endParaRPr lang="zh-CN" altLang="zh-CN" sz="13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QM-RF-63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QFM-ARC-63</a:t>
                      </a:r>
                      <a:endParaRPr lang="zh-CN" altLang="zh-CN" sz="13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QFM-ARC-63</a:t>
                      </a:r>
                      <a:endParaRPr lang="zh-CN" altLang="zh-CN" sz="13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QF-DIS-63</a:t>
                      </a:r>
                      <a:endParaRPr lang="zh-CN" altLang="zh-CN" sz="13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QD-DIS-63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Quantity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264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1152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2272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Aperture(mm)</a:t>
                      </a:r>
                      <a:endParaRPr lang="zh-CN" sz="13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63</a:t>
                      </a:r>
                      <a:endParaRPr lang="zh-CN" sz="13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kern="100" dirty="0" err="1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Quatrupole</a:t>
                      </a: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Field(T/m)</a:t>
                      </a:r>
                      <a:r>
                        <a:rPr lang="en-US" altLang="zh-CN" sz="1300" kern="100" baseline="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@180Gev</a:t>
                      </a:r>
                      <a:endParaRPr lang="zh-CN" altLang="zh-CN" sz="13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12.8811</a:t>
                      </a:r>
                      <a:endParaRPr lang="zh-CN" sz="13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16.3553</a:t>
                      </a:r>
                      <a:endParaRPr lang="zh-CN" sz="13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6.3624</a:t>
                      </a:r>
                      <a:endParaRPr lang="zh-CN" sz="13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12.0313</a:t>
                      </a:r>
                      <a:endParaRPr lang="zh-CN" sz="13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8.6146</a:t>
                      </a:r>
                      <a:endParaRPr lang="zh-CN" sz="13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18.0522</a:t>
                      </a:r>
                      <a:endParaRPr lang="zh-CN" sz="13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15.8575</a:t>
                      </a:r>
                      <a:endParaRPr lang="zh-CN" sz="13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0496403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kern="100" dirty="0" err="1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Quatrupole</a:t>
                      </a: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Field(T/m)</a:t>
                      </a:r>
                      <a:r>
                        <a:rPr lang="en-US" altLang="zh-CN" sz="1300" kern="100" baseline="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@120Gev</a:t>
                      </a:r>
                      <a:endParaRPr lang="zh-CN" altLang="zh-CN" sz="13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8.5874</a:t>
                      </a:r>
                      <a:endParaRPr lang="zh-CN" sz="13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10.9036</a:t>
                      </a:r>
                      <a:endParaRPr lang="zh-CN" sz="13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4.2416</a:t>
                      </a:r>
                      <a:endParaRPr lang="zh-CN" sz="13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8.0209</a:t>
                      </a:r>
                      <a:endParaRPr lang="zh-CN" sz="13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5.6109</a:t>
                      </a:r>
                      <a:endParaRPr lang="zh-CN" sz="13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12.0348</a:t>
                      </a:r>
                      <a:endParaRPr lang="zh-CN" sz="13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10.5717</a:t>
                      </a:r>
                      <a:endParaRPr lang="zh-CN" sz="13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8280574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kern="100" dirty="0" err="1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Quatrupole</a:t>
                      </a: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Field(T/m)</a:t>
                      </a:r>
                      <a:r>
                        <a:rPr lang="en-US" altLang="zh-CN" sz="1300" kern="100" baseline="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@10Gev</a:t>
                      </a:r>
                      <a:endParaRPr lang="zh-CN" altLang="zh-CN" sz="13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1.4312</a:t>
                      </a:r>
                      <a:endParaRPr lang="zh-CN" sz="13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1.8173</a:t>
                      </a:r>
                      <a:endParaRPr lang="zh-CN" sz="13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0.7069</a:t>
                      </a:r>
                      <a:endParaRPr lang="zh-CN" sz="13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1.3368</a:t>
                      </a:r>
                      <a:endParaRPr lang="zh-CN" sz="13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0.9352</a:t>
                      </a:r>
                      <a:endParaRPr lang="zh-CN" sz="13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2.0058</a:t>
                      </a:r>
                      <a:endParaRPr lang="zh-CN" sz="13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1.7619</a:t>
                      </a:r>
                      <a:endParaRPr lang="zh-CN" sz="13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4872116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Effective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Magnetic Length (mm)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Good</a:t>
                      </a:r>
                      <a:r>
                        <a:rPr lang="en-US" altLang="zh-CN" sz="1300" kern="100" baseline="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Field Region(radius)(mm)</a:t>
                      </a:r>
                      <a:endParaRPr lang="zh-CN" sz="13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27.5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27.5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27.5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27.5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27.5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27.5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27.5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8638142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Harmonic Errors</a:t>
                      </a:r>
                      <a:endParaRPr lang="zh-CN" sz="13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0.1%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0.1%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0.1%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0.1%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0.1%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0.1%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0.1%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27741560"/>
                  </a:ext>
                </a:extLst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484188" y="5742744"/>
            <a:ext cx="61539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Characteristic: small aperture and large good field region.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2216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灯片编号占位符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9B9B4B73-EC28-40D1-94E8-C5E3A0B3A6CE}" type="slidenum">
              <a:rPr lang="zh-CN" altLang="en-US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5</a:t>
            </a:fld>
            <a:endParaRPr lang="zh-CN" altLang="en-US" sz="1800">
              <a:latin typeface="Arial" panose="020B0604020202020204" pitchFamily="34" charset="0"/>
            </a:endParaRPr>
          </a:p>
        </p:txBody>
      </p:sp>
      <p:sp>
        <p:nvSpPr>
          <p:cNvPr id="25603" name="标题 1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0" indent="0" algn="just" eaLnBrk="1" hangingPunct="1"/>
            <a:r>
              <a:rPr lang="en-US" altLang="zh-CN" sz="2400" b="1" dirty="0">
                <a:solidFill>
                  <a:srgbClr val="FF0000"/>
                </a:solidFill>
              </a:rPr>
              <a:t>1. Information of CEPC Collider Ring magnet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2C228998-5F8B-448C-B188-3DBC0A330B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6872305"/>
              </p:ext>
            </p:extLst>
          </p:nvPr>
        </p:nvGraphicFramePr>
        <p:xfrm>
          <a:off x="511177" y="1269124"/>
          <a:ext cx="8175623" cy="45952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416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999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72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95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73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48994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0" dirty="0">
                          <a:effectLst/>
                        </a:rPr>
                        <a:t>Magnet name</a:t>
                      </a:r>
                      <a:endParaRPr lang="zh-CN" sz="12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0" dirty="0">
                          <a:effectLst/>
                        </a:rPr>
                        <a:t>Quantity</a:t>
                      </a:r>
                      <a:endParaRPr lang="zh-CN" sz="12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Gap /Ape</a:t>
                      </a:r>
                      <a:r>
                        <a:rPr lang="zh-CN" altLang="en-US" sz="12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2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mm</a:t>
                      </a:r>
                      <a:r>
                        <a:rPr lang="zh-CN" altLang="en-US" sz="12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）</a:t>
                      </a: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0" dirty="0">
                          <a:effectLst/>
                        </a:rPr>
                        <a:t>Le</a:t>
                      </a:r>
                      <a:r>
                        <a:rPr lang="en-US" altLang="zh-CN" sz="1200" kern="0" dirty="0" err="1">
                          <a:effectLst/>
                        </a:rPr>
                        <a:t>ff</a:t>
                      </a:r>
                      <a:r>
                        <a:rPr lang="en-GB" sz="1200" kern="0" dirty="0">
                          <a:effectLst/>
                        </a:rPr>
                        <a:t> (m</a:t>
                      </a:r>
                      <a:r>
                        <a:rPr lang="en-US" altLang="zh-CN" sz="1200" kern="0" dirty="0">
                          <a:effectLst/>
                        </a:rPr>
                        <a:t>m</a:t>
                      </a:r>
                      <a:r>
                        <a:rPr lang="en-GB" sz="1200" kern="0" dirty="0">
                          <a:effectLst/>
                        </a:rPr>
                        <a:t>)</a:t>
                      </a:r>
                      <a:endParaRPr lang="zh-CN" sz="12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19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Dipoles</a:t>
                      </a:r>
                      <a:endParaRPr lang="zh-CN" sz="12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kern="1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B0</a:t>
                      </a:r>
                      <a:r>
                        <a:rPr lang="zh-CN" altLang="en-US" sz="1200" b="0" kern="1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CN" sz="1200" b="0" kern="1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B1</a:t>
                      </a:r>
                      <a:r>
                        <a:rPr lang="zh-CN" altLang="en-US" sz="1200" b="0" kern="1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CN" sz="1200" b="0" kern="1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BMV01IRD</a:t>
                      </a:r>
                      <a:r>
                        <a:rPr lang="zh-CN" altLang="en-US" sz="1200" b="0" kern="1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CN" sz="1200" b="0" kern="1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BMVIRD</a:t>
                      </a:r>
                      <a:r>
                        <a:rPr lang="zh-CN" altLang="en-US" sz="1200" b="0" kern="1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CN" sz="1200" b="0" kern="1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BMHIRD</a:t>
                      </a:r>
                      <a:r>
                        <a:rPr lang="zh-CN" altLang="en-US" sz="1200" b="0" kern="1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CN" sz="1200" b="0" kern="1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BGM1</a:t>
                      </a:r>
                      <a:r>
                        <a:rPr lang="zh-CN" altLang="en-US" sz="1200" b="0" kern="1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CN" sz="1200" b="0" kern="1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BGM2</a:t>
                      </a:r>
                      <a:r>
                        <a:rPr lang="zh-CN" altLang="en-US" sz="1200" b="0" kern="1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CN" sz="1200" b="0" kern="1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BMV01IRU</a:t>
                      </a:r>
                      <a:r>
                        <a:rPr lang="zh-CN" altLang="en-US" sz="1200" b="0" kern="1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CN" sz="1200" b="0" kern="1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BMVIRU</a:t>
                      </a:r>
                      <a:r>
                        <a:rPr lang="zh-CN" altLang="en-US" sz="1200" b="0" kern="1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CN" sz="1200" b="0" kern="1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BMHIRU</a:t>
                      </a:r>
                      <a:r>
                        <a:rPr lang="zh-CN" altLang="en-US" sz="1200" b="0" kern="1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CN" sz="1200" b="0" kern="1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BRF0 </a:t>
                      </a:r>
                      <a:endParaRPr lang="zh-CN" altLang="en-US" sz="1200" b="0" kern="100" baseline="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kern="1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2464</a:t>
                      </a:r>
                      <a:endParaRPr lang="zh-CN" altLang="en-US" sz="1200" b="0" kern="100" baseline="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kern="1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66</a:t>
                      </a:r>
                      <a:endParaRPr lang="zh-CN" altLang="en-US" sz="1200" b="0" kern="100" baseline="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kern="1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4833~5745</a:t>
                      </a:r>
                      <a:endParaRPr lang="zh-CN" altLang="en-US" sz="1200" b="0" kern="100" baseline="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148"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0" dirty="0">
                          <a:effectLst/>
                        </a:rPr>
                        <a:t>Quadrupole</a:t>
                      </a:r>
                      <a:endParaRPr lang="zh-CN" sz="12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Q</a:t>
                      </a:r>
                      <a:r>
                        <a:rPr lang="zh-CN" altLang="en-US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、</a:t>
                      </a:r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QSTR</a:t>
                      </a:r>
                      <a:r>
                        <a:rPr lang="zh-CN" altLang="en-US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、</a:t>
                      </a:r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 QAI</a:t>
                      </a:r>
                      <a:r>
                        <a:rPr lang="zh-CN" altLang="en-US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、</a:t>
                      </a:r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 QA0</a:t>
                      </a:r>
                      <a:r>
                        <a:rPr lang="zh-CN" altLang="en-US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、</a:t>
                      </a:r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QSTR</a:t>
                      </a:r>
                      <a:r>
                        <a:rPr lang="zh-CN" altLang="en-US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、</a:t>
                      </a:r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QDI</a:t>
                      </a:r>
                      <a:r>
                        <a:rPr lang="zh-CN" altLang="en-US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、</a:t>
                      </a:r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QINJI</a:t>
                      </a:r>
                      <a:r>
                        <a:rPr lang="zh-CN" altLang="en-US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、</a:t>
                      </a:r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QFI</a:t>
                      </a:r>
                      <a:r>
                        <a:rPr lang="zh-CN" altLang="en-US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、</a:t>
                      </a:r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QD0</a:t>
                      </a:r>
                      <a:r>
                        <a:rPr lang="zh-CN" altLang="en-US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、</a:t>
                      </a:r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QINJ0</a:t>
                      </a:r>
                      <a:r>
                        <a:rPr lang="zh-CN" altLang="en-US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、</a:t>
                      </a:r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QF0</a:t>
                      </a:r>
                      <a:endParaRPr lang="zh-CN" altLang="en-US" sz="1200" b="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2582</a:t>
                      </a:r>
                      <a:endParaRPr lang="zh-CN" altLang="en-US" sz="1200" b="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76</a:t>
                      </a:r>
                      <a:endParaRPr lang="zh-CN" altLang="en-US" sz="1200" b="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2000</a:t>
                      </a:r>
                      <a:endParaRPr lang="zh-CN" altLang="en-US" sz="1200" b="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2" marR="68582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0223">
                <a:tc vMerge="1">
                  <a:txBody>
                    <a:bodyPr/>
                    <a:lstStyle/>
                    <a:p>
                      <a:pPr algn="ctr"/>
                      <a:endParaRPr lang="zh-CN" sz="1000" kern="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QH</a:t>
                      </a:r>
                      <a:r>
                        <a:rPr lang="zh-CN" altLang="en-US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、</a:t>
                      </a:r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QSEP</a:t>
                      </a:r>
                      <a:r>
                        <a:rPr lang="zh-CN" altLang="en-US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、</a:t>
                      </a:r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QSTRH</a:t>
                      </a:r>
                      <a:r>
                        <a:rPr lang="zh-CN" altLang="en-US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、</a:t>
                      </a:r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QHAI</a:t>
                      </a:r>
                      <a:r>
                        <a:rPr lang="zh-CN" altLang="en-US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、</a:t>
                      </a:r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QHA0</a:t>
                      </a:r>
                      <a:r>
                        <a:rPr lang="zh-CN" altLang="en-US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、</a:t>
                      </a:r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QSTRH</a:t>
                      </a:r>
                      <a:r>
                        <a:rPr lang="zh-CN" altLang="en-US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、</a:t>
                      </a:r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QHAI</a:t>
                      </a:r>
                      <a:r>
                        <a:rPr lang="zh-CN" altLang="en-US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、</a:t>
                      </a:r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QHA0</a:t>
                      </a:r>
                      <a:r>
                        <a:rPr lang="zh-CN" altLang="en-US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、</a:t>
                      </a:r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QSTRH</a:t>
                      </a:r>
                      <a:r>
                        <a:rPr lang="zh-CN" altLang="en-US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、</a:t>
                      </a:r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QSEP</a:t>
                      </a:r>
                      <a:r>
                        <a:rPr lang="zh-CN" altLang="en-US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、</a:t>
                      </a:r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QSTRHI</a:t>
                      </a:r>
                      <a:r>
                        <a:rPr lang="zh-CN" altLang="en-US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、</a:t>
                      </a:r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QFSTRH0</a:t>
                      </a:r>
                      <a:endParaRPr lang="zh-CN" altLang="en-US" sz="1200" b="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36</a:t>
                      </a:r>
                      <a:endParaRPr lang="zh-CN" altLang="en-US" sz="1200" b="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76</a:t>
                      </a:r>
                      <a:endParaRPr lang="zh-CN" altLang="en-US" sz="1200" b="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1000</a:t>
                      </a:r>
                      <a:endParaRPr lang="zh-CN" altLang="en-US" sz="1200" b="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2" marR="68582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0297">
                <a:tc vMerge="1">
                  <a:txBody>
                    <a:bodyPr/>
                    <a:lstStyle/>
                    <a:p>
                      <a:pPr algn="ctr"/>
                      <a:endParaRPr lang="zh-CN" sz="1000" kern="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QDVHIRD</a:t>
                      </a:r>
                      <a:r>
                        <a:rPr lang="zh-CN" altLang="en-US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、</a:t>
                      </a:r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QFVIRD</a:t>
                      </a:r>
                      <a:r>
                        <a:rPr lang="zh-CN" altLang="en-US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、</a:t>
                      </a:r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QFHHIRD</a:t>
                      </a:r>
                      <a:r>
                        <a:rPr lang="zh-CN" altLang="en-US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、</a:t>
                      </a:r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QDHIRD</a:t>
                      </a:r>
                      <a:r>
                        <a:rPr lang="zh-CN" altLang="en-US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、</a:t>
                      </a:r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QDCIRD</a:t>
                      </a:r>
                      <a:r>
                        <a:rPr lang="zh-CN" altLang="en-US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、</a:t>
                      </a:r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QFCIRD</a:t>
                      </a:r>
                      <a:r>
                        <a:rPr lang="zh-CN" altLang="en-US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、</a:t>
                      </a:r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QMIRD</a:t>
                      </a:r>
                      <a:r>
                        <a:rPr lang="zh-CN" altLang="en-US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、</a:t>
                      </a:r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QDGMH</a:t>
                      </a:r>
                      <a:r>
                        <a:rPr lang="zh-CN" altLang="en-US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、</a:t>
                      </a:r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QFGM</a:t>
                      </a:r>
                      <a:r>
                        <a:rPr lang="zh-CN" altLang="en-US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、</a:t>
                      </a:r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QFVIRU</a:t>
                      </a:r>
                      <a:r>
                        <a:rPr lang="zh-CN" altLang="en-US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、</a:t>
                      </a:r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QDVHIRU</a:t>
                      </a:r>
                      <a:r>
                        <a:rPr lang="zh-CN" altLang="en-US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、</a:t>
                      </a:r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QDHIRU</a:t>
                      </a:r>
                      <a:r>
                        <a:rPr lang="zh-CN" altLang="en-US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、</a:t>
                      </a:r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QFHHIRU</a:t>
                      </a:r>
                      <a:r>
                        <a:rPr lang="zh-CN" altLang="en-US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、</a:t>
                      </a:r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QDCIRU</a:t>
                      </a:r>
                      <a:r>
                        <a:rPr lang="zh-CN" altLang="en-US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、</a:t>
                      </a:r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QFCIRU</a:t>
                      </a:r>
                      <a:r>
                        <a:rPr lang="zh-CN" altLang="en-US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、</a:t>
                      </a:r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QMIRU</a:t>
                      </a:r>
                      <a:r>
                        <a:rPr lang="zh-CN" altLang="en-US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、</a:t>
                      </a:r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QSEP</a:t>
                      </a:r>
                      <a:r>
                        <a:rPr lang="zh-CN" altLang="en-US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、</a:t>
                      </a:r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QFSTRH</a:t>
                      </a:r>
                      <a:endParaRPr lang="zh-CN" altLang="en-US" sz="1200" b="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224</a:t>
                      </a:r>
                      <a:endParaRPr lang="zh-CN" altLang="en-US" sz="1200" b="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66</a:t>
                      </a:r>
                      <a:endParaRPr lang="zh-CN" altLang="en-US" sz="1200" b="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1250</a:t>
                      </a:r>
                      <a:endParaRPr lang="zh-CN" altLang="en-US" sz="1200" b="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2" marR="68582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0148">
                <a:tc vMerge="1">
                  <a:txBody>
                    <a:bodyPr/>
                    <a:lstStyle/>
                    <a:p>
                      <a:pPr algn="ctr"/>
                      <a:endParaRPr lang="zh-CN" sz="1000" kern="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QCMIRD</a:t>
                      </a:r>
                      <a:r>
                        <a:rPr lang="zh-CN" altLang="en-US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、</a:t>
                      </a:r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QMIRD</a:t>
                      </a:r>
                      <a:r>
                        <a:rPr lang="zh-CN" altLang="en-US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、</a:t>
                      </a:r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QCMIRU</a:t>
                      </a:r>
                      <a:r>
                        <a:rPr lang="zh-CN" altLang="en-US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、</a:t>
                      </a:r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QMIRU</a:t>
                      </a:r>
                      <a:r>
                        <a:rPr lang="zh-CN" altLang="en-US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、</a:t>
                      </a:r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QRF</a:t>
                      </a:r>
                      <a:r>
                        <a:rPr lang="zh-CN" altLang="en-US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、</a:t>
                      </a:r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QFSTR</a:t>
                      </a:r>
                      <a:endParaRPr lang="zh-CN" altLang="en-US" sz="1200" b="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192</a:t>
                      </a:r>
                      <a:endParaRPr lang="zh-CN" altLang="en-US" sz="1200" b="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66</a:t>
                      </a:r>
                      <a:endParaRPr lang="zh-CN" altLang="en-US" sz="1200" b="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3000</a:t>
                      </a:r>
                      <a:endParaRPr lang="zh-CN" altLang="en-US" sz="1200" b="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2" marR="68582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1913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0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Q3IRD</a:t>
                      </a:r>
                      <a:r>
                        <a:rPr lang="zh-CN" altLang="en-US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、</a:t>
                      </a:r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Q4IRD</a:t>
                      </a:r>
                      <a:r>
                        <a:rPr lang="zh-CN" altLang="en-US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、</a:t>
                      </a:r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Q5IRD</a:t>
                      </a:r>
                      <a:r>
                        <a:rPr lang="zh-CN" altLang="en-US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、</a:t>
                      </a:r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Q3IRUJ2</a:t>
                      </a:r>
                      <a:r>
                        <a:rPr lang="zh-CN" altLang="en-US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、</a:t>
                      </a:r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Q4IRUJ2</a:t>
                      </a:r>
                      <a:endParaRPr lang="zh-CN" altLang="en-US" sz="1200" b="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</a:t>
                      </a:r>
                      <a:endParaRPr lang="zh-CN" altLang="en-US" sz="1200" b="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37</a:t>
                      </a:r>
                      <a:endParaRPr lang="zh-CN" altLang="en-US" sz="1200" b="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1000</a:t>
                      </a:r>
                      <a:endParaRPr lang="zh-CN" altLang="en-US" sz="1200" b="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2" marR="68582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1913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 err="1">
                          <a:effectLst/>
                        </a:rPr>
                        <a:t>Sextupole</a:t>
                      </a:r>
                      <a:endParaRPr lang="zh-CN" sz="12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SFI</a:t>
                      </a:r>
                      <a:r>
                        <a:rPr lang="zh-CN" altLang="en-US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、</a:t>
                      </a:r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SF0</a:t>
                      </a:r>
                      <a:endParaRPr lang="zh-CN" altLang="en-US" sz="1200" b="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448</a:t>
                      </a:r>
                      <a:endParaRPr lang="zh-CN" altLang="en-US" sz="1200" b="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80</a:t>
                      </a:r>
                      <a:endParaRPr lang="zh-CN" altLang="en-US" sz="1200" b="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700</a:t>
                      </a:r>
                      <a:endParaRPr lang="zh-CN" altLang="en-US" sz="1200" b="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2" marR="68582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191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SDI</a:t>
                      </a:r>
                      <a:r>
                        <a:rPr lang="zh-CN" altLang="en-US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、</a:t>
                      </a:r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SD0</a:t>
                      </a:r>
                      <a:endParaRPr lang="zh-CN" altLang="en-US" sz="1200" b="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448</a:t>
                      </a:r>
                      <a:endParaRPr lang="zh-CN" altLang="en-US" sz="1200" b="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80</a:t>
                      </a:r>
                      <a:endParaRPr lang="zh-CN" altLang="en-US" sz="1200" b="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1400</a:t>
                      </a:r>
                      <a:endParaRPr lang="zh-CN" altLang="en-US" sz="1200" b="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2" marR="68582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014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VSCIRD</a:t>
                      </a:r>
                      <a:r>
                        <a:rPr lang="zh-CN" altLang="en-US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、</a:t>
                      </a:r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HSCIRD</a:t>
                      </a:r>
                      <a:r>
                        <a:rPr lang="zh-CN" altLang="en-US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、</a:t>
                      </a:r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VSCIRU</a:t>
                      </a:r>
                      <a:r>
                        <a:rPr lang="zh-CN" altLang="en-US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、</a:t>
                      </a:r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HSCIRU</a:t>
                      </a:r>
                      <a:r>
                        <a:rPr lang="zh-CN" altLang="en-US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、</a:t>
                      </a:r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SC0IRD</a:t>
                      </a:r>
                      <a:r>
                        <a:rPr lang="zh-CN" altLang="en-US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、</a:t>
                      </a:r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SC0IRU</a:t>
                      </a:r>
                      <a:endParaRPr lang="zh-CN" altLang="en-US" sz="1200" b="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36</a:t>
                      </a:r>
                      <a:endParaRPr lang="zh-CN" altLang="en-US" sz="1200" b="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66</a:t>
                      </a:r>
                      <a:endParaRPr lang="zh-CN" altLang="en-US" sz="1200" b="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1000</a:t>
                      </a:r>
                      <a:endParaRPr lang="zh-CN" altLang="en-US" sz="1200" b="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2" marR="68582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191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0" dirty="0">
                          <a:effectLst/>
                        </a:rPr>
                        <a:t>Correctors</a:t>
                      </a:r>
                      <a:endParaRPr lang="zh-CN" sz="12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CH</a:t>
                      </a:r>
                      <a:endParaRPr lang="zh-CN" altLang="en-US" sz="1200" b="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1452</a:t>
                      </a:r>
                      <a:endParaRPr lang="zh-CN" altLang="en-US" sz="1200" b="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66</a:t>
                      </a:r>
                      <a:endParaRPr lang="zh-CN" altLang="en-US" sz="1200" b="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875</a:t>
                      </a:r>
                      <a:endParaRPr lang="zh-CN" altLang="en-US" sz="1200" b="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2" marR="68582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1913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0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CV</a:t>
                      </a:r>
                      <a:endParaRPr lang="zh-CN" altLang="en-US" sz="1200" b="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1452</a:t>
                      </a:r>
                      <a:endParaRPr lang="zh-CN" altLang="en-US" sz="1200" b="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85</a:t>
                      </a:r>
                      <a:endParaRPr lang="zh-CN" altLang="en-US" sz="1200" b="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875</a:t>
                      </a:r>
                      <a:endParaRPr lang="zh-CN" altLang="en-US" sz="1200" b="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2" marR="68582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8" name="矩形 7">
            <a:extLst>
              <a:ext uri="{FF2B5EF4-FFF2-40B4-BE49-F238E27FC236}">
                <a16:creationId xmlns:a16="http://schemas.microsoft.com/office/drawing/2014/main" id="{00F61B63-9AB4-4A05-8E87-CACA34C03B1A}"/>
              </a:ext>
            </a:extLst>
          </p:cNvPr>
          <p:cNvSpPr/>
          <p:nvPr/>
        </p:nvSpPr>
        <p:spPr>
          <a:xfrm>
            <a:off x="939904" y="5824999"/>
            <a:ext cx="4629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Characteristic: many kinds and quantities</a:t>
            </a:r>
            <a:r>
              <a:rPr lang="zh-CN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；</a:t>
            </a: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 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灯片编号占位符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72D8AD2C-B827-4A19-92B8-AF659D278196}" type="slidenum">
              <a:rPr lang="zh-CN" altLang="en-US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6</a:t>
            </a:fld>
            <a:endParaRPr lang="zh-CN" altLang="en-US" sz="1800">
              <a:latin typeface="Arial" panose="020B0604020202020204" pitchFamily="34" charset="0"/>
            </a:endParaRPr>
          </a:p>
        </p:txBody>
      </p:sp>
      <p:sp>
        <p:nvSpPr>
          <p:cNvPr id="9219" name="标题 1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0" indent="0" algn="just" eaLnBrk="1" hangingPunct="1"/>
            <a:r>
              <a:rPr lang="en-US" altLang="zh-CN" sz="2400" b="1" dirty="0">
                <a:solidFill>
                  <a:srgbClr val="FF0000"/>
                </a:solidFill>
              </a:rPr>
              <a:t>2. Introduction of magnetic field measurement system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4101" name="内容占位符 2"/>
          <p:cNvSpPr>
            <a:spLocks noGrp="1" noChangeArrowheads="1"/>
          </p:cNvSpPr>
          <p:nvPr>
            <p:ph idx="1"/>
          </p:nvPr>
        </p:nvSpPr>
        <p:spPr>
          <a:xfrm>
            <a:off x="939904" y="1682800"/>
            <a:ext cx="7686573" cy="3771792"/>
          </a:xfrm>
        </p:spPr>
        <p:txBody>
          <a:bodyPr/>
          <a:lstStyle/>
          <a:p>
            <a:pPr algn="l" eaLnBrk="1" hangingPunct="1">
              <a:lnSpc>
                <a:spcPct val="150000"/>
              </a:lnSpc>
              <a:defRPr/>
            </a:pP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  <a:sym typeface="楷体" pitchFamily="49" charset="-122"/>
              </a:rPr>
              <a:t>2.1</a:t>
            </a:r>
            <a:r>
              <a:rPr lang="zh-CN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  <a:sym typeface="楷体" pitchFamily="49" charset="-122"/>
              </a:rPr>
              <a:t>、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  <a:sym typeface="楷体" pitchFamily="49" charset="-122"/>
              </a:rPr>
              <a:t>Content of magnetic field measurement</a:t>
            </a:r>
            <a:r>
              <a:rPr lang="zh-CN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  <a:sym typeface="楷体" pitchFamily="49" charset="-122"/>
              </a:rPr>
              <a:t>；</a:t>
            </a:r>
            <a:endParaRPr lang="en-US" altLang="zh-CN" sz="2400" b="1" dirty="0">
              <a:solidFill>
                <a:srgbClr val="002060"/>
              </a:solidFill>
              <a:latin typeface="Times New Roman" panose="02020603050405020304" pitchFamily="18" charset="0"/>
              <a:ea typeface="楷体" pitchFamily="49" charset="-122"/>
              <a:cs typeface="Times New Roman" panose="02020603050405020304" pitchFamily="18" charset="0"/>
              <a:sym typeface="楷体" pitchFamily="49" charset="-122"/>
            </a:endParaRPr>
          </a:p>
          <a:p>
            <a:pPr algn="l" eaLnBrk="1" hangingPunct="1">
              <a:lnSpc>
                <a:spcPct val="150000"/>
              </a:lnSpc>
              <a:defRPr/>
            </a:pP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  <a:sym typeface="楷体" pitchFamily="49" charset="-122"/>
              </a:rPr>
              <a:t>2.2</a:t>
            </a:r>
            <a:r>
              <a:rPr lang="zh-CN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  <a:sym typeface="楷体" pitchFamily="49" charset="-122"/>
              </a:rPr>
              <a:t>、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  <a:sym typeface="楷体" pitchFamily="49" charset="-122"/>
              </a:rPr>
              <a:t>Comparison of magnetic measurement systems</a:t>
            </a:r>
            <a:r>
              <a:rPr lang="zh-CN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  <a:sym typeface="楷体" pitchFamily="49" charset="-122"/>
              </a:rPr>
              <a:t>；</a:t>
            </a:r>
            <a:endParaRPr lang="en-US" altLang="zh-CN" sz="2400" b="1" dirty="0">
              <a:solidFill>
                <a:srgbClr val="002060"/>
              </a:solidFill>
              <a:latin typeface="Times New Roman" panose="02020603050405020304" pitchFamily="18" charset="0"/>
              <a:ea typeface="楷体" pitchFamily="49" charset="-122"/>
              <a:cs typeface="Times New Roman" panose="02020603050405020304" pitchFamily="18" charset="0"/>
              <a:sym typeface="楷体" pitchFamily="49" charset="-122"/>
            </a:endParaRPr>
          </a:p>
          <a:p>
            <a:pPr algn="l" eaLnBrk="1" hangingPunct="1">
              <a:lnSpc>
                <a:spcPct val="150000"/>
              </a:lnSpc>
              <a:defRPr/>
            </a:pP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  <a:sym typeface="楷体" pitchFamily="49" charset="-122"/>
              </a:rPr>
              <a:t>2.3</a:t>
            </a:r>
            <a:r>
              <a:rPr lang="zh-CN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  <a:sym typeface="楷体" pitchFamily="49" charset="-122"/>
              </a:rPr>
              <a:t>、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  <a:sym typeface="楷体" pitchFamily="49" charset="-122"/>
              </a:rPr>
              <a:t>Introduction of hall probe measurement system</a:t>
            </a:r>
            <a:r>
              <a:rPr lang="zh-CN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  <a:sym typeface="楷体" pitchFamily="49" charset="-122"/>
              </a:rPr>
              <a:t>；</a:t>
            </a:r>
            <a:endParaRPr lang="en-US" altLang="zh-CN" sz="2400" b="1" dirty="0">
              <a:solidFill>
                <a:srgbClr val="002060"/>
              </a:solidFill>
              <a:latin typeface="Times New Roman" panose="02020603050405020304" pitchFamily="18" charset="0"/>
              <a:ea typeface="楷体" pitchFamily="49" charset="-122"/>
              <a:cs typeface="Times New Roman" panose="02020603050405020304" pitchFamily="18" charset="0"/>
              <a:sym typeface="楷体" pitchFamily="49" charset="-122"/>
            </a:endParaRPr>
          </a:p>
          <a:p>
            <a:pPr algn="l" eaLnBrk="1" hangingPunct="1">
              <a:lnSpc>
                <a:spcPct val="150000"/>
              </a:lnSpc>
              <a:defRPr/>
            </a:pP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  <a:sym typeface="楷体" pitchFamily="49" charset="-122"/>
              </a:rPr>
              <a:t>2.4</a:t>
            </a:r>
            <a:r>
              <a:rPr lang="zh-CN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  <a:sym typeface="楷体" pitchFamily="49" charset="-122"/>
              </a:rPr>
              <a:t>、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  <a:sym typeface="楷体" pitchFamily="49" charset="-122"/>
              </a:rPr>
              <a:t>Introduction of rotating coil measurement system</a:t>
            </a:r>
            <a:r>
              <a:rPr lang="zh-CN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  <a:sym typeface="楷体" pitchFamily="49" charset="-122"/>
              </a:rPr>
              <a:t>；</a:t>
            </a:r>
            <a:endParaRPr lang="en-US" altLang="zh-CN" sz="2400" b="1" dirty="0">
              <a:solidFill>
                <a:srgbClr val="002060"/>
              </a:solidFill>
              <a:latin typeface="Times New Roman" panose="02020603050405020304" pitchFamily="18" charset="0"/>
              <a:ea typeface="楷体" pitchFamily="49" charset="-122"/>
              <a:cs typeface="Times New Roman" panose="02020603050405020304" pitchFamily="18" charset="0"/>
              <a:sym typeface="楷体" pitchFamily="49" charset="-122"/>
            </a:endParaRPr>
          </a:p>
          <a:p>
            <a:pPr algn="l" eaLnBrk="1" hangingPunct="1">
              <a:lnSpc>
                <a:spcPct val="150000"/>
              </a:lnSpc>
              <a:defRPr/>
            </a:pP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  <a:sym typeface="楷体" pitchFamily="49" charset="-122"/>
              </a:rPr>
              <a:t>2.5</a:t>
            </a:r>
            <a:r>
              <a:rPr lang="zh-CN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  <a:sym typeface="楷体" pitchFamily="49" charset="-122"/>
              </a:rPr>
              <a:t>、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  <a:sym typeface="楷体" pitchFamily="49" charset="-122"/>
              </a:rPr>
              <a:t>Arrangement of batch magnet measurement.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灯片编号占位符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72D8AD2C-B827-4A19-92B8-AF659D278196}" type="slidenum">
              <a:rPr lang="zh-CN" altLang="en-US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7</a:t>
            </a:fld>
            <a:endParaRPr lang="zh-CN" altLang="en-US" sz="1800">
              <a:latin typeface="Arial" panose="020B0604020202020204" pitchFamily="34" charset="0"/>
            </a:endParaRPr>
          </a:p>
        </p:txBody>
      </p:sp>
      <p:sp>
        <p:nvSpPr>
          <p:cNvPr id="9219" name="标题 1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0" indent="0" algn="just" eaLnBrk="1" hangingPunct="1"/>
            <a:r>
              <a:rPr lang="en-US" altLang="zh-CN" sz="2400" b="1" dirty="0">
                <a:solidFill>
                  <a:srgbClr val="FF0000"/>
                </a:solidFill>
              </a:rPr>
              <a:t>2.1</a:t>
            </a:r>
            <a:r>
              <a:rPr lang="zh-CN" altLang="en-US" sz="2400" b="1" dirty="0">
                <a:solidFill>
                  <a:srgbClr val="FF0000"/>
                </a:solidFill>
              </a:rPr>
              <a:t>、</a:t>
            </a:r>
            <a:r>
              <a:rPr lang="en-US" altLang="zh-CN" sz="2400" b="1" dirty="0">
                <a:solidFill>
                  <a:srgbClr val="FF0000"/>
                </a:solidFill>
              </a:rPr>
              <a:t> Content of magnetic field measurement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4101" name="内容占位符 2"/>
          <p:cNvSpPr>
            <a:spLocks noGrp="1" noChangeArrowheads="1"/>
          </p:cNvSpPr>
          <p:nvPr>
            <p:ph idx="1"/>
          </p:nvPr>
        </p:nvSpPr>
        <p:spPr>
          <a:xfrm>
            <a:off x="466724" y="1123950"/>
            <a:ext cx="8366003" cy="4400490"/>
          </a:xfrm>
        </p:spPr>
        <p:txBody>
          <a:bodyPr/>
          <a:lstStyle/>
          <a:p>
            <a:pPr indent="457200" algn="just" eaLnBrk="1" hangingPunct="1">
              <a:lnSpc>
                <a:spcPct val="200000"/>
              </a:lnSpc>
              <a:spcBef>
                <a:spcPct val="0"/>
              </a:spcBef>
              <a:defRPr/>
            </a:pPr>
            <a:r>
              <a:rPr lang="en-US" altLang="zh-CN" sz="20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sym typeface="楷体" pitchFamily="49" charset="-122"/>
              </a:rPr>
              <a:t>1. Dipole</a:t>
            </a:r>
            <a:r>
              <a:rPr lang="zh-CN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sym typeface="楷体" pitchFamily="49" charset="-122"/>
              </a:rPr>
              <a:t>、</a:t>
            </a:r>
            <a:r>
              <a:rPr lang="en-US" altLang="zh-CN" sz="20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sym typeface="楷体" pitchFamily="49" charset="-122"/>
              </a:rPr>
              <a:t>Corrector</a:t>
            </a:r>
          </a:p>
          <a:p>
            <a:pPr lvl="2" algn="just"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zh-CN" sz="16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sym typeface="楷体" pitchFamily="49" charset="-122"/>
              </a:rPr>
              <a:t>1.1. Central field B(x=0,y=0,z=0) and its uniform distribution B(</a:t>
            </a:r>
            <a:r>
              <a:rPr lang="en-US" altLang="zh-CN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sym typeface="楷体" pitchFamily="49" charset="-122"/>
              </a:rPr>
              <a:t>x,y</a:t>
            </a:r>
            <a:r>
              <a:rPr lang="en-US" altLang="zh-CN" sz="16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sym typeface="楷体" pitchFamily="49" charset="-122"/>
              </a:rPr>
              <a:t>=0,z=0)</a:t>
            </a:r>
          </a:p>
          <a:p>
            <a:pPr lvl="2" algn="just"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zh-CN" sz="16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sym typeface="楷体" pitchFamily="49" charset="-122"/>
              </a:rPr>
              <a:t>1.2. Integral field </a:t>
            </a:r>
            <a:r>
              <a:rPr lang="en-US" altLang="zh-CN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sym typeface="楷体" pitchFamily="49" charset="-122"/>
              </a:rPr>
              <a:t>B(</a:t>
            </a:r>
            <a:r>
              <a:rPr lang="en-US" altLang="zh-CN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sym typeface="楷体" pitchFamily="49" charset="-122"/>
              </a:rPr>
              <a:t>x,y</a:t>
            </a:r>
            <a:r>
              <a:rPr lang="en-US" altLang="zh-CN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sym typeface="楷体" pitchFamily="49" charset="-122"/>
              </a:rPr>
              <a:t>=0,z</a:t>
            </a:r>
            <a:r>
              <a:rPr lang="en-US" altLang="zh-CN" sz="16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sym typeface="楷体" pitchFamily="49" charset="-122"/>
              </a:rPr>
              <a:t>) and its uniform distribution B(</a:t>
            </a:r>
            <a:r>
              <a:rPr lang="en-US" altLang="zh-CN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sym typeface="楷体" pitchFamily="49" charset="-122"/>
              </a:rPr>
              <a:t>x,y</a:t>
            </a:r>
            <a:r>
              <a:rPr lang="en-US" altLang="zh-CN" sz="16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sym typeface="楷体" pitchFamily="49" charset="-122"/>
              </a:rPr>
              <a:t>=0,z)</a:t>
            </a:r>
          </a:p>
          <a:p>
            <a:pPr lvl="2" algn="just"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zh-CN" sz="16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sym typeface="楷体" pitchFamily="49" charset="-122"/>
              </a:rPr>
              <a:t>1.3. Effective length</a:t>
            </a:r>
            <a:r>
              <a:rPr lang="zh-CN" altLang="en-US" sz="16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sym typeface="楷体" pitchFamily="49" charset="-122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sym typeface="楷体" pitchFamily="49" charset="-122"/>
              </a:rPr>
              <a:t>(</a:t>
            </a:r>
            <a:r>
              <a:rPr lang="en-US" altLang="zh-CN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sym typeface="楷体" pitchFamily="49" charset="-122"/>
              </a:rPr>
              <a:t>Leff</a:t>
            </a:r>
            <a:r>
              <a:rPr lang="en-US" altLang="zh-CN" sz="16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sym typeface="楷体" pitchFamily="49" charset="-122"/>
              </a:rPr>
              <a:t>)</a:t>
            </a:r>
          </a:p>
          <a:p>
            <a:pPr lvl="2" algn="just"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zh-CN" sz="16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sym typeface="楷体" pitchFamily="49" charset="-122"/>
              </a:rPr>
              <a:t>1.4. Excitation curve</a:t>
            </a:r>
          </a:p>
          <a:p>
            <a:pPr indent="457200" algn="just" eaLnBrk="1" hangingPunct="1">
              <a:lnSpc>
                <a:spcPct val="200000"/>
              </a:lnSpc>
              <a:spcBef>
                <a:spcPct val="0"/>
              </a:spcBef>
              <a:defRPr/>
            </a:pPr>
            <a:r>
              <a:rPr lang="en-US" altLang="zh-CN" sz="20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sym typeface="楷体" pitchFamily="49" charset="-122"/>
              </a:rPr>
              <a:t>2. Quadrupole</a:t>
            </a:r>
            <a:r>
              <a:rPr lang="zh-CN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sym typeface="楷体" pitchFamily="49" charset="-122"/>
              </a:rPr>
              <a:t>（</a:t>
            </a:r>
            <a:r>
              <a:rPr lang="en-US" altLang="zh-CN" sz="20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sym typeface="楷体" pitchFamily="49" charset="-122"/>
              </a:rPr>
              <a:t>the same to </a:t>
            </a:r>
            <a:r>
              <a:rPr lang="en-US" altLang="zh-CN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sym typeface="楷体" pitchFamily="49" charset="-122"/>
              </a:rPr>
              <a:t>sextupole</a:t>
            </a:r>
            <a:r>
              <a:rPr lang="zh-CN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sym typeface="楷体" pitchFamily="49" charset="-122"/>
              </a:rPr>
              <a:t>）</a:t>
            </a:r>
            <a:endParaRPr lang="en-US" altLang="zh-CN" sz="2000" b="1" dirty="0">
              <a:solidFill>
                <a:srgbClr val="002060"/>
              </a:solidFill>
              <a:latin typeface="Times New Roman" panose="02020603050405020304" pitchFamily="18" charset="0"/>
              <a:ea typeface="楷体" pitchFamily="49" charset="-122"/>
              <a:sym typeface="楷体" pitchFamily="49" charset="-122"/>
            </a:endParaRPr>
          </a:p>
          <a:p>
            <a:pPr lvl="2" algn="just"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zh-CN" sz="16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sym typeface="楷体" pitchFamily="49" charset="-122"/>
              </a:rPr>
              <a:t>2.1. Gradient integral field </a:t>
            </a:r>
            <a:r>
              <a:rPr lang="en-US" altLang="zh-CN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sym typeface="楷体" pitchFamily="49" charset="-122"/>
              </a:rPr>
              <a:t>(</a:t>
            </a:r>
            <a:r>
              <a:rPr lang="en-US" altLang="zh-CN" sz="16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sym typeface="楷体" pitchFamily="49" charset="-122"/>
              </a:rPr>
              <a:t>G</a:t>
            </a:r>
            <a:r>
              <a:rPr lang="en-US" altLang="zh-CN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sym typeface="楷体" pitchFamily="49" charset="-122"/>
              </a:rPr>
              <a:t>*L</a:t>
            </a:r>
            <a:r>
              <a:rPr lang="en-US" altLang="zh-CN" sz="16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sym typeface="楷体" pitchFamily="49" charset="-122"/>
              </a:rPr>
              <a:t>) and excitation curve</a:t>
            </a:r>
          </a:p>
          <a:p>
            <a:pPr lvl="2" algn="just"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zh-CN" sz="16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sym typeface="楷体" pitchFamily="49" charset="-122"/>
              </a:rPr>
              <a:t>2.2. Central </a:t>
            </a:r>
            <a:r>
              <a:rPr lang="en-US" altLang="zh-CN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sym typeface="楷体" pitchFamily="49" charset="-122"/>
              </a:rPr>
              <a:t>gradient field G0 </a:t>
            </a:r>
            <a:r>
              <a:rPr lang="en-US" altLang="zh-CN" sz="16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sym typeface="楷体" pitchFamily="49" charset="-122"/>
              </a:rPr>
              <a:t>and Effective length (</a:t>
            </a:r>
            <a:r>
              <a:rPr lang="en-US" altLang="zh-CN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sym typeface="楷体" pitchFamily="49" charset="-122"/>
              </a:rPr>
              <a:t>Leff</a:t>
            </a:r>
            <a:r>
              <a:rPr lang="en-US" altLang="zh-CN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sym typeface="楷体" pitchFamily="49" charset="-122"/>
              </a:rPr>
              <a:t>)</a:t>
            </a:r>
          </a:p>
          <a:p>
            <a:pPr lvl="2" algn="just"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zh-CN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sym typeface="楷体" pitchFamily="49" charset="-122"/>
              </a:rPr>
              <a:t>2.3.Harmonics </a:t>
            </a:r>
            <a:r>
              <a:rPr lang="en-US" altLang="zh-CN" sz="16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sym typeface="楷体" pitchFamily="49" charset="-122"/>
              </a:rPr>
              <a:t>(</a:t>
            </a:r>
            <a:r>
              <a:rPr lang="en-US" altLang="zh-CN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sym typeface="楷体" pitchFamily="49" charset="-122"/>
              </a:rPr>
              <a:t>Bn</a:t>
            </a:r>
            <a:r>
              <a:rPr lang="en-US" altLang="zh-CN" sz="16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sym typeface="楷体" pitchFamily="49" charset="-122"/>
              </a:rPr>
              <a:t>/B</a:t>
            </a:r>
            <a:r>
              <a:rPr lang="en-US" altLang="zh-CN" sz="12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sym typeface="楷体" pitchFamily="49" charset="-122"/>
              </a:rPr>
              <a:t>2</a:t>
            </a:r>
            <a:r>
              <a:rPr lang="en-US" altLang="zh-CN" sz="16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sym typeface="楷体" pitchFamily="49" charset="-122"/>
              </a:rPr>
              <a:t>)</a:t>
            </a:r>
          </a:p>
          <a:p>
            <a:pPr lvl="2" algn="just"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zh-CN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sym typeface="楷体" pitchFamily="49" charset="-122"/>
              </a:rPr>
              <a:t>2.4. </a:t>
            </a:r>
            <a:r>
              <a:rPr lang="en-US" altLang="zh-CN" sz="16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sym typeface="楷体" pitchFamily="49" charset="-122"/>
              </a:rPr>
              <a:t>Magnetic center offset</a:t>
            </a:r>
            <a:r>
              <a:rPr lang="zh-CN" altLang="en-US" sz="16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sym typeface="楷体" pitchFamily="49" charset="-122"/>
              </a:rPr>
              <a:t>（</a:t>
            </a:r>
            <a:r>
              <a:rPr lang="en-US" altLang="zh-CN" sz="16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sym typeface="楷体" pitchFamily="49" charset="-122"/>
              </a:rPr>
              <a:t>dx</a:t>
            </a:r>
            <a:r>
              <a:rPr lang="zh-CN" altLang="en-US" sz="16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sym typeface="楷体" pitchFamily="49" charset="-122"/>
              </a:rPr>
              <a:t>，</a:t>
            </a:r>
            <a:r>
              <a:rPr lang="en-US" altLang="zh-CN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sym typeface="楷体" pitchFamily="49" charset="-122"/>
              </a:rPr>
              <a:t>dy</a:t>
            </a:r>
            <a:r>
              <a:rPr lang="zh-CN" altLang="en-US" sz="16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itchFamily="49" charset="-122"/>
                <a:sym typeface="楷体" pitchFamily="49" charset="-122"/>
              </a:rPr>
              <a:t>）</a:t>
            </a:r>
            <a:endParaRPr lang="en-US" altLang="zh-CN" sz="1600" b="1" dirty="0">
              <a:solidFill>
                <a:srgbClr val="002060"/>
              </a:solidFill>
              <a:latin typeface="Times New Roman" panose="02020603050405020304" pitchFamily="18" charset="0"/>
              <a:ea typeface="楷体" pitchFamily="49" charset="-122"/>
              <a:sym typeface="楷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5427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灯片编号占位符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1BEF6A25-82F1-49D4-86BF-E679AF1F8542}" type="slidenum">
              <a:rPr lang="zh-CN" altLang="en-US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8</a:t>
            </a:fld>
            <a:endParaRPr lang="zh-CN" altLang="en-US" sz="1800">
              <a:latin typeface="Arial" panose="020B0604020202020204" pitchFamily="34" charset="0"/>
            </a:endParaRPr>
          </a:p>
        </p:txBody>
      </p:sp>
      <p:sp>
        <p:nvSpPr>
          <p:cNvPr id="15363" name="标题 1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0" indent="0" algn="just" eaLnBrk="1" hangingPunct="1"/>
            <a:r>
              <a:rPr lang="en-US" altLang="zh-CN" sz="2400" b="1" dirty="0">
                <a:solidFill>
                  <a:srgbClr val="FF0000"/>
                </a:solidFill>
              </a:rPr>
              <a:t>2. 2</a:t>
            </a:r>
            <a:r>
              <a:rPr lang="zh-CN" altLang="en-US" sz="2400" b="1" dirty="0">
                <a:solidFill>
                  <a:srgbClr val="FF0000"/>
                </a:solidFill>
              </a:rPr>
              <a:t>、</a:t>
            </a:r>
            <a:r>
              <a:rPr lang="en-US" altLang="zh-CN" sz="2400" b="1" dirty="0">
                <a:solidFill>
                  <a:srgbClr val="FF0000"/>
                </a:solidFill>
              </a:rPr>
              <a:t>Comparison of magnetic measurement systems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15364" name="内容占位符 2"/>
          <p:cNvSpPr>
            <a:spLocks noGrp="1" noChangeArrowheads="1"/>
          </p:cNvSpPr>
          <p:nvPr>
            <p:ph idx="1"/>
          </p:nvPr>
        </p:nvSpPr>
        <p:spPr>
          <a:xfrm>
            <a:off x="832799" y="5723061"/>
            <a:ext cx="7478401" cy="374650"/>
          </a:xfrm>
        </p:spPr>
        <p:txBody>
          <a:bodyPr/>
          <a:lstStyle/>
          <a:p>
            <a:pPr algn="l" eaLnBrk="1" hangingPunct="1">
              <a:lnSpc>
                <a:spcPct val="150000"/>
              </a:lnSpc>
            </a:pPr>
            <a:r>
              <a:rPr lang="en-US" altLang="zh-CN" sz="12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Sensor size</a:t>
            </a:r>
            <a:r>
              <a:rPr lang="en-US" altLang="zh-CN" sz="1200" b="1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: </a:t>
            </a:r>
            <a:r>
              <a:rPr lang="en-US" altLang="zh-CN" sz="1200" b="1" smtClean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 coil</a:t>
            </a:r>
            <a:r>
              <a:rPr lang="zh-CN" altLang="en-US" sz="12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、</a:t>
            </a:r>
            <a:r>
              <a:rPr lang="en-US" altLang="zh-CN" sz="1200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楷体" panose="02010609060101010101" pitchFamily="49" charset="-122"/>
              </a:rPr>
              <a:t>stretched wire can be very long; Hall can be very small;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512" y="1241520"/>
            <a:ext cx="8026288" cy="43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灯片编号占位符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1BEF6A25-82F1-49D4-86BF-E679AF1F8542}" type="slidenum">
              <a:rPr lang="zh-CN" altLang="en-US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9</a:t>
            </a:fld>
            <a:endParaRPr lang="zh-CN" altLang="en-US" sz="1800">
              <a:latin typeface="Arial" panose="020B0604020202020204" pitchFamily="34" charset="0"/>
            </a:endParaRPr>
          </a:p>
        </p:txBody>
      </p:sp>
      <p:sp>
        <p:nvSpPr>
          <p:cNvPr id="15363" name="标题 1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marL="0" indent="0" algn="just" eaLnBrk="1" hangingPunct="1"/>
            <a:r>
              <a:rPr lang="en-US" altLang="zh-CN" sz="2400" b="1" dirty="0">
                <a:solidFill>
                  <a:srgbClr val="FF0000"/>
                </a:solidFill>
              </a:rPr>
              <a:t>2. 2</a:t>
            </a:r>
            <a:r>
              <a:rPr lang="zh-CN" altLang="en-US" sz="2400" b="1" dirty="0">
                <a:solidFill>
                  <a:srgbClr val="FF0000"/>
                </a:solidFill>
              </a:rPr>
              <a:t>、</a:t>
            </a:r>
            <a:r>
              <a:rPr lang="en-US" altLang="zh-CN" sz="2400" b="1" dirty="0">
                <a:solidFill>
                  <a:srgbClr val="FF0000"/>
                </a:solidFill>
              </a:rPr>
              <a:t>Comparison of magnetic measurement systems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664" y="1263712"/>
            <a:ext cx="8096136" cy="460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26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主题​​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41722</TotalTime>
  <Pages>0</Pages>
  <Words>1946</Words>
  <Characters>0</Characters>
  <Application>Microsoft Office PowerPoint</Application>
  <DocSecurity>0</DocSecurity>
  <PresentationFormat>全屏显示(4:3)</PresentationFormat>
  <Lines>0</Lines>
  <Paragraphs>432</Paragraphs>
  <Slides>30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38" baseType="lpstr">
      <vt:lpstr>华文行楷</vt:lpstr>
      <vt:lpstr>楷体</vt:lpstr>
      <vt:lpstr>宋体</vt:lpstr>
      <vt:lpstr>Arial</vt:lpstr>
      <vt:lpstr>Calibri</vt:lpstr>
      <vt:lpstr>Times New Roman</vt:lpstr>
      <vt:lpstr>Wingdings</vt:lpstr>
      <vt:lpstr>Office 主题​​</vt:lpstr>
      <vt:lpstr>Methods and special concerns for CEPC normal conducting magnets measurements</vt:lpstr>
      <vt:lpstr>Outline</vt:lpstr>
      <vt:lpstr>1. Information of CEPC booster magnet</vt:lpstr>
      <vt:lpstr>1. Information of CEPC booster magnet</vt:lpstr>
      <vt:lpstr>1. Information of CEPC Collider Ring magnet</vt:lpstr>
      <vt:lpstr>2. Introduction of magnetic field measurement system</vt:lpstr>
      <vt:lpstr>2.1、 Content of magnetic field measurement</vt:lpstr>
      <vt:lpstr>2. 2、Comparison of magnetic measurement systems</vt:lpstr>
      <vt:lpstr>2. 2、Comparison of magnetic measurement systems</vt:lpstr>
      <vt:lpstr>2. 2、Comparison of magnetic measurement systems</vt:lpstr>
      <vt:lpstr>2. 3、Introduction of hall probe measurement system</vt:lpstr>
      <vt:lpstr>2. 3、Introduction of hall probe measurement system</vt:lpstr>
      <vt:lpstr>2.4、 Introduction of rotating coil measurement system</vt:lpstr>
      <vt:lpstr>2. 4、Introduction of rotating coil measurement system</vt:lpstr>
      <vt:lpstr>2. 5、Arrangement of batch magnet measurement</vt:lpstr>
      <vt:lpstr>3. Challenges and Solutions</vt:lpstr>
      <vt:lpstr>3. Challenges and Solutions-----What we are doing now?</vt:lpstr>
      <vt:lpstr>3.1 Solution of long mechanical length-----rotating coil</vt:lpstr>
      <vt:lpstr>3.1 Solution of long mechanical length-----Rotating coil</vt:lpstr>
      <vt:lpstr>3.1 Solution of long mechanical length-----hall probe</vt:lpstr>
      <vt:lpstr>3.2、Solution of weak field ------Rotating coil design</vt:lpstr>
      <vt:lpstr>3.2、Solution of weak field ------Develop equipment</vt:lpstr>
      <vt:lpstr>3.2、Solution of weak field-------Hall probe </vt:lpstr>
      <vt:lpstr>3.3、Solution of collimation</vt:lpstr>
      <vt:lpstr>3.4、Solution of huge quantity-------common requirements</vt:lpstr>
      <vt:lpstr>3.4、Solution of huge quantity-------Dispersion&amp;Centralized</vt:lpstr>
      <vt:lpstr>3.4、Solution of huge quantity-------Automatic measurement</vt:lpstr>
      <vt:lpstr>3.4、Solution of huge quantity-------New methods</vt:lpstr>
      <vt:lpstr>4. Target</vt:lpstr>
      <vt:lpstr>PowerPoint 演示文稿</vt:lpstr>
    </vt:vector>
  </TitlesOfParts>
  <Company>ihep</Company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副高级职称 申请报告</dc:title>
  <dc:creator>zhoujx</dc:creator>
  <cp:lastModifiedBy>zhoujianxin</cp:lastModifiedBy>
  <cp:revision>694</cp:revision>
  <dcterms:created xsi:type="dcterms:W3CDTF">2013-11-04T04:43:00Z</dcterms:created>
  <dcterms:modified xsi:type="dcterms:W3CDTF">2022-03-24T09:17:33Z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2052-9.1.0.4429</vt:lpwstr>
  </property>
</Properties>
</file>