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7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73824-4B73-4E4B-BF46-268211942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826361-D950-4F89-93C8-F58A714CD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533F14-1C9F-4A26-9B0D-0BBCDF51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8BE-EBC3-40EF-89E7-C1E14A744E2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97692C-DFF6-48C5-B471-306CAB99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6CEDEA-CF38-42DF-8CE9-45D63EAF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E87-07A2-4401-81A5-EB6D6289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52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558363-5A03-41DD-98A7-A14A344A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CAF27F-2477-4D06-8A85-25A8C23D5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C7CF95-655E-43B0-8DF2-0594EA4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8BE-EBC3-40EF-89E7-C1E14A744E2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DF1A3E-4B2A-4AB8-80D4-7B48C5E7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E48339-D08D-42C6-99FE-E8645ADF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E87-07A2-4401-81A5-EB6D6289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56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292819F-5EBA-4AD1-9A0E-A517E52F9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4207C6-960B-4EA0-AE0B-2D71046D0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365513-A2ED-48A5-BFE4-1F7C8496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8BE-EBC3-40EF-89E7-C1E14A744E2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93EE8D-2243-45B3-A3E3-9B7E9B3B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EE4585-D93E-4F93-8A4D-C26774C8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E87-07A2-4401-81A5-EB6D6289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39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A025A9-1EB7-4637-8C6B-157FB1B7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948576-8400-47D0-A7C1-39CA12B6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1F879-98FC-4882-9E39-470F871A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8BE-EBC3-40EF-89E7-C1E14A744E2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6A465B-13B2-4A22-AC33-576C3C05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505942-EA6C-40CA-9F81-A713F1A1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E87-07A2-4401-81A5-EB6D6289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18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C44286-6E99-4ED2-BD01-F2B24DA7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AF907E-3B45-49EF-9749-3AA05AD6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6ADE5E-5715-47CC-AA96-7C699AFE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8BE-EBC3-40EF-89E7-C1E14A744E2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E40252-38FE-423D-92D2-C7871A62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B1EBF0-AEBD-49AC-BA18-F8D21219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E87-07A2-4401-81A5-EB6D6289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68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68F7DD-C834-4306-9542-3981FDDA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55408-BA87-4D4C-916D-46F6B9376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C79020-A071-4FA9-9840-1046B4DA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2FCF5C-BCBB-46A2-8D9B-6AE216AE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8BE-EBC3-40EF-89E7-C1E14A744E2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50D4A3-3875-40DF-AE4B-9184B61B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1D0D1D-E1A5-4A27-9C16-4F67C8A9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E87-07A2-4401-81A5-EB6D6289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15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F568A5-73EC-46B7-A20F-1DFEA4C7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8B7E9E-ACA6-4AC7-9260-C288AC9E2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FABCB7-08F2-4FC5-8977-92FACA424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752429-FCC0-456D-996F-240CE206C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8AE856F-1D42-4751-B840-78833FE9F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D94BD1-29D6-4258-934D-062FD24A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8BE-EBC3-40EF-89E7-C1E14A744E2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DE009B6-AA65-40C8-8F8B-2931B9CF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20DF0D-D4BE-4ADA-B0F8-12C7557B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E87-07A2-4401-81A5-EB6D6289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3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348DD-4332-4368-B6DE-51E9521B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068F08-3DCD-4791-8B2D-15830577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8BE-EBC3-40EF-89E7-C1E14A744E2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5A192F5-8486-4D14-97BA-18491D58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04C1B74-E4CC-4F4B-889E-1E312E54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E87-07A2-4401-81A5-EB6D6289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37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D8239D-ACBF-4C3A-BF33-1AB6C891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8BE-EBC3-40EF-89E7-C1E14A744E2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1B296D-0C67-4728-BE6B-466475AC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71059F-4346-4682-ACFC-AD63D892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E87-07A2-4401-81A5-EB6D6289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4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129D5-AF1F-4CD3-A14F-D7DE15C7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319D03-8DE8-42F8-9FD0-620ADDEEE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778863-F253-4553-9D20-A6B72BF6B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73D365-D5AD-4064-A2F7-9D1295E3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8BE-EBC3-40EF-89E7-C1E14A744E2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730CB-49D8-434A-9AC4-C86C3D22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ADFD48-E21B-4466-8794-94C6419E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E87-07A2-4401-81A5-EB6D6289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47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3FBC94-B1BC-4F4B-8BD0-D3C7F7A4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CBCB92-8863-42FA-8F6C-4FCB320E5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EA7140-3CDF-4C41-8983-7F9249538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CB8489-3FE3-4E42-888C-B7874F78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8BE-EBC3-40EF-89E7-C1E14A744E2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BB559D-9422-4578-AACD-AC38F759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043F13-3682-48AC-8AED-6DED8EC7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E87-07A2-4401-81A5-EB6D6289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12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6F0919B-83AD-4116-9B3A-AA7A10EA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014FF0-D669-4003-95EA-5466C9A8F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47C405-E493-49C8-9147-9A56C218B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1C8BE-EBC3-40EF-89E7-C1E14A744E2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F63A6B-22B2-4446-BC18-6B6D447BD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C921B2-AD36-4812-8D22-39D1A5CA0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98E87-07A2-4401-81A5-EB6D6289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84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2058EF-E2F3-4C73-A1AA-76EADAF3B8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Transport line design and injection &amp; extraction update</a:t>
            </a:r>
            <a:endParaRPr lang="zh-CN" altLang="en-US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CC6EF6-6ED3-44E3-AC5E-49AC3720D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(Accelerator Physics Group)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2022/04/22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DA4774-A6A8-4948-BE80-13E322F2DEFE}"/>
              </a:ext>
            </a:extLst>
          </p:cNvPr>
          <p:cNvSpPr txBox="1"/>
          <p:nvPr/>
        </p:nvSpPr>
        <p:spPr>
          <a:xfrm>
            <a:off x="195309" y="186431"/>
            <a:ext cx="1229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CEPC DAY (April 22, 2022)</a:t>
            </a:r>
          </a:p>
        </p:txBody>
      </p:sp>
    </p:spTree>
    <p:extLst>
      <p:ext uri="{BB962C8B-B14F-4D97-AF65-F5344CB8AC3E}">
        <p14:creationId xmlns:p14="http://schemas.microsoft.com/office/powerpoint/2010/main" val="126010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Booster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A2BF73-FBB7-478D-ACED-F5E2F114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95" y="2375855"/>
            <a:ext cx="10364098" cy="242032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A8C8096-D4A5-4451-B0FF-D77DF3266D16}"/>
              </a:ext>
            </a:extLst>
          </p:cNvPr>
          <p:cNvSpPr txBox="1"/>
          <p:nvPr/>
        </p:nvSpPr>
        <p:spPr>
          <a:xfrm>
            <a:off x="2318328" y="5652655"/>
            <a:ext cx="852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Injection into the booster is also a standard on-axis injection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733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Booster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F3F45A3-2EA2-411A-8B88-079FCE6C2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08164"/>
              </p:ext>
            </p:extLst>
          </p:nvPr>
        </p:nvGraphicFramePr>
        <p:xfrm>
          <a:off x="5953163" y="3876790"/>
          <a:ext cx="5567354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2550040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1508657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  <a:gridCol w="1508657">
                  <a:extLst>
                    <a:ext uri="{9D8B030D-6E8A-4147-A177-3AD203B41FA5}">
                      <a16:colId xmlns:a16="http://schemas.microsoft.com/office/drawing/2014/main" val="1445676479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tt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&lt;8.4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&lt;1.29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&lt;0.647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078CD77-8AC3-4B18-A530-7D5FE16DD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344911"/>
              </p:ext>
            </p:extLst>
          </p:nvPr>
        </p:nvGraphicFramePr>
        <p:xfrm>
          <a:off x="6259963" y="1690688"/>
          <a:ext cx="4716511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963338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1753173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0.2677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&lt;0.535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&lt;0.2677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0.2677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F9578A9-4E43-4062-B0EB-1ADAFBCBB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189615"/>
              </p:ext>
            </p:extLst>
          </p:nvPr>
        </p:nvGraphicFramePr>
        <p:xfrm>
          <a:off x="311744" y="3876790"/>
          <a:ext cx="5479456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2526275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2953181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number/train</a:t>
                      </a:r>
                      <a:endParaRPr lang="en-US" alt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separation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23.076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separation (us)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52107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 or 100 (double bunch)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 or two by two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&lt;23.076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</a:t>
                      </a:r>
                      <a:r>
                        <a:rPr lang="en-US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top (ns)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23.1 for double bunch mode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5025A242-ACE4-4C78-8EC4-F5860FD44DE1}"/>
              </a:ext>
            </a:extLst>
          </p:cNvPr>
          <p:cNvSpPr txBox="1"/>
          <p:nvPr/>
        </p:nvSpPr>
        <p:spPr>
          <a:xfrm>
            <a:off x="1748568" y="1856922"/>
            <a:ext cx="384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T</a:t>
            </a:r>
            <a:r>
              <a:rPr lang="en-US" altLang="zh-CN" sz="2800" b="1" baseline="-25000" dirty="0" err="1"/>
              <a:t>Linac</a:t>
            </a:r>
            <a:r>
              <a:rPr lang="en-US" altLang="zh-CN" sz="2800" b="1" dirty="0"/>
              <a:t>=N*</a:t>
            </a:r>
            <a:r>
              <a:rPr lang="en-US" altLang="zh-CN" sz="2800" b="1" dirty="0" err="1"/>
              <a:t>Turns+T</a:t>
            </a:r>
            <a:r>
              <a:rPr lang="en-US" altLang="zh-CN" sz="2800" b="1" baseline="-25000" dirty="0" err="1"/>
              <a:t>booster</a:t>
            </a:r>
            <a:endParaRPr lang="zh-CN" altLang="en-US" sz="2800" b="1" baseline="-25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B1DB6FE-9A5B-4601-82D2-D0D9FDF1C08E}"/>
              </a:ext>
            </a:extLst>
          </p:cNvPr>
          <p:cNvSpPr/>
          <p:nvPr/>
        </p:nvSpPr>
        <p:spPr>
          <a:xfrm>
            <a:off x="1748568" y="1856922"/>
            <a:ext cx="376208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527C87-DA02-4E15-B0FC-D33C7EF24A29}"/>
              </a:ext>
            </a:extLst>
          </p:cNvPr>
          <p:cNvSpPr/>
          <p:nvPr/>
        </p:nvSpPr>
        <p:spPr>
          <a:xfrm>
            <a:off x="279001" y="2628484"/>
            <a:ext cx="547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slightly, we can fill the booster with any pattern we needed.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2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Booster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AEC5EB0-6EA0-438E-9A62-6A7DAB5E1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Some optimization for Transfer line optics design; calculation and considerations for the injection pattern for different operation Energy.</a:t>
            </a:r>
          </a:p>
          <a:p>
            <a:pPr lvl="0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More considerations on the injection flexibility.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354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Extraction from booster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D2B01A-08D0-469C-9451-FB0A1E5DB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807" y="3670614"/>
            <a:ext cx="6889077" cy="2993395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73B49C9-95E5-438D-94BD-F060DAD79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869" y="1899515"/>
            <a:ext cx="3946865" cy="435133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45 GeV, 80 GeV, 120 GeV, 180 GeV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Beam: positron &amp; electron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for different bunch patterns.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Z energy, it becomes more complicated due to the large bunch number needed in the collider.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separation between bunches are only 20~30 ns. Considering the rise time of the kickers, bunches are arranged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 by train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collider for Z energy.</a:t>
            </a: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C844F8-8CD4-445E-AC30-D04E800AADAD}"/>
              </a:ext>
            </a:extLst>
          </p:cNvPr>
          <p:cNvSpPr/>
          <p:nvPr/>
        </p:nvSpPr>
        <p:spPr>
          <a:xfrm>
            <a:off x="1059869" y="1764578"/>
            <a:ext cx="3946865" cy="44862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746156C-EE02-4E2A-9413-A7F01EAA9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531" y="1690688"/>
            <a:ext cx="5143177" cy="12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4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From Booster to Collider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CA8C63E-AF78-4EA8-BE9C-8E20F5204D1B}"/>
              </a:ext>
            </a:extLst>
          </p:cNvPr>
          <p:cNvCxnSpPr/>
          <p:nvPr/>
        </p:nvCxnSpPr>
        <p:spPr>
          <a:xfrm>
            <a:off x="5518296" y="3123820"/>
            <a:ext cx="4790364" cy="27295"/>
          </a:xfrm>
          <a:prstGeom prst="line">
            <a:avLst/>
          </a:prstGeom>
          <a:noFill/>
          <a:ln w="635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D6D8FFC-2C45-449E-84D8-DFBEB7DBA5A7}"/>
              </a:ext>
            </a:extLst>
          </p:cNvPr>
          <p:cNvCxnSpPr/>
          <p:nvPr/>
        </p:nvCxnSpPr>
        <p:spPr>
          <a:xfrm>
            <a:off x="5518296" y="5076884"/>
            <a:ext cx="4790364" cy="27295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ACF678B-2216-4655-8A13-C2E74ABF1A80}"/>
              </a:ext>
            </a:extLst>
          </p:cNvPr>
          <p:cNvCxnSpPr/>
          <p:nvPr/>
        </p:nvCxnSpPr>
        <p:spPr>
          <a:xfrm flipH="1">
            <a:off x="9946680" y="3209468"/>
            <a:ext cx="28135" cy="18090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53AA756A-770C-459E-9364-F74EFAF86385}"/>
              </a:ext>
            </a:extLst>
          </p:cNvPr>
          <p:cNvSpPr txBox="1"/>
          <p:nvPr/>
        </p:nvSpPr>
        <p:spPr>
          <a:xfrm>
            <a:off x="10120181" y="3975439"/>
            <a:ext cx="105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2.4 m</a:t>
            </a:r>
            <a:endParaRPr lang="zh-CN" altLang="en-US" sz="240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85F161-EED8-4F7B-9C5C-03331A675797}"/>
              </a:ext>
            </a:extLst>
          </p:cNvPr>
          <p:cNvCxnSpPr/>
          <p:nvPr/>
        </p:nvCxnSpPr>
        <p:spPr>
          <a:xfrm>
            <a:off x="5895184" y="3207350"/>
            <a:ext cx="3378591" cy="1809063"/>
          </a:xfrm>
          <a:prstGeom prst="line">
            <a:avLst/>
          </a:prstGeom>
          <a:noFill/>
          <a:ln w="508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C0E4161-C50C-4504-806F-5AC2D2D0558E}"/>
              </a:ext>
            </a:extLst>
          </p:cNvPr>
          <p:cNvSpPr txBox="1"/>
          <p:nvPr/>
        </p:nvSpPr>
        <p:spPr>
          <a:xfrm>
            <a:off x="7395739" y="3560062"/>
            <a:ext cx="240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Transport line</a:t>
            </a:r>
            <a:endParaRPr lang="zh-CN" altLang="en-US" sz="240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ECBE91F-8959-4BF1-84F0-4FBA8211A26C}"/>
              </a:ext>
            </a:extLst>
          </p:cNvPr>
          <p:cNvSpPr txBox="1"/>
          <p:nvPr/>
        </p:nvSpPr>
        <p:spPr>
          <a:xfrm>
            <a:off x="10678199" y="2920362"/>
            <a:ext cx="133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Booster</a:t>
            </a:r>
            <a:endParaRPr lang="zh-CN" altLang="en-US" sz="240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5BBFB10-9CD7-4573-B1AE-256F7A7B0BE9}"/>
              </a:ext>
            </a:extLst>
          </p:cNvPr>
          <p:cNvSpPr txBox="1"/>
          <p:nvPr/>
        </p:nvSpPr>
        <p:spPr>
          <a:xfrm>
            <a:off x="10678199" y="4859698"/>
            <a:ext cx="133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Collider</a:t>
            </a:r>
            <a:endParaRPr lang="zh-CN" altLang="en-US" sz="240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2495E858-1FAA-4186-8E1F-AAD80A34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869" y="1899515"/>
            <a:ext cx="3946865" cy="435133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45 GeV, 80 GeV, 120 GeV, 180 GeV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Beam: positron &amp; electron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for different bunch patterns.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Higgs and W energy, injection into the collider is bunch by bunch; and for Z energy, injection is train by train.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robustness of the design, the baseline injection of the main collider ring is conventional off-axis injection &amp; an on-axis injection for Higgs.</a:t>
            </a: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515D7A0-6264-4C8A-B5BA-F2DC38CAF55D}"/>
              </a:ext>
            </a:extLst>
          </p:cNvPr>
          <p:cNvSpPr/>
          <p:nvPr/>
        </p:nvSpPr>
        <p:spPr>
          <a:xfrm>
            <a:off x="1059869" y="1764578"/>
            <a:ext cx="3946865" cy="44862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54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From Booster to Collider</a:t>
            </a:r>
            <a:endParaRPr lang="zh-CN" altLang="en-US" dirty="0"/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F4A5CC44-36FA-4CCD-9A97-982AC6464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65" y="2117108"/>
            <a:ext cx="5809767" cy="4105006"/>
          </a:xfrm>
          <a:prstGeom prst="rect">
            <a:avLst/>
          </a:prstGeom>
        </p:spPr>
      </p:pic>
      <p:pic>
        <p:nvPicPr>
          <p:cNvPr id="40" name="内容占位符 3" descr="C:\Users\cuixh\Desktop\booster2.jpg">
            <a:extLst>
              <a:ext uri="{FF2B5EF4-FFF2-40B4-BE49-F238E27FC236}">
                <a16:creationId xmlns:a16="http://schemas.microsoft.com/office/drawing/2014/main" id="{02D6249F-2C1C-4CCC-9D34-E6FB681F3F3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4" y="2117108"/>
            <a:ext cx="6114566" cy="37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15792641-4A8A-4807-82E6-182BEC96C57E}"/>
              </a:ext>
            </a:extLst>
          </p:cNvPr>
          <p:cNvSpPr txBox="1"/>
          <p:nvPr/>
        </p:nvSpPr>
        <p:spPr>
          <a:xfrm>
            <a:off x="3045041" y="6037448"/>
            <a:ext cx="885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Transport line optics for off-axis and on-axis injection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19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From Booster to Collider</a:t>
            </a:r>
            <a:endParaRPr lang="zh-CN" altLang="en-US" dirty="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D3847CD4-9DA1-4AF9-82DE-1636E1283394}"/>
              </a:ext>
            </a:extLst>
          </p:cNvPr>
          <p:cNvGrpSpPr/>
          <p:nvPr/>
        </p:nvGrpSpPr>
        <p:grpSpPr>
          <a:xfrm>
            <a:off x="1343564" y="2298314"/>
            <a:ext cx="9735768" cy="2133639"/>
            <a:chOff x="1343564" y="2395728"/>
            <a:chExt cx="9504872" cy="3005191"/>
          </a:xfrm>
        </p:grpSpPr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34EA055C-2A4B-402D-B90F-38170E6522EC}"/>
                </a:ext>
              </a:extLst>
            </p:cNvPr>
            <p:cNvGrpSpPr/>
            <p:nvPr/>
          </p:nvGrpSpPr>
          <p:grpSpPr>
            <a:xfrm>
              <a:off x="1343564" y="2395728"/>
              <a:ext cx="9504872" cy="3005191"/>
              <a:chOff x="838200" y="2368296"/>
              <a:chExt cx="9504872" cy="3005191"/>
            </a:xfrm>
          </p:grpSpPr>
          <p:grpSp>
            <p:nvGrpSpPr>
              <p:cNvPr id="9" name="Group 4">
                <a:extLst>
                  <a:ext uri="{FF2B5EF4-FFF2-40B4-BE49-F238E27FC236}">
                    <a16:creationId xmlns:a16="http://schemas.microsoft.com/office/drawing/2014/main" id="{0ED4C426-87D6-43FE-B3D2-79F43D47391C}"/>
                  </a:ext>
                </a:extLst>
              </p:cNvPr>
              <p:cNvGrpSpPr/>
              <p:nvPr/>
            </p:nvGrpSpPr>
            <p:grpSpPr>
              <a:xfrm>
                <a:off x="838200" y="2368296"/>
                <a:ext cx="9504872" cy="3005191"/>
                <a:chOff x="838200" y="2907792"/>
                <a:chExt cx="9504872" cy="3005191"/>
              </a:xfrm>
            </p:grpSpPr>
            <p:cxnSp>
              <p:nvCxnSpPr>
                <p:cNvPr id="18" name="Straight Connector 5">
                  <a:extLst>
                    <a:ext uri="{FF2B5EF4-FFF2-40B4-BE49-F238E27FC236}">
                      <a16:creationId xmlns:a16="http://schemas.microsoft.com/office/drawing/2014/main" id="{A2A97191-3BEE-4552-A28E-B3BD12756077}"/>
                    </a:ext>
                  </a:extLst>
                </p:cNvPr>
                <p:cNvCxnSpPr/>
                <p:nvPr/>
              </p:nvCxnSpPr>
              <p:spPr>
                <a:xfrm>
                  <a:off x="1190445" y="4011283"/>
                  <a:ext cx="9152627" cy="86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6">
                  <a:extLst>
                    <a:ext uri="{FF2B5EF4-FFF2-40B4-BE49-F238E27FC236}">
                      <a16:creationId xmlns:a16="http://schemas.microsoft.com/office/drawing/2014/main" id="{7E80A6A4-FBB3-43DD-B8F2-A5054B8AE6C4}"/>
                    </a:ext>
                  </a:extLst>
                </p:cNvPr>
                <p:cNvSpPr/>
                <p:nvPr/>
              </p:nvSpPr>
              <p:spPr>
                <a:xfrm>
                  <a:off x="1186305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Rectangle 7">
                  <a:extLst>
                    <a:ext uri="{FF2B5EF4-FFF2-40B4-BE49-F238E27FC236}">
                      <a16:creationId xmlns:a16="http://schemas.microsoft.com/office/drawing/2014/main" id="{BA6A9BD6-980A-4A6F-8888-587C6193EF93}"/>
                    </a:ext>
                  </a:extLst>
                </p:cNvPr>
                <p:cNvSpPr/>
                <p:nvPr/>
              </p:nvSpPr>
              <p:spPr>
                <a:xfrm>
                  <a:off x="3963033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id="{C78E2934-8A42-4573-A591-4D68666F925D}"/>
                    </a:ext>
                  </a:extLst>
                </p:cNvPr>
                <p:cNvSpPr/>
                <p:nvPr/>
              </p:nvSpPr>
              <p:spPr>
                <a:xfrm>
                  <a:off x="5516938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Rectangle 9">
                  <a:extLst>
                    <a:ext uri="{FF2B5EF4-FFF2-40B4-BE49-F238E27FC236}">
                      <a16:creationId xmlns:a16="http://schemas.microsoft.com/office/drawing/2014/main" id="{458E8037-D86A-4D94-B9FF-3C838131D7D9}"/>
                    </a:ext>
                  </a:extLst>
                </p:cNvPr>
                <p:cNvSpPr/>
                <p:nvPr/>
              </p:nvSpPr>
              <p:spPr>
                <a:xfrm>
                  <a:off x="7540838" y="3303917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D590D360-D450-4C8C-BD50-558C61F200A7}"/>
                    </a:ext>
                  </a:extLst>
                </p:cNvPr>
                <p:cNvSpPr/>
                <p:nvPr/>
              </p:nvSpPr>
              <p:spPr>
                <a:xfrm>
                  <a:off x="1298965" y="3739896"/>
                  <a:ext cx="1514943" cy="60350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4" name="Straight Connector 11">
                  <a:extLst>
                    <a:ext uri="{FF2B5EF4-FFF2-40B4-BE49-F238E27FC236}">
                      <a16:creationId xmlns:a16="http://schemas.microsoft.com/office/drawing/2014/main" id="{34ACE201-6C81-46B8-AB07-FA1758E25705}"/>
                    </a:ext>
                  </a:extLst>
                </p:cNvPr>
                <p:cNvCxnSpPr/>
                <p:nvPr/>
              </p:nvCxnSpPr>
              <p:spPr>
                <a:xfrm flipH="1" flipV="1">
                  <a:off x="838200" y="2907792"/>
                  <a:ext cx="1507236" cy="110349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ight Brace 12">
                  <a:extLst>
                    <a:ext uri="{FF2B5EF4-FFF2-40B4-BE49-F238E27FC236}">
                      <a16:creationId xmlns:a16="http://schemas.microsoft.com/office/drawing/2014/main" id="{0844FE68-1206-46AC-AB70-691789774BEB}"/>
                    </a:ext>
                  </a:extLst>
                </p:cNvPr>
                <p:cNvSpPr/>
                <p:nvPr/>
              </p:nvSpPr>
              <p:spPr>
                <a:xfrm rot="5400000">
                  <a:off x="2378717" y="3711581"/>
                  <a:ext cx="486275" cy="2682356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TextBox 13">
                  <a:extLst>
                    <a:ext uri="{FF2B5EF4-FFF2-40B4-BE49-F238E27FC236}">
                      <a16:creationId xmlns:a16="http://schemas.microsoft.com/office/drawing/2014/main" id="{65B7384D-F7B1-4C39-BFD9-B9ADAD3A6309}"/>
                    </a:ext>
                  </a:extLst>
                </p:cNvPr>
                <p:cNvSpPr txBox="1"/>
                <p:nvPr/>
              </p:nvSpPr>
              <p:spPr>
                <a:xfrm>
                  <a:off x="2345436" y="5392786"/>
                  <a:ext cx="1399032" cy="520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60m</a:t>
                  </a:r>
                  <a:endParaRPr lang="zh-CN" altLang="en-US" dirty="0"/>
                </a:p>
              </p:txBody>
            </p:sp>
          </p:grpSp>
          <p:sp>
            <p:nvSpPr>
              <p:cNvPr id="10" name="Rectangle 17">
                <a:extLst>
                  <a:ext uri="{FF2B5EF4-FFF2-40B4-BE49-F238E27FC236}">
                    <a16:creationId xmlns:a16="http://schemas.microsoft.com/office/drawing/2014/main" id="{68A4AA86-CDCD-4E95-9BC3-73B6F9A0E83E}"/>
                  </a:ext>
                </a:extLst>
              </p:cNvPr>
              <p:cNvSpPr/>
              <p:nvPr/>
            </p:nvSpPr>
            <p:spPr>
              <a:xfrm>
                <a:off x="9631766" y="2772012"/>
                <a:ext cx="103517" cy="14147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Right Brace 18">
                <a:extLst>
                  <a:ext uri="{FF2B5EF4-FFF2-40B4-BE49-F238E27FC236}">
                    <a16:creationId xmlns:a16="http://schemas.microsoft.com/office/drawing/2014/main" id="{3AC669D7-BE4E-4ACA-AB3A-562B10C815C6}"/>
                  </a:ext>
                </a:extLst>
              </p:cNvPr>
              <p:cNvSpPr/>
              <p:nvPr/>
            </p:nvSpPr>
            <p:spPr>
              <a:xfrm rot="5400000">
                <a:off x="4496848" y="3736312"/>
                <a:ext cx="486275" cy="1553904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71A7DD90-1792-482F-8197-88C5497FD4EE}"/>
                  </a:ext>
                </a:extLst>
              </p:cNvPr>
              <p:cNvSpPr txBox="1"/>
              <p:nvPr/>
            </p:nvSpPr>
            <p:spPr>
              <a:xfrm>
                <a:off x="4367726" y="4853290"/>
                <a:ext cx="1399032" cy="5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26m</a:t>
                </a:r>
                <a:endParaRPr lang="zh-CN" altLang="en-US" dirty="0"/>
              </a:p>
            </p:txBody>
          </p:sp>
          <p:sp>
            <p:nvSpPr>
              <p:cNvPr id="13" name="Right Brace 20">
                <a:extLst>
                  <a:ext uri="{FF2B5EF4-FFF2-40B4-BE49-F238E27FC236}">
                    <a16:creationId xmlns:a16="http://schemas.microsoft.com/office/drawing/2014/main" id="{3915D375-221B-4FF1-B9F8-EE7E705831AE}"/>
                  </a:ext>
                </a:extLst>
              </p:cNvPr>
              <p:cNvSpPr/>
              <p:nvPr/>
            </p:nvSpPr>
            <p:spPr>
              <a:xfrm rot="5400000">
                <a:off x="6285750" y="3448146"/>
                <a:ext cx="486275" cy="20239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TextBox 21">
                <a:extLst>
                  <a:ext uri="{FF2B5EF4-FFF2-40B4-BE49-F238E27FC236}">
                    <a16:creationId xmlns:a16="http://schemas.microsoft.com/office/drawing/2014/main" id="{8A199117-55D0-475A-8B09-6BE680AE3912}"/>
                  </a:ext>
                </a:extLst>
              </p:cNvPr>
              <p:cNvSpPr txBox="1"/>
              <p:nvPr/>
            </p:nvSpPr>
            <p:spPr>
              <a:xfrm>
                <a:off x="6187354" y="4852064"/>
                <a:ext cx="1399032" cy="5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66m</a:t>
                </a:r>
                <a:endParaRPr lang="zh-CN" altLang="en-US" dirty="0"/>
              </a:p>
            </p:txBody>
          </p:sp>
          <p:sp>
            <p:nvSpPr>
              <p:cNvPr id="15" name="TextBox 22">
                <a:extLst>
                  <a:ext uri="{FF2B5EF4-FFF2-40B4-BE49-F238E27FC236}">
                    <a16:creationId xmlns:a16="http://schemas.microsoft.com/office/drawing/2014/main" id="{F6E83DD2-0C7A-47A0-AB32-897F72378586}"/>
                  </a:ext>
                </a:extLst>
              </p:cNvPr>
              <p:cNvSpPr txBox="1"/>
              <p:nvPr/>
            </p:nvSpPr>
            <p:spPr>
              <a:xfrm>
                <a:off x="8497738" y="4852064"/>
                <a:ext cx="1399032" cy="5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68m</a:t>
                </a:r>
                <a:endParaRPr lang="zh-CN" altLang="en-US" dirty="0"/>
              </a:p>
            </p:txBody>
          </p:sp>
          <p:sp>
            <p:nvSpPr>
              <p:cNvPr id="17" name="Right Brace 23">
                <a:extLst>
                  <a:ext uri="{FF2B5EF4-FFF2-40B4-BE49-F238E27FC236}">
                    <a16:creationId xmlns:a16="http://schemas.microsoft.com/office/drawing/2014/main" id="{69BB1C23-5181-46EB-80FE-F378890D5741}"/>
                  </a:ext>
                </a:extLst>
              </p:cNvPr>
              <p:cNvSpPr/>
              <p:nvPr/>
            </p:nvSpPr>
            <p:spPr>
              <a:xfrm rot="5400000">
                <a:off x="8392004" y="3446181"/>
                <a:ext cx="486275" cy="20239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4AC40707-177C-41F8-B529-4FCA9C1590BA}"/>
                </a:ext>
              </a:extLst>
            </p:cNvPr>
            <p:cNvSpPr/>
            <p:nvPr/>
          </p:nvSpPr>
          <p:spPr>
            <a:xfrm>
              <a:off x="4701180" y="3223346"/>
              <a:ext cx="103517" cy="6124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C3F68F07-F409-4D33-A882-62CC51F6FA0B}"/>
                </a:ext>
              </a:extLst>
            </p:cNvPr>
            <p:cNvSpPr/>
            <p:nvPr/>
          </p:nvSpPr>
          <p:spPr>
            <a:xfrm>
              <a:off x="8278985" y="3223346"/>
              <a:ext cx="103517" cy="6124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54D24062-C969-40F9-AEBD-C43B48A5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00" y="4386421"/>
            <a:ext cx="9238488" cy="23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5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From Booster to Collider</a:t>
            </a:r>
            <a:endParaRPr lang="zh-CN" altLang="en-US" dirty="0"/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087CB6F0-A27B-4799-A143-56F5E3BC9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Calculation and considerations for the injection pattern;</a:t>
            </a:r>
          </a:p>
          <a:p>
            <a:pPr lvl="0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More optimization on optics design;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699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From Collider to the Beam dump</a:t>
            </a:r>
            <a:endParaRPr lang="zh-CN" alt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98C5D03-B242-4F83-9376-52D4D450C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225" y="2770704"/>
            <a:ext cx="7094775" cy="3722171"/>
          </a:xfrm>
          <a:prstGeom prst="rect">
            <a:avLst/>
          </a:prstGeom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1E3F5E9-BB24-4BE2-8E83-1AF18AFF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869" y="1899515"/>
            <a:ext cx="3946865" cy="4351338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machine and detector protection;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 one kicker and one septum to get the beams into the dump line, so all bunches can be dumped in one turn;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Horizontal and vertical dilution kickers are used to change the position of different bunches at the dump, in order to reduce the beam damage to the dump.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C2EF240-1FED-4686-B5C3-21A0AA0575CC}"/>
              </a:ext>
            </a:extLst>
          </p:cNvPr>
          <p:cNvSpPr/>
          <p:nvPr/>
        </p:nvSpPr>
        <p:spPr>
          <a:xfrm>
            <a:off x="1059869" y="1764578"/>
            <a:ext cx="3946865" cy="44862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56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From Collider to the Beam dump</a:t>
            </a:r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2061B3AE-8B80-48F5-9B97-5DF818BC2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Due to the increase in the number of bunches, some changes have been made to the kicker parameters; 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discussions on the machine protection system.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4C5E2C3-E5AD-4517-A11F-C74ADD5BB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51" y="3882407"/>
            <a:ext cx="3476625" cy="2209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F60D57-73DA-4066-A024-E7B45176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88" y="3882407"/>
            <a:ext cx="3448050" cy="21812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86EE4CB-BE91-4730-93C9-762196AFD94E}"/>
              </a:ext>
            </a:extLst>
          </p:cNvPr>
          <p:cNvSpPr txBox="1"/>
          <p:nvPr/>
        </p:nvSpPr>
        <p:spPr>
          <a:xfrm>
            <a:off x="3009531" y="6311900"/>
            <a:ext cx="885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Distribution of bunches at the Dump for different bunch pattern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878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D151EE-6BC3-4061-AE80-86B304C5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Contents: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82F3FA-D29A-405E-B062-02459F53F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Damping ring;</a:t>
            </a:r>
          </a:p>
          <a:p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Booster;</a:t>
            </a:r>
          </a:p>
          <a:p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Extraction from Booster;</a:t>
            </a:r>
          </a:p>
          <a:p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From Booster to Collider;</a:t>
            </a:r>
          </a:p>
          <a:p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From Collider to Beam Dump.</a:t>
            </a:r>
          </a:p>
          <a:p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Summary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53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D6134E-2136-4BE1-9A7B-D9254017D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Some changes and optimization on the transfer optics design;</a:t>
            </a:r>
          </a:p>
          <a:p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More considerations on the bunch pattern for different energy;</a:t>
            </a:r>
          </a:p>
          <a:p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Some considerations of the injection system as a whole.</a:t>
            </a:r>
          </a:p>
          <a:p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2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723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333063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Damping ring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0E420B-271A-47CF-85FB-A08FF80C6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71" y="1825625"/>
            <a:ext cx="394686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1.1 GeV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Beam: positron</a:t>
            </a:r>
          </a:p>
          <a:p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repetition: 100Hz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Double bunch mode needed for Z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Before damping ring, Energy spread of the beam should be reduced in order to match the RF acceptance of the damping ring.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 damping ring, Bunch of the beam should be reduced to control the energy spread after acceleration.</a:t>
            </a: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7907F5D-D8AA-4DD1-8352-7C5F59EE24F6}"/>
              </a:ext>
            </a:extLst>
          </p:cNvPr>
          <p:cNvSpPr/>
          <p:nvPr/>
        </p:nvSpPr>
        <p:spPr>
          <a:xfrm>
            <a:off x="856671" y="1690688"/>
            <a:ext cx="3946865" cy="44862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3627D47-FF76-41F5-A8D2-8241F263E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39" y="3016251"/>
            <a:ext cx="5560474" cy="32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CEFC3AB-E576-48FE-BD67-BD1A11A4C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81048"/>
              </p:ext>
            </p:extLst>
          </p:nvPr>
        </p:nvGraphicFramePr>
        <p:xfrm>
          <a:off x="6648136" y="1690688"/>
          <a:ext cx="4395417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2846">
                  <a:extLst>
                    <a:ext uri="{9D8B030D-6E8A-4147-A177-3AD203B41FA5}">
                      <a16:colId xmlns:a16="http://schemas.microsoft.com/office/drawing/2014/main" val="4173089455"/>
                    </a:ext>
                  </a:extLst>
                </a:gridCol>
                <a:gridCol w="1482571">
                  <a:extLst>
                    <a:ext uri="{9D8B030D-6E8A-4147-A177-3AD203B41FA5}">
                      <a16:colId xmlns:a16="http://schemas.microsoft.com/office/drawing/2014/main" val="371178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ring circumference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55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 time of the bunches: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240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number: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(maybe 8)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900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31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Damping ring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4AFF7F-BA3F-4C78-BCE9-5DA59D5B6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6" y="2017255"/>
            <a:ext cx="6851050" cy="484074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A07B3B3-7381-41AB-A7B7-D55E989E05A0}"/>
              </a:ext>
            </a:extLst>
          </p:cNvPr>
          <p:cNvSpPr txBox="1"/>
          <p:nvPr/>
        </p:nvSpPr>
        <p:spPr>
          <a:xfrm>
            <a:off x="4378035" y="1832589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Matching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D0E3538-B864-4E6C-AEC4-A3E1FCB16D07}"/>
              </a:ext>
            </a:extLst>
          </p:cNvPr>
          <p:cNvSpPr txBox="1"/>
          <p:nvPr/>
        </p:nvSpPr>
        <p:spPr>
          <a:xfrm>
            <a:off x="1971964" y="1832589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Arcs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9174F8-9F07-42BB-918E-4779AC08E9DA}"/>
              </a:ext>
            </a:extLst>
          </p:cNvPr>
          <p:cNvSpPr txBox="1"/>
          <p:nvPr/>
        </p:nvSpPr>
        <p:spPr>
          <a:xfrm>
            <a:off x="3255818" y="1832589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Chicane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A9655A8-713D-40B1-93F2-60A213E04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57" y="2703296"/>
            <a:ext cx="5342857" cy="400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AA3796A-3DEF-4FB1-948E-7E420DE5DAB2}"/>
              </a:ext>
            </a:extLst>
          </p:cNvPr>
          <p:cNvSpPr txBox="1"/>
          <p:nvPr/>
        </p:nvSpPr>
        <p:spPr>
          <a:xfrm>
            <a:off x="6862618" y="1601757"/>
            <a:ext cx="374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Chicanes for Bunch length control;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Arcs for geometry matching;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Matching for injection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twiss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matching;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8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Damping ring</a:t>
            </a:r>
            <a:endParaRPr lang="zh-CN" altLang="en-US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A045AED-F3B8-41D1-BDDC-C251F9AD8554}"/>
              </a:ext>
            </a:extLst>
          </p:cNvPr>
          <p:cNvCxnSpPr>
            <a:cxnSpLocks/>
          </p:cNvCxnSpPr>
          <p:nvPr/>
        </p:nvCxnSpPr>
        <p:spPr>
          <a:xfrm>
            <a:off x="3152737" y="3019039"/>
            <a:ext cx="745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DAB45230-88A4-42D7-99D5-90FDA894B1DB}"/>
              </a:ext>
            </a:extLst>
          </p:cNvPr>
          <p:cNvSpPr/>
          <p:nvPr/>
        </p:nvSpPr>
        <p:spPr>
          <a:xfrm>
            <a:off x="3152737" y="2692542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95A381E-1EFE-4494-8C63-529EE029AE8A}"/>
              </a:ext>
            </a:extLst>
          </p:cNvPr>
          <p:cNvSpPr/>
          <p:nvPr/>
        </p:nvSpPr>
        <p:spPr>
          <a:xfrm>
            <a:off x="7221352" y="2692542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D2B6C58-9E7F-443C-B255-AF013AAED387}"/>
              </a:ext>
            </a:extLst>
          </p:cNvPr>
          <p:cNvSpPr/>
          <p:nvPr/>
        </p:nvSpPr>
        <p:spPr>
          <a:xfrm>
            <a:off x="7427604" y="2692542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7E5AEA6-B88E-41D5-B53F-964AE9975A5C}"/>
              </a:ext>
            </a:extLst>
          </p:cNvPr>
          <p:cNvSpPr/>
          <p:nvPr/>
        </p:nvSpPr>
        <p:spPr>
          <a:xfrm>
            <a:off x="10506366" y="2692542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D25FF08-DDBF-45E0-9B82-9D7180BD6E40}"/>
              </a:ext>
            </a:extLst>
          </p:cNvPr>
          <p:cNvSpPr/>
          <p:nvPr/>
        </p:nvSpPr>
        <p:spPr>
          <a:xfrm>
            <a:off x="4661354" y="2694023"/>
            <a:ext cx="654155" cy="65299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795E399C-494E-4FB6-B473-9D35E9D4D24C}"/>
              </a:ext>
            </a:extLst>
          </p:cNvPr>
          <p:cNvSpPr/>
          <p:nvPr/>
        </p:nvSpPr>
        <p:spPr>
          <a:xfrm rot="5400000">
            <a:off x="6150098" y="2544082"/>
            <a:ext cx="227414" cy="1896593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16A364-49AB-46F8-8408-D46F3EEC86D4}"/>
              </a:ext>
            </a:extLst>
          </p:cNvPr>
          <p:cNvSpPr txBox="1"/>
          <p:nvPr/>
        </p:nvSpPr>
        <p:spPr>
          <a:xfrm>
            <a:off x="5922077" y="3645610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1.25m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CEAB94A-A1D7-46C3-B8A7-2729BAD3CB3B}"/>
              </a:ext>
            </a:extLst>
          </p:cNvPr>
          <p:cNvCxnSpPr>
            <a:cxnSpLocks/>
          </p:cNvCxnSpPr>
          <p:nvPr/>
        </p:nvCxnSpPr>
        <p:spPr>
          <a:xfrm>
            <a:off x="2945900" y="1893895"/>
            <a:ext cx="1710840" cy="91044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9FA58F8-1607-4D85-8FA1-3F12AF42B869}"/>
              </a:ext>
            </a:extLst>
          </p:cNvPr>
          <p:cNvCxnSpPr/>
          <p:nvPr/>
        </p:nvCxnSpPr>
        <p:spPr>
          <a:xfrm>
            <a:off x="4535054" y="2813576"/>
            <a:ext cx="0" cy="2655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819C0442-3BCA-4302-82BC-0F57F74964A1}"/>
              </a:ext>
            </a:extLst>
          </p:cNvPr>
          <p:cNvSpPr txBox="1"/>
          <p:nvPr/>
        </p:nvSpPr>
        <p:spPr>
          <a:xfrm>
            <a:off x="3883936" y="2762419"/>
            <a:ext cx="858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25mm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弧形 23">
            <a:extLst>
              <a:ext uri="{FF2B5EF4-FFF2-40B4-BE49-F238E27FC236}">
                <a16:creationId xmlns:a16="http://schemas.microsoft.com/office/drawing/2014/main" id="{01FC6CF0-42C4-4900-8160-AA60D5A0A6CF}"/>
              </a:ext>
            </a:extLst>
          </p:cNvPr>
          <p:cNvSpPr/>
          <p:nvPr/>
        </p:nvSpPr>
        <p:spPr>
          <a:xfrm rot="10321379">
            <a:off x="4570840" y="2001908"/>
            <a:ext cx="1365355" cy="1010249"/>
          </a:xfrm>
          <a:prstGeom prst="arc">
            <a:avLst>
              <a:gd name="adj1" fmla="val 16200000"/>
              <a:gd name="adj2" fmla="val 2060728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右大括号 24">
            <a:extLst>
              <a:ext uri="{FF2B5EF4-FFF2-40B4-BE49-F238E27FC236}">
                <a16:creationId xmlns:a16="http://schemas.microsoft.com/office/drawing/2014/main" id="{809EF282-7885-4389-8013-2D14C4F6F705}"/>
              </a:ext>
            </a:extLst>
          </p:cNvPr>
          <p:cNvSpPr/>
          <p:nvPr/>
        </p:nvSpPr>
        <p:spPr>
          <a:xfrm rot="5400000">
            <a:off x="4172374" y="2464568"/>
            <a:ext cx="227414" cy="206348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2319862-2996-442F-9F49-917441570625}"/>
              </a:ext>
            </a:extLst>
          </p:cNvPr>
          <p:cNvSpPr txBox="1"/>
          <p:nvPr/>
        </p:nvSpPr>
        <p:spPr>
          <a:xfrm>
            <a:off x="3883936" y="3645610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1.25m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右大括号 26">
            <a:extLst>
              <a:ext uri="{FF2B5EF4-FFF2-40B4-BE49-F238E27FC236}">
                <a16:creationId xmlns:a16="http://schemas.microsoft.com/office/drawing/2014/main" id="{FE429EA3-EB28-41AA-BBEE-FD218243482A}"/>
              </a:ext>
            </a:extLst>
          </p:cNvPr>
          <p:cNvSpPr/>
          <p:nvPr/>
        </p:nvSpPr>
        <p:spPr>
          <a:xfrm rot="16200000">
            <a:off x="4870112" y="2022038"/>
            <a:ext cx="227414" cy="65415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7E61666-7BEE-4D63-9D09-225CCEC6D5BA}"/>
              </a:ext>
            </a:extLst>
          </p:cNvPr>
          <p:cNvSpPr txBox="1"/>
          <p:nvPr/>
        </p:nvSpPr>
        <p:spPr>
          <a:xfrm>
            <a:off x="4656740" y="1774159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0.5m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5CD0C99-49E4-46DA-971D-46577AD1EADB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320148" y="3015919"/>
            <a:ext cx="3656704" cy="809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EC1101E9-168C-407E-A3AD-DC4C9502D969}"/>
              </a:ext>
            </a:extLst>
          </p:cNvPr>
          <p:cNvSpPr/>
          <p:nvPr/>
        </p:nvSpPr>
        <p:spPr>
          <a:xfrm>
            <a:off x="8976852" y="2848550"/>
            <a:ext cx="1484000" cy="3509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右大括号 30">
            <a:extLst>
              <a:ext uri="{FF2B5EF4-FFF2-40B4-BE49-F238E27FC236}">
                <a16:creationId xmlns:a16="http://schemas.microsoft.com/office/drawing/2014/main" id="{A9481D9A-927E-4CFF-BFD6-801C91D5335A}"/>
              </a:ext>
            </a:extLst>
          </p:cNvPr>
          <p:cNvSpPr/>
          <p:nvPr/>
        </p:nvSpPr>
        <p:spPr>
          <a:xfrm rot="5400000">
            <a:off x="9651328" y="2737981"/>
            <a:ext cx="227414" cy="148399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FE7BD83-DEDB-4EE7-AAF8-022B1E238B4E}"/>
              </a:ext>
            </a:extLst>
          </p:cNvPr>
          <p:cNvSpPr txBox="1"/>
          <p:nvPr/>
        </p:nvSpPr>
        <p:spPr>
          <a:xfrm>
            <a:off x="9531881" y="3645610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右大括号 32">
            <a:extLst>
              <a:ext uri="{FF2B5EF4-FFF2-40B4-BE49-F238E27FC236}">
                <a16:creationId xmlns:a16="http://schemas.microsoft.com/office/drawing/2014/main" id="{251D6B23-42CD-40FE-A4A0-CADF3B6ED962}"/>
              </a:ext>
            </a:extLst>
          </p:cNvPr>
          <p:cNvSpPr/>
          <p:nvPr/>
        </p:nvSpPr>
        <p:spPr>
          <a:xfrm rot="5400000">
            <a:off x="8209241" y="2762376"/>
            <a:ext cx="183959" cy="143319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FB6728F-23F3-4FE8-B2C8-BE3D7E5AAF27}"/>
              </a:ext>
            </a:extLst>
          </p:cNvPr>
          <p:cNvSpPr txBox="1"/>
          <p:nvPr/>
        </p:nvSpPr>
        <p:spPr>
          <a:xfrm>
            <a:off x="7825699" y="3645610"/>
            <a:ext cx="119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0.847m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B6A9928B-FF37-4C07-A1B2-EFDFFA2E7E5B}"/>
              </a:ext>
            </a:extLst>
          </p:cNvPr>
          <p:cNvCxnSpPr>
            <a:cxnSpLocks/>
          </p:cNvCxnSpPr>
          <p:nvPr/>
        </p:nvCxnSpPr>
        <p:spPr>
          <a:xfrm>
            <a:off x="3194298" y="5831508"/>
            <a:ext cx="745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9ED096C1-D9B6-4D61-85DA-DA67EC3D8035}"/>
              </a:ext>
            </a:extLst>
          </p:cNvPr>
          <p:cNvSpPr/>
          <p:nvPr/>
        </p:nvSpPr>
        <p:spPr>
          <a:xfrm>
            <a:off x="3194298" y="5505011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19FFED77-B583-42D2-ADD2-6510CCD54D80}"/>
              </a:ext>
            </a:extLst>
          </p:cNvPr>
          <p:cNvSpPr/>
          <p:nvPr/>
        </p:nvSpPr>
        <p:spPr>
          <a:xfrm>
            <a:off x="7262913" y="5505011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E30734D-17D8-4746-A21E-F053D5FF1B84}"/>
              </a:ext>
            </a:extLst>
          </p:cNvPr>
          <p:cNvSpPr/>
          <p:nvPr/>
        </p:nvSpPr>
        <p:spPr>
          <a:xfrm>
            <a:off x="7469165" y="5505011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13571BB-AFDF-4B25-AA29-399F68E5FEF3}"/>
              </a:ext>
            </a:extLst>
          </p:cNvPr>
          <p:cNvSpPr/>
          <p:nvPr/>
        </p:nvSpPr>
        <p:spPr>
          <a:xfrm>
            <a:off x="10547927" y="5505011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DF95C9F-0870-43AE-A299-762528BC90AF}"/>
              </a:ext>
            </a:extLst>
          </p:cNvPr>
          <p:cNvSpPr/>
          <p:nvPr/>
        </p:nvSpPr>
        <p:spPr>
          <a:xfrm>
            <a:off x="4702915" y="5506492"/>
            <a:ext cx="654155" cy="65299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右大括号 40">
            <a:extLst>
              <a:ext uri="{FF2B5EF4-FFF2-40B4-BE49-F238E27FC236}">
                <a16:creationId xmlns:a16="http://schemas.microsoft.com/office/drawing/2014/main" id="{C5376788-530F-4420-812A-29C20B74672D}"/>
              </a:ext>
            </a:extLst>
          </p:cNvPr>
          <p:cNvSpPr/>
          <p:nvPr/>
        </p:nvSpPr>
        <p:spPr>
          <a:xfrm rot="5400000">
            <a:off x="6191659" y="5356551"/>
            <a:ext cx="227414" cy="1896593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右大括号 41">
            <a:extLst>
              <a:ext uri="{FF2B5EF4-FFF2-40B4-BE49-F238E27FC236}">
                <a16:creationId xmlns:a16="http://schemas.microsoft.com/office/drawing/2014/main" id="{1930EAF1-3C2C-4859-BA4C-4719D536152E}"/>
              </a:ext>
            </a:extLst>
          </p:cNvPr>
          <p:cNvSpPr/>
          <p:nvPr/>
        </p:nvSpPr>
        <p:spPr>
          <a:xfrm rot="5400000">
            <a:off x="4213935" y="5277037"/>
            <a:ext cx="227414" cy="206348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右大括号 42">
            <a:extLst>
              <a:ext uri="{FF2B5EF4-FFF2-40B4-BE49-F238E27FC236}">
                <a16:creationId xmlns:a16="http://schemas.microsoft.com/office/drawing/2014/main" id="{E1A3314A-5A6C-4B9A-8D3C-A4C1EC7A1968}"/>
              </a:ext>
            </a:extLst>
          </p:cNvPr>
          <p:cNvSpPr/>
          <p:nvPr/>
        </p:nvSpPr>
        <p:spPr>
          <a:xfrm rot="16200000">
            <a:off x="4911673" y="4834507"/>
            <a:ext cx="227414" cy="65415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E4299A-956F-40D9-BB5F-734C6AAC102A}"/>
              </a:ext>
            </a:extLst>
          </p:cNvPr>
          <p:cNvSpPr txBox="1"/>
          <p:nvPr/>
        </p:nvSpPr>
        <p:spPr>
          <a:xfrm>
            <a:off x="4698301" y="4586628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0.5m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329B99D2-29E4-41CF-9BE5-7E8BBC42ED0A}"/>
              </a:ext>
            </a:extLst>
          </p:cNvPr>
          <p:cNvCxnSpPr>
            <a:cxnSpLocks/>
          </p:cNvCxnSpPr>
          <p:nvPr/>
        </p:nvCxnSpPr>
        <p:spPr>
          <a:xfrm flipV="1">
            <a:off x="2539994" y="5953887"/>
            <a:ext cx="4824519" cy="20411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73626A5D-56EA-4300-9068-38BCE3A0BBA3}"/>
              </a:ext>
            </a:extLst>
          </p:cNvPr>
          <p:cNvSpPr/>
          <p:nvPr/>
        </p:nvSpPr>
        <p:spPr>
          <a:xfrm>
            <a:off x="9018413" y="5661019"/>
            <a:ext cx="1484000" cy="3509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右大括号 46">
            <a:extLst>
              <a:ext uri="{FF2B5EF4-FFF2-40B4-BE49-F238E27FC236}">
                <a16:creationId xmlns:a16="http://schemas.microsoft.com/office/drawing/2014/main" id="{5501E32B-F800-41E0-B71B-412077C48B1D}"/>
              </a:ext>
            </a:extLst>
          </p:cNvPr>
          <p:cNvSpPr/>
          <p:nvPr/>
        </p:nvSpPr>
        <p:spPr>
          <a:xfrm rot="5400000">
            <a:off x="9692889" y="5550450"/>
            <a:ext cx="227414" cy="148399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右大括号 47">
            <a:extLst>
              <a:ext uri="{FF2B5EF4-FFF2-40B4-BE49-F238E27FC236}">
                <a16:creationId xmlns:a16="http://schemas.microsoft.com/office/drawing/2014/main" id="{A9CE7E2E-1DB1-4602-A04B-8C885F9BB966}"/>
              </a:ext>
            </a:extLst>
          </p:cNvPr>
          <p:cNvSpPr/>
          <p:nvPr/>
        </p:nvSpPr>
        <p:spPr>
          <a:xfrm rot="5400000">
            <a:off x="8250802" y="5574845"/>
            <a:ext cx="183959" cy="143319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1B18023-BE71-4FC2-94C5-A13BBD99ACC3}"/>
              </a:ext>
            </a:extLst>
          </p:cNvPr>
          <p:cNvSpPr/>
          <p:nvPr/>
        </p:nvSpPr>
        <p:spPr>
          <a:xfrm>
            <a:off x="4672696" y="5908168"/>
            <a:ext cx="6454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D914415-FCF1-4BA5-ACC6-27A4843C5EE8}"/>
              </a:ext>
            </a:extLst>
          </p:cNvPr>
          <p:cNvCxnSpPr/>
          <p:nvPr/>
        </p:nvCxnSpPr>
        <p:spPr>
          <a:xfrm>
            <a:off x="7364513" y="5953887"/>
            <a:ext cx="229341" cy="58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3D2CB956-5E41-4C4D-A988-F6102EFDC364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7570765" y="5836485"/>
            <a:ext cx="1447648" cy="1754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9357CD13-2E13-401C-BE35-1730CAB1DA50}"/>
              </a:ext>
            </a:extLst>
          </p:cNvPr>
          <p:cNvCxnSpPr>
            <a:cxnSpLocks/>
          </p:cNvCxnSpPr>
          <p:nvPr/>
        </p:nvCxnSpPr>
        <p:spPr>
          <a:xfrm flipV="1">
            <a:off x="10502413" y="5831507"/>
            <a:ext cx="1558746" cy="93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AFAE06AE-749D-485F-800C-7B2CBEE7603F}"/>
              </a:ext>
            </a:extLst>
          </p:cNvPr>
          <p:cNvCxnSpPr>
            <a:cxnSpLocks/>
          </p:cNvCxnSpPr>
          <p:nvPr/>
        </p:nvCxnSpPr>
        <p:spPr>
          <a:xfrm flipV="1">
            <a:off x="10460852" y="3019321"/>
            <a:ext cx="1558746" cy="93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C6D5683B-FA76-4433-B2C0-A7300FEC902E}"/>
              </a:ext>
            </a:extLst>
          </p:cNvPr>
          <p:cNvSpPr txBox="1"/>
          <p:nvPr/>
        </p:nvSpPr>
        <p:spPr>
          <a:xfrm>
            <a:off x="685327" y="2779039"/>
            <a:ext cx="154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Top View: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85059BB-BB50-4749-9C7A-9B626B6CA308}"/>
              </a:ext>
            </a:extLst>
          </p:cNvPr>
          <p:cNvSpPr txBox="1"/>
          <p:nvPr/>
        </p:nvSpPr>
        <p:spPr>
          <a:xfrm>
            <a:off x="685327" y="5628520"/>
            <a:ext cx="154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Side View: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B2768E6-36E7-4EFD-8EC5-513421AEDA98}"/>
              </a:ext>
            </a:extLst>
          </p:cNvPr>
          <p:cNvSpPr txBox="1"/>
          <p:nvPr/>
        </p:nvSpPr>
        <p:spPr>
          <a:xfrm>
            <a:off x="9385225" y="1750253"/>
            <a:ext cx="141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Kicker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87BE194-B1C4-4281-B449-E6153C8F505A}"/>
              </a:ext>
            </a:extLst>
          </p:cNvPr>
          <p:cNvSpPr txBox="1"/>
          <p:nvPr/>
        </p:nvSpPr>
        <p:spPr>
          <a:xfrm>
            <a:off x="5510209" y="1750253"/>
            <a:ext cx="141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Lambertson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91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Damping ring</a:t>
            </a:r>
            <a:endParaRPr lang="zh-CN" altLang="en-US" dirty="0"/>
          </a:p>
        </p:txBody>
      </p:sp>
      <p:pic>
        <p:nvPicPr>
          <p:cNvPr id="13" name="图片 12" descr="图示&#10;&#10;描述已自动生成">
            <a:extLst>
              <a:ext uri="{FF2B5EF4-FFF2-40B4-BE49-F238E27FC236}">
                <a16:creationId xmlns:a16="http://schemas.microsoft.com/office/drawing/2014/main" id="{5DB58158-6A6B-4DFA-9E53-12347AB25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2" y="1748340"/>
            <a:ext cx="5376972" cy="1431280"/>
          </a:xfrm>
          <a:prstGeom prst="rect">
            <a:avLst/>
          </a:prstGeom>
        </p:spPr>
      </p:pic>
      <p:grpSp>
        <p:nvGrpSpPr>
          <p:cNvPr id="88" name="组合 87">
            <a:extLst>
              <a:ext uri="{FF2B5EF4-FFF2-40B4-BE49-F238E27FC236}">
                <a16:creationId xmlns:a16="http://schemas.microsoft.com/office/drawing/2014/main" id="{00A404D6-FEC3-4A62-B00D-D2C4620ABACD}"/>
              </a:ext>
            </a:extLst>
          </p:cNvPr>
          <p:cNvGrpSpPr/>
          <p:nvPr/>
        </p:nvGrpSpPr>
        <p:grpSpPr>
          <a:xfrm>
            <a:off x="6709472" y="2117619"/>
            <a:ext cx="4310774" cy="4379425"/>
            <a:chOff x="1213822" y="1684588"/>
            <a:chExt cx="4310774" cy="4379425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9998CD30-E0C6-483C-9199-59A95CB82642}"/>
                </a:ext>
              </a:extLst>
            </p:cNvPr>
            <p:cNvGrpSpPr/>
            <p:nvPr/>
          </p:nvGrpSpPr>
          <p:grpSpPr>
            <a:xfrm>
              <a:off x="1221998" y="1684588"/>
              <a:ext cx="1851881" cy="738910"/>
              <a:chOff x="7730836" y="2817090"/>
              <a:chExt cx="1570182" cy="738910"/>
            </a:xfrm>
          </p:grpSpPr>
          <p:grpSp>
            <p:nvGrpSpPr>
              <p:cNvPr id="156" name="组合 155">
                <a:extLst>
                  <a:ext uri="{FF2B5EF4-FFF2-40B4-BE49-F238E27FC236}">
                    <a16:creationId xmlns:a16="http://schemas.microsoft.com/office/drawing/2014/main" id="{36780939-CC38-45DB-858B-55138DAC8D0A}"/>
                  </a:ext>
                </a:extLst>
              </p:cNvPr>
              <p:cNvGrpSpPr/>
              <p:nvPr/>
            </p:nvGrpSpPr>
            <p:grpSpPr>
              <a:xfrm>
                <a:off x="7730836" y="2817090"/>
                <a:ext cx="1570182" cy="738910"/>
                <a:chOff x="7730836" y="2817090"/>
                <a:chExt cx="1570182" cy="738910"/>
              </a:xfrm>
            </p:grpSpPr>
            <p:sp>
              <p:nvSpPr>
                <p:cNvPr id="159" name="椭圆 158">
                  <a:extLst>
                    <a:ext uri="{FF2B5EF4-FFF2-40B4-BE49-F238E27FC236}">
                      <a16:creationId xmlns:a16="http://schemas.microsoft.com/office/drawing/2014/main" id="{99B3A9A5-E784-4A5D-964C-F138E02583FD}"/>
                    </a:ext>
                  </a:extLst>
                </p:cNvPr>
                <p:cNvSpPr/>
                <p:nvPr/>
              </p:nvSpPr>
              <p:spPr>
                <a:xfrm>
                  <a:off x="8986982" y="2817090"/>
                  <a:ext cx="314036" cy="738910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160" name="直接箭头连接符 159">
                  <a:extLst>
                    <a:ext uri="{FF2B5EF4-FFF2-40B4-BE49-F238E27FC236}">
                      <a16:creationId xmlns:a16="http://schemas.microsoft.com/office/drawing/2014/main" id="{2AB49EF1-FB0F-4138-ABC6-B5720EFABB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30836" y="3186545"/>
                  <a:ext cx="1256146" cy="962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椭圆 160">
                  <a:extLst>
                    <a:ext uri="{FF2B5EF4-FFF2-40B4-BE49-F238E27FC236}">
                      <a16:creationId xmlns:a16="http://schemas.microsoft.com/office/drawing/2014/main" id="{2DE4B176-9727-49BD-BDBD-6A559BB35262}"/>
                    </a:ext>
                  </a:extLst>
                </p:cNvPr>
                <p:cNvSpPr/>
                <p:nvPr/>
              </p:nvSpPr>
              <p:spPr>
                <a:xfrm>
                  <a:off x="8922330" y="3112653"/>
                  <a:ext cx="120073" cy="14777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id="{443BFED3-E743-4A37-B9C6-BA8C73A1681E}"/>
                  </a:ext>
                </a:extLst>
              </p:cNvPr>
              <p:cNvSpPr/>
              <p:nvPr/>
            </p:nvSpPr>
            <p:spPr>
              <a:xfrm>
                <a:off x="8474373" y="3117664"/>
                <a:ext cx="120073" cy="14777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CEFF4714-7BC6-47B4-B016-EAD7A0E0CEFE}"/>
                  </a:ext>
                </a:extLst>
              </p:cNvPr>
              <p:cNvSpPr/>
              <p:nvPr/>
            </p:nvSpPr>
            <p:spPr>
              <a:xfrm>
                <a:off x="7961757" y="3122285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BBAC8848-1CB1-4C3F-8ABD-BC348D0D5211}"/>
                </a:ext>
              </a:extLst>
            </p:cNvPr>
            <p:cNvGrpSpPr/>
            <p:nvPr/>
          </p:nvGrpSpPr>
          <p:grpSpPr>
            <a:xfrm>
              <a:off x="1238335" y="2580521"/>
              <a:ext cx="1923857" cy="738910"/>
              <a:chOff x="7730836" y="3690307"/>
              <a:chExt cx="1631209" cy="738910"/>
            </a:xfrm>
          </p:grpSpPr>
          <p:grpSp>
            <p:nvGrpSpPr>
              <p:cNvPr id="148" name="组合 147">
                <a:extLst>
                  <a:ext uri="{FF2B5EF4-FFF2-40B4-BE49-F238E27FC236}">
                    <a16:creationId xmlns:a16="http://schemas.microsoft.com/office/drawing/2014/main" id="{005572E2-A261-4096-B08D-3D46CBFDFF53}"/>
                  </a:ext>
                </a:extLst>
              </p:cNvPr>
              <p:cNvGrpSpPr/>
              <p:nvPr/>
            </p:nvGrpSpPr>
            <p:grpSpPr>
              <a:xfrm>
                <a:off x="7730836" y="3690307"/>
                <a:ext cx="1631209" cy="738910"/>
                <a:chOff x="7730836" y="3690307"/>
                <a:chExt cx="1631209" cy="738910"/>
              </a:xfrm>
            </p:grpSpPr>
            <p:grpSp>
              <p:nvGrpSpPr>
                <p:cNvPr id="151" name="组合 150">
                  <a:extLst>
                    <a:ext uri="{FF2B5EF4-FFF2-40B4-BE49-F238E27FC236}">
                      <a16:creationId xmlns:a16="http://schemas.microsoft.com/office/drawing/2014/main" id="{452B0E41-E03D-45FD-9DED-13C119A01DFB}"/>
                    </a:ext>
                  </a:extLst>
                </p:cNvPr>
                <p:cNvGrpSpPr/>
                <p:nvPr/>
              </p:nvGrpSpPr>
              <p:grpSpPr>
                <a:xfrm>
                  <a:off x="7730836" y="3690307"/>
                  <a:ext cx="1631209" cy="738910"/>
                  <a:chOff x="7730836" y="2817090"/>
                  <a:chExt cx="1631209" cy="738910"/>
                </a:xfrm>
              </p:grpSpPr>
              <p:sp>
                <p:nvSpPr>
                  <p:cNvPr id="153" name="椭圆 152">
                    <a:extLst>
                      <a:ext uri="{FF2B5EF4-FFF2-40B4-BE49-F238E27FC236}">
                        <a16:creationId xmlns:a16="http://schemas.microsoft.com/office/drawing/2014/main" id="{F05BE6BB-0239-4B92-99A4-FAD4B215C08F}"/>
                      </a:ext>
                    </a:extLst>
                  </p:cNvPr>
                  <p:cNvSpPr/>
                  <p:nvPr/>
                </p:nvSpPr>
                <p:spPr>
                  <a:xfrm>
                    <a:off x="8986982" y="2817090"/>
                    <a:ext cx="314036" cy="73891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cxnSp>
                <p:nvCxnSpPr>
                  <p:cNvPr id="154" name="直接箭头连接符 153">
                    <a:extLst>
                      <a:ext uri="{FF2B5EF4-FFF2-40B4-BE49-F238E27FC236}">
                        <a16:creationId xmlns:a16="http://schemas.microsoft.com/office/drawing/2014/main" id="{D5BE8D87-5068-4AED-A916-CBCB6EB3DF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30836" y="3186545"/>
                    <a:ext cx="1256146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5" name="椭圆 154">
                    <a:extLst>
                      <a:ext uri="{FF2B5EF4-FFF2-40B4-BE49-F238E27FC236}">
                        <a16:creationId xmlns:a16="http://schemas.microsoft.com/office/drawing/2014/main" id="{24C0D269-4981-4A38-A833-F5C285A9D534}"/>
                      </a:ext>
                    </a:extLst>
                  </p:cNvPr>
                  <p:cNvSpPr/>
                  <p:nvPr/>
                </p:nvSpPr>
                <p:spPr>
                  <a:xfrm>
                    <a:off x="9241972" y="3015132"/>
                    <a:ext cx="120073" cy="14777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152" name="椭圆 151">
                  <a:extLst>
                    <a:ext uri="{FF2B5EF4-FFF2-40B4-BE49-F238E27FC236}">
                      <a16:creationId xmlns:a16="http://schemas.microsoft.com/office/drawing/2014/main" id="{17AD75DB-F93B-475C-B2E3-54877F42076C}"/>
                    </a:ext>
                  </a:extLst>
                </p:cNvPr>
                <p:cNvSpPr/>
                <p:nvPr/>
              </p:nvSpPr>
              <p:spPr>
                <a:xfrm>
                  <a:off x="8922332" y="3999734"/>
                  <a:ext cx="120073" cy="14777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21378008-1867-42C7-881C-716A53A5D8C9}"/>
                  </a:ext>
                </a:extLst>
              </p:cNvPr>
              <p:cNvSpPr/>
              <p:nvPr/>
            </p:nvSpPr>
            <p:spPr>
              <a:xfrm>
                <a:off x="8474372" y="3995112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1BFBD669-16C6-46B9-93DA-272325B4C132}"/>
                  </a:ext>
                </a:extLst>
              </p:cNvPr>
              <p:cNvSpPr/>
              <p:nvPr/>
            </p:nvSpPr>
            <p:spPr>
              <a:xfrm>
                <a:off x="7952516" y="3999733"/>
                <a:ext cx="120073" cy="1477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CCE3DCD6-69BE-4AB5-BB98-D230049FAB5E}"/>
                </a:ext>
              </a:extLst>
            </p:cNvPr>
            <p:cNvGrpSpPr/>
            <p:nvPr/>
          </p:nvGrpSpPr>
          <p:grpSpPr>
            <a:xfrm>
              <a:off x="1238335" y="3444118"/>
              <a:ext cx="2685598" cy="738910"/>
              <a:chOff x="7730836" y="4553904"/>
              <a:chExt cx="2277078" cy="738910"/>
            </a:xfrm>
          </p:grpSpPr>
          <p:grpSp>
            <p:nvGrpSpPr>
              <p:cNvPr id="138" name="组合 137">
                <a:extLst>
                  <a:ext uri="{FF2B5EF4-FFF2-40B4-BE49-F238E27FC236}">
                    <a16:creationId xmlns:a16="http://schemas.microsoft.com/office/drawing/2014/main" id="{4FD0BFB7-83E4-400E-977A-D2A7C389D538}"/>
                  </a:ext>
                </a:extLst>
              </p:cNvPr>
              <p:cNvGrpSpPr/>
              <p:nvPr/>
            </p:nvGrpSpPr>
            <p:grpSpPr>
              <a:xfrm>
                <a:off x="7730836" y="4553904"/>
                <a:ext cx="2277078" cy="738910"/>
                <a:chOff x="7730836" y="4553904"/>
                <a:chExt cx="2277078" cy="738910"/>
              </a:xfrm>
            </p:grpSpPr>
            <p:grpSp>
              <p:nvGrpSpPr>
                <p:cNvPr id="140" name="组合 139">
                  <a:extLst>
                    <a:ext uri="{FF2B5EF4-FFF2-40B4-BE49-F238E27FC236}">
                      <a16:creationId xmlns:a16="http://schemas.microsoft.com/office/drawing/2014/main" id="{AB013A5B-CE43-4460-BD22-01B38419D131}"/>
                    </a:ext>
                  </a:extLst>
                </p:cNvPr>
                <p:cNvGrpSpPr/>
                <p:nvPr/>
              </p:nvGrpSpPr>
              <p:grpSpPr>
                <a:xfrm>
                  <a:off x="7730836" y="4553904"/>
                  <a:ext cx="1630218" cy="738910"/>
                  <a:chOff x="7744688" y="3690307"/>
                  <a:chExt cx="1630218" cy="738910"/>
                </a:xfrm>
              </p:grpSpPr>
              <p:grpSp>
                <p:nvGrpSpPr>
                  <p:cNvPr id="143" name="组合 142">
                    <a:extLst>
                      <a:ext uri="{FF2B5EF4-FFF2-40B4-BE49-F238E27FC236}">
                        <a16:creationId xmlns:a16="http://schemas.microsoft.com/office/drawing/2014/main" id="{6F192F5E-D6D6-4CDF-B6CE-0356F43018FF}"/>
                      </a:ext>
                    </a:extLst>
                  </p:cNvPr>
                  <p:cNvGrpSpPr/>
                  <p:nvPr/>
                </p:nvGrpSpPr>
                <p:grpSpPr>
                  <a:xfrm>
                    <a:off x="7744688" y="3690307"/>
                    <a:ext cx="1630218" cy="738910"/>
                    <a:chOff x="7744688" y="2817090"/>
                    <a:chExt cx="1630218" cy="738910"/>
                  </a:xfrm>
                </p:grpSpPr>
                <p:sp>
                  <p:nvSpPr>
                    <p:cNvPr id="145" name="椭圆 144">
                      <a:extLst>
                        <a:ext uri="{FF2B5EF4-FFF2-40B4-BE49-F238E27FC236}">
                          <a16:creationId xmlns:a16="http://schemas.microsoft.com/office/drawing/2014/main" id="{2E696EA7-5BF0-4367-A32E-65C9B33A6E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6982" y="2817090"/>
                      <a:ext cx="314036" cy="73891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cxnSp>
                  <p:nvCxnSpPr>
                    <p:cNvPr id="146" name="直接箭头连接符 145">
                      <a:extLst>
                        <a:ext uri="{FF2B5EF4-FFF2-40B4-BE49-F238E27FC236}">
                          <a16:creationId xmlns:a16="http://schemas.microsoft.com/office/drawing/2014/main" id="{3C6C1EE5-D2DB-4A18-A0F8-9B92DC5C10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44688" y="3186544"/>
                      <a:ext cx="1242294" cy="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7" name="椭圆 146">
                      <a:extLst>
                        <a:ext uri="{FF2B5EF4-FFF2-40B4-BE49-F238E27FC236}">
                          <a16:creationId xmlns:a16="http://schemas.microsoft.com/office/drawing/2014/main" id="{336DFDF2-9676-4E94-8302-7931082EA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54833" y="3112658"/>
                      <a:ext cx="120073" cy="14777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144" name="椭圆 143">
                    <a:extLst>
                      <a:ext uri="{FF2B5EF4-FFF2-40B4-BE49-F238E27FC236}">
                        <a16:creationId xmlns:a16="http://schemas.microsoft.com/office/drawing/2014/main" id="{BFFCD223-DC8F-4E3B-A332-7E6D083D43A1}"/>
                      </a:ext>
                    </a:extLst>
                  </p:cNvPr>
                  <p:cNvSpPr/>
                  <p:nvPr/>
                </p:nvSpPr>
                <p:spPr>
                  <a:xfrm>
                    <a:off x="8953648" y="3875047"/>
                    <a:ext cx="120073" cy="14777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141" name="直接箭头连接符 140">
                  <a:extLst>
                    <a:ext uri="{FF2B5EF4-FFF2-40B4-BE49-F238E27FC236}">
                      <a16:creationId xmlns:a16="http://schemas.microsoft.com/office/drawing/2014/main" id="{A157FAF7-DFC2-4A34-9110-71F336941A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51818" y="4923084"/>
                  <a:ext cx="656096" cy="27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椭圆 141">
                  <a:extLst>
                    <a:ext uri="{FF2B5EF4-FFF2-40B4-BE49-F238E27FC236}">
                      <a16:creationId xmlns:a16="http://schemas.microsoft.com/office/drawing/2014/main" id="{026D7F7A-A4FD-4433-A570-84DC600862DD}"/>
                    </a:ext>
                  </a:extLst>
                </p:cNvPr>
                <p:cNvSpPr/>
                <p:nvPr/>
              </p:nvSpPr>
              <p:spPr>
                <a:xfrm>
                  <a:off x="8828091" y="4862839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A939B049-BC14-4DC7-8143-C98258BE55A3}"/>
                  </a:ext>
                </a:extLst>
              </p:cNvPr>
              <p:cNvSpPr/>
              <p:nvPr/>
            </p:nvSpPr>
            <p:spPr>
              <a:xfrm>
                <a:off x="8465129" y="4863324"/>
                <a:ext cx="120073" cy="1477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53AC2D04-4FAD-41FE-9D0F-2B65175CA6EC}"/>
                </a:ext>
              </a:extLst>
            </p:cNvPr>
            <p:cNvSpPr txBox="1"/>
            <p:nvPr/>
          </p:nvSpPr>
          <p:spPr>
            <a:xfrm>
              <a:off x="4045659" y="1895081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T=0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80A29EA5-90AD-4D73-831A-EC784E78E5EB}"/>
                </a:ext>
              </a:extLst>
            </p:cNvPr>
            <p:cNvSpPr txBox="1"/>
            <p:nvPr/>
          </p:nvSpPr>
          <p:spPr>
            <a:xfrm>
              <a:off x="4056941" y="2768332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T=10 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ms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0DFF9888-E6A9-4CBF-98EB-B8382478CB3F}"/>
                </a:ext>
              </a:extLst>
            </p:cNvPr>
            <p:cNvSpPr txBox="1"/>
            <p:nvPr/>
          </p:nvSpPr>
          <p:spPr>
            <a:xfrm>
              <a:off x="4035504" y="3637695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T=20ms-250ns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7A834BB6-3E3A-4C78-B30D-60D342D0EB0A}"/>
                </a:ext>
              </a:extLst>
            </p:cNvPr>
            <p:cNvSpPr txBox="1"/>
            <p:nvPr/>
          </p:nvSpPr>
          <p:spPr>
            <a:xfrm>
              <a:off x="4026934" y="4599876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T=20ms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31D7CD8D-9272-4FCB-9EA6-0325ECF250CB}"/>
                </a:ext>
              </a:extLst>
            </p:cNvPr>
            <p:cNvSpPr/>
            <p:nvPr/>
          </p:nvSpPr>
          <p:spPr>
            <a:xfrm>
              <a:off x="2655358" y="1830709"/>
              <a:ext cx="141615" cy="1477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C3283A78-5130-4AD8-B037-AD0BE55FAF08}"/>
                </a:ext>
              </a:extLst>
            </p:cNvPr>
            <p:cNvSpPr/>
            <p:nvPr/>
          </p:nvSpPr>
          <p:spPr>
            <a:xfrm>
              <a:off x="3026983" y="2895448"/>
              <a:ext cx="141615" cy="1477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4A8633B0-AF88-403F-9932-1C0C5E3ED755}"/>
                </a:ext>
              </a:extLst>
            </p:cNvPr>
            <p:cNvSpPr/>
            <p:nvPr/>
          </p:nvSpPr>
          <p:spPr>
            <a:xfrm>
              <a:off x="3110398" y="3750154"/>
              <a:ext cx="141615" cy="1477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7D978D23-61C7-470B-A91E-05181C3BCA31}"/>
                </a:ext>
              </a:extLst>
            </p:cNvPr>
            <p:cNvSpPr/>
            <p:nvPr/>
          </p:nvSpPr>
          <p:spPr>
            <a:xfrm>
              <a:off x="2251327" y="1995515"/>
              <a:ext cx="141615" cy="14777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E2F45658-DE7B-4D17-B791-0D05CE224063}"/>
                </a:ext>
              </a:extLst>
            </p:cNvPr>
            <p:cNvSpPr/>
            <p:nvPr/>
          </p:nvSpPr>
          <p:spPr>
            <a:xfrm>
              <a:off x="2491027" y="2883288"/>
              <a:ext cx="141615" cy="14777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B69550FE-B7E2-4FE4-A0F6-847D25C9ED4A}"/>
                </a:ext>
              </a:extLst>
            </p:cNvPr>
            <p:cNvSpPr/>
            <p:nvPr/>
          </p:nvSpPr>
          <p:spPr>
            <a:xfrm>
              <a:off x="2632695" y="3743875"/>
              <a:ext cx="141615" cy="14777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37AF6F17-B172-4A50-BD41-7CA4A59BE7F7}"/>
                </a:ext>
              </a:extLst>
            </p:cNvPr>
            <p:cNvSpPr/>
            <p:nvPr/>
          </p:nvSpPr>
          <p:spPr>
            <a:xfrm>
              <a:off x="1646745" y="1991259"/>
              <a:ext cx="141615" cy="14777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7E12929A-5890-47AD-A2DE-14414CD1C085}"/>
                </a:ext>
              </a:extLst>
            </p:cNvPr>
            <p:cNvSpPr/>
            <p:nvPr/>
          </p:nvSpPr>
          <p:spPr>
            <a:xfrm>
              <a:off x="2241550" y="2887910"/>
              <a:ext cx="141615" cy="14777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AEFF54E5-CD34-402B-B8CC-E89CA831A4EF}"/>
                </a:ext>
              </a:extLst>
            </p:cNvPr>
            <p:cNvSpPr/>
            <p:nvPr/>
          </p:nvSpPr>
          <p:spPr>
            <a:xfrm>
              <a:off x="2419091" y="3744310"/>
              <a:ext cx="141615" cy="14777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CB0187BF-CF1B-4F07-92E1-46F2FCD53065}"/>
                </a:ext>
              </a:extLst>
            </p:cNvPr>
            <p:cNvSpPr/>
            <p:nvPr/>
          </p:nvSpPr>
          <p:spPr>
            <a:xfrm>
              <a:off x="1661062" y="2891424"/>
              <a:ext cx="141615" cy="1477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F03548BB-699A-482D-B486-49BF3C8F0C39}"/>
                </a:ext>
              </a:extLst>
            </p:cNvPr>
            <p:cNvSpPr/>
            <p:nvPr/>
          </p:nvSpPr>
          <p:spPr>
            <a:xfrm>
              <a:off x="2007158" y="3753168"/>
              <a:ext cx="141615" cy="1477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93A4F47D-7172-477C-BAF2-823672A0C5E9}"/>
                </a:ext>
              </a:extLst>
            </p:cNvPr>
            <p:cNvGrpSpPr/>
            <p:nvPr/>
          </p:nvGrpSpPr>
          <p:grpSpPr>
            <a:xfrm>
              <a:off x="1213822" y="4340042"/>
              <a:ext cx="2718861" cy="798566"/>
              <a:chOff x="1213822" y="4340042"/>
              <a:chExt cx="2718861" cy="798566"/>
            </a:xfrm>
          </p:grpSpPr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28E090AC-B00A-4939-B948-986740A3309A}"/>
                  </a:ext>
                </a:extLst>
              </p:cNvPr>
              <p:cNvGrpSpPr/>
              <p:nvPr/>
            </p:nvGrpSpPr>
            <p:grpSpPr>
              <a:xfrm>
                <a:off x="1213822" y="4340042"/>
                <a:ext cx="2718861" cy="798566"/>
                <a:chOff x="7730836" y="5440977"/>
                <a:chExt cx="2305281" cy="798566"/>
              </a:xfrm>
            </p:grpSpPr>
            <p:grpSp>
              <p:nvGrpSpPr>
                <p:cNvPr id="129" name="组合 128">
                  <a:extLst>
                    <a:ext uri="{FF2B5EF4-FFF2-40B4-BE49-F238E27FC236}">
                      <a16:creationId xmlns:a16="http://schemas.microsoft.com/office/drawing/2014/main" id="{172A46CA-9D4B-44D0-943E-F439457CA07C}"/>
                    </a:ext>
                  </a:extLst>
                </p:cNvPr>
                <p:cNvGrpSpPr/>
                <p:nvPr/>
              </p:nvGrpSpPr>
              <p:grpSpPr>
                <a:xfrm>
                  <a:off x="7730836" y="5500633"/>
                  <a:ext cx="1639454" cy="738910"/>
                  <a:chOff x="7730832" y="3690307"/>
                  <a:chExt cx="1639454" cy="738910"/>
                </a:xfrm>
              </p:grpSpPr>
              <p:grpSp>
                <p:nvGrpSpPr>
                  <p:cNvPr id="134" name="组合 133">
                    <a:extLst>
                      <a:ext uri="{FF2B5EF4-FFF2-40B4-BE49-F238E27FC236}">
                        <a16:creationId xmlns:a16="http://schemas.microsoft.com/office/drawing/2014/main" id="{E5B35F37-9FEB-4F93-934E-7533A460064C}"/>
                      </a:ext>
                    </a:extLst>
                  </p:cNvPr>
                  <p:cNvGrpSpPr/>
                  <p:nvPr/>
                </p:nvGrpSpPr>
                <p:grpSpPr>
                  <a:xfrm>
                    <a:off x="7730832" y="3690307"/>
                    <a:ext cx="1570186" cy="738910"/>
                    <a:chOff x="7730832" y="2817090"/>
                    <a:chExt cx="1570186" cy="738910"/>
                  </a:xfrm>
                </p:grpSpPr>
                <p:sp>
                  <p:nvSpPr>
                    <p:cNvPr id="136" name="椭圆 135">
                      <a:extLst>
                        <a:ext uri="{FF2B5EF4-FFF2-40B4-BE49-F238E27FC236}">
                          <a16:creationId xmlns:a16="http://schemas.microsoft.com/office/drawing/2014/main" id="{33B1762C-5889-4990-8ADB-911FAD76ED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6982" y="2817090"/>
                      <a:ext cx="314036" cy="73891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cxnSp>
                  <p:nvCxnSpPr>
                    <p:cNvPr id="137" name="直接箭头连接符 136">
                      <a:extLst>
                        <a:ext uri="{FF2B5EF4-FFF2-40B4-BE49-F238E27FC236}">
                          <a16:creationId xmlns:a16="http://schemas.microsoft.com/office/drawing/2014/main" id="{27691ABD-9CA8-41B0-A661-FFD55C649B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730832" y="3186545"/>
                      <a:ext cx="1256150" cy="923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5" name="椭圆 134">
                    <a:extLst>
                      <a:ext uri="{FF2B5EF4-FFF2-40B4-BE49-F238E27FC236}">
                        <a16:creationId xmlns:a16="http://schemas.microsoft.com/office/drawing/2014/main" id="{9A8F49BD-7F79-41B8-9DA1-3C14C059CDCE}"/>
                      </a:ext>
                    </a:extLst>
                  </p:cNvPr>
                  <p:cNvSpPr/>
                  <p:nvPr/>
                </p:nvSpPr>
                <p:spPr>
                  <a:xfrm>
                    <a:off x="9250213" y="3995112"/>
                    <a:ext cx="120073" cy="14777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130" name="直接箭头连接符 129">
                  <a:extLst>
                    <a:ext uri="{FF2B5EF4-FFF2-40B4-BE49-F238E27FC236}">
                      <a16:creationId xmlns:a16="http://schemas.microsoft.com/office/drawing/2014/main" id="{525A6818-E660-481D-9805-CC75F9C34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5862" y="5875082"/>
                  <a:ext cx="670255" cy="110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椭圆 130">
                  <a:extLst>
                    <a:ext uri="{FF2B5EF4-FFF2-40B4-BE49-F238E27FC236}">
                      <a16:creationId xmlns:a16="http://schemas.microsoft.com/office/drawing/2014/main" id="{084C8C17-EDE8-4D63-AEB3-9E2F4034C71F}"/>
                    </a:ext>
                  </a:extLst>
                </p:cNvPr>
                <p:cNvSpPr/>
                <p:nvPr/>
              </p:nvSpPr>
              <p:spPr>
                <a:xfrm>
                  <a:off x="9074728" y="5440977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2" name="椭圆 131">
                  <a:extLst>
                    <a:ext uri="{FF2B5EF4-FFF2-40B4-BE49-F238E27FC236}">
                      <a16:creationId xmlns:a16="http://schemas.microsoft.com/office/drawing/2014/main" id="{21FAD11F-8ADD-43BC-87CC-E466D173A408}"/>
                    </a:ext>
                  </a:extLst>
                </p:cNvPr>
                <p:cNvSpPr/>
                <p:nvPr/>
              </p:nvSpPr>
              <p:spPr>
                <a:xfrm>
                  <a:off x="9363715" y="5812287"/>
                  <a:ext cx="120073" cy="14777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3" name="椭圆 132">
                  <a:extLst>
                    <a:ext uri="{FF2B5EF4-FFF2-40B4-BE49-F238E27FC236}">
                      <a16:creationId xmlns:a16="http://schemas.microsoft.com/office/drawing/2014/main" id="{BD3FFD84-644F-4CA5-9983-D3BA35F29539}"/>
                    </a:ext>
                  </a:extLst>
                </p:cNvPr>
                <p:cNvSpPr/>
                <p:nvPr/>
              </p:nvSpPr>
              <p:spPr>
                <a:xfrm>
                  <a:off x="8569873" y="5812461"/>
                  <a:ext cx="120073" cy="14777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4DBBFCBC-A582-446B-86A6-BD75ABA8AB44}"/>
                  </a:ext>
                </a:extLst>
              </p:cNvPr>
              <p:cNvSpPr/>
              <p:nvPr/>
            </p:nvSpPr>
            <p:spPr>
              <a:xfrm>
                <a:off x="3250523" y="4717962"/>
                <a:ext cx="141615" cy="14777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8819ACAD-4159-4050-95DA-0100E2775A2C}"/>
                  </a:ext>
                </a:extLst>
              </p:cNvPr>
              <p:cNvSpPr/>
              <p:nvPr/>
            </p:nvSpPr>
            <p:spPr>
              <a:xfrm>
                <a:off x="2996825" y="4630616"/>
                <a:ext cx="141615" cy="14777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807F1B04-9B70-4BE5-9428-EFB0E5F57F31}"/>
                  </a:ext>
                </a:extLst>
              </p:cNvPr>
              <p:cNvSpPr/>
              <p:nvPr/>
            </p:nvSpPr>
            <p:spPr>
              <a:xfrm>
                <a:off x="2907361" y="4384985"/>
                <a:ext cx="141615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B752010E-A195-42C8-A452-7C7848E6C153}"/>
                  </a:ext>
                </a:extLst>
              </p:cNvPr>
              <p:cNvSpPr/>
              <p:nvPr/>
            </p:nvSpPr>
            <p:spPr>
              <a:xfrm>
                <a:off x="2077965" y="4704132"/>
                <a:ext cx="141615" cy="1477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D48F6834-00A4-41FF-B9CC-FA3819FE6A40}"/>
                </a:ext>
              </a:extLst>
            </p:cNvPr>
            <p:cNvGrpSpPr/>
            <p:nvPr/>
          </p:nvGrpSpPr>
          <p:grpSpPr>
            <a:xfrm>
              <a:off x="1221998" y="5325103"/>
              <a:ext cx="2718861" cy="738910"/>
              <a:chOff x="1213822" y="4399698"/>
              <a:chExt cx="2718861" cy="738910"/>
            </a:xfrm>
          </p:grpSpPr>
          <p:grpSp>
            <p:nvGrpSpPr>
              <p:cNvPr id="110" name="组合 109">
                <a:extLst>
                  <a:ext uri="{FF2B5EF4-FFF2-40B4-BE49-F238E27FC236}">
                    <a16:creationId xmlns:a16="http://schemas.microsoft.com/office/drawing/2014/main" id="{18BB13E0-14FE-47A0-886A-80D6814AF53E}"/>
                  </a:ext>
                </a:extLst>
              </p:cNvPr>
              <p:cNvGrpSpPr/>
              <p:nvPr/>
            </p:nvGrpSpPr>
            <p:grpSpPr>
              <a:xfrm>
                <a:off x="1213822" y="4399698"/>
                <a:ext cx="2718861" cy="738910"/>
                <a:chOff x="7730836" y="5500633"/>
                <a:chExt cx="2305281" cy="738910"/>
              </a:xfrm>
            </p:grpSpPr>
            <p:grpSp>
              <p:nvGrpSpPr>
                <p:cNvPr id="115" name="组合 114">
                  <a:extLst>
                    <a:ext uri="{FF2B5EF4-FFF2-40B4-BE49-F238E27FC236}">
                      <a16:creationId xmlns:a16="http://schemas.microsoft.com/office/drawing/2014/main" id="{4ED27EC7-28D7-4A97-AA2D-264C7B1EF5D7}"/>
                    </a:ext>
                  </a:extLst>
                </p:cNvPr>
                <p:cNvGrpSpPr/>
                <p:nvPr/>
              </p:nvGrpSpPr>
              <p:grpSpPr>
                <a:xfrm>
                  <a:off x="7730836" y="5500633"/>
                  <a:ext cx="1639085" cy="738910"/>
                  <a:chOff x="7730832" y="3690307"/>
                  <a:chExt cx="1639085" cy="738910"/>
                </a:xfrm>
              </p:grpSpPr>
              <p:grpSp>
                <p:nvGrpSpPr>
                  <p:cNvPr id="120" name="组合 119">
                    <a:extLst>
                      <a:ext uri="{FF2B5EF4-FFF2-40B4-BE49-F238E27FC236}">
                        <a16:creationId xmlns:a16="http://schemas.microsoft.com/office/drawing/2014/main" id="{BAB276B5-E710-4E26-BFBB-B2500D165078}"/>
                      </a:ext>
                    </a:extLst>
                  </p:cNvPr>
                  <p:cNvGrpSpPr/>
                  <p:nvPr/>
                </p:nvGrpSpPr>
                <p:grpSpPr>
                  <a:xfrm>
                    <a:off x="7730832" y="3690307"/>
                    <a:ext cx="1570186" cy="738910"/>
                    <a:chOff x="7730832" y="2817090"/>
                    <a:chExt cx="1570186" cy="738910"/>
                  </a:xfrm>
                </p:grpSpPr>
                <p:sp>
                  <p:nvSpPr>
                    <p:cNvPr id="122" name="椭圆 121">
                      <a:extLst>
                        <a:ext uri="{FF2B5EF4-FFF2-40B4-BE49-F238E27FC236}">
                          <a16:creationId xmlns:a16="http://schemas.microsoft.com/office/drawing/2014/main" id="{75C7FF7A-215C-44C9-94AB-9E86816F9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6982" y="2817090"/>
                      <a:ext cx="314036" cy="73891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cxnSp>
                  <p:nvCxnSpPr>
                    <p:cNvPr id="123" name="直接箭头连接符 122">
                      <a:extLst>
                        <a:ext uri="{FF2B5EF4-FFF2-40B4-BE49-F238E27FC236}">
                          <a16:creationId xmlns:a16="http://schemas.microsoft.com/office/drawing/2014/main" id="{2E5FF9C9-4F88-4F5F-B25C-1603919492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730832" y="3186545"/>
                      <a:ext cx="1256150" cy="923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1" name="椭圆 120">
                    <a:extLst>
                      <a:ext uri="{FF2B5EF4-FFF2-40B4-BE49-F238E27FC236}">
                        <a16:creationId xmlns:a16="http://schemas.microsoft.com/office/drawing/2014/main" id="{55BCDA6C-0935-413C-AA8D-4BF2F47CEEC3}"/>
                      </a:ext>
                    </a:extLst>
                  </p:cNvPr>
                  <p:cNvSpPr/>
                  <p:nvPr/>
                </p:nvSpPr>
                <p:spPr>
                  <a:xfrm>
                    <a:off x="9249844" y="4005711"/>
                    <a:ext cx="120073" cy="14777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116" name="直接箭头连接符 115">
                  <a:extLst>
                    <a:ext uri="{FF2B5EF4-FFF2-40B4-BE49-F238E27FC236}">
                      <a16:creationId xmlns:a16="http://schemas.microsoft.com/office/drawing/2014/main" id="{AEFA338F-8D4F-4F14-A547-B078744CC2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5862" y="5875082"/>
                  <a:ext cx="670255" cy="110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11A6932D-5923-4B2A-BA44-4591C8331EEF}"/>
                    </a:ext>
                  </a:extLst>
                </p:cNvPr>
                <p:cNvSpPr/>
                <p:nvPr/>
              </p:nvSpPr>
              <p:spPr>
                <a:xfrm>
                  <a:off x="8916896" y="5805238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id="{1A7BAD8A-20EA-4A81-8D45-3DD1F8F5CB60}"/>
                    </a:ext>
                  </a:extLst>
                </p:cNvPr>
                <p:cNvSpPr/>
                <p:nvPr/>
              </p:nvSpPr>
              <p:spPr>
                <a:xfrm>
                  <a:off x="9710868" y="5814590"/>
                  <a:ext cx="120073" cy="14777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C47E5814-7D02-43E7-80B3-D8DD577E9428}"/>
                    </a:ext>
                  </a:extLst>
                </p:cNvPr>
                <p:cNvSpPr/>
                <p:nvPr/>
              </p:nvSpPr>
              <p:spPr>
                <a:xfrm>
                  <a:off x="8696513" y="5814110"/>
                  <a:ext cx="120073" cy="14777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C2D50A6D-208F-42CF-A67D-CBB6E81A3146}"/>
                  </a:ext>
                </a:extLst>
              </p:cNvPr>
              <p:cNvSpPr/>
              <p:nvPr/>
            </p:nvSpPr>
            <p:spPr>
              <a:xfrm>
                <a:off x="3667389" y="4713653"/>
                <a:ext cx="141615" cy="14777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5AFA3032-162B-4742-A87B-C96D99723E31}"/>
                  </a:ext>
                </a:extLst>
              </p:cNvPr>
              <p:cNvSpPr/>
              <p:nvPr/>
            </p:nvSpPr>
            <p:spPr>
              <a:xfrm>
                <a:off x="3121088" y="4711113"/>
                <a:ext cx="141615" cy="14777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E371C6AC-3FF8-4443-A885-F24F2BDA1FFC}"/>
                  </a:ext>
                </a:extLst>
              </p:cNvPr>
              <p:cNvSpPr/>
              <p:nvPr/>
            </p:nvSpPr>
            <p:spPr>
              <a:xfrm>
                <a:off x="2640574" y="4580498"/>
                <a:ext cx="141615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9A54679C-B3FE-4DA4-95D1-65B2597C5480}"/>
                  </a:ext>
                </a:extLst>
              </p:cNvPr>
              <p:cNvSpPr/>
              <p:nvPr/>
            </p:nvSpPr>
            <p:spPr>
              <a:xfrm>
                <a:off x="2485006" y="4711113"/>
                <a:ext cx="141615" cy="1477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2A08583E-9EC6-4113-9C78-66D98FEB7FE7}"/>
                </a:ext>
              </a:extLst>
            </p:cNvPr>
            <p:cNvSpPr txBox="1"/>
            <p:nvPr/>
          </p:nvSpPr>
          <p:spPr>
            <a:xfrm>
              <a:off x="4046412" y="5555426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T=30ms-250ns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矩形 161">
            <a:extLst>
              <a:ext uri="{FF2B5EF4-FFF2-40B4-BE49-F238E27FC236}">
                <a16:creationId xmlns:a16="http://schemas.microsoft.com/office/drawing/2014/main" id="{F9658CBD-6556-4E8A-B354-7C99927561C6}"/>
              </a:ext>
            </a:extLst>
          </p:cNvPr>
          <p:cNvSpPr/>
          <p:nvPr/>
        </p:nvSpPr>
        <p:spPr>
          <a:xfrm>
            <a:off x="592091" y="3873182"/>
            <a:ext cx="5503909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bunches are injected into the damping ring  with 100 Hz;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Double bunch mode is needed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Z mode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Each bunch which cooled for 20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will be extracted and re-injected into the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linac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small changes, the cooling time of the bunches can be increased by holding more bunches in the damping ring.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9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Damping ring</a:t>
            </a:r>
            <a:endParaRPr lang="zh-CN" altLang="en-US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D35BB0BC-52C1-49E8-88FB-E58AE9B5A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Changed some design parameters, According to the change of damping ring design;</a:t>
            </a:r>
          </a:p>
          <a:p>
            <a:pPr lvl="0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Beta function optimization to increase the transfer efficiency.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697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Booster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078EE02-F482-45A8-B7F4-0299BA94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44" y="1581458"/>
            <a:ext cx="6548556" cy="4911417"/>
          </a:xfrm>
          <a:prstGeom prst="rect">
            <a:avLst/>
          </a:prstGeom>
        </p:spPr>
      </p:pic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8362482F-69BC-4B7D-8635-C45C8DD11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869" y="1899515"/>
            <a:ext cx="3946865" cy="4351338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20 GeV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Beam: positron &amp; electron</a:t>
            </a:r>
          </a:p>
          <a:p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repetition: 100Hz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Different bunch pattern in the booster for Higgs, W , Z  and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tt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spcAft>
                <a:spcPts val="1200"/>
              </a:spcAft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horizontal bending section and one vertical bending section</a:t>
            </a:r>
          </a:p>
          <a:p>
            <a:pPr marL="285750" lvl="0" indent="-285750">
              <a:spcAft>
                <a:spcPts val="1200"/>
              </a:spcAft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Vertical bending section matches the 100m height </a:t>
            </a: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CA48CA9-9AAB-406F-B31F-6692BF2A30DF}"/>
              </a:ext>
            </a:extLst>
          </p:cNvPr>
          <p:cNvSpPr/>
          <p:nvPr/>
        </p:nvSpPr>
        <p:spPr>
          <a:xfrm>
            <a:off x="1059869" y="1764578"/>
            <a:ext cx="3946865" cy="44862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25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1BCC3-9907-45DB-B12C-C47030C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Booster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04BC5D-73C1-42CE-830D-3D24B247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2234"/>
            <a:ext cx="6777112" cy="478561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9FE4E2CC-778D-4E79-93A4-E0EBEDE9285D}"/>
              </a:ext>
            </a:extLst>
          </p:cNvPr>
          <p:cNvGrpSpPr/>
          <p:nvPr/>
        </p:nvGrpSpPr>
        <p:grpSpPr>
          <a:xfrm>
            <a:off x="9316009" y="1633489"/>
            <a:ext cx="809706" cy="1950621"/>
            <a:chOff x="4882719" y="807868"/>
            <a:chExt cx="809706" cy="1950621"/>
          </a:xfrm>
        </p:grpSpPr>
        <p:sp>
          <p:nvSpPr>
            <p:cNvPr id="11" name="弧形 10">
              <a:extLst>
                <a:ext uri="{FF2B5EF4-FFF2-40B4-BE49-F238E27FC236}">
                  <a16:creationId xmlns:a16="http://schemas.microsoft.com/office/drawing/2014/main" id="{208918AD-E238-4330-B71B-E712533E696B}"/>
                </a:ext>
              </a:extLst>
            </p:cNvPr>
            <p:cNvSpPr/>
            <p:nvPr/>
          </p:nvSpPr>
          <p:spPr>
            <a:xfrm rot="5400000">
              <a:off x="4714043" y="976544"/>
              <a:ext cx="985421" cy="648070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>
              <a:extLst>
                <a:ext uri="{FF2B5EF4-FFF2-40B4-BE49-F238E27FC236}">
                  <a16:creationId xmlns:a16="http://schemas.microsoft.com/office/drawing/2014/main" id="{A52A0131-0584-46BC-8682-ED7F92493A3F}"/>
                </a:ext>
              </a:extLst>
            </p:cNvPr>
            <p:cNvSpPr/>
            <p:nvPr/>
          </p:nvSpPr>
          <p:spPr>
            <a:xfrm rot="15555378">
              <a:off x="4875679" y="1941744"/>
              <a:ext cx="985421" cy="648070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D1A2E74-E9AD-4356-9FD1-7E92E0280A6F}"/>
              </a:ext>
            </a:extLst>
          </p:cNvPr>
          <p:cNvCxnSpPr/>
          <p:nvPr/>
        </p:nvCxnSpPr>
        <p:spPr>
          <a:xfrm>
            <a:off x="9485581" y="3153185"/>
            <a:ext cx="0" cy="1921164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弧形 14">
            <a:extLst>
              <a:ext uri="{FF2B5EF4-FFF2-40B4-BE49-F238E27FC236}">
                <a16:creationId xmlns:a16="http://schemas.microsoft.com/office/drawing/2014/main" id="{7474786D-70BA-4575-954A-898758F7D86F}"/>
              </a:ext>
            </a:extLst>
          </p:cNvPr>
          <p:cNvSpPr/>
          <p:nvPr/>
        </p:nvSpPr>
        <p:spPr>
          <a:xfrm rot="5030273">
            <a:off x="7739907" y="4307483"/>
            <a:ext cx="1791850" cy="1708727"/>
          </a:xfrm>
          <a:prstGeom prst="arc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020CC2-5196-41BC-8EF8-89E30DC5A199}"/>
              </a:ext>
            </a:extLst>
          </p:cNvPr>
          <p:cNvSpPr txBox="1"/>
          <p:nvPr/>
        </p:nvSpPr>
        <p:spPr>
          <a:xfrm>
            <a:off x="2253674" y="6265494"/>
            <a:ext cx="771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Twiss parameters for the transport line,  and a top-view of the geometry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918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1054</Words>
  <Application>Microsoft Office PowerPoint</Application>
  <PresentationFormat>宽屏</PresentationFormat>
  <Paragraphs>194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宋体</vt:lpstr>
      <vt:lpstr>Arial</vt:lpstr>
      <vt:lpstr>Bahnschrift SemiBold</vt:lpstr>
      <vt:lpstr>Calibri</vt:lpstr>
      <vt:lpstr>Times New Roman</vt:lpstr>
      <vt:lpstr>Office 主题​​</vt:lpstr>
      <vt:lpstr> Transport line design and injection &amp; extraction update</vt:lpstr>
      <vt:lpstr>Contents:</vt:lpstr>
      <vt:lpstr>1. From Linac to Damping ring</vt:lpstr>
      <vt:lpstr>1. From Linac to Damping ring</vt:lpstr>
      <vt:lpstr>1. From Linac to Damping ring</vt:lpstr>
      <vt:lpstr>1. From Linac to Damping ring</vt:lpstr>
      <vt:lpstr>1. From Linac to Damping ring</vt:lpstr>
      <vt:lpstr>2. From Linac to Booster</vt:lpstr>
      <vt:lpstr>2. From Linac to Booster</vt:lpstr>
      <vt:lpstr>2. From Linac to Booster</vt:lpstr>
      <vt:lpstr>2. From Linac to Booster</vt:lpstr>
      <vt:lpstr>2. From Linac to Booster</vt:lpstr>
      <vt:lpstr>3. Extraction from booster</vt:lpstr>
      <vt:lpstr>4. From Booster to Collider</vt:lpstr>
      <vt:lpstr>4. From Booster to Collider</vt:lpstr>
      <vt:lpstr>4. From Booster to Collider</vt:lpstr>
      <vt:lpstr>4. From Booster to Collider</vt:lpstr>
      <vt:lpstr>5. From Collider to the Beam dump</vt:lpstr>
      <vt:lpstr>5. From Collider to the Beam dump</vt:lpstr>
      <vt:lpstr>6. 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injection and timing</dc:title>
  <dc:creator>Cui Xiaohao</dc:creator>
  <cp:lastModifiedBy>Cui Xiaohao</cp:lastModifiedBy>
  <cp:revision>121</cp:revision>
  <dcterms:created xsi:type="dcterms:W3CDTF">2022-04-22T01:55:04Z</dcterms:created>
  <dcterms:modified xsi:type="dcterms:W3CDTF">2022-04-22T05:07:57Z</dcterms:modified>
</cp:coreProperties>
</file>