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1058" r:id="rId2"/>
    <p:sldId id="1099" r:id="rId3"/>
    <p:sldId id="1088" r:id="rId4"/>
    <p:sldId id="1097" r:id="rId5"/>
    <p:sldId id="1089" r:id="rId6"/>
    <p:sldId id="1084" r:id="rId7"/>
    <p:sldId id="1090" r:id="rId8"/>
    <p:sldId id="1091" r:id="rId9"/>
    <p:sldId id="1092" r:id="rId10"/>
    <p:sldId id="1093" r:id="rId11"/>
    <p:sldId id="1094" r:id="rId12"/>
    <p:sldId id="1095" r:id="rId13"/>
    <p:sldId id="1096" r:id="rId14"/>
    <p:sldId id="1098" r:id="rId15"/>
    <p:sldId id="1100" r:id="rId16"/>
    <p:sldId id="1102" r:id="rId17"/>
    <p:sldId id="1101" r:id="rId18"/>
    <p:sldId id="105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DDFEA"/>
    <a:srgbClr val="477474"/>
    <a:srgbClr val="E2EFDA"/>
    <a:srgbClr val="E6EFE6"/>
    <a:srgbClr val="327BE9"/>
    <a:srgbClr val="ADB9CA"/>
    <a:srgbClr val="AD5A5A"/>
    <a:srgbClr val="FFFFFF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4125" autoAdjust="0"/>
  </p:normalViewPr>
  <p:slideViewPr>
    <p:cSldViewPr snapToGrid="0">
      <p:cViewPr varScale="1">
        <p:scale>
          <a:sx n="114" d="100"/>
          <a:sy n="114" d="100"/>
        </p:scale>
        <p:origin x="859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79F320C-311C-40E9-BC09-62A8D56083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8806DA-BE72-460F-B5C4-CF6EF608F0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1EE5A-D790-49CA-B124-4D705842E082}" type="datetime1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0A4B1E-FBC3-45F6-88B9-A657E23773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measurement methods of beam energy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31A9F9-1A12-4087-BBBA-68B30D18D1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94FA-479C-4884-9ADA-F78EE4F51B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69078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CCC61-8E59-40A4-839A-B7711D586B88}" type="datetime1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measurement methods of beam energy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7BE51-8D6C-4DD6-8E73-82C97639A4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45291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898F6C-DCEB-4DF4-B487-DE823937287B}" type="datetime1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measurement methods of beam energy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7BE51-8D6C-4DD6-8E73-82C97639A4B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92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B882-7175-45B1-BB9C-E6C4DF8AA4A5}" type="datetime1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Discussion about the CEPC polarimeter design, Beam Polarization Group Meeting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04B8-369F-4BD5-A04D-878DDFAECDFD}" type="datetime1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Discussion about the CEPC polarimeter design, Beam Polarization Group Meeting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8874-C270-438E-AE8B-65E94D8CF927}" type="datetime1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Discussion about the CEPC polarimeter design, Beam Polarization Group Meeting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81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中文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9271" y="1977671"/>
            <a:ext cx="11713301" cy="1000132"/>
          </a:xfrm>
          <a:noFill/>
          <a:ln>
            <a:noFill/>
          </a:ln>
          <a:effectLst/>
        </p:spPr>
        <p:txBody>
          <a:bodyPr/>
          <a:lstStyle>
            <a:lvl1pPr algn="ctr">
              <a:defRPr sz="2700">
                <a:solidFill>
                  <a:schemeClr val="bg2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altLang="zh-CN" noProof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674903" y="4308458"/>
            <a:ext cx="7112000" cy="325566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200" b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noProof="1"/>
              <a:t>单击此处编辑母版副标题样式</a:t>
            </a:r>
            <a:endParaRPr lang="en-US" altLang="zh-CN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335360" y="6309323"/>
            <a:ext cx="11521280" cy="329621"/>
          </a:xfrm>
        </p:spPr>
        <p:txBody>
          <a:bodyPr anchor="ctr"/>
          <a:lstStyle>
            <a:lvl1pPr marL="0" indent="0" algn="ctr" defTabSz="685800" rtl="0" eaLnBrk="1" latinLnBrk="0" hangingPunct="1">
              <a:buNone/>
              <a:defRPr lang="zh-CN" altLang="en-US" sz="1200" kern="1200" dirty="0" smtClean="0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5201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7B19-7117-4198-B7AE-C809DDEBA88F}" type="datetime1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Discussion about the CEPC polarimeter design, Beam Polarization Group Meeting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7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AE31-1F83-45B7-BCDA-89D16CE1B657}" type="datetime1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Discussion about the CEPC polarimeter design, Beam Polarization Group Meeting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10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9A94-17DB-4B62-A328-9B491DD7A1D2}" type="datetime1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Discussion about the CEPC polarimeter design, Beam Polarization Group Meeting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02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2D8D-D9C3-4276-8D6A-0E0C97037D66}" type="datetime1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Discussion about the CEPC polarimeter design, Beam Polarization Group Meeting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52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276F-DB05-4BDD-8715-16B27B1A7B23}" type="datetime1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Discussion about the CEPC polarimeter design, Beam Polarization Group Meeting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87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24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46B5-B2EC-44CA-B037-096722A609F0}" type="datetime1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Discussion about the CEPC polarimeter design, Beam Polarization Group Meeting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08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1F52-3B24-4D5D-B2FD-C93871436C22}" type="datetime1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Discussion about the CEPC polarimeter design, Beam Polarization Group Meeting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51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7B2C-606D-4BA1-B3BF-23CF12E6FEB0}" type="datetime1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Discussion about the CEPC polarimeter design, Beam Polarization Group Meeting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E164F-058A-4AE9-9700-F5BBDF074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06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171F333-6CEF-4AB7-8DE5-500FD1486ABE}"/>
              </a:ext>
            </a:extLst>
          </p:cNvPr>
          <p:cNvSpPr/>
          <p:nvPr/>
        </p:nvSpPr>
        <p:spPr>
          <a:xfrm>
            <a:off x="0" y="1583267"/>
            <a:ext cx="12192000" cy="25866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78" name="标题 1">
            <a:extLst>
              <a:ext uri="{FF2B5EF4-FFF2-40B4-BE49-F238E27FC236}">
                <a16:creationId xmlns:a16="http://schemas.microsoft.com/office/drawing/2014/main" id="{D0A8502D-2107-4B04-9FD8-6AE65E5BFC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703389" y="2008852"/>
            <a:ext cx="8785225" cy="163375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sz="4800" b="1" dirty="0"/>
              <a:t>Beam energy &amp; center-of-mass energy</a:t>
            </a: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5871CC61-7AFB-4488-95A3-C6028EB2F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4927677"/>
            <a:ext cx="6858000" cy="1246620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12  April  2022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905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46907A90-FC68-41EB-A5B8-E592C0BE6AD5}"/>
              </a:ext>
            </a:extLst>
          </p:cNvPr>
          <p:cNvSpPr/>
          <p:nvPr/>
        </p:nvSpPr>
        <p:spPr>
          <a:xfrm>
            <a:off x="-1121" y="-1"/>
            <a:ext cx="12192000" cy="7093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66196E0-1F4E-47C2-B383-4093450D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10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185E163-C20A-45B8-BD68-A17582A0335F}"/>
              </a:ext>
            </a:extLst>
          </p:cNvPr>
          <p:cNvCxnSpPr>
            <a:cxnSpLocks/>
          </p:cNvCxnSpPr>
          <p:nvPr/>
        </p:nvCxnSpPr>
        <p:spPr>
          <a:xfrm>
            <a:off x="397071" y="27473"/>
            <a:ext cx="0" cy="6544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49C3DF1-042A-4F0E-A4DC-C1CACD74D8FA}"/>
                  </a:ext>
                </a:extLst>
              </p:cNvPr>
              <p:cNvSpPr txBox="1"/>
              <p:nvPr/>
            </p:nvSpPr>
            <p:spPr>
              <a:xfrm>
                <a:off x="607073" y="90225"/>
                <a:ext cx="10688456" cy="52891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zh-CN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zh-CN" sz="32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the Tidal effects(</a:t>
                </a:r>
                <a:r>
                  <a:rPr lang="zh-CN" alt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潮汐效应</a:t>
                </a:r>
                <a:r>
                  <a:rPr lang="en-US" altLang="zh-CN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49C3DF1-042A-4F0E-A4DC-C1CACD74D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73" y="90225"/>
                <a:ext cx="10688456" cy="528918"/>
              </a:xfrm>
              <a:prstGeom prst="rect">
                <a:avLst/>
              </a:prstGeom>
              <a:blipFill>
                <a:blip r:embed="rId2"/>
                <a:stretch>
                  <a:fillRect l="-1483" t="-26437" b="-39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58F3EC2-4DED-44D3-BDAB-6FA66528AA94}"/>
                  </a:ext>
                </a:extLst>
              </p:cNvPr>
              <p:cNvSpPr txBox="1"/>
              <p:nvPr/>
            </p:nvSpPr>
            <p:spPr>
              <a:xfrm>
                <a:off x="3275397" y="1782074"/>
                <a:ext cx="6094878" cy="81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𝑒𝑐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58F3EC2-4DED-44D3-BDAB-6FA66528A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397" y="1782074"/>
                <a:ext cx="6094878" cy="818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表格 17">
                <a:extLst>
                  <a:ext uri="{FF2B5EF4-FFF2-40B4-BE49-F238E27FC236}">
                    <a16:creationId xmlns:a16="http://schemas.microsoft.com/office/drawing/2014/main" id="{DB9AC021-4BD8-4130-8AE9-BA9A5F6A8A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691002"/>
                  </p:ext>
                </p:extLst>
              </p:nvPr>
            </p:nvGraphicFramePr>
            <p:xfrm>
              <a:off x="1344706" y="5291066"/>
              <a:ext cx="10125635" cy="8229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0125635">
                      <a:extLst>
                        <a:ext uri="{9D8B030D-6E8A-4147-A177-3AD203B41FA5}">
                          <a16:colId xmlns:a16="http://schemas.microsoft.com/office/drawing/2014/main" val="4729967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50" b="0" i="1" dirty="0">
                              <a:solidFill>
                                <a:srgbClr val="000000"/>
                              </a:solidFill>
                              <a:effectLst/>
                              <a:latin typeface="CMMI8"/>
                            </a:rPr>
                            <a:t> </a:t>
                          </a:r>
                          <a:r>
                            <a:rPr lang="en-US" altLang="zh-CN" sz="1600" b="0" i="0" dirty="0">
                              <a:solidFill>
                                <a:srgbClr val="000000"/>
                              </a:solidFill>
                              <a:effectLst/>
                              <a:latin typeface="Times-Roman"/>
                            </a:rPr>
                            <a:t>is the momentum compaction factor</a:t>
                          </a:r>
                          <a:endParaRPr lang="en-US" altLang="zh-CN" sz="1600" b="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50" b="0" i="0" dirty="0">
                              <a:solidFill>
                                <a:srgbClr val="000000"/>
                              </a:solidFill>
                              <a:effectLst/>
                              <a:latin typeface="Times-Roman~f3"/>
                            </a:rPr>
                            <a:t> </a:t>
                          </a:r>
                          <a:r>
                            <a:rPr lang="en-US" altLang="zh-CN" sz="1600" b="0" i="0" dirty="0">
                              <a:solidFill>
                                <a:srgbClr val="000000"/>
                              </a:solidFill>
                              <a:effectLst/>
                              <a:latin typeface="Times-Roman"/>
                            </a:rPr>
                            <a:t>the actual frequency of the RF system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600" b="0" i="0" dirty="0">
                              <a:solidFill>
                                <a:srgbClr val="000000"/>
                              </a:solidFill>
                              <a:effectLst/>
                              <a:latin typeface="Times-Roman"/>
                            </a:rPr>
                            <a:t> is the</a:t>
                          </a:r>
                          <a:r>
                            <a:rPr lang="en-US" altLang="zh-CN" sz="1600" b="0" i="0" baseline="0" dirty="0">
                              <a:solidFill>
                                <a:srgbClr val="000000"/>
                              </a:solidFill>
                              <a:effectLst/>
                              <a:latin typeface="Times-Roman"/>
                            </a:rPr>
                            <a:t> “</a:t>
                          </a:r>
                          <a:r>
                            <a:rPr lang="en-US" altLang="zh-CN" sz="1600" b="0" i="0" dirty="0">
                              <a:solidFill>
                                <a:srgbClr val="000000"/>
                              </a:solidFill>
                              <a:effectLst/>
                              <a:latin typeface="Times-Roman"/>
                            </a:rPr>
                            <a:t>central frequency” corresponding to an orbit passing on average through the center of the quadrupoles.</a:t>
                          </a:r>
                          <a:endParaRPr lang="en-US" altLang="zh-CN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51453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表格 17">
                <a:extLst>
                  <a:ext uri="{FF2B5EF4-FFF2-40B4-BE49-F238E27FC236}">
                    <a16:creationId xmlns:a16="http://schemas.microsoft.com/office/drawing/2014/main" id="{DB9AC021-4BD8-4130-8AE9-BA9A5F6A8A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691002"/>
                  </p:ext>
                </p:extLst>
              </p:nvPr>
            </p:nvGraphicFramePr>
            <p:xfrm>
              <a:off x="1344706" y="5291066"/>
              <a:ext cx="10125635" cy="8229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0125635">
                      <a:extLst>
                        <a:ext uri="{9D8B030D-6E8A-4147-A177-3AD203B41FA5}">
                          <a16:colId xmlns:a16="http://schemas.microsoft.com/office/drawing/2014/main" val="472996707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t="-2206" r="-60" b="-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1453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69A5C32E-6C8C-49C5-9DAD-B53B09A21569}"/>
              </a:ext>
            </a:extLst>
          </p:cNvPr>
          <p:cNvSpPr txBox="1"/>
          <p:nvPr/>
        </p:nvSpPr>
        <p:spPr>
          <a:xfrm>
            <a:off x="607073" y="1042662"/>
            <a:ext cx="10977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revolution frequency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length of the orbit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are defined by the frequency of RF 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beam energy for ultra-relativistic particles in a ring is given by 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AFC9A-BDB0-4BD3-A141-BA471DB753A9}"/>
              </a:ext>
            </a:extLst>
          </p:cNvPr>
          <p:cNvSpPr txBox="1"/>
          <p:nvPr/>
        </p:nvSpPr>
        <p:spPr>
          <a:xfrm>
            <a:off x="1889509" y="2569491"/>
            <a:ext cx="8866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means an additional contribution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integrated bending field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 the field of the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quadrupole magnets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increases with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position offset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E4846C6-E334-4F23-9AFB-E0F16B2AF894}"/>
              </a:ext>
            </a:extLst>
          </p:cNvPr>
          <p:cNvSpPr txBox="1"/>
          <p:nvPr/>
        </p:nvSpPr>
        <p:spPr>
          <a:xfrm>
            <a:off x="694478" y="3501688"/>
            <a:ext cx="10977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change in circumference ∆C causes the beam to move on average off-center of the accelerator axis.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D69D771-2D83-4DF8-8268-02EBB5DA7F32}"/>
                  </a:ext>
                </a:extLst>
              </p:cNvPr>
              <p:cNvSpPr txBox="1"/>
              <p:nvPr/>
            </p:nvSpPr>
            <p:spPr>
              <a:xfrm>
                <a:off x="4475022" y="4219345"/>
                <a:ext cx="3695627" cy="596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D69D771-2D83-4DF8-8268-02EBB5DA7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022" y="4219345"/>
                <a:ext cx="3695627" cy="5964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68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2CA6C59-BD1C-4B92-A1E7-7CEBE8846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771" y="3062434"/>
            <a:ext cx="4230515" cy="2977029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888A475-A7C7-45A6-8FDF-A992576E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829A73B-7280-4578-AA41-4AA4E2DE2FC5}"/>
              </a:ext>
            </a:extLst>
          </p:cNvPr>
          <p:cNvSpPr txBox="1"/>
          <p:nvPr/>
        </p:nvSpPr>
        <p:spPr>
          <a:xfrm>
            <a:off x="397071" y="1125115"/>
            <a:ext cx="109567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Tidal effects due to the combined gravitational attraction of the Sun and the Moon cause deformations of the local Earth radius and therefore also have an influence on the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circumference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change in the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local Earth radius ∆R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 related to the mass M at a distance d with a zenith angle θ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FB170FC-CFEE-409E-AB98-4AF9C1EE5FFE}"/>
              </a:ext>
            </a:extLst>
          </p:cNvPr>
          <p:cNvCxnSpPr>
            <a:cxnSpLocks/>
          </p:cNvCxnSpPr>
          <p:nvPr/>
        </p:nvCxnSpPr>
        <p:spPr>
          <a:xfrm>
            <a:off x="397071" y="27473"/>
            <a:ext cx="0" cy="6544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1C0FA50-0D57-40C2-BC19-CE3B2B7AB1A9}"/>
                  </a:ext>
                </a:extLst>
              </p:cNvPr>
              <p:cNvSpPr txBox="1"/>
              <p:nvPr/>
            </p:nvSpPr>
            <p:spPr>
              <a:xfrm>
                <a:off x="607073" y="90225"/>
                <a:ext cx="10688456" cy="52891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zh-CN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zh-CN" sz="32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the Tidal effects(</a:t>
                </a:r>
                <a:r>
                  <a:rPr lang="zh-CN" alt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潮汐效应</a:t>
                </a:r>
                <a:r>
                  <a:rPr lang="en-US" altLang="zh-CN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1C0FA50-0D57-40C2-BC19-CE3B2B7AB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73" y="90225"/>
                <a:ext cx="10688456" cy="528918"/>
              </a:xfrm>
              <a:prstGeom prst="rect">
                <a:avLst/>
              </a:prstGeom>
              <a:blipFill>
                <a:blip r:embed="rId3"/>
                <a:stretch>
                  <a:fillRect l="-1483" t="-26437" b="-39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901E4282-C731-4650-9F83-56421144A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30" y="2704809"/>
            <a:ext cx="4973486" cy="3487028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1394B21-D211-477F-8C1C-A7A182D250D2}"/>
                  </a:ext>
                </a:extLst>
              </p:cNvPr>
              <p:cNvSpPr txBox="1"/>
              <p:nvPr/>
            </p:nvSpPr>
            <p:spPr>
              <a:xfrm>
                <a:off x="1443317" y="2124739"/>
                <a:ext cx="2237344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1394B21-D211-477F-8C1C-A7A182D25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317" y="2124739"/>
                <a:ext cx="2237344" cy="518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0122A074-B5E4-4C2E-8385-E6834BBA9DB6}"/>
              </a:ext>
            </a:extLst>
          </p:cNvPr>
          <p:cNvSpPr txBox="1"/>
          <p:nvPr/>
        </p:nvSpPr>
        <p:spPr>
          <a:xfrm>
            <a:off x="607199" y="6191837"/>
            <a:ext cx="4608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Tidal deformation of the Earth’s crust due to the presence of the Moon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D8C436A-4C9C-4086-8729-621D08E0110E}"/>
              </a:ext>
            </a:extLst>
          </p:cNvPr>
          <p:cNvSpPr txBox="1"/>
          <p:nvPr/>
        </p:nvSpPr>
        <p:spPr>
          <a:xfrm>
            <a:off x="5854692" y="2139104"/>
            <a:ext cx="60948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the Geneva area, the vertical motion can be as large as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cm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peak-to-peak. This distortion changed the circumference of LEP by about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±0.5 mm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B187244-41F2-409C-8EE8-7D37305D62B8}"/>
              </a:ext>
            </a:extLst>
          </p:cNvPr>
          <p:cNvSpPr txBox="1"/>
          <p:nvPr/>
        </p:nvSpPr>
        <p:spPr>
          <a:xfrm>
            <a:off x="5854692" y="5844445"/>
            <a:ext cx="60948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Energy shift in LEP due to tidal effects measured with resonant depolarization during a full moon tide. The curve is a prediction from a geological model.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9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46907A90-FC68-41EB-A5B8-E592C0BE6AD5}"/>
              </a:ext>
            </a:extLst>
          </p:cNvPr>
          <p:cNvSpPr/>
          <p:nvPr/>
        </p:nvSpPr>
        <p:spPr>
          <a:xfrm>
            <a:off x="-1121" y="-1"/>
            <a:ext cx="12192000" cy="709370"/>
          </a:xfrm>
          <a:prstGeom prst="rect">
            <a:avLst/>
          </a:prstGeom>
          <a:solidFill>
            <a:srgbClr val="ED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66196E0-1F4E-47C2-B383-4093450D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12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185E163-C20A-45B8-BD68-A17582A0335F}"/>
              </a:ext>
            </a:extLst>
          </p:cNvPr>
          <p:cNvCxnSpPr>
            <a:cxnSpLocks/>
          </p:cNvCxnSpPr>
          <p:nvPr/>
        </p:nvCxnSpPr>
        <p:spPr>
          <a:xfrm>
            <a:off x="397071" y="27473"/>
            <a:ext cx="0" cy="6544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49C3DF1-042A-4F0E-A4DC-C1CACD74D8FA}"/>
                  </a:ext>
                </a:extLst>
              </p:cNvPr>
              <p:cNvSpPr txBox="1"/>
              <p:nvPr/>
            </p:nvSpPr>
            <p:spPr>
              <a:xfrm>
                <a:off x="607073" y="90225"/>
                <a:ext cx="10688456" cy="52891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zh-CN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zh-CN" sz="32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the railways 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49C3DF1-042A-4F0E-A4DC-C1CACD74D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73" y="90225"/>
                <a:ext cx="10688456" cy="528918"/>
              </a:xfrm>
              <a:prstGeom prst="rect">
                <a:avLst/>
              </a:prstGeom>
              <a:blipFill>
                <a:blip r:embed="rId2"/>
                <a:stretch>
                  <a:fillRect l="-1483" t="-24138" b="-37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69A5C32E-6C8C-49C5-9DAD-B53B09A21569}"/>
              </a:ext>
            </a:extLst>
          </p:cNvPr>
          <p:cNvSpPr txBox="1"/>
          <p:nvPr/>
        </p:nvSpPr>
        <p:spPr>
          <a:xfrm>
            <a:off x="607073" y="1042662"/>
            <a:ext cx="10977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All perturbations lead to an effective rise of the dipole field with time.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173879-6A3D-40EE-B7A9-56CB822BE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120" y="1532965"/>
            <a:ext cx="3919099" cy="403837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4AFAA09-3F13-41D5-9CDE-78F0B17022F1}"/>
              </a:ext>
            </a:extLst>
          </p:cNvPr>
          <p:cNvSpPr txBox="1"/>
          <p:nvPr/>
        </p:nvSpPr>
        <p:spPr>
          <a:xfrm>
            <a:off x="3208804" y="5644484"/>
            <a:ext cx="6094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 energy in LEP as derived from field measurements of a single NMR probe as a function of day time.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70FB2D2-4591-4D0F-AEA3-24C8C5997272}"/>
                  </a:ext>
                </a:extLst>
              </p:cNvPr>
              <p:cNvSpPr txBox="1"/>
              <p:nvPr/>
            </p:nvSpPr>
            <p:spPr>
              <a:xfrm>
                <a:off x="8224558" y="3170401"/>
                <a:ext cx="3817284" cy="1757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The observed typical integrated field rise is of the order of ∆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B/B 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The effect on the average beam energy is of the order of </a:t>
                </a:r>
                <a:r>
                  <a:rPr lang="en-US" altLang="zh-CN" sz="1800" b="0" i="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 MeV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and needs to be taken into account in the LEP energy model.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70FB2D2-4591-4D0F-AEA3-24C8C5997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558" y="3170401"/>
                <a:ext cx="3817284" cy="1757404"/>
              </a:xfrm>
              <a:prstGeom prst="rect">
                <a:avLst/>
              </a:prstGeom>
              <a:blipFill>
                <a:blip r:embed="rId4"/>
                <a:stretch>
                  <a:fillRect l="-1278" t="-1736" b="-4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749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A85FD2F-7524-4A42-998F-85D73CBE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671352B-8008-42B7-ABC1-571F14F0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6647"/>
            <a:ext cx="10277429" cy="40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1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E26FC59-85A0-4B83-9CE3-71EC313D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A33871-8B3B-47FC-B414-9D7F71FEF312}"/>
              </a:ext>
            </a:extLst>
          </p:cNvPr>
          <p:cNvSpPr txBox="1"/>
          <p:nvPr/>
        </p:nvSpPr>
        <p:spPr>
          <a:xfrm>
            <a:off x="1171576" y="2533000"/>
            <a:ext cx="94852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 potentially very precise methods have been identified to measure and control these uncertainties: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measurement of the scattered electron and positron energy end-point in their</a:t>
            </a:r>
            <a:b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respective polarimeter</a:t>
            </a:r>
          </a:p>
          <a:p>
            <a:pPr marL="800100" lvl="1" indent="-342900">
              <a:buAutoNum type="arabicPeriod"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direct measurement of the </a:t>
            </a:r>
            <a:r>
              <a:rPr lang="en-US" altLang="zh-C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-of-mass energy using muon pairs. </a:t>
            </a:r>
            <a:b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3DE865CE-286F-4162-9057-953FA4CEE86D}"/>
              </a:ext>
            </a:extLst>
          </p:cNvPr>
          <p:cNvSpPr/>
          <p:nvPr/>
        </p:nvSpPr>
        <p:spPr>
          <a:xfrm>
            <a:off x="10327341" y="221876"/>
            <a:ext cx="1526242" cy="84716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8B74A63-C2F5-49BA-B119-32C74554D481}"/>
              </a:ext>
            </a:extLst>
          </p:cNvPr>
          <p:cNvCxnSpPr>
            <a:cxnSpLocks/>
          </p:cNvCxnSpPr>
          <p:nvPr/>
        </p:nvCxnSpPr>
        <p:spPr>
          <a:xfrm>
            <a:off x="477754" y="498120"/>
            <a:ext cx="0" cy="6544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9507AC3B-58F9-45B1-AF42-C9AD576418F1}"/>
              </a:ext>
            </a:extLst>
          </p:cNvPr>
          <p:cNvSpPr txBox="1"/>
          <p:nvPr/>
        </p:nvSpPr>
        <p:spPr>
          <a:xfrm>
            <a:off x="750651" y="560872"/>
            <a:ext cx="10688456" cy="528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precise measure the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c.m.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energy?</a:t>
            </a:r>
          </a:p>
        </p:txBody>
      </p:sp>
    </p:spTree>
    <p:extLst>
      <p:ext uri="{BB962C8B-B14F-4D97-AF65-F5344CB8AC3E}">
        <p14:creationId xmlns:p14="http://schemas.microsoft.com/office/powerpoint/2010/main" val="120965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F909B4E-818E-46C0-B415-FB6FD0F1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B88CBB-FD60-4ED6-B996-3865D028034B}"/>
              </a:ext>
            </a:extLst>
          </p:cNvPr>
          <p:cNvSpPr txBox="1"/>
          <p:nvPr/>
        </p:nvSpPr>
        <p:spPr>
          <a:xfrm>
            <a:off x="403412" y="5244147"/>
            <a:ext cx="112305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statistical power amounts to a precision of 4 MeV every 10 seconds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provides an independent relative test by resonant depolarization (RD)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complement of instrumentation that is needed to ensure the stability of the device remains to be evaluated and designed – temperature and magnetic probes, possibly in-situ geometric monitoring, come to mind.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5422BFC-726F-4DC4-8F2B-3409C0451E14}"/>
              </a:ext>
            </a:extLst>
          </p:cNvPr>
          <p:cNvCxnSpPr>
            <a:cxnSpLocks/>
          </p:cNvCxnSpPr>
          <p:nvPr/>
        </p:nvCxnSpPr>
        <p:spPr>
          <a:xfrm>
            <a:off x="477754" y="498120"/>
            <a:ext cx="0" cy="6544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509FBD12-F01B-4676-98B5-B5520444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186" y="1303998"/>
            <a:ext cx="4866988" cy="357502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C164D1E-AD06-4F95-AE08-58F7F42FB02E}"/>
              </a:ext>
            </a:extLst>
          </p:cNvPr>
          <p:cNvSpPr txBox="1"/>
          <p:nvPr/>
        </p:nvSpPr>
        <p:spPr>
          <a:xfrm>
            <a:off x="8718177" y="3070026"/>
            <a:ext cx="3373257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rgbClr val="222222"/>
                </a:solidFill>
                <a:latin typeface="Times" panose="02020603050405020304" pitchFamily="18" charset="0"/>
              </a:rPr>
              <a:t>Ref: N. </a:t>
            </a:r>
            <a:r>
              <a:rPr lang="en-US" altLang="zh-CN" sz="1600" i="1" dirty="0" err="1">
                <a:solidFill>
                  <a:srgbClr val="222222"/>
                </a:solidFill>
                <a:latin typeface="Times" panose="02020603050405020304" pitchFamily="18" charset="0"/>
              </a:rPr>
              <a:t>Muchnoi</a:t>
            </a:r>
            <a:r>
              <a:rPr lang="en-US" altLang="zh-CN" sz="1600" i="1" dirty="0">
                <a:solidFill>
                  <a:srgbClr val="222222"/>
                </a:solidFill>
                <a:latin typeface="Times" panose="02020603050405020304" pitchFamily="18" charset="0"/>
              </a:rPr>
              <a:t>, </a:t>
            </a:r>
            <a:r>
              <a:rPr lang="en-US" altLang="zh-CN" sz="1600" i="1" dirty="0" err="1">
                <a:solidFill>
                  <a:srgbClr val="222222"/>
                </a:solidFill>
                <a:latin typeface="Times" panose="02020603050405020304" pitchFamily="18" charset="0"/>
              </a:rPr>
              <a:t>Fcc-ee</a:t>
            </a:r>
            <a:r>
              <a:rPr lang="en-US" altLang="zh-CN" sz="1600" i="1" dirty="0">
                <a:solidFill>
                  <a:srgbClr val="222222"/>
                </a:solidFill>
                <a:latin typeface="Times" panose="02020603050405020304" pitchFamily="18" charset="0"/>
              </a:rPr>
              <a:t> polarimeter, </a:t>
            </a:r>
            <a:r>
              <a:rPr lang="en-US" altLang="zh-CN" sz="1600" i="1" dirty="0" err="1">
                <a:solidFill>
                  <a:srgbClr val="222222"/>
                </a:solidFill>
                <a:latin typeface="Times" panose="02020603050405020304" pitchFamily="18" charset="0"/>
              </a:rPr>
              <a:t>arXiv</a:t>
            </a:r>
            <a:r>
              <a:rPr lang="en-US" altLang="zh-CN" sz="1600" i="1" dirty="0">
                <a:solidFill>
                  <a:srgbClr val="222222"/>
                </a:solidFill>
                <a:latin typeface="Times" panose="02020603050405020304" pitchFamily="18" charset="0"/>
              </a:rPr>
              <a:t> preprint 521 arXiv:1803.09595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A8ABA3-524F-4635-88C4-6199185B71BA}"/>
              </a:ext>
            </a:extLst>
          </p:cNvPr>
          <p:cNvSpPr txBox="1"/>
          <p:nvPr/>
        </p:nvSpPr>
        <p:spPr>
          <a:xfrm>
            <a:off x="750651" y="560872"/>
            <a:ext cx="10688456" cy="528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polarimeter-spectrometer (P-S)</a:t>
            </a:r>
          </a:p>
        </p:txBody>
      </p:sp>
    </p:spTree>
    <p:extLst>
      <p:ext uri="{BB962C8B-B14F-4D97-AF65-F5344CB8AC3E}">
        <p14:creationId xmlns:p14="http://schemas.microsoft.com/office/powerpoint/2010/main" val="389780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F909B4E-818E-46C0-B415-FB6FD0F1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16</a:t>
            </a:fld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5422BFC-726F-4DC4-8F2B-3409C0451E14}"/>
              </a:ext>
            </a:extLst>
          </p:cNvPr>
          <p:cNvCxnSpPr>
            <a:cxnSpLocks/>
          </p:cNvCxnSpPr>
          <p:nvPr/>
        </p:nvCxnSpPr>
        <p:spPr>
          <a:xfrm>
            <a:off x="477754" y="498120"/>
            <a:ext cx="0" cy="6544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E0720B79-F713-40CC-A4C8-7AE57740480C}"/>
              </a:ext>
            </a:extLst>
          </p:cNvPr>
          <p:cNvSpPr txBox="1"/>
          <p:nvPr/>
        </p:nvSpPr>
        <p:spPr>
          <a:xfrm>
            <a:off x="750651" y="560872"/>
            <a:ext cx="10688456" cy="528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muon pairs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C164D1E-AD06-4F95-AE08-58F7F42FB02E}"/>
              </a:ext>
            </a:extLst>
          </p:cNvPr>
          <p:cNvSpPr txBox="1"/>
          <p:nvPr/>
        </p:nvSpPr>
        <p:spPr>
          <a:xfrm>
            <a:off x="8552330" y="138885"/>
            <a:ext cx="3552552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rgbClr val="C00000"/>
                </a:solidFill>
                <a:latin typeface="Times" panose="02020603050405020304" pitchFamily="18" charset="0"/>
              </a:rPr>
              <a:t>Ref. </a:t>
            </a:r>
            <a:r>
              <a:rPr lang="en-US" altLang="zh-CN" sz="1400" i="1" dirty="0">
                <a:latin typeface="Times" panose="02020603050405020304" pitchFamily="18" charset="0"/>
              </a:rPr>
              <a:t>Polarization and Centre-of-mass Energy Calibration at FCC-</a:t>
            </a:r>
            <a:r>
              <a:rPr lang="en-US" altLang="zh-CN" sz="1400" i="1" dirty="0" err="1">
                <a:latin typeface="Times" panose="02020603050405020304" pitchFamily="18" charset="0"/>
              </a:rPr>
              <a:t>ee</a:t>
            </a:r>
            <a:endParaRPr lang="en-US" altLang="zh-CN" sz="1400" i="1" dirty="0">
              <a:latin typeface="Times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546328C-AAD7-4E92-9258-F747782D1855}"/>
                  </a:ext>
                </a:extLst>
              </p:cNvPr>
              <p:cNvSpPr txBox="1"/>
              <p:nvPr/>
            </p:nvSpPr>
            <p:spPr>
              <a:xfrm>
                <a:off x="5211977" y="1089790"/>
                <a:ext cx="17658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546328C-AAD7-4E92-9258-F747782D1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977" y="1089790"/>
                <a:ext cx="1765804" cy="276999"/>
              </a:xfrm>
              <a:prstGeom prst="rect">
                <a:avLst/>
              </a:prstGeom>
              <a:blipFill>
                <a:blip r:embed="rId2"/>
                <a:stretch>
                  <a:fillRect l="-1379" t="-2222" r="-4483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22F085C-02FE-4AE1-B356-83FAEC0DC5DF}"/>
                  </a:ext>
                </a:extLst>
              </p:cNvPr>
              <p:cNvSpPr txBox="1"/>
              <p:nvPr/>
            </p:nvSpPr>
            <p:spPr>
              <a:xfrm>
                <a:off x="908788" y="1741023"/>
                <a:ext cx="10823772" cy="13910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c.m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energy is equal to the invariant mass of the final states X: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zh-CN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observed invariant mass is expected to increase as the energy spread getting larger.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CN" altLang="en-US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altLang="zh-CN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altLang="zh-CN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𝑀</m:t>
                      </m:r>
                      <m:d>
                        <m:dPr>
                          <m:ctrlPr>
                            <a:rPr lang="en-US" altLang="zh-CN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altLang="zh-CN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zh-CN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rad>
                    </m:oMath>
                  </m:oMathPara>
                </a14:m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effect of QED initial- and final-state radiation is in a shift of the fitted invariant mass with respect to the input </a:t>
                </a:r>
                <a:r>
                  <a:rPr lang="en-US" altLang="zh-CN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centre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-of-mass energy 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22F085C-02FE-4AE1-B356-83FAEC0DC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88" y="1741023"/>
                <a:ext cx="10823772" cy="1391022"/>
              </a:xfrm>
              <a:prstGeom prst="rect">
                <a:avLst/>
              </a:prstGeom>
              <a:blipFill>
                <a:blip r:embed="rId3"/>
                <a:stretch>
                  <a:fillRect l="-1182" t="-5263" r="-56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D36FC252-9CA0-43FE-9638-233070254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257" y="3319555"/>
            <a:ext cx="8168439" cy="33246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2FFFC3-63A7-4A8E-84D5-D8183F5381FF}"/>
                  </a:ext>
                </a:extLst>
              </p:cNvPr>
              <p:cNvSpPr txBox="1"/>
              <p:nvPr/>
            </p:nvSpPr>
            <p:spPr>
              <a:xfrm>
                <a:off x="203388" y="3725956"/>
                <a:ext cx="3124760" cy="2557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Invariant mass distribution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muon pairs in the CLD detector, at </a:t>
                </a:r>
                <a:r>
                  <a:rPr lang="en-US" altLang="zh-CN" sz="1600" b="0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centre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-of-mass energies of (left-to-right) 87.9, 91.2 and 94.3 GeV respectively;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the width of the distribution is dominated by the muon momentum measurement uncertainty. 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2FFFC3-63A7-4A8E-84D5-D8183F538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88" y="3725956"/>
                <a:ext cx="3124760" cy="2557367"/>
              </a:xfrm>
              <a:prstGeom prst="rect">
                <a:avLst/>
              </a:prstGeom>
              <a:blipFill>
                <a:blip r:embed="rId5"/>
                <a:stretch>
                  <a:fillRect l="-780" t="-714" r="-3704" b="-2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11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AC99684-040D-4E88-9C60-1EB784FD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160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3B4B4FF-2B74-4F6E-BDF7-2A8B0F5F4A8E}"/>
              </a:ext>
            </a:extLst>
          </p:cNvPr>
          <p:cNvSpPr txBox="1"/>
          <p:nvPr/>
        </p:nvSpPr>
        <p:spPr>
          <a:xfrm>
            <a:off x="3927482" y="2353642"/>
            <a:ext cx="4337037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000" b="1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backup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278F1F5-098E-4FD9-8AD5-C7EF25372955}"/>
              </a:ext>
            </a:extLst>
          </p:cNvPr>
          <p:cNvCxnSpPr>
            <a:cxnSpLocks/>
          </p:cNvCxnSpPr>
          <p:nvPr/>
        </p:nvCxnSpPr>
        <p:spPr>
          <a:xfrm>
            <a:off x="4876800" y="3124200"/>
            <a:ext cx="0" cy="6544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13E62B0A-5BD1-4A80-8675-2BD7E0CA34C2}"/>
              </a:ext>
            </a:extLst>
          </p:cNvPr>
          <p:cNvSpPr txBox="1"/>
          <p:nvPr/>
        </p:nvSpPr>
        <p:spPr>
          <a:xfrm>
            <a:off x="10189068" y="6463554"/>
            <a:ext cx="4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371CCA-B4A5-4C24-9F27-FF056C6FF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13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121F77-0315-49CC-9E16-8F427B8C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276F-DB05-4BDD-8715-16B27B1A7B23}" type="datetime1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C0F54B-E2A6-4BC3-8171-B4A04407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CEE32E-A1AE-4335-88D3-F9DC9839D71A}"/>
              </a:ext>
            </a:extLst>
          </p:cNvPr>
          <p:cNvSpPr txBox="1"/>
          <p:nvPr/>
        </p:nvSpPr>
        <p:spPr>
          <a:xfrm>
            <a:off x="1044102" y="326305"/>
            <a:ext cx="7864574" cy="528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D4BB7AF-8897-424A-8B62-567E35C9641B}"/>
              </a:ext>
            </a:extLst>
          </p:cNvPr>
          <p:cNvCxnSpPr>
            <a:cxnSpLocks/>
          </p:cNvCxnSpPr>
          <p:nvPr/>
        </p:nvCxnSpPr>
        <p:spPr>
          <a:xfrm>
            <a:off x="745930" y="194982"/>
            <a:ext cx="0" cy="791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6BBE189-A472-4C3F-ACDA-B41A6C6EC025}"/>
              </a:ext>
            </a:extLst>
          </p:cNvPr>
          <p:cNvSpPr txBox="1"/>
          <p:nvPr/>
        </p:nvSpPr>
        <p:spPr>
          <a:xfrm>
            <a:off x="2642347" y="1943100"/>
            <a:ext cx="70731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The relationship between center-of-mass energy and beam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The sources of </a:t>
            </a:r>
            <a:r>
              <a:rPr lang="en-US" altLang="zh-CN" sz="2800" dirty="0" err="1"/>
              <a:t>c.m.</a:t>
            </a:r>
            <a:r>
              <a:rPr lang="en-US" altLang="zh-CN" sz="2800" dirty="0"/>
              <a:t>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How to precise measure the </a:t>
            </a:r>
            <a:r>
              <a:rPr lang="en-US" altLang="zh-CN" sz="2800" dirty="0" err="1"/>
              <a:t>c.m.</a:t>
            </a:r>
            <a:r>
              <a:rPr lang="en-US" altLang="zh-CN" sz="2800" dirty="0"/>
              <a:t> energy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5954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FF732F-27EF-4DF3-A506-3FF914584E1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88D6AB-3A36-4EE0-B13C-DD2112017D6E}" type="datetime1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F8C4E29-F995-44C9-836A-27CEB882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5327422-C1F6-4237-BACA-9571B06A93A8}"/>
              </a:ext>
            </a:extLst>
          </p:cNvPr>
          <p:cNvSpPr txBox="1"/>
          <p:nvPr/>
        </p:nvSpPr>
        <p:spPr>
          <a:xfrm>
            <a:off x="929802" y="553999"/>
            <a:ext cx="7864574" cy="528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Relationship between beam energy and center-of-mass energy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3B7C651-E83B-430E-A352-0249C8DDA52E}"/>
              </a:ext>
            </a:extLst>
          </p:cNvPr>
          <p:cNvCxnSpPr>
            <a:cxnSpLocks/>
          </p:cNvCxnSpPr>
          <p:nvPr/>
        </p:nvCxnSpPr>
        <p:spPr>
          <a:xfrm>
            <a:off x="745930" y="194982"/>
            <a:ext cx="0" cy="791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0F570FBB-3015-436F-9AC4-AE65F59394FB}"/>
              </a:ext>
            </a:extLst>
          </p:cNvPr>
          <p:cNvSpPr/>
          <p:nvPr/>
        </p:nvSpPr>
        <p:spPr>
          <a:xfrm>
            <a:off x="745930" y="1352936"/>
            <a:ext cx="3418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linear collider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392C5F1-2971-48DA-8A14-D5806AC9AA1E}"/>
                  </a:ext>
                </a:extLst>
              </p:cNvPr>
              <p:cNvSpPr txBox="1"/>
              <p:nvPr/>
            </p:nvSpPr>
            <p:spPr>
              <a:xfrm>
                <a:off x="1002604" y="2084620"/>
                <a:ext cx="60948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a linear collider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b="1" dirty="0"/>
                  <a:t>,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c.m.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energy is 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392C5F1-2971-48DA-8A14-D5806AC9A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04" y="2084620"/>
                <a:ext cx="6094878" cy="369332"/>
              </a:xfrm>
              <a:prstGeom prst="rect">
                <a:avLst/>
              </a:prstGeom>
              <a:blipFill>
                <a:blip r:embed="rId2"/>
                <a:stretch>
                  <a:fillRect l="-800" t="-1147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EE8EC80-71C1-4964-8B5A-B4E3774E25A0}"/>
                  </a:ext>
                </a:extLst>
              </p:cNvPr>
              <p:cNvSpPr txBox="1"/>
              <p:nvPr/>
            </p:nvSpPr>
            <p:spPr>
              <a:xfrm>
                <a:off x="4676215" y="2698702"/>
                <a:ext cx="2030749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EE8EC80-71C1-4964-8B5A-B4E3774E2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215" y="2698702"/>
                <a:ext cx="2030749" cy="335413"/>
              </a:xfrm>
              <a:prstGeom prst="rect">
                <a:avLst/>
              </a:prstGeom>
              <a:blipFill>
                <a:blip r:embed="rId3"/>
                <a:stretch>
                  <a:fillRect l="-300" b="-2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C4D014E5-E226-4F76-BCCB-E900C1410CA0}"/>
              </a:ext>
            </a:extLst>
          </p:cNvPr>
          <p:cNvSpPr txBox="1"/>
          <p:nvPr/>
        </p:nvSpPr>
        <p:spPr>
          <a:xfrm>
            <a:off x="1002604" y="3632497"/>
            <a:ext cx="9734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that, due to “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beamstrahlung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“crossing angle”, generally the center of mass energy is lower…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AED0075-BFA9-411B-8516-E50064ED6DB4}"/>
                  </a:ext>
                </a:extLst>
              </p:cNvPr>
              <p:cNvSpPr txBox="1"/>
              <p:nvPr/>
            </p:nvSpPr>
            <p:spPr>
              <a:xfrm>
                <a:off x="4783792" y="4397514"/>
                <a:ext cx="10222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AED0075-BFA9-411B-8516-E50064ED6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792" y="4397514"/>
                <a:ext cx="1022203" cy="276999"/>
              </a:xfrm>
              <a:prstGeom prst="rect">
                <a:avLst/>
              </a:prstGeom>
              <a:blipFill>
                <a:blip r:embed="rId4"/>
                <a:stretch>
                  <a:fillRect l="-5389" r="-4790" b="-1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635AEAC5-AAA5-4293-AB58-CA806936BF3D}"/>
              </a:ext>
            </a:extLst>
          </p:cNvPr>
          <p:cNvSpPr txBox="1"/>
          <p:nvPr/>
        </p:nvSpPr>
        <p:spPr>
          <a:xfrm>
            <a:off x="1002604" y="5156021"/>
            <a:ext cx="9795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Thus, the collision is not a “clean monochromatic” process but there are spurious effects that lower the collision energy and introduce an energy spread.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CB4D1F4-FF4C-4396-B10D-843E10202CCC}"/>
              </a:ext>
            </a:extLst>
          </p:cNvPr>
          <p:cNvSpPr txBox="1"/>
          <p:nvPr/>
        </p:nvSpPr>
        <p:spPr>
          <a:xfrm>
            <a:off x="1863540" y="6371768"/>
            <a:ext cx="92907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rgbClr val="C00000"/>
                </a:solidFill>
                <a:latin typeface="Times" panose="02020603050405020304" pitchFamily="18" charset="0"/>
              </a:rPr>
              <a:t>Ref: </a:t>
            </a:r>
            <a:r>
              <a:rPr lang="en-US" altLang="zh-CN" sz="1400" i="1" dirty="0">
                <a:solidFill>
                  <a:srgbClr val="222222"/>
                </a:solidFill>
                <a:latin typeface="Times" panose="02020603050405020304" pitchFamily="18" charset="0"/>
              </a:rPr>
              <a:t>Mauro </a:t>
            </a:r>
            <a:r>
              <a:rPr lang="en-US" altLang="zh-CN" sz="1400" i="1" dirty="0" err="1">
                <a:solidFill>
                  <a:srgbClr val="222222"/>
                </a:solidFill>
                <a:latin typeface="Times" panose="02020603050405020304" pitchFamily="18" charset="0"/>
              </a:rPr>
              <a:t>Pivi</a:t>
            </a:r>
            <a:r>
              <a:rPr lang="en-US" altLang="zh-CN" sz="1400" i="1" dirty="0">
                <a:solidFill>
                  <a:srgbClr val="222222"/>
                </a:solidFill>
                <a:latin typeface="Times" panose="02020603050405020304" pitchFamily="18" charset="0"/>
              </a:rPr>
              <a:t>(SLAC), Beam-Beam Effects in particle colliders, 2011 in </a:t>
            </a:r>
            <a:r>
              <a:rPr lang="en-US" altLang="zh-CN" sz="1400" i="1" dirty="0" err="1">
                <a:solidFill>
                  <a:srgbClr val="222222"/>
                </a:solidFill>
                <a:latin typeface="Times" panose="02020603050405020304" pitchFamily="18" charset="0"/>
              </a:rPr>
              <a:t>Hampton,Virginia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1248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27940D-87BB-49D3-9375-18BA8C29BF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88D6AB-3A36-4EE0-B13C-DD2112017D6E}" type="datetime1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268B104-BA7D-4EA9-9551-A19D3195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2CA9D92-74CF-4A87-A2B5-ABE2F2364CCB}"/>
              </a:ext>
            </a:extLst>
          </p:cNvPr>
          <p:cNvSpPr/>
          <p:nvPr/>
        </p:nvSpPr>
        <p:spPr>
          <a:xfrm>
            <a:off x="745930" y="1352936"/>
            <a:ext cx="3418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circular collider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F18250-E8D0-4FD5-8823-8EE618DF09D5}"/>
              </a:ext>
            </a:extLst>
          </p:cNvPr>
          <p:cNvSpPr txBox="1"/>
          <p:nvPr/>
        </p:nvSpPr>
        <p:spPr>
          <a:xfrm>
            <a:off x="929802" y="553999"/>
            <a:ext cx="7864574" cy="528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Relationship between beam energy and center-of-mass energy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26AA505-09C7-40C1-A173-5B10E0AC781D}"/>
              </a:ext>
            </a:extLst>
          </p:cNvPr>
          <p:cNvCxnSpPr>
            <a:cxnSpLocks/>
          </p:cNvCxnSpPr>
          <p:nvPr/>
        </p:nvCxnSpPr>
        <p:spPr>
          <a:xfrm>
            <a:off x="745930" y="194982"/>
            <a:ext cx="0" cy="791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BACA45B-6021-4CB2-B709-DD115092C712}"/>
                  </a:ext>
                </a:extLst>
              </p:cNvPr>
              <p:cNvSpPr txBox="1"/>
              <p:nvPr/>
            </p:nvSpPr>
            <p:spPr>
              <a:xfrm>
                <a:off x="1002603" y="2084620"/>
                <a:ext cx="93583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c.m.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energy depends on the individual beam energy on the crossing angle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BACA45B-6021-4CB2-B709-DD115092C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03" y="2084620"/>
                <a:ext cx="9358355" cy="369332"/>
              </a:xfrm>
              <a:prstGeom prst="rect">
                <a:avLst/>
              </a:prstGeom>
              <a:blipFill>
                <a:blip r:embed="rId2"/>
                <a:stretch>
                  <a:fillRect l="-521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CC59642-84F9-4B29-9787-875A33928B6F}"/>
                  </a:ext>
                </a:extLst>
              </p:cNvPr>
              <p:cNvSpPr txBox="1"/>
              <p:nvPr/>
            </p:nvSpPr>
            <p:spPr>
              <a:xfrm>
                <a:off x="2760009" y="2816304"/>
                <a:ext cx="6408293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CC59642-84F9-4B29-9787-875A33928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009" y="2816304"/>
                <a:ext cx="6408293" cy="527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7064A1B-F97D-4982-B7C7-F93D96334BFF}"/>
                  </a:ext>
                </a:extLst>
              </p:cNvPr>
              <p:cNvSpPr txBox="1"/>
              <p:nvPr/>
            </p:nvSpPr>
            <p:spPr>
              <a:xfrm>
                <a:off x="2760009" y="3612330"/>
                <a:ext cx="6094878" cy="574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𝑎𝑛𝑔𝑢𝑙𝑎𝑟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𝑠𝑝𝑟𝑒𝑎𝑑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7064A1B-F97D-4982-B7C7-F93D96334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009" y="3612330"/>
                <a:ext cx="6094878" cy="574453"/>
              </a:xfrm>
              <a:prstGeom prst="rect">
                <a:avLst/>
              </a:prstGeom>
              <a:blipFill>
                <a:blip r:embed="rId4"/>
                <a:stretch>
                  <a:fillRect t="-177660" r="-7400" b="-25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85D3B14-CB34-4073-94E6-7A1028B23C0A}"/>
                  </a:ext>
                </a:extLst>
              </p:cNvPr>
              <p:cNvSpPr txBox="1"/>
              <p:nvPr/>
            </p:nvSpPr>
            <p:spPr>
              <a:xfrm>
                <a:off x="1002603" y="4423534"/>
                <a:ext cx="9358355" cy="763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the typical FCC-ee beam emittances and betatron functions at the IPs, both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are at the level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can be neglected.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85D3B14-CB34-4073-94E6-7A1028B23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03" y="4423534"/>
                <a:ext cx="9358355" cy="763158"/>
              </a:xfrm>
              <a:prstGeom prst="rect">
                <a:avLst/>
              </a:prstGeom>
              <a:blipFill>
                <a:blip r:embed="rId5"/>
                <a:stretch>
                  <a:fillRect l="-521" t="-2400" b="-4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5F1F0C2-BD2C-4449-B985-15B47DBCACAE}"/>
                  </a:ext>
                </a:extLst>
              </p:cNvPr>
              <p:cNvSpPr txBox="1"/>
              <p:nvPr/>
            </p:nvSpPr>
            <p:spPr>
              <a:xfrm>
                <a:off x="4617795" y="5313787"/>
                <a:ext cx="2379305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5F1F0C2-BD2C-4449-B985-15B47DBCA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795" y="5313787"/>
                <a:ext cx="2379305" cy="4725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E9B8F97A-3BFE-4582-B754-26A9DC47DDC7}"/>
              </a:ext>
            </a:extLst>
          </p:cNvPr>
          <p:cNvSpPr txBox="1"/>
          <p:nvPr/>
        </p:nvSpPr>
        <p:spPr>
          <a:xfrm>
            <a:off x="1767168" y="6198255"/>
            <a:ext cx="9586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rgbClr val="C00000"/>
                </a:solidFill>
                <a:latin typeface="Times" panose="02020603050405020304" pitchFamily="18" charset="0"/>
              </a:rPr>
              <a:t>Ref: </a:t>
            </a:r>
            <a:r>
              <a:rPr lang="en-US" altLang="zh-CN" sz="1400" i="1" dirty="0">
                <a:solidFill>
                  <a:srgbClr val="222222"/>
                </a:solidFill>
                <a:latin typeface="Times" panose="02020603050405020304" pitchFamily="18" charset="0"/>
              </a:rPr>
              <a:t>Alain Blondel (Geneva U. and CERN and Paris U., VI-VII), Patrick </a:t>
            </a:r>
            <a:r>
              <a:rPr lang="en-US" altLang="zh-CN" sz="1400" i="1" dirty="0" err="1">
                <a:solidFill>
                  <a:srgbClr val="222222"/>
                </a:solidFill>
                <a:latin typeface="Times" panose="02020603050405020304" pitchFamily="18" charset="0"/>
              </a:rPr>
              <a:t>Janot</a:t>
            </a:r>
            <a:r>
              <a:rPr lang="en-US" altLang="zh-CN" sz="1400" i="1" dirty="0">
                <a:solidFill>
                  <a:srgbClr val="222222"/>
                </a:solidFill>
                <a:latin typeface="Times" panose="02020603050405020304" pitchFamily="18" charset="0"/>
              </a:rPr>
              <a:t> (CERN), </a:t>
            </a:r>
            <a:r>
              <a:rPr lang="en-US" altLang="zh-CN" sz="1400" i="1" dirty="0" err="1">
                <a:solidFill>
                  <a:srgbClr val="222222"/>
                </a:solidFill>
                <a:latin typeface="Times" panose="02020603050405020304" pitchFamily="18" charset="0"/>
              </a:rPr>
              <a:t>Jörg</a:t>
            </a:r>
            <a:r>
              <a:rPr lang="en-US" altLang="zh-CN" sz="1400" i="1" dirty="0">
                <a:solidFill>
                  <a:srgbClr val="222222"/>
                </a:solidFill>
                <a:latin typeface="Times" panose="02020603050405020304" pitchFamily="18" charset="0"/>
              </a:rPr>
              <a:t> Wenninger (CERN), Ralf </a:t>
            </a:r>
            <a:r>
              <a:rPr lang="en-US" altLang="zh-CN" sz="1400" i="1" dirty="0" err="1">
                <a:solidFill>
                  <a:srgbClr val="222222"/>
                </a:solidFill>
                <a:latin typeface="Times" panose="02020603050405020304" pitchFamily="18" charset="0"/>
              </a:rPr>
              <a:t>Aßmann</a:t>
            </a:r>
            <a:r>
              <a:rPr lang="en-US" altLang="zh-CN" sz="1400" i="1" dirty="0">
                <a:solidFill>
                  <a:srgbClr val="222222"/>
                </a:solidFill>
                <a:latin typeface="Times" panose="02020603050405020304" pitchFamily="18" charset="0"/>
              </a:rPr>
              <a:t> (DESY), Sandra </a:t>
            </a:r>
            <a:r>
              <a:rPr lang="en-US" altLang="zh-CN" sz="1400" i="1" dirty="0" err="1">
                <a:solidFill>
                  <a:srgbClr val="222222"/>
                </a:solidFill>
                <a:latin typeface="Times" panose="02020603050405020304" pitchFamily="18" charset="0"/>
              </a:rPr>
              <a:t>Aumon</a:t>
            </a:r>
            <a:r>
              <a:rPr lang="en-US" altLang="zh-CN" sz="1400" i="1" dirty="0">
                <a:solidFill>
                  <a:srgbClr val="222222"/>
                </a:solidFill>
                <a:latin typeface="Times" panose="02020603050405020304" pitchFamily="18" charset="0"/>
              </a:rPr>
              <a:t> (CERN) et al.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3389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1CDA77F-1A90-4FC0-B66B-E708D2D4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21DDB1-7B7B-485F-BDC8-3E9D9A543652}"/>
              </a:ext>
            </a:extLst>
          </p:cNvPr>
          <p:cNvSpPr txBox="1"/>
          <p:nvPr/>
        </p:nvSpPr>
        <p:spPr>
          <a:xfrm>
            <a:off x="956695" y="326305"/>
            <a:ext cx="9249619" cy="528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Potential corrections of </a:t>
            </a:r>
            <a:r>
              <a:rPr lang="en-US" altLang="zh-CN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c.m.</a:t>
            </a:r>
            <a:r>
              <a:rPr lang="en-US" altLang="zh-CN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energy 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2006A0-7722-44EE-B868-C11DB4DD5E4C}"/>
              </a:ext>
            </a:extLst>
          </p:cNvPr>
          <p:cNvCxnSpPr>
            <a:cxnSpLocks/>
          </p:cNvCxnSpPr>
          <p:nvPr/>
        </p:nvCxnSpPr>
        <p:spPr>
          <a:xfrm>
            <a:off x="745930" y="194982"/>
            <a:ext cx="0" cy="7915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BEAAD454-6EB1-4CDE-8124-9541D5E6AE6E}"/>
              </a:ext>
            </a:extLst>
          </p:cNvPr>
          <p:cNvSpPr txBox="1"/>
          <p:nvPr/>
        </p:nvSpPr>
        <p:spPr>
          <a:xfrm>
            <a:off x="721659" y="2012654"/>
            <a:ext cx="73942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correlated effects of dispersion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collision offsets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Difference between the electron and positron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 energy uncertainties from surroundings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effect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collider orbit circumference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Railway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magnetic field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7FFFF1C-C545-41F0-A40A-3B367591878F}"/>
              </a:ext>
            </a:extLst>
          </p:cNvPr>
          <p:cNvSpPr txBox="1"/>
          <p:nvPr/>
        </p:nvSpPr>
        <p:spPr>
          <a:xfrm>
            <a:off x="6499459" y="3747152"/>
            <a:ext cx="544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1" dirty="0">
                <a:solidFill>
                  <a:srgbClr val="222222"/>
                </a:solidFill>
                <a:effectLst/>
                <a:latin typeface="Times" panose="02020603050405020304" pitchFamily="18" charset="0"/>
              </a:rPr>
              <a:t>Ref: </a:t>
            </a:r>
            <a:r>
              <a:rPr lang="en-US" altLang="zh-CN" sz="1600" i="1" dirty="0">
                <a:solidFill>
                  <a:srgbClr val="222222"/>
                </a:solidFill>
                <a:latin typeface="Times" panose="02020603050405020304" pitchFamily="18" charset="0"/>
              </a:rPr>
              <a:t>[2]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i="1" dirty="0">
                <a:solidFill>
                  <a:srgbClr val="222222"/>
                </a:solidFill>
                <a:latin typeface="Times" panose="02020603050405020304" pitchFamily="18" charset="0"/>
              </a:rPr>
              <a:t>Müller, </a:t>
            </a:r>
            <a:r>
              <a:rPr lang="en-US" altLang="zh-CN" sz="1600" i="1" dirty="0" err="1">
                <a:solidFill>
                  <a:srgbClr val="222222"/>
                </a:solidFill>
                <a:latin typeface="Times" panose="02020603050405020304" pitchFamily="18" charset="0"/>
              </a:rPr>
              <a:t>Anke</a:t>
            </a:r>
            <a:r>
              <a:rPr lang="en-US" altLang="zh-CN" sz="1600" i="1" dirty="0">
                <a:solidFill>
                  <a:srgbClr val="222222"/>
                </a:solidFill>
                <a:latin typeface="Times" panose="02020603050405020304" pitchFamily="18" charset="0"/>
              </a:rPr>
              <a:t>-Susanne. "Measurements of beam energy." (2009).</a:t>
            </a:r>
          </a:p>
          <a:p>
            <a:r>
              <a:rPr lang="en-US" altLang="zh-CN" sz="1600" i="1" dirty="0">
                <a:solidFill>
                  <a:srgbClr val="222222"/>
                </a:solidFill>
                <a:latin typeface="Times" panose="02020603050405020304" pitchFamily="18" charset="0"/>
              </a:rPr>
              <a:t>[3] Alain Blondel (Geneva U. and CERN and Paris U., VI-VII), Patrick </a:t>
            </a:r>
            <a:r>
              <a:rPr lang="en-US" altLang="zh-CN" sz="1600" i="1" dirty="0" err="1">
                <a:solidFill>
                  <a:srgbClr val="222222"/>
                </a:solidFill>
                <a:latin typeface="Times" panose="02020603050405020304" pitchFamily="18" charset="0"/>
              </a:rPr>
              <a:t>Janot</a:t>
            </a:r>
            <a:r>
              <a:rPr lang="en-US" altLang="zh-CN" sz="1600" i="1" dirty="0">
                <a:solidFill>
                  <a:srgbClr val="222222"/>
                </a:solidFill>
                <a:latin typeface="Times" panose="02020603050405020304" pitchFamily="18" charset="0"/>
              </a:rPr>
              <a:t> (CERN), </a:t>
            </a:r>
            <a:r>
              <a:rPr lang="en-US" altLang="zh-CN" sz="1600" i="1" dirty="0" err="1">
                <a:solidFill>
                  <a:srgbClr val="222222"/>
                </a:solidFill>
                <a:latin typeface="Times" panose="02020603050405020304" pitchFamily="18" charset="0"/>
              </a:rPr>
              <a:t>Jörg</a:t>
            </a:r>
            <a:r>
              <a:rPr lang="en-US" altLang="zh-CN" sz="1600" i="1" dirty="0">
                <a:solidFill>
                  <a:srgbClr val="222222"/>
                </a:solidFill>
                <a:latin typeface="Times" panose="02020603050405020304" pitchFamily="18" charset="0"/>
              </a:rPr>
              <a:t> Wenninger (CERN), Ralf </a:t>
            </a:r>
            <a:r>
              <a:rPr lang="en-US" altLang="zh-CN" sz="1600" i="1" dirty="0" err="1">
                <a:solidFill>
                  <a:srgbClr val="222222"/>
                </a:solidFill>
                <a:latin typeface="Times" panose="02020603050405020304" pitchFamily="18" charset="0"/>
              </a:rPr>
              <a:t>Aßmann</a:t>
            </a:r>
            <a:r>
              <a:rPr lang="en-US" altLang="zh-CN" sz="1600" i="1" dirty="0">
                <a:solidFill>
                  <a:srgbClr val="222222"/>
                </a:solidFill>
                <a:latin typeface="Times" panose="02020603050405020304" pitchFamily="18" charset="0"/>
              </a:rPr>
              <a:t> (DESY), Sandra </a:t>
            </a:r>
            <a:r>
              <a:rPr lang="en-US" altLang="zh-CN" sz="1600" i="1" dirty="0" err="1">
                <a:solidFill>
                  <a:srgbClr val="222222"/>
                </a:solidFill>
                <a:latin typeface="Times" panose="02020603050405020304" pitchFamily="18" charset="0"/>
              </a:rPr>
              <a:t>Aumon</a:t>
            </a:r>
            <a:r>
              <a:rPr lang="en-US" altLang="zh-CN" sz="1600" i="1" dirty="0">
                <a:solidFill>
                  <a:srgbClr val="222222"/>
                </a:solidFill>
                <a:latin typeface="Times" panose="02020603050405020304" pitchFamily="18" charset="0"/>
              </a:rPr>
              <a:t> (CERN) et al.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861F6F-8FEE-4A6A-A071-D087FFED7B64}"/>
              </a:ext>
            </a:extLst>
          </p:cNvPr>
          <p:cNvSpPr txBox="1"/>
          <p:nvPr/>
        </p:nvSpPr>
        <p:spPr>
          <a:xfrm>
            <a:off x="7243196" y="1762578"/>
            <a:ext cx="42271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1" dirty="0">
                <a:solidFill>
                  <a:srgbClr val="222222"/>
                </a:solidFill>
                <a:effectLst/>
                <a:latin typeface="Times" panose="02020603050405020304" pitchFamily="18" charset="0"/>
              </a:rPr>
              <a:t>Ref: </a:t>
            </a:r>
            <a:r>
              <a:rPr lang="en-US" altLang="zh-CN" sz="1600" i="1" dirty="0">
                <a:solidFill>
                  <a:srgbClr val="222222"/>
                </a:solidFill>
                <a:latin typeface="Times" panose="02020603050405020304" pitchFamily="18" charset="0"/>
              </a:rPr>
              <a:t>[1] </a:t>
            </a:r>
            <a:r>
              <a:rPr lang="en-US" altLang="zh-CN" sz="1600" i="1" dirty="0" err="1">
                <a:solidFill>
                  <a:srgbClr val="222222"/>
                </a:solidFill>
                <a:latin typeface="Times" panose="02020603050405020304" pitchFamily="18" charset="0"/>
              </a:rPr>
              <a:t>Assmann</a:t>
            </a:r>
            <a:r>
              <a:rPr lang="en-US" altLang="zh-CN" sz="1600" i="1" dirty="0">
                <a:solidFill>
                  <a:srgbClr val="222222"/>
                </a:solidFill>
                <a:latin typeface="Times" panose="02020603050405020304" pitchFamily="18" charset="0"/>
              </a:rPr>
              <a:t> R, LEP Energy Working Group. Calibration of </a:t>
            </a:r>
            <a:r>
              <a:rPr lang="en-US" altLang="zh-CN" sz="1600" i="1" dirty="0" err="1">
                <a:solidFill>
                  <a:srgbClr val="222222"/>
                </a:solidFill>
                <a:latin typeface="Times" panose="02020603050405020304" pitchFamily="18" charset="0"/>
              </a:rPr>
              <a:t>centre</a:t>
            </a:r>
            <a:r>
              <a:rPr lang="en-US" altLang="zh-CN" sz="1600" i="1" dirty="0">
                <a:solidFill>
                  <a:srgbClr val="222222"/>
                </a:solidFill>
                <a:latin typeface="Times" panose="02020603050405020304" pitchFamily="18" charset="0"/>
              </a:rPr>
              <a:t>-of-mass energies at LEP 2 for a precise measurement of the W boson mass[J]. </a:t>
            </a:r>
            <a:r>
              <a:rPr lang="en-US" altLang="zh-CN" sz="1600" i="1" dirty="0" err="1">
                <a:solidFill>
                  <a:srgbClr val="222222"/>
                </a:solidFill>
                <a:latin typeface="Times" panose="02020603050405020304" pitchFamily="18" charset="0"/>
              </a:rPr>
              <a:t>arXiv</a:t>
            </a:r>
            <a:r>
              <a:rPr lang="en-US" altLang="zh-CN" sz="1600" i="1" dirty="0">
                <a:solidFill>
                  <a:srgbClr val="222222"/>
                </a:solidFill>
                <a:latin typeface="Times" panose="02020603050405020304" pitchFamily="18" charset="0"/>
              </a:rPr>
              <a:t> preprint hep-ex/0410026, 2004.</a:t>
            </a:r>
          </a:p>
        </p:txBody>
      </p:sp>
    </p:spTree>
    <p:extLst>
      <p:ext uri="{BB962C8B-B14F-4D97-AF65-F5344CB8AC3E}">
        <p14:creationId xmlns:p14="http://schemas.microsoft.com/office/powerpoint/2010/main" val="337185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37B189-44A1-451D-A90F-5333A1C6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677" y="6402650"/>
            <a:ext cx="2743200" cy="365125"/>
          </a:xfrm>
        </p:spPr>
        <p:txBody>
          <a:bodyPr/>
          <a:lstStyle/>
          <a:p>
            <a:fld id="{176E164F-058A-4AE9-9700-F5BBDF0740AB}" type="slidenum">
              <a:rPr lang="zh-CN" altLang="en-US" smtClean="0"/>
              <a:t>6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6BDA07E-0736-4C98-BF63-B9CFCE13C85B}"/>
                  </a:ext>
                </a:extLst>
              </p:cNvPr>
              <p:cNvSpPr txBox="1"/>
              <p:nvPr/>
            </p:nvSpPr>
            <p:spPr>
              <a:xfrm>
                <a:off x="607073" y="90225"/>
                <a:ext cx="9545456" cy="52891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zh-CN" sz="3200" b="1" i="0" dirty="0">
                    <a:solidFill>
                      <a:srgbClr val="000000"/>
                    </a:solidFill>
                    <a:effectLst/>
                    <a:latin typeface="Times-Bold"/>
                  </a:rPr>
                  <a:t>Evaluation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𝑪𝑴</m:t>
                        </m:r>
                      </m:sub>
                    </m:sSub>
                  </m:oMath>
                </a14:m>
                <a:r>
                  <a:rPr lang="en-US" altLang="zh-CN" sz="3200" b="1" i="0" dirty="0">
                    <a:solidFill>
                      <a:srgbClr val="000000"/>
                    </a:solidFill>
                    <a:effectLst/>
                    <a:latin typeface="Times-Bold"/>
                  </a:rPr>
                  <a:t> at the Interaction Points at LEP</a:t>
                </a:r>
                <a:r>
                  <a:rPr lang="en-US" altLang="zh-CN" sz="3200" dirty="0"/>
                  <a:t> </a:t>
                </a:r>
                <a:endParaRPr lang="en-US" altLang="zh-CN" sz="3200" b="1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6BDA07E-0736-4C98-BF63-B9CFCE13C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73" y="90225"/>
                <a:ext cx="9545456" cy="528918"/>
              </a:xfrm>
              <a:prstGeom prst="rect">
                <a:avLst/>
              </a:prstGeom>
              <a:blipFill>
                <a:blip r:embed="rId2"/>
                <a:stretch>
                  <a:fillRect l="-1661" t="-26437" b="-35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D90AE02-56BC-4249-9E29-3F3BFC707702}"/>
              </a:ext>
            </a:extLst>
          </p:cNvPr>
          <p:cNvCxnSpPr>
            <a:cxnSpLocks/>
          </p:cNvCxnSpPr>
          <p:nvPr/>
        </p:nvCxnSpPr>
        <p:spPr>
          <a:xfrm>
            <a:off x="397071" y="27473"/>
            <a:ext cx="0" cy="6544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CBAF295-2021-415F-A5A9-709028F934E6}"/>
                  </a:ext>
                </a:extLst>
              </p:cNvPr>
              <p:cNvSpPr txBox="1"/>
              <p:nvPr/>
            </p:nvSpPr>
            <p:spPr>
              <a:xfrm>
                <a:off x="526115" y="1125088"/>
                <a:ext cx="10191191" cy="666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estimate of the collision energy at each experimental interaction point (IP),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zh-CN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𝐶𝑀</m:t>
                        </m:r>
                      </m:sub>
                      <m:sup>
                        <m:r>
                          <a:rPr lang="en-US" altLang="zh-CN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𝑀𝑂𝐷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,is given by: </a:t>
                </a: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CBAF295-2021-415F-A5A9-709028F93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15" y="1125088"/>
                <a:ext cx="10191191" cy="666914"/>
              </a:xfrm>
              <a:prstGeom prst="rect">
                <a:avLst/>
              </a:prstGeom>
              <a:blipFill>
                <a:blip r:embed="rId3"/>
                <a:stretch>
                  <a:fillRect l="-478" t="-2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5B9BE7A-9C56-426E-9207-4470741F15A0}"/>
                  </a:ext>
                </a:extLst>
              </p:cNvPr>
              <p:cNvSpPr txBox="1"/>
              <p:nvPr/>
            </p:nvSpPr>
            <p:spPr>
              <a:xfrm>
                <a:off x="2381810" y="1780957"/>
                <a:ext cx="6094878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𝐶𝑀</m:t>
                          </m:r>
                        </m:sub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𝑀𝑂𝐷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sub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𝑀𝑂𝐷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𝐶𝑀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5B9BE7A-9C56-426E-9207-4470741F1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810" y="1780957"/>
                <a:ext cx="6094878" cy="763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360A7D0-13D7-406A-9CAB-CC16D75C9199}"/>
              </a:ext>
            </a:extLst>
          </p:cNvPr>
          <p:cNvCxnSpPr>
            <a:cxnSpLocks/>
          </p:cNvCxnSpPr>
          <p:nvPr/>
        </p:nvCxnSpPr>
        <p:spPr>
          <a:xfrm>
            <a:off x="6488206" y="2460859"/>
            <a:ext cx="0" cy="968141"/>
          </a:xfrm>
          <a:prstGeom prst="straightConnector1">
            <a:avLst/>
          </a:prstGeom>
          <a:ln>
            <a:solidFill>
              <a:srgbClr val="477474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9037060-1CAE-4158-A57E-5121BEA933DA}"/>
                  </a:ext>
                </a:extLst>
              </p:cNvPr>
              <p:cNvSpPr txBox="1"/>
              <p:nvPr/>
            </p:nvSpPr>
            <p:spPr>
              <a:xfrm>
                <a:off x="3301252" y="3483506"/>
                <a:ext cx="6931959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sum of several possible corrections(in IP)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local beam energy at each IP differs from the average energy around the ring, because of the combined effects of </a:t>
                </a:r>
                <a:r>
                  <a:rPr lang="en-US" altLang="zh-CN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synchrotron radiation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the </a:t>
                </a:r>
                <a:r>
                  <a:rPr lang="en-US" altLang="zh-CN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RF system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Dispersion effects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the possibility of an energy </a:t>
                </a:r>
                <a:r>
                  <a:rPr lang="en-US" altLang="zh-CN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difference between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</a:rPr>
                          <m:t>𝑒</m:t>
                        </m:r>
                      </m:e>
                      <m:sup>
                        <m:r>
                          <a:rPr lang="en-US" altLang="zh-CN">
                            <a:solidFill>
                              <a:srgbClr val="C00000"/>
                            </a:solidFill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</a:rPr>
                          <m:t>𝑒</m:t>
                        </m:r>
                      </m:e>
                      <m:sup>
                        <m:r>
                          <a:rPr lang="en-US" altLang="zh-CN">
                            <a:solidFill>
                              <a:srgbClr val="C00000"/>
                            </a:solidFill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beams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must also be considered. 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9037060-1CAE-4158-A57E-5121BEA93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252" y="3483506"/>
                <a:ext cx="6931959" cy="1754326"/>
              </a:xfrm>
              <a:prstGeom prst="rect">
                <a:avLst/>
              </a:prstGeom>
              <a:blipFill>
                <a:blip r:embed="rId5"/>
                <a:stretch>
                  <a:fillRect l="-616" t="-1736" r="-1319" b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45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FC37E44D-B02E-4A9F-86BB-F5BC8B2F6352}"/>
              </a:ext>
            </a:extLst>
          </p:cNvPr>
          <p:cNvSpPr/>
          <p:nvPr/>
        </p:nvSpPr>
        <p:spPr>
          <a:xfrm>
            <a:off x="0" y="-9432"/>
            <a:ext cx="12192000" cy="709370"/>
          </a:xfrm>
          <a:prstGeom prst="rect">
            <a:avLst/>
          </a:prstGeom>
          <a:solidFill>
            <a:srgbClr val="E6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D033154-F48C-46F6-845D-BE2521B33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142" y="1368812"/>
            <a:ext cx="4015771" cy="40313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AC4AB84-0DE3-4A52-9F15-904989315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47" y="901867"/>
            <a:ext cx="3897581" cy="563704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E0E4052-F60C-4233-A2EF-18F1EAFA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7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3575AFD-7667-49AF-A4FC-9804603D7C83}"/>
                  </a:ext>
                </a:extLst>
              </p:cNvPr>
              <p:cNvSpPr txBox="1"/>
              <p:nvPr/>
            </p:nvSpPr>
            <p:spPr>
              <a:xfrm>
                <a:off x="607073" y="90225"/>
                <a:ext cx="9545456" cy="52891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zh-CN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altLang="zh-CN" sz="32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𝐂𝐌</m:t>
                        </m:r>
                      </m:sub>
                    </m:sSub>
                    <m:r>
                      <a:rPr lang="en-US" altLang="zh-CN" sz="32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the RF System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3575AFD-7667-49AF-A4FC-9804603D7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73" y="90225"/>
                <a:ext cx="9545456" cy="528918"/>
              </a:xfrm>
              <a:prstGeom prst="rect">
                <a:avLst/>
              </a:prstGeom>
              <a:blipFill>
                <a:blip r:embed="rId4"/>
                <a:stretch>
                  <a:fillRect l="-1661" t="-24138" b="-37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A08DAFE-BB1B-4C8E-A843-CB2DF356A628}"/>
              </a:ext>
            </a:extLst>
          </p:cNvPr>
          <p:cNvCxnSpPr>
            <a:cxnSpLocks/>
          </p:cNvCxnSpPr>
          <p:nvPr/>
        </p:nvCxnSpPr>
        <p:spPr>
          <a:xfrm>
            <a:off x="397071" y="27473"/>
            <a:ext cx="0" cy="6544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1467F6D6-C05E-4A58-83A9-F93D0D2F3DA8}"/>
              </a:ext>
            </a:extLst>
          </p:cNvPr>
          <p:cNvSpPr/>
          <p:nvPr/>
        </p:nvSpPr>
        <p:spPr>
          <a:xfrm>
            <a:off x="5586150" y="841300"/>
            <a:ext cx="5029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altLang="zh-CN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awtooth distribution</a:t>
            </a:r>
            <a:endParaRPr lang="en-US" altLang="zh-C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78F526-EE31-444A-A972-E185A1997C5E}"/>
              </a:ext>
            </a:extLst>
          </p:cNvPr>
          <p:cNvSpPr txBox="1"/>
          <p:nvPr/>
        </p:nvSpPr>
        <p:spPr>
          <a:xfrm>
            <a:off x="5434400" y="5503850"/>
            <a:ext cx="61430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continuous loss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from the synchrotron radiation and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localised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boosts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from the RF stations lead to a characteristic </a:t>
            </a:r>
            <a:r>
              <a:rPr lang="en-US" altLang="zh-CN" sz="1800" b="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sawtooth distribution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both the energy loss and in the horizontal displacement between the two beams.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5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AA24F5AB-75F8-456C-8105-3D2DD0EA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350" y="904781"/>
            <a:ext cx="6827585" cy="342269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E5D7ED0-7BD7-40DE-A8D0-09E14519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402649"/>
            <a:ext cx="2743200" cy="365125"/>
          </a:xfrm>
        </p:spPr>
        <p:txBody>
          <a:bodyPr/>
          <a:lstStyle/>
          <a:p>
            <a:fld id="{176E164F-058A-4AE9-9700-F5BBDF0740AB}" type="slidenum">
              <a:rPr lang="zh-CN" altLang="en-US" smtClean="0"/>
              <a:t>8</a:t>
            </a:fld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76B70CF-7203-488A-8445-BB3772A502C0}"/>
              </a:ext>
            </a:extLst>
          </p:cNvPr>
          <p:cNvCxnSpPr>
            <a:cxnSpLocks/>
          </p:cNvCxnSpPr>
          <p:nvPr/>
        </p:nvCxnSpPr>
        <p:spPr>
          <a:xfrm>
            <a:off x="397071" y="27473"/>
            <a:ext cx="0" cy="6544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94EB349-AFF8-4898-AECA-659579761CF1}"/>
                  </a:ext>
                </a:extLst>
              </p:cNvPr>
              <p:cNvSpPr txBox="1"/>
              <p:nvPr/>
            </p:nvSpPr>
            <p:spPr>
              <a:xfrm>
                <a:off x="607073" y="90225"/>
                <a:ext cx="9545456" cy="52891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zh-CN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altLang="zh-CN" sz="32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𝐂𝐌</m:t>
                        </m:r>
                      </m:sub>
                    </m:sSub>
                    <m:r>
                      <a:rPr lang="en-US" altLang="zh-CN" sz="32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the RF System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94EB349-AFF8-4898-AECA-659579761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73" y="90225"/>
                <a:ext cx="9545456" cy="528918"/>
              </a:xfrm>
              <a:prstGeom prst="rect">
                <a:avLst/>
              </a:prstGeom>
              <a:blipFill>
                <a:blip r:embed="rId3"/>
                <a:stretch>
                  <a:fillRect l="-1661" t="-24138" b="-37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AA65B1A7-72EF-422F-AD84-12A0E1A3B11A}"/>
              </a:ext>
            </a:extLst>
          </p:cNvPr>
          <p:cNvSpPr/>
          <p:nvPr/>
        </p:nvSpPr>
        <p:spPr>
          <a:xfrm>
            <a:off x="55743" y="921527"/>
            <a:ext cx="5029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the sawtooth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B12C303-CF12-497A-946A-A29FB6E7AD2A}"/>
                  </a:ext>
                </a:extLst>
              </p:cNvPr>
              <p:cNvSpPr txBox="1"/>
              <p:nvPr/>
            </p:nvSpPr>
            <p:spPr>
              <a:xfrm>
                <a:off x="4038779" y="4408232"/>
                <a:ext cx="87259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-Roman"/>
                  </a:rPr>
                  <a:t>The voltage provided by the cavity to the arriving beam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d>
                          <m:dPr>
                            <m:ctrlPr>
                              <a:rPr lang="en-US" altLang="zh-CN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𝜳</m:t>
                            </m:r>
                          </m:e>
                        </m:d>
                        <m:r>
                          <a:rPr lang="en-US" altLang="zh-CN" sz="1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𝑹𝑭</m:t>
                        </m:r>
                      </m:sub>
                    </m:sSub>
                    <m:r>
                      <a:rPr lang="en-US" altLang="zh-CN" sz="18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altLang="zh-CN" sz="1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⁡(</m:t>
                    </m:r>
                    <m:r>
                      <a:rPr lang="zh-CN" altLang="en-US" sz="1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𝜳</m:t>
                    </m:r>
                    <m:r>
                      <a:rPr lang="en-US" altLang="zh-CN" sz="1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b="1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B12C303-CF12-497A-946A-A29FB6E7A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779" y="4408232"/>
                <a:ext cx="8725985" cy="369332"/>
              </a:xfrm>
              <a:prstGeom prst="rect">
                <a:avLst/>
              </a:prstGeom>
              <a:blipFill>
                <a:blip r:embed="rId4"/>
                <a:stretch>
                  <a:fillRect l="-629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表格 17">
                <a:extLst>
                  <a:ext uri="{FF2B5EF4-FFF2-40B4-BE49-F238E27FC236}">
                    <a16:creationId xmlns:a16="http://schemas.microsoft.com/office/drawing/2014/main" id="{A5492DFF-19ED-41CF-8B50-14AB657B67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8774625"/>
                  </p:ext>
                </p:extLst>
              </p:nvPr>
            </p:nvGraphicFramePr>
            <p:xfrm>
              <a:off x="4337139" y="4950729"/>
              <a:ext cx="6827585" cy="10668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6827585">
                      <a:extLst>
                        <a:ext uri="{9D8B030D-6E8A-4147-A177-3AD203B41FA5}">
                          <a16:colId xmlns:a16="http://schemas.microsoft.com/office/drawing/2014/main" val="4729967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𝑹𝑭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b="0" dirty="0"/>
                            <a:t>is the peak voltage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16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𝜳</m:t>
                              </m:r>
                            </m:oMath>
                          </a14:m>
                          <a:r>
                            <a:rPr lang="en-US" altLang="zh-CN" sz="1600" b="0" dirty="0"/>
                            <a:t> is the phase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1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𝜳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dirty="0"/>
                            <a:t> is the stable phase, of particles with the nominal energy: </a:t>
                          </a:r>
                        </a:p>
                        <a:p>
                          <a:pPr marL="742950" lvl="1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dirty="0"/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dirty="0"/>
                            <a:t> is the</a:t>
                          </a:r>
                          <a:r>
                            <a:rPr lang="en-US" altLang="zh-CN" sz="1600" b="0" baseline="0" dirty="0"/>
                            <a:t> energy loss per turn</a:t>
                          </a:r>
                          <a:r>
                            <a:rPr lang="en-US" altLang="zh-CN" sz="1600" b="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51453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表格 17">
                <a:extLst>
                  <a:ext uri="{FF2B5EF4-FFF2-40B4-BE49-F238E27FC236}">
                    <a16:creationId xmlns:a16="http://schemas.microsoft.com/office/drawing/2014/main" id="{A5492DFF-19ED-41CF-8B50-14AB657B67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8774625"/>
                  </p:ext>
                </p:extLst>
              </p:nvPr>
            </p:nvGraphicFramePr>
            <p:xfrm>
              <a:off x="4337139" y="4950729"/>
              <a:ext cx="6827585" cy="10668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6827585">
                      <a:extLst>
                        <a:ext uri="{9D8B030D-6E8A-4147-A177-3AD203B41FA5}">
                          <a16:colId xmlns:a16="http://schemas.microsoft.com/office/drawing/2014/main" val="472996707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1705" r="-89" b="-6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1453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F57D43F-BBF2-4EF9-99BA-129382E66810}"/>
                  </a:ext>
                </a:extLst>
              </p:cNvPr>
              <p:cNvSpPr txBox="1"/>
              <p:nvPr/>
            </p:nvSpPr>
            <p:spPr>
              <a:xfrm>
                <a:off x="285466" y="1760464"/>
                <a:ext cx="3513328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Times-Roman"/>
                  </a:rPr>
                  <a:t>Particles with lower-than-nominal energy follow a shorter path length and, arrive at an earlier time in the RF cycle, therefore experiencing a larger energy boost than</a:t>
                </a:r>
                <a:b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Times-Roman"/>
                  </a:rPr>
                </a:b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Times-Roman"/>
                  </a:rPr>
                  <a:t>particles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CN" sz="1800" dirty="0"/>
                  <a:t>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Times-Roman"/>
                  </a:rPr>
                  <a:t>. 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Times-Roman"/>
                  </a:rPr>
                  <a:t>Particles with lower-than-nominal energy is converse.</a:t>
                </a:r>
                <a:endParaRPr lang="zh-CN" altLang="en-US" i="1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F57D43F-BBF2-4EF9-99BA-129382E66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6" y="1760464"/>
                <a:ext cx="3513328" cy="2585323"/>
              </a:xfrm>
              <a:prstGeom prst="rect">
                <a:avLst/>
              </a:prstGeom>
              <a:blipFill>
                <a:blip r:embed="rId6"/>
                <a:stretch>
                  <a:fillRect l="-1215" t="-1415" r="-1910" b="-2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AA10945-294B-4CED-971A-08CB0CF55835}"/>
                  </a:ext>
                </a:extLst>
              </p:cNvPr>
              <p:cNvSpPr/>
              <p:nvPr/>
            </p:nvSpPr>
            <p:spPr>
              <a:xfrm>
                <a:off x="849406" y="6110671"/>
                <a:ext cx="9847729" cy="65710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altLang="zh-CN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BMAD</a:t>
                </a:r>
                <a:r>
                  <a:rPr lang="zh-CN" altLang="en-US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→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-Roman"/>
                  </a:rPr>
                  <a:t> The total error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𝑀𝑂𝐷</m:t>
                        </m:r>
                      </m:sup>
                    </m:sSubSup>
                  </m:oMath>
                </a14:m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-Roman"/>
                  </a:rPr>
                  <a:t>from the RF correction is estimated to be </a:t>
                </a:r>
                <a:r>
                  <a:rPr lang="en-US" altLang="zh-CN" sz="1800" b="0" i="0" dirty="0">
                    <a:solidFill>
                      <a:srgbClr val="C00000"/>
                    </a:solidFill>
                    <a:effectLst/>
                    <a:latin typeface="Times-Roman"/>
                  </a:rPr>
                  <a:t>8 MeV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-Roman"/>
                  </a:rPr>
                  <a:t>for the 183 GeV,</a:t>
                </a:r>
                <a:b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-Roman"/>
                  </a:rPr>
                </a:b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-Roman"/>
                  </a:rPr>
                  <a:t>189 GeV and 192 GeV energy points, and </a:t>
                </a:r>
                <a:r>
                  <a:rPr lang="en-US" altLang="zh-CN" sz="1800" b="0" i="0" dirty="0">
                    <a:solidFill>
                      <a:srgbClr val="C00000"/>
                    </a:solidFill>
                    <a:effectLst/>
                    <a:latin typeface="Times-Roman"/>
                  </a:rPr>
                  <a:t>10 MeV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-Roman"/>
                  </a:rPr>
                  <a:t>for all other running.</a:t>
                </a:r>
                <a:r>
                  <a:rPr lang="en-US" altLang="zh-CN" dirty="0"/>
                  <a:t> </a:t>
                </a:r>
                <a:endParaRPr lang="zh-CN" altLang="en-US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AA10945-294B-4CED-971A-08CB0CF55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06" y="6110671"/>
                <a:ext cx="9847729" cy="657103"/>
              </a:xfrm>
              <a:prstGeom prst="rect">
                <a:avLst/>
              </a:prstGeom>
              <a:blipFill>
                <a:blip r:embed="rId7"/>
                <a:stretch>
                  <a:fillRect l="-681" t="-3704" b="-1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17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46907A90-FC68-41EB-A5B8-E592C0BE6AD5}"/>
              </a:ext>
            </a:extLst>
          </p:cNvPr>
          <p:cNvSpPr/>
          <p:nvPr/>
        </p:nvSpPr>
        <p:spPr>
          <a:xfrm>
            <a:off x="-1121" y="-1"/>
            <a:ext cx="12192000" cy="7093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66196E0-1F4E-47C2-B383-4093450D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164F-058A-4AE9-9700-F5BBDF0740AB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885A1D0-F2D6-4E4A-AB1D-728CE0DE3BBA}"/>
                  </a:ext>
                </a:extLst>
              </p:cNvPr>
              <p:cNvSpPr txBox="1"/>
              <p:nvPr/>
            </p:nvSpPr>
            <p:spPr>
              <a:xfrm>
                <a:off x="649941" y="1209827"/>
                <a:ext cx="10484224" cy="668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shift in the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c.m.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energy occurs if there is a difference in the </a:t>
                </a:r>
                <a:r>
                  <a:rPr lang="en-US" altLang="zh-CN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vertical dispersion,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between the electron and positron beams, and </a:t>
                </a:r>
                <a:r>
                  <a:rPr lang="en-US" altLang="zh-CN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vertical offset,</a:t>
                </a:r>
                <a14:m>
                  <m:oMath xmlns:m="http://schemas.openxmlformats.org/officeDocument/2006/math">
                    <m:r>
                      <a:rPr lang="zh-CN" alt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between the beam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centres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at collision.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885A1D0-F2D6-4E4A-AB1D-728CE0DE3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41" y="1209827"/>
                <a:ext cx="10484224" cy="668260"/>
              </a:xfrm>
              <a:prstGeom prst="rect">
                <a:avLst/>
              </a:prstGeom>
              <a:blipFill>
                <a:blip r:embed="rId2"/>
                <a:stretch>
                  <a:fillRect l="-407" t="-4545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185E163-C20A-45B8-BD68-A17582A0335F}"/>
              </a:ext>
            </a:extLst>
          </p:cNvPr>
          <p:cNvCxnSpPr>
            <a:cxnSpLocks/>
          </p:cNvCxnSpPr>
          <p:nvPr/>
        </p:nvCxnSpPr>
        <p:spPr>
          <a:xfrm>
            <a:off x="397071" y="27473"/>
            <a:ext cx="0" cy="6544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49C3DF1-042A-4F0E-A4DC-C1CACD74D8FA}"/>
                  </a:ext>
                </a:extLst>
              </p:cNvPr>
              <p:cNvSpPr txBox="1"/>
              <p:nvPr/>
            </p:nvSpPr>
            <p:spPr>
              <a:xfrm>
                <a:off x="607073" y="90225"/>
                <a:ext cx="9545456" cy="52891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zh-CN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altLang="zh-CN" sz="32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𝐂𝐌</m:t>
                        </m:r>
                      </m:sub>
                    </m:sSub>
                    <m:r>
                      <a:rPr lang="en-US" altLang="zh-CN" sz="32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the dispersion effects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49C3DF1-042A-4F0E-A4DC-C1CACD74D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73" y="90225"/>
                <a:ext cx="9545456" cy="528918"/>
              </a:xfrm>
              <a:prstGeom prst="rect">
                <a:avLst/>
              </a:prstGeom>
              <a:blipFill>
                <a:blip r:embed="rId3"/>
                <a:stretch>
                  <a:fillRect l="-1661" t="-24138" b="-37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58F3EC2-4DED-44D3-BDAB-6FA66528AA94}"/>
                  </a:ext>
                </a:extLst>
              </p:cNvPr>
              <p:cNvSpPr txBox="1"/>
              <p:nvPr/>
            </p:nvSpPr>
            <p:spPr>
              <a:xfrm>
                <a:off x="2844614" y="2160084"/>
                <a:ext cx="6094878" cy="756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𝐶𝑀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58F3EC2-4DED-44D3-BDAB-6FA66528A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614" y="2160084"/>
                <a:ext cx="6094878" cy="756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表格 17">
                <a:extLst>
                  <a:ext uri="{FF2B5EF4-FFF2-40B4-BE49-F238E27FC236}">
                    <a16:creationId xmlns:a16="http://schemas.microsoft.com/office/drawing/2014/main" id="{DB9AC021-4BD8-4130-8AE9-BA9A5F6A8A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804435"/>
                  </p:ext>
                </p:extLst>
              </p:nvPr>
            </p:nvGraphicFramePr>
            <p:xfrm>
              <a:off x="4095911" y="3221106"/>
              <a:ext cx="4113520" cy="623507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113520">
                      <a:extLst>
                        <a:ext uri="{9D8B030D-6E8A-4147-A177-3AD203B41FA5}">
                          <a16:colId xmlns:a16="http://schemas.microsoft.com/office/drawing/2014/main" val="4729967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1" i="1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b="0" dirty="0"/>
                            <a:t>is the vertical beam size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1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b="1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1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altLang="zh-CN" sz="1600" b="1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r>
                            <a:rPr lang="en-US" altLang="zh-CN" sz="1600" b="0" dirty="0"/>
                            <a:t> is the energy</a:t>
                          </a:r>
                          <a:r>
                            <a:rPr lang="en-US" altLang="zh-CN" sz="1600" b="0" baseline="0" dirty="0"/>
                            <a:t> spread</a:t>
                          </a:r>
                          <a:endParaRPr lang="en-US" altLang="zh-CN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51453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表格 17">
                <a:extLst>
                  <a:ext uri="{FF2B5EF4-FFF2-40B4-BE49-F238E27FC236}">
                    <a16:creationId xmlns:a16="http://schemas.microsoft.com/office/drawing/2014/main" id="{DB9AC021-4BD8-4130-8AE9-BA9A5F6A8A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804435"/>
                  </p:ext>
                </p:extLst>
              </p:nvPr>
            </p:nvGraphicFramePr>
            <p:xfrm>
              <a:off x="4095911" y="3221106"/>
              <a:ext cx="4113520" cy="623507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113520">
                      <a:extLst>
                        <a:ext uri="{9D8B030D-6E8A-4147-A177-3AD203B41FA5}">
                          <a16:colId xmlns:a16="http://schemas.microsoft.com/office/drawing/2014/main" val="472996707"/>
                        </a:ext>
                      </a:extLst>
                    </a:gridCol>
                  </a:tblGrid>
                  <a:tr h="62350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1942" r="-148" b="-8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1453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1BC4C6C-43E4-46F0-9C0E-7513F2ACB506}"/>
                  </a:ext>
                </a:extLst>
              </p:cNvPr>
              <p:cNvSpPr txBox="1"/>
              <p:nvPr/>
            </p:nvSpPr>
            <p:spPr>
              <a:xfrm>
                <a:off x="2330823" y="4297773"/>
                <a:ext cx="6827585" cy="1779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Results: 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calculated value of </a:t>
                </a:r>
                <a14:m>
                  <m:oMath xmlns:m="http://schemas.openxmlformats.org/officeDocument/2006/math">
                    <m:r>
                      <a:rPr lang="en-US" altLang="zh-CN"/>
                      <m:t>∆</m:t>
                    </m:r>
                    <m:sSubSup>
                      <m:sSubSupPr>
                        <m:ctrlPr>
                          <a:rPr lang="en-US" altLang="zh-CN"/>
                        </m:ctrlPr>
                      </m:sSubSupPr>
                      <m:e>
                        <m:r>
                          <a:rPr lang="en-US" altLang="zh-CN"/>
                          <m:t>𝐷</m:t>
                        </m:r>
                      </m:e>
                      <m:sub>
                        <m:r>
                          <a:rPr lang="en-US" altLang="zh-CN"/>
                          <m:t>𝑦</m:t>
                        </m:r>
                      </m:sub>
                      <m:sup>
                        <m:r>
                          <a:rPr lang="en-US" altLang="zh-CN"/>
                          <m:t>∗</m:t>
                        </m:r>
                      </m:sup>
                    </m:sSubSup>
                    <m:r>
                      <a:rPr lang="en-US" altLang="zh-CN"/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typically &lt; 1 mm at all IPs.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instantaneous shifts are generally below 6 MeV </a:t>
                </a:r>
                <a:br>
                  <a:rPr lang="en-US" altLang="zh-CN" dirty="0"/>
                </a:b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1BC4C6C-43E4-46F0-9C0E-7513F2ACB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823" y="4297773"/>
                <a:ext cx="6827585" cy="1779718"/>
              </a:xfrm>
              <a:prstGeom prst="rect">
                <a:avLst/>
              </a:prstGeom>
              <a:blipFill>
                <a:blip r:embed="rId6"/>
                <a:stretch>
                  <a:fillRect l="-714" t="-17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167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8120</TotalTime>
  <Words>1443</Words>
  <Application>Microsoft Office PowerPoint</Application>
  <PresentationFormat>宽屏</PresentationFormat>
  <Paragraphs>130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CMMI8</vt:lpstr>
      <vt:lpstr>Times-Bold</vt:lpstr>
      <vt:lpstr>Times-Roman</vt:lpstr>
      <vt:lpstr>Times-Roman~f3</vt:lpstr>
      <vt:lpstr>等线</vt:lpstr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Office 主题​​</vt:lpstr>
      <vt:lpstr>Beam energy &amp; center-of-mass energy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methods of Beam energy </dc:title>
  <dc:creator>csh</dc:creator>
  <cp:lastModifiedBy>理学院</cp:lastModifiedBy>
  <cp:revision>445</cp:revision>
  <dcterms:created xsi:type="dcterms:W3CDTF">2020-12-24T06:29:04Z</dcterms:created>
  <dcterms:modified xsi:type="dcterms:W3CDTF">2022-04-07T02:59:17Z</dcterms:modified>
</cp:coreProperties>
</file>