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5"/>
    <p:restoredTop sz="86385"/>
  </p:normalViewPr>
  <p:slideViewPr>
    <p:cSldViewPr snapToGrid="0" snapToObjects="1">
      <p:cViewPr>
        <p:scale>
          <a:sx n="100" d="100"/>
          <a:sy n="100" d="100"/>
        </p:scale>
        <p:origin x="688" y="14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84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EFD99-1DA4-6F4A-9B2B-B9C526A665A6}" type="datetimeFigureOut">
              <a:rPr kumimoji="1" lang="zh-CN" altLang="en-US" smtClean="0"/>
              <a:t>2022/4/12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8170C-0D95-D446-8021-1B3EABB83D8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8868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18170C-0D95-D446-8021-1B3EABB83D8C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09435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18170C-0D95-D446-8021-1B3EABB83D8C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08539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CC95A6-B1F7-0F4E-B3E4-96843D8BF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232" y="2"/>
            <a:ext cx="8634413" cy="64545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E1ABEA-5E60-E04D-B799-0087BAC27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16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A2D5AD-C269-9D4B-8519-0AF002FAC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8D0F3E-E4B9-F647-BAC7-7646A62A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876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BEFDE1-E3B2-DF42-8247-C71C269D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614D36-DB70-D047-BA5A-AEBCCCAD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1716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ED4B0B1-6F7D-AE4D-8E82-7CCF6A3C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629400"/>
            <a:ext cx="2743200" cy="228600"/>
          </a:xfrm>
        </p:spPr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993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9A0842F-9FBF-204B-9F0F-F23BFF56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8"/>
            <a:ext cx="10515600" cy="621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F69D70-8771-B642-8A3D-C56EB86B9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607174"/>
            <a:ext cx="2743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 dirty="0"/>
          </a:p>
        </p:txBody>
      </p:sp>
      <p:cxnSp>
        <p:nvCxnSpPr>
          <p:cNvPr id="8" name="直线连接符 7">
            <a:extLst>
              <a:ext uri="{FF2B5EF4-FFF2-40B4-BE49-F238E27FC236}">
                <a16:creationId xmlns:a16="http://schemas.microsoft.com/office/drawing/2014/main" id="{FFC97774-79B1-E84F-ADE8-CD0CC48A02F5}"/>
              </a:ext>
            </a:extLst>
          </p:cNvPr>
          <p:cNvCxnSpPr/>
          <p:nvPr userDrawn="1"/>
        </p:nvCxnSpPr>
        <p:spPr>
          <a:xfrm>
            <a:off x="838200" y="643502"/>
            <a:ext cx="10515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20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id="{DDDC2112-8BE8-A043-84C4-B27029302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0194" y="2906487"/>
            <a:ext cx="8634413" cy="2060604"/>
          </a:xfrm>
        </p:spPr>
        <p:txBody>
          <a:bodyPr>
            <a:noAutofit/>
          </a:bodyPr>
          <a:lstStyle/>
          <a:p>
            <a:br>
              <a:rPr lang="en-US" altLang="zh-CN" sz="5400" dirty="0"/>
            </a:br>
            <a:br>
              <a:rPr lang="en-US" altLang="zh-CN" sz="5400" dirty="0"/>
            </a:br>
            <a:r>
              <a:rPr lang="en-US" altLang="zh-CN" sz="5400" dirty="0"/>
              <a:t>Synchrotron Sidebands</a:t>
            </a:r>
            <a:r>
              <a:rPr lang="zh-CN" altLang="en-US" sz="5400" dirty="0"/>
              <a:t> </a:t>
            </a:r>
            <a:r>
              <a:rPr lang="en-US" altLang="zh-CN" sz="5400" dirty="0"/>
              <a:t>Resonances</a:t>
            </a:r>
            <a:br>
              <a:rPr lang="en-US" altLang="zh-CN" sz="5400" dirty="0"/>
            </a:br>
            <a:br>
              <a:rPr lang="en-US" altLang="zh-CN" sz="5400" dirty="0"/>
            </a:br>
            <a:r>
              <a:rPr lang="en-US" altLang="zh-CN" sz="5400" dirty="0" err="1"/>
              <a:t>ChenTao</a:t>
            </a:r>
            <a:endParaRPr lang="zh-CN" altLang="en-US" sz="5400" dirty="0"/>
          </a:p>
        </p:txBody>
      </p:sp>
      <p:sp>
        <p:nvSpPr>
          <p:cNvPr id="12" name="灯片编号占位符 11">
            <a:extLst>
              <a:ext uri="{FF2B5EF4-FFF2-40B4-BE49-F238E27FC236}">
                <a16:creationId xmlns:a16="http://schemas.microsoft.com/office/drawing/2014/main" id="{3E05E105-79D7-DB4E-81C9-C57826A1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736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0DDABB-C984-E541-A94C-438595A8A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62C8FBC-E0D1-CF47-AA86-9A4A73A0D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2</a:t>
            </a:fld>
            <a:endParaRPr kumimoji="1"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5B2CEE79-4DBE-144A-A6CE-C79A924FBB59}"/>
                  </a:ext>
                </a:extLst>
              </p:cNvPr>
              <p:cNvSpPr txBox="1"/>
              <p:nvPr/>
            </p:nvSpPr>
            <p:spPr>
              <a:xfrm>
                <a:off x="324860" y="813893"/>
                <a:ext cx="10800340" cy="7916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In an accelerator without Siberian snakes, the spin tune</a:t>
                </a:r>
                <a:r>
                  <a:rPr kumimoji="1" lang="en-US" altLang="zh-CN" sz="2400" dirty="0"/>
                  <a:t>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  <m:sub>
                          <m:r>
                            <a:rPr kumimoji="1" lang="en-US" altLang="zh-CN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CN" sz="2400" i="1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kumimoji="1"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2400" dirty="0"/>
                  <a:t>In synchrotrons, the energy of each particle is modulated due to synchrotron oscillations</a:t>
                </a:r>
                <a:r>
                  <a:rPr lang="zh-CN" altLang="en-US" sz="2400" dirty="0"/>
                  <a:t>：</a:t>
                </a:r>
                <a:endParaRPr lang="en-US" altLang="zh-CN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kumimoji="1"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𝛾</m:t>
                          </m:r>
                        </m:e>
                        <m:sub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kumimoji="1"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+∆</m:t>
                      </m:r>
                      <m:r>
                        <a:rPr kumimoji="1"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𝛾</m:t>
                      </m:r>
                      <m:func>
                        <m:funcPr>
                          <m:ctrlPr>
                            <a:rPr kumimoji="1"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zh-CN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syn</m:t>
                              </m:r>
                            </m:sub>
                          </m:sSub>
                          <m:r>
                            <a:rPr kumimoji="1" lang="en-US" altLang="zh-CN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kumimoji="1"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𝛾</m:t>
                    </m:r>
                    <m:r>
                      <a:rPr kumimoji="1"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2400" dirty="0"/>
                  <a:t>is an amplitude of the energy modulation,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𝜈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zh-CN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syn</m:t>
                        </m:r>
                      </m:sub>
                    </m:sSub>
                  </m:oMath>
                </a14:m>
                <a:r>
                  <a:rPr lang="en-US" altLang="zh-CN" sz="2400" dirty="0"/>
                  <a:t> is the synchrotron tune and</a:t>
                </a:r>
              </a:p>
              <a:p>
                <a14:m>
                  <m:oMath xmlns:m="http://schemas.openxmlformats.org/officeDocument/2006/math"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m:rPr>
                        <m:sty m:val="p"/>
                      </m:rP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altLang="zh-CN" sz="2400" dirty="0"/>
                  <a:t>, is time in units </a:t>
                </a:r>
                <a:r>
                  <a:rPr lang="en-US" altLang="zh-CN" sz="2400" dirty="0" err="1"/>
                  <a:t>ofthe</a:t>
                </a:r>
                <a:r>
                  <a:rPr lang="en-US" altLang="zh-CN" sz="2400" dirty="0"/>
                  <a:t> revolution period</a:t>
                </a:r>
                <a:r>
                  <a:rPr lang="en-US" altLang="zh-C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altLang="zh-CN" sz="2400" dirty="0"/>
                  <a:t> of the ring.</a:t>
                </a:r>
              </a:p>
              <a:p>
                <a:r>
                  <a:rPr lang="en-US" altLang="zh-CN" sz="2400" dirty="0"/>
                  <a:t>Assuming a localized horizontal spin kick of strength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2400" dirty="0"/>
                  <a:t>at a frequency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zh-CN" sz="2400" dirty="0"/>
                  <a:t>, the resonance strength can be computed as the spin perturbation averaged over many turns</a:t>
                </a:r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5B2CEE79-4DBE-144A-A6CE-C79A924FB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60" y="813893"/>
                <a:ext cx="10800340" cy="7916270"/>
              </a:xfrm>
              <a:prstGeom prst="rect">
                <a:avLst/>
              </a:prstGeom>
              <a:blipFill>
                <a:blip r:embed="rId3"/>
                <a:stretch>
                  <a:fillRect l="-822" t="-6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图片 15">
            <a:extLst>
              <a:ext uri="{FF2B5EF4-FFF2-40B4-BE49-F238E27FC236}">
                <a16:creationId xmlns:a16="http://schemas.microsoft.com/office/drawing/2014/main" id="{90F420F8-BB4A-AA43-9AF9-CAE6B98F74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4705" y="4306003"/>
            <a:ext cx="5200650" cy="76200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BF7B8336-DD01-BB4D-AED6-E081C956F5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48532" y="4207831"/>
            <a:ext cx="2944632" cy="2650169"/>
          </a:xfrm>
          <a:prstGeom prst="rect">
            <a:avLst/>
          </a:prstGeom>
        </p:spPr>
      </p:pic>
      <p:sp>
        <p:nvSpPr>
          <p:cNvPr id="19" name="文本框 18">
            <a:extLst>
              <a:ext uri="{FF2B5EF4-FFF2-40B4-BE49-F238E27FC236}">
                <a16:creationId xmlns:a16="http://schemas.microsoft.com/office/drawing/2014/main" id="{019B0CD3-64B3-4547-A6F0-5B840CE6B02F}"/>
              </a:ext>
            </a:extLst>
          </p:cNvPr>
          <p:cNvSpPr txBox="1"/>
          <p:nvPr/>
        </p:nvSpPr>
        <p:spPr>
          <a:xfrm>
            <a:off x="324860" y="6466440"/>
            <a:ext cx="4322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Particle Accelerators, Vol. 59, pp. 169-174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841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F76071-61D9-C947-893E-8E1FC07A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EDC8FC32-07F4-2640-BE96-9B2D5D41B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3</a:t>
            </a:fld>
            <a:endParaRPr kumimoji="1"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82ADB2D-8384-5345-B140-EBA2C0C7377D}"/>
                  </a:ext>
                </a:extLst>
              </p:cNvPr>
              <p:cNvSpPr txBox="1"/>
              <p:nvPr/>
            </p:nvSpPr>
            <p:spPr>
              <a:xfrm>
                <a:off x="939800" y="787400"/>
                <a:ext cx="10680700" cy="4553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Assuming a localized horizontal spin kick of strength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2400" dirty="0"/>
                  <a:t>at a frequency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zh-CN" sz="2400" dirty="0"/>
                  <a:t>, the resonance strength can be computed as the spin perturbation averaged over many turns:</a:t>
                </a: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2400" dirty="0"/>
                  <a:t>Without energy modulation, the sum in The equation would be equal to N whenever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US" altLang="zh-CN" sz="2400" dirty="0"/>
                  <a:t> r is equal to an integer. The energy modulation term in the exponent can be expanded in series using:</a:t>
                </a:r>
                <a:endParaRPr kumimoji="1"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kumimoji="1" lang="en-US" altLang="zh-CN" sz="2400" dirty="0"/>
              </a:p>
              <a:p>
                <a:endParaRPr kumimoji="1" lang="en-US" altLang="zh-CN" sz="2400" dirty="0"/>
              </a:p>
              <a:p>
                <a:r>
                  <a:rPr lang="en-US" altLang="zh-CN" sz="2400" dirty="0"/>
                  <a:t>where </a:t>
                </a:r>
                <a:r>
                  <a:rPr lang="en-US" altLang="zh-CN" sz="2400" dirty="0" err="1"/>
                  <a:t>Jm</a:t>
                </a:r>
                <a:r>
                  <a:rPr lang="en-US" altLang="zh-CN" sz="2400" dirty="0"/>
                  <a:t> is the </a:t>
                </a:r>
                <a:r>
                  <a:rPr lang="en-US" altLang="zh-CN" sz="2400" dirty="0" err="1"/>
                  <a:t>mth</a:t>
                </a:r>
                <a:r>
                  <a:rPr lang="en-US" altLang="zh-CN" sz="2400" dirty="0"/>
                  <a:t> Bessel function of the first kind. The resonance strength equation then becomes:</a:t>
                </a:r>
                <a:endParaRPr kumimoji="1" lang="zh-CN" altLang="en-US" sz="2400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82ADB2D-8384-5345-B140-EBA2C0C73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800" y="787400"/>
                <a:ext cx="10680700" cy="4553811"/>
              </a:xfrm>
              <a:prstGeom prst="rect">
                <a:avLst/>
              </a:prstGeom>
              <a:blipFill>
                <a:blip r:embed="rId2"/>
                <a:stretch>
                  <a:fillRect l="-831" t="-833" b="-19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19575288-2B98-0E41-9F23-9FC5A0938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8250" y="1833959"/>
            <a:ext cx="5200650" cy="762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A645F26-EEC7-CA41-8F35-7EDB4AEC5A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8411" y="3803238"/>
            <a:ext cx="2755178" cy="71874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06E79FA6-94A0-F641-8A5E-476CA33FAD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2389" y="5221315"/>
            <a:ext cx="4058088" cy="7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228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D8EA95-C40F-5649-8019-4F1DF2B6C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BA11BD41-BC8F-DC45-980C-3E81E44F4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4</a:t>
            </a:fld>
            <a:endParaRPr kumimoji="1"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53F893D5-3BE1-5742-BE49-8D6F356CCDD3}"/>
                  </a:ext>
                </a:extLst>
              </p:cNvPr>
              <p:cNvSpPr txBox="1"/>
              <p:nvPr/>
            </p:nvSpPr>
            <p:spPr>
              <a:xfrm>
                <a:off x="920750" y="1550949"/>
                <a:ext cx="10350500" cy="4184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Thus, along with the main resonance 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</m:t>
                    </m:r>
                    <m:r>
                      <m:rPr>
                        <m:sty m:val="p"/>
                      </m:rPr>
                      <a:rPr lang="el-GR" altLang="zh-CN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altLang="zh-CN" sz="2400" dirty="0"/>
                  <a:t>the spin tune modulation creates synchrotron sideband resonances at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</m:t>
                    </m:r>
                    <m:r>
                      <m:rPr>
                        <m:sty m:val="p"/>
                      </m:rPr>
                      <a:rPr lang="el-GR" altLang="zh-CN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altLang="zh-CN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𝑚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𝑠𝑦𝑛</m:t>
                        </m:r>
                      </m:sub>
                    </m:sSub>
                  </m:oMath>
                </a14:m>
                <a:r>
                  <a:rPr lang="en-US" altLang="zh-CN" sz="2400" dirty="0"/>
                  <a:t>, where k and m are integers. The strength of each synchrotron sideband resonance is</a:t>
                </a:r>
              </a:p>
              <a:p>
                <a:endParaRPr kumimoji="1" lang="en-US" altLang="zh-CN" sz="2400" dirty="0"/>
              </a:p>
              <a:p>
                <a:endParaRPr kumimoji="1" lang="en-US" altLang="zh-CN" sz="2400" dirty="0"/>
              </a:p>
              <a:p>
                <a:r>
                  <a:rPr lang="en-US" altLang="zh-CN" sz="2400" dirty="0"/>
                  <a:t>In a ring with a single Siberian snake, the spin tune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kumimoji="1" lang="en-US" altLang="zh-CN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kumimoji="1" lang="en-US" altLang="zh-CN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2400" dirty="0"/>
                  <a:t>can be expressed in terms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</m:t>
                    </m:r>
                    <m:r>
                      <m:rPr>
                        <m:sty m:val="p"/>
                      </m:rPr>
                      <a:rPr lang="el-GR" altLang="zh-CN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US" altLang="zh-CN" sz="2400" dirty="0"/>
                  <a:t> and the snake strength s:</a:t>
                </a:r>
              </a:p>
              <a:p>
                <a:endParaRPr kumimoji="1" lang="en-US" altLang="zh-CN" sz="2400" dirty="0"/>
              </a:p>
              <a:p>
                <a:endParaRPr kumimoji="1" lang="en-US" altLang="zh-CN" sz="2400" dirty="0"/>
              </a:p>
              <a:p>
                <a:r>
                  <a:rPr lang="en-US" altLang="zh-CN" sz="2400" dirty="0"/>
                  <a:t>Low energy snakes are usually solenoids. The snake strength of a solenoid is given by:</a:t>
                </a:r>
                <a:endParaRPr kumimoji="1" lang="zh-CN" altLang="en-US" sz="2400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53F893D5-3BE1-5742-BE49-8D6F356CC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50" y="1550949"/>
                <a:ext cx="10350500" cy="4184159"/>
              </a:xfrm>
              <a:prstGeom prst="rect">
                <a:avLst/>
              </a:prstGeom>
              <a:blipFill>
                <a:blip r:embed="rId2"/>
                <a:stretch>
                  <a:fillRect l="-980" t="-906" r="-980" b="-24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B4A4E08E-51DA-F746-AEA5-34E8BCEA8C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8889" y="788950"/>
            <a:ext cx="4058088" cy="76199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B058B2B-3452-0049-80F3-51A9044A5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5175" y="2810268"/>
            <a:ext cx="3041650" cy="71245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797430AE-664A-1F46-8CD7-AFBC767418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5175" y="4287596"/>
            <a:ext cx="3517766" cy="712459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BEB38BA2-4A6A-BB49-ACB8-B2A02FA5F9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4357" y="5523623"/>
            <a:ext cx="1968637" cy="71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966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D1B8F9-D2AD-D844-9FDA-792251CBC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1CC9737-6D8D-1746-AC87-74BF986B7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5</a:t>
            </a:fld>
            <a:endParaRPr kumimoji="1"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F3CFDF51-3A3F-6B43-AFEA-212D989BD0C1}"/>
                  </a:ext>
                </a:extLst>
              </p:cNvPr>
              <p:cNvSpPr txBox="1"/>
              <p:nvPr/>
            </p:nvSpPr>
            <p:spPr>
              <a:xfrm>
                <a:off x="1079500" y="908566"/>
                <a:ext cx="10515600" cy="6460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The spin tune modulation amplitude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kumimoji="1"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kumimoji="1" lang="en-US" altLang="zh-CN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kumimoji="1" lang="en-US" altLang="zh-CN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2400" dirty="0"/>
                  <a:t>can be written as:</a:t>
                </a:r>
              </a:p>
              <a:p>
                <a:endParaRPr lang="en-US" altLang="zh-CN" sz="2400" dirty="0"/>
              </a:p>
              <a:p>
                <a:endParaRPr lang="en-US" altLang="zh-CN" sz="2400" dirty="0"/>
              </a:p>
              <a:p>
                <a:r>
                  <a:rPr lang="en-US" altLang="zh-CN" sz="2400" dirty="0"/>
                  <a:t>Substituting the energy dependence of the snake strength, the amplitude of the spin tune modulation becomes:</a:t>
                </a:r>
              </a:p>
              <a:p>
                <a:endParaRPr lang="en-US" altLang="zh-CN" sz="2400" dirty="0"/>
              </a:p>
              <a:p>
                <a:endParaRPr lang="en-US" altLang="zh-CN" sz="2400" dirty="0"/>
              </a:p>
              <a:p>
                <a:r>
                  <a:rPr lang="en-US" altLang="zh-CN" sz="2400" dirty="0"/>
                  <a:t>Note that with no snake (s = 0), the spin tune modulation amplitude reduces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kumimoji="1" lang="en-US" altLang="zh-CN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kumimoji="1" lang="en-US" altLang="zh-CN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24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kumimoji="1"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kumimoji="1"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altLang="zh-CN" sz="2400" dirty="0"/>
                  <a:t>, and for a full solenoidal snake (s = 1):</a:t>
                </a:r>
              </a:p>
              <a:p>
                <a:endParaRPr kumimoji="1" lang="en-US" altLang="zh-CN" sz="2400" dirty="0"/>
              </a:p>
              <a:p>
                <a:endParaRPr kumimoji="1" lang="en-US" altLang="zh-CN" sz="2400" dirty="0"/>
              </a:p>
              <a:p>
                <a:r>
                  <a:rPr lang="en-US" altLang="zh-CN" sz="2400" dirty="0"/>
                  <a:t>which is nonzero except when </a:t>
                </a:r>
                <a14:m>
                  <m:oMath xmlns:m="http://schemas.openxmlformats.org/officeDocument/2006/math">
                    <m:r>
                      <a:rPr kumimoji="1" lang="en-US" altLang="zh-CN" sz="24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kumimoji="1"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altLang="zh-CN" sz="2400" dirty="0"/>
                  <a:t> is a half-integer. The depolarizing resonances that occur even in the presence of a Siberian snake (so called "snake </a:t>
                </a:r>
                <a:r>
                  <a:rPr lang="en-US" altLang="zh-CN" sz="2400" dirty="0" err="1"/>
                  <a:t>resonances"s</a:t>
                </a:r>
                <a:r>
                  <a:rPr lang="en-US" altLang="zh-CN" sz="2400" dirty="0"/>
                  <a:t>). ; Their maximum strength is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2400" dirty="0"/>
                  <a:t>times smaller than the strength of the synchrotron sidebands without a snake</a:t>
                </a:r>
                <a:endParaRPr kumimoji="1" lang="en-US" altLang="zh-CN" sz="2400" dirty="0"/>
              </a:p>
              <a:p>
                <a:endParaRPr kumimoji="1" lang="en-US" altLang="zh-CN" sz="2400" dirty="0"/>
              </a:p>
              <a:p>
                <a:endParaRPr kumimoji="1" lang="zh-CN" altLang="en-US" sz="2400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F3CFDF51-3A3F-6B43-AFEA-212D989BD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500" y="908566"/>
                <a:ext cx="10515600" cy="6460166"/>
              </a:xfrm>
              <a:prstGeom prst="rect">
                <a:avLst/>
              </a:prstGeom>
              <a:blipFill>
                <a:blip r:embed="rId2"/>
                <a:stretch>
                  <a:fillRect l="-844" t="-78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>
            <a:extLst>
              <a:ext uri="{FF2B5EF4-FFF2-40B4-BE49-F238E27FC236}">
                <a16:creationId xmlns:a16="http://schemas.microsoft.com/office/drawing/2014/main" id="{45EB64AD-51C1-4241-9BDB-FF0DDD6CE2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7530" y="1400096"/>
            <a:ext cx="2976940" cy="6985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1448C68-8EAC-0046-8613-4A479318E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9157" y="2738923"/>
            <a:ext cx="6589643" cy="8636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5699CD95-943C-ED42-BB85-41EC9455E4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9130" y="4191429"/>
            <a:ext cx="2377470" cy="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412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74436B-8567-BF42-BC71-4C4BBBADB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4B8F8072-3B3C-8C41-971E-01A25415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6</a:t>
            </a:fld>
            <a:endParaRPr kumimoji="1"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5169E25-0780-6F47-A34A-CC140299B796}"/>
              </a:ext>
            </a:extLst>
          </p:cNvPr>
          <p:cNvSpPr txBox="1"/>
          <p:nvPr/>
        </p:nvSpPr>
        <p:spPr>
          <a:xfrm>
            <a:off x="838200" y="927100"/>
            <a:ext cx="115300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This equation  can be used to predict the snake strength required for zero spin tune modulation at a given energy</a:t>
            </a:r>
          </a:p>
          <a:p>
            <a:endParaRPr kumimoji="1" lang="zh-CN" altLang="en-US" sz="24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F5BE3CF-FD9C-4E44-98E6-BB7E8D52F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800" y="2955144"/>
            <a:ext cx="4978400" cy="35179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5A3B30A-EFEE-1C40-A4C8-702C298A1F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9157" y="1849923"/>
            <a:ext cx="6589643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90458"/>
      </p:ext>
    </p:extLst>
  </p:cSld>
  <p:clrMapOvr>
    <a:masterClrMapping/>
  </p:clrMapOvr>
</p:sld>
</file>

<file path=ppt/theme/theme1.xml><?xml version="1.0" encoding="utf-8"?>
<a:theme xmlns:a="http://schemas.openxmlformats.org/drawingml/2006/main" name="ChenTao2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2" id="{A18F115A-FE28-914E-840B-75ED9AFB638B}" vid="{649FF298-E8C9-0547-BDE6-8FE9EF6FA71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ChenTao2</Template>
  <TotalTime>311</TotalTime>
  <Words>436</Words>
  <Application>Microsoft Macintosh PowerPoint</Application>
  <PresentationFormat>宽屏</PresentationFormat>
  <Paragraphs>51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等线 Light</vt:lpstr>
      <vt:lpstr>Arial</vt:lpstr>
      <vt:lpstr>Cambria Math</vt:lpstr>
      <vt:lpstr>Times New Roman</vt:lpstr>
      <vt:lpstr>ChenTao2.0</vt:lpstr>
      <vt:lpstr>  Synchrotron Sidebands Resonances  ChenTao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ChenTao</dc:title>
  <dc:creator>chentao201@mails.ucas.ac.cn</dc:creator>
  <cp:lastModifiedBy>chentao201@mails.ucas.ac.cn</cp:lastModifiedBy>
  <cp:revision>8</cp:revision>
  <dcterms:created xsi:type="dcterms:W3CDTF">2022-04-12T00:26:17Z</dcterms:created>
  <dcterms:modified xsi:type="dcterms:W3CDTF">2022-04-12T05:38:36Z</dcterms:modified>
</cp:coreProperties>
</file>