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7" r:id="rId3"/>
    <p:sldId id="259" r:id="rId4"/>
    <p:sldId id="272" r:id="rId5"/>
    <p:sldId id="263" r:id="rId6"/>
    <p:sldId id="261" r:id="rId7"/>
    <p:sldId id="262" r:id="rId8"/>
    <p:sldId id="264" r:id="rId9"/>
    <p:sldId id="265" r:id="rId10"/>
    <p:sldId id="266" r:id="rId11"/>
    <p:sldId id="274" r:id="rId12"/>
    <p:sldId id="270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06" autoAdjust="0"/>
    <p:restoredTop sz="94660"/>
  </p:normalViewPr>
  <p:slideViewPr>
    <p:cSldViewPr snapToGrid="0">
      <p:cViewPr varScale="1">
        <p:scale>
          <a:sx n="63" d="100"/>
          <a:sy n="63" d="100"/>
        </p:scale>
        <p:origin x="67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FCE4-79A5-4970-B364-629DBED058A9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495A8-0836-4380-B140-3D5B0828B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6780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495A8-0836-4380-B140-3D5B0828B1D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291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495A8-0836-4380-B140-3D5B0828B1D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278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ECFB-3A9F-4D07-AAB5-38ABA7790D48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00E8-6D63-4E99-BC84-B2B24672B3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070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ECFB-3A9F-4D07-AAB5-38ABA7790D48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00E8-6D63-4E99-BC84-B2B24672B3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22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ECFB-3A9F-4D07-AAB5-38ABA7790D48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00E8-6D63-4E99-BC84-B2B24672B3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417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" y="0"/>
            <a:ext cx="12166601" cy="6858000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0" y="6356350"/>
            <a:ext cx="12179300" cy="50165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755899" cy="501650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Cambria Math" panose="02040503050406030204" pitchFamily="18" charset="0"/>
              </a:defRPr>
            </a:lvl1pPr>
          </a:lstStyle>
          <a:p>
            <a:fld id="{62E6C169-17B2-4D81-A9DC-AA02BAE6AE51}" type="datetime1">
              <a:rPr lang="zh-CN" altLang="en-US" smtClean="0"/>
              <a:t>2022/11/23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 vert="horz" lIns="91440" tIns="45720" rIns="91440" bIns="45720" rtlCol="0" anchor="ctr"/>
          <a:lstStyle>
            <a:lvl1pPr algn="ctr">
              <a:defRPr lang="zh-CN" altLang="en-US" sz="1600" b="1" dirty="0">
                <a:solidFill>
                  <a:schemeClr val="bg1"/>
                </a:solidFill>
                <a:latin typeface="Cambria Math" panose="02040503050406030204" pitchFamily="18" charset="0"/>
              </a:defRPr>
            </a:lvl1pPr>
          </a:lstStyle>
          <a:p>
            <a:r>
              <a:rPr lang="en-US" altLang="zh-CN"/>
              <a:t>Trigger System of Tau</a:t>
            </a:r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-1"/>
            <a:ext cx="12179300" cy="92075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955" y="-2"/>
            <a:ext cx="876345" cy="88904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787" y="-2"/>
            <a:ext cx="920752" cy="92075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850" y="1011"/>
            <a:ext cx="889794" cy="919739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430147" y="6356351"/>
            <a:ext cx="2743200" cy="501650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Cambria Math" panose="02040503050406030204" pitchFamily="18" charset="0"/>
              </a:defRPr>
            </a:lvl1pPr>
          </a:lstStyle>
          <a:p>
            <a:r>
              <a:rPr lang="zh-CN" altLang="en-US" dirty="0"/>
              <a:t>第</a:t>
            </a:r>
            <a:fld id="{7BE78CA6-7D55-47E7-99AD-922654108096}" type="slidenum">
              <a:rPr lang="zh-CN" altLang="en-US" smtClean="0"/>
              <a:pPr/>
              <a:t>‹#›</a:t>
            </a:fld>
            <a:r>
              <a:rPr lang="zh-CN" altLang="en-US" dirty="0"/>
              <a:t>页</a:t>
            </a:r>
          </a:p>
        </p:txBody>
      </p:sp>
      <p:sp>
        <p:nvSpPr>
          <p:cNvPr id="16" name="标题 1"/>
          <p:cNvSpPr>
            <a:spLocks noGrp="1"/>
          </p:cNvSpPr>
          <p:nvPr>
            <p:ph type="title"/>
          </p:nvPr>
        </p:nvSpPr>
        <p:spPr>
          <a:xfrm>
            <a:off x="0" y="-3"/>
            <a:ext cx="10515600" cy="92075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2107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ECFB-3A9F-4D07-AAB5-38ABA7790D48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00E8-6D63-4E99-BC84-B2B24672B3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376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ECFB-3A9F-4D07-AAB5-38ABA7790D48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00E8-6D63-4E99-BC84-B2B24672B3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025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ECFB-3A9F-4D07-AAB5-38ABA7790D48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00E8-6D63-4E99-BC84-B2B24672B3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58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ECFB-3A9F-4D07-AAB5-38ABA7790D48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00E8-6D63-4E99-BC84-B2B24672B3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74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ECFB-3A9F-4D07-AAB5-38ABA7790D48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00E8-6D63-4E99-BC84-B2B24672B3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395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ECFB-3A9F-4D07-AAB5-38ABA7790D48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00E8-6D63-4E99-BC84-B2B24672B3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5864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ECFB-3A9F-4D07-AAB5-38ABA7790D48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00E8-6D63-4E99-BC84-B2B24672B3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800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ECFB-3A9F-4D07-AAB5-38ABA7790D48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00E8-6D63-4E99-BC84-B2B24672B3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9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FECFB-3A9F-4D07-AAB5-38ABA7790D48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500E8-6D63-4E99-BC84-B2B24672B3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32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E7B9-BC73-4621-BA66-96C2EF9ACD74}" type="datetime1">
              <a:rPr lang="zh-CN" altLang="en-US" smtClean="0"/>
              <a:t>2022/11/23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CMS-GEM GE21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P</a:t>
            </a:r>
            <a:fld id="{7BE78CA6-7D55-47E7-99AD-922654108096}" type="slidenum">
              <a:rPr lang="zh-CN" altLang="en-US" smtClean="0"/>
              <a:pPr/>
              <a:t>1</a:t>
            </a:fld>
            <a:endParaRPr lang="zh-CN" altLang="en-US" dirty="0"/>
          </a:p>
        </p:txBody>
      </p:sp>
      <p:sp>
        <p:nvSpPr>
          <p:cNvPr id="10" name="标题 4"/>
          <p:cNvSpPr txBox="1">
            <a:spLocks/>
          </p:cNvSpPr>
          <p:nvPr/>
        </p:nvSpPr>
        <p:spPr>
          <a:xfrm>
            <a:off x="651164" y="2435324"/>
            <a:ext cx="10515600" cy="1596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dirty="0">
                <a:solidFill>
                  <a:schemeClr val="tx1"/>
                </a:solidFill>
                <a:latin typeface="Cambria Math" panose="02040503050406030204" pitchFamily="18" charset="0"/>
              </a:rPr>
              <a:t>R&amp;D and production of CMS-GEM GE21 Electronics boards</a:t>
            </a:r>
          </a:p>
          <a:p>
            <a:pPr algn="ctr"/>
            <a:endParaRPr lang="en-US" altLang="zh-CN" dirty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 algn="ctr"/>
            <a:endParaRPr lang="en-US" altLang="zh-CN" dirty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 algn="r"/>
            <a:r>
              <a:rPr lang="en-US" altLang="zh-CN" sz="2000" dirty="0" err="1">
                <a:solidFill>
                  <a:schemeClr val="tx1"/>
                </a:solidFill>
                <a:latin typeface="Cambria Math" panose="02040503050406030204" pitchFamily="18" charset="0"/>
              </a:rPr>
              <a:t>Zhe</a:t>
            </a:r>
            <a:r>
              <a:rPr lang="en-US" altLang="zh-CN" sz="2000" dirty="0">
                <a:solidFill>
                  <a:schemeClr val="tx1"/>
                </a:solidFill>
                <a:latin typeface="Cambria Math" panose="02040503050406030204" pitchFamily="18" charset="0"/>
              </a:rPr>
              <a:t> Li, on behalf of Peking University group</a:t>
            </a:r>
            <a:endParaRPr lang="zh-CN" altLang="en-US" sz="200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470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-3"/>
            <a:ext cx="10515600" cy="920753"/>
          </a:xfrm>
        </p:spPr>
        <p:txBody>
          <a:bodyPr/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GEB Test at Shenzhen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altLang="zh-CN" dirty="0"/>
              <a:t>Test at Shenzhen</a:t>
            </a:r>
            <a:endParaRPr lang="zh-CN" altLang="en-US" dirty="0"/>
          </a:p>
        </p:txBody>
      </p:sp>
      <p:sp>
        <p:nvSpPr>
          <p:cNvPr id="6" name="日期占位符 1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755899" cy="501650"/>
          </a:xfrm>
        </p:spPr>
        <p:txBody>
          <a:bodyPr/>
          <a:lstStyle/>
          <a:p>
            <a:fld id="{2645FA01-1552-499B-929E-ADCFFD497C4A}" type="datetime1">
              <a:rPr lang="zh-CN" altLang="en-US" smtClean="0"/>
              <a:t>2022/11/23</a:t>
            </a:fld>
            <a:endParaRPr lang="zh-CN" altLang="en-US" dirty="0"/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430147" y="6356351"/>
            <a:ext cx="2743200" cy="501650"/>
          </a:xfrm>
        </p:spPr>
        <p:txBody>
          <a:bodyPr/>
          <a:lstStyle/>
          <a:p>
            <a:r>
              <a:rPr lang="en-US" altLang="zh-CN" dirty="0"/>
              <a:t>P</a:t>
            </a:r>
            <a:fld id="{7BE78CA6-7D55-47E7-99AD-922654108096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91632" y="1002860"/>
            <a:ext cx="49661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Cambria Math" panose="02040503050406030204" pitchFamily="18" charset="0"/>
              </a:rPr>
              <a:t>3. Standoff check and torque test of standoff:</a:t>
            </a:r>
            <a:endParaRPr lang="zh-CN" altLang="en-US" sz="2000" dirty="0"/>
          </a:p>
        </p:txBody>
      </p:sp>
      <p:sp>
        <p:nvSpPr>
          <p:cNvPr id="9" name="文本框 8"/>
          <p:cNvSpPr txBox="1"/>
          <p:nvPr/>
        </p:nvSpPr>
        <p:spPr>
          <a:xfrm>
            <a:off x="385144" y="1364071"/>
            <a:ext cx="6649640" cy="803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Cambria Math" panose="02040503050406030204" pitchFamily="18" charset="0"/>
              </a:rPr>
              <a:t>Check positions and orientation of standoffs;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Cambria Math" panose="02040503050406030204" pitchFamily="18" charset="0"/>
              </a:rPr>
              <a:t>Torque test of </a:t>
            </a:r>
            <a:r>
              <a:rPr lang="en-US" altLang="zh-CN" dirty="0" err="1">
                <a:latin typeface="Cambria Math" panose="02040503050406030204" pitchFamily="18" charset="0"/>
              </a:rPr>
              <a:t>opto</a:t>
            </a:r>
            <a:r>
              <a:rPr lang="en-US" altLang="zh-CN" dirty="0">
                <a:latin typeface="Cambria Math" panose="02040503050406030204" pitchFamily="18" charset="0"/>
              </a:rPr>
              <a:t>-hybrid standoff (The strength of standoff)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52C1B47-FB40-4362-99C6-FE15806DF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575" y="2588880"/>
            <a:ext cx="2535261" cy="216620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815798" y="4714189"/>
            <a:ext cx="28768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Standoff for fixing components</a:t>
            </a:r>
            <a:endParaRPr lang="zh-CN" altLang="en-US" sz="1600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10476" y="2650014"/>
            <a:ext cx="2851636" cy="213872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084254" y="5114298"/>
            <a:ext cx="11747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Torque test</a:t>
            </a:r>
            <a:endParaRPr lang="zh-CN" altLang="en-US" sz="1600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085" y="1848711"/>
            <a:ext cx="4395313" cy="329648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8087307" y="5108308"/>
            <a:ext cx="24282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Position check of standoff</a:t>
            </a:r>
            <a:endParaRPr lang="zh-CN" altLang="en-US" sz="1600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49083" y="5059306"/>
            <a:ext cx="23589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Cambria Math" panose="02040503050406030204" pitchFamily="18" charset="0"/>
              </a:rPr>
              <a:t>4. Connectivity test:</a:t>
            </a:r>
            <a:endParaRPr lang="zh-CN" altLang="en-US" sz="2000" dirty="0"/>
          </a:p>
        </p:txBody>
      </p:sp>
      <p:sp>
        <p:nvSpPr>
          <p:cNvPr id="15" name="文本框 14"/>
          <p:cNvSpPr txBox="1"/>
          <p:nvPr/>
        </p:nvSpPr>
        <p:spPr>
          <a:xfrm>
            <a:off x="457261" y="5446862"/>
            <a:ext cx="11125137" cy="726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Cambria Math" panose="02040503050406030204" pitchFamily="18" charset="0"/>
              </a:rPr>
              <a:t>Check the connectivity of the Differential signals and Reset signal of VFAT and OH;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Cambria Math" panose="02040503050406030204" pitchFamily="18" charset="0"/>
              </a:rPr>
              <a:t>Using PKU tester developed by PKU HEP group</a:t>
            </a:r>
          </a:p>
        </p:txBody>
      </p:sp>
    </p:spTree>
    <p:extLst>
      <p:ext uri="{BB962C8B-B14F-4D97-AF65-F5344CB8AC3E}">
        <p14:creationId xmlns:p14="http://schemas.microsoft.com/office/powerpoint/2010/main" val="3199579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-3"/>
            <a:ext cx="10515600" cy="920753"/>
          </a:xfrm>
        </p:spPr>
        <p:txBody>
          <a:bodyPr/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GE2/1 GEB Test Results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altLang="zh-CN" dirty="0"/>
              <a:t>Test Results</a:t>
            </a:r>
            <a:endParaRPr lang="zh-CN" altLang="en-US" dirty="0"/>
          </a:p>
        </p:txBody>
      </p:sp>
      <p:sp>
        <p:nvSpPr>
          <p:cNvPr id="6" name="日期占位符 1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755899" cy="501650"/>
          </a:xfrm>
        </p:spPr>
        <p:txBody>
          <a:bodyPr/>
          <a:lstStyle/>
          <a:p>
            <a:fld id="{2645FA01-1552-499B-929E-ADCFFD497C4A}" type="datetime1">
              <a:rPr lang="zh-CN" altLang="en-US" smtClean="0"/>
              <a:t>2022/11/23</a:t>
            </a:fld>
            <a:endParaRPr lang="zh-CN" altLang="en-US" dirty="0"/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430147" y="6356351"/>
            <a:ext cx="2743200" cy="501650"/>
          </a:xfrm>
        </p:spPr>
        <p:txBody>
          <a:bodyPr/>
          <a:lstStyle/>
          <a:p>
            <a:r>
              <a:rPr lang="en-US" altLang="zh-CN" dirty="0"/>
              <a:t>P</a:t>
            </a:r>
            <a:fld id="{7BE78CA6-7D55-47E7-99AD-922654108096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graphicFrame>
        <p:nvGraphicFramePr>
          <p:cNvPr id="8" name="内容占位符 3">
            <a:extLst>
              <a:ext uri="{FF2B5EF4-FFF2-40B4-BE49-F238E27FC236}">
                <a16:creationId xmlns:a16="http://schemas.microsoft.com/office/drawing/2014/main" id="{A127CA39-2C52-45F7-8A76-EF380786DB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5205764"/>
              </p:ext>
            </p:extLst>
          </p:nvPr>
        </p:nvGraphicFramePr>
        <p:xfrm>
          <a:off x="383024" y="1389699"/>
          <a:ext cx="11425951" cy="3998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9550">
                  <a:extLst>
                    <a:ext uri="{9D8B030D-6E8A-4147-A177-3AD203B41FA5}">
                      <a16:colId xmlns:a16="http://schemas.microsoft.com/office/drawing/2014/main" val="2715278955"/>
                    </a:ext>
                  </a:extLst>
                </a:gridCol>
                <a:gridCol w="634775">
                  <a:extLst>
                    <a:ext uri="{9D8B030D-6E8A-4147-A177-3AD203B41FA5}">
                      <a16:colId xmlns:a16="http://schemas.microsoft.com/office/drawing/2014/main" val="567394969"/>
                    </a:ext>
                  </a:extLst>
                </a:gridCol>
                <a:gridCol w="634775">
                  <a:extLst>
                    <a:ext uri="{9D8B030D-6E8A-4147-A177-3AD203B41FA5}">
                      <a16:colId xmlns:a16="http://schemas.microsoft.com/office/drawing/2014/main" val="3038619730"/>
                    </a:ext>
                  </a:extLst>
                </a:gridCol>
                <a:gridCol w="634775">
                  <a:extLst>
                    <a:ext uri="{9D8B030D-6E8A-4147-A177-3AD203B41FA5}">
                      <a16:colId xmlns:a16="http://schemas.microsoft.com/office/drawing/2014/main" val="1743677047"/>
                    </a:ext>
                  </a:extLst>
                </a:gridCol>
                <a:gridCol w="634775">
                  <a:extLst>
                    <a:ext uri="{9D8B030D-6E8A-4147-A177-3AD203B41FA5}">
                      <a16:colId xmlns:a16="http://schemas.microsoft.com/office/drawing/2014/main" val="1248410243"/>
                    </a:ext>
                  </a:extLst>
                </a:gridCol>
                <a:gridCol w="634775">
                  <a:extLst>
                    <a:ext uri="{9D8B030D-6E8A-4147-A177-3AD203B41FA5}">
                      <a16:colId xmlns:a16="http://schemas.microsoft.com/office/drawing/2014/main" val="1236090956"/>
                    </a:ext>
                  </a:extLst>
                </a:gridCol>
                <a:gridCol w="634775">
                  <a:extLst>
                    <a:ext uri="{9D8B030D-6E8A-4147-A177-3AD203B41FA5}">
                      <a16:colId xmlns:a16="http://schemas.microsoft.com/office/drawing/2014/main" val="83142465"/>
                    </a:ext>
                  </a:extLst>
                </a:gridCol>
                <a:gridCol w="634775">
                  <a:extLst>
                    <a:ext uri="{9D8B030D-6E8A-4147-A177-3AD203B41FA5}">
                      <a16:colId xmlns:a16="http://schemas.microsoft.com/office/drawing/2014/main" val="461099820"/>
                    </a:ext>
                  </a:extLst>
                </a:gridCol>
                <a:gridCol w="634775">
                  <a:extLst>
                    <a:ext uri="{9D8B030D-6E8A-4147-A177-3AD203B41FA5}">
                      <a16:colId xmlns:a16="http://schemas.microsoft.com/office/drawing/2014/main" val="3898708076"/>
                    </a:ext>
                  </a:extLst>
                </a:gridCol>
                <a:gridCol w="634775">
                  <a:extLst>
                    <a:ext uri="{9D8B030D-6E8A-4147-A177-3AD203B41FA5}">
                      <a16:colId xmlns:a16="http://schemas.microsoft.com/office/drawing/2014/main" val="2472860442"/>
                    </a:ext>
                  </a:extLst>
                </a:gridCol>
                <a:gridCol w="634775">
                  <a:extLst>
                    <a:ext uri="{9D8B030D-6E8A-4147-A177-3AD203B41FA5}">
                      <a16:colId xmlns:a16="http://schemas.microsoft.com/office/drawing/2014/main" val="1562244831"/>
                    </a:ext>
                  </a:extLst>
                </a:gridCol>
                <a:gridCol w="814818">
                  <a:extLst>
                    <a:ext uri="{9D8B030D-6E8A-4147-A177-3AD203B41FA5}">
                      <a16:colId xmlns:a16="http://schemas.microsoft.com/office/drawing/2014/main" val="1239453731"/>
                    </a:ext>
                  </a:extLst>
                </a:gridCol>
                <a:gridCol w="814818">
                  <a:extLst>
                    <a:ext uri="{9D8B030D-6E8A-4147-A177-3AD203B41FA5}">
                      <a16:colId xmlns:a16="http://schemas.microsoft.com/office/drawing/2014/main" val="2369605351"/>
                    </a:ext>
                  </a:extLst>
                </a:gridCol>
                <a:gridCol w="654581">
                  <a:extLst>
                    <a:ext uri="{9D8B030D-6E8A-4147-A177-3AD203B41FA5}">
                      <a16:colId xmlns:a16="http://schemas.microsoft.com/office/drawing/2014/main" val="1686570081"/>
                    </a:ext>
                  </a:extLst>
                </a:gridCol>
                <a:gridCol w="654581">
                  <a:extLst>
                    <a:ext uri="{9D8B030D-6E8A-4147-A177-3AD203B41FA5}">
                      <a16:colId xmlns:a16="http://schemas.microsoft.com/office/drawing/2014/main" val="2073248562"/>
                    </a:ext>
                  </a:extLst>
                </a:gridCol>
                <a:gridCol w="869853">
                  <a:extLst>
                    <a:ext uri="{9D8B030D-6E8A-4147-A177-3AD203B41FA5}">
                      <a16:colId xmlns:a16="http://schemas.microsoft.com/office/drawing/2014/main" val="1953032404"/>
                    </a:ext>
                  </a:extLst>
                </a:gridCol>
              </a:tblGrid>
              <a:tr h="63182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Power short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Monitor chips*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Standoff position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Standoff torque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VFAT address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Connectivity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Repaired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4140474"/>
                  </a:ext>
                </a:extLst>
              </a:tr>
              <a:tr h="3741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M1V2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13/170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0/170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15/1530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0/1530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0/204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0/204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0/408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0/408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1/408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0/408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18/34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1/34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72199402"/>
                  </a:ext>
                </a:extLst>
              </a:tr>
              <a:tr h="3741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M2V2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1/42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27/210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20/1890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0/1890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0/252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0/252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0/504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0/504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3/504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0/504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31/42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1/42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9347335"/>
                  </a:ext>
                </a:extLst>
              </a:tr>
              <a:tr h="3741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M3V2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1/42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19/210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19/1890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0/1890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3/252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0/252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0/504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0/504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6/504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0/504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30/42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1/42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8266219"/>
                  </a:ext>
                </a:extLst>
              </a:tr>
              <a:tr h="3741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M4V2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5/42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2/42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23/210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12/1890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0/1890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8/252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0/252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0/504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0/504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2/504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0/504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29/42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3/42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0723935"/>
                  </a:ext>
                </a:extLst>
              </a:tr>
              <a:tr h="3741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M5V2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2/42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3/42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18/210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4/1890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0/1890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15/252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0/252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0/504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0/504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2/504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0/504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12/42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4/42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0813760"/>
                  </a:ext>
                </a:extLst>
              </a:tr>
              <a:tr h="3741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M6V2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1/42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24/210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9/1890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0/1890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179/252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0/252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0/504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0/504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1/504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0/504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39/42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1922669"/>
                  </a:ext>
                </a:extLst>
              </a:tr>
              <a:tr h="3741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M7V2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2/42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25/210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8/1890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0/1890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87/252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0/252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0/504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0/504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3/504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0/504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35/42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7/42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1555781"/>
                  </a:ext>
                </a:extLst>
              </a:tr>
              <a:tr h="3741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M8V2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1/42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27/210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1/1890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0/1890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9/252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0/252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0/504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0/504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4/504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0/504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10/42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5/42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5337510"/>
                  </a:ext>
                </a:extLst>
              </a:tr>
              <a:tr h="3741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Total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13/160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5/328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176/1640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0/1640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88/14760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0/14760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301/1968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0/1968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0/3936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0/3936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22/1920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0/3936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165/328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22/328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328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057468"/>
                  </a:ext>
                </a:extLst>
              </a:tr>
            </a:tbl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C532AD91-D84D-442B-BA1A-73AC1AD1830F}"/>
              </a:ext>
            </a:extLst>
          </p:cNvPr>
          <p:cNvSpPr/>
          <p:nvPr/>
        </p:nvSpPr>
        <p:spPr>
          <a:xfrm>
            <a:off x="149691" y="984572"/>
            <a:ext cx="602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Cambria Math" panose="02040503050406030204" pitchFamily="18" charset="0"/>
              </a:rPr>
              <a:t>Summary of 328 GEBs test </a:t>
            </a:r>
            <a:r>
              <a:rPr lang="en-US" altLang="zh-CN" b="1" dirty="0">
                <a:solidFill>
                  <a:srgbClr val="FF0000"/>
                </a:solidFill>
                <a:latin typeface="Cambria Math" panose="02040503050406030204" pitchFamily="18" charset="0"/>
              </a:rPr>
              <a:t>in </a:t>
            </a:r>
            <a:r>
              <a:rPr lang="en-US" altLang="zh-CN" b="1" dirty="0" err="1">
                <a:solidFill>
                  <a:srgbClr val="FF0000"/>
                </a:solidFill>
                <a:latin typeface="Cambria Math" panose="02040503050406030204" pitchFamily="18" charset="0"/>
              </a:rPr>
              <a:t>ShenZhen</a:t>
            </a:r>
            <a:r>
              <a:rPr lang="en-US" altLang="zh-CN" b="1" dirty="0">
                <a:solidFill>
                  <a:srgbClr val="FF0000"/>
                </a:solidFill>
                <a:latin typeface="Cambria Math" panose="02040503050406030204" pitchFamily="18" charset="0"/>
              </a:rPr>
              <a:t> </a:t>
            </a:r>
            <a:r>
              <a:rPr lang="en-US" altLang="zh-CN" b="1" dirty="0">
                <a:latin typeface="Cambria Math" panose="02040503050406030204" pitchFamily="18" charset="0"/>
              </a:rPr>
              <a:t>(Jan. and Jun. 2022):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91C22D3-8768-4967-8621-93928EFC2DDE}"/>
              </a:ext>
            </a:extLst>
          </p:cNvPr>
          <p:cNvSpPr/>
          <p:nvPr/>
        </p:nvSpPr>
        <p:spPr>
          <a:xfrm>
            <a:off x="149690" y="5443032"/>
            <a:ext cx="1151805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b="1" dirty="0">
                <a:latin typeface="Cambria Math" panose="02040503050406030204" pitchFamily="18" charset="0"/>
              </a:rPr>
              <a:t>Acceptance test of 328 GEBs </a:t>
            </a:r>
            <a:r>
              <a:rPr lang="en-US" altLang="zh-CN" b="1" dirty="0">
                <a:solidFill>
                  <a:srgbClr val="FF0000"/>
                </a:solidFill>
                <a:latin typeface="Cambria Math" panose="02040503050406030204" pitchFamily="18" charset="0"/>
              </a:rPr>
              <a:t>at CERN </a:t>
            </a:r>
            <a:r>
              <a:rPr lang="en-US" altLang="zh-CN" b="1" dirty="0">
                <a:latin typeface="Cambria Math" panose="02040503050406030204" pitchFamily="18" charset="0"/>
              </a:rPr>
              <a:t>(Jun and Sept. 2022):</a:t>
            </a:r>
          </a:p>
          <a:p>
            <a:r>
              <a:rPr lang="en-US" altLang="zh-CN" dirty="0">
                <a:latin typeface="Cambria Math" panose="02040503050406030204" pitchFamily="18" charset="0"/>
              </a:rPr>
              <a:t>    5 GEBs found minor problems (probably due to transportation), in reparation.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1163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mbria Math" panose="02040503050406030204" pitchFamily="18" charset="0"/>
              </a:rPr>
              <a:t>Summary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altLang="zh-CN"/>
              <a:t>GEB design, production and test</a:t>
            </a:r>
            <a:endParaRPr lang="zh-CN" altLang="en-US" dirty="0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755899" cy="501650"/>
          </a:xfrm>
        </p:spPr>
        <p:txBody>
          <a:bodyPr/>
          <a:lstStyle/>
          <a:p>
            <a:fld id="{0E24C2B4-C1D2-40F3-B397-312CDE6F6C91}" type="datetime1">
              <a:rPr lang="zh-CN" altLang="en-US" smtClean="0"/>
              <a:t>2022/11/23</a:t>
            </a:fld>
            <a:endParaRPr lang="zh-CN" altLang="en-US" dirty="0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430147" y="6356351"/>
            <a:ext cx="2743200" cy="501650"/>
          </a:xfrm>
        </p:spPr>
        <p:txBody>
          <a:bodyPr/>
          <a:lstStyle/>
          <a:p>
            <a:r>
              <a:rPr lang="en-US" altLang="zh-CN" dirty="0"/>
              <a:t>P</a:t>
            </a:r>
            <a:fld id="{7BE78CA6-7D55-47E7-99AD-922654108096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587978" y="1411244"/>
            <a:ext cx="11016044" cy="4662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CMS GE2/1 GEB design, production and test are completed. All 336 GEBs were shipped to CERN by Aug. 2022, passed acceptance test (~1.5% need reparation).</a:t>
            </a: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The new automatic GEB test tool developed by PKU group were successfully used in production and acceptance test, increased the test efficiency and reliability.</a:t>
            </a: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The design and prototyping of ME0 GEB is at the final stage,  the Engineering Design Review is scheduled in Jan. 2023, mass production of ~420 GEBs will start a few months later.</a:t>
            </a:r>
          </a:p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en-US" altLang="zh-CN" sz="6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3718682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mbria Math" panose="02040503050406030204" pitchFamily="18" charset="0"/>
              </a:rPr>
              <a:t>Outline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6DED-B41B-4AF9-95C7-65D910805DB2}" type="datetime1">
              <a:rPr lang="zh-CN" altLang="en-US" smtClean="0"/>
              <a:t>2022/11/23</a:t>
            </a:fld>
            <a:endParaRPr lang="zh-CN" altLang="en-US" dirty="0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/>
              <a:t>第</a:t>
            </a:r>
            <a:fld id="{7BE78CA6-7D55-47E7-99AD-922654108096}" type="slidenum">
              <a:rPr lang="zh-CN" altLang="en-US" smtClean="0"/>
              <a:pPr/>
              <a:t>2</a:t>
            </a:fld>
            <a:r>
              <a:rPr lang="zh-CN" altLang="en-US"/>
              <a:t>页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837152" y="1474439"/>
            <a:ext cx="9678448" cy="36709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n-US" altLang="zh-CN" sz="2800" b="1" dirty="0">
                <a:latin typeface="Cambria Math" panose="02040503050406030204" pitchFamily="18" charset="0"/>
              </a:rPr>
              <a:t>Outline</a:t>
            </a:r>
          </a:p>
          <a:p>
            <a:pPr marL="81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dirty="0">
                <a:latin typeface="Cambria Math" panose="02040503050406030204" pitchFamily="18" charset="0"/>
              </a:rPr>
              <a:t>Overview</a:t>
            </a:r>
          </a:p>
          <a:p>
            <a:pPr marL="81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dirty="0">
                <a:latin typeface="Cambria Math" panose="02040503050406030204" pitchFamily="18" charset="0"/>
              </a:rPr>
              <a:t>Development of new GEB test device</a:t>
            </a:r>
          </a:p>
          <a:p>
            <a:pPr marL="81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dirty="0">
                <a:latin typeface="Cambria Math" panose="02040503050406030204" pitchFamily="18" charset="0"/>
              </a:rPr>
              <a:t>Production and test of GEM GE2/1 GEB at </a:t>
            </a:r>
            <a:r>
              <a:rPr lang="en-US" altLang="zh-CN" sz="2400" dirty="0" err="1">
                <a:latin typeface="Cambria Math" panose="02040503050406030204" pitchFamily="18" charset="0"/>
              </a:rPr>
              <a:t>Sinofast</a:t>
            </a:r>
            <a:r>
              <a:rPr lang="en-US" altLang="zh-CN" sz="2400" dirty="0">
                <a:latin typeface="Cambria Math" panose="02040503050406030204" pitchFamily="18" charset="0"/>
              </a:rPr>
              <a:t> Shenzhen</a:t>
            </a:r>
          </a:p>
          <a:p>
            <a:pPr marL="81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dirty="0">
                <a:latin typeface="Cambria Math" panose="02040503050406030204" pitchFamily="18" charset="0"/>
              </a:rPr>
              <a:t>Acceptance test at CERN</a:t>
            </a:r>
          </a:p>
          <a:p>
            <a:pPr marL="81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dirty="0">
                <a:latin typeface="Cambria Math" panose="02040503050406030204" pitchFamily="18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561682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0" y="-3"/>
            <a:ext cx="10515600" cy="920753"/>
          </a:xfrm>
        </p:spPr>
        <p:txBody>
          <a:bodyPr/>
          <a:lstStyle/>
          <a:p>
            <a:r>
              <a:rPr lang="en-US" altLang="zh-CN" dirty="0">
                <a:latin typeface="Cambria Math" panose="02040503050406030204" pitchFamily="18" charset="0"/>
              </a:rPr>
              <a:t>Overview: GE2/1 GEM electronics system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3" y="1148798"/>
            <a:ext cx="4730468" cy="316995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5903" y="1455433"/>
            <a:ext cx="2493450" cy="231078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1497" y="1523570"/>
            <a:ext cx="1954406" cy="103555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7852" y="2768028"/>
            <a:ext cx="1897852" cy="1010918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5543354" y="1228526"/>
            <a:ext cx="6465227" cy="321400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050323" y="4070794"/>
            <a:ext cx="3301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GE2/1 electronics readout system</a:t>
            </a:r>
          </a:p>
        </p:txBody>
      </p:sp>
      <p:sp>
        <p:nvSpPr>
          <p:cNvPr id="19" name="椭圆 18"/>
          <p:cNvSpPr/>
          <p:nvPr/>
        </p:nvSpPr>
        <p:spPr>
          <a:xfrm>
            <a:off x="3067000" y="2925479"/>
            <a:ext cx="559398" cy="914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/>
          <p:cNvCxnSpPr/>
          <p:nvPr/>
        </p:nvCxnSpPr>
        <p:spPr>
          <a:xfrm flipV="1">
            <a:off x="3670100" y="3154017"/>
            <a:ext cx="1829552" cy="305146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日期占位符 8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755899" cy="501650"/>
          </a:xfrm>
        </p:spPr>
        <p:txBody>
          <a:bodyPr/>
          <a:lstStyle/>
          <a:p>
            <a:fld id="{DB036DED-B41B-4AF9-95C7-65D910805DB2}" type="datetime1">
              <a:rPr lang="zh-CN" altLang="en-US" smtClean="0"/>
              <a:t>2022/11/23</a:t>
            </a:fld>
            <a:endParaRPr lang="zh-CN" altLang="en-US" dirty="0"/>
          </a:p>
        </p:txBody>
      </p:sp>
      <p:sp>
        <p:nvSpPr>
          <p:cNvPr id="23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altLang="zh-CN" dirty="0"/>
              <a:t>The role of GEB in CMS</a:t>
            </a:r>
            <a:endParaRPr lang="zh-CN" altLang="en-US" dirty="0"/>
          </a:p>
        </p:txBody>
      </p:sp>
      <p:sp>
        <p:nvSpPr>
          <p:cNvPr id="24" name="灯片编号占位符 10"/>
          <p:cNvSpPr>
            <a:spLocks noGrp="1"/>
          </p:cNvSpPr>
          <p:nvPr>
            <p:ph type="sldNum" sz="quarter" idx="12"/>
          </p:nvPr>
        </p:nvSpPr>
        <p:spPr>
          <a:xfrm>
            <a:off x="9430147" y="6356351"/>
            <a:ext cx="2743200" cy="501650"/>
          </a:xfrm>
        </p:spPr>
        <p:txBody>
          <a:bodyPr/>
          <a:lstStyle/>
          <a:p>
            <a:r>
              <a:rPr lang="zh-CN" altLang="en-US"/>
              <a:t>第</a:t>
            </a:r>
            <a:fld id="{7BE78CA6-7D55-47E7-99AD-922654108096}" type="slidenum">
              <a:rPr lang="zh-CN" altLang="en-US" smtClean="0"/>
              <a:pPr/>
              <a:t>3</a:t>
            </a:fld>
            <a:r>
              <a:rPr lang="zh-CN" altLang="en-US"/>
              <a:t>页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20061" y="1525188"/>
            <a:ext cx="1743080" cy="2310780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10099875" y="3785312"/>
            <a:ext cx="17834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GE2/1 GEM at CERN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97183" y="4657792"/>
            <a:ext cx="9775026" cy="140038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1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GE2/1 (inner ring on 2</a:t>
            </a:r>
            <a:r>
              <a:rPr lang="en-US" altLang="zh-CN" sz="1400" b="1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nd</a:t>
            </a:r>
            <a:r>
              <a:rPr lang="en-US" altLang="zh-CN" sz="1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endcap station) GEM system: </a:t>
            </a:r>
          </a:p>
          <a:p>
            <a:pPr marL="720000" indent="-205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72 super-module GEM detectors (36 on each endcap), consists of 288 GEM modules,</a:t>
            </a:r>
          </a:p>
          <a:p>
            <a:pPr marL="720000" lvl="1" indent="-205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Signals on each GEM module are read out by 12 VFAT chips, mounted on </a:t>
            </a:r>
            <a:r>
              <a:rPr lang="en-US" altLang="zh-CN" sz="1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GEB (GEM Electronics Board)</a:t>
            </a:r>
          </a:p>
          <a:p>
            <a:pPr marL="720000" indent="-205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Total GE2/1 electronics components</a:t>
            </a:r>
            <a:r>
              <a:rPr lang="zh-CN" alt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： </a:t>
            </a:r>
            <a:r>
              <a:rPr lang="en-US" altLang="zh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GEBs (288), OH (288), fibers to OTMB (288), fibers to ATCA trigger signal(288), fibers to ATCA </a:t>
            </a:r>
            <a:r>
              <a:rPr lang="en-US" altLang="zh-CN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GBTx</a:t>
            </a:r>
            <a:r>
              <a:rPr lang="en-US" altLang="zh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links (288)</a:t>
            </a:r>
          </a:p>
        </p:txBody>
      </p:sp>
      <p:sp>
        <p:nvSpPr>
          <p:cNvPr id="29" name="椭圆 28"/>
          <p:cNvSpPr/>
          <p:nvPr/>
        </p:nvSpPr>
        <p:spPr>
          <a:xfrm>
            <a:off x="11142733" y="3139987"/>
            <a:ext cx="291313" cy="51210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53761" y="4068889"/>
            <a:ext cx="1773268" cy="1096735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10165899" y="5138587"/>
            <a:ext cx="17834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VFAT</a:t>
            </a:r>
          </a:p>
        </p:txBody>
      </p:sp>
      <p:cxnSp>
        <p:nvCxnSpPr>
          <p:cNvPr id="32" name="直接箭头连接符 31"/>
          <p:cNvCxnSpPr/>
          <p:nvPr/>
        </p:nvCxnSpPr>
        <p:spPr>
          <a:xfrm flipV="1">
            <a:off x="11142733" y="3670806"/>
            <a:ext cx="145656" cy="766105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807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0" y="-3"/>
            <a:ext cx="10515600" cy="920753"/>
          </a:xfrm>
        </p:spPr>
        <p:txBody>
          <a:bodyPr/>
          <a:lstStyle/>
          <a:p>
            <a:r>
              <a:rPr lang="en-US" altLang="zh-CN" dirty="0">
                <a:latin typeface="Cambria Math" panose="02040503050406030204" pitchFamily="18" charset="0"/>
              </a:rPr>
              <a:t>Overview:</a:t>
            </a:r>
            <a:r>
              <a:rPr lang="zh-CN" altLang="en-US" dirty="0">
                <a:latin typeface="Cambria Math" panose="02040503050406030204" pitchFamily="18" charset="0"/>
              </a:rPr>
              <a:t> </a:t>
            </a:r>
            <a:r>
              <a:rPr lang="en-US" altLang="zh-CN" dirty="0">
                <a:latin typeface="Cambria Math" panose="02040503050406030204" pitchFamily="18" charset="0"/>
              </a:rPr>
              <a:t>GEB</a:t>
            </a:r>
            <a:r>
              <a:rPr lang="zh-CN" altLang="en-US" dirty="0">
                <a:latin typeface="Cambria Math" panose="02040503050406030204" pitchFamily="18" charset="0"/>
              </a:rPr>
              <a:t>（</a:t>
            </a:r>
            <a:r>
              <a:rPr lang="en-US" altLang="zh-CN" dirty="0">
                <a:latin typeface="Cambria Math" panose="02040503050406030204" pitchFamily="18" charset="0"/>
              </a:rPr>
              <a:t>GEM Electronics Board</a:t>
            </a:r>
            <a:r>
              <a:rPr lang="zh-CN" altLang="en-US" dirty="0">
                <a:latin typeface="Cambria Math" panose="02040503050406030204" pitchFamily="18" charset="0"/>
              </a:rPr>
              <a:t>）</a:t>
            </a:r>
          </a:p>
        </p:txBody>
      </p:sp>
      <p:sp>
        <p:nvSpPr>
          <p:cNvPr id="4" name="日期占位符 8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755899" cy="501650"/>
          </a:xfrm>
        </p:spPr>
        <p:txBody>
          <a:bodyPr/>
          <a:lstStyle/>
          <a:p>
            <a:fld id="{DB036DED-B41B-4AF9-95C7-65D910805DB2}" type="datetime1">
              <a:rPr lang="zh-CN" altLang="en-US" smtClean="0"/>
              <a:t>2022/11/23</a:t>
            </a:fld>
            <a:endParaRPr lang="zh-CN" altLang="en-US" dirty="0"/>
          </a:p>
        </p:txBody>
      </p:sp>
      <p:sp>
        <p:nvSpPr>
          <p:cNvPr id="5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altLang="zh-CN" dirty="0"/>
              <a:t>Design of GEB</a:t>
            </a:r>
            <a:endParaRPr lang="zh-CN" altLang="en-US" dirty="0"/>
          </a:p>
        </p:txBody>
      </p:sp>
      <p:sp>
        <p:nvSpPr>
          <p:cNvPr id="6" name="灯片编号占位符 10"/>
          <p:cNvSpPr>
            <a:spLocks noGrp="1"/>
          </p:cNvSpPr>
          <p:nvPr>
            <p:ph type="sldNum" sz="quarter" idx="12"/>
          </p:nvPr>
        </p:nvSpPr>
        <p:spPr>
          <a:xfrm>
            <a:off x="9430147" y="6356351"/>
            <a:ext cx="2743200" cy="501650"/>
          </a:xfrm>
        </p:spPr>
        <p:txBody>
          <a:bodyPr/>
          <a:lstStyle/>
          <a:p>
            <a:r>
              <a:rPr lang="zh-CN" altLang="en-US"/>
              <a:t>第</a:t>
            </a:r>
            <a:fld id="{7BE78CA6-7D55-47E7-99AD-922654108096}" type="slidenum">
              <a:rPr lang="zh-CN" altLang="en-US" smtClean="0"/>
              <a:pPr/>
              <a:t>4</a:t>
            </a:fld>
            <a:r>
              <a:rPr lang="zh-CN" altLang="en-US"/>
              <a:t>页</a:t>
            </a:r>
            <a:endParaRPr lang="zh-CN" altLang="en-US" dirty="0"/>
          </a:p>
        </p:txBody>
      </p:sp>
      <p:sp>
        <p:nvSpPr>
          <p:cNvPr id="7" name="内容占位符 5">
            <a:extLst>
              <a:ext uri="{FF2B5EF4-FFF2-40B4-BE49-F238E27FC236}">
                <a16:creationId xmlns:a16="http://schemas.microsoft.com/office/drawing/2014/main" id="{39C4EA5B-32AD-41F3-BA8B-3C88E73A55CC}"/>
              </a:ext>
            </a:extLst>
          </p:cNvPr>
          <p:cNvSpPr txBox="1">
            <a:spLocks/>
          </p:cNvSpPr>
          <p:nvPr/>
        </p:nvSpPr>
        <p:spPr>
          <a:xfrm>
            <a:off x="103490" y="1059428"/>
            <a:ext cx="6391821" cy="1286488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1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GEB functions:</a:t>
            </a:r>
          </a:p>
          <a:p>
            <a:pPr marL="360000" lvl="1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Transmission of signals between front-end VFAT and OH board.</a:t>
            </a:r>
          </a:p>
          <a:p>
            <a:pPr marL="360000" lvl="1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Power drive and distribution.</a:t>
            </a:r>
          </a:p>
          <a:p>
            <a:pPr marL="360000" lvl="1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Providing electrical shielding to signal of GEB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altLang="zh-CN" sz="14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6A155C6-4C9A-B24B-9904-43B85216B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303579" y="596455"/>
            <a:ext cx="1699642" cy="2495622"/>
          </a:xfrm>
          <a:prstGeom prst="rect">
            <a:avLst/>
          </a:prstGeom>
        </p:spPr>
      </p:pic>
      <p:pic>
        <p:nvPicPr>
          <p:cNvPr id="9" name="内容占位符 5">
            <a:extLst>
              <a:ext uri="{FF2B5EF4-FFF2-40B4-BE49-F238E27FC236}">
                <a16:creationId xmlns:a16="http://schemas.microsoft.com/office/drawing/2014/main" id="{CA55B7DD-27E6-C145-924D-2F234147F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831027" y="595204"/>
            <a:ext cx="1697139" cy="249562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122963" y="2680767"/>
            <a:ext cx="31387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Transmission line in signal layer of GEB</a:t>
            </a:r>
            <a:endParaRPr lang="zh-CN" altLang="en-US" sz="1400" b="1" dirty="0">
              <a:latin typeface="Cambria Math" panose="020405030504060302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98D6647-3FDB-4A7B-A1B5-86E5CC593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621321" y="2218371"/>
            <a:ext cx="1620927" cy="328096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367872" y="4669317"/>
            <a:ext cx="27043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>
                <a:latin typeface="Cambria Math" panose="02040503050406030204" pitchFamily="18" charset="0"/>
              </a:rPr>
              <a:t>Power distribution system of GEB</a:t>
            </a:r>
            <a:endParaRPr lang="zh-CN" altLang="en-US" sz="1400" b="1" dirty="0">
              <a:latin typeface="Cambria Math" panose="02040503050406030204" pitchFamily="18" charset="0"/>
            </a:endParaRPr>
          </a:p>
        </p:txBody>
      </p:sp>
      <p:sp>
        <p:nvSpPr>
          <p:cNvPr id="14" name="内容占位符 5">
            <a:extLst>
              <a:ext uri="{FF2B5EF4-FFF2-40B4-BE49-F238E27FC236}">
                <a16:creationId xmlns:a16="http://schemas.microsoft.com/office/drawing/2014/main" id="{E5F6A52E-1CBF-4BA7-9275-FACCC981EE8B}"/>
              </a:ext>
            </a:extLst>
          </p:cNvPr>
          <p:cNvSpPr txBox="1">
            <a:spLocks/>
          </p:cNvSpPr>
          <p:nvPr/>
        </p:nvSpPr>
        <p:spPr>
          <a:xfrm>
            <a:off x="103490" y="2345916"/>
            <a:ext cx="7305228" cy="4010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1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GEB requirements: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1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   Signal transmission system:</a:t>
            </a:r>
          </a:p>
          <a:p>
            <a:pPr marL="644400" lvl="2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1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Links on GEB: </a:t>
            </a:r>
            <a:r>
              <a:rPr lang="en-US" altLang="zh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altLang="zh-CN" sz="1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characteristic impedance </a:t>
            </a:r>
            <a:r>
              <a:rPr lang="en-US" altLang="zh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is 100 Ohm for differential line, and small fluctuations in characteristic impedance to reduce signal reflections</a:t>
            </a:r>
          </a:p>
          <a:p>
            <a:pPr marL="644400" lvl="2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1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Time resolution: </a:t>
            </a:r>
            <a:r>
              <a:rPr lang="en-US" altLang="zh-CN" sz="1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Time delay </a:t>
            </a:r>
            <a:r>
              <a:rPr lang="en-US" altLang="zh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of the signal lines are the same to meet isochronism requirement</a:t>
            </a:r>
          </a:p>
          <a:p>
            <a:pPr marL="644400" lvl="2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Low</a:t>
            </a:r>
            <a:r>
              <a:rPr lang="en-US" altLang="zh-CN" sz="14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CN" sz="1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BER (Bit Error Rate) </a:t>
            </a:r>
            <a:r>
              <a:rPr lang="en-US" altLang="zh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and</a:t>
            </a:r>
            <a:r>
              <a:rPr lang="en-US" altLang="zh-CN" sz="14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CN" sz="1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noise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1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 Power distribution system:</a:t>
            </a:r>
            <a:endParaRPr lang="en-US" altLang="zh-CN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644400" lvl="2" indent="-28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1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5 FEASTs: </a:t>
            </a:r>
            <a:r>
              <a:rPr lang="en-US" altLang="zh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Provide voltage to VFAT and OH board</a:t>
            </a:r>
          </a:p>
          <a:p>
            <a:pPr marL="644400" lvl="2" indent="-28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1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Power layer: </a:t>
            </a:r>
            <a:r>
              <a:rPr lang="en-US" altLang="zh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Effective power distribution systems</a:t>
            </a:r>
            <a:endParaRPr lang="en-US" altLang="zh-CN" sz="1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1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 Mechanical properties:</a:t>
            </a:r>
            <a:endParaRPr lang="en-US" altLang="zh-CN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644400" lvl="2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Total board thickness is less than </a:t>
            </a:r>
            <a:r>
              <a:rPr lang="en-US" altLang="zh-CN" sz="1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1.1mm</a:t>
            </a:r>
            <a:r>
              <a:rPr lang="en-US" altLang="zh-CN" sz="1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r>
              <a:rPr lang="en-US" altLang="zh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limited by installation space.</a:t>
            </a:r>
          </a:p>
          <a:p>
            <a:pPr marL="644400" lvl="2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Lower than the IPC standard curvature </a:t>
            </a:r>
            <a:r>
              <a:rPr lang="en-US" altLang="zh-CN" sz="1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0.75%</a:t>
            </a:r>
            <a:r>
              <a:rPr lang="en-US" altLang="zh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marL="644400" lvl="2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Torque strength of standoff can stand </a:t>
            </a:r>
            <a:r>
              <a:rPr lang="en-US" altLang="zh-CN" sz="1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0.5N·m</a:t>
            </a:r>
          </a:p>
        </p:txBody>
      </p:sp>
      <p:sp>
        <p:nvSpPr>
          <p:cNvPr id="15" name="内容占位符 5">
            <a:extLst>
              <a:ext uri="{FF2B5EF4-FFF2-40B4-BE49-F238E27FC236}">
                <a16:creationId xmlns:a16="http://schemas.microsoft.com/office/drawing/2014/main" id="{1B743A4E-F889-4391-8B70-E379AED4A45E}"/>
              </a:ext>
            </a:extLst>
          </p:cNvPr>
          <p:cNvSpPr txBox="1">
            <a:spLocks/>
          </p:cNvSpPr>
          <p:nvPr/>
        </p:nvSpPr>
        <p:spPr>
          <a:xfrm>
            <a:off x="6604000" y="5116945"/>
            <a:ext cx="5323407" cy="1039132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GE2/1 GEM GEBs :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16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→  Design, prototyping, mass production and test by China Group (Peking U., Tsinghua U., Sun Yet Sen U. ) </a:t>
            </a:r>
          </a:p>
        </p:txBody>
      </p:sp>
    </p:spTree>
    <p:extLst>
      <p:ext uri="{BB962C8B-B14F-4D97-AF65-F5344CB8AC3E}">
        <p14:creationId xmlns:p14="http://schemas.microsoft.com/office/powerpoint/2010/main" val="1001500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 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New Test device for GEB mass production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altLang="zh-CN"/>
              <a:t>GEB design, production and test</a:t>
            </a:r>
            <a:endParaRPr lang="zh-CN" altLang="en-US" dirty="0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755899" cy="501650"/>
          </a:xfrm>
        </p:spPr>
        <p:txBody>
          <a:bodyPr/>
          <a:lstStyle/>
          <a:p>
            <a:fld id="{97E6773A-E7CB-45C4-A18F-A1ABC20EABBE}" type="datetime1">
              <a:rPr lang="zh-CN" altLang="en-US" smtClean="0"/>
              <a:t>2022/11/23</a:t>
            </a:fld>
            <a:endParaRPr lang="zh-CN" altLang="en-US" dirty="0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430147" y="6356351"/>
            <a:ext cx="2743200" cy="501650"/>
          </a:xfrm>
        </p:spPr>
        <p:txBody>
          <a:bodyPr/>
          <a:lstStyle/>
          <a:p>
            <a:r>
              <a:rPr lang="en-US" altLang="zh-CN" dirty="0"/>
              <a:t>P</a:t>
            </a:r>
            <a:fld id="{7BE78CA6-7D55-47E7-99AD-922654108096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14438" y="1069505"/>
            <a:ext cx="114437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Cambria Math" panose="02040503050406030204" pitchFamily="18" charset="0"/>
              </a:rPr>
              <a:t>GEB test tool used in previous mass production: FPGA+LED light</a:t>
            </a:r>
            <a:r>
              <a:rPr lang="zh-CN" altLang="en-US" sz="2000" b="1" dirty="0">
                <a:latin typeface="Cambria Math" panose="02040503050406030204" pitchFamily="18" charset="0"/>
              </a:rPr>
              <a:t>，</a:t>
            </a:r>
            <a:r>
              <a:rPr lang="en-US" altLang="zh-CN" sz="2000" b="1" dirty="0">
                <a:latin typeface="Cambria Math" panose="02040503050406030204" pitchFamily="18" charset="0"/>
              </a:rPr>
              <a:t>manual operation</a:t>
            </a:r>
            <a:r>
              <a:rPr lang="zh-CN" altLang="en-US" sz="2000" b="1" dirty="0">
                <a:latin typeface="Cambria Math" panose="02040503050406030204" pitchFamily="18" charset="0"/>
              </a:rPr>
              <a:t>；</a:t>
            </a:r>
            <a:endParaRPr lang="en-US" altLang="zh-CN" sz="2000" b="1" dirty="0">
              <a:latin typeface="Cambria Math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70C0"/>
                </a:solidFill>
                <a:latin typeface="Cambria Math" panose="02040503050406030204" pitchFamily="18" charset="0"/>
              </a:rPr>
              <a:t>New automatic test device developed by PKU group: FPGA + computer+ LabView.  Goals: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33794" y="1933637"/>
            <a:ext cx="11305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70C0"/>
                </a:solidFill>
                <a:latin typeface="Cambria Math" panose="02040503050406030204" pitchFamily="18" charset="0"/>
              </a:rPr>
              <a:t>Connectivity Test: Automatic test the connectivity of GEB internal transmission line on FPGA and graphical display on the computer.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70C0"/>
                </a:solidFill>
                <a:latin typeface="Cambria Math" panose="02040503050406030204" pitchFamily="18" charset="0"/>
              </a:rPr>
              <a:t>BER Test: Perform high-speed differential signal test on GEB.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F2EF575-2D19-4137-8144-F2EF7BCA7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1" y="3045027"/>
            <a:ext cx="10015189" cy="2908392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9786017" y="3999608"/>
            <a:ext cx="643657" cy="150160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730091" y="4596523"/>
            <a:ext cx="22106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Differential Lines on GEBs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083CC40-610B-4951-B1DF-76664876D8C9}"/>
              </a:ext>
            </a:extLst>
          </p:cNvPr>
          <p:cNvSpPr/>
          <p:nvPr/>
        </p:nvSpPr>
        <p:spPr>
          <a:xfrm>
            <a:off x="3725652" y="5799530"/>
            <a:ext cx="32237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Design diagram of new GEB test device</a:t>
            </a:r>
          </a:p>
        </p:txBody>
      </p:sp>
    </p:spTree>
    <p:extLst>
      <p:ext uri="{BB962C8B-B14F-4D97-AF65-F5344CB8AC3E}">
        <p14:creationId xmlns:p14="http://schemas.microsoft.com/office/powerpoint/2010/main" val="778637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0" y="-3"/>
            <a:ext cx="10515600" cy="920753"/>
          </a:xfrm>
        </p:spPr>
        <p:txBody>
          <a:bodyPr/>
          <a:lstStyle/>
          <a:p>
            <a:r>
              <a:rPr lang="en-US" altLang="zh-CN" dirty="0">
                <a:latin typeface="Cambria Math" panose="02040503050406030204" pitchFamily="18" charset="0"/>
              </a:rPr>
              <a:t>Development of new GEB test device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4" name="日期占位符 8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755899" cy="501650"/>
          </a:xfrm>
        </p:spPr>
        <p:txBody>
          <a:bodyPr/>
          <a:lstStyle/>
          <a:p>
            <a:fld id="{DB036DED-B41B-4AF9-95C7-65D910805DB2}" type="datetime1">
              <a:rPr lang="zh-CN" altLang="en-US" smtClean="0"/>
              <a:t>2022/11/23</a:t>
            </a:fld>
            <a:endParaRPr lang="zh-CN" altLang="en-US" dirty="0"/>
          </a:p>
        </p:txBody>
      </p:sp>
      <p:sp>
        <p:nvSpPr>
          <p:cNvPr id="5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altLang="zh-CN" dirty="0"/>
              <a:t>Development of new GEB test device</a:t>
            </a:r>
            <a:endParaRPr lang="zh-CN" altLang="en-US" dirty="0"/>
          </a:p>
        </p:txBody>
      </p:sp>
      <p:sp>
        <p:nvSpPr>
          <p:cNvPr id="6" name="灯片编号占位符 10"/>
          <p:cNvSpPr>
            <a:spLocks noGrp="1"/>
          </p:cNvSpPr>
          <p:nvPr>
            <p:ph type="sldNum" sz="quarter" idx="12"/>
          </p:nvPr>
        </p:nvSpPr>
        <p:spPr>
          <a:xfrm>
            <a:off x="9430147" y="6356351"/>
            <a:ext cx="2743200" cy="501650"/>
          </a:xfrm>
        </p:spPr>
        <p:txBody>
          <a:bodyPr/>
          <a:lstStyle/>
          <a:p>
            <a:r>
              <a:rPr lang="zh-CN" altLang="en-US"/>
              <a:t>第</a:t>
            </a:r>
            <a:fld id="{7BE78CA6-7D55-47E7-99AD-922654108096}" type="slidenum">
              <a:rPr lang="zh-CN" altLang="en-US" smtClean="0"/>
              <a:pPr/>
              <a:t>6</a:t>
            </a:fld>
            <a:r>
              <a:rPr lang="zh-CN" altLang="en-US"/>
              <a:t>页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11974" y="1072061"/>
            <a:ext cx="38647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Cambria Math" panose="02040503050406030204" pitchFamily="18" charset="0"/>
              </a:rPr>
              <a:t>Connectivity Tool (Programming):</a:t>
            </a:r>
            <a:endParaRPr lang="zh-CN" altLang="en-US" sz="2000" dirty="0"/>
          </a:p>
        </p:txBody>
      </p:sp>
      <p:sp>
        <p:nvSpPr>
          <p:cNvPr id="9" name="文本框 8"/>
          <p:cNvSpPr txBox="1"/>
          <p:nvPr/>
        </p:nvSpPr>
        <p:spPr>
          <a:xfrm>
            <a:off x="489285" y="1533725"/>
            <a:ext cx="5482358" cy="1135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Cambria Math" panose="02040503050406030204" pitchFamily="18" charset="0"/>
              </a:rPr>
              <a:t>1.Use </a:t>
            </a:r>
            <a:r>
              <a:rPr lang="en-US" altLang="zh-CN" dirty="0" err="1">
                <a:latin typeface="Cambria Math" panose="02040503050406030204" pitchFamily="18" charset="0"/>
              </a:rPr>
              <a:t>Microblaze</a:t>
            </a:r>
            <a:r>
              <a:rPr lang="en-US" altLang="zh-CN" dirty="0">
                <a:latin typeface="Cambria Math" panose="02040503050406030204" pitchFamily="18" charset="0"/>
              </a:rPr>
              <a:t> in XPS to build soft cores and add required IP modules.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Cambria Math" panose="02040503050406030204" pitchFamily="18" charset="0"/>
              </a:rPr>
              <a:t>(Main modules: UART and GPIO)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41D6B86-3F91-4D8F-988A-0C80AE308E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51" y="2823811"/>
            <a:ext cx="5331344" cy="300931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642713" y="5804929"/>
            <a:ext cx="24773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structure of soft cores</a:t>
            </a:r>
            <a:endParaRPr lang="zh-CN" altLang="en-US" sz="1600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20358" y="1533726"/>
            <a:ext cx="5482358" cy="1135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Cambria Math" panose="02040503050406030204" pitchFamily="18" charset="0"/>
              </a:rPr>
              <a:t>2.Program the soft cores in SDK.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Cambria Math" panose="02040503050406030204" pitchFamily="18" charset="0"/>
              </a:rPr>
              <a:t>Establish serial communication between FPGA and laptop.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04BEE79-FC7F-4AF6-B101-070B7A672F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937" y="2821361"/>
            <a:ext cx="5041200" cy="301421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7674798" y="5833130"/>
            <a:ext cx="21323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Programming of FPGA</a:t>
            </a:r>
            <a:endParaRPr lang="zh-CN" altLang="en-US" sz="1600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595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0" y="-3"/>
            <a:ext cx="10515600" cy="920753"/>
          </a:xfrm>
        </p:spPr>
        <p:txBody>
          <a:bodyPr/>
          <a:lstStyle/>
          <a:p>
            <a:r>
              <a:rPr lang="en-US" altLang="zh-CN" dirty="0">
                <a:latin typeface="Cambria Math" panose="02040503050406030204" pitchFamily="18" charset="0"/>
              </a:rPr>
              <a:t>Development of new GEB test device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4" name="日期占位符 8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755899" cy="501650"/>
          </a:xfrm>
        </p:spPr>
        <p:txBody>
          <a:bodyPr/>
          <a:lstStyle/>
          <a:p>
            <a:fld id="{DB036DED-B41B-4AF9-95C7-65D910805DB2}" type="datetime1">
              <a:rPr lang="zh-CN" altLang="en-US" smtClean="0"/>
              <a:t>2022/11/23</a:t>
            </a:fld>
            <a:endParaRPr lang="zh-CN" altLang="en-US" dirty="0"/>
          </a:p>
        </p:txBody>
      </p:sp>
      <p:sp>
        <p:nvSpPr>
          <p:cNvPr id="5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altLang="zh-CN" dirty="0"/>
              <a:t>Development of new GEB test device</a:t>
            </a:r>
            <a:endParaRPr lang="zh-CN" altLang="en-US" dirty="0"/>
          </a:p>
        </p:txBody>
      </p:sp>
      <p:sp>
        <p:nvSpPr>
          <p:cNvPr id="6" name="灯片编号占位符 10"/>
          <p:cNvSpPr>
            <a:spLocks noGrp="1"/>
          </p:cNvSpPr>
          <p:nvPr>
            <p:ph type="sldNum" sz="quarter" idx="12"/>
          </p:nvPr>
        </p:nvSpPr>
        <p:spPr>
          <a:xfrm>
            <a:off x="9430147" y="6356351"/>
            <a:ext cx="2743200" cy="501650"/>
          </a:xfrm>
        </p:spPr>
        <p:txBody>
          <a:bodyPr/>
          <a:lstStyle/>
          <a:p>
            <a:r>
              <a:rPr lang="zh-CN" altLang="en-US"/>
              <a:t>第</a:t>
            </a:r>
            <a:fld id="{7BE78CA6-7D55-47E7-99AD-922654108096}" type="slidenum">
              <a:rPr lang="zh-CN" altLang="en-US" smtClean="0"/>
              <a:pPr/>
              <a:t>7</a:t>
            </a:fld>
            <a:r>
              <a:rPr lang="zh-CN" altLang="en-US"/>
              <a:t>页</a:t>
            </a:r>
            <a:endParaRPr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8646094C-BF2A-4025-AB3B-4445B956070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12" y="1977671"/>
            <a:ext cx="5943235" cy="3752091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14438" y="1036220"/>
            <a:ext cx="63777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Cambria Math" panose="02040503050406030204" pitchFamily="18" charset="0"/>
              </a:rPr>
              <a:t>BER Tool (Program FPGA directly with Verilog):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57970" y="1608339"/>
            <a:ext cx="1437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</a:rPr>
              <a:t>Module: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16793" y="2164819"/>
            <a:ext cx="2984118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Cambria Math" panose="02040503050406030204" pitchFamily="18" charset="0"/>
              </a:rPr>
              <a:t>1.Clock conversion module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16792" y="2782669"/>
            <a:ext cx="2984117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rgbClr val="FF0000"/>
                </a:solidFill>
                <a:latin typeface="Cambria Math" panose="02040503050406030204" pitchFamily="18" charset="0"/>
              </a:defRPr>
            </a:lvl1pPr>
          </a:lstStyle>
          <a:p>
            <a:r>
              <a:rPr lang="en-US" altLang="zh-CN" b="0" dirty="0"/>
              <a:t>2.Differential Signal Communication Module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16792" y="3661467"/>
            <a:ext cx="2984117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rgbClr val="FF0000"/>
                </a:solidFill>
                <a:latin typeface="Cambria Math" panose="02040503050406030204" pitchFamily="18" charset="0"/>
              </a:defRPr>
            </a:lvl1pPr>
          </a:lstStyle>
          <a:p>
            <a:r>
              <a:rPr lang="en-US" altLang="zh-CN" b="0" dirty="0"/>
              <a:t>3.Pseudo-random sequence generation module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16792" y="4582703"/>
            <a:ext cx="2984117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rgbClr val="FF0000"/>
                </a:solidFill>
                <a:latin typeface="Cambria Math" panose="02040503050406030204" pitchFamily="18" charset="0"/>
              </a:defRPr>
            </a:lvl1pPr>
          </a:lstStyle>
          <a:p>
            <a:r>
              <a:rPr lang="en-US" altLang="zh-CN" b="0" dirty="0"/>
              <a:t>4.Pseudo-random sequence check module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16792" y="5461501"/>
            <a:ext cx="2984117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rgbClr val="FF0000"/>
                </a:solidFill>
                <a:latin typeface="Cambria Math" panose="02040503050406030204" pitchFamily="18" charset="0"/>
              </a:defRPr>
            </a:lvl1pPr>
          </a:lstStyle>
          <a:p>
            <a:r>
              <a:rPr lang="en-US" altLang="zh-CN" b="0" dirty="0"/>
              <a:t>5. Counting and Communication Module</a:t>
            </a:r>
          </a:p>
        </p:txBody>
      </p:sp>
      <p:sp>
        <p:nvSpPr>
          <p:cNvPr id="25" name="矩形 24"/>
          <p:cNvSpPr/>
          <p:nvPr/>
        </p:nvSpPr>
        <p:spPr>
          <a:xfrm>
            <a:off x="5141951" y="5716917"/>
            <a:ext cx="2926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FPGA Programming module</a:t>
            </a:r>
            <a:endParaRPr lang="zh-CN" altLang="en-US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232" y="1597628"/>
            <a:ext cx="2768161" cy="2075310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9595396" y="3853716"/>
            <a:ext cx="2264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BER automatic tester</a:t>
            </a:r>
            <a:endParaRPr lang="zh-CN" altLang="en-US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D9FE1AC-1B1B-4CF6-92E0-2F2377175D29}"/>
              </a:ext>
            </a:extLst>
          </p:cNvPr>
          <p:cNvSpPr txBox="1"/>
          <p:nvPr/>
        </p:nvSpPr>
        <p:spPr>
          <a:xfrm>
            <a:off x="9189232" y="4899995"/>
            <a:ext cx="2768162" cy="120032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rgbClr val="FF0000"/>
                </a:solidFill>
                <a:latin typeface="Cambria Math" panose="02040503050406030204" pitchFamily="18" charset="0"/>
              </a:defRPr>
            </a:lvl1pPr>
          </a:lstStyle>
          <a:p>
            <a:r>
              <a:rPr lang="en-US" altLang="zh-CN" dirty="0">
                <a:solidFill>
                  <a:srgbClr val="0070C0"/>
                </a:solidFill>
              </a:rPr>
              <a:t>The new test device was successfully used in GEB production test in Shenzhen and CERN</a:t>
            </a:r>
          </a:p>
        </p:txBody>
      </p:sp>
    </p:spTree>
    <p:extLst>
      <p:ext uri="{BB962C8B-B14F-4D97-AF65-F5344CB8AC3E}">
        <p14:creationId xmlns:p14="http://schemas.microsoft.com/office/powerpoint/2010/main" val="1950309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0" y="-3"/>
            <a:ext cx="10515600" cy="920753"/>
          </a:xfrm>
        </p:spPr>
        <p:txBody>
          <a:bodyPr/>
          <a:lstStyle/>
          <a:p>
            <a:r>
              <a:rPr lang="en-US" altLang="zh-CN" dirty="0">
                <a:latin typeface="Cambria Math" panose="02040503050406030204" pitchFamily="18" charset="0"/>
              </a:rPr>
              <a:t>Mass production and test of GE2/1 GEB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4228" y="1000649"/>
            <a:ext cx="117163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Cambria Math" panose="02040503050406030204" pitchFamily="18" charset="0"/>
              </a:rPr>
              <a:t>GE2/1 GEBs are produced in </a:t>
            </a:r>
            <a:r>
              <a:rPr lang="en-US" altLang="zh-CN" sz="2000" b="1" dirty="0" err="1">
                <a:latin typeface="Cambria Math" panose="02040503050406030204" pitchFamily="18" charset="0"/>
              </a:rPr>
              <a:t>Sinofast</a:t>
            </a:r>
            <a:r>
              <a:rPr lang="en-US" altLang="zh-CN" sz="2000" b="1" dirty="0">
                <a:latin typeface="Cambria Math" panose="02040503050406030204" pitchFamily="18" charset="0"/>
              </a:rPr>
              <a:t> </a:t>
            </a:r>
            <a:r>
              <a:rPr lang="en-US" altLang="zh-CN" sz="2000" b="1" dirty="0" err="1">
                <a:latin typeface="Cambria Math" panose="02040503050406030204" pitchFamily="18" charset="0"/>
              </a:rPr>
              <a:t>LtD</a:t>
            </a:r>
            <a:r>
              <a:rPr lang="en-US" altLang="zh-CN" sz="2000" b="1" dirty="0">
                <a:latin typeface="Cambria Math" panose="02040503050406030204" pitchFamily="18" charset="0"/>
              </a:rPr>
              <a:t> in </a:t>
            </a:r>
            <a:r>
              <a:rPr lang="en-US" altLang="zh-CN" sz="2000" b="1" dirty="0" err="1">
                <a:latin typeface="Cambria Math" panose="02040503050406030204" pitchFamily="18" charset="0"/>
              </a:rPr>
              <a:t>ShenZhen</a:t>
            </a:r>
            <a:r>
              <a:rPr lang="en-US" altLang="zh-CN" sz="2000" b="1" dirty="0">
                <a:latin typeface="Cambria Math" panose="02040503050406030204" pitchFamily="18" charset="0"/>
              </a:rPr>
              <a:t>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Cambria Math" panose="02040503050406030204" pitchFamily="18" charset="0"/>
              </a:rPr>
              <a:t>GEBs are tested in </a:t>
            </a:r>
            <a:r>
              <a:rPr lang="en-US" altLang="zh-CN" sz="2000" b="1" dirty="0" err="1">
                <a:latin typeface="Cambria Math" panose="02040503050406030204" pitchFamily="18" charset="0"/>
              </a:rPr>
              <a:t>Sinofast</a:t>
            </a:r>
            <a:r>
              <a:rPr lang="en-US" altLang="zh-CN" sz="2000" b="1" dirty="0">
                <a:latin typeface="Cambria Math" panose="02040503050406030204" pitchFamily="18" charset="0"/>
              </a:rPr>
              <a:t> after production, qualified GEBs will be sent to CERN;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Cambria Math" panose="02040503050406030204" pitchFamily="18" charset="0"/>
              </a:rPr>
              <a:t>GEBs will be tested again at CERN (</a:t>
            </a:r>
            <a:r>
              <a:rPr lang="en-US" altLang="zh-CN" sz="2000" b="1" dirty="0">
                <a:solidFill>
                  <a:srgbClr val="0070C0"/>
                </a:solidFill>
                <a:latin typeface="Cambria Math" panose="02040503050406030204" pitchFamily="18" charset="0"/>
              </a:rPr>
              <a:t>acceptance test</a:t>
            </a:r>
            <a:r>
              <a:rPr lang="en-US" altLang="zh-CN" sz="2000" b="1" dirty="0">
                <a:latin typeface="Cambria Math" panose="02040503050406030204" pitchFamily="18" charset="0"/>
              </a:rPr>
              <a:t>).</a:t>
            </a:r>
          </a:p>
          <a:p>
            <a:pPr>
              <a:spcAft>
                <a:spcPts val="600"/>
              </a:spcAft>
            </a:pPr>
            <a:r>
              <a:rPr lang="en-US" altLang="zh-CN" sz="2000" b="1" dirty="0">
                <a:latin typeface="Cambria Math" panose="02040503050406030204" pitchFamily="18" charset="0"/>
              </a:rPr>
              <a:t>Status of GE2/1 GEB production and test:</a:t>
            </a:r>
            <a:endParaRPr lang="zh-CN" altLang="en-US" sz="2000" dirty="0"/>
          </a:p>
        </p:txBody>
      </p:sp>
      <p:sp>
        <p:nvSpPr>
          <p:cNvPr id="5" name="文本框 4"/>
          <p:cNvSpPr txBox="1"/>
          <p:nvPr/>
        </p:nvSpPr>
        <p:spPr>
          <a:xfrm>
            <a:off x="661427" y="2617021"/>
            <a:ext cx="73727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rgbClr val="FF0000"/>
                </a:solidFill>
                <a:latin typeface="Cambria Math" panose="02040503050406030204" pitchFamily="18" charset="0"/>
              </a:rPr>
              <a:t>8 GE2/1 M1 </a:t>
            </a:r>
            <a:r>
              <a:rPr lang="en-US" altLang="zh-CN" sz="1600" dirty="0">
                <a:latin typeface="Cambria Math" panose="02040503050406030204" pitchFamily="18" charset="0"/>
              </a:rPr>
              <a:t>halogen-free GEBs were produced and sent to CERN in June 2021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rgbClr val="FF0000"/>
                </a:solidFill>
                <a:latin typeface="Cambria Math" panose="02040503050406030204" pitchFamily="18" charset="0"/>
              </a:rPr>
              <a:t>160 GE2/1 M1-M4 </a:t>
            </a:r>
            <a:r>
              <a:rPr lang="en-US" altLang="zh-CN" sz="1600" dirty="0">
                <a:latin typeface="Cambria Math" panose="02040503050406030204" pitchFamily="18" charset="0"/>
              </a:rPr>
              <a:t>GEBs were produced and tested by Jan. 2022 and sent to CERN,  acceptance test completed in June 2022.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rgbClr val="FF0000"/>
                </a:solidFill>
                <a:latin typeface="Cambria Math" panose="02040503050406030204" pitchFamily="18" charset="0"/>
              </a:rPr>
              <a:t>168 GE2/1 M5-M8 </a:t>
            </a:r>
            <a:r>
              <a:rPr lang="en-US" altLang="zh-CN" sz="1600" dirty="0">
                <a:latin typeface="Cambria Math" panose="02040503050406030204" pitchFamily="18" charset="0"/>
              </a:rPr>
              <a:t>GEBs were produced and tested by June. 2022 and sent to CERN,  acceptance test completed in Sept. 2022.</a:t>
            </a:r>
          </a:p>
        </p:txBody>
      </p:sp>
      <p:sp>
        <p:nvSpPr>
          <p:cNvPr id="7" name="矩形 6"/>
          <p:cNvSpPr/>
          <p:nvPr/>
        </p:nvSpPr>
        <p:spPr>
          <a:xfrm>
            <a:off x="134228" y="4102630"/>
            <a:ext cx="37974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Cambria Math" panose="02040503050406030204" pitchFamily="18" charset="0"/>
              </a:rPr>
              <a:t>Content of GEB test:</a:t>
            </a:r>
            <a:endParaRPr lang="zh-CN" altLang="en-US" sz="2000" dirty="0"/>
          </a:p>
        </p:txBody>
      </p:sp>
      <p:sp>
        <p:nvSpPr>
          <p:cNvPr id="9" name="文本框 8"/>
          <p:cNvSpPr txBox="1"/>
          <p:nvPr/>
        </p:nvSpPr>
        <p:spPr>
          <a:xfrm>
            <a:off x="661427" y="4491785"/>
            <a:ext cx="68930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Cambria Math" panose="02040503050406030204" pitchFamily="18" charset="0"/>
              </a:rPr>
              <a:t>Manual and visual inspection, PCB bending degree checks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Cambria Math" panose="02040503050406030204" pitchFamily="18" charset="0"/>
              </a:rPr>
              <a:t>Connectivity test (by PKU tester)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Cambria Math" panose="02040503050406030204" pitchFamily="18" charset="0"/>
              </a:rPr>
              <a:t>HDLC-address check, Power Check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Cambria Math" panose="02040503050406030204" pitchFamily="18" charset="0"/>
              </a:rPr>
              <a:t>Standoff check and torque test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Cambria Math" panose="02040503050406030204" pitchFamily="18" charset="0"/>
              </a:rPr>
              <a:t>Pre-Order QC7 test </a:t>
            </a:r>
            <a:r>
              <a:rPr lang="en-US" altLang="zh-CN" sz="1600" dirty="0">
                <a:solidFill>
                  <a:srgbClr val="FF0000"/>
                </a:solidFill>
                <a:latin typeface="Cambria Math" panose="02040503050406030204" pitchFamily="18" charset="0"/>
              </a:rPr>
              <a:t>(at CERN)</a:t>
            </a: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altLang="zh-CN" dirty="0"/>
              <a:t>Status of production and test</a:t>
            </a:r>
            <a:endParaRPr lang="zh-CN" altLang="en-US" dirty="0"/>
          </a:p>
        </p:txBody>
      </p:sp>
      <p:sp>
        <p:nvSpPr>
          <p:cNvPr id="11" name="日期占位符 1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755899" cy="501650"/>
          </a:xfrm>
        </p:spPr>
        <p:txBody>
          <a:bodyPr/>
          <a:lstStyle/>
          <a:p>
            <a:fld id="{E4035108-3585-4B52-B678-1938361D6A62}" type="datetime1">
              <a:rPr lang="zh-CN" altLang="en-US" smtClean="0"/>
              <a:t>2022/11/23</a:t>
            </a:fld>
            <a:endParaRPr lang="zh-CN" altLang="en-US" dirty="0"/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430147" y="6356351"/>
            <a:ext cx="2743200" cy="501650"/>
          </a:xfrm>
        </p:spPr>
        <p:txBody>
          <a:bodyPr/>
          <a:lstStyle/>
          <a:p>
            <a:r>
              <a:rPr lang="en-US" altLang="zh-CN" dirty="0"/>
              <a:t>P</a:t>
            </a:r>
            <a:fld id="{7BE78CA6-7D55-47E7-99AD-922654108096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164" y="2448440"/>
            <a:ext cx="3898708" cy="2922886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9430147" y="5371326"/>
            <a:ext cx="16156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Pre-order QC7 test</a:t>
            </a:r>
            <a:endParaRPr lang="zh-CN" altLang="en-US" sz="1400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651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34228" y="1182360"/>
            <a:ext cx="36327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Cambria Math" panose="02040503050406030204" pitchFamily="18" charset="0"/>
              </a:rPr>
              <a:t>1. Manual and visual inspection:</a:t>
            </a:r>
            <a:endParaRPr lang="zh-CN" altLang="en-US" sz="2000" dirty="0"/>
          </a:p>
        </p:txBody>
      </p:sp>
      <p:sp>
        <p:nvSpPr>
          <p:cNvPr id="4" name="文本框 3"/>
          <p:cNvSpPr txBox="1"/>
          <p:nvPr/>
        </p:nvSpPr>
        <p:spPr>
          <a:xfrm>
            <a:off x="377050" y="1682145"/>
            <a:ext cx="5462917" cy="1545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Cambria Math" panose="02040503050406030204" pitchFamily="18" charset="0"/>
              </a:rPr>
              <a:t>Find out omission and damage of components.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Cambria Math" panose="02040503050406030204" pitchFamily="18" charset="0"/>
              </a:rPr>
              <a:t>Find out orientation and misalignment of components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Cambria Math" panose="02040503050406030204" pitchFamily="18" charset="0"/>
              </a:rPr>
              <a:t>Find out obvious short circuit and open circuit</a:t>
            </a:r>
          </a:p>
        </p:txBody>
      </p:sp>
      <p:sp>
        <p:nvSpPr>
          <p:cNvPr id="5" name="矩形 4"/>
          <p:cNvSpPr/>
          <p:nvPr/>
        </p:nvSpPr>
        <p:spPr>
          <a:xfrm>
            <a:off x="134228" y="3728724"/>
            <a:ext cx="1858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Cambria Math" panose="02040503050406030204" pitchFamily="18" charset="0"/>
              </a:rPr>
              <a:t>2. Power check:</a:t>
            </a:r>
            <a:endParaRPr lang="zh-CN" altLang="en-US" sz="2000" dirty="0"/>
          </a:p>
        </p:txBody>
      </p:sp>
      <p:sp>
        <p:nvSpPr>
          <p:cNvPr id="6" name="文本框 5"/>
          <p:cNvSpPr txBox="1"/>
          <p:nvPr/>
        </p:nvSpPr>
        <p:spPr>
          <a:xfrm>
            <a:off x="377050" y="4162833"/>
            <a:ext cx="7258991" cy="1622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Cambria Math" panose="02040503050406030204" pitchFamily="18" charset="0"/>
              </a:rPr>
              <a:t>No short circuit to each other in power distribution system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Cambria Math" panose="02040503050406030204" pitchFamily="18" charset="0"/>
              </a:rPr>
              <a:t>Open circuit between AGND, DGND and SHIELD_NET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Cambria Math" panose="02040503050406030204" pitchFamily="18" charset="0"/>
              </a:rPr>
              <a:t>Voltage measurement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Cambria Math" panose="02040503050406030204" pitchFamily="18" charset="0"/>
              </a:rPr>
              <a:t>Power current measurement</a:t>
            </a:r>
          </a:p>
        </p:txBody>
      </p:sp>
      <p:pic>
        <p:nvPicPr>
          <p:cNvPr id="7" name="内容占位符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148" y="3911761"/>
            <a:ext cx="2729372" cy="204703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287773" y="5785008"/>
            <a:ext cx="23993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short circuit check of M1V2-1</a:t>
            </a:r>
            <a:endParaRPr lang="zh-CN" altLang="en-US" sz="1200" dirty="0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altLang="zh-CN" dirty="0"/>
              <a:t>Test at Shenzhen</a:t>
            </a:r>
            <a:endParaRPr lang="zh-CN" altLang="en-US" dirty="0"/>
          </a:p>
        </p:txBody>
      </p:sp>
      <p:sp>
        <p:nvSpPr>
          <p:cNvPr id="10" name="日期占位符 1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755899" cy="501650"/>
          </a:xfrm>
        </p:spPr>
        <p:txBody>
          <a:bodyPr/>
          <a:lstStyle/>
          <a:p>
            <a:fld id="{19674135-49CD-4A6A-868F-206DC29C2626}" type="datetime1">
              <a:rPr lang="zh-CN" altLang="en-US" smtClean="0"/>
              <a:t>2022/11/23</a:t>
            </a:fld>
            <a:endParaRPr lang="zh-CN" altLang="en-US" dirty="0"/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430147" y="6356351"/>
            <a:ext cx="2743200" cy="501650"/>
          </a:xfrm>
        </p:spPr>
        <p:txBody>
          <a:bodyPr/>
          <a:lstStyle/>
          <a:p>
            <a:r>
              <a:rPr lang="en-US" altLang="zh-CN" dirty="0"/>
              <a:t>P</a:t>
            </a:r>
            <a:fld id="{7BE78CA6-7D55-47E7-99AD-922654108096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0" y="-3"/>
            <a:ext cx="10515600" cy="920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GEB Test at Shenzhen by PKY, SYU and THU groups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3BDA207-BDA8-4356-824E-2FA6EB209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237" y="1182360"/>
            <a:ext cx="5803804" cy="250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6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1237</Words>
  <Application>Microsoft Office PowerPoint</Application>
  <PresentationFormat>宽屏</PresentationFormat>
  <Paragraphs>302</Paragraphs>
  <Slides>12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等线</vt:lpstr>
      <vt:lpstr>等线 Light</vt:lpstr>
      <vt:lpstr>Arial</vt:lpstr>
      <vt:lpstr>Cambria Math</vt:lpstr>
      <vt:lpstr>Times New Roman</vt:lpstr>
      <vt:lpstr>Wingdings</vt:lpstr>
      <vt:lpstr>Office 主题​​</vt:lpstr>
      <vt:lpstr>PowerPoint 演示文稿</vt:lpstr>
      <vt:lpstr>Outline</vt:lpstr>
      <vt:lpstr>Overview: GE2/1 GEM electronics system</vt:lpstr>
      <vt:lpstr>Overview: GEB（GEM Electronics Board）</vt:lpstr>
      <vt:lpstr> New Test device for GEB mass production</vt:lpstr>
      <vt:lpstr>Development of new GEB test device</vt:lpstr>
      <vt:lpstr>Development of new GEB test device</vt:lpstr>
      <vt:lpstr>Mass production and test of GE2/1 GEB</vt:lpstr>
      <vt:lpstr>PowerPoint 演示文稿</vt:lpstr>
      <vt:lpstr>GEB Test at Shenzhen</vt:lpstr>
      <vt:lpstr>GE2/1 GEB Test Results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lizhe15@mails.tsinghua.edu.cn</dc:creator>
  <cp:lastModifiedBy>ban</cp:lastModifiedBy>
  <cp:revision>193</cp:revision>
  <dcterms:created xsi:type="dcterms:W3CDTF">2022-10-25T06:32:52Z</dcterms:created>
  <dcterms:modified xsi:type="dcterms:W3CDTF">2022-11-23T15:27:55Z</dcterms:modified>
</cp:coreProperties>
</file>