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2" r:id="rId6"/>
    <p:sldId id="305" r:id="rId7"/>
    <p:sldId id="304" r:id="rId8"/>
    <p:sldId id="303" r:id="rId9"/>
    <p:sldId id="306" r:id="rId10"/>
    <p:sldId id="261" r:id="rId11"/>
    <p:sldId id="308" r:id="rId12"/>
    <p:sldId id="309" r:id="rId13"/>
    <p:sldId id="307" r:id="rId14"/>
    <p:sldId id="310" r:id="rId15"/>
    <p:sldId id="312" r:id="rId16"/>
    <p:sldId id="31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C906-1C98-4A57-B1C2-FADF611022D5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57F5-3AA6-4FA9-B6D0-7A536797A7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A57F5-3AA6-4FA9-B6D0-7A536797A7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86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6A488-6447-4D09-B2B4-7730EDD7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8BEDAB-0514-4BF5-98FD-1E35B6F04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720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D67F7-9E43-4742-9341-0EAE219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D21A00-3C41-40C2-9497-96283C8AD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74AB5C-9D96-480D-9025-364B8A38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678B-8AAA-45C8-8DB8-ED755E8CAFC4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E5BE5-A5A9-444F-B899-9CFCD197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12EA5D-4888-4D6E-905C-E2379BFD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3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BE683C-623E-465B-AF47-9140BDDE1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A9D36-4039-4CC7-BA01-348CCCEE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F88C0-7DF6-4BE8-8BED-104C6C69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F9E6-A472-4A2D-97C0-670976DB309A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933F0-8AB2-4414-B56D-3F276EC9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3AF91F-352D-4304-8C30-13F17B9F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71CDA7-3F8D-4CFF-BD37-4E952E35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" y="1253331"/>
            <a:ext cx="10515600" cy="435133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lnSpc>
                <a:spcPct val="120000"/>
              </a:lnSpc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lnSpc>
                <a:spcPct val="120000"/>
              </a:lnSpc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lnSpc>
                <a:spcPct val="120000"/>
              </a:lnSpc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lnSpc>
                <a:spcPct val="120000"/>
              </a:lnSpc>
              <a:defRPr sz="24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8FD6F4-FA2B-499D-AC06-ED514D93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7625" y="6356349"/>
            <a:ext cx="2743200" cy="365125"/>
          </a:xfrm>
        </p:spPr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F245AB-31ED-4346-81FF-1116D20E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8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93F3F8-DEF2-4337-ABF2-EB2D6BAB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175" y="6356347"/>
            <a:ext cx="2743200" cy="365125"/>
          </a:xfrm>
        </p:spPr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FC5F38-FC3E-4C3A-98F4-3A7EFAD82E07}"/>
              </a:ext>
            </a:extLst>
          </p:cNvPr>
          <p:cNvSpPr/>
          <p:nvPr userDrawn="1"/>
        </p:nvSpPr>
        <p:spPr>
          <a:xfrm>
            <a:off x="0" y="0"/>
            <a:ext cx="12192000" cy="10307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F611D18-6F7A-461B-8EE6-E7B81B07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34839"/>
            <a:ext cx="10515600" cy="971001"/>
          </a:xfrm>
        </p:spPr>
        <p:txBody>
          <a:bodyPr>
            <a:normAutofit/>
          </a:bodyPr>
          <a:lstStyle>
            <a:lvl1pPr>
              <a:defRPr sz="4000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56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0ADEF-00C4-4671-9433-45AC4663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912BA-787B-4AE3-B6AD-671DDDDF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B92E70-6640-4719-9D56-D1B68021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F3B-6034-47B8-AAD5-CCAA80F86C20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6F6164-989D-4C3A-B1A5-008ADE4A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78FDA-9D64-43D9-A21F-D2FB808F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2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C348F-A624-465B-9D68-7A6BD35A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6F165-B80C-4DDD-AD66-EBD209932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AA0408-B909-4CCF-8863-74175B3AE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A37628-7CCC-4DAB-99BD-57BBE46C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FE8-DFD1-4642-99A2-209662A695D6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CF04C3-505C-4FB2-9BFE-01F45D48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F3EA74-B450-4EA7-A3B2-06ECC5E6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7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B4057-F11C-4628-B51D-01B2742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41BAB0-C7DC-47B1-921A-AF283791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2DE903-F924-4014-9DC5-141FC4D34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1FB70F-8C9A-477F-9BDD-3BCC0A21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231B36E-F4EB-4747-B6F9-3022C90B4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B41E03-2A3B-466C-801C-868ACBDA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A773-3066-4BF3-9E1C-26ADAD8253D9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8118BA-2739-4789-990D-8A64B29A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D92FD5-A1B1-4428-95CB-7E824105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27CAD-3345-4BBD-AC37-1D83D0BE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2D8E09-8636-44A1-9C34-FBD6EB7B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9FF7-F194-4A5D-96E6-BA639E8A6FA2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491183-3B32-4EE3-BE5D-E7567387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4676D-433B-4A48-BAC3-CABF6C0D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CC5547-3490-4342-8F99-FCA53CA3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FD06-3521-4B95-9361-8653705BD94E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6AD728-17E7-44F7-BE03-4A08937A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53DE51-50DF-4174-A9E1-54AE68B6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C30975-068E-481B-8CF1-8A42146D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4B1559-A245-47AA-A09A-50931199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72E7B8-55AD-4F96-9DA6-25AC2625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97DF2B-AB85-4EB0-9481-3298B516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D2AD-6F15-4874-ADC1-13151EB67DAC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C0DB93-988A-4A7E-8658-FB72409D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A0EC6-32EF-42A5-9F89-C9411CCE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78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7AA65-29AD-454F-84C5-0BFD66C6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AC55ED-513F-46F3-A27D-A4706C468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0538F-3741-40C3-A259-D94328E12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27D995-AE8D-4C9E-8E8B-99769419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B35D-2025-42AE-A670-C01FB870B76D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1D45FC-75AE-4735-95B8-198F2B73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F0386-F7FD-4B97-BDE1-6ACBFAD3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F3D043-CC9F-4B6B-A507-24CF6CB2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2DACB2-AF3B-4507-AA6B-A8384AD4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316D63-013B-45FA-ABC9-84F5EB36C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BA27-E835-4D40-86AD-01CC913B8F8D}" type="datetime1">
              <a:rPr lang="zh-CN" altLang="en-US" smtClean="0"/>
              <a:t>2022/4/19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E91265-3C56-4490-B621-EB2B67A64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B8C1D-6838-4AE3-85D2-81B9E86B4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3FF6-5A09-4608-88E8-6702E03568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1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226DC-4363-4C54-9965-BF28B5239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Clustering for crystal bar ECAL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2AA3DEB-2613-40F7-B102-D5722A980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Weizheng Song</a:t>
            </a:r>
          </a:p>
          <a:p>
            <a:r>
              <a:rPr lang="en-US" altLang="zh-CN" dirty="0"/>
              <a:t>2022.4.20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80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8E4CF1-CC8F-47BA-894F-327FD80B8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625" y="1684652"/>
                <a:ext cx="8367684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Two-jet events:</a:t>
                </a:r>
              </a:p>
              <a:p>
                <a:pPr lvl="1"/>
                <a:r>
                  <a:rPr lang="en-US" altLang="zh-CN" i="1" dirty="0">
                    <a:solidFill>
                      <a:prstClr val="black"/>
                    </a:solidFill>
                    <a:cs typeface="+mj-cs"/>
                  </a:rPr>
                  <a:t>240GeV,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−&gt;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𝑍𝐻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−&gt;</m:t>
                    </m:r>
                    <m:r>
                      <a:rPr lang="zh-CN" alt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𝜐𝜐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j-cs"/>
                      </a:rPr>
                      <m:t>𝑔𝑔</m:t>
                    </m:r>
                  </m:oMath>
                </a14:m>
                <a:r>
                  <a:rPr lang="en-US" altLang="zh-CN" i="1" dirty="0"/>
                  <a:t> as an example</a:t>
                </a:r>
              </a:p>
              <a:p>
                <a:r>
                  <a:rPr lang="en-US" altLang="zh-CN" dirty="0"/>
                  <a:t>Homogeneous crystal bar barrel ECAL</a:t>
                </a:r>
              </a:p>
              <a:p>
                <a:r>
                  <a:rPr lang="en-US" altLang="zh-CN" dirty="0"/>
                  <a:t>Physics results after clustering</a:t>
                </a:r>
              </a:p>
              <a:p>
                <a:pPr lvl="1"/>
                <a:r>
                  <a:rPr lang="en-US" altLang="zh-CN" i="1" dirty="0"/>
                  <a:t>number of hits</a:t>
                </a:r>
              </a:p>
              <a:p>
                <a:pPr lvl="1"/>
                <a:r>
                  <a:rPr lang="en-US" altLang="zh-CN" i="1" dirty="0"/>
                  <a:t>number of clusters</a:t>
                </a:r>
              </a:p>
              <a:p>
                <a:pPr lvl="1"/>
                <a:r>
                  <a:rPr lang="en-US" altLang="zh-CN" i="1" dirty="0"/>
                  <a:t>energy and position information </a:t>
                </a:r>
              </a:p>
              <a:p>
                <a:pPr lvl="1"/>
                <a:r>
                  <a:rPr lang="en-US" altLang="zh-CN" i="1" dirty="0"/>
                  <a:t>transverse and longitudinal development of two-jet events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8E4CF1-CC8F-47BA-894F-327FD80B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625" y="1684652"/>
                <a:ext cx="8367684" cy="4351338"/>
              </a:xfrm>
              <a:blipFill>
                <a:blip r:embed="rId2"/>
                <a:stretch>
                  <a:fillRect l="-947" t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537203-9647-4AE3-814C-BA215247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8ACFA-67FA-4DEB-9CE4-5AE99BAE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B73F0D1-4BEA-409B-9F2F-6501FC98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Physics results after clustering</a:t>
            </a:r>
            <a:endParaRPr lang="zh-CN" altLang="en-US" dirty="0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77E9199F-DDC8-4A53-9696-1A57E7AA1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96" y="1254656"/>
            <a:ext cx="2671104" cy="26056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FA3392B-60F6-4EB2-8C61-11A57A73C387}"/>
              </a:ext>
            </a:extLst>
          </p:cNvPr>
          <p:cNvSpPr/>
          <p:nvPr/>
        </p:nvSpPr>
        <p:spPr>
          <a:xfrm>
            <a:off x="9406339" y="1742599"/>
            <a:ext cx="2528256" cy="49686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mean = 56.39 GeV</a:t>
            </a:r>
          </a:p>
        </p:txBody>
      </p:sp>
    </p:spTree>
    <p:extLst>
      <p:ext uri="{BB962C8B-B14F-4D97-AF65-F5344CB8AC3E}">
        <p14:creationId xmlns:p14="http://schemas.microsoft.com/office/powerpoint/2010/main" val="416115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16595A-67DC-4DE7-91FE-B213BBF9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56513F-83FC-4718-AAB4-F266F1D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D2F7D05-5B6A-48DE-822E-8CE7404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hits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D0D2E6-87EB-4EB8-9B3F-0DA941BD6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" y="1453577"/>
            <a:ext cx="3321371" cy="32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F421B22-39CF-4F30-BB67-B88102475500}"/>
              </a:ext>
            </a:extLst>
          </p:cNvPr>
          <p:cNvSpPr/>
          <p:nvPr/>
        </p:nvSpPr>
        <p:spPr>
          <a:xfrm>
            <a:off x="1068621" y="4846087"/>
            <a:ext cx="2650375" cy="13832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Barrel ECAL: ~400k crystals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Mean: 6621, ~1.7%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D1342AC-7990-4436-A168-C8C6042E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89" y="1593331"/>
            <a:ext cx="3321371" cy="3240000"/>
          </a:xfrm>
          <a:prstGeom prst="rect">
            <a:avLst/>
          </a:prstGeom>
        </p:spPr>
      </p:pic>
      <p:pic>
        <p:nvPicPr>
          <p:cNvPr id="15" name="内容占位符 6">
            <a:extLst>
              <a:ext uri="{FF2B5EF4-FFF2-40B4-BE49-F238E27FC236}">
                <a16:creationId xmlns:a16="http://schemas.microsoft.com/office/drawing/2014/main" id="{51F0C705-5493-4C23-9D20-80B8BE875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59" y="1453577"/>
            <a:ext cx="4751093" cy="3240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BBD5D26-8E7D-46BB-9288-34B91D34921B}"/>
              </a:ext>
            </a:extLst>
          </p:cNvPr>
          <p:cNvSpPr/>
          <p:nvPr/>
        </p:nvSpPr>
        <p:spPr>
          <a:xfrm>
            <a:off x="4918577" y="4833331"/>
            <a:ext cx="3408677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mean = 8.5MeV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maxima = 2.25GeV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8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16595A-67DC-4DE7-91FE-B213BBF9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56513F-83FC-4718-AAB4-F266F1D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D2F7D05-5B6A-48DE-822E-8CE7404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clusters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5502EC-5AFA-4A28-A436-9632B02F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" y="1521093"/>
            <a:ext cx="5910411" cy="32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F0731F-B5F9-4C81-8E5B-8C21BE0F3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51" y="1521093"/>
            <a:ext cx="3940274" cy="216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382A3E0-6D4D-42F5-87A6-05AD74A748E8}"/>
              </a:ext>
            </a:extLst>
          </p:cNvPr>
          <p:cNvSpPr/>
          <p:nvPr/>
        </p:nvSpPr>
        <p:spPr>
          <a:xfrm>
            <a:off x="8656987" y="2128384"/>
            <a:ext cx="2256238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energy &gt;= 0.14 GeV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F738B2E-6AA3-480F-9255-9CFF41DAC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51" y="4196346"/>
            <a:ext cx="394027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1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42C1428-BD45-43CB-9A63-DBC81ADE5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422"/>
            <a:ext cx="3940274" cy="2160000"/>
          </a:xfr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A0F830-801E-4498-8FE8-E844B1CC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A4BC17-11B5-4902-A3A8-97B004EC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6C392FD-67B0-41B6-A74A-59A8ABB3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Energy and position information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69CF20-8078-4AFD-8AE0-673A71C3F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096"/>
            <a:ext cx="3940274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8ADB47-6F0F-4229-93D3-958106FFE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4" y="3902096"/>
            <a:ext cx="3940274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AA3173-44F5-4418-ADBC-66127B55B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4" y="1445422"/>
            <a:ext cx="3940274" cy="21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83786D-F56D-4C14-92C8-05293CAC1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7" y="1445422"/>
            <a:ext cx="3940274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352220-4B25-438A-886F-80125D5552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37" y="3902096"/>
            <a:ext cx="394027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F4FFB2-00BA-4D82-8708-9344EAA1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094C5C-2D7A-4219-97B0-00895C04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8FC1386-0B56-4FFA-A706-0828FC3B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Transverse and longitudinal energy distribution </a:t>
            </a:r>
            <a:endParaRPr lang="zh-CN" altLang="en-US" dirty="0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61EF33E4-BB3F-4E6E-86D9-31602451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88" y="1269000"/>
            <a:ext cx="3940274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4C0786-64E4-40A9-BFA8-CFFC622B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160"/>
            <a:ext cx="3940274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45DBA16-03BE-4763-9229-4654F7933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4" y="3692160"/>
            <a:ext cx="3940274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4DD66-DCD3-44DF-9985-BD6275414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48" y="3692160"/>
            <a:ext cx="3940274" cy="2160000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24625DF-5E02-4327-89A8-DF91B5B1BAAF}"/>
              </a:ext>
            </a:extLst>
          </p:cNvPr>
          <p:cNvSpPr txBox="1">
            <a:spLocks/>
          </p:cNvSpPr>
          <p:nvPr/>
        </p:nvSpPr>
        <p:spPr>
          <a:xfrm>
            <a:off x="2428330" y="4168013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3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69D98B25-8498-4EB1-B414-B7FD599F4380}"/>
              </a:ext>
            </a:extLst>
          </p:cNvPr>
          <p:cNvSpPr txBox="1">
            <a:spLocks/>
          </p:cNvSpPr>
          <p:nvPr/>
        </p:nvSpPr>
        <p:spPr>
          <a:xfrm>
            <a:off x="6368604" y="4168013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6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67336E4E-B6AC-42F5-9C76-75867C3E255F}"/>
              </a:ext>
            </a:extLst>
          </p:cNvPr>
          <p:cNvSpPr txBox="1">
            <a:spLocks/>
          </p:cNvSpPr>
          <p:nvPr/>
        </p:nvSpPr>
        <p:spPr>
          <a:xfrm>
            <a:off x="10422775" y="4168013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9</a:t>
            </a:r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3090F92E-354A-416B-9086-05269C42F8C8}"/>
              </a:ext>
            </a:extLst>
          </p:cNvPr>
          <p:cNvSpPr txBox="1">
            <a:spLocks/>
          </p:cNvSpPr>
          <p:nvPr/>
        </p:nvSpPr>
        <p:spPr>
          <a:xfrm>
            <a:off x="9434290" y="1602494"/>
            <a:ext cx="1645041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cluster 258</a:t>
            </a:r>
          </a:p>
        </p:txBody>
      </p:sp>
    </p:spTree>
    <p:extLst>
      <p:ext uri="{BB962C8B-B14F-4D97-AF65-F5344CB8AC3E}">
        <p14:creationId xmlns:p14="http://schemas.microsoft.com/office/powerpoint/2010/main" val="293884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B6B1A5-AA2B-4DA6-B7B0-04BAD06D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943E2-FBA4-40C6-B18F-1C349FA5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16E0FFA-213C-43A7-BFB8-F2A4557E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Transverse and longitudinal energy distribution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B873AE-1135-4B4D-AE21-EB5F86F6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88" y="1247674"/>
            <a:ext cx="3940274" cy="2160000"/>
          </a:xfrm>
          <a:prstGeom prst="rect">
            <a:avLst/>
          </a:prstGeom>
        </p:spPr>
      </p:pic>
      <p:pic>
        <p:nvPicPr>
          <p:cNvPr id="7" name="内容占位符 12">
            <a:extLst>
              <a:ext uri="{FF2B5EF4-FFF2-40B4-BE49-F238E27FC236}">
                <a16:creationId xmlns:a16="http://schemas.microsoft.com/office/drawing/2014/main" id="{402B3564-5390-48E0-84C7-22A282D2F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508"/>
            <a:ext cx="3940274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666AD0D-C6E9-47F8-95E9-28130B57F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63" y="3649508"/>
            <a:ext cx="3940274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083CEF-AC7C-4272-A351-050779B15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26" y="3649508"/>
            <a:ext cx="3940274" cy="2160000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2EEB8037-D353-4599-A5BF-9A8B1DA6DA4F}"/>
              </a:ext>
            </a:extLst>
          </p:cNvPr>
          <p:cNvSpPr txBox="1">
            <a:spLocks/>
          </p:cNvSpPr>
          <p:nvPr/>
        </p:nvSpPr>
        <p:spPr>
          <a:xfrm>
            <a:off x="9434290" y="1602494"/>
            <a:ext cx="1645041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cluster 260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A490AEFD-2B99-494B-A465-F59126541798}"/>
              </a:ext>
            </a:extLst>
          </p:cNvPr>
          <p:cNvSpPr txBox="1">
            <a:spLocks/>
          </p:cNvSpPr>
          <p:nvPr/>
        </p:nvSpPr>
        <p:spPr>
          <a:xfrm>
            <a:off x="1114435" y="4123624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3</a:t>
            </a:r>
          </a:p>
        </p:txBody>
      </p:sp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ECEFB871-E380-49C6-88C8-CC1648EC8813}"/>
              </a:ext>
            </a:extLst>
          </p:cNvPr>
          <p:cNvSpPr txBox="1">
            <a:spLocks/>
          </p:cNvSpPr>
          <p:nvPr/>
        </p:nvSpPr>
        <p:spPr>
          <a:xfrm>
            <a:off x="5054709" y="4123624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6</a:t>
            </a:r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01505074-258F-4C78-B65F-ADE0C4ED63D1}"/>
              </a:ext>
            </a:extLst>
          </p:cNvPr>
          <p:cNvSpPr txBox="1">
            <a:spLocks/>
          </p:cNvSpPr>
          <p:nvPr/>
        </p:nvSpPr>
        <p:spPr>
          <a:xfrm>
            <a:off x="9108880" y="4123624"/>
            <a:ext cx="1131616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layer 9</a:t>
            </a:r>
          </a:p>
        </p:txBody>
      </p:sp>
    </p:spTree>
    <p:extLst>
      <p:ext uri="{BB962C8B-B14F-4D97-AF65-F5344CB8AC3E}">
        <p14:creationId xmlns:p14="http://schemas.microsoft.com/office/powerpoint/2010/main" val="292696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6DA3182-AA02-493B-A73C-2CBB5D2A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 Design and implementation of clustering for crystal bar ECAL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 Physics results of single gamma and two-jet events after clustering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 Implementation of clustering for particles between two modules</a:t>
            </a:r>
          </a:p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F7BD3E-57B2-4974-9072-C29709BB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C6E2A6-3128-407F-AE0D-55C712DD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F8BF111-3F8B-4136-9279-74AB72FE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20C1555D-F644-4EED-B2E9-CE6C7E197AFD}"/>
              </a:ext>
            </a:extLst>
          </p:cNvPr>
          <p:cNvSpPr txBox="1">
            <a:spLocks/>
          </p:cNvSpPr>
          <p:nvPr/>
        </p:nvSpPr>
        <p:spPr>
          <a:xfrm>
            <a:off x="9268184" y="5604669"/>
            <a:ext cx="1645041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cs typeface="Times New Roman" panose="02020603050405020304" pitchFamily="18" charset="0"/>
              </a:rPr>
              <a:t>Thanks!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279037-F3E0-4991-A064-6A210E0A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84" y="3390592"/>
            <a:ext cx="1959838" cy="2100244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86A1D3E7-513C-4C55-A4BE-D49A6D69A1A2}"/>
              </a:ext>
            </a:extLst>
          </p:cNvPr>
          <p:cNvSpPr/>
          <p:nvPr/>
        </p:nvSpPr>
        <p:spPr>
          <a:xfrm rot="3122786">
            <a:off x="10439376" y="3264838"/>
            <a:ext cx="612169" cy="7465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5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DF38617-DD44-4103-B94B-6C8DDEE0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Clustering for crystal bar ECAL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Clustering results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D6605F-64A5-4963-A580-081E9CAA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53954-A93B-4A73-B15C-6B2D1A1A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9459655-2B4F-42C6-A6B2-657E689C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04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EE31290-9E50-4F9F-A5DA-FFCBC2E8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" y="1253330"/>
            <a:ext cx="10515600" cy="4856965"/>
          </a:xfrm>
        </p:spPr>
        <p:txBody>
          <a:bodyPr>
            <a:noAutofit/>
          </a:bodyPr>
          <a:lstStyle/>
          <a:p>
            <a:endParaRPr lang="en-US" altLang="zh-CN" dirty="0"/>
          </a:p>
          <a:p>
            <a:r>
              <a:rPr lang="en-US" altLang="zh-CN" dirty="0"/>
              <a:t>Avoid double counting of energy from same particle</a:t>
            </a:r>
          </a:p>
          <a:p>
            <a:r>
              <a:rPr lang="en-US" altLang="zh-CN" dirty="0"/>
              <a:t>Separate energy deposits from different particles</a:t>
            </a: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CN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b="1" dirty="0"/>
              <a:t>Clustering: collect hits into clusters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Seed finding: recognize how many particles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Energy </a:t>
            </a:r>
            <a:r>
              <a:rPr lang="en-US" altLang="zh-CN" dirty="0" err="1"/>
              <a:t>spilitting</a:t>
            </a:r>
            <a:r>
              <a:rPr lang="en-US" altLang="zh-CN" dirty="0"/>
              <a:t>: associate energy with particles</a:t>
            </a:r>
          </a:p>
          <a:p>
            <a:endParaRPr lang="en-US" altLang="zh-CN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39CA88-ADDB-477B-A2D7-04363DE9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62BACA-5DE6-4F09-AD63-7CD442B1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98B02BE-7E67-4E7D-AAE2-7EBBB822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for crystal bar ECAL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4829BE-9B8F-4D9B-B858-4823B925A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48" y="1042029"/>
            <a:ext cx="2002953" cy="195388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0089663-9841-499F-A397-AF71CB9F42DE}"/>
              </a:ext>
            </a:extLst>
          </p:cNvPr>
          <p:cNvGrpSpPr/>
          <p:nvPr/>
        </p:nvGrpSpPr>
        <p:grpSpPr>
          <a:xfrm>
            <a:off x="8715322" y="1572963"/>
            <a:ext cx="1590973" cy="575279"/>
            <a:chOff x="1988598" y="5158661"/>
            <a:chExt cx="1590973" cy="575279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7FB1982-D464-4393-8B9C-C8D844779E61}"/>
                </a:ext>
              </a:extLst>
            </p:cNvPr>
            <p:cNvSpPr/>
            <p:nvPr/>
          </p:nvSpPr>
          <p:spPr>
            <a:xfrm>
              <a:off x="1988598" y="5346127"/>
              <a:ext cx="328474" cy="1953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09DAB9C-F827-4896-8999-AE6CEE718784}"/>
                </a:ext>
              </a:extLst>
            </p:cNvPr>
            <p:cNvSpPr/>
            <p:nvPr/>
          </p:nvSpPr>
          <p:spPr>
            <a:xfrm>
              <a:off x="1988598" y="5538631"/>
              <a:ext cx="328474" cy="1953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851841D-3DBB-48DD-96F4-0BA6957F0AFF}"/>
                </a:ext>
              </a:extLst>
            </p:cNvPr>
            <p:cNvSpPr/>
            <p:nvPr/>
          </p:nvSpPr>
          <p:spPr>
            <a:xfrm>
              <a:off x="3251097" y="5158661"/>
              <a:ext cx="328474" cy="1953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CC8C34B2-3C56-4191-A73C-45500C6EB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82" y="2995912"/>
            <a:ext cx="1645819" cy="19697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1CDBE9F-86D2-4821-9C51-E8ECD8CF6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48" y="4991745"/>
            <a:ext cx="2353426" cy="1729727"/>
          </a:xfrm>
          <a:prstGeom prst="rect">
            <a:avLst/>
          </a:prstGeom>
        </p:spPr>
      </p:pic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3B0BB3CD-D8A3-4800-AA77-56A6BCB3A1A2}"/>
              </a:ext>
            </a:extLst>
          </p:cNvPr>
          <p:cNvSpPr/>
          <p:nvPr/>
        </p:nvSpPr>
        <p:spPr>
          <a:xfrm>
            <a:off x="9412587" y="5630703"/>
            <a:ext cx="524007" cy="450365"/>
          </a:xfrm>
          <a:custGeom>
            <a:avLst/>
            <a:gdLst>
              <a:gd name="connsiteX0" fmla="*/ 0 w 524007"/>
              <a:gd name="connsiteY0" fmla="*/ 186 h 568357"/>
              <a:gd name="connsiteX1" fmla="*/ 523782 w 524007"/>
              <a:gd name="connsiteY1" fmla="*/ 44574 h 568357"/>
              <a:gd name="connsiteX2" fmla="*/ 71021 w 524007"/>
              <a:gd name="connsiteY2" fmla="*/ 275394 h 568357"/>
              <a:gd name="connsiteX3" fmla="*/ 479394 w 524007"/>
              <a:gd name="connsiteY3" fmla="*/ 381926 h 568357"/>
              <a:gd name="connsiteX4" fmla="*/ 88776 w 524007"/>
              <a:gd name="connsiteY4" fmla="*/ 568357 h 5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007" h="568357">
                <a:moveTo>
                  <a:pt x="0" y="186"/>
                </a:moveTo>
                <a:cubicBezTo>
                  <a:pt x="255972" y="-554"/>
                  <a:pt x="511945" y="-1294"/>
                  <a:pt x="523782" y="44574"/>
                </a:cubicBezTo>
                <a:cubicBezTo>
                  <a:pt x="535619" y="90442"/>
                  <a:pt x="78419" y="219169"/>
                  <a:pt x="71021" y="275394"/>
                </a:cubicBezTo>
                <a:cubicBezTo>
                  <a:pt x="63623" y="331619"/>
                  <a:pt x="476435" y="333099"/>
                  <a:pt x="479394" y="381926"/>
                </a:cubicBezTo>
                <a:cubicBezTo>
                  <a:pt x="482353" y="430753"/>
                  <a:pt x="285564" y="499555"/>
                  <a:pt x="88776" y="568357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E180A9E-4D48-469E-A7A8-8B1CB55ED844}"/>
              </a:ext>
            </a:extLst>
          </p:cNvPr>
          <p:cNvCxnSpPr>
            <a:cxnSpLocks/>
          </p:cNvCxnSpPr>
          <p:nvPr/>
        </p:nvCxnSpPr>
        <p:spPr>
          <a:xfrm>
            <a:off x="9490953" y="2899163"/>
            <a:ext cx="0" cy="5298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3BEE3DB-A70B-40AD-9D7D-F01925C505AF}"/>
              </a:ext>
            </a:extLst>
          </p:cNvPr>
          <p:cNvCxnSpPr>
            <a:cxnSpLocks/>
          </p:cNvCxnSpPr>
          <p:nvPr/>
        </p:nvCxnSpPr>
        <p:spPr>
          <a:xfrm>
            <a:off x="9503923" y="4812269"/>
            <a:ext cx="0" cy="5298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E951341-C876-4A28-B9FE-42089944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71" y="1275095"/>
            <a:ext cx="8661104" cy="74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Hits         1D clusters          2D clusters         3D clusters</a:t>
            </a:r>
          </a:p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A7D516-C9DB-496C-A449-63FADF68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626790-AA2F-462D-AADE-63276656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1A11EC7-63F5-4F6A-823E-6F8B3EEA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define and collect a cluster 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E52F9B1-285A-4888-8B90-20284996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63" y="2247328"/>
            <a:ext cx="4202673" cy="3487634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71F05984-DA9A-449A-ADDD-BD203A49E3D0}"/>
              </a:ext>
            </a:extLst>
          </p:cNvPr>
          <p:cNvGrpSpPr/>
          <p:nvPr/>
        </p:nvGrpSpPr>
        <p:grpSpPr>
          <a:xfrm>
            <a:off x="397625" y="3572909"/>
            <a:ext cx="1421413" cy="1648090"/>
            <a:chOff x="4674587" y="2578912"/>
            <a:chExt cx="1421413" cy="164809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7939D3C-BE21-4434-B736-EAD6C7B47865}"/>
                </a:ext>
              </a:extLst>
            </p:cNvPr>
            <p:cNvSpPr/>
            <p:nvPr/>
          </p:nvSpPr>
          <p:spPr>
            <a:xfrm>
              <a:off x="5821077" y="2785828"/>
              <a:ext cx="274923" cy="144117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6F0B548E-84B2-4EBB-9BD1-FF9287659AAB}"/>
                </a:ext>
              </a:extLst>
            </p:cNvPr>
            <p:cNvCxnSpPr/>
            <p:nvPr/>
          </p:nvCxnSpPr>
          <p:spPr>
            <a:xfrm flipH="1" flipV="1">
              <a:off x="5178287" y="2997148"/>
              <a:ext cx="642790" cy="4318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内容占位符 1">
              <a:extLst>
                <a:ext uri="{FF2B5EF4-FFF2-40B4-BE49-F238E27FC236}">
                  <a16:creationId xmlns:a16="http://schemas.microsoft.com/office/drawing/2014/main" id="{FD91674C-7F93-44CC-9F92-F42A513F2181}"/>
                </a:ext>
              </a:extLst>
            </p:cNvPr>
            <p:cNvSpPr txBox="1">
              <a:spLocks/>
            </p:cNvSpPr>
            <p:nvPr/>
          </p:nvSpPr>
          <p:spPr>
            <a:xfrm>
              <a:off x="4674587" y="2578912"/>
              <a:ext cx="598675" cy="62515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cs typeface="Times New Roman" panose="02020603050405020304" pitchFamily="18" charset="0"/>
                </a:rPr>
                <a:t>hit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A611F2E-7713-42AD-BF60-F32138784B7E}"/>
              </a:ext>
            </a:extLst>
          </p:cNvPr>
          <p:cNvGrpSpPr/>
          <p:nvPr/>
        </p:nvGrpSpPr>
        <p:grpSpPr>
          <a:xfrm>
            <a:off x="1819038" y="3875260"/>
            <a:ext cx="5698375" cy="625152"/>
            <a:chOff x="6096000" y="2881263"/>
            <a:chExt cx="5698375" cy="625152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4B96F25-4101-42AF-97A7-A7C71CA7D85E}"/>
                </a:ext>
              </a:extLst>
            </p:cNvPr>
            <p:cNvSpPr/>
            <p:nvPr/>
          </p:nvSpPr>
          <p:spPr>
            <a:xfrm>
              <a:off x="6096000" y="2933924"/>
              <a:ext cx="3051314" cy="4950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5B77AAAE-1BBD-4574-83DA-8915FAEBC6A3}"/>
                </a:ext>
              </a:extLst>
            </p:cNvPr>
            <p:cNvCxnSpPr>
              <a:cxnSpLocks/>
            </p:cNvCxnSpPr>
            <p:nvPr/>
          </p:nvCxnSpPr>
          <p:spPr>
            <a:xfrm>
              <a:off x="9147314" y="3171653"/>
              <a:ext cx="110986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内容占位符 1">
              <a:extLst>
                <a:ext uri="{FF2B5EF4-FFF2-40B4-BE49-F238E27FC236}">
                  <a16:creationId xmlns:a16="http://schemas.microsoft.com/office/drawing/2014/main" id="{7E33ABFA-D9B7-4ACD-B3C8-18A7C2D84A26}"/>
                </a:ext>
              </a:extLst>
            </p:cNvPr>
            <p:cNvSpPr txBox="1">
              <a:spLocks/>
            </p:cNvSpPr>
            <p:nvPr/>
          </p:nvSpPr>
          <p:spPr>
            <a:xfrm>
              <a:off x="10279003" y="2881263"/>
              <a:ext cx="1515372" cy="62515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cs typeface="Times New Roman" panose="02020603050405020304" pitchFamily="18" charset="0"/>
                </a:rPr>
                <a:t>1D cluster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02D02FA-6D4D-40C4-B0C4-A695CFB49FC4}"/>
              </a:ext>
            </a:extLst>
          </p:cNvPr>
          <p:cNvGrpSpPr/>
          <p:nvPr/>
        </p:nvGrpSpPr>
        <p:grpSpPr>
          <a:xfrm>
            <a:off x="1926278" y="2574319"/>
            <a:ext cx="5591135" cy="2842591"/>
            <a:chOff x="6203240" y="1580322"/>
            <a:chExt cx="5591135" cy="2842591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A2926D2-375E-4AD1-9536-10BC19468983}"/>
                </a:ext>
              </a:extLst>
            </p:cNvPr>
            <p:cNvSpPr/>
            <p:nvPr/>
          </p:nvSpPr>
          <p:spPr>
            <a:xfrm>
              <a:off x="6203240" y="1580322"/>
              <a:ext cx="2294717" cy="284259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2DDAB048-14D4-486F-8BE4-BDFBB3342457}"/>
                </a:ext>
              </a:extLst>
            </p:cNvPr>
            <p:cNvCxnSpPr>
              <a:cxnSpLocks/>
            </p:cNvCxnSpPr>
            <p:nvPr/>
          </p:nvCxnSpPr>
          <p:spPr>
            <a:xfrm>
              <a:off x="8294085" y="2199419"/>
              <a:ext cx="198491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内容占位符 1">
              <a:extLst>
                <a:ext uri="{FF2B5EF4-FFF2-40B4-BE49-F238E27FC236}">
                  <a16:creationId xmlns:a16="http://schemas.microsoft.com/office/drawing/2014/main" id="{13C48529-852B-4F6A-BEE0-CC4B4DA63703}"/>
                </a:ext>
              </a:extLst>
            </p:cNvPr>
            <p:cNvSpPr txBox="1">
              <a:spLocks/>
            </p:cNvSpPr>
            <p:nvPr/>
          </p:nvSpPr>
          <p:spPr>
            <a:xfrm>
              <a:off x="10279003" y="1953760"/>
              <a:ext cx="1515372" cy="62515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cs typeface="Times New Roman" panose="02020603050405020304" pitchFamily="18" charset="0"/>
                </a:rPr>
                <a:t>2D cluster</a:t>
              </a:r>
            </a:p>
          </p:txBody>
        </p:sp>
      </p:grp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9B14B631-C8F7-4A14-B755-2863E15E55F8}"/>
              </a:ext>
            </a:extLst>
          </p:cNvPr>
          <p:cNvCxnSpPr>
            <a:cxnSpLocks/>
          </p:cNvCxnSpPr>
          <p:nvPr/>
        </p:nvCxnSpPr>
        <p:spPr>
          <a:xfrm>
            <a:off x="2544537" y="1580242"/>
            <a:ext cx="5962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FBB5A1A-CBD2-40C4-8CE9-637A253AD5EB}"/>
              </a:ext>
            </a:extLst>
          </p:cNvPr>
          <p:cNvCxnSpPr>
            <a:cxnSpLocks/>
          </p:cNvCxnSpPr>
          <p:nvPr/>
        </p:nvCxnSpPr>
        <p:spPr>
          <a:xfrm>
            <a:off x="5009582" y="1580242"/>
            <a:ext cx="5962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0F923BA-9EFB-4A49-BC62-A17391DC0748}"/>
              </a:ext>
            </a:extLst>
          </p:cNvPr>
          <p:cNvCxnSpPr>
            <a:cxnSpLocks/>
          </p:cNvCxnSpPr>
          <p:nvPr/>
        </p:nvCxnSpPr>
        <p:spPr>
          <a:xfrm>
            <a:off x="7482641" y="1580242"/>
            <a:ext cx="5962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888ECA13-3E88-4EE9-919C-40384EF64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242" y="2805485"/>
            <a:ext cx="4170060" cy="2160000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8E536821-EDB9-4C63-B139-7B4178128DB6}"/>
              </a:ext>
            </a:extLst>
          </p:cNvPr>
          <p:cNvGrpSpPr/>
          <p:nvPr/>
        </p:nvGrpSpPr>
        <p:grpSpPr>
          <a:xfrm>
            <a:off x="8528551" y="3205625"/>
            <a:ext cx="2815120" cy="2677605"/>
            <a:chOff x="8528551" y="3205625"/>
            <a:chExt cx="2815120" cy="2677605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0EBCA092-4EA5-4189-82D6-F2200960C15C}"/>
                </a:ext>
              </a:extLst>
            </p:cNvPr>
            <p:cNvSpPr/>
            <p:nvPr/>
          </p:nvSpPr>
          <p:spPr>
            <a:xfrm rot="21332523">
              <a:off x="8528551" y="3205625"/>
              <a:ext cx="2815120" cy="122958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653F4AE1-CE9F-4B8A-A8FD-19CB50079B07}"/>
                </a:ext>
              </a:extLst>
            </p:cNvPr>
            <p:cNvCxnSpPr>
              <a:cxnSpLocks/>
            </p:cNvCxnSpPr>
            <p:nvPr/>
          </p:nvCxnSpPr>
          <p:spPr>
            <a:xfrm>
              <a:off x="10139282" y="4422997"/>
              <a:ext cx="0" cy="7980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内容占位符 1">
              <a:extLst>
                <a:ext uri="{FF2B5EF4-FFF2-40B4-BE49-F238E27FC236}">
                  <a16:creationId xmlns:a16="http://schemas.microsoft.com/office/drawing/2014/main" id="{24CD2297-DFA1-4189-890A-62CD71372831}"/>
                </a:ext>
              </a:extLst>
            </p:cNvPr>
            <p:cNvSpPr txBox="1">
              <a:spLocks/>
            </p:cNvSpPr>
            <p:nvPr/>
          </p:nvSpPr>
          <p:spPr>
            <a:xfrm>
              <a:off x="9381596" y="5258078"/>
              <a:ext cx="1515372" cy="62515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cs typeface="Times New Roman" panose="02020603050405020304" pitchFamily="18" charset="0"/>
                </a:rPr>
                <a:t>3D cluster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8E4CF1-CC8F-47BA-894F-327FD80B8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625" y="1684652"/>
                <a:ext cx="9909350" cy="4351338"/>
              </a:xfrm>
            </p:spPr>
            <p:txBody>
              <a:bodyPr/>
              <a:lstStyle/>
              <a:p>
                <a:r>
                  <a:rPr lang="en-US" altLang="zh-CN" dirty="0"/>
                  <a:t>Single gamma events:</a:t>
                </a:r>
              </a:p>
              <a:p>
                <a:pPr lvl="1"/>
                <a:r>
                  <a:rPr lang="en-US" altLang="zh-CN" i="1" dirty="0">
                    <a:solidFill>
                      <a:prstClr val="black"/>
                    </a:solidFill>
                    <a:cs typeface="+mj-cs"/>
                  </a:rPr>
                  <a:t>200, 10GeV,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i="1" dirty="0"/>
                  <a:t>=0</a:t>
                </a:r>
                <a:r>
                  <a:rPr lang="en-US" altLang="zh-CN" i="1" baseline="30000" dirty="0"/>
                  <a:t>°</a:t>
                </a:r>
                <a:r>
                  <a:rPr lang="en-US" altLang="zh-CN" i="1" dirty="0"/>
                  <a:t>,</a:t>
                </a:r>
                <a14:m>
                  <m:oMath xmlns:m="http://schemas.openxmlformats.org/officeDocument/2006/math">
                    <m:r>
                      <a:rPr lang="zh-CN" alt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i="1" dirty="0"/>
                  <a:t>= 90</a:t>
                </a:r>
                <a:r>
                  <a:rPr lang="en-US" altLang="zh-CN" i="1" baseline="30000" dirty="0"/>
                  <a:t>° </a:t>
                </a:r>
                <a:r>
                  <a:rPr lang="en-US" altLang="zh-CN" i="1" dirty="0"/>
                  <a:t>as an example</a:t>
                </a:r>
              </a:p>
              <a:p>
                <a:r>
                  <a:rPr lang="en-US" altLang="zh-CN" dirty="0"/>
                  <a:t>Homogeneous crystal bar barrel ECAL</a:t>
                </a:r>
              </a:p>
              <a:p>
                <a:r>
                  <a:rPr lang="en-US" altLang="zh-CN" dirty="0"/>
                  <a:t>Physics results after clustering</a:t>
                </a:r>
              </a:p>
              <a:p>
                <a:pPr lvl="1"/>
                <a:r>
                  <a:rPr lang="en-US" altLang="zh-CN" i="1" dirty="0"/>
                  <a:t>number of clusters</a:t>
                </a:r>
              </a:p>
              <a:p>
                <a:pPr lvl="1"/>
                <a:r>
                  <a:rPr lang="en-US" altLang="zh-CN" i="1" dirty="0"/>
                  <a:t>sum of energy</a:t>
                </a:r>
              </a:p>
              <a:p>
                <a:pPr lvl="1"/>
                <a:r>
                  <a:rPr lang="en-US" altLang="zh-CN" i="1" dirty="0"/>
                  <a:t>transverse and longitudinal development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8E4CF1-CC8F-47BA-894F-327FD80B8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625" y="1684652"/>
                <a:ext cx="9909350" cy="4351338"/>
              </a:xfrm>
              <a:blipFill>
                <a:blip r:embed="rId2"/>
                <a:stretch>
                  <a:fillRect l="-800" t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537203-9647-4AE3-814C-BA215247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8ACFA-67FA-4DEB-9CE4-5AE99BAE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B73F0D1-4BEA-409B-9F2F-6501FC98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Physics results after clustering (3D clusters)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B44A514-4608-4DFC-A08E-D95E7FB07E01}"/>
              </a:ext>
            </a:extLst>
          </p:cNvPr>
          <p:cNvGrpSpPr/>
          <p:nvPr/>
        </p:nvGrpSpPr>
        <p:grpSpPr>
          <a:xfrm>
            <a:off x="7810329" y="1684652"/>
            <a:ext cx="1582478" cy="1475798"/>
            <a:chOff x="8688923" y="2817094"/>
            <a:chExt cx="859308" cy="864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33D334A-3CF2-44C5-A4AB-48F1B53AF9F2}"/>
                </a:ext>
              </a:extLst>
            </p:cNvPr>
            <p:cNvSpPr/>
            <p:nvPr/>
          </p:nvSpPr>
          <p:spPr>
            <a:xfrm>
              <a:off x="8688923" y="2817094"/>
              <a:ext cx="432000" cy="432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F465630-F4A5-4BC6-9571-99361F1F0140}"/>
                </a:ext>
              </a:extLst>
            </p:cNvPr>
            <p:cNvSpPr/>
            <p:nvPr/>
          </p:nvSpPr>
          <p:spPr>
            <a:xfrm>
              <a:off x="9116231" y="2817094"/>
              <a:ext cx="432000" cy="432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4699EE1-EE8A-49A5-9A19-BC56062FB44A}"/>
                </a:ext>
              </a:extLst>
            </p:cNvPr>
            <p:cNvSpPr/>
            <p:nvPr/>
          </p:nvSpPr>
          <p:spPr>
            <a:xfrm>
              <a:off x="8691784" y="3249094"/>
              <a:ext cx="432000" cy="432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EC96107-7F70-4F0E-965E-762E3622B1BF}"/>
                </a:ext>
              </a:extLst>
            </p:cNvPr>
            <p:cNvSpPr/>
            <p:nvPr/>
          </p:nvSpPr>
          <p:spPr>
            <a:xfrm>
              <a:off x="9116102" y="3249094"/>
              <a:ext cx="432000" cy="432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爆炸形: 8 pt  14">
              <a:extLst>
                <a:ext uri="{FF2B5EF4-FFF2-40B4-BE49-F238E27FC236}">
                  <a16:creationId xmlns:a16="http://schemas.microsoft.com/office/drawing/2014/main" id="{45794C6B-0763-45F6-A6B7-89107B40A86B}"/>
                </a:ext>
              </a:extLst>
            </p:cNvPr>
            <p:cNvSpPr/>
            <p:nvPr/>
          </p:nvSpPr>
          <p:spPr>
            <a:xfrm>
              <a:off x="8919128" y="3003276"/>
              <a:ext cx="332509" cy="461818"/>
            </a:xfrm>
            <a:prstGeom prst="irregularSeal1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70C0"/>
                  </a:solidFill>
                </a:rPr>
                <a:t>1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5C2EB5-0EF2-4B40-ABE5-C8926D81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BC583-6E42-4D73-BC83-CCA6FB60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2CC988C-1712-4717-895E-64211817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Number of clusters</a:t>
            </a:r>
            <a:endParaRPr lang="zh-CN" altLang="en-US" dirty="0"/>
          </a:p>
        </p:txBody>
      </p:sp>
      <p:pic>
        <p:nvPicPr>
          <p:cNvPr id="24" name="内容占位符 23">
            <a:extLst>
              <a:ext uri="{FF2B5EF4-FFF2-40B4-BE49-F238E27FC236}">
                <a16:creationId xmlns:a16="http://schemas.microsoft.com/office/drawing/2014/main" id="{BB2C237C-3E5C-435C-AE53-14EE6938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" y="1631033"/>
            <a:ext cx="3940274" cy="216000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3709BA-AADB-47DD-8340-DA581BF50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346"/>
            <a:ext cx="3940274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627816-508D-494C-AAD7-AF4623A61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5" y="1631033"/>
            <a:ext cx="3940274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979FB5-CA57-4918-AD29-F0D3C54C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74" y="4196346"/>
            <a:ext cx="3940274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FF0FAB-A0D8-4F43-86D5-F9DD9EA8F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101" y="4196346"/>
            <a:ext cx="3940274" cy="2160000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46EE2FA2-52D8-49DF-9962-27F4E708ECDA}"/>
              </a:ext>
            </a:extLst>
          </p:cNvPr>
          <p:cNvSpPr/>
          <p:nvPr/>
        </p:nvSpPr>
        <p:spPr>
          <a:xfrm rot="5400000">
            <a:off x="7608032" y="2619047"/>
            <a:ext cx="1704779" cy="639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3BAA88B-384F-4E82-AF4F-A73A1307B9E3}"/>
              </a:ext>
            </a:extLst>
          </p:cNvPr>
          <p:cNvSpPr/>
          <p:nvPr/>
        </p:nvSpPr>
        <p:spPr>
          <a:xfrm rot="5400000">
            <a:off x="905308" y="4988972"/>
            <a:ext cx="1858428" cy="8763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BBDDC92-9107-4769-87A6-FBEC25882B53}"/>
              </a:ext>
            </a:extLst>
          </p:cNvPr>
          <p:cNvSpPr/>
          <p:nvPr/>
        </p:nvSpPr>
        <p:spPr>
          <a:xfrm rot="5400000">
            <a:off x="4998764" y="4838186"/>
            <a:ext cx="1858428" cy="8763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DA87F792-A131-43BC-96C8-5826BF6FB05C}"/>
              </a:ext>
            </a:extLst>
          </p:cNvPr>
          <p:cNvSpPr/>
          <p:nvPr/>
        </p:nvSpPr>
        <p:spPr>
          <a:xfrm rot="5400000">
            <a:off x="10111203" y="4631547"/>
            <a:ext cx="1858428" cy="1591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内容占位符 1">
            <a:extLst>
              <a:ext uri="{FF2B5EF4-FFF2-40B4-BE49-F238E27FC236}">
                <a16:creationId xmlns:a16="http://schemas.microsoft.com/office/drawing/2014/main" id="{5009A2A9-D294-4EA4-873F-4742969BDD29}"/>
              </a:ext>
            </a:extLst>
          </p:cNvPr>
          <p:cNvSpPr txBox="1">
            <a:spLocks/>
          </p:cNvSpPr>
          <p:nvPr/>
        </p:nvSpPr>
        <p:spPr>
          <a:xfrm>
            <a:off x="6195680" y="1097692"/>
            <a:ext cx="4529482" cy="53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cs typeface="Times New Roman" panose="02020603050405020304" pitchFamily="18" charset="0"/>
              </a:rPr>
              <a:t>Energy and cone angle (bars, tower, layer)</a:t>
            </a:r>
          </a:p>
        </p:txBody>
      </p:sp>
    </p:spTree>
    <p:extLst>
      <p:ext uri="{BB962C8B-B14F-4D97-AF65-F5344CB8AC3E}">
        <p14:creationId xmlns:p14="http://schemas.microsoft.com/office/powerpoint/2010/main" val="42728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5C2EB5-0EF2-4B40-ABE5-C8926D81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BC583-6E42-4D73-BC83-CCA6FB60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2CC988C-1712-4717-895E-64211817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clusters: ratio of “good 3D clusters”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563926C-6DF6-4317-BAA1-A66A91F16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551"/>
            <a:ext cx="3940274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6A4085A-1AB5-4AF0-83A9-633E0152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58" y="3772551"/>
            <a:ext cx="3161085" cy="216000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00CCFAB1-CF52-4ACF-8F3A-4F8D12A02418}"/>
              </a:ext>
            </a:extLst>
          </p:cNvPr>
          <p:cNvGrpSpPr/>
          <p:nvPr/>
        </p:nvGrpSpPr>
        <p:grpSpPr>
          <a:xfrm>
            <a:off x="429929" y="3772551"/>
            <a:ext cx="6909114" cy="1206042"/>
            <a:chOff x="1287262" y="3791035"/>
            <a:chExt cx="6909114" cy="120604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602AFB0-5082-4BBC-92E6-3B1BA54E517B}"/>
                </a:ext>
              </a:extLst>
            </p:cNvPr>
            <p:cNvSpPr/>
            <p:nvPr/>
          </p:nvSpPr>
          <p:spPr>
            <a:xfrm>
              <a:off x="1287262" y="3791035"/>
              <a:ext cx="1402671" cy="639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1811C1E-DC15-4F01-9762-87B748D81C08}"/>
                </a:ext>
              </a:extLst>
            </p:cNvPr>
            <p:cNvSpPr/>
            <p:nvPr/>
          </p:nvSpPr>
          <p:spPr>
            <a:xfrm>
              <a:off x="7423035" y="4645618"/>
              <a:ext cx="773341" cy="3514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内容占位符 23">
            <a:extLst>
              <a:ext uri="{FF2B5EF4-FFF2-40B4-BE49-F238E27FC236}">
                <a16:creationId xmlns:a16="http://schemas.microsoft.com/office/drawing/2014/main" id="{BB2C237C-3E5C-435C-AE53-14EE6938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3" y="1225722"/>
            <a:ext cx="3940274" cy="2160000"/>
          </a:xfr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3FF2E83-22E6-4C1A-9791-E4C885A97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5" y="1225722"/>
            <a:ext cx="3940274" cy="2160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3EF5FB1B-FAA6-410A-A076-BD2F5004D7E2}"/>
              </a:ext>
            </a:extLst>
          </p:cNvPr>
          <p:cNvGrpSpPr/>
          <p:nvPr/>
        </p:nvGrpSpPr>
        <p:grpSpPr>
          <a:xfrm>
            <a:off x="476113" y="3873128"/>
            <a:ext cx="5570105" cy="1921368"/>
            <a:chOff x="1333446" y="3891612"/>
            <a:chExt cx="5570105" cy="192136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602AFB0-5082-4BBC-92E6-3B1BA54E517B}"/>
                </a:ext>
              </a:extLst>
            </p:cNvPr>
            <p:cNvSpPr/>
            <p:nvPr/>
          </p:nvSpPr>
          <p:spPr>
            <a:xfrm rot="20035476">
              <a:off x="1333446" y="4501752"/>
              <a:ext cx="3272084" cy="63919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EE6C605-A10A-4FB6-8288-C71F3A66CE79}"/>
                </a:ext>
              </a:extLst>
            </p:cNvPr>
            <p:cNvSpPr/>
            <p:nvPr/>
          </p:nvSpPr>
          <p:spPr>
            <a:xfrm>
              <a:off x="5669555" y="3891612"/>
              <a:ext cx="1233996" cy="19213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518DF43C-9C32-432A-909C-4D08BACDB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27" y="3579136"/>
            <a:ext cx="2626850" cy="1440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C4F35F-0199-406E-9C4F-32E5BF1E6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27" y="5212551"/>
            <a:ext cx="2626849" cy="1440000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040BFB3-5B5E-48AB-B5FA-5E677CA6EDC7}"/>
              </a:ext>
            </a:extLst>
          </p:cNvPr>
          <p:cNvCxnSpPr>
            <a:cxnSpLocks/>
          </p:cNvCxnSpPr>
          <p:nvPr/>
        </p:nvCxnSpPr>
        <p:spPr>
          <a:xfrm>
            <a:off x="5902678" y="4260591"/>
            <a:ext cx="3019380" cy="7180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811F7F-6912-4FE4-AE27-A9B35D76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91A69-CF2D-4541-B66D-65C78D73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843D23-EC7C-4519-8611-FD33373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energy: truth </a:t>
            </a:r>
            <a:r>
              <a:rPr lang="en-US" altLang="zh-CN" dirty="0">
                <a:sym typeface="Wingdings" panose="05000000000000000000" pitchFamily="2" charset="2"/>
              </a:rPr>
              <a:t> digitization  clustering</a:t>
            </a:r>
            <a:r>
              <a:rPr lang="zh-CN" altLang="en-US" dirty="0"/>
              <a:t> </a:t>
            </a:r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6D711B94-5043-4B0B-94C9-8612E52D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" y="1221911"/>
            <a:ext cx="6367159" cy="67039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Fit with </a:t>
            </a:r>
            <a:r>
              <a:rPr lang="en-US" altLang="zh-CN" sz="2000" dirty="0" err="1"/>
              <a:t>novosibirsk</a:t>
            </a:r>
            <a:r>
              <a:rPr lang="en-US" altLang="zh-CN" sz="2000" dirty="0"/>
              <a:t> function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4C70DA-4A37-4E4C-8953-42255937A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71" y="2219473"/>
            <a:ext cx="2214247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C3EF70-3618-49BB-95A8-34F087EBD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64" y="2219473"/>
            <a:ext cx="2214247" cy="2160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5EC1734-F2B0-4460-9579-B6CCB28DE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57" y="2245881"/>
            <a:ext cx="2214247" cy="216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33CA417-5899-4006-9C9C-C11BD20D8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71" y="4560216"/>
            <a:ext cx="2214247" cy="216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6D473CD-EC99-40A7-8AA6-0AA906E0B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64" y="4560216"/>
            <a:ext cx="2214247" cy="216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6D4685D7-9B3D-45BC-9E96-76D598907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04" y="4560216"/>
            <a:ext cx="2214247" cy="2160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732AA2A-08B3-4AD2-A13C-2E22CEBDB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8" y="3063927"/>
            <a:ext cx="2214247" cy="2160000"/>
          </a:xfrm>
          <a:prstGeom prst="rect">
            <a:avLst/>
          </a:prstGeom>
        </p:spPr>
      </p:pic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C8A94325-D838-4A91-8E26-2D641A0D4186}"/>
              </a:ext>
            </a:extLst>
          </p:cNvPr>
          <p:cNvSpPr txBox="1">
            <a:spLocks/>
          </p:cNvSpPr>
          <p:nvPr/>
        </p:nvSpPr>
        <p:spPr>
          <a:xfrm>
            <a:off x="3896768" y="1559718"/>
            <a:ext cx="1732422" cy="746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cs typeface="Times New Roman" panose="02020603050405020304" pitchFamily="18" charset="0"/>
              </a:rPr>
              <a:t>0.1MeV</a:t>
            </a:r>
          </a:p>
        </p:txBody>
      </p:sp>
      <p:sp>
        <p:nvSpPr>
          <p:cNvPr id="21" name="内容占位符 1">
            <a:extLst>
              <a:ext uri="{FF2B5EF4-FFF2-40B4-BE49-F238E27FC236}">
                <a16:creationId xmlns:a16="http://schemas.microsoft.com/office/drawing/2014/main" id="{54F92769-602E-4597-ADA8-E9C41D5F6E2C}"/>
              </a:ext>
            </a:extLst>
          </p:cNvPr>
          <p:cNvSpPr txBox="1">
            <a:spLocks/>
          </p:cNvSpPr>
          <p:nvPr/>
        </p:nvSpPr>
        <p:spPr>
          <a:xfrm>
            <a:off x="6678695" y="1550344"/>
            <a:ext cx="1424990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cs typeface="Times New Roman" panose="02020603050405020304" pitchFamily="18" charset="0"/>
              </a:rPr>
              <a:t>1MeV</a:t>
            </a:r>
          </a:p>
        </p:txBody>
      </p: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87871458-5AFC-4FEA-8325-8A35DBFF7443}"/>
              </a:ext>
            </a:extLst>
          </p:cNvPr>
          <p:cNvSpPr txBox="1">
            <a:spLocks/>
          </p:cNvSpPr>
          <p:nvPr/>
        </p:nvSpPr>
        <p:spPr>
          <a:xfrm>
            <a:off x="9153190" y="1514591"/>
            <a:ext cx="1888343" cy="746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cs typeface="Times New Roman" panose="02020603050405020304" pitchFamily="18" charset="0"/>
              </a:rPr>
              <a:t>10MeV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FA5E069-B0DF-42C1-A1BC-0058BD07A230}"/>
              </a:ext>
            </a:extLst>
          </p:cNvPr>
          <p:cNvCxnSpPr>
            <a:cxnSpLocks/>
          </p:cNvCxnSpPr>
          <p:nvPr/>
        </p:nvCxnSpPr>
        <p:spPr>
          <a:xfrm>
            <a:off x="2267309" y="4346054"/>
            <a:ext cx="1313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920764AB-E9E3-46A8-ACA3-AC314465436D}"/>
              </a:ext>
            </a:extLst>
          </p:cNvPr>
          <p:cNvSpPr txBox="1">
            <a:spLocks/>
          </p:cNvSpPr>
          <p:nvPr/>
        </p:nvSpPr>
        <p:spPr>
          <a:xfrm>
            <a:off x="3193086" y="2769848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9.9649 ± 0.0023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0.0223 ±0.0014</a:t>
            </a:r>
          </a:p>
        </p:txBody>
      </p:sp>
      <p:sp>
        <p:nvSpPr>
          <p:cNvPr id="18" name="内容占位符 1">
            <a:extLst>
              <a:ext uri="{FF2B5EF4-FFF2-40B4-BE49-F238E27FC236}">
                <a16:creationId xmlns:a16="http://schemas.microsoft.com/office/drawing/2014/main" id="{D1BC81C7-23F5-402B-84B9-C0AEC81ACA83}"/>
              </a:ext>
            </a:extLst>
          </p:cNvPr>
          <p:cNvSpPr txBox="1">
            <a:spLocks/>
          </p:cNvSpPr>
          <p:nvPr/>
        </p:nvSpPr>
        <p:spPr>
          <a:xfrm>
            <a:off x="5954264" y="2769848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9.8631 ± 0.0026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0.0242 ±0.0015</a:t>
            </a:r>
          </a:p>
        </p:txBody>
      </p:sp>
      <p:sp>
        <p:nvSpPr>
          <p:cNvPr id="19" name="内容占位符 1">
            <a:extLst>
              <a:ext uri="{FF2B5EF4-FFF2-40B4-BE49-F238E27FC236}">
                <a16:creationId xmlns:a16="http://schemas.microsoft.com/office/drawing/2014/main" id="{43121C89-9CF1-4CEC-8E8E-7DF06E50F7F1}"/>
              </a:ext>
            </a:extLst>
          </p:cNvPr>
          <p:cNvSpPr txBox="1">
            <a:spLocks/>
          </p:cNvSpPr>
          <p:nvPr/>
        </p:nvSpPr>
        <p:spPr>
          <a:xfrm>
            <a:off x="8804014" y="2766857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8.9690 ± 0.0069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0.0709 ±0.0036</a:t>
            </a:r>
          </a:p>
        </p:txBody>
      </p:sp>
      <p:sp>
        <p:nvSpPr>
          <p:cNvPr id="24" name="内容占位符 1">
            <a:extLst>
              <a:ext uri="{FF2B5EF4-FFF2-40B4-BE49-F238E27FC236}">
                <a16:creationId xmlns:a16="http://schemas.microsoft.com/office/drawing/2014/main" id="{39EF8C45-CB56-400A-A9D6-3BD7300B1CF6}"/>
              </a:ext>
            </a:extLst>
          </p:cNvPr>
          <p:cNvSpPr txBox="1">
            <a:spLocks/>
          </p:cNvSpPr>
          <p:nvPr/>
        </p:nvSpPr>
        <p:spPr>
          <a:xfrm>
            <a:off x="3104514" y="5135976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9.9548 ± 0.0023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0.0223 ±0.0014</a:t>
            </a:r>
          </a:p>
        </p:txBody>
      </p:sp>
      <p:sp>
        <p:nvSpPr>
          <p:cNvPr id="25" name="内容占位符 1">
            <a:extLst>
              <a:ext uri="{FF2B5EF4-FFF2-40B4-BE49-F238E27FC236}">
                <a16:creationId xmlns:a16="http://schemas.microsoft.com/office/drawing/2014/main" id="{28442E7C-D704-4FAA-9236-6EF7FA580BE0}"/>
              </a:ext>
            </a:extLst>
          </p:cNvPr>
          <p:cNvSpPr txBox="1">
            <a:spLocks/>
          </p:cNvSpPr>
          <p:nvPr/>
        </p:nvSpPr>
        <p:spPr>
          <a:xfrm>
            <a:off x="5950389" y="5144096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9.8576 ± 0.0028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0.0244 ±0.0017</a:t>
            </a:r>
          </a:p>
        </p:txBody>
      </p:sp>
      <p:sp>
        <p:nvSpPr>
          <p:cNvPr id="26" name="内容占位符 1">
            <a:extLst>
              <a:ext uri="{FF2B5EF4-FFF2-40B4-BE49-F238E27FC236}">
                <a16:creationId xmlns:a16="http://schemas.microsoft.com/office/drawing/2014/main" id="{548A4121-D8FC-4AC5-BFC8-D2D0BC36C7C2}"/>
              </a:ext>
            </a:extLst>
          </p:cNvPr>
          <p:cNvSpPr txBox="1">
            <a:spLocks/>
          </p:cNvSpPr>
          <p:nvPr/>
        </p:nvSpPr>
        <p:spPr>
          <a:xfrm>
            <a:off x="8804014" y="5106805"/>
            <a:ext cx="2849750" cy="126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mean = 8. 9647± 0.0071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sigma = 0.0724 ±0.0037</a:t>
            </a:r>
          </a:p>
        </p:txBody>
      </p:sp>
    </p:spTree>
    <p:extLst>
      <p:ext uri="{BB962C8B-B14F-4D97-AF65-F5344CB8AC3E}">
        <p14:creationId xmlns:p14="http://schemas.microsoft.com/office/powerpoint/2010/main" val="88920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8A4CBD-0FC2-4138-801B-BC671E08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014-FC90-40E4-B346-E7F6A55D121B}" type="datetime1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9E899D-FE7C-4B41-AE4F-B12B90CB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3FF6-5A09-4608-88E8-6702E035683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9A6EAD-9134-4B50-91A3-729F2C90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Transverse and longitudinal development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513617-F0C9-4659-B802-0F212F6EB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23" y="1301146"/>
            <a:ext cx="2583288" cy="2520000"/>
          </a:xfrm>
          <a:prstGeom prst="rect">
            <a:avLst/>
          </a:prstGeom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30CB3749-9616-46E2-8563-32020077A9D7}"/>
              </a:ext>
            </a:extLst>
          </p:cNvPr>
          <p:cNvSpPr txBox="1">
            <a:spLocks/>
          </p:cNvSpPr>
          <p:nvPr/>
        </p:nvSpPr>
        <p:spPr>
          <a:xfrm>
            <a:off x="5531455" y="1676347"/>
            <a:ext cx="2405848" cy="746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200 single gamma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899D5B-9D4D-45CE-A4F0-B1B8E395E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" y="1301146"/>
            <a:ext cx="2583288" cy="2520000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6CC8E3B-88A2-4B3A-9C80-ED56ECEF7811}"/>
              </a:ext>
            </a:extLst>
          </p:cNvPr>
          <p:cNvSpPr txBox="1">
            <a:spLocks/>
          </p:cNvSpPr>
          <p:nvPr/>
        </p:nvSpPr>
        <p:spPr>
          <a:xfrm>
            <a:off x="2050351" y="1676347"/>
            <a:ext cx="1908698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single gamma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A93E00-35EE-44E5-B1B0-8A5ED9489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3" y="3836347"/>
            <a:ext cx="2583288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C2FD0C-D2F8-4D18-BEC2-E48F665C1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22" y="3836347"/>
            <a:ext cx="2583288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DC0C0A-9547-42DC-99D0-0E4B0D851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01" y="3836347"/>
            <a:ext cx="2583288" cy="2520000"/>
          </a:xfrm>
          <a:prstGeom prst="rect">
            <a:avLst/>
          </a:prstGeom>
        </p:spPr>
      </p:pic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3921A711-C477-45DA-AB33-DABA4B8BEAD0}"/>
              </a:ext>
            </a:extLst>
          </p:cNvPr>
          <p:cNvSpPr txBox="1">
            <a:spLocks/>
          </p:cNvSpPr>
          <p:nvPr/>
        </p:nvSpPr>
        <p:spPr>
          <a:xfrm>
            <a:off x="2577953" y="4257122"/>
            <a:ext cx="1083823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3 layer</a:t>
            </a:r>
          </a:p>
        </p:txBody>
      </p:sp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A2C3D590-6E12-4FB0-BD01-731C9F7463B4}"/>
              </a:ext>
            </a:extLst>
          </p:cNvPr>
          <p:cNvSpPr txBox="1">
            <a:spLocks/>
          </p:cNvSpPr>
          <p:nvPr/>
        </p:nvSpPr>
        <p:spPr>
          <a:xfrm>
            <a:off x="6061332" y="4257122"/>
            <a:ext cx="1083823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6 layer</a:t>
            </a:r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FD3D59BD-3E99-47F5-B4CF-C322271ADD4A}"/>
              </a:ext>
            </a:extLst>
          </p:cNvPr>
          <p:cNvSpPr txBox="1">
            <a:spLocks/>
          </p:cNvSpPr>
          <p:nvPr/>
        </p:nvSpPr>
        <p:spPr>
          <a:xfrm>
            <a:off x="9753765" y="4257122"/>
            <a:ext cx="1083823" cy="74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cs typeface="Times New Roman" panose="02020603050405020304" pitchFamily="18" charset="0"/>
              </a:rPr>
              <a:t>9 layer</a:t>
            </a:r>
          </a:p>
        </p:txBody>
      </p:sp>
    </p:spTree>
    <p:extLst>
      <p:ext uri="{BB962C8B-B14F-4D97-AF65-F5344CB8AC3E}">
        <p14:creationId xmlns:p14="http://schemas.microsoft.com/office/powerpoint/2010/main" val="280266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417</Words>
  <Application>Microsoft Office PowerPoint</Application>
  <PresentationFormat>宽屏</PresentationFormat>
  <Paragraphs>126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楷体</vt:lpstr>
      <vt:lpstr>Arial</vt:lpstr>
      <vt:lpstr>Cambria Math</vt:lpstr>
      <vt:lpstr>Times New Roman</vt:lpstr>
      <vt:lpstr>Wingdings</vt:lpstr>
      <vt:lpstr>Office 主题​​</vt:lpstr>
      <vt:lpstr>Clustering for crystal bar ECAL</vt:lpstr>
      <vt:lpstr>Outline</vt:lpstr>
      <vt:lpstr>Clustering for crystal bar ECAL</vt:lpstr>
      <vt:lpstr>How to define and collect a cluster </vt:lpstr>
      <vt:lpstr>Physics results after clustering (3D clusters)</vt:lpstr>
      <vt:lpstr>Number of clusters</vt:lpstr>
      <vt:lpstr>Number of clusters: ratio of “good 3D clusters”</vt:lpstr>
      <vt:lpstr>Sum of energy: truth  digitization  clustering </vt:lpstr>
      <vt:lpstr>Transverse and longitudinal development</vt:lpstr>
      <vt:lpstr>Physics results after clustering</vt:lpstr>
      <vt:lpstr>Number of hits</vt:lpstr>
      <vt:lpstr>Number of clusters</vt:lpstr>
      <vt:lpstr>Energy and position information </vt:lpstr>
      <vt:lpstr>Transverse and longitudinal energy distribution </vt:lpstr>
      <vt:lpstr>Transverse and longitudinal energy distribution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weizheng song</dc:creator>
  <cp:lastModifiedBy>weizheng song</cp:lastModifiedBy>
  <cp:revision>121</cp:revision>
  <dcterms:created xsi:type="dcterms:W3CDTF">2021-08-27T01:34:16Z</dcterms:created>
  <dcterms:modified xsi:type="dcterms:W3CDTF">2022-04-19T12:11:11Z</dcterms:modified>
</cp:coreProperties>
</file>