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9" r:id="rId4"/>
    <p:sldId id="264" r:id="rId5"/>
    <p:sldId id="258" r:id="rId6"/>
    <p:sldId id="268" r:id="rId7"/>
    <p:sldId id="261" r:id="rId8"/>
    <p:sldId id="262" r:id="rId9"/>
    <p:sldId id="270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7257-52D5-4355-8077-DD703CEE090A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A40F-4078-47AD-9063-81B4BF15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09ACA-9D6C-4652-9D6D-AE1F451A0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FA7E51-B014-4AB2-A4ED-1F8F49D7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03858E-A1A6-4AE5-848C-C66D43D2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E82EF-8182-4723-8219-07BB83C1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E4023-890D-4599-B4CC-F4C56B7E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7A702-22E0-4D16-9F71-1F0BF1B4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118637-515F-4353-A581-AE54FC6B2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11CAC6-90F2-44B9-A03A-22AF7512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F356D-0D36-4FD9-ABFE-A17346FE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0D8D3-B238-45E3-A6C0-6BD3A908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8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733F4A-E542-4FF0-9AEF-76DA41BD8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9399DE-CA8C-4D62-A7FC-0CABB20A5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A218BA-C0CB-4137-9404-BDA91258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C95763-BE3B-4F72-80CE-38C4CDD6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E25281-2739-4946-A50B-F474390C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7B4C3A-183C-4211-A5C3-FDA1DC25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7D3CC6-01C3-4339-BCAB-AF4A5637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F95EC1-BFA6-461A-9AE9-135B2AF0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5E0304-F446-4FC1-8229-E909BAE1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EC645-300F-4D87-9246-34DBBB3B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6F7FF-0850-4521-AB3D-9DB41D50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70345-0023-433F-B9DE-14313E53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91E988-86D3-4FA1-9C94-95AF7241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5DED38-7FD2-4353-8764-2CC0620D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BE7F85-595D-41E0-934B-49AC70C1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6B1D4-FDF2-4B1B-B52B-C8452D7B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8F75C-1651-48D7-B0E3-BDD704528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0CDDD-19F9-480F-8618-ADF53886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8D32C0-B550-4A95-84E3-F99533C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2B59DE-49B5-4D20-B951-AD3D72A2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9B2B5B-3184-4902-9A1E-ADB694F0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2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E78AF-A551-476F-AC42-DE35419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AD090F-1478-4BAC-94C1-AD340ED4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155CE8-A163-47A8-8958-785D92D8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4F1006-D48E-4BCE-82A5-13AC3122A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9EBAD0-F9B4-4DAC-A48C-87F19089C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5B22FC-BF2A-4ED3-BA4A-C026EBD4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295E64-873D-45BA-9331-AF4BB5E7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4432AA-11ED-47A5-8223-1C491E51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57FB6-91F0-45E5-8B72-52B081EE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DE4B2C-962F-4276-ADC4-C69B57C4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F4F7F5-E878-4FF4-A01A-75BB85F8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A6D49C-264B-4436-A2E7-4EC3F600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2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299AA4-9FC1-4422-88D5-1B3BD6E5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40D5E3-0258-431A-B79C-C18BF0F9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C31394-8C17-482A-A4A5-75530C6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8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63DA5-E73D-4B9A-9BB6-0830607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D02CF1-67CC-4AD5-A28C-48212B3E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033A45-7684-4DC0-BCBD-66F51EDBA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81A20A-7E7F-45AA-B076-CB27BC6D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41D28-96DF-4576-A187-F7650DAA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400B01-48F2-466C-834C-D8D7F53B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20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213AC-2E62-4C73-81D7-D73AAB61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21585F-99DA-4565-AAA6-CED93C99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2E33B5-17CE-425A-ABEF-7453C024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28C86-CBC0-43F3-B903-F0E2549F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51821A-795A-4DC6-9428-7B3E9A49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3D2796-F83C-4B2A-9CC1-85579317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4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0BE724-6168-4A76-9913-23B32A61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74E4ED-B6E4-443C-9EE0-76760B3E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EDBE02-C5E0-4B6F-81DF-95DD9F67D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0622-BD6D-417B-82E8-76BF3FFCC478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1074D-EF4E-4422-8F68-7253A12C1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E85CB2-2DBE-48AD-A74E-6451A0F51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96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C6192-A819-4C9C-B84D-5342A28BD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CPEC Vertex Detector Prototype Electronics &amp; DAQ design status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3E4AD2-D934-4846-ABCD-F328E888C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JunHu</a:t>
            </a:r>
            <a:r>
              <a:rPr lang="en-US" altLang="zh-CN" dirty="0"/>
              <a:t>, </a:t>
            </a:r>
            <a:r>
              <a:rPr lang="en-US" altLang="zh-CN" dirty="0" err="1"/>
              <a:t>Hongyu</a:t>
            </a:r>
            <a:r>
              <a:rPr lang="en-US" altLang="zh-CN" dirty="0"/>
              <a:t> Zhang, Jia Zhou</a:t>
            </a:r>
          </a:p>
          <a:p>
            <a:r>
              <a:rPr lang="en-US" altLang="zh-CN" dirty="0"/>
              <a:t>2022/4/13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3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820BB-7576-4D18-A67D-DE354E4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E9F27-0474-45DA-91CB-C84C9CC2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Flex boards:</a:t>
            </a:r>
          </a:p>
          <a:p>
            <a:pPr lvl="1"/>
            <a:r>
              <a:rPr lang="en-US" altLang="zh-CN" dirty="0"/>
              <a:t>Finished design </a:t>
            </a:r>
          </a:p>
          <a:p>
            <a:pPr lvl="1"/>
            <a:r>
              <a:rPr lang="en-US" altLang="zh-CN" dirty="0"/>
              <a:t>In production ~ 2-3 weeks </a:t>
            </a:r>
          </a:p>
          <a:p>
            <a:r>
              <a:rPr lang="en-US" altLang="zh-CN" sz="2800" dirty="0"/>
              <a:t>Interposer board: </a:t>
            </a:r>
          </a:p>
          <a:p>
            <a:pPr lvl="1"/>
            <a:r>
              <a:rPr lang="en-US" altLang="zh-CN" dirty="0"/>
              <a:t>Under design ~ 2 weeks </a:t>
            </a:r>
          </a:p>
          <a:p>
            <a:r>
              <a:rPr lang="en-US" altLang="zh-CN" dirty="0"/>
              <a:t>FPGA board and fanout board:</a:t>
            </a:r>
          </a:p>
          <a:p>
            <a:pPr lvl="1"/>
            <a:r>
              <a:rPr lang="en-US" altLang="zh-CN" dirty="0"/>
              <a:t>18 FPGA boards and 2 fanout board are ready.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7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0718-657E-486A-B456-E09A6B08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Readout structure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A3CA1-A224-4A4E-9899-2FE46D8A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639"/>
            <a:ext cx="10515600" cy="207232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Flex board</a:t>
            </a:r>
            <a:r>
              <a:rPr lang="zh-CN" altLang="en-US" sz="2400" dirty="0"/>
              <a:t>：</a:t>
            </a:r>
            <a:r>
              <a:rPr lang="en-US" altLang="zh-CN" sz="2400" dirty="0"/>
              <a:t>Assembled with</a:t>
            </a:r>
            <a:r>
              <a:rPr lang="zh-CN" altLang="en-US" sz="2400" dirty="0"/>
              <a:t> </a:t>
            </a:r>
            <a:r>
              <a:rPr lang="en-US" altLang="zh-CN" sz="2400" dirty="0"/>
              <a:t>10 TAICHU chips, Dual sides readout.</a:t>
            </a:r>
          </a:p>
          <a:p>
            <a:r>
              <a:rPr lang="en-US" altLang="zh-CN" sz="2400" dirty="0"/>
              <a:t>Interposer board</a:t>
            </a:r>
            <a:r>
              <a:rPr lang="zh-CN" altLang="en-US" sz="2400" dirty="0"/>
              <a:t>：</a:t>
            </a:r>
            <a:r>
              <a:rPr lang="en-US" altLang="zh-CN" sz="2400" dirty="0"/>
              <a:t>FMC mezzanine rigid and flex board</a:t>
            </a:r>
          </a:p>
          <a:p>
            <a:r>
              <a:rPr lang="en-US" altLang="zh-CN" sz="2400" dirty="0"/>
              <a:t>FPGA board</a:t>
            </a:r>
            <a:r>
              <a:rPr lang="zh-CN" altLang="en-US" sz="2400" dirty="0"/>
              <a:t>：</a:t>
            </a:r>
            <a:r>
              <a:rPr lang="en-US" altLang="zh-CN" sz="2400" dirty="0"/>
              <a:t>FMC carrier board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1F51B6-5C72-4E4F-A193-5503DA24E92D}"/>
              </a:ext>
            </a:extLst>
          </p:cNvPr>
          <p:cNvSpPr/>
          <p:nvPr/>
        </p:nvSpPr>
        <p:spPr>
          <a:xfrm>
            <a:off x="8731464" y="2393591"/>
            <a:ext cx="1306934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interposer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28DBD1-2FD8-41C9-89AA-F634199A3D0D}"/>
              </a:ext>
            </a:extLst>
          </p:cNvPr>
          <p:cNvSpPr/>
          <p:nvPr/>
        </p:nvSpPr>
        <p:spPr>
          <a:xfrm>
            <a:off x="7734859" y="2454066"/>
            <a:ext cx="996604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B33459-F028-42F3-B2C8-2B0E9A9310CD}"/>
              </a:ext>
            </a:extLst>
          </p:cNvPr>
          <p:cNvSpPr/>
          <p:nvPr/>
        </p:nvSpPr>
        <p:spPr>
          <a:xfrm>
            <a:off x="7734859" y="2828319"/>
            <a:ext cx="996604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60B208-C899-46EE-A013-994D7CBD31DF}"/>
              </a:ext>
            </a:extLst>
          </p:cNvPr>
          <p:cNvSpPr/>
          <p:nvPr/>
        </p:nvSpPr>
        <p:spPr>
          <a:xfrm>
            <a:off x="7733287" y="2523464"/>
            <a:ext cx="226042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CE01FC-287D-45EE-85AF-249EB484532D}"/>
              </a:ext>
            </a:extLst>
          </p:cNvPr>
          <p:cNvSpPr/>
          <p:nvPr/>
        </p:nvSpPr>
        <p:spPr>
          <a:xfrm>
            <a:off x="7733287" y="2755313"/>
            <a:ext cx="226042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776E65-6489-4BE4-AAE1-F68FBFD1D852}"/>
              </a:ext>
            </a:extLst>
          </p:cNvPr>
          <p:cNvSpPr txBox="1"/>
          <p:nvPr/>
        </p:nvSpPr>
        <p:spPr>
          <a:xfrm>
            <a:off x="7426846" y="2912548"/>
            <a:ext cx="996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Sockets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B502F0E-6E3B-49AE-BFC4-C26924302CCB}"/>
              </a:ext>
            </a:extLst>
          </p:cNvPr>
          <p:cNvSpPr/>
          <p:nvPr/>
        </p:nvSpPr>
        <p:spPr>
          <a:xfrm>
            <a:off x="9347493" y="2933591"/>
            <a:ext cx="690905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91DD70E-195C-4206-BDFA-72717D09861E}"/>
              </a:ext>
            </a:extLst>
          </p:cNvPr>
          <p:cNvSpPr/>
          <p:nvPr/>
        </p:nvSpPr>
        <p:spPr>
          <a:xfrm>
            <a:off x="4401307" y="2552096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32DCE41-CEAD-4FE4-9047-B5B0A302AA99}"/>
              </a:ext>
            </a:extLst>
          </p:cNvPr>
          <p:cNvSpPr/>
          <p:nvPr/>
        </p:nvSpPr>
        <p:spPr>
          <a:xfrm>
            <a:off x="9347493" y="2999186"/>
            <a:ext cx="2432074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FPGA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49FC3CF-A8EE-4623-8C8E-2AAD312F4F0C}"/>
              </a:ext>
            </a:extLst>
          </p:cNvPr>
          <p:cNvSpPr/>
          <p:nvPr/>
        </p:nvSpPr>
        <p:spPr>
          <a:xfrm>
            <a:off x="4401307" y="2682306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A58B33-E512-44DE-9FFB-79AB2B02CFA9}"/>
              </a:ext>
            </a:extLst>
          </p:cNvPr>
          <p:cNvGrpSpPr/>
          <p:nvPr/>
        </p:nvGrpSpPr>
        <p:grpSpPr>
          <a:xfrm flipH="1" flipV="1">
            <a:off x="577557" y="1787996"/>
            <a:ext cx="4046280" cy="1145595"/>
            <a:chOff x="3144545" y="3043081"/>
            <a:chExt cx="4046280" cy="114559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99A6115-EB1A-47BC-BB6E-E9E9438B8F4F}"/>
                </a:ext>
              </a:extLst>
            </p:cNvPr>
            <p:cNvSpPr/>
            <p:nvPr/>
          </p:nvSpPr>
          <p:spPr>
            <a:xfrm rot="10800000">
              <a:off x="4142722" y="3043081"/>
              <a:ext cx="1306934" cy="54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interposer</a:t>
              </a:r>
              <a:endParaRPr lang="zh-CN" altLang="en-US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56CF106-9FD4-4FF2-979D-F2BEB1B6D399}"/>
                </a:ext>
              </a:extLst>
            </p:cNvPr>
            <p:cNvSpPr/>
            <p:nvPr/>
          </p:nvSpPr>
          <p:spPr>
            <a:xfrm rot="10800000">
              <a:off x="3146117" y="3103556"/>
              <a:ext cx="996604" cy="6559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0929F18-521E-47AF-9125-25E89D72D811}"/>
                </a:ext>
              </a:extLst>
            </p:cNvPr>
            <p:cNvSpPr/>
            <p:nvPr/>
          </p:nvSpPr>
          <p:spPr>
            <a:xfrm rot="10800000">
              <a:off x="3146117" y="3477809"/>
              <a:ext cx="996604" cy="6559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ED12479-27FC-4DDA-8D33-890B38537008}"/>
                </a:ext>
              </a:extLst>
            </p:cNvPr>
            <p:cNvSpPr/>
            <p:nvPr/>
          </p:nvSpPr>
          <p:spPr>
            <a:xfrm rot="10800000">
              <a:off x="3144545" y="3172954"/>
              <a:ext cx="226042" cy="655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063FECA-0437-4391-9BB3-35FB59FF6550}"/>
                </a:ext>
              </a:extLst>
            </p:cNvPr>
            <p:cNvSpPr/>
            <p:nvPr/>
          </p:nvSpPr>
          <p:spPr>
            <a:xfrm rot="10800000">
              <a:off x="3144545" y="3404803"/>
              <a:ext cx="226042" cy="655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7A96631-7644-49D2-B80F-1207FF91A3F4}"/>
                </a:ext>
              </a:extLst>
            </p:cNvPr>
            <p:cNvSpPr/>
            <p:nvPr/>
          </p:nvSpPr>
          <p:spPr>
            <a:xfrm rot="10800000">
              <a:off x="4758751" y="3583081"/>
              <a:ext cx="690905" cy="655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CE76D29-2821-4136-A28E-8DAD47F006F3}"/>
                </a:ext>
              </a:extLst>
            </p:cNvPr>
            <p:cNvSpPr/>
            <p:nvPr/>
          </p:nvSpPr>
          <p:spPr>
            <a:xfrm rot="10800000">
              <a:off x="4758751" y="3648676"/>
              <a:ext cx="2432074" cy="54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FPGA</a:t>
              </a:r>
              <a:endParaRPr lang="zh-CN" altLang="en-US" dirty="0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53BCF70-4B6E-4A73-9DB5-67EBE88FF32A}"/>
              </a:ext>
            </a:extLst>
          </p:cNvPr>
          <p:cNvSpPr txBox="1"/>
          <p:nvPr/>
        </p:nvSpPr>
        <p:spPr>
          <a:xfrm>
            <a:off x="5890490" y="2688451"/>
            <a:ext cx="671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Flex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373705A-0B81-487F-840B-872AC8E11843}"/>
              </a:ext>
            </a:extLst>
          </p:cNvPr>
          <p:cNvSpPr txBox="1"/>
          <p:nvPr/>
        </p:nvSpPr>
        <p:spPr>
          <a:xfrm>
            <a:off x="5880612" y="2197610"/>
            <a:ext cx="671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Flex</a:t>
            </a:r>
          </a:p>
        </p:txBody>
      </p:sp>
    </p:spTree>
    <p:extLst>
      <p:ext uri="{BB962C8B-B14F-4D97-AF65-F5344CB8AC3E}">
        <p14:creationId xmlns:p14="http://schemas.microsoft.com/office/powerpoint/2010/main" val="242507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1ED726E-35FD-4745-ADFA-82383A643C20}"/>
              </a:ext>
            </a:extLst>
          </p:cNvPr>
          <p:cNvSpPr/>
          <p:nvPr/>
        </p:nvSpPr>
        <p:spPr>
          <a:xfrm>
            <a:off x="3090474" y="1520024"/>
            <a:ext cx="1794679" cy="7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/>
              <a:t>External flex </a:t>
            </a:r>
          </a:p>
          <a:p>
            <a:pPr algn="r"/>
            <a:r>
              <a:rPr lang="en-US" altLang="zh-CN" sz="1400" dirty="0"/>
              <a:t>(147.7 X 17.23)</a:t>
            </a:r>
            <a:endParaRPr lang="zh-CN" altLang="en-US" sz="1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734167-B04C-4977-AF40-79BE176174C8}"/>
              </a:ext>
            </a:extLst>
          </p:cNvPr>
          <p:cNvSpPr/>
          <p:nvPr/>
        </p:nvSpPr>
        <p:spPr>
          <a:xfrm>
            <a:off x="4886785" y="1520553"/>
            <a:ext cx="2727960" cy="7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Sensor area(257.6 X 17.23)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8D1726-D48C-4D43-B7E4-E0386139620F}"/>
              </a:ext>
            </a:extLst>
          </p:cNvPr>
          <p:cNvSpPr/>
          <p:nvPr/>
        </p:nvSpPr>
        <p:spPr>
          <a:xfrm>
            <a:off x="7614745" y="1520553"/>
            <a:ext cx="1794679" cy="7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/>
              <a:t>External flex</a:t>
            </a:r>
          </a:p>
          <a:p>
            <a:r>
              <a:rPr lang="en-US" altLang="zh-CN" sz="1400" dirty="0"/>
              <a:t> (147.7 X 17.23)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F93274-10DC-4E8D-9245-16C2B717B81E}"/>
              </a:ext>
            </a:extLst>
          </p:cNvPr>
          <p:cNvSpPr txBox="1"/>
          <p:nvPr/>
        </p:nvSpPr>
        <p:spPr>
          <a:xfrm>
            <a:off x="3108655" y="1582631"/>
            <a:ext cx="712096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socket</a:t>
            </a:r>
            <a:endParaRPr lang="zh-CN" altLang="en-US" sz="14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9AFCCD9-C234-406B-B351-B8FC66B3D99D}"/>
              </a:ext>
            </a:extLst>
          </p:cNvPr>
          <p:cNvSpPr/>
          <p:nvPr/>
        </p:nvSpPr>
        <p:spPr>
          <a:xfrm>
            <a:off x="4649659" y="1562486"/>
            <a:ext cx="171494" cy="1714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BC5922C-35CC-4DF6-85B0-86284322C937}"/>
              </a:ext>
            </a:extLst>
          </p:cNvPr>
          <p:cNvSpPr/>
          <p:nvPr/>
        </p:nvSpPr>
        <p:spPr>
          <a:xfrm>
            <a:off x="7722890" y="1548980"/>
            <a:ext cx="171494" cy="1714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7">
            <a:extLst>
              <a:ext uri="{FF2B5EF4-FFF2-40B4-BE49-F238E27FC236}">
                <a16:creationId xmlns:a16="http://schemas.microsoft.com/office/drawing/2014/main" id="{10FFDFC8-A6AA-49CC-8270-D724636B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Flex board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949171A-C59A-47D2-9D40-AF09A878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53" y="2845587"/>
            <a:ext cx="2478597" cy="1435568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74CA02AD-C151-42A9-AEE3-78BD75AB8E94}"/>
              </a:ext>
            </a:extLst>
          </p:cNvPr>
          <p:cNvSpPr txBox="1"/>
          <p:nvPr/>
        </p:nvSpPr>
        <p:spPr>
          <a:xfrm>
            <a:off x="8678131" y="1582631"/>
            <a:ext cx="712096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socket</a:t>
            </a:r>
            <a:endParaRPr lang="zh-CN" altLang="en-US" sz="1400" dirty="0"/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5E5746F7-BEA8-492C-9945-BF810EDD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477" y="2526354"/>
            <a:ext cx="2183153" cy="3997605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F2293063-6EC3-4A8E-BAF4-B98A1627E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49" y="2495075"/>
            <a:ext cx="2050404" cy="4204040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5CEC0EBE-3D06-4111-A280-98971AAEB76A}"/>
              </a:ext>
            </a:extLst>
          </p:cNvPr>
          <p:cNvSpPr txBox="1"/>
          <p:nvPr/>
        </p:nvSpPr>
        <p:spPr>
          <a:xfrm>
            <a:off x="3492573" y="6215298"/>
            <a:ext cx="6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Left</a:t>
            </a:r>
            <a:endParaRPr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EB209B1-189D-43BB-816D-461AA57D7086}"/>
              </a:ext>
            </a:extLst>
          </p:cNvPr>
          <p:cNvSpPr txBox="1"/>
          <p:nvPr/>
        </p:nvSpPr>
        <p:spPr>
          <a:xfrm>
            <a:off x="8151277" y="6156787"/>
            <a:ext cx="848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Right</a:t>
            </a:r>
            <a:endParaRPr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2C7EDAD-82E5-413B-9004-46A474D9732E}"/>
              </a:ext>
            </a:extLst>
          </p:cNvPr>
          <p:cNvSpPr txBox="1"/>
          <p:nvPr/>
        </p:nvSpPr>
        <p:spPr>
          <a:xfrm>
            <a:off x="1164895" y="2728806"/>
            <a:ext cx="1462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 signal definition</a:t>
            </a:r>
            <a:endParaRPr lang="zh-CN" altLang="en-US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5256B410-CB4A-4FAE-827F-F6730CDB36C8}"/>
              </a:ext>
            </a:extLst>
          </p:cNvPr>
          <p:cNvSpPr txBox="1"/>
          <p:nvPr/>
        </p:nvSpPr>
        <p:spPr>
          <a:xfrm>
            <a:off x="9461726" y="2251419"/>
            <a:ext cx="2896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553mm</a:t>
            </a:r>
            <a:r>
              <a:rPr lang="en-US" altLang="zh-CN" dirty="0"/>
              <a:t> length in total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137ECAD-453E-4CCA-A8CA-95E4E6CF7201}"/>
              </a:ext>
            </a:extLst>
          </p:cNvPr>
          <p:cNvSpPr txBox="1"/>
          <p:nvPr/>
        </p:nvSpPr>
        <p:spPr>
          <a:xfrm>
            <a:off x="6176104" y="2798905"/>
            <a:ext cx="1546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500334-0800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A7332F-0CE5-4C74-94B9-D6C13358C1E8}"/>
              </a:ext>
            </a:extLst>
          </p:cNvPr>
          <p:cNvSpPr txBox="1"/>
          <p:nvPr/>
        </p:nvSpPr>
        <p:spPr>
          <a:xfrm>
            <a:off x="4885153" y="4059095"/>
            <a:ext cx="1490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54102-0804</a:t>
            </a:r>
          </a:p>
        </p:txBody>
      </p:sp>
    </p:spTree>
    <p:extLst>
      <p:ext uri="{BB962C8B-B14F-4D97-AF65-F5344CB8AC3E}">
        <p14:creationId xmlns:p14="http://schemas.microsoft.com/office/powerpoint/2010/main" val="269867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D465E-CAD0-4993-8D43-FDECA06C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topological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22248D-5A17-4B82-94B6-236DA0AB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708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Independent signals</a:t>
            </a:r>
            <a:r>
              <a:rPr lang="zh-CN" altLang="en-US" sz="2400" dirty="0"/>
              <a:t>（</a:t>
            </a:r>
            <a:r>
              <a:rPr lang="en-US" altLang="zh-CN" sz="2400" dirty="0"/>
              <a:t>Bonding side</a:t>
            </a:r>
            <a:r>
              <a:rPr lang="zh-CN" altLang="en-US" sz="2400" dirty="0"/>
              <a:t>）</a:t>
            </a:r>
            <a:r>
              <a:rPr lang="en-US" altLang="zh-CN" sz="2400" dirty="0"/>
              <a:t>: </a:t>
            </a:r>
          </a:p>
          <a:p>
            <a:pPr lvl="1"/>
            <a:r>
              <a:rPr lang="en-US" altLang="zh-CN" sz="1800" dirty="0"/>
              <a:t>CLK40M, SPI_CSB, DOUT_P, DOUT_N, SER_VALID</a:t>
            </a:r>
          </a:p>
          <a:p>
            <a:pPr lvl="1"/>
            <a:endParaRPr lang="en-US" altLang="zh-CN" sz="1800" dirty="0"/>
          </a:p>
          <a:p>
            <a:r>
              <a:rPr lang="en-US" altLang="zh-CN" sz="2400" dirty="0"/>
              <a:t>Shared signals</a:t>
            </a:r>
            <a:r>
              <a:rPr lang="zh-CN" altLang="en-US" sz="2400" dirty="0"/>
              <a:t>（</a:t>
            </a:r>
            <a:r>
              <a:rPr lang="en-US" altLang="zh-CN" sz="2400" dirty="0"/>
              <a:t>Bottom side</a:t>
            </a:r>
            <a:r>
              <a:rPr lang="zh-CN" altLang="en-US" sz="2400" dirty="0"/>
              <a:t>）</a:t>
            </a:r>
            <a:r>
              <a:rPr lang="en-US" altLang="zh-CN" sz="2400" dirty="0"/>
              <a:t>:</a:t>
            </a:r>
          </a:p>
          <a:p>
            <a:pPr lvl="1"/>
            <a:r>
              <a:rPr lang="en-US" altLang="zh-CN" sz="1800" dirty="0"/>
              <a:t>APULSE, TRIGGER, VRESET, VHIGH, VLOW, 7 SPI signals</a:t>
            </a:r>
          </a:p>
          <a:p>
            <a:pPr lvl="1"/>
            <a:endParaRPr lang="en-US" altLang="zh-CN" sz="1800" dirty="0"/>
          </a:p>
          <a:p>
            <a:r>
              <a:rPr lang="en-US" altLang="zh-CN" sz="2400" dirty="0"/>
              <a:t>Power supply</a:t>
            </a:r>
          </a:p>
          <a:p>
            <a:pPr lvl="1"/>
            <a:r>
              <a:rPr lang="en-US" altLang="zh-CN" sz="1800" dirty="0"/>
              <a:t>VDDD, VDDA, PWELL, GND</a:t>
            </a: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169B18-C289-483B-879B-355373892AFC}"/>
              </a:ext>
            </a:extLst>
          </p:cNvPr>
          <p:cNvSpPr txBox="1"/>
          <p:nvPr/>
        </p:nvSpPr>
        <p:spPr>
          <a:xfrm>
            <a:off x="8777317" y="2759419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Bonding side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FF214E-95CD-4BAB-AD7B-FBE3C8843A33}"/>
              </a:ext>
            </a:extLst>
          </p:cNvPr>
          <p:cNvSpPr txBox="1"/>
          <p:nvPr/>
        </p:nvSpPr>
        <p:spPr>
          <a:xfrm>
            <a:off x="8921508" y="5807631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Bottom side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A2690C-AFDD-4CC9-AF87-AB77CB32C1BE}"/>
              </a:ext>
            </a:extLst>
          </p:cNvPr>
          <p:cNvSpPr txBox="1"/>
          <p:nvPr/>
        </p:nvSpPr>
        <p:spPr>
          <a:xfrm>
            <a:off x="10993120" y="4866723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VDDA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471BEA-825B-4BDB-9991-211814222653}"/>
              </a:ext>
            </a:extLst>
          </p:cNvPr>
          <p:cNvSpPr txBox="1"/>
          <p:nvPr/>
        </p:nvSpPr>
        <p:spPr>
          <a:xfrm>
            <a:off x="10963240" y="3842271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VDDD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830F0A0-E66F-4AB1-BA1F-2B68C9FA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78" y="681037"/>
            <a:ext cx="5392879" cy="20696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04CD83-C6E0-4447-98C9-7397DEEA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78" y="3703955"/>
            <a:ext cx="5381116" cy="20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560DD-3811-4A60-AFC7-FED4F79E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options</a:t>
            </a:r>
            <a:endParaRPr lang="zh-CN" altLang="en-US" dirty="0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B5B6D8A8-9AB1-4112-A948-3A361C5B18E2}"/>
              </a:ext>
            </a:extLst>
          </p:cNvPr>
          <p:cNvSpPr txBox="1">
            <a:spLocks/>
          </p:cNvSpPr>
          <p:nvPr/>
        </p:nvSpPr>
        <p:spPr>
          <a:xfrm>
            <a:off x="838200" y="2415184"/>
            <a:ext cx="4714240" cy="2373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Option1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1900" dirty="0"/>
              <a:t>2 layers + stiffener</a:t>
            </a:r>
          </a:p>
          <a:p>
            <a:pPr lvl="1"/>
            <a:r>
              <a:rPr lang="en-US" altLang="zh-CN" sz="1900" dirty="0"/>
              <a:t>Inter-conn signal used</a:t>
            </a:r>
          </a:p>
          <a:p>
            <a:pPr lvl="1"/>
            <a:r>
              <a:rPr lang="en-US" altLang="zh-CN" sz="1900" dirty="0"/>
              <a:t>worse signal integrity</a:t>
            </a:r>
          </a:p>
          <a:p>
            <a:pPr lvl="2"/>
            <a:r>
              <a:rPr lang="en-US" altLang="zh-CN" sz="1600" dirty="0"/>
              <a:t>Noise</a:t>
            </a:r>
          </a:p>
          <a:p>
            <a:pPr lvl="2"/>
            <a:r>
              <a:rPr lang="en-US" altLang="zh-CN" sz="1600" dirty="0"/>
              <a:t>Ground bounce</a:t>
            </a:r>
          </a:p>
          <a:p>
            <a:r>
              <a:rPr lang="en-US" altLang="zh-CN" sz="2600" dirty="0"/>
              <a:t>Thickness: ~0.2mm</a:t>
            </a:r>
            <a:endParaRPr lang="zh-CN" altLang="en-US" sz="2600" dirty="0"/>
          </a:p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72E9FF7-6FA4-4566-A226-D03B7940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2" y="1431369"/>
            <a:ext cx="4819650" cy="10951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8C0622-1628-4B93-9626-34E92FF7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2" y="946513"/>
            <a:ext cx="4352350" cy="744175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319DCA6D-0703-452E-BF2E-1472CB8317BB}"/>
              </a:ext>
            </a:extLst>
          </p:cNvPr>
          <p:cNvSpPr txBox="1">
            <a:spLocks/>
          </p:cNvSpPr>
          <p:nvPr/>
        </p:nvSpPr>
        <p:spPr>
          <a:xfrm>
            <a:off x="6488607" y="2810822"/>
            <a:ext cx="4714240" cy="2072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Option2 </a:t>
            </a:r>
          </a:p>
          <a:p>
            <a:pPr lvl="1"/>
            <a:r>
              <a:rPr lang="en-US" altLang="zh-CN" sz="1800" dirty="0"/>
              <a:t>4 layers flex + stiffener</a:t>
            </a:r>
          </a:p>
          <a:p>
            <a:pPr lvl="1"/>
            <a:r>
              <a:rPr lang="en-US" altLang="zh-CN" sz="1800" dirty="0"/>
              <a:t>Dedicated GND and power plane</a:t>
            </a:r>
          </a:p>
          <a:p>
            <a:pPr lvl="1"/>
            <a:r>
              <a:rPr lang="en-US" altLang="zh-CN" sz="1800" dirty="0"/>
              <a:t>better signal integrity</a:t>
            </a:r>
          </a:p>
          <a:p>
            <a:r>
              <a:rPr lang="en-US" altLang="zh-CN" sz="2400" dirty="0"/>
              <a:t>Thickness: 0.38+/-0.08mm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3F4394-2CA0-4F9A-BEB9-F02A4EBC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2526"/>
            <a:ext cx="4819650" cy="109510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FFCFF31-4601-400F-8D51-053A85D14BE2}"/>
              </a:ext>
            </a:extLst>
          </p:cNvPr>
          <p:cNvSpPr txBox="1"/>
          <p:nvPr/>
        </p:nvSpPr>
        <p:spPr>
          <a:xfrm>
            <a:off x="651131" y="5167496"/>
            <a:ext cx="5837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Vdrop</a:t>
            </a:r>
            <a:r>
              <a:rPr lang="en-US" altLang="zh-CN" dirty="0"/>
              <a:t>:  0.03Ω = (1mmX25.6mmX0.5oz)</a:t>
            </a:r>
          </a:p>
          <a:p>
            <a:pPr lvl="1"/>
            <a:r>
              <a:rPr lang="en-US" altLang="zh-CN" dirty="0"/>
              <a:t>VDDD 6mm width,  0.21A * 0.03 / 6 *12.5 = 13mV</a:t>
            </a:r>
          </a:p>
          <a:p>
            <a:pPr lvl="1"/>
            <a:r>
              <a:rPr lang="en-US" altLang="zh-CN" dirty="0"/>
              <a:t>VDDA 4mm width</a:t>
            </a:r>
            <a:r>
              <a:rPr lang="zh-CN" altLang="en-US" dirty="0"/>
              <a:t>，</a:t>
            </a:r>
            <a:r>
              <a:rPr lang="en-US" altLang="zh-CN" dirty="0"/>
              <a:t>0.21A </a:t>
            </a:r>
            <a:r>
              <a:rPr lang="zh-CN" altLang="en-US" dirty="0"/>
              <a:t>* </a:t>
            </a:r>
            <a:r>
              <a:rPr lang="en-US" altLang="zh-CN" dirty="0"/>
              <a:t>0.03 /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*</a:t>
            </a:r>
            <a:r>
              <a:rPr lang="zh-CN" altLang="en-US" dirty="0"/>
              <a:t> </a:t>
            </a:r>
            <a:r>
              <a:rPr lang="en-US" altLang="zh-CN" dirty="0"/>
              <a:t>12.5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20mV</a:t>
            </a:r>
          </a:p>
          <a:p>
            <a:pPr lvl="1"/>
            <a:r>
              <a:rPr lang="en-US" altLang="zh-CN" dirty="0"/>
              <a:t>GND 2mm width</a:t>
            </a:r>
            <a:r>
              <a:rPr lang="zh-CN" altLang="en-US" dirty="0"/>
              <a:t>，</a:t>
            </a:r>
            <a:r>
              <a:rPr lang="en-US" altLang="zh-CN" dirty="0"/>
              <a:t> 0.42A * 0.03 / 2 *12.5 = </a:t>
            </a:r>
            <a:r>
              <a:rPr lang="en-US" altLang="zh-CN" dirty="0">
                <a:solidFill>
                  <a:srgbClr val="FF0000"/>
                </a:solidFill>
              </a:rPr>
              <a:t>79</a:t>
            </a:r>
            <a:r>
              <a:rPr lang="en-US" altLang="zh-CN" dirty="0"/>
              <a:t>mV</a:t>
            </a:r>
          </a:p>
        </p:txBody>
      </p:sp>
    </p:spTree>
    <p:extLst>
      <p:ext uri="{BB962C8B-B14F-4D97-AF65-F5344CB8AC3E}">
        <p14:creationId xmlns:p14="http://schemas.microsoft.com/office/powerpoint/2010/main" val="7156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4E69C-23C0-42E1-BDCB-72DE8866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Interposer board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5A5577-7E30-406B-BA45-D3E699507C1D}"/>
              </a:ext>
            </a:extLst>
          </p:cNvPr>
          <p:cNvSpPr/>
          <p:nvPr/>
        </p:nvSpPr>
        <p:spPr>
          <a:xfrm>
            <a:off x="6206386" y="1772300"/>
            <a:ext cx="2783468" cy="252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0B130C-1D69-4E58-B51B-6C27DD81569F}"/>
              </a:ext>
            </a:extLst>
          </p:cNvPr>
          <p:cNvSpPr txBox="1"/>
          <p:nvPr/>
        </p:nvSpPr>
        <p:spPr>
          <a:xfrm>
            <a:off x="9041655" y="2895196"/>
            <a:ext cx="7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7cm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640580-75D5-41F0-BE7B-28A3AE22E35A}"/>
              </a:ext>
            </a:extLst>
          </p:cNvPr>
          <p:cNvSpPr/>
          <p:nvPr/>
        </p:nvSpPr>
        <p:spPr>
          <a:xfrm>
            <a:off x="6343364" y="3112000"/>
            <a:ext cx="18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9BD3DB-3967-4953-8FA4-BC0E2A8FB6EC}"/>
              </a:ext>
            </a:extLst>
          </p:cNvPr>
          <p:cNvSpPr/>
          <p:nvPr/>
        </p:nvSpPr>
        <p:spPr>
          <a:xfrm>
            <a:off x="6692932" y="3115817"/>
            <a:ext cx="18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5602B8-FC42-46DE-AA5B-FC52415E592E}"/>
              </a:ext>
            </a:extLst>
          </p:cNvPr>
          <p:cNvSpPr txBox="1"/>
          <p:nvPr/>
        </p:nvSpPr>
        <p:spPr>
          <a:xfrm>
            <a:off x="6278997" y="3324183"/>
            <a:ext cx="69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DAC</a:t>
            </a:r>
            <a:endParaRPr lang="zh-CN" altLang="en-US" sz="1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11A185-DD20-4109-9149-D4F2F751ABB7}"/>
              </a:ext>
            </a:extLst>
          </p:cNvPr>
          <p:cNvSpPr/>
          <p:nvPr/>
        </p:nvSpPr>
        <p:spPr>
          <a:xfrm>
            <a:off x="6747549" y="2135533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449729-9CAA-41CC-8368-68526B49EF46}"/>
              </a:ext>
            </a:extLst>
          </p:cNvPr>
          <p:cNvSpPr/>
          <p:nvPr/>
        </p:nvSpPr>
        <p:spPr>
          <a:xfrm>
            <a:off x="7336658" y="2135533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E8D1C4-66CB-4C36-9C2F-9740C6441F35}"/>
              </a:ext>
            </a:extLst>
          </p:cNvPr>
          <p:cNvSpPr txBox="1"/>
          <p:nvPr/>
        </p:nvSpPr>
        <p:spPr>
          <a:xfrm>
            <a:off x="6612211" y="2313520"/>
            <a:ext cx="112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LINEAR REGULATOR</a:t>
            </a:r>
            <a:endParaRPr lang="zh-CN" altLang="en-US" sz="1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157D82-7003-4657-9FC9-A9510040CD8B}"/>
              </a:ext>
            </a:extLst>
          </p:cNvPr>
          <p:cNvSpPr/>
          <p:nvPr/>
        </p:nvSpPr>
        <p:spPr>
          <a:xfrm>
            <a:off x="6751126" y="2693616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EC271D4-CB35-4BD9-B9D2-5BFB3DDEB331}"/>
              </a:ext>
            </a:extLst>
          </p:cNvPr>
          <p:cNvSpPr/>
          <p:nvPr/>
        </p:nvSpPr>
        <p:spPr>
          <a:xfrm>
            <a:off x="7336658" y="2693616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A6693A8-1BCC-4C7C-97A2-EE2C3A27BAEB}"/>
              </a:ext>
            </a:extLst>
          </p:cNvPr>
          <p:cNvSpPr/>
          <p:nvPr/>
        </p:nvSpPr>
        <p:spPr>
          <a:xfrm>
            <a:off x="7374007" y="3148027"/>
            <a:ext cx="144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7F40D2-03DC-402B-8AD6-029C28EBCC98}"/>
              </a:ext>
            </a:extLst>
          </p:cNvPr>
          <p:cNvSpPr/>
          <p:nvPr/>
        </p:nvSpPr>
        <p:spPr>
          <a:xfrm>
            <a:off x="7673876" y="3148128"/>
            <a:ext cx="144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B96846-4B11-4E3E-88E9-8C7E1A83BA2A}"/>
              </a:ext>
            </a:extLst>
          </p:cNvPr>
          <p:cNvSpPr txBox="1"/>
          <p:nvPr/>
        </p:nvSpPr>
        <p:spPr>
          <a:xfrm>
            <a:off x="7248871" y="3283250"/>
            <a:ext cx="69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REF</a:t>
            </a:r>
            <a:endParaRPr lang="zh-CN" altLang="en-US" sz="1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52D3C4-8E04-4CF6-960D-5FDE9D4A7E11}"/>
              </a:ext>
            </a:extLst>
          </p:cNvPr>
          <p:cNvSpPr/>
          <p:nvPr/>
        </p:nvSpPr>
        <p:spPr>
          <a:xfrm>
            <a:off x="6940182" y="3598217"/>
            <a:ext cx="39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5259BEF-D066-4EE3-AC54-25D3A91E0C81}"/>
              </a:ext>
            </a:extLst>
          </p:cNvPr>
          <p:cNvSpPr/>
          <p:nvPr/>
        </p:nvSpPr>
        <p:spPr>
          <a:xfrm>
            <a:off x="7671253" y="3610989"/>
            <a:ext cx="39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4A772D-425A-48CC-9184-DBD4ED58C54D}"/>
              </a:ext>
            </a:extLst>
          </p:cNvPr>
          <p:cNvSpPr txBox="1"/>
          <p:nvPr/>
        </p:nvSpPr>
        <p:spPr>
          <a:xfrm>
            <a:off x="7188408" y="3971680"/>
            <a:ext cx="776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Voltage Regulator</a:t>
            </a:r>
            <a:endParaRPr lang="zh-CN" altLang="en-US" sz="10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60CABB-1AAD-4367-BD8C-76BE039682CD}"/>
              </a:ext>
            </a:extLst>
          </p:cNvPr>
          <p:cNvSpPr/>
          <p:nvPr/>
        </p:nvSpPr>
        <p:spPr>
          <a:xfrm>
            <a:off x="2610966" y="2761798"/>
            <a:ext cx="3600000" cy="622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E69BFC3-C1C9-4E77-9022-D64401E8C8BB}"/>
              </a:ext>
            </a:extLst>
          </p:cNvPr>
          <p:cNvSpPr txBox="1"/>
          <p:nvPr/>
        </p:nvSpPr>
        <p:spPr>
          <a:xfrm>
            <a:off x="7090302" y="1393447"/>
            <a:ext cx="145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10cm max</a:t>
            </a:r>
          </a:p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E0A58-F263-4162-A972-DDF312CE9B71}"/>
              </a:ext>
            </a:extLst>
          </p:cNvPr>
          <p:cNvSpPr txBox="1"/>
          <p:nvPr/>
        </p:nvSpPr>
        <p:spPr>
          <a:xfrm>
            <a:off x="4679221" y="2913918"/>
            <a:ext cx="13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100X17.23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88374E-F716-4528-8707-CA50DB32FB58}"/>
              </a:ext>
            </a:extLst>
          </p:cNvPr>
          <p:cNvSpPr/>
          <p:nvPr/>
        </p:nvSpPr>
        <p:spPr>
          <a:xfrm>
            <a:off x="6314663" y="3073713"/>
            <a:ext cx="603434" cy="45191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4AFCA1-A4D2-4233-A6E4-023E951550E9}"/>
              </a:ext>
            </a:extLst>
          </p:cNvPr>
          <p:cNvSpPr/>
          <p:nvPr/>
        </p:nvSpPr>
        <p:spPr>
          <a:xfrm>
            <a:off x="6880549" y="3553440"/>
            <a:ext cx="1264571" cy="79070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AD80A2-9C03-419D-A587-92BD9592A652}"/>
              </a:ext>
            </a:extLst>
          </p:cNvPr>
          <p:cNvSpPr/>
          <p:nvPr/>
        </p:nvSpPr>
        <p:spPr>
          <a:xfrm>
            <a:off x="7280846" y="3057293"/>
            <a:ext cx="603434" cy="45191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EA2456-FE1E-47F0-A29C-8384EA112E11}"/>
              </a:ext>
            </a:extLst>
          </p:cNvPr>
          <p:cNvSpPr/>
          <p:nvPr/>
        </p:nvSpPr>
        <p:spPr>
          <a:xfrm>
            <a:off x="6684419" y="2088599"/>
            <a:ext cx="950778" cy="8447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58F176-975A-4745-A88C-AC56065BFE6E}"/>
              </a:ext>
            </a:extLst>
          </p:cNvPr>
          <p:cNvSpPr/>
          <p:nvPr/>
        </p:nvSpPr>
        <p:spPr>
          <a:xfrm>
            <a:off x="6206386" y="5049161"/>
            <a:ext cx="2783467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3F4438-876B-46C0-A3B3-CCE7B1CE2DA2}"/>
              </a:ext>
            </a:extLst>
          </p:cNvPr>
          <p:cNvSpPr/>
          <p:nvPr/>
        </p:nvSpPr>
        <p:spPr>
          <a:xfrm>
            <a:off x="2648365" y="5109636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382E1B-2A5C-431B-95C2-F05F9D5932B8}"/>
              </a:ext>
            </a:extLst>
          </p:cNvPr>
          <p:cNvSpPr/>
          <p:nvPr/>
        </p:nvSpPr>
        <p:spPr>
          <a:xfrm>
            <a:off x="2648365" y="5483889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1AC5EEF-55AE-4EAA-A448-0E0CDA06E6A7}"/>
              </a:ext>
            </a:extLst>
          </p:cNvPr>
          <p:cNvSpPr txBox="1"/>
          <p:nvPr/>
        </p:nvSpPr>
        <p:spPr>
          <a:xfrm>
            <a:off x="8989853" y="5143289"/>
            <a:ext cx="7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1.6cm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C6C0517-CC2A-4781-93C4-6BB809DBFC80}"/>
              </a:ext>
            </a:extLst>
          </p:cNvPr>
          <p:cNvSpPr txBox="1"/>
          <p:nvPr/>
        </p:nvSpPr>
        <p:spPr>
          <a:xfrm>
            <a:off x="8512011" y="2039519"/>
            <a:ext cx="377271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2000" dirty="0"/>
          </a:p>
          <a:p>
            <a:r>
              <a:rPr lang="en-US" altLang="zh-CN" sz="2000" dirty="0"/>
              <a:t>F</a:t>
            </a:r>
          </a:p>
          <a:p>
            <a:endParaRPr lang="en-US" altLang="zh-CN" sz="2000" dirty="0"/>
          </a:p>
          <a:p>
            <a:r>
              <a:rPr lang="en-US" altLang="zh-CN" sz="2000" dirty="0"/>
              <a:t>M</a:t>
            </a:r>
          </a:p>
          <a:p>
            <a:endParaRPr lang="en-US" altLang="zh-CN" sz="2000" dirty="0"/>
          </a:p>
          <a:p>
            <a:r>
              <a:rPr lang="en-US" altLang="zh-CN" sz="2000" dirty="0"/>
              <a:t>C</a:t>
            </a:r>
            <a:endParaRPr lang="zh-CN" altLang="en-US" sz="20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4B55A81-F6B2-434E-8C21-A170A17A8E33}"/>
              </a:ext>
            </a:extLst>
          </p:cNvPr>
          <p:cNvSpPr/>
          <p:nvPr/>
        </p:nvSpPr>
        <p:spPr>
          <a:xfrm>
            <a:off x="2648365" y="5179566"/>
            <a:ext cx="690905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366094D-A5BB-4B4F-978F-1890E282E625}"/>
              </a:ext>
            </a:extLst>
          </p:cNvPr>
          <p:cNvSpPr/>
          <p:nvPr/>
        </p:nvSpPr>
        <p:spPr>
          <a:xfrm>
            <a:off x="2648365" y="5411415"/>
            <a:ext cx="690905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7B1F4F3-9FBE-46D3-84CA-F3AD3413CA2C}"/>
              </a:ext>
            </a:extLst>
          </p:cNvPr>
          <p:cNvSpPr txBox="1"/>
          <p:nvPr/>
        </p:nvSpPr>
        <p:spPr>
          <a:xfrm>
            <a:off x="9910023" y="2607950"/>
            <a:ext cx="132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Top view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A6943F5-E1A3-4381-9A27-4C5FF3F4AA19}"/>
              </a:ext>
            </a:extLst>
          </p:cNvPr>
          <p:cNvSpPr txBox="1"/>
          <p:nvPr/>
        </p:nvSpPr>
        <p:spPr>
          <a:xfrm>
            <a:off x="9957693" y="5134495"/>
            <a:ext cx="132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Side view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83B2E74-1EA7-4656-B1BB-9ADB9B49666D}"/>
              </a:ext>
            </a:extLst>
          </p:cNvPr>
          <p:cNvSpPr txBox="1"/>
          <p:nvPr/>
        </p:nvSpPr>
        <p:spPr>
          <a:xfrm>
            <a:off x="3339270" y="3384443"/>
            <a:ext cx="6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Flex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B043EB8-C2E5-4CF2-9C33-CD226EC10220}"/>
              </a:ext>
            </a:extLst>
          </p:cNvPr>
          <p:cNvSpPr txBox="1"/>
          <p:nvPr/>
        </p:nvSpPr>
        <p:spPr>
          <a:xfrm>
            <a:off x="1803746" y="5115089"/>
            <a:ext cx="996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79A9DE6-C0A3-4180-ACB0-6660C7E12019}"/>
              </a:ext>
            </a:extLst>
          </p:cNvPr>
          <p:cNvSpPr txBox="1"/>
          <p:nvPr/>
        </p:nvSpPr>
        <p:spPr>
          <a:xfrm>
            <a:off x="6470872" y="5805490"/>
            <a:ext cx="291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power supply and filter are placed on rigid area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4B516A1-5A1B-4199-808E-A1CA80F66A04}"/>
              </a:ext>
            </a:extLst>
          </p:cNvPr>
          <p:cNvSpPr/>
          <p:nvPr/>
        </p:nvSpPr>
        <p:spPr>
          <a:xfrm flipV="1">
            <a:off x="8485793" y="4772098"/>
            <a:ext cx="504060" cy="2765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0C6C4A5-9229-40CA-8A63-88056D7442F9}"/>
              </a:ext>
            </a:extLst>
          </p:cNvPr>
          <p:cNvSpPr/>
          <p:nvPr/>
        </p:nvSpPr>
        <p:spPr>
          <a:xfrm>
            <a:off x="2778617" y="2891616"/>
            <a:ext cx="690905" cy="372911"/>
          </a:xfrm>
          <a:prstGeom prst="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0841409-B41E-45B1-ABEF-6C99CA0126C0}"/>
              </a:ext>
            </a:extLst>
          </p:cNvPr>
          <p:cNvSpPr txBox="1"/>
          <p:nvPr/>
        </p:nvSpPr>
        <p:spPr>
          <a:xfrm>
            <a:off x="2715729" y="2885861"/>
            <a:ext cx="1002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9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46E06-319D-47A4-8E75-297A3F72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supply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6126F-B1D5-461B-AD34-3FCA39F7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Requirement:</a:t>
            </a:r>
          </a:p>
          <a:p>
            <a:pPr lvl="1"/>
            <a:r>
              <a:rPr lang="en-US" altLang="zh-CN" dirty="0"/>
              <a:t>1.8VDDA </a:t>
            </a:r>
            <a:r>
              <a:rPr lang="zh-CN" altLang="en-US" sz="2400" dirty="0"/>
              <a:t>≈</a:t>
            </a:r>
            <a:r>
              <a:rPr lang="en-US" altLang="zh-CN" sz="2400" dirty="0"/>
              <a:t> 0.21A</a:t>
            </a:r>
            <a:endParaRPr lang="en-US" altLang="zh-CN" dirty="0"/>
          </a:p>
          <a:p>
            <a:pPr lvl="1"/>
            <a:r>
              <a:rPr lang="en-US" altLang="zh-CN" dirty="0"/>
              <a:t>1.8VDDD </a:t>
            </a:r>
            <a:r>
              <a:rPr lang="zh-CN" altLang="en-US" sz="2400" dirty="0"/>
              <a:t>≈</a:t>
            </a:r>
            <a:r>
              <a:rPr lang="en-US" altLang="zh-CN" sz="2400" dirty="0"/>
              <a:t> 0.21A</a:t>
            </a:r>
          </a:p>
          <a:p>
            <a:pPr lvl="1"/>
            <a:r>
              <a:rPr lang="en-US" altLang="zh-CN" dirty="0"/>
              <a:t>PWELL (-6V – 0)</a:t>
            </a:r>
          </a:p>
          <a:p>
            <a:pPr lvl="1"/>
            <a:r>
              <a:rPr lang="en-US" altLang="zh-CN" sz="2400" dirty="0"/>
              <a:t>VRESET, VHIGH, VLOW from DAC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ED49EB2-7A52-4E0F-AD7B-D96677931EBF}"/>
              </a:ext>
            </a:extLst>
          </p:cNvPr>
          <p:cNvSpPr/>
          <p:nvPr/>
        </p:nvSpPr>
        <p:spPr>
          <a:xfrm>
            <a:off x="6268720" y="1945640"/>
            <a:ext cx="1518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LMZ12003</a:t>
            </a:r>
          </a:p>
          <a:p>
            <a:pPr algn="ctr"/>
            <a:r>
              <a:rPr lang="en-US" altLang="zh-CN" dirty="0"/>
              <a:t>(3A)</a:t>
            </a:r>
            <a:endParaRPr lang="zh-CN" altLang="en-US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99649028-87D8-4A8A-99B1-A1EB8E1439AD}"/>
              </a:ext>
            </a:extLst>
          </p:cNvPr>
          <p:cNvSpPr/>
          <p:nvPr/>
        </p:nvSpPr>
        <p:spPr>
          <a:xfrm>
            <a:off x="5201920" y="199644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+12V</a:t>
            </a:r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D139813-47E9-46C1-B443-0C8A47F6D1F0}"/>
              </a:ext>
            </a:extLst>
          </p:cNvPr>
          <p:cNvSpPr/>
          <p:nvPr/>
        </p:nvSpPr>
        <p:spPr>
          <a:xfrm>
            <a:off x="7787640" y="199644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+2.3V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8A153ED-1070-49E2-A6C9-C651974885B9}"/>
              </a:ext>
            </a:extLst>
          </p:cNvPr>
          <p:cNvSpPr/>
          <p:nvPr/>
        </p:nvSpPr>
        <p:spPr>
          <a:xfrm>
            <a:off x="8854440" y="1549083"/>
            <a:ext cx="1772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ADP7158ARDZ-1.8(2A)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9AA8989-FE60-470A-BA82-21BD58D0A88C}"/>
              </a:ext>
            </a:extLst>
          </p:cNvPr>
          <p:cNvSpPr/>
          <p:nvPr/>
        </p:nvSpPr>
        <p:spPr>
          <a:xfrm>
            <a:off x="8854440" y="2308860"/>
            <a:ext cx="1772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ADP7158ARDZ-1.8(2A)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26C3AD34-17CD-4800-8881-4251CB022A9F}"/>
              </a:ext>
            </a:extLst>
          </p:cNvPr>
          <p:cNvSpPr/>
          <p:nvPr/>
        </p:nvSpPr>
        <p:spPr>
          <a:xfrm>
            <a:off x="10627360" y="1599883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1.8VD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1AF588F0-5BB7-4EB9-BF7D-C6D0B9D2A408}"/>
              </a:ext>
            </a:extLst>
          </p:cNvPr>
          <p:cNvSpPr/>
          <p:nvPr/>
        </p:nvSpPr>
        <p:spPr>
          <a:xfrm>
            <a:off x="10627360" y="235966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1.8VA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B1A01D4-4F7D-4D40-A17C-8601965FE9B7}"/>
              </a:ext>
            </a:extLst>
          </p:cNvPr>
          <p:cNvSpPr/>
          <p:nvPr/>
        </p:nvSpPr>
        <p:spPr>
          <a:xfrm>
            <a:off x="6268720" y="3474720"/>
            <a:ext cx="1518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LT1054ISW</a:t>
            </a:r>
          </a:p>
          <a:p>
            <a:pPr algn="ctr"/>
            <a:r>
              <a:rPr lang="en-US" altLang="zh-CN" dirty="0"/>
              <a:t>(100mA)</a:t>
            </a:r>
            <a:endParaRPr lang="zh-CN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679996D9-BF87-4828-A31C-6587C311F333}"/>
              </a:ext>
            </a:extLst>
          </p:cNvPr>
          <p:cNvSpPr/>
          <p:nvPr/>
        </p:nvSpPr>
        <p:spPr>
          <a:xfrm>
            <a:off x="7787640" y="352552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PWELL</a:t>
            </a:r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51B82B9A-2CF5-4D4A-B7E6-FDF2AE87B66D}"/>
              </a:ext>
            </a:extLst>
          </p:cNvPr>
          <p:cNvSpPr/>
          <p:nvPr/>
        </p:nvSpPr>
        <p:spPr>
          <a:xfrm>
            <a:off x="5201920" y="3549015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+12V</a:t>
            </a:r>
            <a:endParaRPr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E78788C3-D811-4892-92CB-B81A3408E126}"/>
              </a:ext>
            </a:extLst>
          </p:cNvPr>
          <p:cNvSpPr/>
          <p:nvPr/>
        </p:nvSpPr>
        <p:spPr>
          <a:xfrm>
            <a:off x="5201920" y="4867275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+3V3</a:t>
            </a:r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F67EBC3-AF1E-46BF-A00D-21F031697AE6}"/>
              </a:ext>
            </a:extLst>
          </p:cNvPr>
          <p:cNvSpPr/>
          <p:nvPr/>
        </p:nvSpPr>
        <p:spPr>
          <a:xfrm>
            <a:off x="6268720" y="4810443"/>
            <a:ext cx="1518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DAC80004</a:t>
            </a:r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94C3CFD-3C75-493E-85EC-15D6E635F717}"/>
              </a:ext>
            </a:extLst>
          </p:cNvPr>
          <p:cNvSpPr/>
          <p:nvPr/>
        </p:nvSpPr>
        <p:spPr>
          <a:xfrm>
            <a:off x="7787640" y="4867275"/>
            <a:ext cx="313436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VRESET, VHIGH, VLOW,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01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10C5F-2654-4007-A0CF-6BDBF0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 board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31A026-7E9B-4436-848E-09AE7CF4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FMC standard</a:t>
            </a:r>
          </a:p>
          <a:p>
            <a:pPr lvl="1"/>
            <a:r>
              <a:rPr lang="en-US" altLang="zh-CN" sz="2000" dirty="0"/>
              <a:t>ASP-134606-01: 8.5mm height</a:t>
            </a:r>
          </a:p>
          <a:p>
            <a:r>
              <a:rPr lang="en-US" altLang="zh-CN" dirty="0"/>
              <a:t>1Gbps Ethernet to PC</a:t>
            </a:r>
          </a:p>
          <a:p>
            <a:pPr lvl="1"/>
            <a:r>
              <a:rPr lang="en-US" altLang="zh-CN" dirty="0"/>
              <a:t>Data Readout</a:t>
            </a:r>
            <a:r>
              <a:rPr lang="zh-CN" altLang="en-US" dirty="0"/>
              <a:t>：</a:t>
            </a:r>
            <a:r>
              <a:rPr lang="en-US" altLang="zh-CN" dirty="0"/>
              <a:t>TCP/IP</a:t>
            </a:r>
          </a:p>
          <a:p>
            <a:pPr lvl="1"/>
            <a:r>
              <a:rPr lang="en-US" altLang="zh-CN" dirty="0"/>
              <a:t>Configuration</a:t>
            </a:r>
            <a:r>
              <a:rPr lang="zh-CN" altLang="en-US" dirty="0"/>
              <a:t>：</a:t>
            </a:r>
            <a:r>
              <a:rPr lang="en-US" altLang="zh-CN" dirty="0"/>
              <a:t>UDP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E160A9-D697-4C54-A2BB-069164C7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16519"/>
          <a:stretch/>
        </p:blipFill>
        <p:spPr>
          <a:xfrm>
            <a:off x="6152544" y="236691"/>
            <a:ext cx="5798819" cy="26777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E150D1-1D34-472D-800C-E5E111940F80}"/>
              </a:ext>
            </a:extLst>
          </p:cNvPr>
          <p:cNvSpPr txBox="1"/>
          <p:nvPr/>
        </p:nvSpPr>
        <p:spPr>
          <a:xfrm>
            <a:off x="7671447" y="292955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FPGA board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0DF328F-9BE4-4A80-8C2E-A5D14B4D6C4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072" y="3160284"/>
            <a:ext cx="1787294" cy="1806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AD9C26-6518-4138-B7BA-F814E2ED4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072" y="4966362"/>
            <a:ext cx="1812415" cy="18060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246DD4-F5E2-432C-9EEA-331972D31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059" y="3622133"/>
            <a:ext cx="2933700" cy="2943225"/>
          </a:xfrm>
          <a:prstGeom prst="rect">
            <a:avLst/>
          </a:prstGeom>
        </p:spPr>
      </p:pic>
      <p:sp>
        <p:nvSpPr>
          <p:cNvPr id="10" name="右箭头 8">
            <a:extLst>
              <a:ext uri="{FF2B5EF4-FFF2-40B4-BE49-F238E27FC236}">
                <a16:creationId xmlns:a16="http://schemas.microsoft.com/office/drawing/2014/main" id="{4D265833-09E4-463E-975D-C38C6C1C3EBE}"/>
              </a:ext>
            </a:extLst>
          </p:cNvPr>
          <p:cNvSpPr/>
          <p:nvPr/>
        </p:nvSpPr>
        <p:spPr>
          <a:xfrm rot="20344457">
            <a:off x="8551274" y="4211557"/>
            <a:ext cx="799546" cy="29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右箭头 9">
            <a:extLst>
              <a:ext uri="{FF2B5EF4-FFF2-40B4-BE49-F238E27FC236}">
                <a16:creationId xmlns:a16="http://schemas.microsoft.com/office/drawing/2014/main" id="{4480C41F-5CE8-48A1-9E61-DF87C7F88FAD}"/>
              </a:ext>
            </a:extLst>
          </p:cNvPr>
          <p:cNvSpPr/>
          <p:nvPr/>
        </p:nvSpPr>
        <p:spPr>
          <a:xfrm rot="1621975">
            <a:off x="8552650" y="6068458"/>
            <a:ext cx="765333" cy="29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右箭头 10">
            <a:extLst>
              <a:ext uri="{FF2B5EF4-FFF2-40B4-BE49-F238E27FC236}">
                <a16:creationId xmlns:a16="http://schemas.microsoft.com/office/drawing/2014/main" id="{3973F525-D8E3-4D87-8385-75B10B0F5664}"/>
              </a:ext>
            </a:extLst>
          </p:cNvPr>
          <p:cNvSpPr/>
          <p:nvPr/>
        </p:nvSpPr>
        <p:spPr>
          <a:xfrm rot="10800000">
            <a:off x="5629824" y="5171563"/>
            <a:ext cx="1045439" cy="29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331E79-DADB-48BC-8A4F-1344A9984ABE}"/>
              </a:ext>
            </a:extLst>
          </p:cNvPr>
          <p:cNvSpPr/>
          <p:nvPr/>
        </p:nvSpPr>
        <p:spPr>
          <a:xfrm>
            <a:off x="4883077" y="5324710"/>
            <a:ext cx="18794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400" dirty="0">
                <a:solidFill>
                  <a:srgbClr val="FF0000"/>
                </a:solidFill>
              </a:rPr>
              <a:t>To be defined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913248-5714-4942-981B-3CF92F1F476B}"/>
              </a:ext>
            </a:extLst>
          </p:cNvPr>
          <p:cNvSpPr txBox="1"/>
          <p:nvPr/>
        </p:nvSpPr>
        <p:spPr>
          <a:xfrm>
            <a:off x="6762502" y="6500214"/>
            <a:ext cx="1510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18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94854" y="374362"/>
            <a:ext cx="11233727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Architecture of CEPC Vertex Detector Prototype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7943273" y="1461558"/>
            <a:ext cx="4110182" cy="5310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Front End Electronics:</a:t>
            </a:r>
          </a:p>
          <a:p>
            <a:r>
              <a:rPr lang="en-US" altLang="zh-CN" sz="1900" dirty="0">
                <a:solidFill>
                  <a:srgbClr val="0000FF"/>
                </a:solidFill>
              </a:rPr>
              <a:t>Readout Board: x12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1800" dirty="0"/>
              <a:t>Readout Ladder electronics data </a:t>
            </a:r>
          </a:p>
          <a:p>
            <a:r>
              <a:rPr lang="en-US" altLang="zh-CN" sz="1900" dirty="0">
                <a:solidFill>
                  <a:srgbClr val="0000FF"/>
                </a:solidFill>
              </a:rPr>
              <a:t>Clock Fan-out Board: x1</a:t>
            </a:r>
            <a:endParaRPr lang="en-US" altLang="zh-CN" sz="1900" dirty="0"/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1800" dirty="0"/>
              <a:t>Fan-out common clock signal to each readout board</a:t>
            </a:r>
          </a:p>
          <a:p>
            <a:pPr algn="just"/>
            <a:r>
              <a:rPr lang="en-US" altLang="zh-CN" sz="1900" dirty="0">
                <a:solidFill>
                  <a:srgbClr val="0000FF"/>
                </a:solidFill>
              </a:rPr>
              <a:t>Readout Control Board: x1</a:t>
            </a:r>
            <a:endParaRPr lang="en-US" altLang="zh-CN" sz="1900" dirty="0"/>
          </a:p>
          <a:p>
            <a:pPr marL="761238" lvl="2" indent="-285750" algn="just">
              <a:buFont typeface="Calibri" panose="020F0502020204030204" pitchFamily="34" charset="0"/>
              <a:buChar char="₋"/>
            </a:pPr>
            <a:r>
              <a:rPr lang="en-US" altLang="zh-CN" sz="1800" dirty="0"/>
              <a:t>Fan-out common reset / common start / common stop signals to each readout board</a:t>
            </a:r>
          </a:p>
          <a:p>
            <a:pPr marL="761238" lvl="2" indent="-285750" algn="just">
              <a:buFont typeface="Calibri" panose="020F0502020204030204" pitchFamily="34" charset="0"/>
              <a:buChar char="₋"/>
            </a:pPr>
            <a:r>
              <a:rPr lang="en-US" altLang="zh-CN" sz="1800" dirty="0"/>
              <a:t>Synchronize global timestamps of each readout board </a:t>
            </a:r>
          </a:p>
          <a:p>
            <a:pPr algn="just"/>
            <a:r>
              <a:rPr lang="en-US" altLang="zh-CN" sz="1900" dirty="0">
                <a:solidFill>
                  <a:srgbClr val="0000FF"/>
                </a:solidFill>
              </a:rPr>
              <a:t>Trigger Board: x1</a:t>
            </a:r>
            <a:endParaRPr lang="en-US" altLang="zh-CN" sz="1900" dirty="0"/>
          </a:p>
          <a:p>
            <a:pPr marL="761238" lvl="2" indent="-285750" algn="just">
              <a:buFont typeface="Calibri" panose="020F0502020204030204" pitchFamily="34" charset="0"/>
              <a:buChar char="₋"/>
            </a:pPr>
            <a:r>
              <a:rPr lang="en-US" altLang="zh-CN" sz="1800" dirty="0"/>
              <a:t>Provide timestamp of Scintillator</a:t>
            </a:r>
            <a:r>
              <a:rPr lang="en-US" altLang="zh-CN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/>
              <a:t>trigger signal</a:t>
            </a:r>
            <a:endParaRPr lang="zh-CN" altLang="en-US" sz="1800" dirty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1" y="1461558"/>
            <a:ext cx="7666183" cy="53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454</Words>
  <Application>Microsoft Macintosh PowerPoint</Application>
  <PresentationFormat>宽屏</PresentationFormat>
  <Paragraphs>128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Office 主题​​</vt:lpstr>
      <vt:lpstr>CPEC Vertex Detector Prototype Electronics &amp; DAQ design status</vt:lpstr>
      <vt:lpstr>Readout structure</vt:lpstr>
      <vt:lpstr>Flex board</vt:lpstr>
      <vt:lpstr>Layout topological</vt:lpstr>
      <vt:lpstr>2 options</vt:lpstr>
      <vt:lpstr>Interposer board </vt:lpstr>
      <vt:lpstr>Power supply</vt:lpstr>
      <vt:lpstr>FPGA board</vt:lpstr>
      <vt:lpstr>Architecture of CEPC Vertex Detector Prototype</vt:lpstr>
      <vt:lpstr>Schedule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俊</dc:creator>
  <cp:lastModifiedBy>zhijun liang</cp:lastModifiedBy>
  <cp:revision>20</cp:revision>
  <dcterms:created xsi:type="dcterms:W3CDTF">2022-03-16T07:18:59Z</dcterms:created>
  <dcterms:modified xsi:type="dcterms:W3CDTF">2022-04-21T06:09:33Z</dcterms:modified>
</cp:coreProperties>
</file>