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7" r:id="rId2"/>
    <p:sldId id="285" r:id="rId3"/>
    <p:sldId id="298" r:id="rId4"/>
    <p:sldId id="299" r:id="rId5"/>
    <p:sldId id="300" r:id="rId6"/>
    <p:sldId id="301" r:id="rId7"/>
    <p:sldId id="303" r:id="rId8"/>
    <p:sldId id="302" r:id="rId9"/>
    <p:sldId id="304" r:id="rId10"/>
    <p:sldId id="305" r:id="rId11"/>
    <p:sldId id="308" r:id="rId12"/>
    <p:sldId id="310" r:id="rId13"/>
    <p:sldId id="311" r:id="rId14"/>
    <p:sldId id="309" r:id="rId15"/>
    <p:sldId id="313" r:id="rId16"/>
    <p:sldId id="314" r:id="rId17"/>
    <p:sldId id="315" r:id="rId18"/>
    <p:sldId id="316" r:id="rId19"/>
    <p:sldId id="319" r:id="rId20"/>
    <p:sldId id="321" r:id="rId21"/>
    <p:sldId id="333" r:id="rId22"/>
    <p:sldId id="332" r:id="rId23"/>
    <p:sldId id="334" r:id="rId24"/>
    <p:sldId id="336" r:id="rId25"/>
    <p:sldId id="339" r:id="rId26"/>
    <p:sldId id="338" r:id="rId27"/>
    <p:sldId id="340" r:id="rId28"/>
    <p:sldId id="331" r:id="rId29"/>
    <p:sldId id="324" r:id="rId30"/>
    <p:sldId id="335" r:id="rId31"/>
    <p:sldId id="326" r:id="rId32"/>
    <p:sldId id="327" r:id="rId33"/>
    <p:sldId id="337" r:id="rId34"/>
    <p:sldId id="32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7" autoAdjust="0"/>
    <p:restoredTop sz="87143" autoAdjust="0"/>
  </p:normalViewPr>
  <p:slideViewPr>
    <p:cSldViewPr snapToGrid="0">
      <p:cViewPr varScale="1">
        <p:scale>
          <a:sx n="105" d="100"/>
          <a:sy n="105" d="100"/>
        </p:scale>
        <p:origin x="67"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873AD-68BA-423B-BEC1-985A084D3ECC}" type="datetimeFigureOut">
              <a:rPr lang="zh-CN" altLang="en-US" smtClean="0"/>
              <a:t>2022/6/29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98871-C310-47D5-A2CB-8D0FC176BE31}" type="slidenum">
              <a:rPr lang="zh-CN" altLang="en-US" smtClean="0"/>
              <a:t>‹#›</a:t>
            </a:fld>
            <a:endParaRPr lang="zh-CN" altLang="en-US"/>
          </a:p>
        </p:txBody>
      </p:sp>
    </p:spTree>
    <p:extLst>
      <p:ext uri="{BB962C8B-B14F-4D97-AF65-F5344CB8AC3E}">
        <p14:creationId xmlns:p14="http://schemas.microsoft.com/office/powerpoint/2010/main" val="2494270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1</a:t>
            </a:fld>
            <a:endParaRPr lang="zh-CN" altLang="en-US"/>
          </a:p>
        </p:txBody>
      </p:sp>
    </p:spTree>
    <p:extLst>
      <p:ext uri="{BB962C8B-B14F-4D97-AF65-F5344CB8AC3E}">
        <p14:creationId xmlns:p14="http://schemas.microsoft.com/office/powerpoint/2010/main" val="427425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较大的</a:t>
            </a:r>
            <a:r>
              <a:rPr lang="en-US" altLang="zh-CN" dirty="0"/>
              <a:t>NPLC</a:t>
            </a:r>
            <a:r>
              <a:rPr lang="zh-CN" altLang="en-US" dirty="0"/>
              <a:t>值能有效去除较高频的噪声，尤其是</a:t>
            </a:r>
            <a:r>
              <a:rPr lang="en-US" altLang="zh-CN" dirty="0"/>
              <a:t>50Hz</a:t>
            </a:r>
            <a:r>
              <a:rPr lang="zh-CN" altLang="en-US" dirty="0"/>
              <a:t>及其倍频噪声</a:t>
            </a:r>
          </a:p>
        </p:txBody>
      </p:sp>
      <p:sp>
        <p:nvSpPr>
          <p:cNvPr id="4" name="灯片编号占位符 3"/>
          <p:cNvSpPr>
            <a:spLocks noGrp="1"/>
          </p:cNvSpPr>
          <p:nvPr>
            <p:ph type="sldNum" sz="quarter" idx="5"/>
          </p:nvPr>
        </p:nvSpPr>
        <p:spPr/>
        <p:txBody>
          <a:bodyPr/>
          <a:lstStyle/>
          <a:p>
            <a:fld id="{21898871-C310-47D5-A2CB-8D0FC176BE31}" type="slidenum">
              <a:rPr lang="zh-CN" altLang="en-US" smtClean="0"/>
              <a:t>21</a:t>
            </a:fld>
            <a:endParaRPr lang="zh-CN" altLang="en-US"/>
          </a:p>
        </p:txBody>
      </p:sp>
    </p:spTree>
    <p:extLst>
      <p:ext uri="{BB962C8B-B14F-4D97-AF65-F5344CB8AC3E}">
        <p14:creationId xmlns:p14="http://schemas.microsoft.com/office/powerpoint/2010/main" val="244829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22</a:t>
            </a:fld>
            <a:endParaRPr lang="zh-CN" altLang="en-US"/>
          </a:p>
        </p:txBody>
      </p:sp>
    </p:spTree>
    <p:extLst>
      <p:ext uri="{BB962C8B-B14F-4D97-AF65-F5344CB8AC3E}">
        <p14:creationId xmlns:p14="http://schemas.microsoft.com/office/powerpoint/2010/main" val="418328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23</a:t>
            </a:fld>
            <a:endParaRPr lang="zh-CN" altLang="en-US"/>
          </a:p>
        </p:txBody>
      </p:sp>
    </p:spTree>
    <p:extLst>
      <p:ext uri="{BB962C8B-B14F-4D97-AF65-F5344CB8AC3E}">
        <p14:creationId xmlns:p14="http://schemas.microsoft.com/office/powerpoint/2010/main" val="75958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24</a:t>
            </a:fld>
            <a:endParaRPr lang="zh-CN" altLang="en-US"/>
          </a:p>
        </p:txBody>
      </p:sp>
    </p:spTree>
    <p:extLst>
      <p:ext uri="{BB962C8B-B14F-4D97-AF65-F5344CB8AC3E}">
        <p14:creationId xmlns:p14="http://schemas.microsoft.com/office/powerpoint/2010/main" val="357866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目前已经完成恒温器的装配，正在进行抽真空和降温测试</a:t>
            </a:r>
          </a:p>
        </p:txBody>
      </p:sp>
      <p:sp>
        <p:nvSpPr>
          <p:cNvPr id="4" name="灯片编号占位符 3"/>
          <p:cNvSpPr>
            <a:spLocks noGrp="1"/>
          </p:cNvSpPr>
          <p:nvPr>
            <p:ph type="sldNum" sz="quarter" idx="5"/>
          </p:nvPr>
        </p:nvSpPr>
        <p:spPr/>
        <p:txBody>
          <a:bodyPr/>
          <a:lstStyle/>
          <a:p>
            <a:fld id="{21898871-C310-47D5-A2CB-8D0FC176BE31}" type="slidenum">
              <a:rPr lang="zh-CN" altLang="en-US" smtClean="0"/>
              <a:t>28</a:t>
            </a:fld>
            <a:endParaRPr lang="zh-CN" altLang="en-US"/>
          </a:p>
        </p:txBody>
      </p:sp>
    </p:spTree>
    <p:extLst>
      <p:ext uri="{BB962C8B-B14F-4D97-AF65-F5344CB8AC3E}">
        <p14:creationId xmlns:p14="http://schemas.microsoft.com/office/powerpoint/2010/main" val="110161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实验室搭建了水平磁场测量系统</a:t>
            </a:r>
          </a:p>
        </p:txBody>
      </p:sp>
      <p:sp>
        <p:nvSpPr>
          <p:cNvPr id="4" name="灯片编号占位符 3"/>
          <p:cNvSpPr>
            <a:spLocks noGrp="1"/>
          </p:cNvSpPr>
          <p:nvPr>
            <p:ph type="sldNum" sz="quarter" idx="5"/>
          </p:nvPr>
        </p:nvSpPr>
        <p:spPr/>
        <p:txBody>
          <a:bodyPr/>
          <a:lstStyle/>
          <a:p>
            <a:fld id="{21898871-C310-47D5-A2CB-8D0FC176BE31}" type="slidenum">
              <a:rPr lang="zh-CN" altLang="en-US" smtClean="0"/>
              <a:t>29</a:t>
            </a:fld>
            <a:endParaRPr lang="zh-CN" altLang="en-US"/>
          </a:p>
        </p:txBody>
      </p:sp>
    </p:spTree>
    <p:extLst>
      <p:ext uri="{BB962C8B-B14F-4D97-AF65-F5344CB8AC3E}">
        <p14:creationId xmlns:p14="http://schemas.microsoft.com/office/powerpoint/2010/main" val="3526394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30</a:t>
            </a:fld>
            <a:endParaRPr lang="zh-CN" altLang="en-US"/>
          </a:p>
        </p:txBody>
      </p:sp>
    </p:spTree>
    <p:extLst>
      <p:ext uri="{BB962C8B-B14F-4D97-AF65-F5344CB8AC3E}">
        <p14:creationId xmlns:p14="http://schemas.microsoft.com/office/powerpoint/2010/main" val="50881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插入件是加速器驱动光源上的重要出光装置，不论是储存环型光源和直线型</a:t>
            </a:r>
            <a:r>
              <a:rPr lang="en-US" altLang="zh-CN" dirty="0"/>
              <a:t>FEL</a:t>
            </a:r>
            <a:r>
              <a:rPr lang="zh-CN" altLang="en-US" dirty="0"/>
              <a:t>，都大量应用了插入件。从弯铁，到扭摆器再到波荡器，插入件的发展和应用</a:t>
            </a:r>
            <a:endParaRPr lang="en-US" altLang="zh-CN" dirty="0"/>
          </a:p>
          <a:p>
            <a:r>
              <a:rPr lang="zh-CN" altLang="en-US" dirty="0"/>
              <a:t>大大增加了光的亮度，提升了光源性能</a:t>
            </a:r>
          </a:p>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3</a:t>
            </a:fld>
            <a:endParaRPr lang="zh-CN" altLang="en-US"/>
          </a:p>
        </p:txBody>
      </p:sp>
    </p:spTree>
    <p:extLst>
      <p:ext uri="{BB962C8B-B14F-4D97-AF65-F5344CB8AC3E}">
        <p14:creationId xmlns:p14="http://schemas.microsoft.com/office/powerpoint/2010/main" val="53392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对不同的工艺方法进行试验摸索，选择合适的铁芯加工与线圈绕制方案</a:t>
            </a:r>
          </a:p>
        </p:txBody>
      </p:sp>
      <p:sp>
        <p:nvSpPr>
          <p:cNvPr id="4" name="灯片编号占位符 3"/>
          <p:cNvSpPr>
            <a:spLocks noGrp="1"/>
          </p:cNvSpPr>
          <p:nvPr>
            <p:ph type="sldNum" sz="quarter" idx="5"/>
          </p:nvPr>
        </p:nvSpPr>
        <p:spPr/>
        <p:txBody>
          <a:bodyPr/>
          <a:lstStyle/>
          <a:p>
            <a:fld id="{21898871-C310-47D5-A2CB-8D0FC176BE31}" type="slidenum">
              <a:rPr lang="zh-CN" altLang="en-US" smtClean="0"/>
              <a:t>11</a:t>
            </a:fld>
            <a:endParaRPr lang="zh-CN" altLang="en-US"/>
          </a:p>
        </p:txBody>
      </p:sp>
    </p:spTree>
    <p:extLst>
      <p:ext uri="{BB962C8B-B14F-4D97-AF65-F5344CB8AC3E}">
        <p14:creationId xmlns:p14="http://schemas.microsoft.com/office/powerpoint/2010/main" val="375998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这里给出了低温恒温器的结构和部分参数，它可以通过传导冷却方式将磁铁降温到</a:t>
            </a:r>
            <a:r>
              <a:rPr lang="en-US" altLang="zh-CN" dirty="0"/>
              <a:t>4K</a:t>
            </a:r>
            <a:r>
              <a:rPr lang="zh-CN" altLang="en-US" dirty="0"/>
              <a:t>以下</a:t>
            </a:r>
          </a:p>
        </p:txBody>
      </p:sp>
      <p:sp>
        <p:nvSpPr>
          <p:cNvPr id="4" name="灯片编号占位符 3"/>
          <p:cNvSpPr>
            <a:spLocks noGrp="1"/>
          </p:cNvSpPr>
          <p:nvPr>
            <p:ph type="sldNum" sz="quarter" idx="5"/>
          </p:nvPr>
        </p:nvSpPr>
        <p:spPr/>
        <p:txBody>
          <a:bodyPr/>
          <a:lstStyle/>
          <a:p>
            <a:fld id="{21898871-C310-47D5-A2CB-8D0FC176BE31}" type="slidenum">
              <a:rPr lang="zh-CN" altLang="en-US" smtClean="0"/>
              <a:t>12</a:t>
            </a:fld>
            <a:endParaRPr lang="zh-CN" altLang="en-US"/>
          </a:p>
        </p:txBody>
      </p:sp>
    </p:spTree>
    <p:extLst>
      <p:ext uri="{BB962C8B-B14F-4D97-AF65-F5344CB8AC3E}">
        <p14:creationId xmlns:p14="http://schemas.microsoft.com/office/powerpoint/2010/main" val="87787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14</a:t>
            </a:fld>
            <a:endParaRPr lang="zh-CN" altLang="en-US"/>
          </a:p>
        </p:txBody>
      </p:sp>
    </p:spTree>
    <p:extLst>
      <p:ext uri="{BB962C8B-B14F-4D97-AF65-F5344CB8AC3E}">
        <p14:creationId xmlns:p14="http://schemas.microsoft.com/office/powerpoint/2010/main" val="28511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15</a:t>
            </a:fld>
            <a:endParaRPr lang="zh-CN" altLang="en-US"/>
          </a:p>
        </p:txBody>
      </p:sp>
    </p:spTree>
    <p:extLst>
      <p:ext uri="{BB962C8B-B14F-4D97-AF65-F5344CB8AC3E}">
        <p14:creationId xmlns:p14="http://schemas.microsoft.com/office/powerpoint/2010/main" val="22301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峰值磁场测量结果基本符合仿真计算</a:t>
            </a:r>
          </a:p>
        </p:txBody>
      </p:sp>
      <p:sp>
        <p:nvSpPr>
          <p:cNvPr id="4" name="灯片编号占位符 3"/>
          <p:cNvSpPr>
            <a:spLocks noGrp="1"/>
          </p:cNvSpPr>
          <p:nvPr>
            <p:ph type="sldNum" sz="quarter" idx="5"/>
          </p:nvPr>
        </p:nvSpPr>
        <p:spPr/>
        <p:txBody>
          <a:bodyPr/>
          <a:lstStyle/>
          <a:p>
            <a:fld id="{21898871-C310-47D5-A2CB-8D0FC176BE31}" type="slidenum">
              <a:rPr lang="zh-CN" altLang="en-US" smtClean="0"/>
              <a:t>16</a:t>
            </a:fld>
            <a:endParaRPr lang="zh-CN" altLang="en-US"/>
          </a:p>
        </p:txBody>
      </p:sp>
    </p:spTree>
    <p:extLst>
      <p:ext uri="{BB962C8B-B14F-4D97-AF65-F5344CB8AC3E}">
        <p14:creationId xmlns:p14="http://schemas.microsoft.com/office/powerpoint/2010/main" val="327555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latin typeface="宋体" panose="02010600030101010101" pitchFamily="2" charset="-122"/>
                <a:ea typeface="宋体" panose="02010600030101010101" pitchFamily="2" charset="-122"/>
              </a:rPr>
              <a:t>外部由桶式杜瓦瓶和顶法兰</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磁体支撑组件组成，被测超导磁体安装于顶法兰</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磁体支撑组件上。顶法兰上集成了测量筒组</a:t>
            </a:r>
          </a:p>
          <a:p>
            <a:r>
              <a:rPr lang="zh-CN" altLang="en-US" sz="1200" dirty="0">
                <a:latin typeface="宋体" panose="02010600030101010101" pitchFamily="2" charset="-122"/>
                <a:ea typeface="宋体" panose="02010600030101010101" pitchFamily="2" charset="-122"/>
              </a:rPr>
              <a:t>件、 </a:t>
            </a:r>
            <a:r>
              <a:rPr lang="en-US" altLang="zh-CN" sz="1200" dirty="0">
                <a:latin typeface="宋体" panose="02010600030101010101" pitchFamily="2" charset="-122"/>
                <a:ea typeface="宋体" panose="02010600030101010101" pitchFamily="2" charset="-122"/>
              </a:rPr>
              <a:t>6 </a:t>
            </a:r>
            <a:r>
              <a:rPr lang="zh-CN" altLang="en-US" sz="1200" dirty="0">
                <a:latin typeface="宋体" panose="02010600030101010101" pitchFamily="2" charset="-122"/>
                <a:ea typeface="宋体" panose="02010600030101010101" pitchFamily="2" charset="-122"/>
              </a:rPr>
              <a:t>根大电流气冷电流引线</a:t>
            </a:r>
            <a:r>
              <a:rPr lang="en-US" altLang="zh-CN" sz="1200" dirty="0">
                <a:latin typeface="宋体" panose="02010600030101010101" pitchFamily="2" charset="-122"/>
                <a:ea typeface="宋体" panose="02010600030101010101" pitchFamily="2" charset="-122"/>
              </a:rPr>
              <a:t>(1000A 500A)</a:t>
            </a:r>
            <a:r>
              <a:rPr lang="zh-CN" altLang="en-US" sz="1200" dirty="0">
                <a:latin typeface="宋体" panose="02010600030101010101" pitchFamily="2" charset="-122"/>
                <a:ea typeface="宋体" panose="02010600030101010101" pitchFamily="2" charset="-122"/>
              </a:rPr>
              <a:t>、测量信号线接口、排气口和磁测平台支架。</a:t>
            </a:r>
            <a:endParaRPr lang="en-US" altLang="zh-CN" sz="1200"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超导磁体的安装结构在右侧，超导磁体通过专门设计的工装安装在支撑杆上，浸没在液氦中进行老练测试和中心孔磁场分布测量。</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磁间隙中心装有导轨，导轨上有可滑动的雪撬板，电机通过连接杆与雪撬板连接，由外部电机拉动雪撬板沿导轨运动，</a:t>
            </a:r>
            <a:r>
              <a:rPr lang="en-US" altLang="zh-CN" sz="1200" dirty="0">
                <a:latin typeface="宋体" panose="02010600030101010101" pitchFamily="2" charset="-122"/>
                <a:ea typeface="宋体" panose="02010600030101010101" pitchFamily="2" charset="-122"/>
              </a:rPr>
              <a:t>Hall</a:t>
            </a:r>
            <a:r>
              <a:rPr lang="zh-CN" altLang="en-US" sz="1200" dirty="0">
                <a:latin typeface="宋体" panose="02010600030101010101" pitchFamily="2" charset="-122"/>
                <a:ea typeface="宋体" panose="02010600030101010101" pitchFamily="2" charset="-122"/>
              </a:rPr>
              <a:t>探测器在雪橇板上测量磁场分布。</a:t>
            </a:r>
            <a:endParaRPr lang="en-US" altLang="zh-CN" sz="1200" dirty="0">
              <a:latin typeface="宋体" panose="02010600030101010101" pitchFamily="2" charset="-122"/>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18</a:t>
            </a:fld>
            <a:endParaRPr lang="zh-CN" altLang="en-US"/>
          </a:p>
        </p:txBody>
      </p:sp>
    </p:spTree>
    <p:extLst>
      <p:ext uri="{BB962C8B-B14F-4D97-AF65-F5344CB8AC3E}">
        <p14:creationId xmlns:p14="http://schemas.microsoft.com/office/powerpoint/2010/main" val="2839512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1898871-C310-47D5-A2CB-8D0FC176BE31}" type="slidenum">
              <a:rPr lang="zh-CN" altLang="en-US" smtClean="0"/>
              <a:t>20</a:t>
            </a:fld>
            <a:endParaRPr lang="zh-CN" altLang="en-US"/>
          </a:p>
        </p:txBody>
      </p:sp>
    </p:spTree>
    <p:extLst>
      <p:ext uri="{BB962C8B-B14F-4D97-AF65-F5344CB8AC3E}">
        <p14:creationId xmlns:p14="http://schemas.microsoft.com/office/powerpoint/2010/main" val="824324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117521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273677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69157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2335597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427048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314624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3526407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941230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427651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401007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079B02D-2024-441D-95BF-8B3BD48BC4B4}" type="datetimeFigureOut">
              <a:rPr lang="zh-CN" altLang="en-US" smtClean="0"/>
              <a:t>2022/6/29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136115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9B02D-2024-441D-95BF-8B3BD48BC4B4}" type="datetimeFigureOut">
              <a:rPr lang="zh-CN" altLang="en-US" smtClean="0"/>
              <a:t>2022/6/29</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ACF0F-EB15-4780-9D4F-67FD0F70E726}" type="slidenum">
              <a:rPr lang="zh-CN" altLang="en-US" smtClean="0"/>
              <a:t>‹#›</a:t>
            </a:fld>
            <a:endParaRPr lang="zh-CN" altLang="en-US"/>
          </a:p>
        </p:txBody>
      </p:sp>
    </p:spTree>
    <p:extLst>
      <p:ext uri="{BB962C8B-B14F-4D97-AF65-F5344CB8AC3E}">
        <p14:creationId xmlns:p14="http://schemas.microsoft.com/office/powerpoint/2010/main" val="31647871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w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45.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7.w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wmf"/></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image" Target="../media/image61.png"/><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59.w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oleObject" Target="../embeddings/oleObject10.bin"/><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334062" y="133165"/>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67731" y="945545"/>
            <a:ext cx="1365957" cy="103864"/>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0" y="944543"/>
            <a:ext cx="10600268" cy="103864"/>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8B0133B9-EB52-451B-98B6-FF244926EA92}"/>
              </a:ext>
            </a:extLst>
          </p:cNvPr>
          <p:cNvSpPr/>
          <p:nvPr/>
        </p:nvSpPr>
        <p:spPr>
          <a:xfrm>
            <a:off x="6842454" y="6499005"/>
            <a:ext cx="5281814" cy="369332"/>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10005454" y="647262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9" name="直角三角形 8">
            <a:extLst>
              <a:ext uri="{FF2B5EF4-FFF2-40B4-BE49-F238E27FC236}">
                <a16:creationId xmlns:a16="http://schemas.microsoft.com/office/drawing/2014/main" id="{B7259291-BB08-497A-9FD3-68B334CC76FD}"/>
              </a:ext>
            </a:extLst>
          </p:cNvPr>
          <p:cNvSpPr/>
          <p:nvPr/>
        </p:nvSpPr>
        <p:spPr>
          <a:xfrm flipH="1">
            <a:off x="6034586" y="6499004"/>
            <a:ext cx="807868" cy="358043"/>
          </a:xfrm>
          <a:prstGeom prst="rtTriangle">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B65249E6-0427-483C-899C-D8C79894A752}"/>
              </a:ext>
            </a:extLst>
          </p:cNvPr>
          <p:cNvCxnSpPr>
            <a:cxnSpLocks/>
          </p:cNvCxnSpPr>
          <p:nvPr/>
        </p:nvCxnSpPr>
        <p:spPr>
          <a:xfrm>
            <a:off x="67732" y="6840185"/>
            <a:ext cx="6028268" cy="0"/>
          </a:xfrm>
          <a:prstGeom prst="line">
            <a:avLst/>
          </a:prstGeom>
          <a:ln w="57150">
            <a:solidFill>
              <a:srgbClr val="1D06A8"/>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116AD89-9370-4A8B-AC94-C4FE2AAC51C6}"/>
              </a:ext>
            </a:extLst>
          </p:cNvPr>
          <p:cNvSpPr txBox="1"/>
          <p:nvPr/>
        </p:nvSpPr>
        <p:spPr>
          <a:xfrm>
            <a:off x="1433688" y="2925420"/>
            <a:ext cx="9479366" cy="646331"/>
          </a:xfrm>
          <a:prstGeom prst="rect">
            <a:avLst/>
          </a:prstGeom>
          <a:noFill/>
        </p:spPr>
        <p:txBody>
          <a:bodyPr wrap="square" rtlCol="0">
            <a:spAutoFit/>
          </a:bodyPr>
          <a:lstStyle/>
          <a:p>
            <a:pPr algn="ctr"/>
            <a:r>
              <a:rPr lang="zh-CN" altLang="en-US" sz="3600" b="1" dirty="0">
                <a:latin typeface="宋体" panose="02010600030101010101" pitchFamily="2" charset="-122"/>
                <a:ea typeface="宋体" panose="02010600030101010101" pitchFamily="2" charset="-122"/>
              </a:rPr>
              <a:t>高能所超导波荡器研究进展</a:t>
            </a:r>
          </a:p>
        </p:txBody>
      </p:sp>
      <p:sp>
        <p:nvSpPr>
          <p:cNvPr id="14" name="文本框 13">
            <a:extLst>
              <a:ext uri="{FF2B5EF4-FFF2-40B4-BE49-F238E27FC236}">
                <a16:creationId xmlns:a16="http://schemas.microsoft.com/office/drawing/2014/main" id="{14464316-A37F-4644-AA1B-ACDDB06731D9}"/>
              </a:ext>
            </a:extLst>
          </p:cNvPr>
          <p:cNvSpPr txBox="1"/>
          <p:nvPr/>
        </p:nvSpPr>
        <p:spPr>
          <a:xfrm>
            <a:off x="8189196" y="4548618"/>
            <a:ext cx="2974860" cy="1273875"/>
          </a:xfrm>
          <a:prstGeom prst="rect">
            <a:avLst/>
          </a:prstGeom>
          <a:noFill/>
        </p:spPr>
        <p:txBody>
          <a:bodyPr wrap="square" rtlCol="0">
            <a:spAutoFit/>
          </a:bodyPr>
          <a:lstStyle/>
          <a:p>
            <a:pPr>
              <a:lnSpc>
                <a:spcPct val="150000"/>
              </a:lnSpc>
            </a:pPr>
            <a:r>
              <a:rPr lang="zh-CN" altLang="en-US" dirty="0">
                <a:latin typeface="宋体" panose="02010600030101010101" pitchFamily="2" charset="-122"/>
                <a:ea typeface="宋体" panose="02010600030101010101" pitchFamily="2" charset="-122"/>
              </a:rPr>
              <a:t>  报告人：韦隽昊</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合作导师：王生   研究员</a:t>
            </a:r>
            <a:endParaRPr lang="en-US" altLang="zh-CN" dirty="0">
              <a:latin typeface="宋体" panose="02010600030101010101" pitchFamily="2" charset="-122"/>
              <a:ea typeface="宋体" panose="02010600030101010101" pitchFamily="2" charset="-122"/>
            </a:endParaRPr>
          </a:p>
          <a:p>
            <a:pPr>
              <a:lnSpc>
                <a:spcPct val="150000"/>
              </a:lnSpc>
            </a:pPr>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李煜辉 研究员</a:t>
            </a:r>
            <a:endParaRPr lang="en-US" altLang="zh-CN" dirty="0">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BAA4F3BA-331B-4AFF-9390-5EF1D5BDD146}"/>
              </a:ext>
            </a:extLst>
          </p:cNvPr>
          <p:cNvSpPr txBox="1"/>
          <p:nvPr/>
        </p:nvSpPr>
        <p:spPr>
          <a:xfrm>
            <a:off x="1433688" y="262332"/>
            <a:ext cx="6665196" cy="461665"/>
          </a:xfrm>
          <a:prstGeom prst="rect">
            <a:avLst/>
          </a:prstGeom>
          <a:noFill/>
        </p:spPr>
        <p:txBody>
          <a:bodyPr wrap="square" rtlCol="0">
            <a:spAutoFit/>
          </a:bodyPr>
          <a:lstStyle/>
          <a:p>
            <a:r>
              <a:rPr lang="zh-CN" altLang="en-US" sz="2400" b="1" dirty="0">
                <a:latin typeface="宋体" panose="02010600030101010101" pitchFamily="2" charset="-122"/>
                <a:ea typeface="宋体" panose="02010600030101010101" pitchFamily="2" charset="-122"/>
              </a:rPr>
              <a:t>中国科学院高能物理研究所</a:t>
            </a:r>
            <a:endParaRPr lang="en-US" altLang="zh-CN" sz="2400" b="1" dirty="0">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9DE7E706-E818-3537-BB04-2C63E0790406}"/>
              </a:ext>
            </a:extLst>
          </p:cNvPr>
          <p:cNvSpPr txBox="1"/>
          <p:nvPr/>
        </p:nvSpPr>
        <p:spPr>
          <a:xfrm>
            <a:off x="468487" y="6411002"/>
            <a:ext cx="3150035" cy="369332"/>
          </a:xfrm>
          <a:prstGeom prst="rect">
            <a:avLst/>
          </a:prstGeom>
          <a:noFill/>
        </p:spPr>
        <p:txBody>
          <a:bodyPr wrap="square" rtlCol="0">
            <a:spAutoFit/>
          </a:bodyPr>
          <a:lstStyle/>
          <a:p>
            <a:r>
              <a:rPr lang="en-US" altLang="zh-CN" dirty="0"/>
              <a:t>2022.06.30</a:t>
            </a:r>
            <a:endParaRPr lang="zh-CN" altLang="en-US" dirty="0"/>
          </a:p>
        </p:txBody>
      </p:sp>
      <p:sp>
        <p:nvSpPr>
          <p:cNvPr id="3" name="文本框 2">
            <a:extLst>
              <a:ext uri="{FF2B5EF4-FFF2-40B4-BE49-F238E27FC236}">
                <a16:creationId xmlns:a16="http://schemas.microsoft.com/office/drawing/2014/main" id="{26C8EE51-DB8B-D6EB-3E97-A6DA9F916F9A}"/>
              </a:ext>
            </a:extLst>
          </p:cNvPr>
          <p:cNvSpPr txBox="1"/>
          <p:nvPr/>
        </p:nvSpPr>
        <p:spPr>
          <a:xfrm>
            <a:off x="1022646" y="2198347"/>
            <a:ext cx="3869785" cy="400110"/>
          </a:xfrm>
          <a:prstGeom prst="rect">
            <a:avLst/>
          </a:prstGeom>
          <a:noFill/>
        </p:spPr>
        <p:txBody>
          <a:bodyPr wrap="square" rtlCol="0">
            <a:spAutoFit/>
          </a:bodyPr>
          <a:lstStyle/>
          <a:p>
            <a:r>
              <a:rPr lang="zh-CN" altLang="en-US" sz="2000" dirty="0"/>
              <a:t>博士后学术交流报告：</a:t>
            </a:r>
          </a:p>
        </p:txBody>
      </p:sp>
    </p:spTree>
    <p:extLst>
      <p:ext uri="{BB962C8B-B14F-4D97-AF65-F5344CB8AC3E}">
        <p14:creationId xmlns:p14="http://schemas.microsoft.com/office/powerpoint/2010/main" val="2220766066"/>
      </p:ext>
    </p:extLst>
  </p:cSld>
  <p:clrMapOvr>
    <a:masterClrMapping/>
  </p:clrMapOvr>
  <mc:AlternateContent xmlns:mc="http://schemas.openxmlformats.org/markup-compatibility/2006" xmlns:p14="http://schemas.microsoft.com/office/powerpoint/2010/main">
    <mc:Choice Requires="p14">
      <p:transition spd="slow" p14:dur="2000" advTm="1605"/>
    </mc:Choice>
    <mc:Fallback xmlns="">
      <p:transition spd="slow" advTm="16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10</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校正电流和边缘场</a:t>
            </a:r>
          </a:p>
        </p:txBody>
      </p:sp>
      <p:sp>
        <p:nvSpPr>
          <p:cNvPr id="15" name="文本框 14">
            <a:extLst>
              <a:ext uri="{FF2B5EF4-FFF2-40B4-BE49-F238E27FC236}">
                <a16:creationId xmlns:a16="http://schemas.microsoft.com/office/drawing/2014/main" id="{FBC4A9C5-50C4-4762-B2D2-F31FEFF04A53}"/>
              </a:ext>
            </a:extLst>
          </p:cNvPr>
          <p:cNvSpPr txBox="1"/>
          <p:nvPr/>
        </p:nvSpPr>
        <p:spPr>
          <a:xfrm>
            <a:off x="746646" y="1303763"/>
            <a:ext cx="11039221" cy="1018164"/>
          </a:xfrm>
          <a:prstGeom prst="rect">
            <a:avLst/>
          </a:prstGeom>
          <a:noFill/>
        </p:spPr>
        <p:txBody>
          <a:bodyPr wrap="square">
            <a:spAutoFit/>
          </a:bodyPr>
          <a:lstStyle/>
          <a:p>
            <a:pPr marL="342900" indent="-342900" algn="just">
              <a:lnSpc>
                <a:spcPct val="130000"/>
              </a:lnSpc>
              <a:spcBef>
                <a:spcPts val="1400"/>
              </a:spcBef>
              <a:spcAft>
                <a:spcPts val="1450"/>
              </a:spcAft>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rPr>
              <a:t>电子束团在波荡器磁间隙中的运动轨迹与磁场分布密切相关，磁场的一次和二次积分分别反应了粒子在波荡器中运动的偏角和横向位置。</a:t>
            </a:r>
            <a:r>
              <a:rPr lang="en-US" altLang="zh-CN" sz="1600" kern="100" dirty="0">
                <a:latin typeface="Times New Roman" panose="02020603050405020304" pitchFamily="18" charset="0"/>
                <a:ea typeface="宋体" panose="02010600030101010101" pitchFamily="2" charset="-122"/>
              </a:rPr>
              <a:t>SCU</a:t>
            </a:r>
            <a:r>
              <a:rPr lang="zh-CN" altLang="en-US" sz="1600" kern="100" dirty="0">
                <a:latin typeface="Times New Roman" panose="02020603050405020304" pitchFamily="18" charset="0"/>
                <a:ea typeface="宋体" panose="02010600030101010101" pitchFamily="2" charset="-122"/>
              </a:rPr>
              <a:t>在每个铁芯的端部的前两个线圈槽绕有校正线圈，通过合适的校正电流优化磁场的一次和二次积分。</a:t>
            </a:r>
            <a:endParaRPr lang="zh-CN" altLang="zh-CN" b="1" kern="100" dirty="0">
              <a:latin typeface="Times New Roman" panose="02020603050405020304" pitchFamily="18" charset="0"/>
            </a:endParaRPr>
          </a:p>
        </p:txBody>
      </p:sp>
      <p:pic>
        <p:nvPicPr>
          <p:cNvPr id="3" name="图片 2">
            <a:extLst>
              <a:ext uri="{FF2B5EF4-FFF2-40B4-BE49-F238E27FC236}">
                <a16:creationId xmlns:a16="http://schemas.microsoft.com/office/drawing/2014/main" id="{ABB73135-DEDA-43B8-A251-B5798D329A8D}"/>
              </a:ext>
            </a:extLst>
          </p:cNvPr>
          <p:cNvPicPr>
            <a:picLocks noChangeAspect="1"/>
          </p:cNvPicPr>
          <p:nvPr/>
        </p:nvPicPr>
        <p:blipFill>
          <a:blip r:embed="rId3"/>
          <a:stretch>
            <a:fillRect/>
          </a:stretch>
        </p:blipFill>
        <p:spPr>
          <a:xfrm>
            <a:off x="384107" y="2483320"/>
            <a:ext cx="4446123" cy="2478812"/>
          </a:xfrm>
          <a:prstGeom prst="rect">
            <a:avLst/>
          </a:prstGeom>
        </p:spPr>
      </p:pic>
      <p:pic>
        <p:nvPicPr>
          <p:cNvPr id="8" name="图片 7">
            <a:extLst>
              <a:ext uri="{FF2B5EF4-FFF2-40B4-BE49-F238E27FC236}">
                <a16:creationId xmlns:a16="http://schemas.microsoft.com/office/drawing/2014/main" id="{DEAD0FEE-EF70-41D7-A320-1CEECCE1250E}"/>
              </a:ext>
            </a:extLst>
          </p:cNvPr>
          <p:cNvPicPr>
            <a:picLocks noChangeAspect="1"/>
          </p:cNvPicPr>
          <p:nvPr/>
        </p:nvPicPr>
        <p:blipFill>
          <a:blip r:embed="rId4"/>
          <a:stretch>
            <a:fillRect/>
          </a:stretch>
        </p:blipFill>
        <p:spPr>
          <a:xfrm>
            <a:off x="4617138" y="2217056"/>
            <a:ext cx="3076575" cy="3152775"/>
          </a:xfrm>
          <a:prstGeom prst="rect">
            <a:avLst/>
          </a:prstGeom>
        </p:spPr>
      </p:pic>
      <p:pic>
        <p:nvPicPr>
          <p:cNvPr id="10" name="图片 9">
            <a:extLst>
              <a:ext uri="{FF2B5EF4-FFF2-40B4-BE49-F238E27FC236}">
                <a16:creationId xmlns:a16="http://schemas.microsoft.com/office/drawing/2014/main" id="{711FA6EA-C027-4501-B63A-B0B023A8F617}"/>
              </a:ext>
            </a:extLst>
          </p:cNvPr>
          <p:cNvPicPr>
            <a:picLocks noChangeAspect="1"/>
          </p:cNvPicPr>
          <p:nvPr/>
        </p:nvPicPr>
        <p:blipFill>
          <a:blip r:embed="rId5"/>
          <a:stretch>
            <a:fillRect/>
          </a:stretch>
        </p:blipFill>
        <p:spPr>
          <a:xfrm>
            <a:off x="8024048" y="2458393"/>
            <a:ext cx="3973429" cy="2767012"/>
          </a:xfrm>
          <a:prstGeom prst="rect">
            <a:avLst/>
          </a:prstGeom>
        </p:spPr>
      </p:pic>
      <p:sp>
        <p:nvSpPr>
          <p:cNvPr id="17" name="文本框 16">
            <a:extLst>
              <a:ext uri="{FF2B5EF4-FFF2-40B4-BE49-F238E27FC236}">
                <a16:creationId xmlns:a16="http://schemas.microsoft.com/office/drawing/2014/main" id="{D333DE46-9C24-4E1A-8918-25C717946C73}"/>
              </a:ext>
            </a:extLst>
          </p:cNvPr>
          <p:cNvSpPr txBox="1"/>
          <p:nvPr/>
        </p:nvSpPr>
        <p:spPr>
          <a:xfrm>
            <a:off x="934091" y="5318627"/>
            <a:ext cx="2919031" cy="433773"/>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sz="1600" kern="100" dirty="0">
                <a:latin typeface="Times New Roman" panose="02020603050405020304" pitchFamily="18" charset="0"/>
              </a:rPr>
              <a:t>校正线圈结构示意图</a:t>
            </a:r>
            <a:endParaRPr lang="zh-CN" altLang="zh-CN" sz="1600" kern="100" dirty="0">
              <a:latin typeface="Times New Roman" panose="02020603050405020304" pitchFamily="18" charset="0"/>
            </a:endParaRPr>
          </a:p>
        </p:txBody>
      </p:sp>
      <p:sp>
        <p:nvSpPr>
          <p:cNvPr id="18" name="文本框 17">
            <a:extLst>
              <a:ext uri="{FF2B5EF4-FFF2-40B4-BE49-F238E27FC236}">
                <a16:creationId xmlns:a16="http://schemas.microsoft.com/office/drawing/2014/main" id="{83FD1A48-B701-4658-9229-AD6BB47B1736}"/>
              </a:ext>
            </a:extLst>
          </p:cNvPr>
          <p:cNvSpPr txBox="1"/>
          <p:nvPr/>
        </p:nvSpPr>
        <p:spPr>
          <a:xfrm>
            <a:off x="4747583" y="5358168"/>
            <a:ext cx="3328138" cy="433773"/>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sz="1600" kern="100" dirty="0">
                <a:latin typeface="Times New Roman" panose="02020603050405020304" pitchFamily="18" charset="0"/>
              </a:rPr>
              <a:t>校正线圈产生的边缘场</a:t>
            </a:r>
            <a:endParaRPr lang="zh-CN" altLang="zh-CN" sz="1600" kern="100" dirty="0">
              <a:latin typeface="Times New Roman" panose="02020603050405020304" pitchFamily="18" charset="0"/>
            </a:endParaRPr>
          </a:p>
        </p:txBody>
      </p:sp>
      <p:sp>
        <p:nvSpPr>
          <p:cNvPr id="21" name="文本框 20">
            <a:extLst>
              <a:ext uri="{FF2B5EF4-FFF2-40B4-BE49-F238E27FC236}">
                <a16:creationId xmlns:a16="http://schemas.microsoft.com/office/drawing/2014/main" id="{7FD18688-961A-465F-BABC-C95050D4DA7E}"/>
              </a:ext>
            </a:extLst>
          </p:cNvPr>
          <p:cNvSpPr txBox="1"/>
          <p:nvPr/>
        </p:nvSpPr>
        <p:spPr>
          <a:xfrm>
            <a:off x="8457729" y="5318627"/>
            <a:ext cx="3328138" cy="433773"/>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sz="1600" kern="100" dirty="0">
                <a:latin typeface="Times New Roman" panose="02020603050405020304" pitchFamily="18" charset="0"/>
              </a:rPr>
              <a:t>一次和二次积分优化结果</a:t>
            </a:r>
            <a:endParaRPr lang="en-US" altLang="zh-CN" sz="1600" kern="100" dirty="0">
              <a:latin typeface="Times New Roman" panose="02020603050405020304" pitchFamily="18" charset="0"/>
            </a:endParaRPr>
          </a:p>
        </p:txBody>
      </p:sp>
    </p:spTree>
    <p:extLst>
      <p:ext uri="{BB962C8B-B14F-4D97-AF65-F5344CB8AC3E}">
        <p14:creationId xmlns:p14="http://schemas.microsoft.com/office/powerpoint/2010/main" val="99193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62B6FA84-8B55-42B0-A217-30F361E73E5A}"/>
              </a:ext>
            </a:extLst>
          </p:cNvPr>
          <p:cNvSpPr txBox="1"/>
          <p:nvPr/>
        </p:nvSpPr>
        <p:spPr>
          <a:xfrm>
            <a:off x="5240105" y="4169168"/>
            <a:ext cx="6793850" cy="212135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线圈采用西部超导生产的</a:t>
            </a:r>
            <a:r>
              <a:rPr lang="en-US" altLang="zh-CN" sz="1600" dirty="0" err="1">
                <a:latin typeface="宋体" panose="02010600030101010101" pitchFamily="2" charset="-122"/>
                <a:ea typeface="宋体" panose="02010600030101010101" pitchFamily="2" charset="-122"/>
              </a:rPr>
              <a:t>NbTi</a:t>
            </a:r>
            <a:r>
              <a:rPr lang="zh-CN" altLang="en-US" sz="1600" dirty="0">
                <a:latin typeface="宋体" panose="02010600030101010101" pitchFamily="2" charset="-122"/>
                <a:ea typeface="宋体" panose="02010600030101010101" pitchFamily="2" charset="-122"/>
              </a:rPr>
              <a:t>超导线，直径</a:t>
            </a:r>
            <a:r>
              <a:rPr lang="en-US" altLang="zh-CN" sz="1600" dirty="0">
                <a:latin typeface="宋体" panose="02010600030101010101" pitchFamily="2" charset="-122"/>
                <a:ea typeface="宋体" panose="02010600030101010101" pitchFamily="2" charset="-122"/>
              </a:rPr>
              <a:t>0.6mm</a:t>
            </a:r>
            <a:r>
              <a:rPr lang="zh-CN" altLang="en-US" sz="1600" dirty="0">
                <a:latin typeface="宋体" panose="02010600030101010101" pitchFamily="2" charset="-122"/>
                <a:ea typeface="宋体" panose="02010600030101010101" pitchFamily="2" charset="-122"/>
              </a:rPr>
              <a:t>，铜超比为</a:t>
            </a:r>
            <a:r>
              <a:rPr lang="en-US" altLang="zh-CN" sz="1600" dirty="0">
                <a:latin typeface="宋体" panose="02010600030101010101" pitchFamily="2" charset="-122"/>
                <a:ea typeface="宋体" panose="02010600030101010101" pitchFamily="2" charset="-122"/>
              </a:rPr>
              <a:t>0.6</a:t>
            </a:r>
            <a:r>
              <a:rPr lang="zh-CN" altLang="en-US" sz="1600" dirty="0">
                <a:latin typeface="宋体" panose="02010600030101010101" pitchFamily="2" charset="-122"/>
                <a:ea typeface="宋体" panose="02010600030101010101" pitchFamily="2" charset="-122"/>
              </a:rPr>
              <a:t>或</a:t>
            </a:r>
            <a:r>
              <a:rPr lang="en-US" altLang="zh-CN" sz="1600" dirty="0">
                <a:latin typeface="宋体" panose="02010600030101010101" pitchFamily="2" charset="-122"/>
                <a:ea typeface="宋体" panose="02010600030101010101" pitchFamily="2" charset="-122"/>
              </a:rPr>
              <a:t>0.9</a:t>
            </a:r>
            <a:r>
              <a:rPr lang="zh-CN" altLang="en-US" sz="1600" dirty="0">
                <a:latin typeface="宋体" panose="02010600030101010101" pitchFamily="2" charset="-122"/>
                <a:ea typeface="宋体" panose="02010600030101010101" pitchFamily="2" charset="-122"/>
              </a:rPr>
              <a:t>。</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绕线采用垂直绕线方法，整体励磁电流由一根连续的</a:t>
            </a:r>
            <a:r>
              <a:rPr lang="en-US" altLang="zh-CN" sz="1600" dirty="0" err="1">
                <a:latin typeface="宋体" panose="02010600030101010101" pitchFamily="2" charset="-122"/>
                <a:ea typeface="宋体" panose="02010600030101010101" pitchFamily="2" charset="-122"/>
              </a:rPr>
              <a:t>NbTi</a:t>
            </a:r>
            <a:r>
              <a:rPr lang="zh-CN" altLang="en-US" sz="1600" dirty="0">
                <a:latin typeface="宋体" panose="02010600030101010101" pitchFamily="2" charset="-122"/>
                <a:ea typeface="宋体" panose="02010600030101010101" pitchFamily="2" charset="-122"/>
              </a:rPr>
              <a:t>线材绕制，不需要接头。线圈槽依次顺序绕线，相邻槽的绕制方向相反，绕制时必须对地绝缘监测</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每个线圈槽共</a:t>
            </a:r>
            <a:r>
              <a:rPr lang="en-US" altLang="zh-CN" sz="1600" dirty="0">
                <a:latin typeface="宋体" panose="02010600030101010101" pitchFamily="2" charset="-122"/>
                <a:ea typeface="宋体" panose="02010600030101010101" pitchFamily="2" charset="-122"/>
              </a:rPr>
              <a:t>11</a:t>
            </a:r>
            <a:r>
              <a:rPr lang="zh-CN" altLang="en-US" sz="1600" dirty="0">
                <a:latin typeface="宋体" panose="02010600030101010101" pitchFamily="2" charset="-122"/>
                <a:ea typeface="宋体" panose="02010600030101010101" pitchFamily="2" charset="-122"/>
              </a:rPr>
              <a:t>层，每层</a:t>
            </a:r>
            <a:r>
              <a:rPr lang="en-US" altLang="zh-CN" sz="1600" dirty="0">
                <a:latin typeface="宋体" panose="02010600030101010101" pitchFamily="2" charset="-122"/>
                <a:ea typeface="宋体" panose="02010600030101010101" pitchFamily="2" charset="-122"/>
              </a:rPr>
              <a:t>7</a:t>
            </a:r>
            <a:r>
              <a:rPr lang="zh-CN" altLang="en-US" sz="1600" dirty="0">
                <a:latin typeface="宋体" panose="02010600030101010101" pitchFamily="2" charset="-122"/>
                <a:ea typeface="宋体" panose="02010600030101010101" pitchFamily="2" charset="-122"/>
              </a:rPr>
              <a:t>匝</a:t>
            </a:r>
            <a:r>
              <a:rPr lang="en-US" altLang="zh-CN" sz="1600" dirty="0">
                <a:latin typeface="宋体" panose="02010600030101010101" pitchFamily="2" charset="-122"/>
                <a:ea typeface="宋体" panose="02010600030101010101" pitchFamily="2" charset="-122"/>
              </a:rPr>
              <a:t>/6</a:t>
            </a:r>
            <a:r>
              <a:rPr lang="zh-CN" altLang="en-US" sz="1600" dirty="0">
                <a:latin typeface="宋体" panose="02010600030101010101" pitchFamily="2" charset="-122"/>
                <a:ea typeface="宋体" panose="02010600030101010101" pitchFamily="2" charset="-122"/>
              </a:rPr>
              <a:t>匝交替，共</a:t>
            </a:r>
            <a:r>
              <a:rPr lang="en-US" altLang="zh-CN" sz="1600" dirty="0">
                <a:latin typeface="宋体" panose="02010600030101010101" pitchFamily="2" charset="-122"/>
                <a:ea typeface="宋体" panose="02010600030101010101" pitchFamily="2" charset="-122"/>
              </a:rPr>
              <a:t>72</a:t>
            </a:r>
            <a:r>
              <a:rPr lang="zh-CN" altLang="en-US" sz="1600" dirty="0">
                <a:latin typeface="宋体" panose="02010600030101010101" pitchFamily="2" charset="-122"/>
                <a:ea typeface="宋体" panose="02010600030101010101" pitchFamily="2" charset="-122"/>
              </a:rPr>
              <a:t>匝。</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两端的第一二个槽有绕有校正线圈。</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绕制完成后要进行环氧浇注固化线圈。</a:t>
            </a:r>
          </a:p>
        </p:txBody>
      </p:sp>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11</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短样工艺试验</a:t>
            </a:r>
          </a:p>
        </p:txBody>
      </p:sp>
      <p:pic>
        <p:nvPicPr>
          <p:cNvPr id="13" name="Picture 2">
            <a:extLst>
              <a:ext uri="{FF2B5EF4-FFF2-40B4-BE49-F238E27FC236}">
                <a16:creationId xmlns:a16="http://schemas.microsoft.com/office/drawing/2014/main" id="{08E6F994-A52D-4A56-91B0-C2652A8F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87" y="1435412"/>
            <a:ext cx="2159701" cy="174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a:extLst>
              <a:ext uri="{FF2B5EF4-FFF2-40B4-BE49-F238E27FC236}">
                <a16:creationId xmlns:a16="http://schemas.microsoft.com/office/drawing/2014/main" id="{06A56C07-FFB6-4C77-B6CF-A84A552DFD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608" y="4137826"/>
            <a:ext cx="1728503" cy="174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6189C969-7D0C-4115-A4A9-35E43CA6BE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0320" y="1441352"/>
            <a:ext cx="2016166" cy="166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a:extLst>
              <a:ext uri="{FF2B5EF4-FFF2-40B4-BE49-F238E27FC236}">
                <a16:creationId xmlns:a16="http://schemas.microsoft.com/office/drawing/2014/main" id="{10C7F731-A09F-452B-B445-3C128DBCD5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8815" y="4162837"/>
            <a:ext cx="1987671" cy="172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文本框 22">
            <a:extLst>
              <a:ext uri="{FF2B5EF4-FFF2-40B4-BE49-F238E27FC236}">
                <a16:creationId xmlns:a16="http://schemas.microsoft.com/office/drawing/2014/main" id="{20F218E1-2F6E-4993-95FF-E6D5E7D0DF64}"/>
              </a:ext>
            </a:extLst>
          </p:cNvPr>
          <p:cNvSpPr txBox="1"/>
          <p:nvPr/>
        </p:nvSpPr>
        <p:spPr>
          <a:xfrm>
            <a:off x="703266" y="3359428"/>
            <a:ext cx="2016166" cy="467757"/>
          </a:xfrm>
          <a:prstGeom prst="rect">
            <a:avLst/>
          </a:prstGeom>
          <a:noFill/>
        </p:spPr>
        <p:txBody>
          <a:bodyPr wrap="square">
            <a:spAutoFit/>
          </a:bodyPr>
          <a:lstStyle/>
          <a:p>
            <a:pPr algn="just">
              <a:lnSpc>
                <a:spcPct val="156000"/>
              </a:lnSpc>
              <a:spcBef>
                <a:spcPts val="1400"/>
              </a:spcBef>
              <a:spcAft>
                <a:spcPts val="1450"/>
              </a:spcAft>
            </a:pPr>
            <a:r>
              <a:rPr lang="zh-CN" altLang="en-US" kern="100" dirty="0">
                <a:latin typeface="Times New Roman" panose="02020603050405020304" pitchFamily="18" charset="0"/>
                <a:ea typeface="宋体" panose="02010600030101010101" pitchFamily="2" charset="-122"/>
              </a:rPr>
              <a:t>机械结构图</a:t>
            </a:r>
            <a:endParaRPr lang="zh-CN" altLang="zh-CN" kern="100" dirty="0">
              <a:latin typeface="Times New Roman" panose="02020603050405020304" pitchFamily="18" charset="0"/>
            </a:endParaRPr>
          </a:p>
        </p:txBody>
      </p:sp>
      <p:sp>
        <p:nvSpPr>
          <p:cNvPr id="24" name="文本框 23">
            <a:extLst>
              <a:ext uri="{FF2B5EF4-FFF2-40B4-BE49-F238E27FC236}">
                <a16:creationId xmlns:a16="http://schemas.microsoft.com/office/drawing/2014/main" id="{08D9FD63-04D2-4F10-AF1B-0C7AF52F6E82}"/>
              </a:ext>
            </a:extLst>
          </p:cNvPr>
          <p:cNvSpPr txBox="1"/>
          <p:nvPr/>
        </p:nvSpPr>
        <p:spPr>
          <a:xfrm>
            <a:off x="703266" y="5938514"/>
            <a:ext cx="2016166" cy="467757"/>
          </a:xfrm>
          <a:prstGeom prst="rect">
            <a:avLst/>
          </a:prstGeom>
          <a:noFill/>
        </p:spPr>
        <p:txBody>
          <a:bodyPr wrap="square">
            <a:spAutoFit/>
          </a:bodyPr>
          <a:lstStyle/>
          <a:p>
            <a:pPr algn="just">
              <a:lnSpc>
                <a:spcPct val="156000"/>
              </a:lnSpc>
              <a:spcBef>
                <a:spcPts val="1400"/>
              </a:spcBef>
              <a:spcAft>
                <a:spcPts val="1450"/>
              </a:spcAft>
            </a:pPr>
            <a:r>
              <a:rPr lang="zh-CN" altLang="en-US" kern="100" dirty="0">
                <a:latin typeface="Times New Roman" panose="02020603050405020304" pitchFamily="18" charset="0"/>
                <a:ea typeface="宋体" panose="02010600030101010101" pitchFamily="2" charset="-122"/>
              </a:rPr>
              <a:t>环氧处理铁芯</a:t>
            </a:r>
            <a:endParaRPr lang="zh-CN" altLang="zh-CN" kern="100" dirty="0">
              <a:latin typeface="Times New Roman" panose="02020603050405020304" pitchFamily="18" charset="0"/>
            </a:endParaRPr>
          </a:p>
        </p:txBody>
      </p:sp>
      <p:sp>
        <p:nvSpPr>
          <p:cNvPr id="25" name="文本框 24">
            <a:extLst>
              <a:ext uri="{FF2B5EF4-FFF2-40B4-BE49-F238E27FC236}">
                <a16:creationId xmlns:a16="http://schemas.microsoft.com/office/drawing/2014/main" id="{53432051-AC0C-4A58-94BC-20B0BAF4C273}"/>
              </a:ext>
            </a:extLst>
          </p:cNvPr>
          <p:cNvSpPr txBox="1"/>
          <p:nvPr/>
        </p:nvSpPr>
        <p:spPr>
          <a:xfrm>
            <a:off x="3225064" y="3368796"/>
            <a:ext cx="2016166" cy="467757"/>
          </a:xfrm>
          <a:prstGeom prst="rect">
            <a:avLst/>
          </a:prstGeom>
          <a:noFill/>
        </p:spPr>
        <p:txBody>
          <a:bodyPr wrap="square">
            <a:spAutoFit/>
          </a:bodyPr>
          <a:lstStyle/>
          <a:p>
            <a:pPr algn="just">
              <a:lnSpc>
                <a:spcPct val="156000"/>
              </a:lnSpc>
              <a:spcBef>
                <a:spcPts val="1400"/>
              </a:spcBef>
              <a:spcAft>
                <a:spcPts val="1450"/>
              </a:spcAft>
            </a:pPr>
            <a:r>
              <a:rPr lang="zh-CN" altLang="en-US" kern="100" dirty="0">
                <a:latin typeface="Times New Roman" panose="02020603050405020304" pitchFamily="18" charset="0"/>
                <a:ea typeface="宋体" panose="02010600030101010101" pitchFamily="2" charset="-122"/>
              </a:rPr>
              <a:t>绝缘包覆铁芯</a:t>
            </a:r>
            <a:endParaRPr lang="zh-CN" altLang="zh-CN" kern="100" dirty="0">
              <a:latin typeface="Times New Roman" panose="02020603050405020304" pitchFamily="18" charset="0"/>
            </a:endParaRPr>
          </a:p>
        </p:txBody>
      </p:sp>
      <p:sp>
        <p:nvSpPr>
          <p:cNvPr id="27" name="文本框 26">
            <a:extLst>
              <a:ext uri="{FF2B5EF4-FFF2-40B4-BE49-F238E27FC236}">
                <a16:creationId xmlns:a16="http://schemas.microsoft.com/office/drawing/2014/main" id="{8A6F6C83-8D26-454A-B95E-1DBA56CEAA39}"/>
              </a:ext>
            </a:extLst>
          </p:cNvPr>
          <p:cNvSpPr txBox="1"/>
          <p:nvPr/>
        </p:nvSpPr>
        <p:spPr>
          <a:xfrm>
            <a:off x="3403392" y="5825022"/>
            <a:ext cx="1269577" cy="476477"/>
          </a:xfrm>
          <a:prstGeom prst="rect">
            <a:avLst/>
          </a:prstGeom>
          <a:noFill/>
        </p:spPr>
        <p:txBody>
          <a:bodyPr wrap="square">
            <a:spAutoFit/>
          </a:bodyPr>
          <a:lstStyle/>
          <a:p>
            <a:pPr algn="just">
              <a:lnSpc>
                <a:spcPct val="156000"/>
              </a:lnSpc>
              <a:spcBef>
                <a:spcPts val="1400"/>
              </a:spcBef>
              <a:spcAft>
                <a:spcPts val="1450"/>
              </a:spcAft>
            </a:pPr>
            <a:r>
              <a:rPr lang="zh-CN" altLang="en-US" kern="100" dirty="0">
                <a:latin typeface="Times New Roman" panose="02020603050405020304" pitchFamily="18" charset="0"/>
              </a:rPr>
              <a:t>短样实物</a:t>
            </a:r>
            <a:endParaRPr lang="zh-CN" altLang="zh-CN" kern="100" dirty="0">
              <a:latin typeface="Times New Roman" panose="02020603050405020304" pitchFamily="18" charset="0"/>
            </a:endParaRPr>
          </a:p>
        </p:txBody>
      </p:sp>
      <p:sp>
        <p:nvSpPr>
          <p:cNvPr id="28" name="文本框 27">
            <a:extLst>
              <a:ext uri="{FF2B5EF4-FFF2-40B4-BE49-F238E27FC236}">
                <a16:creationId xmlns:a16="http://schemas.microsoft.com/office/drawing/2014/main" id="{E87A1171-F0C3-40FA-B759-C6683FEB0F57}"/>
              </a:ext>
            </a:extLst>
          </p:cNvPr>
          <p:cNvSpPr txBox="1"/>
          <p:nvPr/>
        </p:nvSpPr>
        <p:spPr>
          <a:xfrm>
            <a:off x="5220107" y="1436893"/>
            <a:ext cx="6599506" cy="240681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铁芯采样</a:t>
            </a:r>
            <a:r>
              <a:rPr lang="en-US" altLang="zh-CN" sz="1600" dirty="0">
                <a:latin typeface="宋体" panose="02010600030101010101" pitchFamily="2" charset="-122"/>
                <a:ea typeface="宋体" panose="02010600030101010101" pitchFamily="2" charset="-122"/>
              </a:rPr>
              <a:t>DT4</a:t>
            </a:r>
            <a:r>
              <a:rPr lang="zh-CN" altLang="en-US" sz="1600" dirty="0">
                <a:latin typeface="宋体" panose="02010600030101010101" pitchFamily="2" charset="-122"/>
                <a:ea typeface="宋体" panose="02010600030101010101" pitchFamily="2" charset="-122"/>
              </a:rPr>
              <a:t>电工纯铁，需要后退火处理。</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热处理完成后要进行表面防锈和磷化处理，不能影响铁芯机械公差机尺寸。</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表面绝缘分别试验了喷涂和包覆两种处理方法。喷涂绝缘处理工艺难度更大，但是可实现精度更高，处理完成后进行三次液氮冲击和一次</a:t>
            </a:r>
            <a:r>
              <a:rPr lang="en-US" altLang="zh-CN" sz="1600" dirty="0">
                <a:latin typeface="宋体" panose="02010600030101010101" pitchFamily="2" charset="-122"/>
                <a:ea typeface="宋体" panose="02010600030101010101" pitchFamily="2" charset="-122"/>
              </a:rPr>
              <a:t>4.2K</a:t>
            </a:r>
            <a:r>
              <a:rPr lang="zh-CN" altLang="en-US" sz="1600" dirty="0">
                <a:latin typeface="宋体" panose="02010600030101010101" pitchFamily="2" charset="-122"/>
                <a:ea typeface="宋体" panose="02010600030101010101" pitchFamily="2" charset="-122"/>
              </a:rPr>
              <a:t>低温试验，确保绝缘粘接可靠，对地耐压</a:t>
            </a:r>
            <a:r>
              <a:rPr lang="en-US" altLang="zh-CN" sz="1600" dirty="0">
                <a:latin typeface="宋体" panose="02010600030101010101" pitchFamily="2" charset="-122"/>
                <a:ea typeface="宋体" panose="02010600030101010101" pitchFamily="2" charset="-122"/>
              </a:rPr>
              <a:t>&gt;2000V</a:t>
            </a:r>
            <a:r>
              <a:rPr lang="zh-CN" altLang="en-US" sz="1600" dirty="0">
                <a:latin typeface="宋体" panose="02010600030101010101" pitchFamily="2" charset="-122"/>
                <a:ea typeface="宋体" panose="02010600030101010101" pitchFamily="2" charset="-122"/>
              </a:rPr>
              <a:t>。</a:t>
            </a:r>
            <a:endParaRPr lang="en-US" altLang="zh-CN" sz="1600"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进行了浸渍与环氧胶粘接性能测试。</a:t>
            </a:r>
            <a:endParaRPr lang="en-US" altLang="zh-CN" sz="1600"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endParaRPr lang="zh-CN" altLang="en-US" sz="1600" dirty="0">
              <a:latin typeface="宋体" panose="02010600030101010101" pitchFamily="2" charset="-122"/>
              <a:ea typeface="宋体" panose="02010600030101010101" pitchFamily="2" charset="-122"/>
            </a:endParaRPr>
          </a:p>
        </p:txBody>
      </p:sp>
      <p:sp>
        <p:nvSpPr>
          <p:cNvPr id="30" name="文本框 29">
            <a:extLst>
              <a:ext uri="{FF2B5EF4-FFF2-40B4-BE49-F238E27FC236}">
                <a16:creationId xmlns:a16="http://schemas.microsoft.com/office/drawing/2014/main" id="{04838796-002C-4F59-82BB-8030965BEA77}"/>
              </a:ext>
            </a:extLst>
          </p:cNvPr>
          <p:cNvSpPr txBox="1"/>
          <p:nvPr/>
        </p:nvSpPr>
        <p:spPr>
          <a:xfrm>
            <a:off x="5478059" y="1072108"/>
            <a:ext cx="2096446" cy="369332"/>
          </a:xfrm>
          <a:prstGeom prst="rect">
            <a:avLst/>
          </a:prstGeom>
          <a:noFill/>
        </p:spPr>
        <p:txBody>
          <a:bodyPr wrap="square" rtlCol="0">
            <a:spAutoFit/>
          </a:bodyPr>
          <a:lstStyle/>
          <a:p>
            <a:r>
              <a:rPr lang="zh-CN" altLang="en-US" b="1" dirty="0">
                <a:solidFill>
                  <a:schemeClr val="accent1"/>
                </a:solidFill>
              </a:rPr>
              <a:t>铁芯加工：</a:t>
            </a:r>
          </a:p>
        </p:txBody>
      </p:sp>
      <p:sp>
        <p:nvSpPr>
          <p:cNvPr id="31" name="文本框 30">
            <a:extLst>
              <a:ext uri="{FF2B5EF4-FFF2-40B4-BE49-F238E27FC236}">
                <a16:creationId xmlns:a16="http://schemas.microsoft.com/office/drawing/2014/main" id="{C97B345D-C9F2-4DF8-A60B-16AF1756D02C}"/>
              </a:ext>
            </a:extLst>
          </p:cNvPr>
          <p:cNvSpPr txBox="1"/>
          <p:nvPr/>
        </p:nvSpPr>
        <p:spPr>
          <a:xfrm>
            <a:off x="5574851" y="3805147"/>
            <a:ext cx="2096446" cy="369332"/>
          </a:xfrm>
          <a:prstGeom prst="rect">
            <a:avLst/>
          </a:prstGeom>
          <a:noFill/>
        </p:spPr>
        <p:txBody>
          <a:bodyPr wrap="square" rtlCol="0">
            <a:spAutoFit/>
          </a:bodyPr>
          <a:lstStyle/>
          <a:p>
            <a:r>
              <a:rPr lang="zh-CN" altLang="en-US" b="1" dirty="0">
                <a:solidFill>
                  <a:schemeClr val="accent1"/>
                </a:solidFill>
              </a:rPr>
              <a:t>线圈绕制：</a:t>
            </a:r>
          </a:p>
        </p:txBody>
      </p:sp>
    </p:spTree>
    <p:extLst>
      <p:ext uri="{BB962C8B-B14F-4D97-AF65-F5344CB8AC3E}">
        <p14:creationId xmlns:p14="http://schemas.microsoft.com/office/powerpoint/2010/main" val="636577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12</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小型低温恒温器</a:t>
            </a:r>
          </a:p>
        </p:txBody>
      </p:sp>
      <p:sp>
        <p:nvSpPr>
          <p:cNvPr id="9" name="文本框 8">
            <a:extLst>
              <a:ext uri="{FF2B5EF4-FFF2-40B4-BE49-F238E27FC236}">
                <a16:creationId xmlns:a16="http://schemas.microsoft.com/office/drawing/2014/main" id="{EF7C1765-06EF-4A7A-9BF9-0B06C3B321D2}"/>
              </a:ext>
            </a:extLst>
          </p:cNvPr>
          <p:cNvSpPr txBox="1"/>
          <p:nvPr/>
        </p:nvSpPr>
        <p:spPr>
          <a:xfrm>
            <a:off x="616734" y="1196284"/>
            <a:ext cx="11039221" cy="467757"/>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rPr>
              <a:t>使用一台无液氦的小型低温恒温器对加工完成后的短样线圈进行低温测试。</a:t>
            </a:r>
            <a:endParaRPr lang="zh-CN" altLang="zh-CN" sz="2000" b="1" kern="100" dirty="0">
              <a:latin typeface="Times New Roman" panose="02020603050405020304" pitchFamily="18" charset="0"/>
            </a:endParaRPr>
          </a:p>
        </p:txBody>
      </p:sp>
      <p:pic>
        <p:nvPicPr>
          <p:cNvPr id="10" name="图片 9">
            <a:extLst>
              <a:ext uri="{FF2B5EF4-FFF2-40B4-BE49-F238E27FC236}">
                <a16:creationId xmlns:a16="http://schemas.microsoft.com/office/drawing/2014/main" id="{ED041D88-C37E-4E48-B667-9B96D5C06A99}"/>
              </a:ext>
            </a:extLst>
          </p:cNvPr>
          <p:cNvPicPr>
            <a:picLocks noChangeAspect="1"/>
          </p:cNvPicPr>
          <p:nvPr/>
        </p:nvPicPr>
        <p:blipFill rotWithShape="1">
          <a:blip r:embed="rId4"/>
          <a:srcRect l="30749" r="21214"/>
          <a:stretch/>
        </p:blipFill>
        <p:spPr>
          <a:xfrm>
            <a:off x="828108" y="1835130"/>
            <a:ext cx="4827624" cy="4287032"/>
          </a:xfrm>
          <a:prstGeom prst="rect">
            <a:avLst/>
          </a:prstGeom>
        </p:spPr>
      </p:pic>
      <p:sp>
        <p:nvSpPr>
          <p:cNvPr id="11" name="内容占位符 3">
            <a:extLst>
              <a:ext uri="{FF2B5EF4-FFF2-40B4-BE49-F238E27FC236}">
                <a16:creationId xmlns:a16="http://schemas.microsoft.com/office/drawing/2014/main" id="{5D17D18E-DE6F-4796-AC52-7581C696D3C9}"/>
              </a:ext>
            </a:extLst>
          </p:cNvPr>
          <p:cNvSpPr>
            <a:spLocks noGrp="1"/>
          </p:cNvSpPr>
          <p:nvPr/>
        </p:nvSpPr>
        <p:spPr bwMode="auto">
          <a:xfrm>
            <a:off x="6318038" y="1730109"/>
            <a:ext cx="5337917" cy="51278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a:lstStyle>
          <a:p>
            <a:pPr marL="0" indent="0" algn="just">
              <a:lnSpc>
                <a:spcPct val="120000"/>
              </a:lnSpc>
              <a:spcAft>
                <a:spcPts val="600"/>
              </a:spcAft>
            </a:pPr>
            <a:r>
              <a:rPr lang="zh-CN" altLang="en-US" sz="1400" b="1" dirty="0">
                <a:solidFill>
                  <a:srgbClr val="0070C0"/>
                </a:solidFill>
                <a:latin typeface="宋体" panose="02010600030101010101" pitchFamily="2" charset="-122"/>
                <a:ea typeface="宋体" panose="02010600030101010101" pitchFamily="2" charset="-122"/>
              </a:rPr>
              <a:t>冷   源</a:t>
            </a:r>
            <a:r>
              <a:rPr lang="zh-CN" altLang="en-US" sz="1400" b="1" dirty="0">
                <a:solidFill>
                  <a:srgbClr val="2F6ACB"/>
                </a:solidFill>
                <a:latin typeface="宋体" panose="02010600030101010101" pitchFamily="2" charset="-122"/>
                <a:ea typeface="宋体" panose="02010600030101010101" pitchFamily="2" charset="-122"/>
              </a:rPr>
              <a:t>：</a:t>
            </a:r>
            <a:r>
              <a:rPr lang="en-US" altLang="zh-CN" sz="1400" b="0" dirty="0">
                <a:solidFill>
                  <a:schemeClr val="tx1"/>
                </a:solidFill>
                <a:latin typeface="宋体" panose="02010600030101010101" pitchFamily="2" charset="-122"/>
                <a:ea typeface="宋体" panose="02010600030101010101" pitchFamily="2" charset="-122"/>
              </a:rPr>
              <a:t>GM</a:t>
            </a:r>
            <a:r>
              <a:rPr lang="zh-CN" altLang="en-US" sz="1400" b="0" dirty="0">
                <a:solidFill>
                  <a:schemeClr val="tx1"/>
                </a:solidFill>
                <a:latin typeface="宋体" panose="02010600030101010101" pitchFamily="2" charset="-122"/>
                <a:ea typeface="宋体" panose="02010600030101010101" pitchFamily="2" charset="-122"/>
              </a:rPr>
              <a:t>低温制冷机，</a:t>
            </a:r>
            <a:r>
              <a:rPr lang="en-US" altLang="zh-CN" sz="1400" b="0" dirty="0">
                <a:solidFill>
                  <a:srgbClr val="FF0000"/>
                </a:solidFill>
                <a:latin typeface="宋体" panose="02010600030101010101" pitchFamily="2" charset="-122"/>
                <a:ea typeface="宋体" panose="02010600030101010101" pitchFamily="2" charset="-122"/>
              </a:rPr>
              <a:t>2</a:t>
            </a:r>
            <a:r>
              <a:rPr lang="zh-CN" altLang="en-US" sz="1400" b="0" dirty="0">
                <a:solidFill>
                  <a:srgbClr val="FF0000"/>
                </a:solidFill>
                <a:latin typeface="宋体" panose="02010600030101010101" pitchFamily="2" charset="-122"/>
                <a:ea typeface="宋体" panose="02010600030101010101" pitchFamily="2" charset="-122"/>
              </a:rPr>
              <a:t>台</a:t>
            </a:r>
            <a:r>
              <a:rPr lang="en-US" altLang="zh-CN" sz="1400" b="0" dirty="0">
                <a:solidFill>
                  <a:schemeClr val="tx1"/>
                </a:solidFill>
                <a:latin typeface="宋体" panose="02010600030101010101" pitchFamily="2" charset="-122"/>
                <a:ea typeface="宋体" panose="02010600030101010101" pitchFamily="2" charset="-122"/>
              </a:rPr>
              <a:t>RDK418D</a:t>
            </a:r>
            <a:r>
              <a:rPr lang="zh-CN" altLang="en-US" sz="1400" b="0" dirty="0">
                <a:solidFill>
                  <a:schemeClr val="tx1"/>
                </a:solidFill>
                <a:latin typeface="宋体" panose="02010600030101010101" pitchFamily="2" charset="-122"/>
                <a:ea typeface="宋体" panose="02010600030101010101" pitchFamily="2" charset="-122"/>
              </a:rPr>
              <a:t>制冷机，功率</a:t>
            </a:r>
            <a:r>
              <a:rPr lang="en-US" altLang="zh-CN" sz="1400" b="0" dirty="0">
                <a:solidFill>
                  <a:schemeClr val="tx1"/>
                </a:solidFill>
                <a:latin typeface="宋体" panose="02010600030101010101" pitchFamily="2" charset="-122"/>
                <a:ea typeface="宋体" panose="02010600030101010101" pitchFamily="2" charset="-122"/>
              </a:rPr>
              <a:t>1.8W@4.2K</a:t>
            </a:r>
          </a:p>
          <a:p>
            <a:pPr marL="0" indent="0" algn="just">
              <a:lnSpc>
                <a:spcPct val="120000"/>
              </a:lnSpc>
              <a:spcAft>
                <a:spcPts val="600"/>
              </a:spcAft>
            </a:pPr>
            <a:r>
              <a:rPr lang="zh-CN" altLang="en-US" sz="1400" b="1" dirty="0">
                <a:solidFill>
                  <a:srgbClr val="0070C0"/>
                </a:solidFill>
                <a:latin typeface="宋体" panose="02010600030101010101" pitchFamily="2" charset="-122"/>
                <a:ea typeface="宋体" panose="02010600030101010101" pitchFamily="2" charset="-122"/>
              </a:rPr>
              <a:t>冷   屏</a:t>
            </a:r>
            <a:r>
              <a:rPr lang="zh-CN" altLang="en-US" sz="1400" b="1" dirty="0">
                <a:solidFill>
                  <a:srgbClr val="2F6ACB"/>
                </a:solidFill>
                <a:latin typeface="宋体" panose="02010600030101010101" pitchFamily="2" charset="-122"/>
                <a:ea typeface="宋体" panose="02010600030101010101" pitchFamily="2" charset="-122"/>
              </a:rPr>
              <a:t>：</a:t>
            </a:r>
            <a:r>
              <a:rPr lang="zh-CN" altLang="en-US" sz="1400" b="0" dirty="0">
                <a:solidFill>
                  <a:schemeClr val="tx1"/>
                </a:solidFill>
                <a:latin typeface="宋体" panose="02010600030101010101" pitchFamily="2" charset="-122"/>
                <a:ea typeface="宋体" panose="02010600030101010101" pitchFamily="2" charset="-122"/>
              </a:rPr>
              <a:t>铝制单层</a:t>
            </a:r>
            <a:r>
              <a:rPr lang="en-US" altLang="zh-CN" sz="1400" b="0" dirty="0">
                <a:solidFill>
                  <a:schemeClr val="tx1"/>
                </a:solidFill>
                <a:latin typeface="宋体" panose="02010600030101010101" pitchFamily="2" charset="-122"/>
                <a:ea typeface="宋体" panose="02010600030101010101" pitchFamily="2" charset="-122"/>
              </a:rPr>
              <a:t>60K</a:t>
            </a:r>
            <a:r>
              <a:rPr lang="zh-CN" altLang="en-US" sz="1400" b="0" dirty="0">
                <a:solidFill>
                  <a:schemeClr val="tx1"/>
                </a:solidFill>
                <a:latin typeface="宋体" panose="02010600030101010101" pitchFamily="2" charset="-122"/>
                <a:ea typeface="宋体" panose="02010600030101010101" pitchFamily="2" charset="-122"/>
              </a:rPr>
              <a:t>，由制冷机一级冷头冷却</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dirty="0">
                <a:solidFill>
                  <a:srgbClr val="0070C0"/>
                </a:solidFill>
                <a:latin typeface="宋体" panose="02010600030101010101" pitchFamily="2" charset="-122"/>
                <a:ea typeface="宋体" panose="02010600030101010101" pitchFamily="2" charset="-122"/>
              </a:rPr>
              <a:t>冷   沉</a:t>
            </a:r>
            <a:r>
              <a:rPr lang="zh-CN" altLang="en-US" sz="1400" dirty="0">
                <a:solidFill>
                  <a:schemeClr val="tx1"/>
                </a:solidFill>
                <a:latin typeface="宋体" panose="02010600030101010101" pitchFamily="2" charset="-122"/>
                <a:ea typeface="宋体" panose="02010600030101010101" pitchFamily="2" charset="-122"/>
              </a:rPr>
              <a:t>：</a:t>
            </a:r>
            <a:r>
              <a:rPr lang="en-US" altLang="zh-CN" sz="1400" b="0" dirty="0">
                <a:solidFill>
                  <a:schemeClr val="tx1"/>
                </a:solidFill>
                <a:latin typeface="宋体" panose="02010600030101010101" pitchFamily="2" charset="-122"/>
                <a:ea typeface="宋体" panose="02010600030101010101" pitchFamily="2" charset="-122"/>
              </a:rPr>
              <a:t>4K</a:t>
            </a:r>
            <a:r>
              <a:rPr lang="zh-CN" altLang="en-US" sz="1400" b="0" dirty="0">
                <a:solidFill>
                  <a:schemeClr val="tx1"/>
                </a:solidFill>
                <a:latin typeface="宋体" panose="02010600030101010101" pitchFamily="2" charset="-122"/>
                <a:ea typeface="宋体" panose="02010600030101010101" pitchFamily="2" charset="-122"/>
              </a:rPr>
              <a:t>，两个，设置滑动头，由二级冷头冷却</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dirty="0">
                <a:solidFill>
                  <a:srgbClr val="0070C0"/>
                </a:solidFill>
                <a:latin typeface="宋体" panose="02010600030101010101" pitchFamily="2" charset="-122"/>
                <a:ea typeface="宋体" panose="02010600030101010101" pitchFamily="2" charset="-122"/>
              </a:rPr>
              <a:t>磁铁冷却</a:t>
            </a:r>
            <a:r>
              <a:rPr lang="zh-CN" altLang="en-US" sz="1400" dirty="0">
                <a:solidFill>
                  <a:schemeClr val="tx1"/>
                </a:solidFill>
                <a:latin typeface="宋体" panose="02010600030101010101" pitchFamily="2" charset="-122"/>
                <a:ea typeface="宋体" panose="02010600030101010101" pitchFamily="2" charset="-122"/>
              </a:rPr>
              <a:t>：</a:t>
            </a:r>
            <a:r>
              <a:rPr lang="zh-CN" altLang="en-US" sz="1400" b="0" dirty="0">
                <a:solidFill>
                  <a:schemeClr val="tx1"/>
                </a:solidFill>
                <a:latin typeface="宋体" panose="02010600030101010101" pitchFamily="2" charset="-122"/>
                <a:ea typeface="宋体" panose="02010600030101010101" pitchFamily="2" charset="-122"/>
              </a:rPr>
              <a:t>主要通过铁芯端部冷却，中部可加辅助</a:t>
            </a:r>
            <a:endParaRPr lang="en-US" altLang="zh-CN" sz="140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dirty="0">
                <a:solidFill>
                  <a:srgbClr val="0070C0"/>
                </a:solidFill>
                <a:latin typeface="宋体" panose="02010600030101010101" pitchFamily="2" charset="-122"/>
                <a:ea typeface="宋体" panose="02010600030101010101" pitchFamily="2" charset="-122"/>
              </a:rPr>
              <a:t>磁铁励磁：</a:t>
            </a:r>
            <a:r>
              <a:rPr lang="zh-CN" altLang="en-US" sz="1400" b="0" dirty="0">
                <a:solidFill>
                  <a:schemeClr val="tx1"/>
                </a:solidFill>
                <a:latin typeface="宋体" panose="02010600030101010101" pitchFamily="2" charset="-122"/>
                <a:ea typeface="宋体" panose="02010600030101010101" pitchFamily="2" charset="-122"/>
              </a:rPr>
              <a:t>二元电流引线，设置</a:t>
            </a:r>
            <a:r>
              <a:rPr lang="en-US" altLang="zh-CN" sz="1400" b="0" dirty="0">
                <a:solidFill>
                  <a:srgbClr val="FF0000"/>
                </a:solidFill>
                <a:latin typeface="宋体" panose="02010600030101010101" pitchFamily="2" charset="-122"/>
                <a:ea typeface="宋体" panose="02010600030101010101" pitchFamily="2" charset="-122"/>
              </a:rPr>
              <a:t>60K</a:t>
            </a:r>
            <a:r>
              <a:rPr lang="zh-CN" altLang="en-US" sz="1400" b="0" dirty="0">
                <a:solidFill>
                  <a:srgbClr val="FF0000"/>
                </a:solidFill>
                <a:latin typeface="宋体" panose="02010600030101010101" pitchFamily="2" charset="-122"/>
                <a:ea typeface="宋体" panose="02010600030101010101" pitchFamily="2" charset="-122"/>
              </a:rPr>
              <a:t>、</a:t>
            </a:r>
            <a:r>
              <a:rPr lang="en-US" altLang="zh-CN" sz="1400" b="0" dirty="0">
                <a:solidFill>
                  <a:srgbClr val="FF0000"/>
                </a:solidFill>
                <a:latin typeface="宋体" panose="02010600030101010101" pitchFamily="2" charset="-122"/>
                <a:ea typeface="宋体" panose="02010600030101010101" pitchFamily="2" charset="-122"/>
              </a:rPr>
              <a:t>4.2K</a:t>
            </a:r>
            <a:r>
              <a:rPr lang="zh-CN" altLang="en-US" sz="1400" b="0" dirty="0">
                <a:solidFill>
                  <a:schemeClr val="tx1"/>
                </a:solidFill>
                <a:latin typeface="宋体" panose="02010600030101010101" pitchFamily="2" charset="-122"/>
                <a:ea typeface="宋体" panose="02010600030101010101" pitchFamily="2" charset="-122"/>
              </a:rPr>
              <a:t>冷沉</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dirty="0">
                <a:solidFill>
                  <a:srgbClr val="0070C0"/>
                </a:solidFill>
                <a:latin typeface="宋体" panose="02010600030101010101" pitchFamily="2" charset="-122"/>
                <a:ea typeface="宋体" panose="02010600030101010101" pitchFamily="2" charset="-122"/>
              </a:rPr>
              <a:t>降温和失超</a:t>
            </a:r>
            <a:r>
              <a:rPr lang="zh-CN" altLang="en-US" sz="1400" b="0" dirty="0">
                <a:solidFill>
                  <a:schemeClr val="tx1"/>
                </a:solidFill>
                <a:latin typeface="宋体" panose="02010600030101010101" pitchFamily="2" charset="-122"/>
                <a:ea typeface="宋体" panose="02010600030101010101" pitchFamily="2" charset="-122"/>
              </a:rPr>
              <a:t>：降温时间</a:t>
            </a:r>
            <a:r>
              <a:rPr lang="en-US" altLang="zh-CN" sz="1400" b="0" dirty="0">
                <a:solidFill>
                  <a:srgbClr val="FF0000"/>
                </a:solidFill>
                <a:latin typeface="宋体" panose="02010600030101010101" pitchFamily="2" charset="-122"/>
                <a:ea typeface="宋体" panose="02010600030101010101" pitchFamily="2" charset="-122"/>
              </a:rPr>
              <a:t>24</a:t>
            </a:r>
            <a:r>
              <a:rPr lang="zh-CN" altLang="en-US" sz="1400" b="0" dirty="0">
                <a:solidFill>
                  <a:srgbClr val="FF0000"/>
                </a:solidFill>
                <a:latin typeface="宋体" panose="02010600030101010101" pitchFamily="2" charset="-122"/>
                <a:ea typeface="宋体" panose="02010600030101010101" pitchFamily="2" charset="-122"/>
              </a:rPr>
              <a:t>小时</a:t>
            </a:r>
            <a:r>
              <a:rPr lang="zh-CN" altLang="en-US" sz="1400" b="0" dirty="0">
                <a:solidFill>
                  <a:schemeClr val="tx1"/>
                </a:solidFill>
                <a:latin typeface="宋体" panose="02010600030101010101" pitchFamily="2" charset="-122"/>
                <a:ea typeface="宋体" panose="02010600030101010101" pitchFamily="2" charset="-122"/>
              </a:rPr>
              <a:t>，失超温升小于</a:t>
            </a:r>
            <a:r>
              <a:rPr lang="en-US" altLang="zh-CN" sz="1400" b="0" dirty="0">
                <a:solidFill>
                  <a:schemeClr val="tx1"/>
                </a:solidFill>
                <a:latin typeface="宋体" panose="02010600030101010101" pitchFamily="2" charset="-122"/>
                <a:ea typeface="宋体" panose="02010600030101010101" pitchFamily="2" charset="-122"/>
              </a:rPr>
              <a:t>30K</a:t>
            </a:r>
          </a:p>
          <a:p>
            <a:pPr marL="0" indent="0" algn="just">
              <a:lnSpc>
                <a:spcPct val="120000"/>
              </a:lnSpc>
              <a:spcAft>
                <a:spcPts val="600"/>
              </a:spcAft>
            </a:pPr>
            <a:r>
              <a:rPr lang="zh-CN" altLang="en-US" sz="1400" dirty="0">
                <a:solidFill>
                  <a:srgbClr val="0070C0"/>
                </a:solidFill>
                <a:latin typeface="宋体" panose="02010600030101010101" pitchFamily="2" charset="-122"/>
                <a:ea typeface="宋体" panose="02010600030101010101" pitchFamily="2" charset="-122"/>
              </a:rPr>
              <a:t>加热器：</a:t>
            </a:r>
            <a:r>
              <a:rPr lang="zh-CN" altLang="en-US" sz="1400" b="0" dirty="0">
                <a:solidFill>
                  <a:schemeClr val="tx1"/>
                </a:solidFill>
                <a:latin typeface="宋体" panose="02010600030101010101" pitchFamily="2" charset="-122"/>
                <a:ea typeface="宋体" panose="02010600030101010101" pitchFamily="2" charset="-122"/>
              </a:rPr>
              <a:t>调节磁铁稳定温度，以及加快复温过程</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b="1" dirty="0">
                <a:solidFill>
                  <a:srgbClr val="0070C0"/>
                </a:solidFill>
                <a:latin typeface="宋体" panose="02010600030101010101" pitchFamily="2" charset="-122"/>
                <a:ea typeface="宋体" panose="02010600030101010101" pitchFamily="2" charset="-122"/>
              </a:rPr>
              <a:t>真空盒</a:t>
            </a:r>
            <a:r>
              <a:rPr lang="zh-CN" altLang="en-US" sz="1400" b="1" dirty="0">
                <a:solidFill>
                  <a:srgbClr val="2F6ACB"/>
                </a:solidFill>
                <a:latin typeface="宋体" panose="02010600030101010101" pitchFamily="2" charset="-122"/>
                <a:ea typeface="宋体" panose="02010600030101010101" pitchFamily="2" charset="-122"/>
              </a:rPr>
              <a:t>：</a:t>
            </a:r>
            <a:r>
              <a:rPr lang="zh-CN" altLang="en-US" sz="1400" b="0" dirty="0">
                <a:solidFill>
                  <a:schemeClr val="tx1"/>
                </a:solidFill>
                <a:latin typeface="宋体" panose="02010600030101010101" pitchFamily="2" charset="-122"/>
                <a:ea typeface="宋体" panose="02010600030101010101" pitchFamily="2" charset="-122"/>
              </a:rPr>
              <a:t>预留位置，将来可以增设</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b="1" dirty="0">
                <a:solidFill>
                  <a:srgbClr val="0070C0"/>
                </a:solidFill>
                <a:latin typeface="宋体" panose="02010600030101010101" pitchFamily="2" charset="-122"/>
                <a:ea typeface="宋体" panose="02010600030101010101" pitchFamily="2" charset="-122"/>
              </a:rPr>
              <a:t>真空室</a:t>
            </a:r>
            <a:r>
              <a:rPr lang="zh-CN" altLang="en-US" sz="1400" b="1" dirty="0">
                <a:solidFill>
                  <a:srgbClr val="2F6ACB"/>
                </a:solidFill>
                <a:latin typeface="宋体" panose="02010600030101010101" pitchFamily="2" charset="-122"/>
                <a:ea typeface="宋体" panose="02010600030101010101" pitchFamily="2" charset="-122"/>
              </a:rPr>
              <a:t>：</a:t>
            </a:r>
            <a:r>
              <a:rPr lang="zh-CN" altLang="en-US" sz="1400" b="0" dirty="0">
                <a:solidFill>
                  <a:schemeClr val="tx1"/>
                </a:solidFill>
                <a:latin typeface="宋体" panose="02010600030101010101" pitchFamily="2" charset="-122"/>
                <a:ea typeface="宋体" panose="02010600030101010101" pitchFamily="2" charset="-122"/>
              </a:rPr>
              <a:t>内部剖光，预抽真空，低温下</a:t>
            </a:r>
            <a:r>
              <a:rPr lang="en-US" altLang="zh-CN" sz="1400" b="0" dirty="0">
                <a:solidFill>
                  <a:srgbClr val="FF0000"/>
                </a:solidFill>
                <a:latin typeface="宋体" panose="02010600030101010101" pitchFamily="2" charset="-122"/>
                <a:ea typeface="宋体" panose="02010600030101010101" pitchFamily="2" charset="-122"/>
              </a:rPr>
              <a:t>-5Pa</a:t>
            </a:r>
            <a:r>
              <a:rPr lang="zh-CN" altLang="en-US" sz="1400" b="0" dirty="0">
                <a:solidFill>
                  <a:schemeClr val="tx1"/>
                </a:solidFill>
                <a:latin typeface="宋体" panose="02010600030101010101" pitchFamily="2" charset="-122"/>
                <a:ea typeface="宋体" panose="02010600030101010101" pitchFamily="2" charset="-122"/>
              </a:rPr>
              <a:t>量级</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b="1" dirty="0">
                <a:solidFill>
                  <a:srgbClr val="0070C0"/>
                </a:solidFill>
                <a:latin typeface="宋体" panose="02010600030101010101" pitchFamily="2" charset="-122"/>
                <a:ea typeface="宋体" panose="02010600030101010101" pitchFamily="2" charset="-122"/>
              </a:rPr>
              <a:t>制冷机减振</a:t>
            </a:r>
            <a:r>
              <a:rPr lang="zh-CN" altLang="en-US" sz="1400" b="1" dirty="0">
                <a:solidFill>
                  <a:srgbClr val="2F6ACB"/>
                </a:solidFill>
                <a:latin typeface="宋体" panose="02010600030101010101" pitchFamily="2" charset="-122"/>
                <a:ea typeface="宋体" panose="02010600030101010101" pitchFamily="2" charset="-122"/>
              </a:rPr>
              <a:t>：</a:t>
            </a:r>
            <a:r>
              <a:rPr lang="zh-CN" altLang="en-US" sz="1400" b="0" dirty="0">
                <a:solidFill>
                  <a:schemeClr val="tx1"/>
                </a:solidFill>
                <a:latin typeface="宋体" panose="02010600030101010101" pitchFamily="2" charset="-122"/>
                <a:ea typeface="宋体" panose="02010600030101010101" pitchFamily="2" charset="-122"/>
              </a:rPr>
              <a:t>减振波纹管，振动</a:t>
            </a:r>
            <a:r>
              <a:rPr lang="zh-CN" altLang="en-US" sz="1400" b="0" dirty="0">
                <a:solidFill>
                  <a:srgbClr val="FF0000"/>
                </a:solidFill>
                <a:latin typeface="宋体" panose="02010600030101010101" pitchFamily="2" charset="-122"/>
                <a:ea typeface="宋体" panose="02010600030101010101" pitchFamily="2" charset="-122"/>
              </a:rPr>
              <a:t>小于</a:t>
            </a:r>
            <a:r>
              <a:rPr lang="en-US" altLang="zh-CN" sz="1400" b="0" dirty="0">
                <a:solidFill>
                  <a:srgbClr val="FF0000"/>
                </a:solidFill>
                <a:latin typeface="宋体" panose="02010600030101010101" pitchFamily="2" charset="-122"/>
                <a:ea typeface="宋体" panose="02010600030101010101" pitchFamily="2" charset="-122"/>
              </a:rPr>
              <a:t>10μm</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b="1" dirty="0">
                <a:solidFill>
                  <a:srgbClr val="0070C0"/>
                </a:solidFill>
                <a:latin typeface="宋体" panose="02010600030101010101" pitchFamily="2" charset="-122"/>
                <a:ea typeface="宋体" panose="02010600030101010101" pitchFamily="2" charset="-122"/>
              </a:rPr>
              <a:t>绝热材料</a:t>
            </a:r>
            <a:r>
              <a:rPr lang="zh-CN" altLang="en-US" sz="1400" b="1" dirty="0">
                <a:solidFill>
                  <a:srgbClr val="2F6ACB"/>
                </a:solidFill>
                <a:latin typeface="宋体" panose="02010600030101010101" pitchFamily="2" charset="-122"/>
                <a:ea typeface="宋体" panose="02010600030101010101" pitchFamily="2" charset="-122"/>
              </a:rPr>
              <a:t>：</a:t>
            </a:r>
            <a:r>
              <a:rPr lang="zh-CN" altLang="en-US" sz="1400" b="0" dirty="0">
                <a:solidFill>
                  <a:schemeClr val="tx1"/>
                </a:solidFill>
                <a:latin typeface="宋体" panose="02010600030101010101" pitchFamily="2" charset="-122"/>
                <a:ea typeface="宋体" panose="02010600030101010101" pitchFamily="2" charset="-122"/>
              </a:rPr>
              <a:t>冷屏包扎</a:t>
            </a:r>
            <a:r>
              <a:rPr lang="en-US" altLang="zh-CN" sz="1400" b="0" dirty="0">
                <a:solidFill>
                  <a:schemeClr val="tx1"/>
                </a:solidFill>
                <a:latin typeface="宋体" panose="02010600030101010101" pitchFamily="2" charset="-122"/>
                <a:ea typeface="宋体" panose="02010600030101010101" pitchFamily="2" charset="-122"/>
              </a:rPr>
              <a:t>MLI</a:t>
            </a:r>
            <a:r>
              <a:rPr lang="zh-CN" altLang="en-US" sz="1400" b="0" dirty="0">
                <a:solidFill>
                  <a:schemeClr val="tx1"/>
                </a:solidFill>
                <a:latin typeface="宋体" panose="02010600030101010101" pitchFamily="2" charset="-122"/>
                <a:ea typeface="宋体" panose="02010600030101010101" pitchFamily="2" charset="-122"/>
              </a:rPr>
              <a:t>材料</a:t>
            </a:r>
            <a:r>
              <a:rPr lang="en-US" altLang="zh-CN" sz="1400" b="0" dirty="0">
                <a:solidFill>
                  <a:srgbClr val="FF0000"/>
                </a:solidFill>
                <a:latin typeface="宋体" panose="02010600030101010101" pitchFamily="2" charset="-122"/>
                <a:ea typeface="宋体" panose="02010600030101010101" pitchFamily="2" charset="-122"/>
              </a:rPr>
              <a:t>30</a:t>
            </a:r>
            <a:r>
              <a:rPr lang="zh-CN" altLang="en-US" sz="1400" b="0" dirty="0">
                <a:solidFill>
                  <a:schemeClr val="tx1"/>
                </a:solidFill>
                <a:latin typeface="宋体" panose="02010600030101010101" pitchFamily="2" charset="-122"/>
                <a:ea typeface="宋体" panose="02010600030101010101" pitchFamily="2" charset="-122"/>
              </a:rPr>
              <a:t>层，磁铁包扎</a:t>
            </a:r>
            <a:r>
              <a:rPr lang="en-US" altLang="zh-CN" sz="1400" b="0" dirty="0">
                <a:solidFill>
                  <a:srgbClr val="FF0000"/>
                </a:solidFill>
                <a:latin typeface="宋体" panose="02010600030101010101" pitchFamily="2" charset="-122"/>
                <a:ea typeface="宋体" panose="02010600030101010101" pitchFamily="2" charset="-122"/>
              </a:rPr>
              <a:t>10</a:t>
            </a:r>
            <a:r>
              <a:rPr lang="zh-CN" altLang="en-US" sz="1400" b="0" dirty="0">
                <a:solidFill>
                  <a:schemeClr val="tx1"/>
                </a:solidFill>
                <a:latin typeface="宋体" panose="02010600030101010101" pitchFamily="2" charset="-122"/>
                <a:ea typeface="宋体" panose="02010600030101010101" pitchFamily="2" charset="-122"/>
              </a:rPr>
              <a:t>层</a:t>
            </a:r>
            <a:endParaRPr lang="en-US" altLang="zh-CN" sz="1400" b="0" dirty="0">
              <a:solidFill>
                <a:schemeClr val="tx1"/>
              </a:solidFill>
              <a:latin typeface="宋体" panose="02010600030101010101" pitchFamily="2" charset="-122"/>
              <a:ea typeface="宋体" panose="02010600030101010101" pitchFamily="2" charset="-122"/>
            </a:endParaRPr>
          </a:p>
          <a:p>
            <a:pPr marL="0" indent="0" algn="just">
              <a:lnSpc>
                <a:spcPct val="120000"/>
              </a:lnSpc>
              <a:spcAft>
                <a:spcPts val="600"/>
              </a:spcAft>
            </a:pPr>
            <a:r>
              <a:rPr lang="zh-CN" altLang="en-US" sz="1400" dirty="0">
                <a:solidFill>
                  <a:schemeClr val="accent1"/>
                </a:solidFill>
                <a:latin typeface="宋体" panose="02010600030101010101" pitchFamily="2" charset="-122"/>
                <a:ea typeface="宋体" panose="02010600030101010101" pitchFamily="2" charset="-122"/>
              </a:rPr>
              <a:t>电流引线：</a:t>
            </a:r>
            <a:r>
              <a:rPr lang="en-US" altLang="zh-CN" sz="1400" dirty="0">
                <a:solidFill>
                  <a:schemeClr val="accent1"/>
                </a:solidFill>
                <a:latin typeface="微软雅黑" panose="020B0503020204020204" pitchFamily="34" charset="-122"/>
                <a:ea typeface="微软雅黑" panose="020B0503020204020204" pitchFamily="34" charset="-122"/>
              </a:rPr>
              <a:t> </a:t>
            </a:r>
            <a:r>
              <a:rPr lang="en-US" altLang="zh-CN" sz="1400" b="0" dirty="0">
                <a:solidFill>
                  <a:srgbClr val="000000"/>
                </a:solidFill>
                <a:latin typeface="宋体" panose="02010600030101010101" pitchFamily="2" charset="-122"/>
                <a:ea typeface="宋体" panose="02010600030101010101" pitchFamily="2" charset="-122"/>
              </a:rPr>
              <a:t>1</a:t>
            </a:r>
            <a:r>
              <a:rPr lang="zh-CN" altLang="en-US" sz="1400" b="0" dirty="0">
                <a:solidFill>
                  <a:srgbClr val="000000"/>
                </a:solidFill>
                <a:latin typeface="宋体" panose="02010600030101010101" pitchFamily="2" charset="-122"/>
                <a:ea typeface="宋体" panose="02010600030101010101" pitchFamily="2" charset="-122"/>
              </a:rPr>
              <a:t>对主线圈，运行电流</a:t>
            </a:r>
            <a:r>
              <a:rPr lang="en-US" altLang="zh-CN" sz="1400" b="0" dirty="0">
                <a:solidFill>
                  <a:srgbClr val="FF0000"/>
                </a:solidFill>
                <a:latin typeface="宋体" panose="02010600030101010101" pitchFamily="2" charset="-122"/>
                <a:ea typeface="宋体" panose="02010600030101010101" pitchFamily="2" charset="-122"/>
              </a:rPr>
              <a:t>600A</a:t>
            </a:r>
            <a:r>
              <a:rPr lang="zh-CN" altLang="en-US" sz="1400" b="0" dirty="0">
                <a:solidFill>
                  <a:srgbClr val="000000"/>
                </a:solidFill>
                <a:latin typeface="宋体" panose="02010600030101010101" pitchFamily="2" charset="-122"/>
                <a:ea typeface="宋体" panose="02010600030101010101" pitchFamily="2" charset="-122"/>
              </a:rPr>
              <a:t>；运行状态下传导到</a:t>
            </a:r>
            <a:r>
              <a:rPr lang="en-US" altLang="zh-CN" sz="1400" b="0" dirty="0">
                <a:solidFill>
                  <a:srgbClr val="000000"/>
                </a:solidFill>
                <a:latin typeface="宋体" panose="02010600030101010101" pitchFamily="2" charset="-122"/>
                <a:ea typeface="宋体" panose="02010600030101010101" pitchFamily="2" charset="-122"/>
              </a:rPr>
              <a:t>4.2K</a:t>
            </a:r>
            <a:r>
              <a:rPr lang="zh-CN" altLang="en-US" sz="1400" b="0" dirty="0">
                <a:solidFill>
                  <a:srgbClr val="000000"/>
                </a:solidFill>
                <a:latin typeface="宋体" panose="02010600030101010101" pitchFamily="2" charset="-122"/>
                <a:ea typeface="宋体" panose="02010600030101010101" pitchFamily="2" charset="-122"/>
              </a:rPr>
              <a:t>的总漏热小于</a:t>
            </a:r>
            <a:r>
              <a:rPr lang="en-US" altLang="zh-CN" sz="1400" b="0" dirty="0">
                <a:solidFill>
                  <a:srgbClr val="FF0000"/>
                </a:solidFill>
                <a:latin typeface="宋体" panose="02010600030101010101" pitchFamily="2" charset="-122"/>
                <a:ea typeface="宋体" panose="02010600030101010101" pitchFamily="2" charset="-122"/>
              </a:rPr>
              <a:t>0.4W</a:t>
            </a:r>
            <a:r>
              <a:rPr lang="zh-CN" altLang="en-US" sz="1400" b="0" dirty="0">
                <a:solidFill>
                  <a:srgbClr val="000000"/>
                </a:solidFill>
                <a:latin typeface="宋体" panose="02010600030101010101" pitchFamily="2" charset="-122"/>
                <a:ea typeface="宋体" panose="02010600030101010101" pitchFamily="2" charset="-122"/>
              </a:rPr>
              <a:t>，绝缘耐压</a:t>
            </a:r>
            <a:r>
              <a:rPr lang="en-US" altLang="zh-CN" sz="1400" b="0" dirty="0">
                <a:solidFill>
                  <a:srgbClr val="FF0000"/>
                </a:solidFill>
                <a:latin typeface="宋体" panose="02010600030101010101" pitchFamily="2" charset="-122"/>
                <a:ea typeface="宋体" panose="02010600030101010101" pitchFamily="2" charset="-122"/>
              </a:rPr>
              <a:t>1kV</a:t>
            </a:r>
          </a:p>
          <a:p>
            <a:pPr marL="0" indent="0" algn="just">
              <a:lnSpc>
                <a:spcPct val="150000"/>
              </a:lnSpc>
              <a:spcAft>
                <a:spcPts val="600"/>
              </a:spcAft>
            </a:pPr>
            <a:endParaRPr lang="en-US" altLang="zh-CN" sz="1400" b="0" dirty="0">
              <a:solidFill>
                <a:schemeClr val="tx1"/>
              </a:solidFill>
            </a:endParaRPr>
          </a:p>
        </p:txBody>
      </p:sp>
    </p:spTree>
    <p:extLst>
      <p:ext uri="{BB962C8B-B14F-4D97-AF65-F5344CB8AC3E}">
        <p14:creationId xmlns:p14="http://schemas.microsoft.com/office/powerpoint/2010/main" val="90173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13</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1" name="文本框 10">
            <a:extLst>
              <a:ext uri="{FF2B5EF4-FFF2-40B4-BE49-F238E27FC236}">
                <a16:creationId xmlns:a16="http://schemas.microsoft.com/office/drawing/2014/main" id="{27041F8E-B80F-4679-9009-4AE39A79B9A1}"/>
              </a:ext>
            </a:extLst>
          </p:cNvPr>
          <p:cNvSpPr txBox="1"/>
          <p:nvPr/>
        </p:nvSpPr>
        <p:spPr>
          <a:xfrm>
            <a:off x="1622201" y="217738"/>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小型恒温器装配</a:t>
            </a:r>
          </a:p>
        </p:txBody>
      </p:sp>
      <p:sp>
        <p:nvSpPr>
          <p:cNvPr id="12" name="文本框 11">
            <a:extLst>
              <a:ext uri="{FF2B5EF4-FFF2-40B4-BE49-F238E27FC236}">
                <a16:creationId xmlns:a16="http://schemas.microsoft.com/office/drawing/2014/main" id="{A8805EE5-25CB-4FF8-B370-1C85FA178F2D}"/>
              </a:ext>
            </a:extLst>
          </p:cNvPr>
          <p:cNvSpPr txBox="1"/>
          <p:nvPr/>
        </p:nvSpPr>
        <p:spPr>
          <a:xfrm>
            <a:off x="616734" y="1196284"/>
            <a:ext cx="11039221" cy="902683"/>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rPr>
              <a:t>包括磁铁安装，导冷带安装，温度传感器设置，电流引线焊接，失超保护探测线和霍尔探头测量线布置以及各探测器接口焊接等。</a:t>
            </a:r>
            <a:endParaRPr lang="zh-CN" altLang="zh-CN" sz="2000" b="1" kern="100" dirty="0">
              <a:latin typeface="Times New Roman" panose="02020603050405020304" pitchFamily="18" charset="0"/>
            </a:endParaRPr>
          </a:p>
        </p:txBody>
      </p:sp>
      <p:pic>
        <p:nvPicPr>
          <p:cNvPr id="15" name="Picture 8">
            <a:extLst>
              <a:ext uri="{FF2B5EF4-FFF2-40B4-BE49-F238E27FC236}">
                <a16:creationId xmlns:a16="http://schemas.microsoft.com/office/drawing/2014/main" id="{77FCB79E-D9BA-4CF5-94AD-95E265660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0490" y="2364797"/>
            <a:ext cx="4567216" cy="249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本框 16">
            <a:extLst>
              <a:ext uri="{FF2B5EF4-FFF2-40B4-BE49-F238E27FC236}">
                <a16:creationId xmlns:a16="http://schemas.microsoft.com/office/drawing/2014/main" id="{CA804087-571F-4CA4-B4DA-2BC9F8833D63}"/>
              </a:ext>
            </a:extLst>
          </p:cNvPr>
          <p:cNvSpPr txBox="1"/>
          <p:nvPr/>
        </p:nvSpPr>
        <p:spPr>
          <a:xfrm>
            <a:off x="2283114" y="5235570"/>
            <a:ext cx="2546708" cy="455381"/>
          </a:xfrm>
          <a:prstGeom prst="rect">
            <a:avLst/>
          </a:prstGeom>
          <a:noFill/>
        </p:spPr>
        <p:txBody>
          <a:bodyPr wrap="square">
            <a:spAutoFit/>
          </a:bodyPr>
          <a:lstStyle/>
          <a:p>
            <a:pPr algn="just">
              <a:lnSpc>
                <a:spcPct val="156000"/>
              </a:lnSpc>
              <a:spcBef>
                <a:spcPts val="1400"/>
              </a:spcBef>
              <a:spcAft>
                <a:spcPts val="1450"/>
              </a:spcAft>
            </a:pPr>
            <a:r>
              <a:rPr lang="zh-CN" altLang="en-US" kern="100" dirty="0">
                <a:latin typeface="宋体" panose="02010600030101010101" pitchFamily="2" charset="-122"/>
                <a:ea typeface="宋体" panose="02010600030101010101" pitchFamily="2" charset="-122"/>
              </a:rPr>
              <a:t>低温测试现场图</a:t>
            </a:r>
            <a:endParaRPr lang="zh-CN" altLang="zh-CN" kern="100" dirty="0">
              <a:latin typeface="宋体" panose="02010600030101010101" pitchFamily="2" charset="-122"/>
              <a:ea typeface="宋体" panose="02010600030101010101" pitchFamily="2" charset="-122"/>
            </a:endParaRPr>
          </a:p>
        </p:txBody>
      </p:sp>
      <p:pic>
        <p:nvPicPr>
          <p:cNvPr id="16" name="图片 15">
            <a:extLst>
              <a:ext uri="{FF2B5EF4-FFF2-40B4-BE49-F238E27FC236}">
                <a16:creationId xmlns:a16="http://schemas.microsoft.com/office/drawing/2014/main" id="{26BA3ADA-9D2D-1803-3BD2-39154A866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871" y="2041040"/>
            <a:ext cx="4107425" cy="3077088"/>
          </a:xfrm>
          <a:prstGeom prst="rect">
            <a:avLst/>
          </a:prstGeom>
        </p:spPr>
      </p:pic>
      <p:sp>
        <p:nvSpPr>
          <p:cNvPr id="18" name="文本框 17">
            <a:extLst>
              <a:ext uri="{FF2B5EF4-FFF2-40B4-BE49-F238E27FC236}">
                <a16:creationId xmlns:a16="http://schemas.microsoft.com/office/drawing/2014/main" id="{E289F1BD-732B-14D5-18F1-2EF30F9C6D99}"/>
              </a:ext>
            </a:extLst>
          </p:cNvPr>
          <p:cNvSpPr txBox="1"/>
          <p:nvPr/>
        </p:nvSpPr>
        <p:spPr>
          <a:xfrm>
            <a:off x="6783415" y="5204894"/>
            <a:ext cx="4872540" cy="830997"/>
          </a:xfrm>
          <a:prstGeom prst="rect">
            <a:avLst/>
          </a:prstGeom>
          <a:noFill/>
        </p:spPr>
        <p:txBody>
          <a:bodyPr wrap="square" rtlCol="0">
            <a:spAutoFit/>
          </a:bodyPr>
          <a:lstStyle/>
          <a:p>
            <a:pPr algn="just"/>
            <a:r>
              <a:rPr lang="zh-CN" altLang="en-US" sz="1600" dirty="0">
                <a:latin typeface="宋体" panose="02010600030101010101" pitchFamily="2" charset="-122"/>
                <a:ea typeface="宋体" panose="02010600030101010101" pitchFamily="2" charset="-122"/>
              </a:rPr>
              <a:t>磁铁降温曲线，到目标温度所需时间约为</a:t>
            </a:r>
            <a:r>
              <a:rPr lang="en-US" altLang="zh-CN" sz="1600" dirty="0">
                <a:latin typeface="宋体" panose="02010600030101010101" pitchFamily="2" charset="-122"/>
                <a:ea typeface="宋体" panose="02010600030101010101" pitchFamily="2" charset="-122"/>
              </a:rPr>
              <a:t>15</a:t>
            </a:r>
            <a:r>
              <a:rPr lang="zh-CN" altLang="en-US" sz="1600" dirty="0">
                <a:latin typeface="宋体" panose="02010600030101010101" pitchFamily="2" charset="-122"/>
                <a:ea typeface="宋体" panose="02010600030101010101" pitchFamily="2" charset="-122"/>
              </a:rPr>
              <a:t>小时，</a:t>
            </a:r>
            <a:r>
              <a:rPr lang="en-US" altLang="zh-CN" sz="1600" dirty="0">
                <a:latin typeface="宋体" panose="02010600030101010101" pitchFamily="2" charset="-122"/>
                <a:ea typeface="宋体" panose="02010600030101010101" pitchFamily="2" charset="-122"/>
              </a:rPr>
              <a:t>HTS</a:t>
            </a:r>
            <a:r>
              <a:rPr lang="zh-CN" altLang="en-US" sz="1600" dirty="0">
                <a:latin typeface="宋体" panose="02010600030101010101" pitchFamily="2" charset="-122"/>
                <a:ea typeface="宋体" panose="02010600030101010101" pitchFamily="2" charset="-122"/>
              </a:rPr>
              <a:t>下端的温度达到</a:t>
            </a:r>
            <a:r>
              <a:rPr lang="en-US" altLang="zh-CN" sz="1600" dirty="0">
                <a:latin typeface="宋体" panose="02010600030101010101" pitchFamily="2" charset="-122"/>
                <a:ea typeface="宋体" panose="02010600030101010101" pitchFamily="2" charset="-122"/>
              </a:rPr>
              <a:t>5K</a:t>
            </a:r>
            <a:r>
              <a:rPr lang="zh-CN" altLang="en-US" sz="1600" dirty="0">
                <a:latin typeface="宋体" panose="02010600030101010101" pitchFamily="2" charset="-122"/>
                <a:ea typeface="宋体" panose="02010600030101010101" pitchFamily="2" charset="-122"/>
              </a:rPr>
              <a:t>左右，铁芯上的最终温度约</a:t>
            </a:r>
            <a:r>
              <a:rPr lang="en-US" altLang="zh-CN" sz="1600" dirty="0">
                <a:latin typeface="宋体" panose="02010600030101010101" pitchFamily="2" charset="-122"/>
                <a:ea typeface="宋体" panose="02010600030101010101" pitchFamily="2" charset="-122"/>
              </a:rPr>
              <a:t>3.4K</a:t>
            </a:r>
            <a:r>
              <a:rPr lang="zh-CN" altLang="en-US" sz="1600" dirty="0">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19792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14</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失超保护系统</a:t>
            </a:r>
          </a:p>
        </p:txBody>
      </p:sp>
      <p:sp>
        <p:nvSpPr>
          <p:cNvPr id="9" name="文本框 8">
            <a:extLst>
              <a:ext uri="{FF2B5EF4-FFF2-40B4-BE49-F238E27FC236}">
                <a16:creationId xmlns:a16="http://schemas.microsoft.com/office/drawing/2014/main" id="{6072B162-F4B0-4133-8934-A5E59F778749}"/>
              </a:ext>
            </a:extLst>
          </p:cNvPr>
          <p:cNvSpPr txBox="1"/>
          <p:nvPr/>
        </p:nvSpPr>
        <p:spPr>
          <a:xfrm>
            <a:off x="439046" y="1241485"/>
            <a:ext cx="11448154" cy="71295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当超导线圈的发生失超时，失超点电阻增加，线圈电压迅速增大，</a:t>
            </a:r>
            <a:r>
              <a:rPr lang="zh-CN" altLang="en-US" b="0" i="0" dirty="0">
                <a:solidFill>
                  <a:srgbClr val="333333"/>
                </a:solidFill>
                <a:effectLst/>
                <a:latin typeface="宋体" panose="02010600030101010101" pitchFamily="2" charset="-122"/>
                <a:ea typeface="宋体" panose="02010600030101010101" pitchFamily="2" charset="-122"/>
              </a:rPr>
              <a:t>由焦耳热沉积的能量引起基于超导线的温度迅速升高，所以必须配备失超保护系统。另外，失超保护系统也监测了失超发生的部位。</a:t>
            </a:r>
            <a:endParaRPr lang="zh-CN" altLang="en-US" dirty="0">
              <a:latin typeface="宋体" panose="02010600030101010101" pitchFamily="2" charset="-122"/>
              <a:ea typeface="宋体" panose="02010600030101010101" pitchFamily="2" charset="-122"/>
            </a:endParaRPr>
          </a:p>
        </p:txBody>
      </p:sp>
      <p:pic>
        <p:nvPicPr>
          <p:cNvPr id="10" name="图片 9" descr="失超保护系统示意图">
            <a:extLst>
              <a:ext uri="{FF2B5EF4-FFF2-40B4-BE49-F238E27FC236}">
                <a16:creationId xmlns:a16="http://schemas.microsoft.com/office/drawing/2014/main" id="{D184FF2B-E0D0-49DD-95AD-1A6CD2D427E3}"/>
              </a:ext>
            </a:extLst>
          </p:cNvPr>
          <p:cNvPicPr>
            <a:picLocks noChangeAspect="1"/>
          </p:cNvPicPr>
          <p:nvPr/>
        </p:nvPicPr>
        <p:blipFill>
          <a:blip r:embed="rId4"/>
          <a:stretch>
            <a:fillRect/>
          </a:stretch>
        </p:blipFill>
        <p:spPr>
          <a:xfrm>
            <a:off x="1003096" y="2227823"/>
            <a:ext cx="3716038" cy="2451450"/>
          </a:xfrm>
          <a:prstGeom prst="rect">
            <a:avLst/>
          </a:prstGeom>
          <a:noFill/>
          <a:ln w="9525">
            <a:noFill/>
          </a:ln>
        </p:spPr>
      </p:pic>
      <p:sp>
        <p:nvSpPr>
          <p:cNvPr id="11" name="文本占位符 1268737">
            <a:extLst>
              <a:ext uri="{FF2B5EF4-FFF2-40B4-BE49-F238E27FC236}">
                <a16:creationId xmlns:a16="http://schemas.microsoft.com/office/drawing/2014/main" id="{EE9FEC3F-BEF7-420B-9860-47D86E82B0C3}"/>
              </a:ext>
            </a:extLst>
          </p:cNvPr>
          <p:cNvSpPr/>
          <p:nvPr/>
        </p:nvSpPr>
        <p:spPr>
          <a:xfrm>
            <a:off x="788045" y="4744210"/>
            <a:ext cx="4967287" cy="865187"/>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lnSpc>
                <a:spcPct val="120000"/>
              </a:lnSpc>
              <a:spcBef>
                <a:spcPts val="100"/>
              </a:spcBef>
              <a:spcAft>
                <a:spcPts val="100"/>
              </a:spcAft>
              <a:buClr>
                <a:schemeClr val="folHlink"/>
              </a:buClr>
              <a:buSzPct val="70000"/>
              <a:buFont typeface="Wingdings" panose="05000000000000000000" pitchFamily="2" charset="2"/>
              <a:buChar char="ü"/>
            </a:pPr>
            <a:r>
              <a:rPr lang="zh-CN" altLang="en-US" sz="1600" b="1" dirty="0">
                <a:solidFill>
                  <a:schemeClr val="tx1"/>
                </a:solidFill>
                <a:latin typeface="宋体" panose="02010600030101010101" pitchFamily="2" charset="-122"/>
                <a:ea typeface="宋体" panose="02010600030101010101" pitchFamily="2" charset="-122"/>
              </a:rPr>
              <a:t>外部卸能电阻</a:t>
            </a:r>
            <a:r>
              <a:rPr lang="zh-CN" altLang="en-US" sz="1600" dirty="0">
                <a:solidFill>
                  <a:schemeClr val="tx1"/>
                </a:solidFill>
                <a:latin typeface="宋体" panose="02010600030101010101" pitchFamily="2" charset="-122"/>
                <a:ea typeface="宋体" panose="02010600030101010101" pitchFamily="2" charset="-122"/>
              </a:rPr>
              <a:t>的主动失超保护电路</a:t>
            </a:r>
          </a:p>
          <a:p>
            <a:pPr marL="742950" lvl="1" indent="-285750">
              <a:lnSpc>
                <a:spcPct val="120000"/>
              </a:lnSpc>
              <a:spcBef>
                <a:spcPts val="100"/>
              </a:spcBef>
              <a:spcAft>
                <a:spcPts val="100"/>
              </a:spcAft>
              <a:buClr>
                <a:schemeClr val="folHlink"/>
              </a:buClr>
              <a:buSzPct val="70000"/>
              <a:buFont typeface="Wingdings" panose="05000000000000000000" pitchFamily="2" charset="2"/>
              <a:buChar char="ü"/>
            </a:pPr>
            <a:r>
              <a:rPr lang="zh-CN" altLang="en-US" sz="1600" b="1" dirty="0">
                <a:solidFill>
                  <a:schemeClr val="tx1"/>
                </a:solidFill>
                <a:latin typeface="宋体" panose="02010600030101010101" pitchFamily="2" charset="-122"/>
                <a:ea typeface="宋体" panose="02010600030101010101" pitchFamily="2" charset="-122"/>
              </a:rPr>
              <a:t>桥路 </a:t>
            </a:r>
            <a:r>
              <a:rPr lang="en-US" altLang="zh-CN" sz="1600" b="1" dirty="0">
                <a:solidFill>
                  <a:schemeClr val="tx1"/>
                </a:solidFill>
                <a:latin typeface="宋体" panose="02010600030101010101" pitchFamily="2" charset="-122"/>
                <a:ea typeface="宋体" panose="02010600030101010101" pitchFamily="2" charset="-122"/>
              </a:rPr>
              <a:t>+ </a:t>
            </a:r>
            <a:r>
              <a:rPr lang="zh-CN" altLang="en-US" sz="1600" b="1" dirty="0">
                <a:solidFill>
                  <a:schemeClr val="tx1"/>
                </a:solidFill>
                <a:latin typeface="宋体" panose="02010600030101010101" pitchFamily="2" charset="-122"/>
                <a:ea typeface="宋体" panose="02010600030101010101" pitchFamily="2" charset="-122"/>
              </a:rPr>
              <a:t>端电压</a:t>
            </a:r>
            <a:r>
              <a:rPr lang="zh-CN" altLang="en-US" sz="1600" dirty="0">
                <a:solidFill>
                  <a:schemeClr val="tx1"/>
                </a:solidFill>
                <a:latin typeface="宋体" panose="02010600030101010101" pitchFamily="2" charset="-122"/>
                <a:ea typeface="宋体" panose="02010600030101010101" pitchFamily="2" charset="-122"/>
              </a:rPr>
              <a:t>双重失超判定</a:t>
            </a:r>
          </a:p>
        </p:txBody>
      </p:sp>
      <p:grpSp>
        <p:nvGrpSpPr>
          <p:cNvPr id="12" name="组合 11">
            <a:extLst>
              <a:ext uri="{FF2B5EF4-FFF2-40B4-BE49-F238E27FC236}">
                <a16:creationId xmlns:a16="http://schemas.microsoft.com/office/drawing/2014/main" id="{530CE8B2-949F-43AD-93D6-1E0CED5985D5}"/>
              </a:ext>
            </a:extLst>
          </p:cNvPr>
          <p:cNvGrpSpPr/>
          <p:nvPr/>
        </p:nvGrpSpPr>
        <p:grpSpPr>
          <a:xfrm>
            <a:off x="8792636" y="2269908"/>
            <a:ext cx="2611319" cy="3542177"/>
            <a:chOff x="2653" y="935"/>
            <a:chExt cx="1650" cy="2865"/>
          </a:xfrm>
        </p:grpSpPr>
        <p:pic>
          <p:nvPicPr>
            <p:cNvPr id="13" name="图片 12" descr="微信截图_20210603000744">
              <a:extLst>
                <a:ext uri="{FF2B5EF4-FFF2-40B4-BE49-F238E27FC236}">
                  <a16:creationId xmlns:a16="http://schemas.microsoft.com/office/drawing/2014/main" id="{DAB056E2-253D-412A-9807-1C4DF89CA176}"/>
                </a:ext>
              </a:extLst>
            </p:cNvPr>
            <p:cNvPicPr>
              <a:picLocks noChangeAspect="1"/>
            </p:cNvPicPr>
            <p:nvPr/>
          </p:nvPicPr>
          <p:blipFill>
            <a:blip r:embed="rId5"/>
            <a:stretch>
              <a:fillRect/>
            </a:stretch>
          </p:blipFill>
          <p:spPr>
            <a:xfrm>
              <a:off x="2653" y="935"/>
              <a:ext cx="1650" cy="2865"/>
            </a:xfrm>
            <a:prstGeom prst="rect">
              <a:avLst/>
            </a:prstGeom>
            <a:noFill/>
            <a:ln w="9525">
              <a:noFill/>
            </a:ln>
          </p:spPr>
        </p:pic>
        <p:sp>
          <p:nvSpPr>
            <p:cNvPr id="14" name="文本框 989189">
              <a:extLst>
                <a:ext uri="{FF2B5EF4-FFF2-40B4-BE49-F238E27FC236}">
                  <a16:creationId xmlns:a16="http://schemas.microsoft.com/office/drawing/2014/main" id="{B8F0CACF-3DE3-42EB-9B69-F49978F62876}"/>
                </a:ext>
              </a:extLst>
            </p:cNvPr>
            <p:cNvSpPr txBox="1"/>
            <p:nvPr/>
          </p:nvSpPr>
          <p:spPr>
            <a:xfrm>
              <a:off x="3787" y="1072"/>
              <a:ext cx="407" cy="379"/>
            </a:xfrm>
            <a:prstGeom prst="rect">
              <a:avLst/>
            </a:prstGeom>
            <a:noFill/>
            <a:ln w="12700">
              <a:noFill/>
            </a:ln>
          </p:spPr>
          <p:txBody>
            <a:bodyPr lIns="92075" tIns="46038" rIns="92075" bIns="4603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10000"/>
                </a:spcBef>
                <a:spcAft>
                  <a:spcPct val="10000"/>
                </a:spcAft>
                <a:buClr>
                  <a:schemeClr val="tx1"/>
                </a:buClr>
                <a:buSzPct val="60000"/>
              </a:pPr>
              <a:endParaRPr lang="zh-CN" altLang="en-US" sz="1400" dirty="0">
                <a:latin typeface="宋体" panose="02010600030101010101" pitchFamily="2" charset="-122"/>
                <a:ea typeface="宋体" panose="02010600030101010101" pitchFamily="2" charset="-122"/>
              </a:endParaRPr>
            </a:p>
          </p:txBody>
        </p:sp>
      </p:grpSp>
      <p:pic>
        <p:nvPicPr>
          <p:cNvPr id="15" name="图片 14" descr="失超判定逻辑">
            <a:extLst>
              <a:ext uri="{FF2B5EF4-FFF2-40B4-BE49-F238E27FC236}">
                <a16:creationId xmlns:a16="http://schemas.microsoft.com/office/drawing/2014/main" id="{5B4CBBBC-C011-4195-9050-E9BB9BED1828}"/>
              </a:ext>
            </a:extLst>
          </p:cNvPr>
          <p:cNvPicPr>
            <a:picLocks noChangeAspect="1"/>
          </p:cNvPicPr>
          <p:nvPr/>
        </p:nvPicPr>
        <p:blipFill>
          <a:blip r:embed="rId6"/>
          <a:stretch>
            <a:fillRect/>
          </a:stretch>
        </p:blipFill>
        <p:spPr>
          <a:xfrm>
            <a:off x="5540576" y="2500103"/>
            <a:ext cx="2476808" cy="3311982"/>
          </a:xfrm>
          <a:prstGeom prst="rect">
            <a:avLst/>
          </a:prstGeom>
          <a:noFill/>
          <a:ln w="9525">
            <a:noFill/>
          </a:ln>
        </p:spPr>
      </p:pic>
      <p:sp>
        <p:nvSpPr>
          <p:cNvPr id="17" name="矩形 16">
            <a:extLst>
              <a:ext uri="{FF2B5EF4-FFF2-40B4-BE49-F238E27FC236}">
                <a16:creationId xmlns:a16="http://schemas.microsoft.com/office/drawing/2014/main" id="{1A920373-0253-49D8-AA12-820A4AA90259}"/>
              </a:ext>
            </a:extLst>
          </p:cNvPr>
          <p:cNvSpPr/>
          <p:nvPr/>
        </p:nvSpPr>
        <p:spPr>
          <a:xfrm>
            <a:off x="1427423" y="5443340"/>
            <a:ext cx="3889375" cy="88062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120000"/>
              </a:lnSpc>
              <a:buClr>
                <a:schemeClr val="hlink"/>
              </a:buClr>
            </a:pPr>
            <a:r>
              <a:rPr lang="zh-CN" altLang="en-US" sz="1600" b="0" dirty="0">
                <a:solidFill>
                  <a:schemeClr val="tx1"/>
                </a:solidFill>
                <a:latin typeface="宋体" panose="02010600030101010101" pitchFamily="2" charset="-122"/>
                <a:ea typeface="宋体" panose="02010600030101010101" pitchFamily="2" charset="-122"/>
              </a:rPr>
              <a:t> </a:t>
            </a:r>
            <a:r>
              <a:rPr lang="zh-CN" altLang="en-US" sz="1400" b="0" dirty="0">
                <a:solidFill>
                  <a:schemeClr val="tx1"/>
                </a:solidFill>
                <a:latin typeface="宋体" panose="02010600030101010101" pitchFamily="2" charset="-122"/>
                <a:ea typeface="宋体" panose="02010600030101010101" pitchFamily="2" charset="-122"/>
              </a:rPr>
              <a:t>失超</a:t>
            </a:r>
            <a:r>
              <a:rPr lang="zh-CN" altLang="en-US" sz="1400" dirty="0">
                <a:solidFill>
                  <a:schemeClr val="tx1"/>
                </a:solidFill>
                <a:latin typeface="宋体" panose="02010600030101010101" pitchFamily="2" charset="-122"/>
                <a:ea typeface="宋体" panose="02010600030101010101" pitchFamily="2" charset="-122"/>
              </a:rPr>
              <a:t>探测器零输入噪声性能： </a:t>
            </a:r>
          </a:p>
          <a:p>
            <a:pPr eaLnBrk="0" hangingPunct="0">
              <a:lnSpc>
                <a:spcPct val="120000"/>
              </a:lnSpc>
              <a:buClr>
                <a:schemeClr val="hlink"/>
              </a:buClr>
              <a:buFont typeface="Wingdings" panose="05000000000000000000" pitchFamily="2" charset="2"/>
            </a:pPr>
            <a:r>
              <a:rPr lang="en-US" altLang="zh-CN" sz="1400" dirty="0">
                <a:solidFill>
                  <a:schemeClr val="tx1"/>
                </a:solidFill>
                <a:latin typeface="宋体" panose="02010600030101010101" pitchFamily="2" charset="-122"/>
                <a:ea typeface="宋体" panose="02010600030101010101" pitchFamily="2" charset="-122"/>
              </a:rPr>
              <a:t> </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±1.5mV@x1</a:t>
            </a:r>
            <a:r>
              <a:rPr lang="zh-CN" altLang="en-US"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for LTS</a:t>
            </a:r>
            <a:r>
              <a:rPr lang="zh-CN" altLang="en-US" sz="1400" dirty="0">
                <a:solidFill>
                  <a:schemeClr val="tx1"/>
                </a:solidFill>
                <a:latin typeface="宋体" panose="02010600030101010101" pitchFamily="2" charset="-122"/>
                <a:ea typeface="宋体" panose="02010600030101010101" pitchFamily="2" charset="-122"/>
              </a:rPr>
              <a:t>（电压阈值</a:t>
            </a:r>
            <a:r>
              <a:rPr lang="en-US" altLang="zh-CN" sz="1400" dirty="0">
                <a:solidFill>
                  <a:schemeClr val="tx1"/>
                </a:solidFill>
                <a:latin typeface="宋体" panose="02010600030101010101" pitchFamily="2" charset="-122"/>
                <a:ea typeface="宋体" panose="02010600030101010101" pitchFamily="2" charset="-122"/>
              </a:rPr>
              <a:t>20mV</a:t>
            </a:r>
            <a:r>
              <a:rPr lang="zh-CN" altLang="en-US" sz="1400" dirty="0">
                <a:solidFill>
                  <a:schemeClr val="tx1"/>
                </a:solidFill>
                <a:latin typeface="宋体" panose="02010600030101010101" pitchFamily="2" charset="-122"/>
                <a:ea typeface="宋体" panose="02010600030101010101" pitchFamily="2" charset="-122"/>
              </a:rPr>
              <a:t>）</a:t>
            </a:r>
          </a:p>
          <a:p>
            <a:pPr eaLnBrk="0" hangingPunct="0">
              <a:lnSpc>
                <a:spcPct val="120000"/>
              </a:lnSpc>
              <a:buClr>
                <a:schemeClr val="hlink"/>
              </a:buClr>
              <a:buFont typeface="Wingdings" panose="05000000000000000000" pitchFamily="2" charset="2"/>
            </a:pPr>
            <a:r>
              <a:rPr lang="en-US" altLang="zh-CN" sz="1400" dirty="0">
                <a:solidFill>
                  <a:schemeClr val="tx1"/>
                </a:solidFill>
                <a:latin typeface="宋体" panose="02010600030101010101" pitchFamily="2" charset="-122"/>
                <a:ea typeface="宋体" panose="02010600030101010101" pitchFamily="2" charset="-122"/>
              </a:rPr>
              <a:t> </a:t>
            </a:r>
            <a:r>
              <a:rPr lang="en-US" altLang="zh-CN" sz="14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±0.2mv@x10 for HTS</a:t>
            </a:r>
            <a:r>
              <a:rPr lang="zh-CN" altLang="en-US" sz="1400" dirty="0">
                <a:solidFill>
                  <a:schemeClr val="tx1"/>
                </a:solidFill>
                <a:latin typeface="宋体" panose="02010600030101010101" pitchFamily="2" charset="-122"/>
                <a:ea typeface="宋体" panose="02010600030101010101" pitchFamily="2" charset="-122"/>
              </a:rPr>
              <a:t>（电压阈值</a:t>
            </a:r>
            <a:r>
              <a:rPr lang="en-US" altLang="zh-CN" sz="1400" dirty="0">
                <a:solidFill>
                  <a:schemeClr val="tx1"/>
                </a:solidFill>
                <a:latin typeface="宋体" panose="02010600030101010101" pitchFamily="2" charset="-122"/>
                <a:ea typeface="宋体" panose="02010600030101010101" pitchFamily="2" charset="-122"/>
              </a:rPr>
              <a:t>5mV</a:t>
            </a:r>
            <a:r>
              <a:rPr lang="zh-CN" altLang="en-US" sz="1400" b="0" dirty="0">
                <a:solidFill>
                  <a:schemeClr val="tx1"/>
                </a:solidFill>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val="3297145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15</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失超锻炼</a:t>
            </a:r>
          </a:p>
        </p:txBody>
      </p:sp>
      <p:sp>
        <p:nvSpPr>
          <p:cNvPr id="9" name="文本框 8">
            <a:extLst>
              <a:ext uri="{FF2B5EF4-FFF2-40B4-BE49-F238E27FC236}">
                <a16:creationId xmlns:a16="http://schemas.microsoft.com/office/drawing/2014/main" id="{6072B162-F4B0-4133-8934-A5E59F778749}"/>
              </a:ext>
            </a:extLst>
          </p:cNvPr>
          <p:cNvSpPr txBox="1"/>
          <p:nvPr/>
        </p:nvSpPr>
        <p:spPr>
          <a:xfrm>
            <a:off x="439046" y="1241485"/>
            <a:ext cx="11448154" cy="72532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由所工厂加工的两个</a:t>
            </a:r>
            <a:r>
              <a:rPr lang="en-US" altLang="zh-CN" dirty="0">
                <a:latin typeface="宋体" panose="02010600030101010101" pitchFamily="2" charset="-122"/>
                <a:ea typeface="宋体" panose="02010600030101010101" pitchFamily="2" charset="-122"/>
              </a:rPr>
              <a:t>4.5</a:t>
            </a:r>
            <a:r>
              <a:rPr lang="zh-CN" altLang="en-US" dirty="0">
                <a:latin typeface="宋体" panose="02010600030101010101" pitchFamily="2" charset="-122"/>
                <a:ea typeface="宋体" panose="02010600030101010101" pitchFamily="2" charset="-122"/>
              </a:rPr>
              <a:t>周期短样，分别单独进行失超锻炼，最终电流均可达到</a:t>
            </a:r>
            <a:r>
              <a:rPr lang="en-US" altLang="zh-CN" dirty="0">
                <a:latin typeface="Times New Roman" panose="02020603050405020304" pitchFamily="18" charset="0"/>
                <a:ea typeface="宋体" panose="02010600030101010101" pitchFamily="2" charset="-122"/>
                <a:cs typeface="Times New Roman" panose="02020603050405020304" pitchFamily="18" charset="0"/>
              </a:rPr>
              <a:t>500 A</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latin typeface="宋体" panose="02010600030101010101" pitchFamily="2" charset="-122"/>
              <a:ea typeface="宋体" panose="02010600030101010101" pitchFamily="2" charset="-122"/>
            </a:endParaRPr>
          </a:p>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将两个短样组成波荡器形态，进行低温测试，在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6.5 mm</a:t>
            </a:r>
            <a:r>
              <a:rPr lang="zh-CN" altLang="en-US" dirty="0">
                <a:latin typeface="宋体" panose="02010600030101010101" pitchFamily="2" charset="-122"/>
                <a:ea typeface="宋体" panose="02010600030101010101" pitchFamily="2" charset="-122"/>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7 mm</a:t>
            </a:r>
            <a:r>
              <a:rPr lang="zh-CN" altLang="en-US" dirty="0">
                <a:latin typeface="Times New Roman" panose="02020603050405020304" pitchFamily="18" charset="0"/>
                <a:ea typeface="宋体" panose="02010600030101010101" pitchFamily="2" charset="-122"/>
                <a:cs typeface="Times New Roman" panose="02020603050405020304" pitchFamily="18" charset="0"/>
              </a:rPr>
              <a:t>间隙下，励磁电流分别达到了</a:t>
            </a:r>
            <a:r>
              <a:rPr lang="en-US" altLang="zh-CN" dirty="0">
                <a:latin typeface="Times New Roman" panose="02020603050405020304" pitchFamily="18" charset="0"/>
                <a:ea typeface="宋体" panose="02010600030101010101" pitchFamily="2" charset="-122"/>
                <a:cs typeface="Times New Roman" panose="02020603050405020304" pitchFamily="18" charset="0"/>
              </a:rPr>
              <a:t>482 A</a:t>
            </a:r>
            <a:r>
              <a:rPr lang="zh-CN" altLang="en-US"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500 A</a:t>
            </a:r>
            <a:r>
              <a:rPr lang="zh-CN" altLang="en-US"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FDA38520-D9D8-43B0-AAC8-08F5A2660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5" y="2179668"/>
            <a:ext cx="4382793" cy="3283380"/>
          </a:xfrm>
          <a:prstGeom prst="rect">
            <a:avLst/>
          </a:prstGeom>
        </p:spPr>
      </p:pic>
      <p:pic>
        <p:nvPicPr>
          <p:cNvPr id="13" name="图片 12">
            <a:extLst>
              <a:ext uri="{FF2B5EF4-FFF2-40B4-BE49-F238E27FC236}">
                <a16:creationId xmlns:a16="http://schemas.microsoft.com/office/drawing/2014/main" id="{D9A38046-85BD-4F87-AC0C-DBC3A69EC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259" y="2849372"/>
            <a:ext cx="3651050" cy="2911038"/>
          </a:xfrm>
          <a:prstGeom prst="rect">
            <a:avLst/>
          </a:prstGeom>
        </p:spPr>
      </p:pic>
      <p:sp>
        <p:nvSpPr>
          <p:cNvPr id="14" name="文本框 13">
            <a:extLst>
              <a:ext uri="{FF2B5EF4-FFF2-40B4-BE49-F238E27FC236}">
                <a16:creationId xmlns:a16="http://schemas.microsoft.com/office/drawing/2014/main" id="{26BD9308-DCF3-48EA-B8F9-6D9C3495858A}"/>
              </a:ext>
            </a:extLst>
          </p:cNvPr>
          <p:cNvSpPr txBox="1"/>
          <p:nvPr/>
        </p:nvSpPr>
        <p:spPr>
          <a:xfrm>
            <a:off x="8287573" y="5738617"/>
            <a:ext cx="2569613"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失超时铁芯升温曲线</a:t>
            </a:r>
          </a:p>
        </p:txBody>
      </p:sp>
      <p:sp>
        <p:nvSpPr>
          <p:cNvPr id="15" name="文本框 14">
            <a:extLst>
              <a:ext uri="{FF2B5EF4-FFF2-40B4-BE49-F238E27FC236}">
                <a16:creationId xmlns:a16="http://schemas.microsoft.com/office/drawing/2014/main" id="{EA76F25E-F17D-7B91-B8FC-1E01C2169A30}"/>
              </a:ext>
            </a:extLst>
          </p:cNvPr>
          <p:cNvSpPr txBox="1"/>
          <p:nvPr/>
        </p:nvSpPr>
        <p:spPr>
          <a:xfrm>
            <a:off x="2848109" y="5566344"/>
            <a:ext cx="2569613"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失超锻炼曲线</a:t>
            </a:r>
          </a:p>
        </p:txBody>
      </p:sp>
    </p:spTree>
    <p:extLst>
      <p:ext uri="{BB962C8B-B14F-4D97-AF65-F5344CB8AC3E}">
        <p14:creationId xmlns:p14="http://schemas.microsoft.com/office/powerpoint/2010/main" val="748588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16</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峰值磁场</a:t>
            </a:r>
          </a:p>
        </p:txBody>
      </p:sp>
      <p:pic>
        <p:nvPicPr>
          <p:cNvPr id="13" name="图片 12">
            <a:extLst>
              <a:ext uri="{FF2B5EF4-FFF2-40B4-BE49-F238E27FC236}">
                <a16:creationId xmlns:a16="http://schemas.microsoft.com/office/drawing/2014/main" id="{2A5909EF-0AA0-49FA-B0A8-0C3A9045D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128" y="2401115"/>
            <a:ext cx="4802275" cy="3598266"/>
          </a:xfrm>
          <a:prstGeom prst="rect">
            <a:avLst/>
          </a:prstGeom>
        </p:spPr>
      </p:pic>
      <p:pic>
        <p:nvPicPr>
          <p:cNvPr id="14" name="图片 13">
            <a:extLst>
              <a:ext uri="{FF2B5EF4-FFF2-40B4-BE49-F238E27FC236}">
                <a16:creationId xmlns:a16="http://schemas.microsoft.com/office/drawing/2014/main" id="{1C51BF33-0631-4D93-80ED-872E04336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980" y="2382644"/>
            <a:ext cx="4977572" cy="3616737"/>
          </a:xfrm>
          <a:prstGeom prst="rect">
            <a:avLst/>
          </a:prstGeom>
        </p:spPr>
      </p:pic>
      <p:sp>
        <p:nvSpPr>
          <p:cNvPr id="15" name="文本框 14">
            <a:extLst>
              <a:ext uri="{FF2B5EF4-FFF2-40B4-BE49-F238E27FC236}">
                <a16:creationId xmlns:a16="http://schemas.microsoft.com/office/drawing/2014/main" id="{2573FA9F-7DFE-4A00-B1B2-A3A3156E52A7}"/>
              </a:ext>
            </a:extLst>
          </p:cNvPr>
          <p:cNvSpPr txBox="1"/>
          <p:nvPr/>
        </p:nvSpPr>
        <p:spPr>
          <a:xfrm>
            <a:off x="676545" y="1348947"/>
            <a:ext cx="11109322" cy="72532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rPr>
              <a:t>设置于</a:t>
            </a:r>
            <a:r>
              <a:rPr lang="en-US" altLang="zh-CN" dirty="0">
                <a:latin typeface="宋体" panose="02010600030101010101" pitchFamily="2" charset="-122"/>
                <a:ea typeface="宋体" panose="02010600030101010101" pitchFamily="2" charset="-122"/>
              </a:rPr>
              <a:t>4.5</a:t>
            </a:r>
            <a:r>
              <a:rPr lang="zh-CN" altLang="en-US" dirty="0">
                <a:latin typeface="宋体" panose="02010600030101010101" pitchFamily="2" charset="-122"/>
                <a:ea typeface="宋体" panose="02010600030101010101" pitchFamily="2" charset="-122"/>
              </a:rPr>
              <a:t>周期的</a:t>
            </a:r>
            <a:r>
              <a:rPr lang="en-US" altLang="zh-CN" dirty="0">
                <a:latin typeface="宋体" panose="02010600030101010101" pitchFamily="2" charset="-122"/>
                <a:ea typeface="宋体" panose="02010600030101010101" pitchFamily="2" charset="-122"/>
              </a:rPr>
              <a:t>SCU</a:t>
            </a:r>
            <a:r>
              <a:rPr lang="zh-CN" altLang="en-US" dirty="0">
                <a:latin typeface="宋体" panose="02010600030101010101" pitchFamily="2" charset="-122"/>
                <a:ea typeface="宋体" panose="02010600030101010101" pitchFamily="2" charset="-122"/>
              </a:rPr>
              <a:t>磁间隙中心位置的霍尔探头测量了器在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6.5 mm</a:t>
            </a:r>
            <a:r>
              <a:rPr lang="zh-CN" altLang="en-US" dirty="0">
                <a:latin typeface="宋体" panose="02010600030101010101" pitchFamily="2" charset="-122"/>
                <a:ea typeface="宋体" panose="02010600030101010101" pitchFamily="2" charset="-122"/>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7 mm</a:t>
            </a:r>
            <a:r>
              <a:rPr lang="zh-CN" altLang="en-US" dirty="0">
                <a:latin typeface="宋体" panose="02010600030101010101" pitchFamily="2" charset="-122"/>
                <a:ea typeface="宋体" panose="02010600030101010101" pitchFamily="2" charset="-122"/>
              </a:rPr>
              <a:t>磁间隙的条件下的峰值磁场强度。给出了峰值磁场随负载电流的变化曲线，并与仿真计算值进行了比较</a:t>
            </a:r>
            <a:r>
              <a:rPr lang="zh-CN" altLang="en-US" b="0" i="0" dirty="0">
                <a:solidFill>
                  <a:srgbClr val="333333"/>
                </a:solidFill>
                <a:effectLst/>
                <a:latin typeface="宋体" panose="02010600030101010101" pitchFamily="2" charset="-122"/>
                <a:ea typeface="宋体" panose="02010600030101010101" pitchFamily="2" charset="-122"/>
              </a:rPr>
              <a:t>。峰值磁场均可以达到</a:t>
            </a:r>
            <a:r>
              <a:rPr lang="en-US" altLang="zh-CN"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1 T</a:t>
            </a:r>
            <a:r>
              <a:rPr lang="zh-CN" altLang="en-US" b="0" i="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的目标值。</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8146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17</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测试过程中遇到的问题</a:t>
            </a:r>
          </a:p>
        </p:txBody>
      </p:sp>
      <p:sp>
        <p:nvSpPr>
          <p:cNvPr id="9" name="文本框 8">
            <a:extLst>
              <a:ext uri="{FF2B5EF4-FFF2-40B4-BE49-F238E27FC236}">
                <a16:creationId xmlns:a16="http://schemas.microsoft.com/office/drawing/2014/main" id="{E84F9CB5-5775-4F2E-8ADD-8288B9BD1E01}"/>
              </a:ext>
            </a:extLst>
          </p:cNvPr>
          <p:cNvSpPr txBox="1"/>
          <p:nvPr/>
        </p:nvSpPr>
        <p:spPr>
          <a:xfrm>
            <a:off x="676545" y="1183583"/>
            <a:ext cx="11109322" cy="538173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Times New Roman" panose="02020603050405020304" pitchFamily="18" charset="0"/>
              </a:rPr>
              <a:t>前五次降温励磁失败，且加载的电流值小于</a:t>
            </a:r>
            <a:r>
              <a:rPr lang="en-US" altLang="zh-CN" dirty="0">
                <a:latin typeface="Times New Roman" panose="02020603050405020304" pitchFamily="18" charset="0"/>
                <a:ea typeface="宋体" panose="02010600030101010101" pitchFamily="2" charset="-122"/>
                <a:cs typeface="Times New Roman" panose="02020603050405020304" pitchFamily="18" charset="0"/>
              </a:rPr>
              <a:t>50 A</a:t>
            </a:r>
            <a:r>
              <a:rPr lang="zh-CN" altLang="en-US" dirty="0">
                <a:latin typeface="Times New Roman" panose="02020603050405020304" pitchFamily="18" charset="0"/>
                <a:ea typeface="宋体" panose="02010600030101010101" pitchFamily="2" charset="-122"/>
                <a:cs typeface="Times New Roman" panose="02020603050405020304" pitchFamily="18" charset="0"/>
              </a:rPr>
              <a:t>，通过分段电阻测量，失超保护系统监测失超位置，判断分析失超原因，不断改进试验方法，最终成功达到目标电流值。</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Times New Roman" panose="02020603050405020304" pitchFamily="18" charset="0"/>
              </a:rPr>
              <a:t>电流引线处存在微弱的</a:t>
            </a:r>
            <a:r>
              <a:rPr lang="zh-CN" altLang="en-US" dirty="0">
                <a:solidFill>
                  <a:srgbClr val="FF0000"/>
                </a:solidFill>
                <a:latin typeface="宋体" panose="02010600030101010101" pitchFamily="2" charset="-122"/>
                <a:ea typeface="宋体" panose="02010600030101010101" pitchFamily="2" charset="-122"/>
                <a:cs typeface="Times New Roman" panose="02020603050405020304" pitchFamily="18" charset="0"/>
              </a:rPr>
              <a:t>焦耳热</a:t>
            </a:r>
            <a:r>
              <a:rPr lang="zh-CN" altLang="en-US" dirty="0">
                <a:latin typeface="宋体" panose="02010600030101010101" pitchFamily="2" charset="-122"/>
                <a:ea typeface="宋体" panose="02010600030101010101" pitchFamily="2" charset="-122"/>
                <a:cs typeface="Times New Roman" panose="02020603050405020304" pitchFamily="18" charset="0"/>
              </a:rPr>
              <a:t>，随着电流值的升高，引线处温度传感器显示其温度会有所升高。因此，线圈和引线处的温度在未加电时离临界温度要留有足够的余量，避免在测试过程中由于焦耳热引起的失超。</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Times New Roman" panose="02020603050405020304" pitchFamily="18" charset="0"/>
              </a:rPr>
              <a:t>超导线圈和恒温器二元引线焊接处由于热传导能力弱，更容易失超，需要并联焊接多根超导线，增强其热传导能力。</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Times New Roman" panose="02020603050405020304" pitchFamily="18" charset="0"/>
              </a:rPr>
              <a:t>连接在线圈上的失超保护信号线存在</a:t>
            </a:r>
            <a:r>
              <a:rPr lang="zh-CN" altLang="en-US" dirty="0">
                <a:solidFill>
                  <a:srgbClr val="FF0000"/>
                </a:solidFill>
                <a:latin typeface="宋体" panose="02010600030101010101" pitchFamily="2" charset="-122"/>
                <a:ea typeface="宋体" panose="02010600030101010101" pitchFamily="2" charset="-122"/>
                <a:cs typeface="Times New Roman" panose="02020603050405020304" pitchFamily="18" charset="0"/>
              </a:rPr>
              <a:t>漏热</a:t>
            </a:r>
            <a:r>
              <a:rPr lang="zh-CN" altLang="en-US" dirty="0">
                <a:latin typeface="宋体" panose="02010600030101010101" pitchFamily="2" charset="-122"/>
                <a:ea typeface="宋体" panose="02010600030101010101" pitchFamily="2" charset="-122"/>
                <a:cs typeface="Times New Roman" panose="02020603050405020304" pitchFamily="18" charset="0"/>
              </a:rPr>
              <a:t>，因此不易使用过多的信号线，同时，要尽可能加长与线圈有接触的各种信号线，包括失超信号线、霍尔信号线、温度传感器信号线。</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Times New Roman" panose="02020603050405020304" pitchFamily="18" charset="0"/>
              </a:rPr>
              <a:t>在加电过程中，随电流增加，铁芯内</a:t>
            </a:r>
            <a:r>
              <a:rPr lang="zh-CN" altLang="en-US" dirty="0">
                <a:solidFill>
                  <a:srgbClr val="FF0000"/>
                </a:solidFill>
                <a:latin typeface="宋体" panose="02010600030101010101" pitchFamily="2" charset="-122"/>
                <a:ea typeface="宋体" panose="02010600030101010101" pitchFamily="2" charset="-122"/>
                <a:cs typeface="Times New Roman" panose="02020603050405020304" pitchFamily="18" charset="0"/>
              </a:rPr>
              <a:t>涡旋电场</a:t>
            </a:r>
            <a:r>
              <a:rPr lang="zh-CN" altLang="en-US" dirty="0">
                <a:latin typeface="宋体" panose="02010600030101010101" pitchFamily="2" charset="-122"/>
                <a:ea typeface="宋体" panose="02010600030101010101" pitchFamily="2" charset="-122"/>
                <a:cs typeface="Times New Roman" panose="02020603050405020304" pitchFamily="18" charset="0"/>
              </a:rPr>
              <a:t>产生的热量会传导的线圈中，引起温度升高。因此加电速率不能太快，并且不能一次性加电太高，需要分段加电，每段留一定时间，让铁芯和线圈中产生的感应热传导出去。短样线圈在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500 A</a:t>
            </a:r>
            <a:r>
              <a:rPr lang="zh-CN" altLang="en-US" dirty="0">
                <a:latin typeface="宋体" panose="02010600030101010101" pitchFamily="2" charset="-122"/>
                <a:ea typeface="宋体" panose="02010600030101010101" pitchFamily="2" charset="-122"/>
                <a:cs typeface="Times New Roman" panose="02020603050405020304" pitchFamily="18" charset="0"/>
              </a:rPr>
              <a:t>难以稳定运行，在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450 A</a:t>
            </a:r>
            <a:r>
              <a:rPr lang="zh-CN" altLang="en-US" dirty="0">
                <a:latin typeface="宋体" panose="02010600030101010101" pitchFamily="2" charset="-122"/>
                <a:ea typeface="宋体" panose="02010600030101010101" pitchFamily="2" charset="-122"/>
                <a:cs typeface="Times New Roman" panose="02020603050405020304" pitchFamily="18" charset="0"/>
              </a:rPr>
              <a:t>完成了</a:t>
            </a:r>
            <a:r>
              <a:rPr lang="en-US" altLang="zh-CN" dirty="0">
                <a:latin typeface="宋体" panose="02010600030101010101" pitchFamily="2" charset="-122"/>
                <a:ea typeface="宋体" panose="02010600030101010101" pitchFamily="2" charset="-122"/>
                <a:cs typeface="Times New Roman" panose="02020603050405020304" pitchFamily="18" charset="0"/>
              </a:rPr>
              <a:t>4</a:t>
            </a:r>
            <a:r>
              <a:rPr lang="zh-CN" altLang="en-US" dirty="0">
                <a:latin typeface="宋体" panose="02010600030101010101" pitchFamily="2" charset="-122"/>
                <a:ea typeface="宋体" panose="02010600030101010101" pitchFamily="2" charset="-122"/>
                <a:cs typeface="Times New Roman" panose="02020603050405020304" pitchFamily="18" charset="0"/>
              </a:rPr>
              <a:t>小时的稳定性测试。</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dirty="0">
                <a:latin typeface="宋体" panose="02010600030101010101" pitchFamily="2" charset="-122"/>
                <a:ea typeface="宋体" panose="02010600030101010101" pitchFamily="2" charset="-122"/>
                <a:cs typeface="Times New Roman" panose="02020603050405020304" pitchFamily="18" charset="0"/>
              </a:rPr>
              <a:t>利用小恒温器测试了半米长的</a:t>
            </a:r>
            <a:r>
              <a:rPr lang="en-US" altLang="zh-CN" dirty="0">
                <a:latin typeface="宋体" panose="02010600030101010101" pitchFamily="2" charset="-122"/>
                <a:ea typeface="宋体" panose="02010600030101010101" pitchFamily="2" charset="-122"/>
                <a:cs typeface="Times New Roman" panose="02020603050405020304" pitchFamily="18" charset="0"/>
              </a:rPr>
              <a:t>SCU</a:t>
            </a:r>
            <a:r>
              <a:rPr lang="zh-CN" altLang="en-US" dirty="0">
                <a:latin typeface="宋体" panose="02010600030101010101" pitchFamily="2" charset="-122"/>
                <a:ea typeface="宋体" panose="02010600030101010101" pitchFamily="2" charset="-122"/>
                <a:cs typeface="Times New Roman" panose="02020603050405020304" pitchFamily="18" charset="0"/>
              </a:rPr>
              <a:t>。相比于</a:t>
            </a:r>
            <a:r>
              <a:rPr lang="en-US" altLang="zh-CN" dirty="0">
                <a:latin typeface="宋体" panose="02010600030101010101" pitchFamily="2" charset="-122"/>
                <a:ea typeface="宋体" panose="02010600030101010101" pitchFamily="2" charset="-122"/>
                <a:cs typeface="Times New Roman" panose="02020603050405020304" pitchFamily="18" charset="0"/>
              </a:rPr>
              <a:t>4.5</a:t>
            </a:r>
            <a:r>
              <a:rPr lang="zh-CN" altLang="en-US" dirty="0">
                <a:latin typeface="宋体" panose="02010600030101010101" pitchFamily="2" charset="-122"/>
                <a:ea typeface="宋体" panose="02010600030101010101" pitchFamily="2" charset="-122"/>
                <a:cs typeface="Times New Roman" panose="02020603050405020304" pitchFamily="18" charset="0"/>
              </a:rPr>
              <a:t>周期短样测试，半米长</a:t>
            </a:r>
            <a:r>
              <a:rPr lang="en-US" altLang="zh-CN" dirty="0">
                <a:latin typeface="宋体" panose="02010600030101010101" pitchFamily="2" charset="-122"/>
                <a:ea typeface="宋体" panose="02010600030101010101" pitchFamily="2" charset="-122"/>
                <a:cs typeface="Times New Roman" panose="02020603050405020304" pitchFamily="18" charset="0"/>
              </a:rPr>
              <a:t>SCU</a:t>
            </a:r>
            <a:r>
              <a:rPr lang="zh-CN" altLang="en-US" dirty="0">
                <a:latin typeface="宋体" panose="02010600030101010101" pitchFamily="2" charset="-122"/>
                <a:ea typeface="宋体" panose="02010600030101010101" pitchFamily="2" charset="-122"/>
                <a:cs typeface="Times New Roman" panose="02020603050405020304" pitchFamily="18" charset="0"/>
              </a:rPr>
              <a:t>降温所需时间更久，降温达到的目标温度也要略高。在加电过程中升温更明显，因此加电时间要更久，加电过程中发生的失超次数要多不少。两个半米长的线圈都经过十几次失超才达到</a:t>
            </a:r>
            <a:r>
              <a:rPr lang="en-US" altLang="zh-CN" dirty="0">
                <a:latin typeface="Times New Roman" panose="02020603050405020304" pitchFamily="18" charset="0"/>
                <a:ea typeface="宋体" panose="02010600030101010101" pitchFamily="2" charset="-122"/>
                <a:cs typeface="Times New Roman" panose="02020603050405020304" pitchFamily="18" charset="0"/>
              </a:rPr>
              <a:t>500 A</a:t>
            </a:r>
            <a:r>
              <a:rPr lang="zh-CN" altLang="en-US" dirty="0">
                <a:latin typeface="Times New Roman" panose="02020603050405020304" pitchFamily="18" charset="0"/>
                <a:ea typeface="宋体" panose="02010600030101010101" pitchFamily="2" charset="-122"/>
                <a:cs typeface="Times New Roman" panose="02020603050405020304" pitchFamily="18" charset="0"/>
              </a:rPr>
              <a:t>。但是在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300 A</a:t>
            </a:r>
            <a:r>
              <a:rPr lang="zh-CN" altLang="en-US" dirty="0">
                <a:latin typeface="Times New Roman" panose="02020603050405020304" pitchFamily="18" charset="0"/>
                <a:ea typeface="宋体" panose="02010600030101010101" pitchFamily="2" charset="-122"/>
                <a:cs typeface="Times New Roman" panose="02020603050405020304" pitchFamily="18" charset="0"/>
              </a:rPr>
              <a:t>以上，由于焦耳热的存在，就很难稳定运行了。</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65795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18</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垂直测试装置</a:t>
            </a:r>
          </a:p>
        </p:txBody>
      </p:sp>
      <p:pic>
        <p:nvPicPr>
          <p:cNvPr id="3" name="图片 2">
            <a:extLst>
              <a:ext uri="{FF2B5EF4-FFF2-40B4-BE49-F238E27FC236}">
                <a16:creationId xmlns:a16="http://schemas.microsoft.com/office/drawing/2014/main" id="{5502E9FF-C914-4ABD-B488-F330D7607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600" y="1279990"/>
            <a:ext cx="6807947" cy="4869878"/>
          </a:xfrm>
          <a:prstGeom prst="rect">
            <a:avLst/>
          </a:prstGeom>
        </p:spPr>
      </p:pic>
      <p:pic>
        <p:nvPicPr>
          <p:cNvPr id="8" name="图片 7">
            <a:extLst>
              <a:ext uri="{FF2B5EF4-FFF2-40B4-BE49-F238E27FC236}">
                <a16:creationId xmlns:a16="http://schemas.microsoft.com/office/drawing/2014/main" id="{1E46D313-7905-4A1B-88FB-AEB9A8592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446" y="1320902"/>
            <a:ext cx="4770506" cy="2394027"/>
          </a:xfrm>
          <a:prstGeom prst="rect">
            <a:avLst/>
          </a:prstGeom>
        </p:spPr>
      </p:pic>
      <p:pic>
        <p:nvPicPr>
          <p:cNvPr id="10" name="图片 9">
            <a:extLst>
              <a:ext uri="{FF2B5EF4-FFF2-40B4-BE49-F238E27FC236}">
                <a16:creationId xmlns:a16="http://schemas.microsoft.com/office/drawing/2014/main" id="{BF05A383-BBD8-4D05-9C77-90614C341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1531" y="3857749"/>
            <a:ext cx="4974336" cy="2333031"/>
          </a:xfrm>
          <a:prstGeom prst="rect">
            <a:avLst/>
          </a:prstGeom>
        </p:spPr>
      </p:pic>
    </p:spTree>
    <p:extLst>
      <p:ext uri="{BB962C8B-B14F-4D97-AF65-F5344CB8AC3E}">
        <p14:creationId xmlns:p14="http://schemas.microsoft.com/office/powerpoint/2010/main" val="2372752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19</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控制程序</a:t>
            </a:r>
          </a:p>
        </p:txBody>
      </p:sp>
      <p:sp>
        <p:nvSpPr>
          <p:cNvPr id="9" name="文本框 8">
            <a:extLst>
              <a:ext uri="{FF2B5EF4-FFF2-40B4-BE49-F238E27FC236}">
                <a16:creationId xmlns:a16="http://schemas.microsoft.com/office/drawing/2014/main" id="{FF8F8A5D-1F6C-4B95-BC32-68D8F0A5E3DC}"/>
              </a:ext>
            </a:extLst>
          </p:cNvPr>
          <p:cNvSpPr txBox="1"/>
          <p:nvPr/>
        </p:nvSpPr>
        <p:spPr>
          <a:xfrm>
            <a:off x="562059" y="1196284"/>
            <a:ext cx="11125443" cy="646331"/>
          </a:xfrm>
          <a:prstGeom prst="rect">
            <a:avLst/>
          </a:prstGeom>
          <a:noFill/>
        </p:spPr>
        <p:txBody>
          <a:bodyPr wrap="square">
            <a:spAutoFit/>
          </a:bodyPr>
          <a:lstStyle/>
          <a:p>
            <a:pPr marL="285750" indent="-285750">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基于</a:t>
            </a:r>
            <a:r>
              <a:rPr lang="en-US" altLang="zh-CN" kern="100" dirty="0" err="1">
                <a:latin typeface="Times New Roman" panose="02020603050405020304" pitchFamily="18" charset="0"/>
                <a:ea typeface="宋体" panose="02010600030101010101" pitchFamily="2" charset="-122"/>
                <a:cs typeface="Times New Roman" panose="02020603050405020304" pitchFamily="18" charset="0"/>
              </a:rPr>
              <a:t>Labview</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编写的程序实现了电机的运动控制，</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’on-fly’</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模式的数据测量，标准的文件储存格式、显示测量数据、通用命令符操作等功能。</a:t>
            </a:r>
            <a:endParaRPr lang="en-US" altLang="zh-CN" sz="1600" dirty="0">
              <a:latin typeface="宋体" panose="02010600030101010101" pitchFamily="2" charset="-122"/>
              <a:ea typeface="宋体" panose="02010600030101010101" pitchFamily="2" charset="-122"/>
            </a:endParaRPr>
          </a:p>
        </p:txBody>
      </p:sp>
      <p:pic>
        <p:nvPicPr>
          <p:cNvPr id="3" name="图片 2">
            <a:extLst>
              <a:ext uri="{FF2B5EF4-FFF2-40B4-BE49-F238E27FC236}">
                <a16:creationId xmlns:a16="http://schemas.microsoft.com/office/drawing/2014/main" id="{BB98A4F6-6719-4218-8FF9-7BC28E66E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26" y="2409784"/>
            <a:ext cx="4858519" cy="2875394"/>
          </a:xfrm>
          <a:prstGeom prst="rect">
            <a:avLst/>
          </a:prstGeom>
        </p:spPr>
      </p:pic>
      <p:pic>
        <p:nvPicPr>
          <p:cNvPr id="8" name="图片 7">
            <a:extLst>
              <a:ext uri="{FF2B5EF4-FFF2-40B4-BE49-F238E27FC236}">
                <a16:creationId xmlns:a16="http://schemas.microsoft.com/office/drawing/2014/main" id="{195EFCA2-988A-4990-89A2-FBD9FB6A4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328" y="2409784"/>
            <a:ext cx="5009093" cy="2973536"/>
          </a:xfrm>
          <a:prstGeom prst="rect">
            <a:avLst/>
          </a:prstGeom>
        </p:spPr>
      </p:pic>
    </p:spTree>
    <p:extLst>
      <p:ext uri="{BB962C8B-B14F-4D97-AF65-F5344CB8AC3E}">
        <p14:creationId xmlns:p14="http://schemas.microsoft.com/office/powerpoint/2010/main" val="115364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主要内容</a:t>
            </a:r>
          </a:p>
        </p:txBody>
      </p:sp>
      <p:sp>
        <p:nvSpPr>
          <p:cNvPr id="3" name="文本框 2">
            <a:extLst>
              <a:ext uri="{FF2B5EF4-FFF2-40B4-BE49-F238E27FC236}">
                <a16:creationId xmlns:a16="http://schemas.microsoft.com/office/drawing/2014/main" id="{508790F3-F553-4445-8B34-E22B63F88DCD}"/>
              </a:ext>
            </a:extLst>
          </p:cNvPr>
          <p:cNvSpPr txBox="1"/>
          <p:nvPr/>
        </p:nvSpPr>
        <p:spPr>
          <a:xfrm>
            <a:off x="2105865" y="2047166"/>
            <a:ext cx="7622602" cy="1667764"/>
          </a:xfrm>
          <a:prstGeom prst="rect">
            <a:avLst/>
          </a:prstGeom>
          <a:noFill/>
        </p:spPr>
        <p:txBody>
          <a:bodyPr wrap="square" rtlCol="0">
            <a:spAutoFit/>
          </a:bodyPr>
          <a:lstStyle/>
          <a:p>
            <a:pPr marL="457200" indent="-457200">
              <a:lnSpc>
                <a:spcPct val="150000"/>
              </a:lnSpc>
              <a:buFont typeface="+mj-lt"/>
              <a:buAutoNum type="arabicPeriod"/>
            </a:pPr>
            <a:r>
              <a:rPr lang="zh-CN" altLang="en-US" sz="2400" b="1" dirty="0">
                <a:solidFill>
                  <a:srgbClr val="FF0000"/>
                </a:solidFill>
                <a:latin typeface="宋体" panose="02010600030101010101" pitchFamily="2" charset="-122"/>
                <a:ea typeface="宋体" panose="02010600030101010101" pitchFamily="2" charset="-122"/>
              </a:rPr>
              <a:t>研究背景介绍</a:t>
            </a:r>
            <a:endParaRPr lang="en-US" altLang="zh-CN" sz="2400" dirty="0">
              <a:latin typeface="宋体" panose="02010600030101010101" pitchFamily="2" charset="-122"/>
              <a:ea typeface="宋体" panose="02010600030101010101" pitchFamily="2" charset="-122"/>
            </a:endParaRPr>
          </a:p>
          <a:p>
            <a:pPr marL="457200" indent="-457200">
              <a:lnSpc>
                <a:spcPct val="150000"/>
              </a:lnSpc>
              <a:buFont typeface="+mj-lt"/>
              <a:buAutoNum type="arabicPeriod"/>
            </a:pPr>
            <a:r>
              <a:rPr lang="zh-CN" altLang="en-US" sz="2400" dirty="0">
                <a:latin typeface="宋体" panose="02010600030101010101" pitchFamily="2" charset="-122"/>
                <a:ea typeface="宋体" panose="02010600030101010101" pitchFamily="2" charset="-122"/>
              </a:rPr>
              <a:t>研究进展</a:t>
            </a:r>
            <a:endParaRPr lang="en-US" altLang="zh-CN" sz="2400" dirty="0">
              <a:latin typeface="宋体" panose="02010600030101010101" pitchFamily="2" charset="-122"/>
              <a:ea typeface="宋体" panose="02010600030101010101" pitchFamily="2" charset="-122"/>
            </a:endParaRPr>
          </a:p>
          <a:p>
            <a:pPr marL="457200" indent="-457200">
              <a:lnSpc>
                <a:spcPct val="150000"/>
              </a:lnSpc>
              <a:buFont typeface="+mj-lt"/>
              <a:buAutoNum type="arabicPeriod"/>
            </a:pPr>
            <a:r>
              <a:rPr lang="zh-CN" altLang="en-US" sz="2400" dirty="0">
                <a:latin typeface="宋体" panose="02010600030101010101" pitchFamily="2" charset="-122"/>
                <a:ea typeface="宋体" panose="02010600030101010101" pitchFamily="2" charset="-122"/>
              </a:rPr>
              <a:t>总结</a:t>
            </a:r>
            <a:endParaRPr lang="en-US" altLang="zh-CN" sz="24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37599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20</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测量噪声</a:t>
            </a:r>
          </a:p>
        </p:txBody>
      </p:sp>
      <p:sp>
        <p:nvSpPr>
          <p:cNvPr id="10" name="文本框 9">
            <a:extLst>
              <a:ext uri="{FF2B5EF4-FFF2-40B4-BE49-F238E27FC236}">
                <a16:creationId xmlns:a16="http://schemas.microsoft.com/office/drawing/2014/main" id="{6D8364AD-9486-483F-8F1C-DCA2C396A619}"/>
              </a:ext>
            </a:extLst>
          </p:cNvPr>
          <p:cNvSpPr txBox="1"/>
          <p:nvPr/>
        </p:nvSpPr>
        <p:spPr>
          <a:xfrm>
            <a:off x="530512" y="4368922"/>
            <a:ext cx="11125443" cy="1836850"/>
          </a:xfrm>
          <a:prstGeom prst="rect">
            <a:avLst/>
          </a:prstGeom>
          <a:noFill/>
        </p:spPr>
        <p:txBody>
          <a:bodyPr wrap="square">
            <a:spAutoFit/>
          </a:bodyPr>
          <a:lstStyle/>
          <a:p>
            <a:pPr marL="285750" indent="-285750">
              <a:lnSpc>
                <a:spcPct val="120000"/>
              </a:lnSpc>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通过试验不同条件下，</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hall</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探头测量信号的噪声误差，可以排查处噪声主要来源，并且寻找到有效的降噪方法。</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超导测试厅整体环境更复杂，有大型设备运行，因此整体的环境噪声更强。</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电压表需要接单独的隔离电源，并且将设备外壳接专门的地线可以有效降低噪声。</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电机是最主要的噪声来源，电机与电压表的触发线以及与控制机箱相连的控制线都需要换成屏蔽双绞线。</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ct val="120000"/>
              </a:lnSpc>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最为关键的是机箱与驱动电机转动的信号线中间要接一个滤波器，可以显著降低电机干扰。最终电压表获取的信号噪声可以降低到</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1uV</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以下。</a:t>
            </a:r>
            <a:endParaRPr lang="en-US" altLang="zh-CN" sz="1600" dirty="0">
              <a:latin typeface="宋体" panose="02010600030101010101" pitchFamily="2" charset="-122"/>
              <a:ea typeface="宋体" panose="02010600030101010101" pitchFamily="2" charset="-122"/>
            </a:endParaRPr>
          </a:p>
        </p:txBody>
      </p:sp>
      <p:grpSp>
        <p:nvGrpSpPr>
          <p:cNvPr id="11" name="组合 10">
            <a:extLst>
              <a:ext uri="{FF2B5EF4-FFF2-40B4-BE49-F238E27FC236}">
                <a16:creationId xmlns:a16="http://schemas.microsoft.com/office/drawing/2014/main" id="{27686EAC-3CA2-4DF8-B285-195F5432AC6B}"/>
              </a:ext>
            </a:extLst>
          </p:cNvPr>
          <p:cNvGrpSpPr/>
          <p:nvPr/>
        </p:nvGrpSpPr>
        <p:grpSpPr>
          <a:xfrm>
            <a:off x="2739627" y="1212320"/>
            <a:ext cx="5068508" cy="2883214"/>
            <a:chOff x="2298192" y="1077108"/>
            <a:chExt cx="5068508" cy="2883214"/>
          </a:xfrm>
        </p:grpSpPr>
        <p:grpSp>
          <p:nvGrpSpPr>
            <p:cNvPr id="12" name="组合 11">
              <a:extLst>
                <a:ext uri="{FF2B5EF4-FFF2-40B4-BE49-F238E27FC236}">
                  <a16:creationId xmlns:a16="http://schemas.microsoft.com/office/drawing/2014/main" id="{468E4D84-9AE1-4DBA-A005-ADD8AB006591}"/>
                </a:ext>
              </a:extLst>
            </p:cNvPr>
            <p:cNvGrpSpPr/>
            <p:nvPr/>
          </p:nvGrpSpPr>
          <p:grpSpPr>
            <a:xfrm>
              <a:off x="2298192" y="1077108"/>
              <a:ext cx="5068508" cy="2883214"/>
              <a:chOff x="2298192" y="1077108"/>
              <a:chExt cx="5068508" cy="2883214"/>
            </a:xfrm>
          </p:grpSpPr>
          <p:sp>
            <p:nvSpPr>
              <p:cNvPr id="14" name="矩形 13">
                <a:extLst>
                  <a:ext uri="{FF2B5EF4-FFF2-40B4-BE49-F238E27FC236}">
                    <a16:creationId xmlns:a16="http://schemas.microsoft.com/office/drawing/2014/main" id="{DEDF1113-750B-4882-8AC5-556B2E0FD59D}"/>
                  </a:ext>
                </a:extLst>
              </p:cNvPr>
              <p:cNvSpPr/>
              <p:nvPr/>
            </p:nvSpPr>
            <p:spPr>
              <a:xfrm>
                <a:off x="2298192" y="1682496"/>
                <a:ext cx="1182624" cy="463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t>电机滑轨</a:t>
                </a:r>
              </a:p>
            </p:txBody>
          </p:sp>
          <p:sp>
            <p:nvSpPr>
              <p:cNvPr id="15" name="矩形 14">
                <a:extLst>
                  <a:ext uri="{FF2B5EF4-FFF2-40B4-BE49-F238E27FC236}">
                    <a16:creationId xmlns:a16="http://schemas.microsoft.com/office/drawing/2014/main" id="{5C1038F3-0007-49CA-AB95-4AA4CA52CB24}"/>
                  </a:ext>
                </a:extLst>
              </p:cNvPr>
              <p:cNvSpPr/>
              <p:nvPr/>
            </p:nvSpPr>
            <p:spPr>
              <a:xfrm>
                <a:off x="4261104" y="1682496"/>
                <a:ext cx="1182624" cy="463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t>霍尔探头</a:t>
                </a:r>
              </a:p>
            </p:txBody>
          </p:sp>
          <p:cxnSp>
            <p:nvCxnSpPr>
              <p:cNvPr id="17" name="直接箭头连接符 16">
                <a:extLst>
                  <a:ext uri="{FF2B5EF4-FFF2-40B4-BE49-F238E27FC236}">
                    <a16:creationId xmlns:a16="http://schemas.microsoft.com/office/drawing/2014/main" id="{246197FD-7E35-4382-BD55-E64DFA65C05A}"/>
                  </a:ext>
                </a:extLst>
              </p:cNvPr>
              <p:cNvCxnSpPr>
                <a:stCxn id="14" idx="3"/>
                <a:endCxn id="15" idx="1"/>
              </p:cNvCxnSpPr>
              <p:nvPr/>
            </p:nvCxnSpPr>
            <p:spPr>
              <a:xfrm>
                <a:off x="3480816" y="1914144"/>
                <a:ext cx="780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E9580A8E-A848-45D2-9056-37205C471632}"/>
                  </a:ext>
                </a:extLst>
              </p:cNvPr>
              <p:cNvSpPr/>
              <p:nvPr/>
            </p:nvSpPr>
            <p:spPr>
              <a:xfrm>
                <a:off x="4261104" y="3497026"/>
                <a:ext cx="1182624" cy="463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t>工控机</a:t>
                </a:r>
              </a:p>
            </p:txBody>
          </p:sp>
          <p:sp>
            <p:nvSpPr>
              <p:cNvPr id="21" name="文本框 20">
                <a:extLst>
                  <a:ext uri="{FF2B5EF4-FFF2-40B4-BE49-F238E27FC236}">
                    <a16:creationId xmlns:a16="http://schemas.microsoft.com/office/drawing/2014/main" id="{FEDEBA52-1346-4138-A810-F1A9649885E6}"/>
                  </a:ext>
                </a:extLst>
              </p:cNvPr>
              <p:cNvSpPr txBox="1"/>
              <p:nvPr/>
            </p:nvSpPr>
            <p:spPr>
              <a:xfrm>
                <a:off x="3596640" y="1603987"/>
                <a:ext cx="548640" cy="276999"/>
              </a:xfrm>
              <a:prstGeom prst="rect">
                <a:avLst/>
              </a:prstGeom>
              <a:noFill/>
            </p:spPr>
            <p:txBody>
              <a:bodyPr wrap="square" rtlCol="0">
                <a:spAutoFit/>
              </a:bodyPr>
              <a:lstStyle/>
              <a:p>
                <a:r>
                  <a:rPr lang="zh-CN" altLang="en-US" sz="1200" dirty="0"/>
                  <a:t>带动</a:t>
                </a:r>
              </a:p>
            </p:txBody>
          </p:sp>
          <p:cxnSp>
            <p:nvCxnSpPr>
              <p:cNvPr id="23" name="连接符: 肘形 22">
                <a:extLst>
                  <a:ext uri="{FF2B5EF4-FFF2-40B4-BE49-F238E27FC236}">
                    <a16:creationId xmlns:a16="http://schemas.microsoft.com/office/drawing/2014/main" id="{9FBB64D5-E66C-4658-8889-3619C5757BE9}"/>
                  </a:ext>
                </a:extLst>
              </p:cNvPr>
              <p:cNvCxnSpPr>
                <a:cxnSpLocks/>
                <a:stCxn id="13" idx="2"/>
                <a:endCxn id="18" idx="1"/>
              </p:cNvCxnSpPr>
              <p:nvPr/>
            </p:nvCxnSpPr>
            <p:spPr>
              <a:xfrm rot="16200000" flipH="1">
                <a:off x="3284514" y="2752083"/>
                <a:ext cx="581581" cy="1371600"/>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4C88047-004D-4D96-843D-6CCF675574DF}"/>
                  </a:ext>
                </a:extLst>
              </p:cNvPr>
              <p:cNvSpPr txBox="1"/>
              <p:nvPr/>
            </p:nvSpPr>
            <p:spPr>
              <a:xfrm>
                <a:off x="3008557" y="3436030"/>
                <a:ext cx="862403" cy="276999"/>
              </a:xfrm>
              <a:prstGeom prst="rect">
                <a:avLst/>
              </a:prstGeom>
              <a:noFill/>
            </p:spPr>
            <p:txBody>
              <a:bodyPr wrap="square" rtlCol="0">
                <a:spAutoFit/>
              </a:bodyPr>
              <a:lstStyle/>
              <a:p>
                <a:r>
                  <a:rPr lang="zh-CN" altLang="en-US" sz="1200" dirty="0"/>
                  <a:t>控制监控</a:t>
                </a:r>
              </a:p>
            </p:txBody>
          </p:sp>
          <p:sp>
            <p:nvSpPr>
              <p:cNvPr id="25" name="矩形 24">
                <a:extLst>
                  <a:ext uri="{FF2B5EF4-FFF2-40B4-BE49-F238E27FC236}">
                    <a16:creationId xmlns:a16="http://schemas.microsoft.com/office/drawing/2014/main" id="{C3D71E51-8724-4549-9739-A267E092314A}"/>
                  </a:ext>
                </a:extLst>
              </p:cNvPr>
              <p:cNvSpPr/>
              <p:nvPr/>
            </p:nvSpPr>
            <p:spPr>
              <a:xfrm>
                <a:off x="4261104" y="2673977"/>
                <a:ext cx="1182624" cy="463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dirty="0"/>
                  <a:t>2450</a:t>
                </a:r>
                <a:r>
                  <a:rPr lang="zh-CN" altLang="en-US" sz="1400" dirty="0"/>
                  <a:t>电源表</a:t>
                </a:r>
              </a:p>
            </p:txBody>
          </p:sp>
          <p:cxnSp>
            <p:nvCxnSpPr>
              <p:cNvPr id="26" name="直接箭头连接符 25">
                <a:extLst>
                  <a:ext uri="{FF2B5EF4-FFF2-40B4-BE49-F238E27FC236}">
                    <a16:creationId xmlns:a16="http://schemas.microsoft.com/office/drawing/2014/main" id="{627BAF39-C9CF-43C2-8F3F-AD351286F4A3}"/>
                  </a:ext>
                </a:extLst>
              </p:cNvPr>
              <p:cNvCxnSpPr>
                <a:stCxn id="25" idx="0"/>
                <a:endCxn id="15" idx="2"/>
              </p:cNvCxnSpPr>
              <p:nvPr/>
            </p:nvCxnSpPr>
            <p:spPr>
              <a:xfrm flipV="1">
                <a:off x="4852416" y="2145792"/>
                <a:ext cx="0" cy="528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000EEBD1-13FC-46CA-94CD-0B8B38FEC9F8}"/>
                  </a:ext>
                </a:extLst>
              </p:cNvPr>
              <p:cNvSpPr txBox="1"/>
              <p:nvPr/>
            </p:nvSpPr>
            <p:spPr>
              <a:xfrm>
                <a:off x="4795913" y="2212312"/>
                <a:ext cx="765549" cy="461665"/>
              </a:xfrm>
              <a:prstGeom prst="rect">
                <a:avLst/>
              </a:prstGeom>
              <a:noFill/>
            </p:spPr>
            <p:txBody>
              <a:bodyPr wrap="square" rtlCol="0">
                <a:spAutoFit/>
              </a:bodyPr>
              <a:lstStyle/>
              <a:p>
                <a:r>
                  <a:rPr lang="en-US" altLang="zh-CN" sz="1200" dirty="0"/>
                  <a:t>100mA</a:t>
                </a:r>
                <a:r>
                  <a:rPr lang="zh-CN" altLang="en-US" sz="1200" dirty="0"/>
                  <a:t>恒流源</a:t>
                </a:r>
              </a:p>
            </p:txBody>
          </p:sp>
          <p:sp>
            <p:nvSpPr>
              <p:cNvPr id="28" name="矩形 27">
                <a:extLst>
                  <a:ext uri="{FF2B5EF4-FFF2-40B4-BE49-F238E27FC236}">
                    <a16:creationId xmlns:a16="http://schemas.microsoft.com/office/drawing/2014/main" id="{B03C8835-0F36-4053-9D6D-031E6750F296}"/>
                  </a:ext>
                </a:extLst>
              </p:cNvPr>
              <p:cNvSpPr/>
              <p:nvPr/>
            </p:nvSpPr>
            <p:spPr>
              <a:xfrm>
                <a:off x="6156962" y="1682495"/>
                <a:ext cx="1182624" cy="463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1400" dirty="0"/>
                  <a:t>7510</a:t>
                </a:r>
                <a:r>
                  <a:rPr lang="zh-CN" altLang="en-US" sz="1400" dirty="0"/>
                  <a:t>电压表</a:t>
                </a:r>
              </a:p>
            </p:txBody>
          </p:sp>
          <p:cxnSp>
            <p:nvCxnSpPr>
              <p:cNvPr id="29" name="直接箭头连接符 28">
                <a:extLst>
                  <a:ext uri="{FF2B5EF4-FFF2-40B4-BE49-F238E27FC236}">
                    <a16:creationId xmlns:a16="http://schemas.microsoft.com/office/drawing/2014/main" id="{A31F2145-228C-4082-9390-B4E8F3850985}"/>
                  </a:ext>
                </a:extLst>
              </p:cNvPr>
              <p:cNvCxnSpPr>
                <a:stCxn id="15" idx="3"/>
                <a:endCxn id="28" idx="1"/>
              </p:cNvCxnSpPr>
              <p:nvPr/>
            </p:nvCxnSpPr>
            <p:spPr>
              <a:xfrm flipV="1">
                <a:off x="5443728" y="1914143"/>
                <a:ext cx="71323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699CA6D5-52B2-4AD8-95BC-D46589448D8C}"/>
                  </a:ext>
                </a:extLst>
              </p:cNvPr>
              <p:cNvSpPr txBox="1"/>
              <p:nvPr/>
            </p:nvSpPr>
            <p:spPr>
              <a:xfrm>
                <a:off x="5559552" y="1451662"/>
                <a:ext cx="548640" cy="461665"/>
              </a:xfrm>
              <a:prstGeom prst="rect">
                <a:avLst/>
              </a:prstGeom>
              <a:noFill/>
            </p:spPr>
            <p:txBody>
              <a:bodyPr wrap="square" rtlCol="0">
                <a:spAutoFit/>
              </a:bodyPr>
              <a:lstStyle/>
              <a:p>
                <a:r>
                  <a:rPr lang="zh-CN" altLang="en-US" sz="1200" dirty="0"/>
                  <a:t>电压读取</a:t>
                </a:r>
              </a:p>
            </p:txBody>
          </p:sp>
          <p:cxnSp>
            <p:nvCxnSpPr>
              <p:cNvPr id="31" name="连接符: 肘形 30">
                <a:extLst>
                  <a:ext uri="{FF2B5EF4-FFF2-40B4-BE49-F238E27FC236}">
                    <a16:creationId xmlns:a16="http://schemas.microsoft.com/office/drawing/2014/main" id="{C649EA1C-CBDD-4A0C-87EB-A4F00580D996}"/>
                  </a:ext>
                </a:extLst>
              </p:cNvPr>
              <p:cNvCxnSpPr>
                <a:cxnSpLocks/>
              </p:cNvCxnSpPr>
              <p:nvPr/>
            </p:nvCxnSpPr>
            <p:spPr>
              <a:xfrm rot="5400000" flipH="1" flipV="1">
                <a:off x="4818887" y="-326215"/>
                <a:ext cx="1" cy="3858770"/>
              </a:xfrm>
              <a:prstGeom prst="bentConnector3">
                <a:avLst>
                  <a:gd name="adj1" fmla="val 22860100000"/>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534E8A3F-AFFA-46D4-BFF8-D4C47AF75B99}"/>
                  </a:ext>
                </a:extLst>
              </p:cNvPr>
              <p:cNvSpPr txBox="1"/>
              <p:nvPr/>
            </p:nvSpPr>
            <p:spPr>
              <a:xfrm>
                <a:off x="4520137" y="1077108"/>
                <a:ext cx="782017" cy="276999"/>
              </a:xfrm>
              <a:prstGeom prst="rect">
                <a:avLst/>
              </a:prstGeom>
              <a:noFill/>
            </p:spPr>
            <p:txBody>
              <a:bodyPr wrap="square" rtlCol="0">
                <a:spAutoFit/>
              </a:bodyPr>
              <a:lstStyle/>
              <a:p>
                <a:r>
                  <a:rPr lang="zh-CN" altLang="en-US" sz="1200" dirty="0"/>
                  <a:t>外触发</a:t>
                </a:r>
              </a:p>
            </p:txBody>
          </p:sp>
          <p:cxnSp>
            <p:nvCxnSpPr>
              <p:cNvPr id="33" name="连接符: 肘形 32">
                <a:extLst>
                  <a:ext uri="{FF2B5EF4-FFF2-40B4-BE49-F238E27FC236}">
                    <a16:creationId xmlns:a16="http://schemas.microsoft.com/office/drawing/2014/main" id="{0001CA03-82F0-4BA0-B6FA-59A445456E7B}"/>
                  </a:ext>
                </a:extLst>
              </p:cNvPr>
              <p:cNvCxnSpPr>
                <a:stCxn id="18" idx="3"/>
                <a:endCxn id="28" idx="2"/>
              </p:cNvCxnSpPr>
              <p:nvPr/>
            </p:nvCxnSpPr>
            <p:spPr>
              <a:xfrm flipV="1">
                <a:off x="5443728" y="2145791"/>
                <a:ext cx="1304546" cy="1582883"/>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F23EBE5D-3F7F-47F2-8C42-EBF49F6C9A0D}"/>
                  </a:ext>
                </a:extLst>
              </p:cNvPr>
              <p:cNvSpPr txBox="1"/>
              <p:nvPr/>
            </p:nvSpPr>
            <p:spPr>
              <a:xfrm>
                <a:off x="6721160" y="2699560"/>
                <a:ext cx="645540" cy="646331"/>
              </a:xfrm>
              <a:prstGeom prst="rect">
                <a:avLst/>
              </a:prstGeom>
              <a:noFill/>
            </p:spPr>
            <p:txBody>
              <a:bodyPr wrap="square" rtlCol="0">
                <a:spAutoFit/>
              </a:bodyPr>
              <a:lstStyle/>
              <a:p>
                <a:r>
                  <a:rPr lang="zh-CN" altLang="en-US" sz="1200" dirty="0"/>
                  <a:t>控制及数据获取</a:t>
                </a:r>
              </a:p>
            </p:txBody>
          </p:sp>
        </p:grpSp>
        <p:sp>
          <p:nvSpPr>
            <p:cNvPr id="13" name="矩形 12">
              <a:extLst>
                <a:ext uri="{FF2B5EF4-FFF2-40B4-BE49-F238E27FC236}">
                  <a16:creationId xmlns:a16="http://schemas.microsoft.com/office/drawing/2014/main" id="{C1DC15F1-757D-42B0-BA2D-7373248E416A}"/>
                </a:ext>
              </a:extLst>
            </p:cNvPr>
            <p:cNvSpPr/>
            <p:nvPr/>
          </p:nvSpPr>
          <p:spPr>
            <a:xfrm>
              <a:off x="2298192" y="2683797"/>
              <a:ext cx="1182624" cy="4632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t>控制机箱</a:t>
              </a:r>
            </a:p>
          </p:txBody>
        </p:sp>
      </p:grpSp>
      <p:cxnSp>
        <p:nvCxnSpPr>
          <p:cNvPr id="3" name="直接箭头连接符 2">
            <a:extLst>
              <a:ext uri="{FF2B5EF4-FFF2-40B4-BE49-F238E27FC236}">
                <a16:creationId xmlns:a16="http://schemas.microsoft.com/office/drawing/2014/main" id="{CE03B411-D919-431C-9F0F-F346B14581B2}"/>
              </a:ext>
            </a:extLst>
          </p:cNvPr>
          <p:cNvCxnSpPr>
            <a:stCxn id="13" idx="0"/>
            <a:endCxn id="14" idx="2"/>
          </p:cNvCxnSpPr>
          <p:nvPr/>
        </p:nvCxnSpPr>
        <p:spPr>
          <a:xfrm flipV="1">
            <a:off x="3330939" y="2281004"/>
            <a:ext cx="0" cy="538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4EAF8CC4-7A11-4917-9582-489955945913}"/>
              </a:ext>
            </a:extLst>
          </p:cNvPr>
          <p:cNvSpPr txBox="1"/>
          <p:nvPr/>
        </p:nvSpPr>
        <p:spPr>
          <a:xfrm>
            <a:off x="3407236" y="2385348"/>
            <a:ext cx="548640" cy="276999"/>
          </a:xfrm>
          <a:prstGeom prst="rect">
            <a:avLst/>
          </a:prstGeom>
          <a:noFill/>
        </p:spPr>
        <p:txBody>
          <a:bodyPr wrap="square" rtlCol="0">
            <a:spAutoFit/>
          </a:bodyPr>
          <a:lstStyle/>
          <a:p>
            <a:r>
              <a:rPr lang="zh-CN" altLang="en-US" sz="1200" dirty="0"/>
              <a:t>驱动</a:t>
            </a:r>
          </a:p>
        </p:txBody>
      </p:sp>
    </p:spTree>
    <p:extLst>
      <p:ext uri="{BB962C8B-B14F-4D97-AF65-F5344CB8AC3E}">
        <p14:creationId xmlns:p14="http://schemas.microsoft.com/office/powerpoint/2010/main" val="26515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21</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半米长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垂测结果</a:t>
            </a:r>
            <a:r>
              <a:rPr lang="en-US" altLang="zh-CN" sz="3200" dirty="0">
                <a:latin typeface="宋体" panose="02010600030101010101" pitchFamily="2" charset="-122"/>
                <a:ea typeface="宋体" panose="02010600030101010101" pitchFamily="2" charset="-122"/>
              </a:rPr>
              <a:t>(1)</a:t>
            </a:r>
            <a:endParaRPr lang="zh-CN" altLang="en-US" sz="3200" dirty="0">
              <a:latin typeface="宋体" panose="02010600030101010101" pitchFamily="2" charset="-122"/>
              <a:ea typeface="宋体" panose="02010600030101010101" pitchFamily="2" charset="-122"/>
            </a:endParaRPr>
          </a:p>
        </p:txBody>
      </p:sp>
      <p:pic>
        <p:nvPicPr>
          <p:cNvPr id="3" name="图片 2">
            <a:extLst>
              <a:ext uri="{FF2B5EF4-FFF2-40B4-BE49-F238E27FC236}">
                <a16:creationId xmlns:a16="http://schemas.microsoft.com/office/drawing/2014/main" id="{CF8500AD-0FDC-4F79-98C3-2FC9A18905BD}"/>
              </a:ext>
            </a:extLst>
          </p:cNvPr>
          <p:cNvPicPr>
            <a:picLocks noChangeAspect="1"/>
          </p:cNvPicPr>
          <p:nvPr/>
        </p:nvPicPr>
        <p:blipFill>
          <a:blip r:embed="rId4"/>
          <a:stretch>
            <a:fillRect/>
          </a:stretch>
        </p:blipFill>
        <p:spPr>
          <a:xfrm>
            <a:off x="285600" y="1565616"/>
            <a:ext cx="5554252" cy="4793562"/>
          </a:xfrm>
          <a:prstGeom prst="rect">
            <a:avLst/>
          </a:prstGeom>
        </p:spPr>
      </p:pic>
      <p:sp>
        <p:nvSpPr>
          <p:cNvPr id="13" name="文本框 12">
            <a:extLst>
              <a:ext uri="{FF2B5EF4-FFF2-40B4-BE49-F238E27FC236}">
                <a16:creationId xmlns:a16="http://schemas.microsoft.com/office/drawing/2014/main" id="{A98F7023-0769-4718-A7BC-CE8CBE65F83D}"/>
              </a:ext>
            </a:extLst>
          </p:cNvPr>
          <p:cNvSpPr txBox="1"/>
          <p:nvPr/>
        </p:nvSpPr>
        <p:spPr>
          <a:xfrm>
            <a:off x="562059" y="1196284"/>
            <a:ext cx="5363253" cy="369332"/>
          </a:xfrm>
          <a:prstGeom prst="rect">
            <a:avLst/>
          </a:prstGeom>
          <a:noFill/>
        </p:spPr>
        <p:txBody>
          <a:bodyPr wrap="square">
            <a:spAutoFit/>
          </a:bodyPr>
          <a:lstStyle/>
          <a:p>
            <a:pPr marL="285750" indent="-285750">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三个</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Hall</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探头测量得到的磁场以及峰值差异。</a:t>
            </a:r>
            <a:endParaRPr lang="en-US" altLang="zh-CN" dirty="0">
              <a:latin typeface="宋体" panose="02010600030101010101" pitchFamily="2" charset="-122"/>
              <a:ea typeface="宋体" panose="02010600030101010101" pitchFamily="2" charset="-122"/>
            </a:endParaRPr>
          </a:p>
        </p:txBody>
      </p:sp>
      <p:pic>
        <p:nvPicPr>
          <p:cNvPr id="14" name="Picture 6">
            <a:extLst>
              <a:ext uri="{FF2B5EF4-FFF2-40B4-BE49-F238E27FC236}">
                <a16:creationId xmlns:a16="http://schemas.microsoft.com/office/drawing/2014/main" id="{BE6F776B-4D13-4669-BD12-A53969E7716C}"/>
              </a:ext>
            </a:extLst>
          </p:cNvPr>
          <p:cNvPicPr>
            <a:picLocks noChangeAspect="1"/>
          </p:cNvPicPr>
          <p:nvPr/>
        </p:nvPicPr>
        <p:blipFill>
          <a:blip r:embed="rId5"/>
          <a:stretch>
            <a:fillRect/>
          </a:stretch>
        </p:blipFill>
        <p:spPr>
          <a:xfrm>
            <a:off x="5448934" y="2052131"/>
            <a:ext cx="6457466" cy="3489576"/>
          </a:xfrm>
          <a:prstGeom prst="rect">
            <a:avLst/>
          </a:prstGeom>
        </p:spPr>
      </p:pic>
      <p:sp>
        <p:nvSpPr>
          <p:cNvPr id="15" name="文本框 14">
            <a:extLst>
              <a:ext uri="{FF2B5EF4-FFF2-40B4-BE49-F238E27FC236}">
                <a16:creationId xmlns:a16="http://schemas.microsoft.com/office/drawing/2014/main" id="{5EF3938A-6C01-4E8E-ACB4-2B734A8F01CB}"/>
              </a:ext>
            </a:extLst>
          </p:cNvPr>
          <p:cNvSpPr txBox="1"/>
          <p:nvPr/>
        </p:nvSpPr>
        <p:spPr>
          <a:xfrm>
            <a:off x="5949580" y="1139288"/>
            <a:ext cx="5363253" cy="369332"/>
          </a:xfrm>
          <a:prstGeom prst="rect">
            <a:avLst/>
          </a:prstGeom>
          <a:noFill/>
        </p:spPr>
        <p:txBody>
          <a:bodyPr wrap="square">
            <a:spAutoFit/>
          </a:bodyPr>
          <a:lstStyle/>
          <a:p>
            <a:pPr marL="285750" indent="-285750">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一次积分波动</a:t>
            </a:r>
            <a:endParaRPr lang="en-US" altLang="zh-CN" dirty="0">
              <a:latin typeface="宋体" panose="02010600030101010101" pitchFamily="2" charset="-122"/>
              <a:ea typeface="宋体" panose="02010600030101010101" pitchFamily="2" charset="-122"/>
            </a:endParaRPr>
          </a:p>
        </p:txBody>
      </p:sp>
      <p:sp>
        <p:nvSpPr>
          <p:cNvPr id="17" name="TextBox 8">
            <a:extLst>
              <a:ext uri="{FF2B5EF4-FFF2-40B4-BE49-F238E27FC236}">
                <a16:creationId xmlns:a16="http://schemas.microsoft.com/office/drawing/2014/main" id="{0CB1707E-4AB3-4799-86BA-C7B2EF5C0964}"/>
              </a:ext>
            </a:extLst>
          </p:cNvPr>
          <p:cNvSpPr txBox="1"/>
          <p:nvPr/>
        </p:nvSpPr>
        <p:spPr>
          <a:xfrm>
            <a:off x="9199776" y="4664478"/>
            <a:ext cx="2834179" cy="369332"/>
          </a:xfrm>
          <a:prstGeom prst="rect">
            <a:avLst/>
          </a:prstGeom>
          <a:noFill/>
        </p:spPr>
        <p:txBody>
          <a:bodyPr wrap="square" rtlCol="0">
            <a:spAutoFit/>
          </a:bodyPr>
          <a:lstStyle/>
          <a:p>
            <a:r>
              <a:rPr lang="en-US" altLang="zh-CN" dirty="0"/>
              <a:t>-450A &amp; -25A correction</a:t>
            </a:r>
          </a:p>
        </p:txBody>
      </p:sp>
      <p:sp>
        <p:nvSpPr>
          <p:cNvPr id="18" name="TextBox 5">
            <a:extLst>
              <a:ext uri="{FF2B5EF4-FFF2-40B4-BE49-F238E27FC236}">
                <a16:creationId xmlns:a16="http://schemas.microsoft.com/office/drawing/2014/main" id="{CA1AA631-5E6B-4ED8-B34C-7DDBE87A2945}"/>
              </a:ext>
            </a:extLst>
          </p:cNvPr>
          <p:cNvSpPr txBox="1"/>
          <p:nvPr/>
        </p:nvSpPr>
        <p:spPr>
          <a:xfrm>
            <a:off x="8787845" y="1984769"/>
            <a:ext cx="3404155" cy="369332"/>
          </a:xfrm>
          <a:prstGeom prst="rect">
            <a:avLst/>
          </a:prstGeom>
          <a:noFill/>
        </p:spPr>
        <p:txBody>
          <a:bodyPr wrap="square" rtlCol="0">
            <a:spAutoFit/>
          </a:bodyPr>
          <a:lstStyle/>
          <a:p>
            <a:r>
              <a:rPr lang="en-US" altLang="zh-CN" dirty="0"/>
              <a:t>+450A &amp; 10A correction</a:t>
            </a:r>
          </a:p>
        </p:txBody>
      </p:sp>
      <p:sp>
        <p:nvSpPr>
          <p:cNvPr id="21" name="Oval 3">
            <a:extLst>
              <a:ext uri="{FF2B5EF4-FFF2-40B4-BE49-F238E27FC236}">
                <a16:creationId xmlns:a16="http://schemas.microsoft.com/office/drawing/2014/main" id="{874B847A-0C91-4CE8-B574-A76ABD1CD90E}"/>
              </a:ext>
            </a:extLst>
          </p:cNvPr>
          <p:cNvSpPr/>
          <p:nvPr/>
        </p:nvSpPr>
        <p:spPr>
          <a:xfrm>
            <a:off x="7921294" y="2052131"/>
            <a:ext cx="709912" cy="348957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6813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22</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半米长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垂测结果</a:t>
            </a:r>
            <a:r>
              <a:rPr lang="en-US" altLang="zh-CN" sz="3200" dirty="0">
                <a:latin typeface="宋体" panose="02010600030101010101" pitchFamily="2" charset="-122"/>
                <a:ea typeface="宋体" panose="02010600030101010101" pitchFamily="2" charset="-122"/>
              </a:rPr>
              <a:t>(2)</a:t>
            </a:r>
            <a:endParaRPr lang="zh-CN" altLang="en-US" sz="3200" dirty="0">
              <a:latin typeface="宋体" panose="02010600030101010101" pitchFamily="2" charset="-122"/>
              <a:ea typeface="宋体" panose="02010600030101010101" pitchFamily="2" charset="-122"/>
            </a:endParaRPr>
          </a:p>
        </p:txBody>
      </p:sp>
      <p:graphicFrame>
        <p:nvGraphicFramePr>
          <p:cNvPr id="24" name="Object 3">
            <a:extLst>
              <a:ext uri="{FF2B5EF4-FFF2-40B4-BE49-F238E27FC236}">
                <a16:creationId xmlns:a16="http://schemas.microsoft.com/office/drawing/2014/main" id="{4642186D-AE3A-4502-BB56-C6D14FA9475D}"/>
              </a:ext>
            </a:extLst>
          </p:cNvPr>
          <p:cNvGraphicFramePr>
            <a:graphicFrameLocks noChangeAspect="1"/>
          </p:cNvGraphicFramePr>
          <p:nvPr>
            <p:extLst>
              <p:ext uri="{D42A27DB-BD31-4B8C-83A1-F6EECF244321}">
                <p14:modId xmlns:p14="http://schemas.microsoft.com/office/powerpoint/2010/main" val="3323656734"/>
              </p:ext>
            </p:extLst>
          </p:nvPr>
        </p:nvGraphicFramePr>
        <p:xfrm>
          <a:off x="365914" y="1535451"/>
          <a:ext cx="5983942" cy="4578806"/>
        </p:xfrm>
        <a:graphic>
          <a:graphicData uri="http://schemas.openxmlformats.org/presentationml/2006/ole">
            <mc:AlternateContent xmlns:mc="http://schemas.openxmlformats.org/markup-compatibility/2006">
              <mc:Choice xmlns:v="urn:schemas-microsoft-com:vml" Requires="v">
                <p:oleObj name="Graph" r:id="rId4" imgW="3920760" imgH="3000960" progId="Origin50.Graph">
                  <p:embed/>
                </p:oleObj>
              </mc:Choice>
              <mc:Fallback>
                <p:oleObj name="Graph" r:id="rId4" imgW="3920760" imgH="3000960" progId="Origin50.Graph">
                  <p:embed/>
                  <p:pic>
                    <p:nvPicPr>
                      <p:cNvPr id="4" name="Object 3"/>
                      <p:cNvPicPr/>
                      <p:nvPr/>
                    </p:nvPicPr>
                    <p:blipFill>
                      <a:blip r:embed="rId5"/>
                      <a:stretch>
                        <a:fillRect/>
                      </a:stretch>
                    </p:blipFill>
                    <p:spPr>
                      <a:xfrm>
                        <a:off x="365914" y="1535451"/>
                        <a:ext cx="5983942" cy="4578806"/>
                      </a:xfrm>
                      <a:prstGeom prst="rect">
                        <a:avLst/>
                      </a:prstGeom>
                    </p:spPr>
                  </p:pic>
                </p:oleObj>
              </mc:Fallback>
            </mc:AlternateContent>
          </a:graphicData>
        </a:graphic>
      </p:graphicFrame>
      <p:graphicFrame>
        <p:nvGraphicFramePr>
          <p:cNvPr id="25" name="Object 7">
            <a:extLst>
              <a:ext uri="{FF2B5EF4-FFF2-40B4-BE49-F238E27FC236}">
                <a16:creationId xmlns:a16="http://schemas.microsoft.com/office/drawing/2014/main" id="{94AD8934-AFCA-40E0-8095-71926F1B80DD}"/>
              </a:ext>
            </a:extLst>
          </p:cNvPr>
          <p:cNvGraphicFramePr>
            <a:graphicFrameLocks noChangeAspect="1"/>
          </p:cNvGraphicFramePr>
          <p:nvPr>
            <p:extLst>
              <p:ext uri="{D42A27DB-BD31-4B8C-83A1-F6EECF244321}">
                <p14:modId xmlns:p14="http://schemas.microsoft.com/office/powerpoint/2010/main" val="622026528"/>
              </p:ext>
            </p:extLst>
          </p:nvPr>
        </p:nvGraphicFramePr>
        <p:xfrm>
          <a:off x="6099219" y="1635321"/>
          <a:ext cx="5890542" cy="4507338"/>
        </p:xfrm>
        <a:graphic>
          <a:graphicData uri="http://schemas.openxmlformats.org/presentationml/2006/ole">
            <mc:AlternateContent xmlns:mc="http://schemas.openxmlformats.org/markup-compatibility/2006">
              <mc:Choice xmlns:v="urn:schemas-microsoft-com:vml" Requires="v">
                <p:oleObj name="Graph" r:id="rId6" imgW="3920760" imgH="3000960" progId="Origin50.Graph">
                  <p:embed/>
                </p:oleObj>
              </mc:Choice>
              <mc:Fallback>
                <p:oleObj name="Graph" r:id="rId6" imgW="3920760" imgH="3000960" progId="Origin50.Graph">
                  <p:embed/>
                  <p:pic>
                    <p:nvPicPr>
                      <p:cNvPr id="8" name="Object 7"/>
                      <p:cNvPicPr/>
                      <p:nvPr/>
                    </p:nvPicPr>
                    <p:blipFill>
                      <a:blip r:embed="rId7"/>
                      <a:stretch>
                        <a:fillRect/>
                      </a:stretch>
                    </p:blipFill>
                    <p:spPr>
                      <a:xfrm>
                        <a:off x="6099219" y="1635321"/>
                        <a:ext cx="5890542" cy="4507338"/>
                      </a:xfrm>
                      <a:prstGeom prst="rect">
                        <a:avLst/>
                      </a:prstGeom>
                    </p:spPr>
                  </p:pic>
                </p:oleObj>
              </mc:Fallback>
            </mc:AlternateContent>
          </a:graphicData>
        </a:graphic>
      </p:graphicFrame>
      <p:sp>
        <p:nvSpPr>
          <p:cNvPr id="26" name="Oval 8">
            <a:extLst>
              <a:ext uri="{FF2B5EF4-FFF2-40B4-BE49-F238E27FC236}">
                <a16:creationId xmlns:a16="http://schemas.microsoft.com/office/drawing/2014/main" id="{E7892822-D04C-4DA3-9D8B-D1B8B626A16D}"/>
              </a:ext>
            </a:extLst>
          </p:cNvPr>
          <p:cNvSpPr/>
          <p:nvPr/>
        </p:nvSpPr>
        <p:spPr>
          <a:xfrm>
            <a:off x="8227510" y="1829396"/>
            <a:ext cx="512064" cy="29535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481A38DD-8E80-46C4-8596-28AC729D72B3}"/>
              </a:ext>
            </a:extLst>
          </p:cNvPr>
          <p:cNvSpPr txBox="1"/>
          <p:nvPr/>
        </p:nvSpPr>
        <p:spPr>
          <a:xfrm>
            <a:off x="1290490" y="1469571"/>
            <a:ext cx="4551656" cy="369332"/>
          </a:xfrm>
          <a:prstGeom prst="rect">
            <a:avLst/>
          </a:prstGeom>
          <a:noFill/>
        </p:spPr>
        <p:txBody>
          <a:bodyPr wrap="square">
            <a:spAutoFit/>
          </a:bodyPr>
          <a:lstStyle/>
          <a:p>
            <a:pPr marL="285750" indent="-285750">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半周期长度</a:t>
            </a:r>
            <a:endParaRPr lang="en-US" altLang="zh-CN" dirty="0">
              <a:latin typeface="宋体" panose="02010600030101010101" pitchFamily="2" charset="-122"/>
              <a:ea typeface="宋体" panose="02010600030101010101" pitchFamily="2" charset="-122"/>
            </a:endParaRPr>
          </a:p>
        </p:txBody>
      </p:sp>
      <p:sp>
        <p:nvSpPr>
          <p:cNvPr id="28" name="文本框 27">
            <a:extLst>
              <a:ext uri="{FF2B5EF4-FFF2-40B4-BE49-F238E27FC236}">
                <a16:creationId xmlns:a16="http://schemas.microsoft.com/office/drawing/2014/main" id="{E915179C-39EE-447D-BB5B-F4B129E1456C}"/>
              </a:ext>
            </a:extLst>
          </p:cNvPr>
          <p:cNvSpPr txBox="1"/>
          <p:nvPr/>
        </p:nvSpPr>
        <p:spPr>
          <a:xfrm>
            <a:off x="6463746" y="1469571"/>
            <a:ext cx="4551656" cy="369332"/>
          </a:xfrm>
          <a:prstGeom prst="rect">
            <a:avLst/>
          </a:prstGeom>
          <a:noFill/>
        </p:spPr>
        <p:txBody>
          <a:bodyPr wrap="square">
            <a:spAutoFit/>
          </a:bodyPr>
          <a:lstStyle/>
          <a:p>
            <a:pPr marL="285750" indent="-285750">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峰值磁场强度</a:t>
            </a:r>
            <a:endParaRPr lang="en-US" altLang="zh-CN"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728406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23</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半米长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垂测结果</a:t>
            </a:r>
            <a:r>
              <a:rPr lang="en-US" altLang="zh-CN" sz="3200" dirty="0">
                <a:latin typeface="宋体" panose="02010600030101010101" pitchFamily="2" charset="-122"/>
                <a:ea typeface="宋体" panose="02010600030101010101" pitchFamily="2" charset="-122"/>
              </a:rPr>
              <a:t>(3)</a:t>
            </a:r>
            <a:endParaRPr lang="zh-CN" altLang="en-US" sz="3200" dirty="0">
              <a:latin typeface="宋体" panose="02010600030101010101" pitchFamily="2" charset="-122"/>
              <a:ea typeface="宋体" panose="02010600030101010101" pitchFamily="2" charset="-122"/>
            </a:endParaRPr>
          </a:p>
        </p:txBody>
      </p:sp>
      <p:graphicFrame>
        <p:nvGraphicFramePr>
          <p:cNvPr id="9" name="Object 1">
            <a:extLst>
              <a:ext uri="{FF2B5EF4-FFF2-40B4-BE49-F238E27FC236}">
                <a16:creationId xmlns:a16="http://schemas.microsoft.com/office/drawing/2014/main" id="{62604F17-C108-42BF-8BC9-EDBEFF915B7F}"/>
              </a:ext>
            </a:extLst>
          </p:cNvPr>
          <p:cNvGraphicFramePr>
            <a:graphicFrameLocks noChangeAspect="1"/>
          </p:cNvGraphicFramePr>
          <p:nvPr>
            <p:extLst>
              <p:ext uri="{D42A27DB-BD31-4B8C-83A1-F6EECF244321}">
                <p14:modId xmlns:p14="http://schemas.microsoft.com/office/powerpoint/2010/main" val="22393592"/>
              </p:ext>
            </p:extLst>
          </p:nvPr>
        </p:nvGraphicFramePr>
        <p:xfrm>
          <a:off x="715266" y="1568985"/>
          <a:ext cx="5543628" cy="4241885"/>
        </p:xfrm>
        <a:graphic>
          <a:graphicData uri="http://schemas.openxmlformats.org/presentationml/2006/ole">
            <mc:AlternateContent xmlns:mc="http://schemas.openxmlformats.org/markup-compatibility/2006">
              <mc:Choice xmlns:v="urn:schemas-microsoft-com:vml" Requires="v">
                <p:oleObj name="Graph" r:id="rId4" imgW="3920760" imgH="3000960" progId="Origin50.Graph">
                  <p:embed/>
                </p:oleObj>
              </mc:Choice>
              <mc:Fallback>
                <p:oleObj name="Graph" r:id="rId4" imgW="3920760" imgH="3000960" progId="Origin50.Graph">
                  <p:embed/>
                  <p:pic>
                    <p:nvPicPr>
                      <p:cNvPr id="2" name="Object 1"/>
                      <p:cNvPicPr/>
                      <p:nvPr/>
                    </p:nvPicPr>
                    <p:blipFill>
                      <a:blip r:embed="rId5"/>
                      <a:stretch>
                        <a:fillRect/>
                      </a:stretch>
                    </p:blipFill>
                    <p:spPr>
                      <a:xfrm>
                        <a:off x="715266" y="1568985"/>
                        <a:ext cx="5543628" cy="4241885"/>
                      </a:xfrm>
                      <a:prstGeom prst="rect">
                        <a:avLst/>
                      </a:prstGeom>
                    </p:spPr>
                  </p:pic>
                </p:oleObj>
              </mc:Fallback>
            </mc:AlternateContent>
          </a:graphicData>
        </a:graphic>
      </p:graphicFrame>
      <p:sp>
        <p:nvSpPr>
          <p:cNvPr id="10" name="TextBox 4">
            <a:extLst>
              <a:ext uri="{FF2B5EF4-FFF2-40B4-BE49-F238E27FC236}">
                <a16:creationId xmlns:a16="http://schemas.microsoft.com/office/drawing/2014/main" id="{64C7161B-D9A5-4B5D-A4AD-8047B83B6163}"/>
              </a:ext>
            </a:extLst>
          </p:cNvPr>
          <p:cNvSpPr txBox="1"/>
          <p:nvPr/>
        </p:nvSpPr>
        <p:spPr>
          <a:xfrm>
            <a:off x="855335" y="1333137"/>
            <a:ext cx="6499654"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校正线圈能减小磁场的相位误差，这一点与永磁波荡器不同。</a:t>
            </a:r>
          </a:p>
        </p:txBody>
      </p:sp>
      <p:graphicFrame>
        <p:nvGraphicFramePr>
          <p:cNvPr id="2" name="表格 2">
            <a:extLst>
              <a:ext uri="{FF2B5EF4-FFF2-40B4-BE49-F238E27FC236}">
                <a16:creationId xmlns:a16="http://schemas.microsoft.com/office/drawing/2014/main" id="{0AE2E4E8-F6B2-4894-ABE1-4B411C077977}"/>
              </a:ext>
            </a:extLst>
          </p:cNvPr>
          <p:cNvGraphicFramePr>
            <a:graphicFrameLocks noGrp="1"/>
          </p:cNvGraphicFramePr>
          <p:nvPr>
            <p:extLst>
              <p:ext uri="{D42A27DB-BD31-4B8C-83A1-F6EECF244321}">
                <p14:modId xmlns:p14="http://schemas.microsoft.com/office/powerpoint/2010/main" val="2692345489"/>
              </p:ext>
            </p:extLst>
          </p:nvPr>
        </p:nvGraphicFramePr>
        <p:xfrm>
          <a:off x="6373368" y="1948648"/>
          <a:ext cx="5103366" cy="3419943"/>
        </p:xfrm>
        <a:graphic>
          <a:graphicData uri="http://schemas.openxmlformats.org/drawingml/2006/table">
            <a:tbl>
              <a:tblPr firstRow="1" bandRow="1">
                <a:tableStyleId>{3B4B98B0-60AC-42C2-AFA5-B58CD77FA1E5}</a:tableStyleId>
              </a:tblPr>
              <a:tblGrid>
                <a:gridCol w="1701122">
                  <a:extLst>
                    <a:ext uri="{9D8B030D-6E8A-4147-A177-3AD203B41FA5}">
                      <a16:colId xmlns:a16="http://schemas.microsoft.com/office/drawing/2014/main" val="1113546459"/>
                    </a:ext>
                  </a:extLst>
                </a:gridCol>
                <a:gridCol w="1701122">
                  <a:extLst>
                    <a:ext uri="{9D8B030D-6E8A-4147-A177-3AD203B41FA5}">
                      <a16:colId xmlns:a16="http://schemas.microsoft.com/office/drawing/2014/main" val="294065449"/>
                    </a:ext>
                  </a:extLst>
                </a:gridCol>
                <a:gridCol w="1701122">
                  <a:extLst>
                    <a:ext uri="{9D8B030D-6E8A-4147-A177-3AD203B41FA5}">
                      <a16:colId xmlns:a16="http://schemas.microsoft.com/office/drawing/2014/main" val="1338172623"/>
                    </a:ext>
                  </a:extLst>
                </a:gridCol>
              </a:tblGrid>
              <a:tr h="408461">
                <a:tc>
                  <a:txBody>
                    <a:bodyPr/>
                    <a:lstStyle/>
                    <a:p>
                      <a:pPr algn="ctr"/>
                      <a:r>
                        <a:rPr lang="zh-CN" altLang="en-US" dirty="0">
                          <a:latin typeface="宋体" panose="02010600030101010101" pitchFamily="2" charset="-122"/>
                          <a:ea typeface="宋体" panose="02010600030101010101" pitchFamily="2" charset="-122"/>
                        </a:rPr>
                        <a:t>主电流 </a:t>
                      </a:r>
                      <a:r>
                        <a:rPr lang="en-US" altLang="zh-CN" dirty="0">
                          <a:latin typeface="宋体" panose="02010600030101010101" pitchFamily="2" charset="-122"/>
                          <a:ea typeface="宋体" panose="02010600030101010101" pitchFamily="2" charset="-122"/>
                        </a:rPr>
                        <a:t>(A)</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zh-CN" altLang="en-US" dirty="0">
                          <a:latin typeface="宋体" panose="02010600030101010101" pitchFamily="2" charset="-122"/>
                          <a:ea typeface="宋体" panose="02010600030101010101" pitchFamily="2" charset="-122"/>
                        </a:rPr>
                        <a:t>校正电流 </a:t>
                      </a:r>
                      <a:r>
                        <a:rPr lang="en-US" altLang="zh-CN" dirty="0">
                          <a:latin typeface="宋体" panose="02010600030101010101" pitchFamily="2" charset="-122"/>
                          <a:ea typeface="宋体" panose="02010600030101010101" pitchFamily="2" charset="-122"/>
                        </a:rPr>
                        <a:t>(A)</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zh-CN" altLang="en-US" dirty="0">
                          <a:latin typeface="宋体" panose="02010600030101010101" pitchFamily="2" charset="-122"/>
                          <a:ea typeface="宋体" panose="02010600030101010101" pitchFamily="2" charset="-122"/>
                        </a:rPr>
                        <a:t>相位 </a:t>
                      </a:r>
                      <a:r>
                        <a:rPr lang="en-US" altLang="zh-CN" dirty="0">
                          <a:latin typeface="宋体" panose="02010600030101010101" pitchFamily="2" charset="-122"/>
                          <a:ea typeface="宋体" panose="02010600030101010101" pitchFamily="2" charset="-122"/>
                        </a:rPr>
                        <a:t>(Degree)</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2596724959"/>
                  </a:ext>
                </a:extLst>
              </a:tr>
              <a:tr h="408461">
                <a:tc>
                  <a:txBody>
                    <a:bodyPr/>
                    <a:lstStyle/>
                    <a:p>
                      <a:pPr algn="ctr"/>
                      <a:r>
                        <a:rPr lang="en-US" altLang="zh-CN" dirty="0">
                          <a:latin typeface="宋体" panose="02010600030101010101" pitchFamily="2" charset="-122"/>
                          <a:ea typeface="宋体" panose="02010600030101010101" pitchFamily="2" charset="-122"/>
                        </a:rPr>
                        <a:t>100 </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0 </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3.97</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3912491728"/>
                  </a:ext>
                </a:extLst>
              </a:tr>
              <a:tr h="408461">
                <a:tc>
                  <a:txBody>
                    <a:bodyPr/>
                    <a:lstStyle/>
                    <a:p>
                      <a:pPr algn="ctr"/>
                      <a:r>
                        <a:rPr lang="en-US" altLang="zh-CN" dirty="0">
                          <a:latin typeface="宋体" panose="02010600030101010101" pitchFamily="2" charset="-122"/>
                          <a:ea typeface="宋体" panose="02010600030101010101" pitchFamily="2" charset="-122"/>
                        </a:rPr>
                        <a:t>200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7.62</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1449598749"/>
                  </a:ext>
                </a:extLst>
              </a:tr>
              <a:tr h="204231">
                <a:tc>
                  <a:txBody>
                    <a:bodyPr/>
                    <a:lstStyle/>
                    <a:p>
                      <a:pPr algn="ctr"/>
                      <a:r>
                        <a:rPr lang="en-US" altLang="zh-CN" dirty="0">
                          <a:latin typeface="宋体" panose="02010600030101010101" pitchFamily="2" charset="-122"/>
                          <a:ea typeface="宋体" panose="02010600030101010101" pitchFamily="2" charset="-122"/>
                        </a:rPr>
                        <a:t>300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12.3</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2181759134"/>
                  </a:ext>
                </a:extLst>
              </a:tr>
              <a:tr h="204231">
                <a:tc>
                  <a:txBody>
                    <a:bodyPr/>
                    <a:lstStyle/>
                    <a:p>
                      <a:pPr algn="ctr"/>
                      <a:r>
                        <a:rPr lang="en-US" altLang="zh-CN" dirty="0">
                          <a:latin typeface="宋体" panose="02010600030101010101" pitchFamily="2" charset="-122"/>
                          <a:ea typeface="宋体" panose="02010600030101010101" pitchFamily="2" charset="-122"/>
                        </a:rPr>
                        <a:t>300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20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5.82</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1142189089"/>
                  </a:ext>
                </a:extLst>
              </a:tr>
              <a:tr h="204231">
                <a:tc>
                  <a:txBody>
                    <a:bodyPr/>
                    <a:lstStyle/>
                    <a:p>
                      <a:pPr algn="ctr"/>
                      <a:r>
                        <a:rPr lang="en-US" altLang="zh-CN" dirty="0">
                          <a:latin typeface="宋体" panose="02010600030101010101" pitchFamily="2" charset="-122"/>
                          <a:ea typeface="宋体" panose="02010600030101010101" pitchFamily="2" charset="-122"/>
                        </a:rPr>
                        <a:t>400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14.8</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863064163"/>
                  </a:ext>
                </a:extLst>
              </a:tr>
              <a:tr h="204231">
                <a:tc>
                  <a:txBody>
                    <a:bodyPr/>
                    <a:lstStyle/>
                    <a:p>
                      <a:pPr algn="ctr"/>
                      <a:r>
                        <a:rPr lang="en-US" altLang="zh-CN" dirty="0">
                          <a:latin typeface="宋体" panose="02010600030101010101" pitchFamily="2" charset="-122"/>
                          <a:ea typeface="宋体" panose="02010600030101010101" pitchFamily="2" charset="-122"/>
                        </a:rPr>
                        <a:t>400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20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6.1</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3789831464"/>
                  </a:ext>
                </a:extLst>
              </a:tr>
              <a:tr h="204231">
                <a:tc>
                  <a:txBody>
                    <a:bodyPr/>
                    <a:lstStyle/>
                    <a:p>
                      <a:pPr algn="ctr"/>
                      <a:r>
                        <a:rPr lang="en-US" altLang="zh-CN" dirty="0">
                          <a:latin typeface="宋体" panose="02010600030101010101" pitchFamily="2" charset="-122"/>
                          <a:ea typeface="宋体" panose="02010600030101010101" pitchFamily="2" charset="-122"/>
                        </a:rPr>
                        <a:t>450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16.3</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3151735519"/>
                  </a:ext>
                </a:extLst>
              </a:tr>
              <a:tr h="204231">
                <a:tc>
                  <a:txBody>
                    <a:bodyPr/>
                    <a:lstStyle/>
                    <a:p>
                      <a:pPr algn="ctr"/>
                      <a:r>
                        <a:rPr lang="en-US" altLang="zh-CN" dirty="0">
                          <a:latin typeface="宋体" panose="02010600030101010101" pitchFamily="2" charset="-122"/>
                          <a:ea typeface="宋体" panose="02010600030101010101" pitchFamily="2" charset="-122"/>
                        </a:rPr>
                        <a:t>450</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25</a:t>
                      </a:r>
                      <a:endParaRPr lang="zh-CN" altLang="en-US" dirty="0">
                        <a:latin typeface="宋体" panose="02010600030101010101" pitchFamily="2" charset="-122"/>
                        <a:ea typeface="宋体" panose="02010600030101010101" pitchFamily="2" charset="-122"/>
                      </a:endParaRPr>
                    </a:p>
                  </a:txBody>
                  <a:tcPr/>
                </a:tc>
                <a:tc>
                  <a:txBody>
                    <a:bodyPr/>
                    <a:lstStyle/>
                    <a:p>
                      <a:pPr algn="ctr"/>
                      <a:r>
                        <a:rPr lang="en-US" altLang="zh-CN" dirty="0">
                          <a:latin typeface="宋体" panose="02010600030101010101" pitchFamily="2" charset="-122"/>
                          <a:ea typeface="宋体" panose="02010600030101010101" pitchFamily="2" charset="-122"/>
                        </a:rPr>
                        <a:t>6.9</a:t>
                      </a:r>
                      <a:endParaRPr lang="zh-CN" altLang="en-US" dirty="0">
                        <a:latin typeface="宋体" panose="02010600030101010101" pitchFamily="2" charset="-122"/>
                        <a:ea typeface="宋体" panose="02010600030101010101" pitchFamily="2" charset="-122"/>
                      </a:endParaRPr>
                    </a:p>
                  </a:txBody>
                  <a:tcPr/>
                </a:tc>
                <a:extLst>
                  <a:ext uri="{0D108BD9-81ED-4DB2-BD59-A6C34878D82A}">
                    <a16:rowId xmlns:a16="http://schemas.microsoft.com/office/drawing/2014/main" val="60939110"/>
                  </a:ext>
                </a:extLst>
              </a:tr>
            </a:tbl>
          </a:graphicData>
        </a:graphic>
      </p:graphicFrame>
    </p:spTree>
    <p:extLst>
      <p:ext uri="{BB962C8B-B14F-4D97-AF65-F5344CB8AC3E}">
        <p14:creationId xmlns:p14="http://schemas.microsoft.com/office/powerpoint/2010/main" val="221358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24</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1.5</a:t>
            </a:r>
            <a:r>
              <a:rPr lang="zh-CN" altLang="en-US" sz="3200" dirty="0">
                <a:latin typeface="宋体" panose="02010600030101010101" pitchFamily="2" charset="-122"/>
                <a:ea typeface="宋体" panose="02010600030101010101" pitchFamily="2" charset="-122"/>
              </a:rPr>
              <a:t>米长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a:t>
            </a:r>
            <a:r>
              <a:rPr lang="en-US" altLang="zh-CN" sz="3200" dirty="0">
                <a:latin typeface="宋体" panose="02010600030101010101" pitchFamily="2" charset="-122"/>
                <a:ea typeface="宋体" panose="02010600030101010101" pitchFamily="2" charset="-122"/>
              </a:rPr>
              <a:t>(1)</a:t>
            </a:r>
            <a:endParaRPr lang="zh-CN" altLang="en-US" sz="3200" dirty="0">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A98F7023-0769-4718-A7BC-CE8CBE65F83D}"/>
              </a:ext>
            </a:extLst>
          </p:cNvPr>
          <p:cNvSpPr txBox="1"/>
          <p:nvPr/>
        </p:nvSpPr>
        <p:spPr>
          <a:xfrm>
            <a:off x="964200" y="1230202"/>
            <a:ext cx="3058668" cy="369332"/>
          </a:xfrm>
          <a:prstGeom prst="rect">
            <a:avLst/>
          </a:prstGeom>
          <a:noFill/>
        </p:spPr>
        <p:txBody>
          <a:bodyPr wrap="square">
            <a:spAutoFit/>
          </a:bodyPr>
          <a:lstStyle/>
          <a:p>
            <a:pPr marL="285750" indent="-285750">
              <a:buFont typeface="Arial" panose="020B0604020202020204" pitchFamily="34" charset="0"/>
              <a:buChar char="•"/>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1.5m</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长</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SCU</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装配。</a:t>
            </a:r>
            <a:endParaRPr lang="en-US" altLang="zh-CN" dirty="0">
              <a:latin typeface="宋体" panose="02010600030101010101" pitchFamily="2" charset="-122"/>
              <a:ea typeface="宋体" panose="02010600030101010101" pitchFamily="2" charset="-122"/>
            </a:endParaRPr>
          </a:p>
        </p:txBody>
      </p:sp>
      <p:pic>
        <p:nvPicPr>
          <p:cNvPr id="5" name="图片 4">
            <a:extLst>
              <a:ext uri="{FF2B5EF4-FFF2-40B4-BE49-F238E27FC236}">
                <a16:creationId xmlns:a16="http://schemas.microsoft.com/office/drawing/2014/main" id="{0AB6DE1C-88DA-524B-BC6C-898AB3624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25" y="1787478"/>
            <a:ext cx="2597818" cy="4010022"/>
          </a:xfrm>
          <a:prstGeom prst="rect">
            <a:avLst/>
          </a:prstGeom>
        </p:spPr>
      </p:pic>
      <p:pic>
        <p:nvPicPr>
          <p:cNvPr id="9" name="图片 8">
            <a:extLst>
              <a:ext uri="{FF2B5EF4-FFF2-40B4-BE49-F238E27FC236}">
                <a16:creationId xmlns:a16="http://schemas.microsoft.com/office/drawing/2014/main" id="{B1C8E359-161D-BAC6-81D7-0F53103A9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298" y="1787478"/>
            <a:ext cx="1919961" cy="4091916"/>
          </a:xfrm>
          <a:prstGeom prst="rect">
            <a:avLst/>
          </a:prstGeom>
        </p:spPr>
      </p:pic>
      <p:pic>
        <p:nvPicPr>
          <p:cNvPr id="11" name="图片 10">
            <a:extLst>
              <a:ext uri="{FF2B5EF4-FFF2-40B4-BE49-F238E27FC236}">
                <a16:creationId xmlns:a16="http://schemas.microsoft.com/office/drawing/2014/main" id="{DCE508CD-E2B1-F70A-82F6-67AEB9614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1217" y="1807630"/>
            <a:ext cx="1954394" cy="4150032"/>
          </a:xfrm>
          <a:prstGeom prst="rect">
            <a:avLst/>
          </a:prstGeom>
        </p:spPr>
      </p:pic>
      <p:sp>
        <p:nvSpPr>
          <p:cNvPr id="23" name="文本框 22">
            <a:extLst>
              <a:ext uri="{FF2B5EF4-FFF2-40B4-BE49-F238E27FC236}">
                <a16:creationId xmlns:a16="http://schemas.microsoft.com/office/drawing/2014/main" id="{23F68BD9-CFB7-F3F0-9723-6B8854522EC3}"/>
              </a:ext>
            </a:extLst>
          </p:cNvPr>
          <p:cNvSpPr txBox="1"/>
          <p:nvPr/>
        </p:nvSpPr>
        <p:spPr>
          <a:xfrm>
            <a:off x="8581217" y="1206345"/>
            <a:ext cx="2137927" cy="369332"/>
          </a:xfrm>
          <a:prstGeom prst="rect">
            <a:avLst/>
          </a:prstGeom>
          <a:noFill/>
        </p:spPr>
        <p:txBody>
          <a:bodyPr wrap="square">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磁场测量系统</a:t>
            </a:r>
            <a:endParaRPr lang="en-US" altLang="zh-CN" dirty="0">
              <a:latin typeface="宋体" panose="02010600030101010101" pitchFamily="2" charset="-122"/>
              <a:ea typeface="宋体" panose="02010600030101010101" pitchFamily="2" charset="-122"/>
            </a:endParaRPr>
          </a:p>
        </p:txBody>
      </p:sp>
      <p:sp>
        <p:nvSpPr>
          <p:cNvPr id="24" name="文本框 23">
            <a:extLst>
              <a:ext uri="{FF2B5EF4-FFF2-40B4-BE49-F238E27FC236}">
                <a16:creationId xmlns:a16="http://schemas.microsoft.com/office/drawing/2014/main" id="{3E936249-72D8-89F5-2141-FE8A931D0D44}"/>
              </a:ext>
            </a:extLst>
          </p:cNvPr>
          <p:cNvSpPr txBox="1"/>
          <p:nvPr/>
        </p:nvSpPr>
        <p:spPr>
          <a:xfrm>
            <a:off x="4563789" y="1230202"/>
            <a:ext cx="4231167" cy="369332"/>
          </a:xfrm>
          <a:prstGeom prst="rect">
            <a:avLst/>
          </a:prstGeom>
          <a:noFill/>
        </p:spPr>
        <p:txBody>
          <a:bodyPr wrap="square">
            <a:spAutoFit/>
          </a:bodyPr>
          <a:lstStyle/>
          <a:p>
            <a:pPr marL="285750" indent="-285750">
              <a:buFont typeface="Arial" panose="020B0604020202020204" pitchFamily="34" charset="0"/>
              <a:buChar char="•"/>
            </a:pP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1.5m</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长</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SCU</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吊装入垂测杜瓦</a:t>
            </a:r>
            <a:endParaRPr lang="en-US" altLang="zh-CN"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170047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25</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1.5m</a:t>
            </a:r>
            <a:r>
              <a:rPr lang="zh-CN" altLang="en-US" sz="3200" dirty="0">
                <a:latin typeface="宋体" panose="02010600030101010101" pitchFamily="2" charset="-122"/>
                <a:ea typeface="宋体" panose="02010600030101010101" pitchFamily="2" charset="-122"/>
              </a:rPr>
              <a:t>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a:t>
            </a:r>
            <a:r>
              <a:rPr lang="en-US" altLang="zh-CN" sz="3200" dirty="0">
                <a:latin typeface="宋体" panose="02010600030101010101" pitchFamily="2" charset="-122"/>
                <a:ea typeface="宋体" panose="02010600030101010101" pitchFamily="2" charset="-122"/>
              </a:rPr>
              <a:t>(2)</a:t>
            </a:r>
            <a:endParaRPr lang="zh-CN" altLang="en-US" sz="3200" dirty="0">
              <a:latin typeface="宋体" panose="02010600030101010101" pitchFamily="2" charset="-122"/>
              <a:ea typeface="宋体" panose="02010600030101010101" pitchFamily="2" charset="-122"/>
            </a:endParaRPr>
          </a:p>
        </p:txBody>
      </p:sp>
      <p:sp>
        <p:nvSpPr>
          <p:cNvPr id="10" name="TextBox 4">
            <a:extLst>
              <a:ext uri="{FF2B5EF4-FFF2-40B4-BE49-F238E27FC236}">
                <a16:creationId xmlns:a16="http://schemas.microsoft.com/office/drawing/2014/main" id="{ADC4369C-648F-23EB-DF81-ADE545A66042}"/>
              </a:ext>
            </a:extLst>
          </p:cNvPr>
          <p:cNvSpPr txBox="1"/>
          <p:nvPr/>
        </p:nvSpPr>
        <p:spPr>
          <a:xfrm>
            <a:off x="855334" y="1333137"/>
            <a:ext cx="10422621"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rPr>
              <a:t>1.5m</a:t>
            </a:r>
            <a:r>
              <a:rPr lang="zh-CN" altLang="en-US" dirty="0">
                <a:latin typeface="宋体" panose="02010600030101010101" pitchFamily="2" charset="-122"/>
                <a:ea typeface="宋体" panose="02010600030101010101" pitchFamily="2" charset="-122"/>
              </a:rPr>
              <a:t>长</a:t>
            </a:r>
            <a:r>
              <a:rPr lang="en-US" altLang="zh-CN" dirty="0">
                <a:latin typeface="宋体" panose="02010600030101010101" pitchFamily="2" charset="-122"/>
                <a:ea typeface="宋体" panose="02010600030101010101" pitchFamily="2" charset="-122"/>
              </a:rPr>
              <a:t>SCU</a:t>
            </a:r>
            <a:r>
              <a:rPr lang="zh-CN" altLang="en-US" dirty="0">
                <a:latin typeface="宋体" panose="02010600030101010101" pitchFamily="2" charset="-122"/>
                <a:ea typeface="宋体" panose="02010600030101010101" pitchFamily="2" charset="-122"/>
              </a:rPr>
              <a:t>垂测共进行了两轮，为更好地适配垂测导轨和水平真空盒，磁间隙放大到</a:t>
            </a:r>
            <a:r>
              <a:rPr lang="en-US" altLang="zh-CN" dirty="0">
                <a:latin typeface="宋体" panose="02010600030101010101" pitchFamily="2" charset="-122"/>
                <a:ea typeface="宋体" panose="02010600030101010101" pitchFamily="2" charset="-122"/>
              </a:rPr>
              <a:t>9.5 mm</a:t>
            </a:r>
            <a:r>
              <a:rPr lang="zh-CN" altLang="en-US" dirty="0">
                <a:latin typeface="宋体" panose="02010600030101010101" pitchFamily="2" charset="-122"/>
                <a:ea typeface="宋体" panose="02010600030101010101" pitchFamily="2" charset="-122"/>
              </a:rPr>
              <a:t>。</a:t>
            </a:r>
            <a:endParaRPr lang="en-US" altLang="zh-CN" dirty="0">
              <a:latin typeface="宋体" panose="02010600030101010101" pitchFamily="2" charset="-122"/>
              <a:ea typeface="宋体" panose="02010600030101010101" pitchFamily="2" charset="-122"/>
            </a:endParaRPr>
          </a:p>
          <a:p>
            <a:pPr marL="285750"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rPr>
              <a:t>4.26</a:t>
            </a:r>
            <a:r>
              <a:rPr lang="zh-CN" altLang="en-US" dirty="0">
                <a:latin typeface="宋体" panose="02010600030101010101" pitchFamily="2" charset="-122"/>
                <a:ea typeface="宋体" panose="02010600030101010101" pitchFamily="2" charset="-122"/>
              </a:rPr>
              <a:t>号第一轮测试后发现两个主要问题：</a:t>
            </a:r>
          </a:p>
        </p:txBody>
      </p:sp>
      <p:sp>
        <p:nvSpPr>
          <p:cNvPr id="11" name="TextBox 2">
            <a:extLst>
              <a:ext uri="{FF2B5EF4-FFF2-40B4-BE49-F238E27FC236}">
                <a16:creationId xmlns:a16="http://schemas.microsoft.com/office/drawing/2014/main" id="{4E3D055C-FC2F-944F-7CBF-7E34EE1D82DC}"/>
              </a:ext>
            </a:extLst>
          </p:cNvPr>
          <p:cNvSpPr txBox="1"/>
          <p:nvPr/>
        </p:nvSpPr>
        <p:spPr>
          <a:xfrm>
            <a:off x="7309021" y="2085726"/>
            <a:ext cx="3242863"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问题</a:t>
            </a:r>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：相位误差过大</a:t>
            </a:r>
          </a:p>
        </p:txBody>
      </p:sp>
      <p:graphicFrame>
        <p:nvGraphicFramePr>
          <p:cNvPr id="12" name="Object 3">
            <a:extLst>
              <a:ext uri="{FF2B5EF4-FFF2-40B4-BE49-F238E27FC236}">
                <a16:creationId xmlns:a16="http://schemas.microsoft.com/office/drawing/2014/main" id="{2949FBEE-627A-DA71-42D4-9DEC3F432739}"/>
              </a:ext>
            </a:extLst>
          </p:cNvPr>
          <p:cNvGraphicFramePr>
            <a:graphicFrameLocks noChangeAspect="1"/>
          </p:cNvGraphicFramePr>
          <p:nvPr>
            <p:extLst>
              <p:ext uri="{D42A27DB-BD31-4B8C-83A1-F6EECF244321}">
                <p14:modId xmlns:p14="http://schemas.microsoft.com/office/powerpoint/2010/main" val="1176367615"/>
              </p:ext>
            </p:extLst>
          </p:nvPr>
        </p:nvGraphicFramePr>
        <p:xfrm>
          <a:off x="6964507" y="2533610"/>
          <a:ext cx="3792660" cy="2902210"/>
        </p:xfrm>
        <a:graphic>
          <a:graphicData uri="http://schemas.openxmlformats.org/presentationml/2006/ole">
            <mc:AlternateContent xmlns:mc="http://schemas.openxmlformats.org/markup-compatibility/2006">
              <mc:Choice xmlns:v="urn:schemas-microsoft-com:vml" Requires="v">
                <p:oleObj name="Graph" r:id="rId3" imgW="3920760" imgH="3000960" progId="Origin50.Graph">
                  <p:embed/>
                </p:oleObj>
              </mc:Choice>
              <mc:Fallback>
                <p:oleObj name="Graph" r:id="rId3" imgW="3920760" imgH="3000960" progId="Origin50.Graph">
                  <p:embed/>
                  <p:pic>
                    <p:nvPicPr>
                      <p:cNvPr id="12" name="Object 3">
                        <a:extLst>
                          <a:ext uri="{FF2B5EF4-FFF2-40B4-BE49-F238E27FC236}">
                            <a16:creationId xmlns:a16="http://schemas.microsoft.com/office/drawing/2014/main" id="{2949FBEE-627A-DA71-42D4-9DEC3F432739}"/>
                          </a:ext>
                        </a:extLst>
                      </p:cNvPr>
                      <p:cNvPicPr/>
                      <p:nvPr/>
                    </p:nvPicPr>
                    <p:blipFill>
                      <a:blip r:embed="rId4"/>
                      <a:stretch>
                        <a:fillRect/>
                      </a:stretch>
                    </p:blipFill>
                    <p:spPr>
                      <a:xfrm>
                        <a:off x="6964507" y="2533610"/>
                        <a:ext cx="3792660" cy="2902210"/>
                      </a:xfrm>
                      <a:prstGeom prst="rect">
                        <a:avLst/>
                      </a:prstGeom>
                    </p:spPr>
                  </p:pic>
                </p:oleObj>
              </mc:Fallback>
            </mc:AlternateContent>
          </a:graphicData>
        </a:graphic>
      </p:graphicFrame>
      <p:sp>
        <p:nvSpPr>
          <p:cNvPr id="13" name="TextBox 2">
            <a:extLst>
              <a:ext uri="{FF2B5EF4-FFF2-40B4-BE49-F238E27FC236}">
                <a16:creationId xmlns:a16="http://schemas.microsoft.com/office/drawing/2014/main" id="{B48EDD50-89C8-88C1-53EE-9550A98AEF47}"/>
              </a:ext>
            </a:extLst>
          </p:cNvPr>
          <p:cNvSpPr txBox="1"/>
          <p:nvPr/>
        </p:nvSpPr>
        <p:spPr>
          <a:xfrm>
            <a:off x="1024336" y="1973286"/>
            <a:ext cx="4926521" cy="646331"/>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问题</a:t>
            </a:r>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：线圈励磁较为困难，且在高电流下难以稳定负载，只在</a:t>
            </a:r>
            <a:r>
              <a:rPr lang="en-US" altLang="zh-CN" dirty="0">
                <a:latin typeface="宋体" panose="02010600030101010101" pitchFamily="2" charset="-122"/>
                <a:ea typeface="宋体" panose="02010600030101010101" pitchFamily="2" charset="-122"/>
              </a:rPr>
              <a:t>350A</a:t>
            </a:r>
            <a:r>
              <a:rPr lang="zh-CN" altLang="en-US" dirty="0">
                <a:latin typeface="宋体" panose="02010600030101010101" pitchFamily="2" charset="-122"/>
                <a:ea typeface="宋体" panose="02010600030101010101" pitchFamily="2" charset="-122"/>
              </a:rPr>
              <a:t>电流下测得磁场。</a:t>
            </a:r>
          </a:p>
        </p:txBody>
      </p:sp>
      <p:pic>
        <p:nvPicPr>
          <p:cNvPr id="5" name="图片 4">
            <a:extLst>
              <a:ext uri="{FF2B5EF4-FFF2-40B4-BE49-F238E27FC236}">
                <a16:creationId xmlns:a16="http://schemas.microsoft.com/office/drawing/2014/main" id="{5F8FD152-4DD6-7A75-CF4E-2ADA0F9F3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5" y="2758512"/>
            <a:ext cx="3664342" cy="2549303"/>
          </a:xfrm>
          <a:prstGeom prst="rect">
            <a:avLst/>
          </a:prstGeom>
        </p:spPr>
      </p:pic>
      <p:sp>
        <p:nvSpPr>
          <p:cNvPr id="14" name="TextBox 2">
            <a:extLst>
              <a:ext uri="{FF2B5EF4-FFF2-40B4-BE49-F238E27FC236}">
                <a16:creationId xmlns:a16="http://schemas.microsoft.com/office/drawing/2014/main" id="{47139778-94DC-745D-7565-D017213A1BF1}"/>
              </a:ext>
            </a:extLst>
          </p:cNvPr>
          <p:cNvSpPr txBox="1"/>
          <p:nvPr/>
        </p:nvSpPr>
        <p:spPr>
          <a:xfrm>
            <a:off x="6643465" y="5537238"/>
            <a:ext cx="4926521" cy="646331"/>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改进办法</a:t>
            </a:r>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：根据测得的磁场峰值计算对应的磁间隙调整量，重新加工塞块调节磁间隙高度。</a:t>
            </a:r>
          </a:p>
        </p:txBody>
      </p:sp>
      <p:sp>
        <p:nvSpPr>
          <p:cNvPr id="15" name="TextBox 2">
            <a:extLst>
              <a:ext uri="{FF2B5EF4-FFF2-40B4-BE49-F238E27FC236}">
                <a16:creationId xmlns:a16="http://schemas.microsoft.com/office/drawing/2014/main" id="{8BAC8E1A-0732-405C-873C-E1FA2BC134B3}"/>
              </a:ext>
            </a:extLst>
          </p:cNvPr>
          <p:cNvSpPr txBox="1"/>
          <p:nvPr/>
        </p:nvSpPr>
        <p:spPr>
          <a:xfrm>
            <a:off x="855334" y="5558586"/>
            <a:ext cx="4926521" cy="646331"/>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改进办法</a:t>
            </a:r>
            <a:r>
              <a:rPr lang="en-US" altLang="zh-CN" dirty="0">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：在超导电流引线接头处垫铟片，从而减小因接触电阻产生的焦耳热。</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0A233518-1A9A-FADE-8916-5C0C6A0E35B0}"/>
                  </a:ext>
                </a:extLst>
              </p:cNvPr>
              <p:cNvSpPr txBox="1"/>
              <p:nvPr/>
            </p:nvSpPr>
            <p:spPr>
              <a:xfrm>
                <a:off x="10282954" y="3663831"/>
                <a:ext cx="1751001" cy="369332"/>
              </a:xfrm>
              <a:prstGeom prst="rect">
                <a:avLst/>
              </a:prstGeom>
              <a:noFill/>
            </p:spPr>
            <p:txBody>
              <a:bodyPr wrap="square" rtlCol="0">
                <a:spAutoFit/>
              </a:bodyPr>
              <a:lstStyle/>
              <a:p>
                <a:r>
                  <a:rPr lang="en-US" altLang="zh-CN" dirty="0">
                    <a:solidFill>
                      <a:srgbClr val="FF0000"/>
                    </a:solidFill>
                  </a:rPr>
                  <a:t>350A: 1</a:t>
                </a:r>
                <a14:m>
                  <m:oMath xmlns:m="http://schemas.openxmlformats.org/officeDocument/2006/math">
                    <m:r>
                      <a:rPr lang="en-US" altLang="zh-CN" b="0" i="0" smtClean="0">
                        <a:solidFill>
                          <a:srgbClr val="FF0000"/>
                        </a:solidFill>
                        <a:latin typeface="Cambria Math" panose="02040503050406030204" pitchFamily="18" charset="0"/>
                        <a:ea typeface="Cambria Math" panose="02040503050406030204" pitchFamily="18" charset="0"/>
                      </a:rPr>
                      <m:t>6</m:t>
                    </m:r>
                    <m:r>
                      <a:rPr lang="en-US" altLang="zh-CN" i="1" smtClean="0">
                        <a:solidFill>
                          <a:srgbClr val="FF0000"/>
                        </a:solidFill>
                        <a:latin typeface="Cambria Math" panose="02040503050406030204" pitchFamily="18" charset="0"/>
                        <a:ea typeface="Cambria Math" panose="02040503050406030204" pitchFamily="18" charset="0"/>
                      </a:rPr>
                      <m:t>°</m:t>
                    </m:r>
                  </m:oMath>
                </a14:m>
                <a:endParaRPr lang="en-US" altLang="zh-CN" dirty="0">
                  <a:solidFill>
                    <a:srgbClr val="FF0000"/>
                  </a:solidFill>
                  <a:ea typeface="Cambria Math" panose="02040503050406030204" pitchFamily="18" charset="0"/>
                </a:endParaRPr>
              </a:p>
            </p:txBody>
          </p:sp>
        </mc:Choice>
        <mc:Fallback xmlns="">
          <p:sp>
            <p:nvSpPr>
              <p:cNvPr id="16" name="文本框 15">
                <a:extLst>
                  <a:ext uri="{FF2B5EF4-FFF2-40B4-BE49-F238E27FC236}">
                    <a16:creationId xmlns:a16="http://schemas.microsoft.com/office/drawing/2014/main" id="{0A233518-1A9A-FADE-8916-5C0C6A0E35B0}"/>
                  </a:ext>
                </a:extLst>
              </p:cNvPr>
              <p:cNvSpPr txBox="1">
                <a:spLocks noRot="1" noChangeAspect="1" noMove="1" noResize="1" noEditPoints="1" noAdjustHandles="1" noChangeArrowheads="1" noChangeShapeType="1" noTextEdit="1"/>
              </p:cNvSpPr>
              <p:nvPr/>
            </p:nvSpPr>
            <p:spPr>
              <a:xfrm>
                <a:off x="10282954" y="3663831"/>
                <a:ext cx="1751001" cy="369332"/>
              </a:xfrm>
              <a:prstGeom prst="rect">
                <a:avLst/>
              </a:prstGeom>
              <a:blipFill>
                <a:blip r:embed="rId6"/>
                <a:stretch>
                  <a:fillRect l="-3136"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4613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26</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1.5m</a:t>
            </a:r>
            <a:r>
              <a:rPr lang="zh-CN" altLang="en-US" sz="3200" dirty="0">
                <a:latin typeface="宋体" panose="02010600030101010101" pitchFamily="2" charset="-122"/>
                <a:ea typeface="宋体" panose="02010600030101010101" pitchFamily="2" charset="-122"/>
              </a:rPr>
              <a:t>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a:t>
            </a:r>
            <a:r>
              <a:rPr lang="en-US" altLang="zh-CN" sz="3200" dirty="0">
                <a:latin typeface="宋体" panose="02010600030101010101" pitchFamily="2" charset="-122"/>
                <a:ea typeface="宋体" panose="02010600030101010101" pitchFamily="2" charset="-122"/>
              </a:rPr>
              <a:t>(3)</a:t>
            </a:r>
            <a:endParaRPr lang="zh-CN" altLang="en-US" sz="3200" dirty="0">
              <a:latin typeface="宋体" panose="02010600030101010101" pitchFamily="2" charset="-122"/>
              <a:ea typeface="宋体" panose="02010600030101010101" pitchFamily="2" charset="-122"/>
            </a:endParaRPr>
          </a:p>
        </p:txBody>
      </p:sp>
      <p:sp>
        <p:nvSpPr>
          <p:cNvPr id="10" name="TextBox 4">
            <a:extLst>
              <a:ext uri="{FF2B5EF4-FFF2-40B4-BE49-F238E27FC236}">
                <a16:creationId xmlns:a16="http://schemas.microsoft.com/office/drawing/2014/main" id="{ADC4369C-648F-23EB-DF81-ADE545A66042}"/>
              </a:ext>
            </a:extLst>
          </p:cNvPr>
          <p:cNvSpPr txBox="1"/>
          <p:nvPr/>
        </p:nvSpPr>
        <p:spPr>
          <a:xfrm>
            <a:off x="855334" y="1333137"/>
            <a:ext cx="10422621"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rPr>
              <a:t>6.26</a:t>
            </a:r>
            <a:r>
              <a:rPr lang="zh-CN" altLang="en-US" dirty="0">
                <a:latin typeface="宋体" panose="02010600030101010101" pitchFamily="2" charset="-122"/>
                <a:ea typeface="宋体" panose="02010600030101010101" pitchFamily="2" charset="-122"/>
              </a:rPr>
              <a:t>号第二轮测试：</a:t>
            </a:r>
          </a:p>
        </p:txBody>
      </p:sp>
      <p:sp>
        <p:nvSpPr>
          <p:cNvPr id="13" name="TextBox 2">
            <a:extLst>
              <a:ext uri="{FF2B5EF4-FFF2-40B4-BE49-F238E27FC236}">
                <a16:creationId xmlns:a16="http://schemas.microsoft.com/office/drawing/2014/main" id="{B48EDD50-89C8-88C1-53EE-9550A98AEF47}"/>
              </a:ext>
            </a:extLst>
          </p:cNvPr>
          <p:cNvSpPr txBox="1"/>
          <p:nvPr/>
        </p:nvSpPr>
        <p:spPr>
          <a:xfrm>
            <a:off x="1136949" y="1708998"/>
            <a:ext cx="9674926" cy="584775"/>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因为调整了结构，失超记忆能力有限。第二次励磁，仍然需要失超锻炼。</a:t>
            </a:r>
            <a:endParaRPr lang="en-US" altLang="zh-CN" sz="1600" dirty="0">
              <a:latin typeface="宋体" panose="02010600030101010101" pitchFamily="2" charset="-122"/>
              <a:ea typeface="宋体" panose="02010600030101010101" pitchFamily="2" charset="-122"/>
            </a:endParaRPr>
          </a:p>
          <a:p>
            <a:r>
              <a:rPr lang="zh-CN" altLang="en-US" sz="1600" dirty="0">
                <a:latin typeface="宋体" panose="02010600030101010101" pitchFamily="2" charset="-122"/>
                <a:ea typeface="宋体" panose="02010600030101010101" pitchFamily="2" charset="-122"/>
              </a:rPr>
              <a:t>电流更加稳定，在</a:t>
            </a:r>
            <a:r>
              <a:rPr lang="en-US" altLang="zh-CN" sz="1600" dirty="0">
                <a:latin typeface="宋体" panose="02010600030101010101" pitchFamily="2" charset="-122"/>
                <a:ea typeface="宋体" panose="02010600030101010101" pitchFamily="2" charset="-122"/>
              </a:rPr>
              <a:t>400A</a:t>
            </a:r>
            <a:r>
              <a:rPr lang="zh-CN" altLang="en-US" sz="1600" dirty="0">
                <a:latin typeface="宋体" panose="02010600030101010101" pitchFamily="2" charset="-122"/>
                <a:ea typeface="宋体" panose="02010600030101010101" pitchFamily="2" charset="-122"/>
              </a:rPr>
              <a:t>以上可以测得磁场，最大励磁电流达到</a:t>
            </a:r>
            <a:r>
              <a:rPr lang="en-US" altLang="zh-CN" sz="1600" dirty="0">
                <a:latin typeface="宋体" panose="02010600030101010101" pitchFamily="2" charset="-122"/>
                <a:ea typeface="宋体" panose="02010600030101010101" pitchFamily="2" charset="-122"/>
              </a:rPr>
              <a:t>450A</a:t>
            </a:r>
            <a:endParaRPr lang="zh-CN" altLang="en-US" sz="1600" dirty="0">
              <a:latin typeface="宋体" panose="02010600030101010101" pitchFamily="2" charset="-122"/>
              <a:ea typeface="宋体" panose="02010600030101010101" pitchFamily="2" charset="-122"/>
            </a:endParaRPr>
          </a:p>
        </p:txBody>
      </p:sp>
      <p:pic>
        <p:nvPicPr>
          <p:cNvPr id="9" name="图片 8">
            <a:extLst>
              <a:ext uri="{FF2B5EF4-FFF2-40B4-BE49-F238E27FC236}">
                <a16:creationId xmlns:a16="http://schemas.microsoft.com/office/drawing/2014/main" id="{FAE86EC7-FEEA-C6EB-51EB-5F556E71A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270" y="2457505"/>
            <a:ext cx="4502735" cy="3145210"/>
          </a:xfrm>
          <a:prstGeom prst="rect">
            <a:avLst/>
          </a:prstGeom>
        </p:spPr>
      </p:pic>
      <p:pic>
        <p:nvPicPr>
          <p:cNvPr id="15" name="图片 14">
            <a:extLst>
              <a:ext uri="{FF2B5EF4-FFF2-40B4-BE49-F238E27FC236}">
                <a16:creationId xmlns:a16="http://schemas.microsoft.com/office/drawing/2014/main" id="{74698572-6CE4-1A50-A867-0E7020B88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883" y="2507508"/>
            <a:ext cx="4229284" cy="3088861"/>
          </a:xfrm>
          <a:prstGeom prst="rect">
            <a:avLst/>
          </a:prstGeom>
        </p:spPr>
      </p:pic>
    </p:spTree>
    <p:extLst>
      <p:ext uri="{BB962C8B-B14F-4D97-AF65-F5344CB8AC3E}">
        <p14:creationId xmlns:p14="http://schemas.microsoft.com/office/powerpoint/2010/main" val="1066370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27</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1.5m</a:t>
            </a:r>
            <a:r>
              <a:rPr lang="zh-CN" altLang="en-US" sz="3200" dirty="0">
                <a:latin typeface="宋体" panose="02010600030101010101" pitchFamily="2" charset="-122"/>
                <a:ea typeface="宋体" panose="02010600030101010101" pitchFamily="2" charset="-122"/>
              </a:rPr>
              <a:t>长</a:t>
            </a:r>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垂测</a:t>
            </a:r>
            <a:r>
              <a:rPr lang="en-US" altLang="zh-CN" sz="3200" dirty="0">
                <a:latin typeface="宋体" panose="02010600030101010101" pitchFamily="2" charset="-122"/>
                <a:ea typeface="宋体" panose="02010600030101010101" pitchFamily="2" charset="-122"/>
              </a:rPr>
              <a:t>(4)</a:t>
            </a:r>
            <a:endParaRPr lang="zh-CN" altLang="en-US" sz="3200" dirty="0">
              <a:latin typeface="宋体" panose="02010600030101010101" pitchFamily="2" charset="-122"/>
              <a:ea typeface="宋体" panose="02010600030101010101" pitchFamily="2" charset="-122"/>
            </a:endParaRPr>
          </a:p>
        </p:txBody>
      </p:sp>
      <p:sp>
        <p:nvSpPr>
          <p:cNvPr id="10" name="TextBox 4">
            <a:extLst>
              <a:ext uri="{FF2B5EF4-FFF2-40B4-BE49-F238E27FC236}">
                <a16:creationId xmlns:a16="http://schemas.microsoft.com/office/drawing/2014/main" id="{ADC4369C-648F-23EB-DF81-ADE545A66042}"/>
              </a:ext>
            </a:extLst>
          </p:cNvPr>
          <p:cNvSpPr txBox="1"/>
          <p:nvPr/>
        </p:nvSpPr>
        <p:spPr>
          <a:xfrm>
            <a:off x="884689" y="1202109"/>
            <a:ext cx="10422621"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宋体" panose="02010600030101010101" pitchFamily="2" charset="-122"/>
                <a:ea typeface="宋体" panose="02010600030101010101" pitchFamily="2" charset="-122"/>
              </a:rPr>
              <a:t>6.26</a:t>
            </a:r>
            <a:r>
              <a:rPr lang="zh-CN" altLang="en-US" dirty="0">
                <a:latin typeface="宋体" panose="02010600030101010101" pitchFamily="2" charset="-122"/>
                <a:ea typeface="宋体" panose="02010600030101010101" pitchFamily="2" charset="-122"/>
              </a:rPr>
              <a:t>号第二轮测试：</a:t>
            </a:r>
          </a:p>
        </p:txBody>
      </p:sp>
      <p:sp>
        <p:nvSpPr>
          <p:cNvPr id="13" name="TextBox 2">
            <a:extLst>
              <a:ext uri="{FF2B5EF4-FFF2-40B4-BE49-F238E27FC236}">
                <a16:creationId xmlns:a16="http://schemas.microsoft.com/office/drawing/2014/main" id="{B48EDD50-89C8-88C1-53EE-9550A98AEF47}"/>
              </a:ext>
            </a:extLst>
          </p:cNvPr>
          <p:cNvSpPr txBox="1"/>
          <p:nvPr/>
        </p:nvSpPr>
        <p:spPr>
          <a:xfrm>
            <a:off x="1082241" y="1591501"/>
            <a:ext cx="9674926"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通过塞块调整了磁间隙后，磁场峰值的均匀性更好。</a:t>
            </a:r>
          </a:p>
        </p:txBody>
      </p:sp>
      <p:graphicFrame>
        <p:nvGraphicFramePr>
          <p:cNvPr id="14" name="Object 2">
            <a:extLst>
              <a:ext uri="{FF2B5EF4-FFF2-40B4-BE49-F238E27FC236}">
                <a16:creationId xmlns:a16="http://schemas.microsoft.com/office/drawing/2014/main" id="{9FAC0416-3356-6529-48F3-135F7FEB18A3}"/>
              </a:ext>
            </a:extLst>
          </p:cNvPr>
          <p:cNvGraphicFramePr>
            <a:graphicFrameLocks noChangeAspect="1"/>
          </p:cNvGraphicFramePr>
          <p:nvPr>
            <p:extLst>
              <p:ext uri="{D42A27DB-BD31-4B8C-83A1-F6EECF244321}">
                <p14:modId xmlns:p14="http://schemas.microsoft.com/office/powerpoint/2010/main" val="2882380559"/>
              </p:ext>
            </p:extLst>
          </p:nvPr>
        </p:nvGraphicFramePr>
        <p:xfrm>
          <a:off x="5896259" y="1954663"/>
          <a:ext cx="3356326" cy="2568201"/>
        </p:xfrm>
        <a:graphic>
          <a:graphicData uri="http://schemas.openxmlformats.org/presentationml/2006/ole">
            <mc:AlternateContent xmlns:mc="http://schemas.openxmlformats.org/markup-compatibility/2006">
              <mc:Choice xmlns:v="urn:schemas-microsoft-com:vml" Requires="v">
                <p:oleObj name="Graph" r:id="rId3" imgW="3920760" imgH="3000960" progId="Origin50.Graph">
                  <p:embed/>
                </p:oleObj>
              </mc:Choice>
              <mc:Fallback>
                <p:oleObj name="Graph" r:id="rId3" imgW="3920760" imgH="3000960" progId="Origin50.Graph">
                  <p:embed/>
                  <p:pic>
                    <p:nvPicPr>
                      <p:cNvPr id="3" name="Object 2"/>
                      <p:cNvPicPr/>
                      <p:nvPr/>
                    </p:nvPicPr>
                    <p:blipFill>
                      <a:blip r:embed="rId4"/>
                      <a:stretch>
                        <a:fillRect/>
                      </a:stretch>
                    </p:blipFill>
                    <p:spPr>
                      <a:xfrm>
                        <a:off x="5896259" y="1954663"/>
                        <a:ext cx="3356326" cy="2568201"/>
                      </a:xfrm>
                      <a:prstGeom prst="rect">
                        <a:avLst/>
                      </a:prstGeom>
                    </p:spPr>
                  </p:pic>
                </p:oleObj>
              </mc:Fallback>
            </mc:AlternateContent>
          </a:graphicData>
        </a:graphic>
      </p:graphicFrame>
      <p:graphicFrame>
        <p:nvGraphicFramePr>
          <p:cNvPr id="16" name="Object 6">
            <a:extLst>
              <a:ext uri="{FF2B5EF4-FFF2-40B4-BE49-F238E27FC236}">
                <a16:creationId xmlns:a16="http://schemas.microsoft.com/office/drawing/2014/main" id="{DC83EA6D-DD77-70CC-8740-BFF1FBE7C24D}"/>
              </a:ext>
            </a:extLst>
          </p:cNvPr>
          <p:cNvGraphicFramePr>
            <a:graphicFrameLocks noChangeAspect="1"/>
          </p:cNvGraphicFramePr>
          <p:nvPr>
            <p:extLst>
              <p:ext uri="{D42A27DB-BD31-4B8C-83A1-F6EECF244321}">
                <p14:modId xmlns:p14="http://schemas.microsoft.com/office/powerpoint/2010/main" val="2557149935"/>
              </p:ext>
            </p:extLst>
          </p:nvPr>
        </p:nvGraphicFramePr>
        <p:xfrm>
          <a:off x="2404897" y="1981450"/>
          <a:ext cx="3139681" cy="2402428"/>
        </p:xfrm>
        <a:graphic>
          <a:graphicData uri="http://schemas.openxmlformats.org/presentationml/2006/ole">
            <mc:AlternateContent xmlns:mc="http://schemas.openxmlformats.org/markup-compatibility/2006">
              <mc:Choice xmlns:v="urn:schemas-microsoft-com:vml" Requires="v">
                <p:oleObj name="Graph" r:id="rId5" imgW="3920760" imgH="3000960" progId="Origin50.Graph">
                  <p:embed/>
                </p:oleObj>
              </mc:Choice>
              <mc:Fallback>
                <p:oleObj name="Graph" r:id="rId5" imgW="3920760" imgH="3000960" progId="Origin50.Graph">
                  <p:embed/>
                  <p:pic>
                    <p:nvPicPr>
                      <p:cNvPr id="7" name="Object 6"/>
                      <p:cNvPicPr/>
                      <p:nvPr/>
                    </p:nvPicPr>
                    <p:blipFill>
                      <a:blip r:embed="rId6"/>
                      <a:stretch>
                        <a:fillRect/>
                      </a:stretch>
                    </p:blipFill>
                    <p:spPr>
                      <a:xfrm>
                        <a:off x="2404897" y="1981450"/>
                        <a:ext cx="3139681" cy="2402428"/>
                      </a:xfrm>
                      <a:prstGeom prst="rect">
                        <a:avLst/>
                      </a:prstGeom>
                    </p:spPr>
                  </p:pic>
                </p:oleObj>
              </mc:Fallback>
            </mc:AlternateContent>
          </a:graphicData>
        </a:graphic>
      </p:graphicFrame>
      <p:cxnSp>
        <p:nvCxnSpPr>
          <p:cNvPr id="5" name="直接连接符 4">
            <a:extLst>
              <a:ext uri="{FF2B5EF4-FFF2-40B4-BE49-F238E27FC236}">
                <a16:creationId xmlns:a16="http://schemas.microsoft.com/office/drawing/2014/main" id="{C8DBEF85-6B13-3A41-1DEA-6E2E9DC1410D}"/>
              </a:ext>
            </a:extLst>
          </p:cNvPr>
          <p:cNvCxnSpPr/>
          <p:nvPr/>
        </p:nvCxnSpPr>
        <p:spPr>
          <a:xfrm>
            <a:off x="1925630" y="3720123"/>
            <a:ext cx="744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直接连接符 16">
            <a:extLst>
              <a:ext uri="{FF2B5EF4-FFF2-40B4-BE49-F238E27FC236}">
                <a16:creationId xmlns:a16="http://schemas.microsoft.com/office/drawing/2014/main" id="{2CD026D9-99E9-5DB3-0E0B-30FE33740649}"/>
              </a:ext>
            </a:extLst>
          </p:cNvPr>
          <p:cNvCxnSpPr/>
          <p:nvPr/>
        </p:nvCxnSpPr>
        <p:spPr>
          <a:xfrm>
            <a:off x="1925630" y="2567353"/>
            <a:ext cx="7446375"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2">
            <a:extLst>
              <a:ext uri="{FF2B5EF4-FFF2-40B4-BE49-F238E27FC236}">
                <a16:creationId xmlns:a16="http://schemas.microsoft.com/office/drawing/2014/main" id="{13CD706A-E37F-F619-B847-454CA8C75384}"/>
              </a:ext>
            </a:extLst>
          </p:cNvPr>
          <p:cNvSpPr txBox="1"/>
          <p:nvPr/>
        </p:nvSpPr>
        <p:spPr>
          <a:xfrm>
            <a:off x="1058796" y="4078978"/>
            <a:ext cx="9674926"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相位误差</a:t>
            </a:r>
          </a:p>
        </p:txBody>
      </p:sp>
      <p:graphicFrame>
        <p:nvGraphicFramePr>
          <p:cNvPr id="21" name="Object 2">
            <a:extLst>
              <a:ext uri="{FF2B5EF4-FFF2-40B4-BE49-F238E27FC236}">
                <a16:creationId xmlns:a16="http://schemas.microsoft.com/office/drawing/2014/main" id="{249AFE3A-7F32-F336-10A5-320547453DF4}"/>
              </a:ext>
            </a:extLst>
          </p:cNvPr>
          <p:cNvGraphicFramePr>
            <a:graphicFrameLocks noChangeAspect="1"/>
          </p:cNvGraphicFramePr>
          <p:nvPr>
            <p:extLst>
              <p:ext uri="{D42A27DB-BD31-4B8C-83A1-F6EECF244321}">
                <p14:modId xmlns:p14="http://schemas.microsoft.com/office/powerpoint/2010/main" val="4135006271"/>
              </p:ext>
            </p:extLst>
          </p:nvPr>
        </p:nvGraphicFramePr>
        <p:xfrm>
          <a:off x="1688933" y="4319872"/>
          <a:ext cx="2595319" cy="1985892"/>
        </p:xfrm>
        <a:graphic>
          <a:graphicData uri="http://schemas.openxmlformats.org/presentationml/2006/ole">
            <mc:AlternateContent xmlns:mc="http://schemas.openxmlformats.org/markup-compatibility/2006">
              <mc:Choice xmlns:v="urn:schemas-microsoft-com:vml" Requires="v">
                <p:oleObj name="Graph" r:id="rId7" imgW="3920760" imgH="3000960" progId="Origin50.Graph">
                  <p:embed/>
                </p:oleObj>
              </mc:Choice>
              <mc:Fallback>
                <p:oleObj name="Graph" r:id="rId7" imgW="3920760" imgH="3000960" progId="Origin50.Graph">
                  <p:embed/>
                  <p:pic>
                    <p:nvPicPr>
                      <p:cNvPr id="3" name="Object 2"/>
                      <p:cNvPicPr/>
                      <p:nvPr/>
                    </p:nvPicPr>
                    <p:blipFill>
                      <a:blip r:embed="rId8"/>
                      <a:stretch>
                        <a:fillRect/>
                      </a:stretch>
                    </p:blipFill>
                    <p:spPr>
                      <a:xfrm>
                        <a:off x="1688933" y="4319872"/>
                        <a:ext cx="2595319" cy="1985892"/>
                      </a:xfrm>
                      <a:prstGeom prst="rect">
                        <a:avLst/>
                      </a:prstGeom>
                    </p:spPr>
                  </p:pic>
                </p:oleObj>
              </mc:Fallback>
            </mc:AlternateContent>
          </a:graphicData>
        </a:graphic>
      </p:graphicFrame>
      <p:graphicFrame>
        <p:nvGraphicFramePr>
          <p:cNvPr id="23" name="Object 5">
            <a:extLst>
              <a:ext uri="{FF2B5EF4-FFF2-40B4-BE49-F238E27FC236}">
                <a16:creationId xmlns:a16="http://schemas.microsoft.com/office/drawing/2014/main" id="{6376983C-B607-F553-163D-3583DA75AACE}"/>
              </a:ext>
            </a:extLst>
          </p:cNvPr>
          <p:cNvGraphicFramePr>
            <a:graphicFrameLocks noChangeAspect="1"/>
          </p:cNvGraphicFramePr>
          <p:nvPr>
            <p:extLst>
              <p:ext uri="{D42A27DB-BD31-4B8C-83A1-F6EECF244321}">
                <p14:modId xmlns:p14="http://schemas.microsoft.com/office/powerpoint/2010/main" val="381317351"/>
              </p:ext>
            </p:extLst>
          </p:nvPr>
        </p:nvGraphicFramePr>
        <p:xfrm>
          <a:off x="4148971" y="4344108"/>
          <a:ext cx="2671462" cy="2044155"/>
        </p:xfrm>
        <a:graphic>
          <a:graphicData uri="http://schemas.openxmlformats.org/presentationml/2006/ole">
            <mc:AlternateContent xmlns:mc="http://schemas.openxmlformats.org/markup-compatibility/2006">
              <mc:Choice xmlns:v="urn:schemas-microsoft-com:vml" Requires="v">
                <p:oleObj name="Graph" r:id="rId9" imgW="3920760" imgH="3000960" progId="Origin50.Graph">
                  <p:embed/>
                </p:oleObj>
              </mc:Choice>
              <mc:Fallback>
                <p:oleObj name="Graph" r:id="rId9" imgW="3920760" imgH="3000960" progId="Origin50.Graph">
                  <p:embed/>
                  <p:pic>
                    <p:nvPicPr>
                      <p:cNvPr id="6" name="Object 5"/>
                      <p:cNvPicPr/>
                      <p:nvPr/>
                    </p:nvPicPr>
                    <p:blipFill>
                      <a:blip r:embed="rId10"/>
                      <a:stretch>
                        <a:fillRect/>
                      </a:stretch>
                    </p:blipFill>
                    <p:spPr>
                      <a:xfrm>
                        <a:off x="4148971" y="4344108"/>
                        <a:ext cx="2671462" cy="2044155"/>
                      </a:xfrm>
                      <a:prstGeom prst="rect">
                        <a:avLst/>
                      </a:prstGeom>
                    </p:spPr>
                  </p:pic>
                </p:oleObj>
              </mc:Fallback>
            </mc:AlternateContent>
          </a:graphicData>
        </a:graphic>
      </p:graphicFrame>
      <p:graphicFrame>
        <p:nvGraphicFramePr>
          <p:cNvPr id="24" name="Object 6">
            <a:extLst>
              <a:ext uri="{FF2B5EF4-FFF2-40B4-BE49-F238E27FC236}">
                <a16:creationId xmlns:a16="http://schemas.microsoft.com/office/drawing/2014/main" id="{69606476-7084-EDA1-4535-5260F4AD1B54}"/>
              </a:ext>
            </a:extLst>
          </p:cNvPr>
          <p:cNvGraphicFramePr>
            <a:graphicFrameLocks noChangeAspect="1"/>
          </p:cNvGraphicFramePr>
          <p:nvPr>
            <p:extLst>
              <p:ext uri="{D42A27DB-BD31-4B8C-83A1-F6EECF244321}">
                <p14:modId xmlns:p14="http://schemas.microsoft.com/office/powerpoint/2010/main" val="1939025179"/>
              </p:ext>
            </p:extLst>
          </p:nvPr>
        </p:nvGraphicFramePr>
        <p:xfrm>
          <a:off x="6631096" y="4310454"/>
          <a:ext cx="2740909" cy="2097295"/>
        </p:xfrm>
        <a:graphic>
          <a:graphicData uri="http://schemas.openxmlformats.org/presentationml/2006/ole">
            <mc:AlternateContent xmlns:mc="http://schemas.openxmlformats.org/markup-compatibility/2006">
              <mc:Choice xmlns:v="urn:schemas-microsoft-com:vml" Requires="v">
                <p:oleObj name="Graph" r:id="rId11" imgW="3920760" imgH="3000960" progId="Origin50.Graph">
                  <p:embed/>
                </p:oleObj>
              </mc:Choice>
              <mc:Fallback>
                <p:oleObj name="Graph" r:id="rId11" imgW="3920760" imgH="3000960" progId="Origin50.Graph">
                  <p:embed/>
                  <p:pic>
                    <p:nvPicPr>
                      <p:cNvPr id="7" name="Object 6"/>
                      <p:cNvPicPr/>
                      <p:nvPr/>
                    </p:nvPicPr>
                    <p:blipFill>
                      <a:blip r:embed="rId12"/>
                      <a:stretch>
                        <a:fillRect/>
                      </a:stretch>
                    </p:blipFill>
                    <p:spPr>
                      <a:xfrm>
                        <a:off x="6631096" y="4310454"/>
                        <a:ext cx="2740909" cy="209729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87E8AAC-3344-4D8A-C302-03804774F818}"/>
                  </a:ext>
                </a:extLst>
              </p:cNvPr>
              <p:cNvSpPr txBox="1"/>
              <p:nvPr/>
            </p:nvSpPr>
            <p:spPr>
              <a:xfrm>
                <a:off x="9402420" y="4776386"/>
                <a:ext cx="1751001" cy="923330"/>
              </a:xfrm>
              <a:prstGeom prst="rect">
                <a:avLst/>
              </a:prstGeom>
              <a:noFill/>
            </p:spPr>
            <p:txBody>
              <a:bodyPr wrap="square" rtlCol="0">
                <a:spAutoFit/>
              </a:bodyPr>
              <a:lstStyle/>
              <a:p>
                <a:r>
                  <a:rPr lang="en-US" altLang="zh-CN" dirty="0">
                    <a:solidFill>
                      <a:srgbClr val="FF0000"/>
                    </a:solidFill>
                  </a:rPr>
                  <a:t>200A: 4.2</a:t>
                </a:r>
                <a14:m>
                  <m:oMath xmlns:m="http://schemas.openxmlformats.org/officeDocument/2006/math">
                    <m:r>
                      <a:rPr lang="en-US" altLang="zh-CN" i="1" smtClean="0">
                        <a:solidFill>
                          <a:srgbClr val="FF0000"/>
                        </a:solidFill>
                        <a:latin typeface="Cambria Math" panose="02040503050406030204" pitchFamily="18" charset="0"/>
                        <a:ea typeface="Cambria Math" panose="02040503050406030204" pitchFamily="18" charset="0"/>
                      </a:rPr>
                      <m:t>°</m:t>
                    </m:r>
                  </m:oMath>
                </a14:m>
                <a:endParaRPr lang="en-US" altLang="zh-CN" dirty="0">
                  <a:solidFill>
                    <a:srgbClr val="FF0000"/>
                  </a:solidFill>
                  <a:ea typeface="Cambria Math" panose="02040503050406030204" pitchFamily="18" charset="0"/>
                </a:endParaRPr>
              </a:p>
              <a:p>
                <a:r>
                  <a:rPr lang="en-US" altLang="zh-CN" dirty="0">
                    <a:solidFill>
                      <a:srgbClr val="FF0000"/>
                    </a:solidFill>
                  </a:rPr>
                  <a:t>300A: 6.4</a:t>
                </a:r>
                <a14:m>
                  <m:oMath xmlns:m="http://schemas.openxmlformats.org/officeDocument/2006/math">
                    <m:r>
                      <a:rPr lang="en-US" altLang="zh-CN" i="1" smtClean="0">
                        <a:solidFill>
                          <a:srgbClr val="FF0000"/>
                        </a:solidFill>
                        <a:latin typeface="Cambria Math" panose="02040503050406030204" pitchFamily="18" charset="0"/>
                        <a:ea typeface="Cambria Math" panose="02040503050406030204" pitchFamily="18" charset="0"/>
                      </a:rPr>
                      <m:t>°</m:t>
                    </m:r>
                  </m:oMath>
                </a14:m>
                <a:endParaRPr lang="en-US" altLang="zh-CN" dirty="0">
                  <a:solidFill>
                    <a:srgbClr val="FF0000"/>
                  </a:solidFill>
                  <a:ea typeface="Cambria Math" panose="02040503050406030204" pitchFamily="18" charset="0"/>
                </a:endParaRPr>
              </a:p>
              <a:p>
                <a:r>
                  <a:rPr lang="en-US" altLang="zh-CN" dirty="0">
                    <a:solidFill>
                      <a:srgbClr val="FF0000"/>
                    </a:solidFill>
                  </a:rPr>
                  <a:t>400A: 8.2</a:t>
                </a:r>
                <a14:m>
                  <m:oMath xmlns:m="http://schemas.openxmlformats.org/officeDocument/2006/math">
                    <m:r>
                      <a:rPr lang="en-US" altLang="zh-CN" i="1" smtClean="0">
                        <a:solidFill>
                          <a:srgbClr val="FF0000"/>
                        </a:solidFill>
                        <a:latin typeface="Cambria Math" panose="02040503050406030204" pitchFamily="18" charset="0"/>
                        <a:ea typeface="Cambria Math" panose="02040503050406030204" pitchFamily="18" charset="0"/>
                      </a:rPr>
                      <m:t>°</m:t>
                    </m:r>
                  </m:oMath>
                </a14:m>
                <a:endParaRPr lang="zh-CN" altLang="en-US" dirty="0">
                  <a:solidFill>
                    <a:srgbClr val="FF0000"/>
                  </a:solidFill>
                </a:endParaRPr>
              </a:p>
            </p:txBody>
          </p:sp>
        </mc:Choice>
        <mc:Fallback xmlns="">
          <p:sp>
            <p:nvSpPr>
              <p:cNvPr id="8" name="文本框 7">
                <a:extLst>
                  <a:ext uri="{FF2B5EF4-FFF2-40B4-BE49-F238E27FC236}">
                    <a16:creationId xmlns:a16="http://schemas.microsoft.com/office/drawing/2014/main" id="{A87E8AAC-3344-4D8A-C302-03804774F818}"/>
                  </a:ext>
                </a:extLst>
              </p:cNvPr>
              <p:cNvSpPr txBox="1">
                <a:spLocks noRot="1" noChangeAspect="1" noMove="1" noResize="1" noEditPoints="1" noAdjustHandles="1" noChangeArrowheads="1" noChangeShapeType="1" noTextEdit="1"/>
              </p:cNvSpPr>
              <p:nvPr/>
            </p:nvSpPr>
            <p:spPr>
              <a:xfrm>
                <a:off x="9402420" y="4776386"/>
                <a:ext cx="1751001" cy="923330"/>
              </a:xfrm>
              <a:prstGeom prst="rect">
                <a:avLst/>
              </a:prstGeom>
              <a:blipFill>
                <a:blip r:embed="rId13"/>
                <a:stretch>
                  <a:fillRect l="-2778" t="-3974" b="-99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93057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28</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水平恒温器磁铁测试</a:t>
            </a:r>
          </a:p>
        </p:txBody>
      </p:sp>
      <p:pic>
        <p:nvPicPr>
          <p:cNvPr id="5" name="图片 4">
            <a:extLst>
              <a:ext uri="{FF2B5EF4-FFF2-40B4-BE49-F238E27FC236}">
                <a16:creationId xmlns:a16="http://schemas.microsoft.com/office/drawing/2014/main" id="{128A8B0E-9378-425F-82DD-FD1C39DE0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427" y="2219689"/>
            <a:ext cx="3190775" cy="2393080"/>
          </a:xfrm>
          <a:prstGeom prst="rect">
            <a:avLst/>
          </a:prstGeom>
        </p:spPr>
      </p:pic>
      <p:sp>
        <p:nvSpPr>
          <p:cNvPr id="21" name="文本框 20">
            <a:extLst>
              <a:ext uri="{FF2B5EF4-FFF2-40B4-BE49-F238E27FC236}">
                <a16:creationId xmlns:a16="http://schemas.microsoft.com/office/drawing/2014/main" id="{E872A3C0-016B-4440-9D7F-8D37B3A255E4}"/>
              </a:ext>
            </a:extLst>
          </p:cNvPr>
          <p:cNvSpPr txBox="1"/>
          <p:nvPr/>
        </p:nvSpPr>
        <p:spPr>
          <a:xfrm>
            <a:off x="5655732" y="5260929"/>
            <a:ext cx="1953164"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磁体装配完成</a:t>
            </a:r>
          </a:p>
        </p:txBody>
      </p:sp>
      <p:graphicFrame>
        <p:nvGraphicFramePr>
          <p:cNvPr id="15" name="对象 14">
            <a:extLst>
              <a:ext uri="{FF2B5EF4-FFF2-40B4-BE49-F238E27FC236}">
                <a16:creationId xmlns:a16="http://schemas.microsoft.com/office/drawing/2014/main" id="{03C5D727-6BA5-412A-9262-1A3FB0D2D893}"/>
              </a:ext>
            </a:extLst>
          </p:cNvPr>
          <p:cNvGraphicFramePr>
            <a:graphicFrameLocks noChangeAspect="1"/>
          </p:cNvGraphicFramePr>
          <p:nvPr>
            <p:extLst>
              <p:ext uri="{D42A27DB-BD31-4B8C-83A1-F6EECF244321}">
                <p14:modId xmlns:p14="http://schemas.microsoft.com/office/powerpoint/2010/main" val="1901418908"/>
              </p:ext>
            </p:extLst>
          </p:nvPr>
        </p:nvGraphicFramePr>
        <p:xfrm>
          <a:off x="8588642" y="2146363"/>
          <a:ext cx="3197225" cy="2644775"/>
        </p:xfrm>
        <a:graphic>
          <a:graphicData uri="http://schemas.openxmlformats.org/presentationml/2006/ole">
            <mc:AlternateContent xmlns:mc="http://schemas.openxmlformats.org/markup-compatibility/2006">
              <mc:Choice xmlns:v="urn:schemas-microsoft-com:vml" Requires="v">
                <p:oleObj r:id="rId5" imgW="4631968" imgH="3554505" progId="Origin50.Graph">
                  <p:embed/>
                </p:oleObj>
              </mc:Choice>
              <mc:Fallback>
                <p:oleObj r:id="rId5" imgW="4631968" imgH="3554505" progId="Origin50.Graph">
                  <p:embed/>
                  <p:pic>
                    <p:nvPicPr>
                      <p:cNvPr id="13" name="对象 12">
                        <a:extLst>
                          <a:ext uri="{FF2B5EF4-FFF2-40B4-BE49-F238E27FC236}">
                            <a16:creationId xmlns:a16="http://schemas.microsoft.com/office/drawing/2014/main" id="{94DC4C06-8E29-458B-B3A9-5F7A018E6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907" t="9651" r="12634" b="4289"/>
                      <a:stretch>
                        <a:fillRect/>
                      </a:stretch>
                    </p:blipFill>
                    <p:spPr bwMode="auto">
                      <a:xfrm>
                        <a:off x="8588642" y="2146363"/>
                        <a:ext cx="3197225" cy="2644775"/>
                      </a:xfrm>
                      <a:prstGeom prst="rect">
                        <a:avLst/>
                      </a:prstGeom>
                      <a:noFill/>
                    </p:spPr>
                  </p:pic>
                </p:oleObj>
              </mc:Fallback>
            </mc:AlternateContent>
          </a:graphicData>
        </a:graphic>
      </p:graphicFrame>
      <p:sp>
        <p:nvSpPr>
          <p:cNvPr id="17" name="文本框 16">
            <a:extLst>
              <a:ext uri="{FF2B5EF4-FFF2-40B4-BE49-F238E27FC236}">
                <a16:creationId xmlns:a16="http://schemas.microsoft.com/office/drawing/2014/main" id="{9A13C0FB-85AC-457C-AE25-E7506EAC2E7A}"/>
              </a:ext>
            </a:extLst>
          </p:cNvPr>
          <p:cNvSpPr txBox="1"/>
          <p:nvPr/>
        </p:nvSpPr>
        <p:spPr>
          <a:xfrm>
            <a:off x="9310802" y="4983930"/>
            <a:ext cx="2057400" cy="646331"/>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失超曲线</a:t>
            </a:r>
            <a:endParaRPr lang="en-US" altLang="zh-CN"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最大电流达到</a:t>
            </a:r>
            <a:r>
              <a:rPr lang="en-US" altLang="zh-CN" dirty="0">
                <a:latin typeface="宋体" panose="02010600030101010101" pitchFamily="2" charset="-122"/>
                <a:ea typeface="宋体" panose="02010600030101010101" pitchFamily="2" charset="-122"/>
              </a:rPr>
              <a:t>480A</a:t>
            </a:r>
            <a:endParaRPr lang="zh-CN" altLang="en-US" dirty="0">
              <a:latin typeface="宋体" panose="02010600030101010101" pitchFamily="2" charset="-122"/>
              <a:ea typeface="宋体" panose="02010600030101010101" pitchFamily="2" charset="-122"/>
            </a:endParaRPr>
          </a:p>
        </p:txBody>
      </p:sp>
      <p:pic>
        <p:nvPicPr>
          <p:cNvPr id="18" name="图片 17">
            <a:extLst>
              <a:ext uri="{FF2B5EF4-FFF2-40B4-BE49-F238E27FC236}">
                <a16:creationId xmlns:a16="http://schemas.microsoft.com/office/drawing/2014/main" id="{76B39DB8-B705-32F9-E20B-AC32A9DA46C2}"/>
              </a:ext>
            </a:extLst>
          </p:cNvPr>
          <p:cNvPicPr>
            <a:picLocks noChangeAspect="1"/>
          </p:cNvPicPr>
          <p:nvPr/>
        </p:nvPicPr>
        <p:blipFill rotWithShape="1">
          <a:blip r:embed="rId7">
            <a:extLst>
              <a:ext uri="{28A0092B-C50C-407E-A947-70E740481C1C}">
                <a14:useLocalDpi xmlns:a14="http://schemas.microsoft.com/office/drawing/2010/main" val="0"/>
              </a:ext>
            </a:extLst>
          </a:blip>
          <a:srcRect l="10402" t="3658" r="13718"/>
          <a:stretch/>
        </p:blipFill>
        <p:spPr>
          <a:xfrm>
            <a:off x="615244" y="2106887"/>
            <a:ext cx="3705793" cy="2507711"/>
          </a:xfrm>
          <a:prstGeom prst="rect">
            <a:avLst/>
          </a:prstGeom>
        </p:spPr>
      </p:pic>
      <p:pic>
        <p:nvPicPr>
          <p:cNvPr id="23" name="图片 22">
            <a:extLst>
              <a:ext uri="{FF2B5EF4-FFF2-40B4-BE49-F238E27FC236}">
                <a16:creationId xmlns:a16="http://schemas.microsoft.com/office/drawing/2014/main" id="{AA54DF31-523E-A0A1-EB11-3891E09A2E15}"/>
              </a:ext>
            </a:extLst>
          </p:cNvPr>
          <p:cNvPicPr>
            <a:picLocks noChangeAspect="1"/>
          </p:cNvPicPr>
          <p:nvPr/>
        </p:nvPicPr>
        <p:blipFill rotWithShape="1">
          <a:blip r:embed="rId8">
            <a:extLst>
              <a:ext uri="{28A0092B-C50C-407E-A947-70E740481C1C}">
                <a14:useLocalDpi xmlns:a14="http://schemas.microsoft.com/office/drawing/2010/main" val="0"/>
              </a:ext>
            </a:extLst>
          </a:blip>
          <a:srcRect t="37695" b="16519"/>
          <a:stretch/>
        </p:blipFill>
        <p:spPr>
          <a:xfrm>
            <a:off x="615244" y="4274276"/>
            <a:ext cx="3705793" cy="921986"/>
          </a:xfrm>
          <a:prstGeom prst="rect">
            <a:avLst/>
          </a:prstGeom>
        </p:spPr>
      </p:pic>
      <p:sp>
        <p:nvSpPr>
          <p:cNvPr id="25" name="文本框 24">
            <a:extLst>
              <a:ext uri="{FF2B5EF4-FFF2-40B4-BE49-F238E27FC236}">
                <a16:creationId xmlns:a16="http://schemas.microsoft.com/office/drawing/2014/main" id="{54AB01A8-1D1F-608C-535B-6EC138093388}"/>
              </a:ext>
            </a:extLst>
          </p:cNvPr>
          <p:cNvSpPr txBox="1"/>
          <p:nvPr/>
        </p:nvSpPr>
        <p:spPr>
          <a:xfrm>
            <a:off x="985410" y="5308681"/>
            <a:ext cx="3190774"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半米长</a:t>
            </a:r>
            <a:r>
              <a:rPr lang="en-US" altLang="zh-CN" dirty="0">
                <a:latin typeface="宋体" panose="02010600030101010101" pitchFamily="2" charset="-122"/>
                <a:ea typeface="宋体" panose="02010600030101010101" pitchFamily="2" charset="-122"/>
              </a:rPr>
              <a:t>SCU</a:t>
            </a:r>
            <a:r>
              <a:rPr lang="zh-CN" altLang="en-US" dirty="0">
                <a:latin typeface="宋体" panose="02010600030101010101" pitchFamily="2" charset="-122"/>
                <a:ea typeface="宋体" panose="02010600030101010101" pitchFamily="2" charset="-122"/>
              </a:rPr>
              <a:t>磁体装配结构图</a:t>
            </a:r>
          </a:p>
        </p:txBody>
      </p:sp>
      <p:sp>
        <p:nvSpPr>
          <p:cNvPr id="26" name="文本框 25">
            <a:extLst>
              <a:ext uri="{FF2B5EF4-FFF2-40B4-BE49-F238E27FC236}">
                <a16:creationId xmlns:a16="http://schemas.microsoft.com/office/drawing/2014/main" id="{75F88E01-DDEE-FAAD-2A26-CD0B554ED457}"/>
              </a:ext>
            </a:extLst>
          </p:cNvPr>
          <p:cNvSpPr txBox="1"/>
          <p:nvPr/>
        </p:nvSpPr>
        <p:spPr>
          <a:xfrm>
            <a:off x="615243" y="1340557"/>
            <a:ext cx="9789744"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宋体" panose="02010600030101010101" pitchFamily="2" charset="-122"/>
                <a:ea typeface="宋体" panose="02010600030101010101" pitchFamily="2" charset="-122"/>
              </a:rPr>
              <a:t>利用半米长</a:t>
            </a:r>
            <a:r>
              <a:rPr lang="en-US" altLang="zh-CN" dirty="0">
                <a:latin typeface="宋体" panose="02010600030101010101" pitchFamily="2" charset="-122"/>
                <a:ea typeface="宋体" panose="02010600030101010101" pitchFamily="2" charset="-122"/>
              </a:rPr>
              <a:t>SCU</a:t>
            </a:r>
            <a:r>
              <a:rPr lang="zh-CN" altLang="en-US" dirty="0">
                <a:latin typeface="宋体" panose="02010600030101010101" pitchFamily="2" charset="-122"/>
                <a:ea typeface="宋体" panose="02010600030101010101" pitchFamily="2" charset="-122"/>
              </a:rPr>
              <a:t>对水平恒温器磁体装配进行试验，完成了降温和失超测试。</a:t>
            </a:r>
          </a:p>
        </p:txBody>
      </p:sp>
    </p:spTree>
    <p:extLst>
      <p:ext uri="{BB962C8B-B14F-4D97-AF65-F5344CB8AC3E}">
        <p14:creationId xmlns:p14="http://schemas.microsoft.com/office/powerpoint/2010/main" val="293577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29</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水平磁测系统调试</a:t>
            </a:r>
          </a:p>
        </p:txBody>
      </p:sp>
      <p:sp>
        <p:nvSpPr>
          <p:cNvPr id="2" name="文本框 1">
            <a:extLst>
              <a:ext uri="{FF2B5EF4-FFF2-40B4-BE49-F238E27FC236}">
                <a16:creationId xmlns:a16="http://schemas.microsoft.com/office/drawing/2014/main" id="{BF7F20D3-B9B1-4082-A2B3-BE5DF361D140}"/>
              </a:ext>
            </a:extLst>
          </p:cNvPr>
          <p:cNvSpPr txBox="1"/>
          <p:nvPr/>
        </p:nvSpPr>
        <p:spPr>
          <a:xfrm>
            <a:off x="1290490" y="1294565"/>
            <a:ext cx="6247884"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已搭建好的水平磁测线下调试系统</a:t>
            </a:r>
          </a:p>
        </p:txBody>
      </p:sp>
      <p:pic>
        <p:nvPicPr>
          <p:cNvPr id="11" name="图片 10">
            <a:extLst>
              <a:ext uri="{FF2B5EF4-FFF2-40B4-BE49-F238E27FC236}">
                <a16:creationId xmlns:a16="http://schemas.microsoft.com/office/drawing/2014/main" id="{E07589B6-004C-45B9-818A-11F63A558912}"/>
              </a:ext>
            </a:extLst>
          </p:cNvPr>
          <p:cNvPicPr>
            <a:picLocks noChangeAspect="1"/>
          </p:cNvPicPr>
          <p:nvPr/>
        </p:nvPicPr>
        <p:blipFill>
          <a:blip r:embed="rId4"/>
          <a:stretch>
            <a:fillRect/>
          </a:stretch>
        </p:blipFill>
        <p:spPr>
          <a:xfrm>
            <a:off x="1165289" y="1960358"/>
            <a:ext cx="5613691" cy="2641615"/>
          </a:xfrm>
          <a:prstGeom prst="rect">
            <a:avLst/>
          </a:prstGeom>
        </p:spPr>
      </p:pic>
      <p:pic>
        <p:nvPicPr>
          <p:cNvPr id="3" name="图片 2">
            <a:extLst>
              <a:ext uri="{FF2B5EF4-FFF2-40B4-BE49-F238E27FC236}">
                <a16:creationId xmlns:a16="http://schemas.microsoft.com/office/drawing/2014/main" id="{1801021D-2F34-4941-97B0-7950BD006B0B}"/>
              </a:ext>
            </a:extLst>
          </p:cNvPr>
          <p:cNvPicPr>
            <a:picLocks noChangeAspect="1"/>
          </p:cNvPicPr>
          <p:nvPr/>
        </p:nvPicPr>
        <p:blipFill>
          <a:blip r:embed="rId5"/>
          <a:stretch>
            <a:fillRect/>
          </a:stretch>
        </p:blipFill>
        <p:spPr>
          <a:xfrm>
            <a:off x="7671067" y="1949314"/>
            <a:ext cx="2057400" cy="4383437"/>
          </a:xfrm>
          <a:prstGeom prst="rect">
            <a:avLst/>
          </a:prstGeom>
        </p:spPr>
      </p:pic>
      <p:pic>
        <p:nvPicPr>
          <p:cNvPr id="8" name="图片 7">
            <a:extLst>
              <a:ext uri="{FF2B5EF4-FFF2-40B4-BE49-F238E27FC236}">
                <a16:creationId xmlns:a16="http://schemas.microsoft.com/office/drawing/2014/main" id="{789D431F-3057-4274-9550-38E105B48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856" y="4790197"/>
            <a:ext cx="3195979" cy="1500058"/>
          </a:xfrm>
          <a:prstGeom prst="rect">
            <a:avLst/>
          </a:prstGeom>
        </p:spPr>
      </p:pic>
    </p:spTree>
    <p:extLst>
      <p:ext uri="{BB962C8B-B14F-4D97-AF65-F5344CB8AC3E}">
        <p14:creationId xmlns:p14="http://schemas.microsoft.com/office/powerpoint/2010/main" val="1381735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3</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波荡器</a:t>
            </a:r>
          </a:p>
        </p:txBody>
      </p:sp>
      <p:sp>
        <p:nvSpPr>
          <p:cNvPr id="10" name="文本框 9">
            <a:extLst>
              <a:ext uri="{FF2B5EF4-FFF2-40B4-BE49-F238E27FC236}">
                <a16:creationId xmlns:a16="http://schemas.microsoft.com/office/drawing/2014/main" id="{136B8904-A5AB-4CBD-A4C4-5361B817D0ED}"/>
              </a:ext>
            </a:extLst>
          </p:cNvPr>
          <p:cNvSpPr txBox="1"/>
          <p:nvPr/>
        </p:nvSpPr>
        <p:spPr>
          <a:xfrm>
            <a:off x="580919" y="1176152"/>
            <a:ext cx="11204948" cy="858377"/>
          </a:xfrm>
          <a:prstGeom prst="rect">
            <a:avLst/>
          </a:prstGeom>
          <a:noFill/>
        </p:spPr>
        <p:txBody>
          <a:bodyPr wrap="square" rtlCol="0">
            <a:spAutoFit/>
          </a:bodyPr>
          <a:lstStyle/>
          <a:p>
            <a:pPr>
              <a:lnSpc>
                <a:spcPct val="150000"/>
              </a:lnSpc>
            </a:pPr>
            <a:r>
              <a:rPr lang="zh-CN" altLang="en-US" b="1" dirty="0">
                <a:solidFill>
                  <a:schemeClr val="accent1"/>
                </a:solidFill>
                <a:latin typeface="宋体" panose="02010600030101010101" pitchFamily="2" charset="-122"/>
                <a:ea typeface="宋体" panose="02010600030101010101" pitchFamily="2" charset="-122"/>
              </a:rPr>
              <a:t>波荡器</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由周期排列的永磁块或者励磁线圈序列构成，</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产生</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沿着轴线周期变化的磁场</a:t>
            </a:r>
            <a:r>
              <a:rPr lang="zh-CN" altLang="en-US" dirty="0">
                <a:latin typeface="宋体" panose="02010600030101010101" pitchFamily="2" charset="-122"/>
                <a:ea typeface="宋体" panose="02010600030101010101" pitchFamily="2" charset="-122"/>
              </a:rPr>
              <a:t>。电子在周期性磁场作用下横向周期性运动，产生辐射光。</a:t>
            </a:r>
            <a:endParaRPr lang="en-US" altLang="zh-CN" sz="2000" dirty="0">
              <a:solidFill>
                <a:srgbClr val="00B0F0"/>
              </a:solidFill>
              <a:latin typeface="宋体" panose="02010600030101010101" pitchFamily="2" charset="-122"/>
              <a:ea typeface="宋体" panose="02010600030101010101" pitchFamily="2" charset="-122"/>
            </a:endParaRPr>
          </a:p>
        </p:txBody>
      </p:sp>
      <p:sp>
        <p:nvSpPr>
          <p:cNvPr id="11" name="文本框 10">
            <a:extLst>
              <a:ext uri="{FF2B5EF4-FFF2-40B4-BE49-F238E27FC236}">
                <a16:creationId xmlns:a16="http://schemas.microsoft.com/office/drawing/2014/main" id="{F0992BFF-BFCB-4D98-8D77-F60BC023ABE8}"/>
              </a:ext>
            </a:extLst>
          </p:cNvPr>
          <p:cNvSpPr txBox="1"/>
          <p:nvPr/>
        </p:nvSpPr>
        <p:spPr>
          <a:xfrm>
            <a:off x="5264928" y="2242801"/>
            <a:ext cx="3128565"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平面波荡器中心轴线上磁场：</a:t>
            </a:r>
          </a:p>
        </p:txBody>
      </p:sp>
      <p:pic>
        <p:nvPicPr>
          <p:cNvPr id="12" name="图片 11">
            <a:extLst>
              <a:ext uri="{FF2B5EF4-FFF2-40B4-BE49-F238E27FC236}">
                <a16:creationId xmlns:a16="http://schemas.microsoft.com/office/drawing/2014/main" id="{24C95FE7-6995-406B-B31E-2C96292C1387}"/>
              </a:ext>
            </a:extLst>
          </p:cNvPr>
          <p:cNvPicPr>
            <a:picLocks noChangeAspect="1"/>
          </p:cNvPicPr>
          <p:nvPr/>
        </p:nvPicPr>
        <p:blipFill>
          <a:blip r:embed="rId4"/>
          <a:stretch>
            <a:fillRect/>
          </a:stretch>
        </p:blipFill>
        <p:spPr>
          <a:xfrm>
            <a:off x="878006" y="2231141"/>
            <a:ext cx="3921363" cy="1702473"/>
          </a:xfrm>
          <a:prstGeom prst="rect">
            <a:avLst/>
          </a:prstGeom>
        </p:spPr>
      </p:pic>
      <p:pic>
        <p:nvPicPr>
          <p:cNvPr id="13" name="图片 12">
            <a:extLst>
              <a:ext uri="{FF2B5EF4-FFF2-40B4-BE49-F238E27FC236}">
                <a16:creationId xmlns:a16="http://schemas.microsoft.com/office/drawing/2014/main" id="{BB18D835-8A1D-4B06-8F9B-B4B32D4A35AD}"/>
              </a:ext>
            </a:extLst>
          </p:cNvPr>
          <p:cNvPicPr>
            <a:picLocks noChangeAspect="1"/>
          </p:cNvPicPr>
          <p:nvPr/>
        </p:nvPicPr>
        <p:blipFill>
          <a:blip r:embed="rId5"/>
          <a:stretch>
            <a:fillRect/>
          </a:stretch>
        </p:blipFill>
        <p:spPr>
          <a:xfrm>
            <a:off x="5371045" y="2685142"/>
            <a:ext cx="1831334" cy="949130"/>
          </a:xfrm>
          <a:prstGeom prst="rect">
            <a:avLst/>
          </a:prstGeom>
        </p:spPr>
      </p:pic>
      <p:sp>
        <p:nvSpPr>
          <p:cNvPr id="14" name="文本框 13">
            <a:extLst>
              <a:ext uri="{FF2B5EF4-FFF2-40B4-BE49-F238E27FC236}">
                <a16:creationId xmlns:a16="http://schemas.microsoft.com/office/drawing/2014/main" id="{AC3E7784-847F-4C86-A71A-660D7FC24E00}"/>
              </a:ext>
            </a:extLst>
          </p:cNvPr>
          <p:cNvSpPr txBox="1"/>
          <p:nvPr/>
        </p:nvSpPr>
        <p:spPr>
          <a:xfrm>
            <a:off x="5448005" y="3709168"/>
            <a:ext cx="2555378"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辐射光波长：</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ECAEF358-FD5A-4E4F-875E-1738AB02063C}"/>
                  </a:ext>
                </a:extLst>
              </p:cNvPr>
              <p:cNvSpPr txBox="1"/>
              <p:nvPr/>
            </p:nvSpPr>
            <p:spPr>
              <a:xfrm>
                <a:off x="5448005" y="4207430"/>
                <a:ext cx="2243691" cy="5326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1600" i="1">
                          <a:latin typeface="Cambria Math" panose="02040503050406030204" pitchFamily="18" charset="0"/>
                        </a:rPr>
                        <m:t>𝜆</m:t>
                      </m:r>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𝜆</m:t>
                              </m:r>
                            </m:e>
                            <m:sub>
                              <m:r>
                                <a:rPr lang="en-US" altLang="zh-CN" sz="1600" i="1">
                                  <a:latin typeface="Cambria Math" panose="02040503050406030204" pitchFamily="18" charset="0"/>
                                </a:rPr>
                                <m:t>0</m:t>
                              </m:r>
                            </m:sub>
                          </m:sSub>
                        </m:num>
                        <m:den>
                          <m:r>
                            <a:rPr lang="en-US" altLang="zh-CN" sz="1600" i="1">
                              <a:latin typeface="Cambria Math" panose="02040503050406030204" pitchFamily="18" charset="0"/>
                            </a:rPr>
                            <m:t>2</m:t>
                          </m:r>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den>
                      </m:f>
                      <m:r>
                        <a:rPr lang="en-US" altLang="zh-CN" sz="1600" i="1">
                          <a:latin typeface="Cambria Math" panose="02040503050406030204" pitchFamily="18" charset="0"/>
                        </a:rPr>
                        <m:t>(1+</m:t>
                      </m:r>
                      <m:f>
                        <m:fPr>
                          <m:ctrlPr>
                            <a:rPr lang="en-US" altLang="zh-CN" sz="1600" i="1">
                              <a:latin typeface="Cambria Math" panose="02040503050406030204" pitchFamily="18" charset="0"/>
                            </a:rPr>
                          </m:ctrlPr>
                        </m:fPr>
                        <m:num>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𝐾</m:t>
                              </m:r>
                            </m:e>
                            <m:sup>
                              <m:r>
                                <a:rPr lang="en-US" altLang="zh-CN" sz="1600" i="1">
                                  <a:latin typeface="Cambria Math" panose="02040503050406030204" pitchFamily="18" charset="0"/>
                                </a:rPr>
                                <m:t>2</m:t>
                              </m:r>
                            </m:sup>
                          </m:sSup>
                        </m:num>
                        <m:den>
                          <m:r>
                            <a:rPr lang="en-US" altLang="zh-CN" sz="1600" i="1">
                              <a:latin typeface="Cambria Math" panose="02040503050406030204" pitchFamily="18" charset="0"/>
                            </a:rPr>
                            <m:t>2</m:t>
                          </m:r>
                        </m:den>
                      </m:f>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𝜃</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oMath>
                  </m:oMathPara>
                </a14:m>
                <a:endParaRPr lang="en-US" altLang="zh-CN" sz="1600" dirty="0"/>
              </a:p>
            </p:txBody>
          </p:sp>
        </mc:Choice>
        <mc:Fallback xmlns="">
          <p:sp>
            <p:nvSpPr>
              <p:cNvPr id="15" name="文本框 14">
                <a:extLst>
                  <a:ext uri="{FF2B5EF4-FFF2-40B4-BE49-F238E27FC236}">
                    <a16:creationId xmlns:a16="http://schemas.microsoft.com/office/drawing/2014/main" id="{ECAEF358-FD5A-4E4F-875E-1738AB02063C}"/>
                  </a:ext>
                </a:extLst>
              </p:cNvPr>
              <p:cNvSpPr txBox="1">
                <a:spLocks noRot="1" noChangeAspect="1" noMove="1" noResize="1" noEditPoints="1" noAdjustHandles="1" noChangeArrowheads="1" noChangeShapeType="1" noTextEdit="1"/>
              </p:cNvSpPr>
              <p:nvPr/>
            </p:nvSpPr>
            <p:spPr>
              <a:xfrm>
                <a:off x="5448005" y="4207430"/>
                <a:ext cx="2243691" cy="532646"/>
              </a:xfrm>
              <a:prstGeom prst="rect">
                <a:avLst/>
              </a:prstGeom>
              <a:blipFill>
                <a:blip r:embed="rId6"/>
                <a:stretch>
                  <a:fillRect/>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1CADF82F-FCF6-432B-B0ED-8848202350F5}"/>
              </a:ext>
            </a:extLst>
          </p:cNvPr>
          <p:cNvSpPr txBox="1"/>
          <p:nvPr/>
        </p:nvSpPr>
        <p:spPr>
          <a:xfrm>
            <a:off x="5484642" y="4899784"/>
            <a:ext cx="2555378"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其中</a:t>
            </a:r>
            <a:r>
              <a:rPr lang="en-US" altLang="zh-CN" sz="1600" dirty="0">
                <a:latin typeface="宋体" panose="02010600030101010101" pitchFamily="2" charset="-122"/>
                <a:ea typeface="宋体" panose="02010600030101010101" pitchFamily="2" charset="-122"/>
              </a:rPr>
              <a:t>K</a:t>
            </a:r>
            <a:r>
              <a:rPr lang="zh-CN" altLang="en-US" sz="1600" dirty="0">
                <a:latin typeface="宋体" panose="02010600030101010101" pitchFamily="2" charset="-122"/>
                <a:ea typeface="宋体" panose="02010600030101010101" pitchFamily="2" charset="-122"/>
              </a:rPr>
              <a:t>为：</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204C67D-D7A4-4067-8E6C-4D2CE0EE643B}"/>
                  </a:ext>
                </a:extLst>
              </p:cNvPr>
              <p:cNvSpPr txBox="1"/>
              <p:nvPr/>
            </p:nvSpPr>
            <p:spPr>
              <a:xfrm>
                <a:off x="5481497" y="5487433"/>
                <a:ext cx="2738122" cy="5028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i="1">
                          <a:latin typeface="Cambria Math" panose="02040503050406030204" pitchFamily="18" charset="0"/>
                        </a:rPr>
                        <m:t>𝐾</m:t>
                      </m:r>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𝑒</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𝐵</m:t>
                              </m:r>
                            </m:e>
                            <m:sub>
                              <m:r>
                                <a:rPr lang="en-US" altLang="zh-CN" sz="1600" i="1">
                                  <a:latin typeface="Cambria Math" panose="02040503050406030204" pitchFamily="18" charset="0"/>
                                </a:rPr>
                                <m:t>0</m:t>
                              </m:r>
                            </m:sub>
                          </m:sSub>
                        </m:num>
                        <m:den>
                          <m:r>
                            <a:rPr lang="zh-CN" altLang="en-US" sz="1600" i="1">
                              <a:latin typeface="Cambria Math" panose="02040503050406030204" pitchFamily="18" charset="0"/>
                            </a:rPr>
                            <m:t>𝛾</m:t>
                          </m:r>
                          <m:r>
                            <a:rPr lang="en-US" altLang="zh-CN" sz="1600" i="1">
                              <a:latin typeface="Cambria Math" panose="02040503050406030204" pitchFamily="18" charset="0"/>
                            </a:rPr>
                            <m:t>𝑐</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𝑘</m:t>
                              </m:r>
                            </m:e>
                            <m:sub>
                              <m:r>
                                <a:rPr lang="en-US" altLang="zh-CN" sz="1600" i="1">
                                  <a:latin typeface="Cambria Math" panose="02040503050406030204" pitchFamily="18" charset="0"/>
                                </a:rPr>
                                <m:t>0</m:t>
                              </m:r>
                            </m:sub>
                          </m:sSub>
                        </m:den>
                      </m:f>
                      <m:r>
                        <a:rPr lang="en-US" altLang="zh-CN" sz="1600" i="1">
                          <a:latin typeface="Cambria Math" panose="02040503050406030204" pitchFamily="18" charset="0"/>
                        </a:rPr>
                        <m:t>=0.934</m:t>
                      </m:r>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𝜆</m:t>
                          </m:r>
                        </m:e>
                        <m:sub>
                          <m:r>
                            <a:rPr lang="en-US" altLang="zh-CN" sz="1600" i="1">
                              <a:latin typeface="Cambria Math" panose="02040503050406030204" pitchFamily="18" charset="0"/>
                            </a:rPr>
                            <m:t>0</m:t>
                          </m:r>
                        </m:sub>
                      </m:sSub>
                      <m:d>
                        <m:dPr>
                          <m:begChr m:val="["/>
                          <m:endChr m:val="]"/>
                          <m:ctrlPr>
                            <a:rPr lang="en-US" altLang="zh-CN" sz="1600" i="1">
                              <a:latin typeface="Cambria Math" panose="02040503050406030204" pitchFamily="18" charset="0"/>
                            </a:rPr>
                          </m:ctrlPr>
                        </m:dPr>
                        <m:e>
                          <m:r>
                            <m:rPr>
                              <m:sty m:val="p"/>
                            </m:rPr>
                            <a:rPr lang="en-US" altLang="zh-CN" sz="1600">
                              <a:latin typeface="Cambria Math" panose="02040503050406030204" pitchFamily="18" charset="0"/>
                            </a:rPr>
                            <m:t>cm</m:t>
                          </m:r>
                        </m:e>
                      </m:d>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𝐵</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m:t>
                      </m:r>
                      <m:r>
                        <m:rPr>
                          <m:sty m:val="p"/>
                        </m:rPr>
                        <a:rPr lang="en-US" altLang="zh-CN" sz="1600">
                          <a:latin typeface="Cambria Math" panose="02040503050406030204" pitchFamily="18" charset="0"/>
                        </a:rPr>
                        <m:t>T</m:t>
                      </m:r>
                      <m:r>
                        <a:rPr lang="en-US" altLang="zh-CN" sz="1600" i="1">
                          <a:latin typeface="Cambria Math" panose="02040503050406030204" pitchFamily="18" charset="0"/>
                        </a:rPr>
                        <m:t>]</m:t>
                      </m:r>
                    </m:oMath>
                  </m:oMathPara>
                </a14:m>
                <a:endParaRPr lang="zh-CN" altLang="en-US" sz="1600" dirty="0"/>
              </a:p>
            </p:txBody>
          </p:sp>
        </mc:Choice>
        <mc:Fallback xmlns="">
          <p:sp>
            <p:nvSpPr>
              <p:cNvPr id="17" name="文本框 16">
                <a:extLst>
                  <a:ext uri="{FF2B5EF4-FFF2-40B4-BE49-F238E27FC236}">
                    <a16:creationId xmlns:a16="http://schemas.microsoft.com/office/drawing/2014/main" id="{F204C67D-D7A4-4067-8E6C-4D2CE0EE643B}"/>
                  </a:ext>
                </a:extLst>
              </p:cNvPr>
              <p:cNvSpPr txBox="1">
                <a:spLocks noRot="1" noChangeAspect="1" noMove="1" noResize="1" noEditPoints="1" noAdjustHandles="1" noChangeArrowheads="1" noChangeShapeType="1" noTextEdit="1"/>
              </p:cNvSpPr>
              <p:nvPr/>
            </p:nvSpPr>
            <p:spPr>
              <a:xfrm>
                <a:off x="5481497" y="5487433"/>
                <a:ext cx="2738122" cy="502830"/>
              </a:xfrm>
              <a:prstGeom prst="rect">
                <a:avLst/>
              </a:prstGeom>
              <a:blipFill>
                <a:blip r:embed="rId7"/>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CA4F53BF-4626-4D8D-84B5-2179DFBE4498}"/>
              </a:ext>
            </a:extLst>
          </p:cNvPr>
          <p:cNvSpPr txBox="1"/>
          <p:nvPr/>
        </p:nvSpPr>
        <p:spPr>
          <a:xfrm>
            <a:off x="812264" y="4148340"/>
            <a:ext cx="4052836" cy="584775"/>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粒子速度（假设沿中心轴线入射，入射方向为中心轴线方向）：</a:t>
            </a: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EFD29085-FE23-497D-BC55-2FC8E9410876}"/>
                  </a:ext>
                </a:extLst>
              </p:cNvPr>
              <p:cNvSpPr txBox="1"/>
              <p:nvPr/>
            </p:nvSpPr>
            <p:spPr>
              <a:xfrm>
                <a:off x="2008500" y="4765503"/>
                <a:ext cx="1478866" cy="4995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𝛽</m:t>
                          </m:r>
                        </m:e>
                        <m:sub>
                          <m:r>
                            <a:rPr lang="en-US" altLang="zh-CN" sz="1600" i="1">
                              <a:latin typeface="Cambria Math" panose="02040503050406030204" pitchFamily="18" charset="0"/>
                            </a:rPr>
                            <m:t>𝑥</m:t>
                          </m:r>
                        </m:sub>
                      </m:sSub>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𝐾</m:t>
                          </m:r>
                        </m:num>
                        <m:den>
                          <m:r>
                            <a:rPr lang="zh-CN" altLang="en-US" sz="1600" i="1">
                              <a:latin typeface="Cambria Math" panose="02040503050406030204" pitchFamily="18" charset="0"/>
                            </a:rPr>
                            <m:t>𝛾</m:t>
                          </m:r>
                        </m:den>
                      </m:f>
                      <m:r>
                        <m:rPr>
                          <m:sty m:val="p"/>
                        </m:rPr>
                        <a:rPr lang="en-US" altLang="zh-CN" sz="1600">
                          <a:latin typeface="Cambria Math" panose="02040503050406030204" pitchFamily="18" charset="0"/>
                        </a:rPr>
                        <m:t>cos</m:t>
                      </m:r>
                      <m:r>
                        <a:rPr lang="en-US" altLang="zh-CN"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𝑘</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𝑧</m:t>
                      </m:r>
                      <m:r>
                        <a:rPr lang="en-US" altLang="zh-CN" sz="1600" i="1">
                          <a:latin typeface="Cambria Math" panose="02040503050406030204" pitchFamily="18" charset="0"/>
                        </a:rPr>
                        <m:t>)</m:t>
                      </m:r>
                    </m:oMath>
                  </m:oMathPara>
                </a14:m>
                <a:endParaRPr lang="zh-CN" altLang="en-US" sz="1600" dirty="0"/>
              </a:p>
            </p:txBody>
          </p:sp>
        </mc:Choice>
        <mc:Fallback xmlns="">
          <p:sp>
            <p:nvSpPr>
              <p:cNvPr id="21" name="文本框 20">
                <a:extLst>
                  <a:ext uri="{FF2B5EF4-FFF2-40B4-BE49-F238E27FC236}">
                    <a16:creationId xmlns:a16="http://schemas.microsoft.com/office/drawing/2014/main" id="{EFD29085-FE23-497D-BC55-2FC8E9410876}"/>
                  </a:ext>
                </a:extLst>
              </p:cNvPr>
              <p:cNvSpPr txBox="1">
                <a:spLocks noRot="1" noChangeAspect="1" noMove="1" noResize="1" noEditPoints="1" noAdjustHandles="1" noChangeArrowheads="1" noChangeShapeType="1" noTextEdit="1"/>
              </p:cNvSpPr>
              <p:nvPr/>
            </p:nvSpPr>
            <p:spPr>
              <a:xfrm>
                <a:off x="2008500" y="4765503"/>
                <a:ext cx="1478866" cy="499560"/>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20BBAAFC-5A4D-4CA5-B2D6-6CB687D9F466}"/>
                  </a:ext>
                </a:extLst>
              </p:cNvPr>
              <p:cNvSpPr txBox="1"/>
              <p:nvPr/>
            </p:nvSpPr>
            <p:spPr>
              <a:xfrm>
                <a:off x="2008500" y="5388572"/>
                <a:ext cx="646972" cy="265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𝛽</m:t>
                          </m:r>
                        </m:e>
                        <m:sub>
                          <m:r>
                            <a:rPr lang="en-US" altLang="zh-CN" sz="1600" i="1">
                              <a:latin typeface="Cambria Math" panose="02040503050406030204" pitchFamily="18" charset="0"/>
                            </a:rPr>
                            <m:t>𝑦</m:t>
                          </m:r>
                        </m:sub>
                      </m:sSub>
                      <m:r>
                        <a:rPr lang="en-US" altLang="zh-CN" sz="1600" i="1">
                          <a:latin typeface="Cambria Math" panose="02040503050406030204" pitchFamily="18" charset="0"/>
                        </a:rPr>
                        <m:t>=0</m:t>
                      </m:r>
                    </m:oMath>
                  </m:oMathPara>
                </a14:m>
                <a:endParaRPr lang="zh-CN" altLang="en-US" sz="1600" dirty="0"/>
              </a:p>
            </p:txBody>
          </p:sp>
        </mc:Choice>
        <mc:Fallback xmlns="">
          <p:sp>
            <p:nvSpPr>
              <p:cNvPr id="23" name="文本框 22">
                <a:extLst>
                  <a:ext uri="{FF2B5EF4-FFF2-40B4-BE49-F238E27FC236}">
                    <a16:creationId xmlns:a16="http://schemas.microsoft.com/office/drawing/2014/main" id="{20BBAAFC-5A4D-4CA5-B2D6-6CB687D9F466}"/>
                  </a:ext>
                </a:extLst>
              </p:cNvPr>
              <p:cNvSpPr txBox="1">
                <a:spLocks noRot="1" noChangeAspect="1" noMove="1" noResize="1" noEditPoints="1" noAdjustHandles="1" noChangeArrowheads="1" noChangeShapeType="1" noTextEdit="1"/>
              </p:cNvSpPr>
              <p:nvPr/>
            </p:nvSpPr>
            <p:spPr>
              <a:xfrm>
                <a:off x="2008500" y="5388572"/>
                <a:ext cx="646972" cy="265650"/>
              </a:xfrm>
              <a:prstGeom prst="rect">
                <a:avLst/>
              </a:prstGeom>
              <a:blipFill>
                <a:blip r:embed="rId9"/>
                <a:stretch>
                  <a:fillRect l="-10280" r="-5607"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F027082F-17EF-460B-B5AB-2BE085F1A13D}"/>
                  </a:ext>
                </a:extLst>
              </p:cNvPr>
              <p:cNvSpPr txBox="1"/>
              <p:nvPr/>
            </p:nvSpPr>
            <p:spPr>
              <a:xfrm>
                <a:off x="1583212" y="5671058"/>
                <a:ext cx="3223255" cy="5326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a:latin typeface="Cambria Math" panose="02040503050406030204" pitchFamily="18" charset="0"/>
                            </a:rPr>
                          </m:ctrlPr>
                        </m:sSubPr>
                        <m:e>
                          <m:r>
                            <a:rPr lang="zh-CN" altLang="en-US" sz="1600" i="1">
                              <a:latin typeface="Cambria Math" panose="02040503050406030204" pitchFamily="18" charset="0"/>
                            </a:rPr>
                            <m:t>𝛽</m:t>
                          </m:r>
                        </m:e>
                        <m:sub>
                          <m:r>
                            <a:rPr lang="en-US" altLang="zh-CN" sz="1600" i="1">
                              <a:latin typeface="Cambria Math" panose="02040503050406030204" pitchFamily="18" charset="0"/>
                            </a:rPr>
                            <m:t>𝑧</m:t>
                          </m:r>
                        </m:sub>
                      </m:sSub>
                      <m:r>
                        <a:rPr lang="en-US" altLang="zh-CN" sz="1600" i="1">
                          <a:latin typeface="Cambria Math" panose="02040503050406030204" pitchFamily="18" charset="0"/>
                        </a:rPr>
                        <m:t>=1−</m:t>
                      </m:r>
                      <m:f>
                        <m:fPr>
                          <m:ctrlPr>
                            <a:rPr lang="en-US" altLang="zh-CN" sz="1600" i="1">
                              <a:latin typeface="Cambria Math" panose="02040503050406030204" pitchFamily="18" charset="0"/>
                            </a:rPr>
                          </m:ctrlPr>
                        </m:fPr>
                        <m:num>
                          <m:r>
                            <a:rPr lang="en-US" altLang="zh-CN" sz="1600" i="1">
                              <a:latin typeface="Cambria Math" panose="02040503050406030204" pitchFamily="18" charset="0"/>
                            </a:rPr>
                            <m:t>1</m:t>
                          </m:r>
                        </m:num>
                        <m:den>
                          <m:r>
                            <a:rPr lang="en-US" altLang="zh-CN" sz="1600" i="1">
                              <a:latin typeface="Cambria Math" panose="02040503050406030204" pitchFamily="18" charset="0"/>
                            </a:rPr>
                            <m:t>2</m:t>
                          </m:r>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den>
                      </m:f>
                      <m:r>
                        <a:rPr lang="en-US" altLang="zh-CN" sz="1600" i="1">
                          <a:latin typeface="Cambria Math" panose="02040503050406030204" pitchFamily="18" charset="0"/>
                        </a:rPr>
                        <m:t>−</m:t>
                      </m:r>
                      <m:f>
                        <m:fPr>
                          <m:ctrlPr>
                            <a:rPr lang="en-US" altLang="zh-CN" sz="1600" i="1">
                              <a:latin typeface="Cambria Math" panose="02040503050406030204" pitchFamily="18" charset="0"/>
                            </a:rPr>
                          </m:ctrlPr>
                        </m:fPr>
                        <m:num>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𝐾</m:t>
                              </m:r>
                            </m:e>
                            <m:sup>
                              <m:r>
                                <a:rPr lang="en-US" altLang="zh-CN" sz="1600" i="1">
                                  <a:latin typeface="Cambria Math" panose="02040503050406030204" pitchFamily="18" charset="0"/>
                                </a:rPr>
                                <m:t>2</m:t>
                              </m:r>
                            </m:sup>
                          </m:sSup>
                        </m:num>
                        <m:den>
                          <m:r>
                            <a:rPr lang="en-US" altLang="zh-CN" sz="1600" i="1">
                              <a:latin typeface="Cambria Math" panose="02040503050406030204" pitchFamily="18" charset="0"/>
                            </a:rPr>
                            <m:t>4</m:t>
                          </m:r>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den>
                      </m:f>
                      <m:r>
                        <a:rPr lang="en-US" altLang="zh-CN" sz="1600">
                          <a:latin typeface="Cambria Math" panose="02040503050406030204" pitchFamily="18" charset="0"/>
                        </a:rPr>
                        <m:t>(1+</m:t>
                      </m:r>
                      <m:func>
                        <m:funcPr>
                          <m:ctrlPr>
                            <a:rPr lang="en-US" altLang="zh-CN" sz="1600" i="1">
                              <a:latin typeface="Cambria Math" panose="02040503050406030204" pitchFamily="18" charset="0"/>
                            </a:rPr>
                          </m:ctrlPr>
                        </m:funcPr>
                        <m:fName>
                          <m:r>
                            <m:rPr>
                              <m:sty m:val="p"/>
                            </m:rPr>
                            <a:rPr lang="en-US" altLang="zh-CN" sz="1600">
                              <a:latin typeface="Cambria Math" panose="02040503050406030204" pitchFamily="18" charset="0"/>
                            </a:rPr>
                            <m:t>cos</m:t>
                          </m:r>
                        </m:fName>
                        <m:e>
                          <m:d>
                            <m:dPr>
                              <m:ctrlPr>
                                <a:rPr lang="en-US" altLang="zh-CN" sz="1600" i="1">
                                  <a:latin typeface="Cambria Math" panose="02040503050406030204" pitchFamily="18" charset="0"/>
                                </a:rPr>
                              </m:ctrlPr>
                            </m:dPr>
                            <m:e>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2</m:t>
                                  </m:r>
                                  <m:r>
                                    <a:rPr lang="en-US" altLang="zh-CN" sz="1600" i="1">
                                      <a:latin typeface="Cambria Math" panose="02040503050406030204" pitchFamily="18" charset="0"/>
                                    </a:rPr>
                                    <m:t>𝑘</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𝑧</m:t>
                              </m:r>
                            </m:e>
                          </m:d>
                        </m:e>
                      </m:func>
                      <m:r>
                        <a:rPr lang="en-US" altLang="zh-CN" sz="1600" i="1">
                          <a:latin typeface="Cambria Math" panose="02040503050406030204" pitchFamily="18" charset="0"/>
                        </a:rPr>
                        <m:t>)</m:t>
                      </m:r>
                    </m:oMath>
                  </m:oMathPara>
                </a14:m>
                <a:endParaRPr lang="zh-CN" altLang="en-US" sz="1600" dirty="0"/>
              </a:p>
            </p:txBody>
          </p:sp>
        </mc:Choice>
        <mc:Fallback xmlns="">
          <p:sp>
            <p:nvSpPr>
              <p:cNvPr id="24" name="文本框 23">
                <a:extLst>
                  <a:ext uri="{FF2B5EF4-FFF2-40B4-BE49-F238E27FC236}">
                    <a16:creationId xmlns:a16="http://schemas.microsoft.com/office/drawing/2014/main" id="{F027082F-17EF-460B-B5AB-2BE085F1A13D}"/>
                  </a:ext>
                </a:extLst>
              </p:cNvPr>
              <p:cNvSpPr txBox="1">
                <a:spLocks noRot="1" noChangeAspect="1" noMove="1" noResize="1" noEditPoints="1" noAdjustHandles="1" noChangeArrowheads="1" noChangeShapeType="1" noTextEdit="1"/>
              </p:cNvSpPr>
              <p:nvPr/>
            </p:nvSpPr>
            <p:spPr>
              <a:xfrm>
                <a:off x="1583212" y="5671058"/>
                <a:ext cx="3223255" cy="532646"/>
              </a:xfrm>
              <a:prstGeom prst="rect">
                <a:avLst/>
              </a:prstGeom>
              <a:blipFill>
                <a:blip r:embed="rId10"/>
                <a:stretch>
                  <a:fillRect/>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8846E39E-E56E-4EB2-9040-93E3F0B517A9}"/>
              </a:ext>
            </a:extLst>
          </p:cNvPr>
          <p:cNvPicPr>
            <a:picLocks noChangeAspect="1"/>
          </p:cNvPicPr>
          <p:nvPr/>
        </p:nvPicPr>
        <p:blipFill>
          <a:blip r:embed="rId11"/>
          <a:stretch>
            <a:fillRect/>
          </a:stretch>
        </p:blipFill>
        <p:spPr>
          <a:xfrm>
            <a:off x="8110889" y="1769463"/>
            <a:ext cx="3780563" cy="2046100"/>
          </a:xfrm>
          <a:prstGeom prst="rect">
            <a:avLst/>
          </a:prstGeom>
        </p:spPr>
      </p:pic>
      <p:pic>
        <p:nvPicPr>
          <p:cNvPr id="26" name="图片 25">
            <a:extLst>
              <a:ext uri="{FF2B5EF4-FFF2-40B4-BE49-F238E27FC236}">
                <a16:creationId xmlns:a16="http://schemas.microsoft.com/office/drawing/2014/main" id="{85ACCB91-2452-4EE2-8245-DE3745826B09}"/>
              </a:ext>
            </a:extLst>
          </p:cNvPr>
          <p:cNvPicPr>
            <a:picLocks noChangeAspect="1"/>
          </p:cNvPicPr>
          <p:nvPr/>
        </p:nvPicPr>
        <p:blipFill>
          <a:blip r:embed="rId12"/>
          <a:stretch>
            <a:fillRect/>
          </a:stretch>
        </p:blipFill>
        <p:spPr>
          <a:xfrm>
            <a:off x="8366726" y="3933614"/>
            <a:ext cx="3183814" cy="2282989"/>
          </a:xfrm>
          <a:prstGeom prst="rect">
            <a:avLst/>
          </a:prstGeom>
        </p:spPr>
      </p:pic>
    </p:spTree>
    <p:extLst>
      <p:ext uri="{BB962C8B-B14F-4D97-AF65-F5344CB8AC3E}">
        <p14:creationId xmlns:p14="http://schemas.microsoft.com/office/powerpoint/2010/main" val="1695004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3"/>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30</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PMU48</a:t>
            </a:r>
            <a:r>
              <a:rPr lang="zh-CN" altLang="en-US" sz="3200" dirty="0">
                <a:latin typeface="宋体" panose="02010600030101010101" pitchFamily="2" charset="-122"/>
                <a:ea typeface="宋体" panose="02010600030101010101" pitchFamily="2" charset="-122"/>
              </a:rPr>
              <a:t>样段测量</a:t>
            </a:r>
          </a:p>
        </p:txBody>
      </p:sp>
      <p:sp>
        <p:nvSpPr>
          <p:cNvPr id="2" name="文本框 1">
            <a:extLst>
              <a:ext uri="{FF2B5EF4-FFF2-40B4-BE49-F238E27FC236}">
                <a16:creationId xmlns:a16="http://schemas.microsoft.com/office/drawing/2014/main" id="{AEB5DFBD-3C67-4AA7-9C7A-F28678A89AB3}"/>
              </a:ext>
            </a:extLst>
          </p:cNvPr>
          <p:cNvSpPr txBox="1"/>
          <p:nvPr/>
        </p:nvSpPr>
        <p:spPr>
          <a:xfrm>
            <a:off x="1052186" y="1402915"/>
            <a:ext cx="4221272" cy="400110"/>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t>磁场曲线</a:t>
            </a:r>
          </a:p>
        </p:txBody>
      </p:sp>
      <p:pic>
        <p:nvPicPr>
          <p:cNvPr id="17" name="图片 16">
            <a:extLst>
              <a:ext uri="{FF2B5EF4-FFF2-40B4-BE49-F238E27FC236}">
                <a16:creationId xmlns:a16="http://schemas.microsoft.com/office/drawing/2014/main" id="{34D3032F-CE7B-488E-A980-67DBE45E3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81" y="1911960"/>
            <a:ext cx="5087143" cy="3501153"/>
          </a:xfrm>
          <a:prstGeom prst="rect">
            <a:avLst/>
          </a:prstGeom>
        </p:spPr>
      </p:pic>
      <p:pic>
        <p:nvPicPr>
          <p:cNvPr id="18" name="图片 17">
            <a:extLst>
              <a:ext uri="{FF2B5EF4-FFF2-40B4-BE49-F238E27FC236}">
                <a16:creationId xmlns:a16="http://schemas.microsoft.com/office/drawing/2014/main" id="{F709D10F-96C6-407D-83B3-5E8D2B7B1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341" y="1289846"/>
            <a:ext cx="3538726" cy="2375082"/>
          </a:xfrm>
          <a:prstGeom prst="rect">
            <a:avLst/>
          </a:prstGeom>
        </p:spPr>
      </p:pic>
      <p:pic>
        <p:nvPicPr>
          <p:cNvPr id="21" name="图片 20">
            <a:extLst>
              <a:ext uri="{FF2B5EF4-FFF2-40B4-BE49-F238E27FC236}">
                <a16:creationId xmlns:a16="http://schemas.microsoft.com/office/drawing/2014/main" id="{8953E6CC-02C8-43A1-A5B8-6288251DBF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9072" y="3858576"/>
            <a:ext cx="3617263" cy="2302999"/>
          </a:xfrm>
          <a:prstGeom prst="rect">
            <a:avLst/>
          </a:prstGeom>
        </p:spPr>
      </p:pic>
      <p:sp>
        <p:nvSpPr>
          <p:cNvPr id="23" name="文本框 22">
            <a:extLst>
              <a:ext uri="{FF2B5EF4-FFF2-40B4-BE49-F238E27FC236}">
                <a16:creationId xmlns:a16="http://schemas.microsoft.com/office/drawing/2014/main" id="{2BBA96AE-B488-4666-94C7-A3DE42F024BA}"/>
              </a:ext>
            </a:extLst>
          </p:cNvPr>
          <p:cNvSpPr txBox="1"/>
          <p:nvPr/>
        </p:nvSpPr>
        <p:spPr>
          <a:xfrm>
            <a:off x="9941785" y="2224464"/>
            <a:ext cx="2423272"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Calibri" panose="020F0502020204030204" pitchFamily="34" charset="0"/>
                <a:cs typeface="Calibri" panose="020F0502020204030204" pitchFamily="34" charset="0"/>
              </a:rPr>
              <a:t>峰值强度 </a:t>
            </a:r>
            <a:r>
              <a:rPr lang="en-US" altLang="zh-CN" sz="1400" dirty="0">
                <a:latin typeface="Calibri" panose="020F0502020204030204" pitchFamily="34" charset="0"/>
                <a:cs typeface="Calibri" panose="020F0502020204030204" pitchFamily="34" charset="0"/>
              </a:rPr>
              <a:t>(RMS&lt;1.6 Gs)</a:t>
            </a:r>
          </a:p>
        </p:txBody>
      </p:sp>
      <p:sp>
        <p:nvSpPr>
          <p:cNvPr id="24" name="文本框 23">
            <a:extLst>
              <a:ext uri="{FF2B5EF4-FFF2-40B4-BE49-F238E27FC236}">
                <a16:creationId xmlns:a16="http://schemas.microsoft.com/office/drawing/2014/main" id="{70C48EBE-F03C-4B86-A3C8-F102F7CEC516}"/>
              </a:ext>
            </a:extLst>
          </p:cNvPr>
          <p:cNvSpPr txBox="1"/>
          <p:nvPr/>
        </p:nvSpPr>
        <p:spPr>
          <a:xfrm>
            <a:off x="9768728" y="4608771"/>
            <a:ext cx="2423272"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Calibri" panose="020F0502020204030204" pitchFamily="34" charset="0"/>
                <a:cs typeface="Calibri" panose="020F0502020204030204" pitchFamily="34" charset="0"/>
              </a:rPr>
              <a:t>半周期长度 </a:t>
            </a:r>
            <a:r>
              <a:rPr lang="en-US" altLang="zh-CN" sz="1400" dirty="0">
                <a:latin typeface="Calibri" panose="020F0502020204030204" pitchFamily="34" charset="0"/>
                <a:cs typeface="Calibri" panose="020F0502020204030204" pitchFamily="34" charset="0"/>
              </a:rPr>
              <a:t>(RMS&lt;10 um)</a:t>
            </a:r>
          </a:p>
        </p:txBody>
      </p:sp>
    </p:spTree>
    <p:extLst>
      <p:ext uri="{BB962C8B-B14F-4D97-AF65-F5344CB8AC3E}">
        <p14:creationId xmlns:p14="http://schemas.microsoft.com/office/powerpoint/2010/main" val="379314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31</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主要内容</a:t>
            </a:r>
          </a:p>
        </p:txBody>
      </p:sp>
      <p:sp>
        <p:nvSpPr>
          <p:cNvPr id="3" name="文本框 2">
            <a:extLst>
              <a:ext uri="{FF2B5EF4-FFF2-40B4-BE49-F238E27FC236}">
                <a16:creationId xmlns:a16="http://schemas.microsoft.com/office/drawing/2014/main" id="{508790F3-F553-4445-8B34-E22B63F88DCD}"/>
              </a:ext>
            </a:extLst>
          </p:cNvPr>
          <p:cNvSpPr txBox="1"/>
          <p:nvPr/>
        </p:nvSpPr>
        <p:spPr>
          <a:xfrm>
            <a:off x="1524005" y="2152270"/>
            <a:ext cx="7622602" cy="1667764"/>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a:latin typeface="宋体" panose="02010600030101010101" pitchFamily="2" charset="-122"/>
                <a:ea typeface="宋体" panose="02010600030101010101" pitchFamily="2" charset="-122"/>
              </a:rPr>
              <a:t>研究背景介绍</a:t>
            </a:r>
            <a:endParaRPr lang="en-US" altLang="zh-CN" sz="2400" dirty="0">
              <a:latin typeface="宋体" panose="02010600030101010101" pitchFamily="2" charset="-122"/>
              <a:ea typeface="宋体" panose="02010600030101010101" pitchFamily="2" charset="-122"/>
            </a:endParaRPr>
          </a:p>
          <a:p>
            <a:pPr marL="457200" indent="-457200">
              <a:lnSpc>
                <a:spcPct val="150000"/>
              </a:lnSpc>
              <a:buFont typeface="+mj-lt"/>
              <a:buAutoNum type="arabicPeriod"/>
            </a:pPr>
            <a:r>
              <a:rPr lang="zh-CN" altLang="en-US" sz="2400" dirty="0">
                <a:latin typeface="宋体" panose="02010600030101010101" pitchFamily="2" charset="-122"/>
                <a:ea typeface="宋体" panose="02010600030101010101" pitchFamily="2" charset="-122"/>
              </a:rPr>
              <a:t>研究进展</a:t>
            </a:r>
            <a:endParaRPr lang="en-US" altLang="zh-CN" sz="2400" dirty="0">
              <a:latin typeface="宋体" panose="02010600030101010101" pitchFamily="2" charset="-122"/>
              <a:ea typeface="宋体" panose="02010600030101010101" pitchFamily="2" charset="-122"/>
            </a:endParaRPr>
          </a:p>
          <a:p>
            <a:pPr marL="457200" indent="-457200">
              <a:lnSpc>
                <a:spcPct val="150000"/>
              </a:lnSpc>
              <a:buFont typeface="+mj-lt"/>
              <a:buAutoNum type="arabicPeriod"/>
            </a:pPr>
            <a:r>
              <a:rPr lang="zh-CN" altLang="en-US" sz="2400" b="1" dirty="0">
                <a:solidFill>
                  <a:srgbClr val="FF0000"/>
                </a:solidFill>
                <a:latin typeface="宋体" panose="02010600030101010101" pitchFamily="2" charset="-122"/>
                <a:ea typeface="宋体" panose="02010600030101010101" pitchFamily="2" charset="-122"/>
              </a:rPr>
              <a:t>总结</a:t>
            </a:r>
            <a:endParaRPr lang="en-US" altLang="zh-CN" sz="2400" b="1" dirty="0">
              <a:solidFill>
                <a:srgbClr val="FF0000"/>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4161691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32</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76404"/>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总结</a:t>
            </a:r>
          </a:p>
        </p:txBody>
      </p:sp>
      <p:sp>
        <p:nvSpPr>
          <p:cNvPr id="9" name="文本框 8">
            <a:extLst>
              <a:ext uri="{FF2B5EF4-FFF2-40B4-BE49-F238E27FC236}">
                <a16:creationId xmlns:a16="http://schemas.microsoft.com/office/drawing/2014/main" id="{B12B13AC-8337-4FB6-A1C4-1EB92F543A39}"/>
              </a:ext>
            </a:extLst>
          </p:cNvPr>
          <p:cNvSpPr txBox="1"/>
          <p:nvPr/>
        </p:nvSpPr>
        <p:spPr>
          <a:xfrm>
            <a:off x="475427" y="1208249"/>
            <a:ext cx="11454061" cy="50133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完成了超导波荡器的物理设计，包括平面型</a:t>
            </a:r>
            <a:r>
              <a:rPr lang="en-US" altLang="zh-CN" kern="100" dirty="0">
                <a:latin typeface="宋体" panose="02010600030101010101" pitchFamily="2" charset="-122"/>
                <a:ea typeface="宋体" panose="02010600030101010101" pitchFamily="2" charset="-122"/>
                <a:cs typeface="Times New Roman" panose="02020603050405020304" pitchFamily="18" charset="0"/>
              </a:rPr>
              <a:t>SCU</a:t>
            </a:r>
            <a:r>
              <a:rPr lang="zh-CN" altLang="en-US" kern="100" dirty="0">
                <a:latin typeface="宋体" panose="02010600030101010101" pitchFamily="2" charset="-122"/>
                <a:ea typeface="宋体" panose="02010600030101010101" pitchFamily="2" charset="-122"/>
                <a:cs typeface="Times New Roman" panose="02020603050405020304" pitchFamily="18" charset="0"/>
              </a:rPr>
              <a:t>，端部校正线圈，临界电流等的计算。</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基于无液氦低温测试平台的超导波荡器短样测试，短样的励磁电流成功达到</a:t>
            </a:r>
            <a:r>
              <a:rPr lang="en-US" altLang="zh-CN" kern="100" dirty="0">
                <a:latin typeface="宋体" panose="02010600030101010101" pitchFamily="2" charset="-122"/>
                <a:ea typeface="宋体" panose="02010600030101010101" pitchFamily="2" charset="-122"/>
                <a:cs typeface="Times New Roman" panose="02020603050405020304" pitchFamily="18" charset="0"/>
              </a:rPr>
              <a:t>500A,</a:t>
            </a:r>
            <a:r>
              <a:rPr lang="zh-CN" altLang="en-US" kern="100" dirty="0">
                <a:latin typeface="宋体" panose="02010600030101010101" pitchFamily="2" charset="-122"/>
                <a:ea typeface="宋体" panose="02010600030101010101" pitchFamily="2" charset="-122"/>
                <a:cs typeface="Times New Roman" panose="02020603050405020304" pitchFamily="18" charset="0"/>
              </a:rPr>
              <a:t>峰值磁场超过</a:t>
            </a:r>
            <a:r>
              <a:rPr lang="en-US" altLang="zh-CN" kern="100" dirty="0">
                <a:latin typeface="宋体" panose="02010600030101010101" pitchFamily="2" charset="-122"/>
                <a:ea typeface="宋体" panose="02010600030101010101" pitchFamily="2" charset="-122"/>
                <a:cs typeface="Times New Roman" panose="02020603050405020304" pitchFamily="18" charset="0"/>
              </a:rPr>
              <a:t>1T</a:t>
            </a:r>
            <a:r>
              <a:rPr lang="zh-CN" altLang="en-US" kern="100" dirty="0">
                <a:latin typeface="宋体" panose="02010600030101010101" pitchFamily="2" charset="-122"/>
                <a:ea typeface="宋体" panose="02010600030101010101" pitchFamily="2" charset="-122"/>
                <a:cs typeface="Times New Roman" panose="02020603050405020304" pitchFamily="18" charset="0"/>
              </a:rPr>
              <a:t>。在测试过程中发现并解决了许多传导冷却超导波荡器所具有的问题，为大型恒温器的装配与测试积累了宝贵的经验。</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基于</a:t>
            </a:r>
            <a:r>
              <a:rPr lang="en-US" altLang="zh-CN" kern="100" dirty="0" err="1">
                <a:latin typeface="宋体" panose="02010600030101010101" pitchFamily="2" charset="-122"/>
                <a:ea typeface="宋体" panose="02010600030101010101" pitchFamily="2" charset="-122"/>
                <a:cs typeface="Times New Roman" panose="02020603050405020304" pitchFamily="18" charset="0"/>
              </a:rPr>
              <a:t>Labview</a:t>
            </a:r>
            <a:r>
              <a:rPr lang="zh-CN" altLang="en-US" kern="100" dirty="0">
                <a:latin typeface="宋体" panose="02010600030101010101" pitchFamily="2" charset="-122"/>
                <a:ea typeface="宋体" panose="02010600030101010101" pitchFamily="2" charset="-122"/>
                <a:cs typeface="Times New Roman" panose="02020603050405020304" pitchFamily="18" charset="0"/>
              </a:rPr>
              <a:t>的软件编写已完成控制和测量模块，并在垂直测试系统调试过程中成功应用。垂直测试装置完成了杜瓦的改造，磁体和电机滑轨的安装，波纹管的改造，测量系统的调试。</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水平恒温器已经完成半米长波荡器的装配调试，加电成功达到</a:t>
            </a:r>
            <a:r>
              <a:rPr lang="en-US" altLang="zh-CN" kern="100" dirty="0">
                <a:latin typeface="宋体" panose="02010600030101010101" pitchFamily="2" charset="-122"/>
                <a:ea typeface="宋体" panose="02010600030101010101" pitchFamily="2" charset="-122"/>
                <a:cs typeface="Times New Roman" panose="02020603050405020304" pitchFamily="18" charset="0"/>
              </a:rPr>
              <a:t>450A</a:t>
            </a:r>
            <a:r>
              <a:rPr lang="zh-CN" altLang="en-US" kern="100" dirty="0">
                <a:latin typeface="宋体" panose="02010600030101010101" pitchFamily="2" charset="-122"/>
                <a:ea typeface="宋体" panose="02010600030101010101" pitchFamily="2" charset="-122"/>
                <a:cs typeface="Times New Roman" panose="02020603050405020304" pitchFamily="18" charset="0"/>
              </a:rPr>
              <a:t>以上。水平磁测系统完成了实验室的安装与调试工作。</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完成了</a:t>
            </a:r>
            <a:r>
              <a:rPr lang="en-US" altLang="zh-CN" kern="100" dirty="0">
                <a:latin typeface="宋体" panose="02010600030101010101" pitchFamily="2" charset="-122"/>
                <a:ea typeface="宋体" panose="02010600030101010101" pitchFamily="2" charset="-122"/>
                <a:cs typeface="Times New Roman" panose="02020603050405020304" pitchFamily="18" charset="0"/>
              </a:rPr>
              <a:t>0.5</a:t>
            </a:r>
            <a:r>
              <a:rPr lang="zh-CN" altLang="en-US" kern="100" dirty="0">
                <a:latin typeface="宋体" panose="02010600030101010101" pitchFamily="2" charset="-122"/>
                <a:ea typeface="宋体" panose="02010600030101010101" pitchFamily="2" charset="-122"/>
                <a:cs typeface="Times New Roman" panose="02020603050405020304" pitchFamily="18" charset="0"/>
              </a:rPr>
              <a:t>米长波荡器的垂直测试，测量并分析了波荡器的磁场，校正电流可以减小相位误差，</a:t>
            </a:r>
            <a:r>
              <a:rPr lang="en-US" altLang="zh-CN" kern="100" dirty="0">
                <a:latin typeface="宋体" panose="02010600030101010101" pitchFamily="2" charset="-122"/>
                <a:ea typeface="宋体" panose="02010600030101010101" pitchFamily="2" charset="-122"/>
                <a:cs typeface="Times New Roman" panose="02020603050405020304" pitchFamily="18" charset="0"/>
              </a:rPr>
              <a:t>450A</a:t>
            </a:r>
            <a:r>
              <a:rPr lang="zh-CN" altLang="en-US" kern="100" dirty="0">
                <a:latin typeface="宋体" panose="02010600030101010101" pitchFamily="2" charset="-122"/>
                <a:ea typeface="宋体" panose="02010600030101010101" pitchFamily="2" charset="-122"/>
                <a:cs typeface="Times New Roman" panose="02020603050405020304" pitchFamily="18" charset="0"/>
              </a:rPr>
              <a:t>电流下波荡器相位误差小于</a:t>
            </a:r>
            <a:r>
              <a:rPr lang="en-US" altLang="zh-CN" kern="100" dirty="0">
                <a:latin typeface="宋体" panose="02010600030101010101" pitchFamily="2" charset="-122"/>
                <a:ea typeface="宋体" panose="02010600030101010101" pitchFamily="2" charset="-122"/>
                <a:cs typeface="Times New Roman" panose="02020603050405020304" pitchFamily="18" charset="0"/>
              </a:rPr>
              <a:t>8</a:t>
            </a:r>
            <a:r>
              <a:rPr lang="zh-CN" altLang="en-US" kern="100" dirty="0">
                <a:latin typeface="宋体" panose="02010600030101010101" pitchFamily="2" charset="-122"/>
                <a:ea typeface="宋体" panose="02010600030101010101" pitchFamily="2" charset="-122"/>
                <a:cs typeface="Times New Roman" panose="02020603050405020304" pitchFamily="18" charset="0"/>
              </a:rPr>
              <a:t>度。</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en-US" altLang="zh-CN" kern="100" dirty="0">
                <a:latin typeface="宋体" panose="02010600030101010101" pitchFamily="2" charset="-122"/>
                <a:ea typeface="宋体" panose="02010600030101010101" pitchFamily="2" charset="-122"/>
                <a:cs typeface="Times New Roman" panose="02020603050405020304" pitchFamily="18" charset="0"/>
              </a:rPr>
              <a:t>1.5m</a:t>
            </a:r>
            <a:r>
              <a:rPr lang="zh-CN" altLang="en-US" kern="100" dirty="0">
                <a:latin typeface="宋体" panose="02010600030101010101" pitchFamily="2" charset="-122"/>
                <a:ea typeface="宋体" panose="02010600030101010101" pitchFamily="2" charset="-122"/>
                <a:cs typeface="Times New Roman" panose="02020603050405020304" pitchFamily="18" charset="0"/>
              </a:rPr>
              <a:t>长的</a:t>
            </a:r>
            <a:r>
              <a:rPr lang="en-US" altLang="zh-CN" kern="100" dirty="0">
                <a:latin typeface="宋体" panose="02010600030101010101" pitchFamily="2" charset="-122"/>
                <a:ea typeface="宋体" panose="02010600030101010101" pitchFamily="2" charset="-122"/>
                <a:cs typeface="Times New Roman" panose="02020603050405020304" pitchFamily="18" charset="0"/>
              </a:rPr>
              <a:t>SCU</a:t>
            </a:r>
            <a:r>
              <a:rPr lang="zh-CN" altLang="en-US" kern="100" dirty="0">
                <a:latin typeface="宋体" panose="02010600030101010101" pitchFamily="2" charset="-122"/>
                <a:ea typeface="宋体" panose="02010600030101010101" pitchFamily="2" charset="-122"/>
                <a:cs typeface="Times New Roman" panose="02020603050405020304" pitchFamily="18" charset="0"/>
              </a:rPr>
              <a:t>样机加工完成，进行了两轮的垂直测试，励磁电流达到</a:t>
            </a:r>
            <a:r>
              <a:rPr lang="en-US" altLang="zh-CN" kern="100" dirty="0">
                <a:latin typeface="宋体" panose="02010600030101010101" pitchFamily="2" charset="-122"/>
                <a:ea typeface="宋体" panose="02010600030101010101" pitchFamily="2" charset="-122"/>
                <a:cs typeface="Times New Roman" panose="02020603050405020304" pitchFamily="18" charset="0"/>
              </a:rPr>
              <a:t>450A</a:t>
            </a:r>
            <a:r>
              <a:rPr lang="zh-CN" altLang="en-US" kern="100" dirty="0">
                <a:latin typeface="宋体" panose="02010600030101010101" pitchFamily="2" charset="-122"/>
                <a:ea typeface="宋体" panose="02010600030101010101" pitchFamily="2" charset="-122"/>
                <a:cs typeface="Times New Roman" panose="02020603050405020304" pitchFamily="18" charset="0"/>
              </a:rPr>
              <a:t>，根据测得的磁场对磁间隙的调整，显著改善了波荡器的相位误差（</a:t>
            </a:r>
            <a:r>
              <a:rPr lang="en-US" altLang="zh-CN" kern="100" dirty="0">
                <a:latin typeface="宋体" panose="02010600030101010101" pitchFamily="2" charset="-122"/>
                <a:ea typeface="宋体" panose="02010600030101010101" pitchFamily="2" charset="-122"/>
                <a:cs typeface="Times New Roman" panose="02020603050405020304" pitchFamily="18" charset="0"/>
              </a:rPr>
              <a:t>9</a:t>
            </a:r>
            <a:r>
              <a:rPr lang="zh-CN" altLang="en-US" kern="100" dirty="0">
                <a:latin typeface="宋体" panose="02010600030101010101" pitchFamily="2" charset="-122"/>
                <a:ea typeface="宋体" panose="02010600030101010101" pitchFamily="2" charset="-122"/>
                <a:cs typeface="Times New Roman" panose="02020603050405020304" pitchFamily="18" charset="0"/>
              </a:rPr>
              <a:t>度以内）。</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a:p>
            <a:pPr marL="285750" indent="-285750" algn="just">
              <a:lnSpc>
                <a:spcPct val="150000"/>
              </a:lnSpc>
              <a:buFont typeface="Arial" panose="020B0604020202020204" pitchFamily="34" charset="0"/>
              <a:buChar char="•"/>
            </a:pPr>
            <a:r>
              <a:rPr lang="zh-CN" altLang="en-US" kern="100" dirty="0">
                <a:latin typeface="宋体" panose="02010600030101010101" pitchFamily="2" charset="-122"/>
                <a:ea typeface="宋体" panose="02010600030101010101" pitchFamily="2" charset="-122"/>
                <a:cs typeface="Times New Roman" panose="02020603050405020304" pitchFamily="18" charset="0"/>
              </a:rPr>
              <a:t>下一步将着手进行</a:t>
            </a:r>
            <a:r>
              <a:rPr lang="en-US" altLang="zh-CN" kern="100" dirty="0">
                <a:latin typeface="宋体" panose="02010600030101010101" pitchFamily="2" charset="-122"/>
                <a:ea typeface="宋体" panose="02010600030101010101" pitchFamily="2" charset="-122"/>
                <a:cs typeface="Times New Roman" panose="02020603050405020304" pitchFamily="18" charset="0"/>
              </a:rPr>
              <a:t>1.5m</a:t>
            </a:r>
            <a:r>
              <a:rPr lang="zh-CN" altLang="en-US" kern="100" dirty="0">
                <a:latin typeface="宋体" panose="02010600030101010101" pitchFamily="2" charset="-122"/>
                <a:ea typeface="宋体" panose="02010600030101010101" pitchFamily="2" charset="-122"/>
                <a:cs typeface="Times New Roman" panose="02020603050405020304" pitchFamily="18" charset="0"/>
              </a:rPr>
              <a:t>长波荡器的水平测试。</a:t>
            </a:r>
            <a:endParaRPr lang="en-US" altLang="zh-CN" kern="100" dirty="0">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88091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33</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0" name="文本框 9">
            <a:extLst>
              <a:ext uri="{FF2B5EF4-FFF2-40B4-BE49-F238E27FC236}">
                <a16:creationId xmlns:a16="http://schemas.microsoft.com/office/drawing/2014/main" id="{ED0AD0EF-AAB9-F98E-0C38-5A5914B87D06}"/>
              </a:ext>
            </a:extLst>
          </p:cNvPr>
          <p:cNvSpPr txBox="1"/>
          <p:nvPr/>
        </p:nvSpPr>
        <p:spPr>
          <a:xfrm>
            <a:off x="1538119" y="176404"/>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发表文章</a:t>
            </a:r>
          </a:p>
        </p:txBody>
      </p:sp>
      <p:sp>
        <p:nvSpPr>
          <p:cNvPr id="3" name="文本框 2">
            <a:extLst>
              <a:ext uri="{FF2B5EF4-FFF2-40B4-BE49-F238E27FC236}">
                <a16:creationId xmlns:a16="http://schemas.microsoft.com/office/drawing/2014/main" id="{044EB10F-6DD6-33C8-49FD-F265FF284228}"/>
              </a:ext>
            </a:extLst>
          </p:cNvPr>
          <p:cNvSpPr txBox="1"/>
          <p:nvPr/>
        </p:nvSpPr>
        <p:spPr>
          <a:xfrm>
            <a:off x="593889" y="1771690"/>
            <a:ext cx="10857266" cy="3582519"/>
          </a:xfrm>
          <a:prstGeom prst="rect">
            <a:avLst/>
          </a:prstGeom>
          <a:noFill/>
        </p:spPr>
        <p:txBody>
          <a:bodyPr wrap="square" rtlCol="0">
            <a:spAutoFit/>
          </a:bodyPr>
          <a:lstStyle/>
          <a:p>
            <a:pPr marL="342900" indent="-342900">
              <a:lnSpc>
                <a:spcPct val="120000"/>
              </a:lnSpc>
              <a:buClr>
                <a:schemeClr val="tx1">
                  <a:lumMod val="95000"/>
                  <a:lumOff val="5000"/>
                </a:schemeClr>
              </a:buClr>
              <a:buFont typeface="Wingdings" panose="05000000000000000000" pitchFamily="2" charset="2"/>
              <a:buChar char="p"/>
            </a:pPr>
            <a:r>
              <a:rPr lang="en-US" altLang="zh-CN" sz="1400" b="0" i="0" dirty="0">
                <a:solidFill>
                  <a:srgbClr val="FF0000"/>
                </a:solidFill>
                <a:effectLst/>
              </a:rPr>
              <a:t>Wei, J., </a:t>
            </a:r>
            <a:r>
              <a:rPr lang="en-US" altLang="zh-CN" sz="1400" b="0" i="0" dirty="0">
                <a:solidFill>
                  <a:srgbClr val="000000"/>
                </a:solidFill>
                <a:effectLst/>
              </a:rPr>
              <a:t>Li, Y., Yang, X., Chen, Z., Zhang, X., </a:t>
            </a:r>
            <a:r>
              <a:rPr lang="en-US" altLang="zh-CN" sz="1400" b="0" i="0" dirty="0" err="1">
                <a:solidFill>
                  <a:srgbClr val="000000"/>
                </a:solidFill>
                <a:effectLst/>
              </a:rPr>
              <a:t>Bian</a:t>
            </a:r>
            <a:r>
              <a:rPr lang="en-US" altLang="zh-CN" sz="1400" b="0" i="0" dirty="0">
                <a:solidFill>
                  <a:srgbClr val="000000"/>
                </a:solidFill>
                <a:effectLst/>
              </a:rPr>
              <a:t>, X. (2022), </a:t>
            </a:r>
            <a:r>
              <a:rPr lang="en-US" altLang="zh-CN" sz="1400" b="0" i="1" dirty="0">
                <a:solidFill>
                  <a:srgbClr val="000000"/>
                </a:solidFill>
                <a:effectLst/>
              </a:rPr>
              <a:t>Development and magnetic field measurement of a 0.5-m-long superconducting undulator at IHEP</a:t>
            </a:r>
            <a:r>
              <a:rPr lang="en-US" altLang="zh-CN" sz="1400" dirty="0">
                <a:solidFill>
                  <a:srgbClr val="000000"/>
                </a:solidFill>
              </a:rPr>
              <a:t>,</a:t>
            </a:r>
            <a:r>
              <a:rPr lang="zh-CN" altLang="en-US" sz="1400" dirty="0">
                <a:solidFill>
                  <a:srgbClr val="000000"/>
                </a:solidFill>
              </a:rPr>
              <a:t> </a:t>
            </a:r>
            <a:r>
              <a:rPr lang="en-US" altLang="zh-CN" sz="1400" b="0" i="0" dirty="0">
                <a:solidFill>
                  <a:srgbClr val="000000"/>
                </a:solidFill>
                <a:effectLst/>
              </a:rPr>
              <a:t>J. Synchrotron Rad. 29</a:t>
            </a:r>
            <a:r>
              <a:rPr lang="en-US" altLang="zh-CN" sz="1400" dirty="0">
                <a:solidFill>
                  <a:srgbClr val="000000"/>
                </a:solidFill>
              </a:rPr>
              <a:t>,</a:t>
            </a:r>
            <a:r>
              <a:rPr lang="zh-CN" altLang="en-US" sz="1400" dirty="0">
                <a:solidFill>
                  <a:srgbClr val="000000"/>
                </a:solidFill>
              </a:rPr>
              <a:t> </a:t>
            </a:r>
            <a:r>
              <a:rPr lang="en-US" altLang="zh-CN" sz="1400" dirty="0">
                <a:solidFill>
                  <a:srgbClr val="000000"/>
                </a:solidFill>
              </a:rPr>
              <a:t>Part</a:t>
            </a:r>
            <a:r>
              <a:rPr lang="zh-CN" altLang="en-US" sz="1400" dirty="0">
                <a:solidFill>
                  <a:srgbClr val="000000"/>
                </a:solidFill>
              </a:rPr>
              <a:t> </a:t>
            </a:r>
            <a:r>
              <a:rPr lang="en-US" altLang="zh-CN" sz="1400" dirty="0">
                <a:solidFill>
                  <a:srgbClr val="000000"/>
                </a:solidFill>
              </a:rPr>
              <a:t>4,</a:t>
            </a:r>
            <a:r>
              <a:rPr lang="zh-CN" altLang="en-US" sz="1400" dirty="0">
                <a:solidFill>
                  <a:srgbClr val="000000"/>
                </a:solidFill>
              </a:rPr>
              <a:t> </a:t>
            </a:r>
            <a:r>
              <a:rPr lang="en-US" altLang="zh-CN" sz="1400" dirty="0">
                <a:solidFill>
                  <a:srgbClr val="000000"/>
                </a:solidFill>
              </a:rPr>
              <a:t>997-1003</a:t>
            </a:r>
            <a:endParaRPr lang="en-US" altLang="zh-CN" sz="1400" b="0" i="0" dirty="0">
              <a:solidFill>
                <a:srgbClr val="000000"/>
              </a:solidFill>
              <a:effectLst/>
            </a:endParaRPr>
          </a:p>
          <a:p>
            <a:pPr marL="342900" indent="-342900">
              <a:lnSpc>
                <a:spcPct val="120000"/>
              </a:lnSpc>
              <a:buClr>
                <a:schemeClr val="tx1">
                  <a:lumMod val="95000"/>
                  <a:lumOff val="5000"/>
                </a:schemeClr>
              </a:buClr>
              <a:buFont typeface="Wingdings" panose="05000000000000000000" pitchFamily="2" charset="2"/>
              <a:buChar char="p"/>
            </a:pPr>
            <a:r>
              <a:rPr lang="en-US" altLang="zh-CN" sz="1400" dirty="0">
                <a:solidFill>
                  <a:srgbClr val="FF0000"/>
                </a:solidFill>
              </a:rPr>
              <a:t>Junhao Wei</a:t>
            </a:r>
            <a:r>
              <a:rPr lang="en-US" altLang="zh-CN" sz="1400" dirty="0">
                <a:solidFill>
                  <a:srgbClr val="000000"/>
                </a:solidFill>
              </a:rPr>
              <a:t>,  </a:t>
            </a:r>
            <a:r>
              <a:rPr lang="en-US" altLang="zh-CN" sz="1400" dirty="0" err="1">
                <a:solidFill>
                  <a:srgbClr val="000000"/>
                </a:solidFill>
              </a:rPr>
              <a:t>Xiangchen</a:t>
            </a:r>
            <a:r>
              <a:rPr lang="en-US" altLang="zh-CN" sz="1400" dirty="0">
                <a:solidFill>
                  <a:srgbClr val="000000"/>
                </a:solidFill>
              </a:rPr>
              <a:t> Yang, </a:t>
            </a:r>
            <a:r>
              <a:rPr lang="en-US" altLang="zh-CN" sz="1400" dirty="0" err="1">
                <a:solidFill>
                  <a:srgbClr val="000000"/>
                </a:solidFill>
              </a:rPr>
              <a:t>Xiangzhen</a:t>
            </a:r>
            <a:r>
              <a:rPr lang="en-US" altLang="zh-CN" sz="1400" dirty="0">
                <a:solidFill>
                  <a:srgbClr val="000000"/>
                </a:solidFill>
              </a:rPr>
              <a:t> Zhang, </a:t>
            </a:r>
            <a:r>
              <a:rPr lang="en-US" altLang="zh-CN" sz="1400" dirty="0" err="1">
                <a:solidFill>
                  <a:srgbClr val="000000"/>
                </a:solidFill>
              </a:rPr>
              <a:t>Zilin</a:t>
            </a:r>
            <a:r>
              <a:rPr lang="en-US" altLang="zh-CN" sz="1400" dirty="0">
                <a:solidFill>
                  <a:srgbClr val="000000"/>
                </a:solidFill>
              </a:rPr>
              <a:t> Chen, </a:t>
            </a:r>
            <a:r>
              <a:rPr lang="en-US" altLang="zh-CN" sz="1400" dirty="0" err="1">
                <a:solidFill>
                  <a:srgbClr val="000000"/>
                </a:solidFill>
              </a:rPr>
              <a:t>Xiaojuan</a:t>
            </a:r>
            <a:r>
              <a:rPr lang="en-US" altLang="zh-CN" sz="1400" dirty="0">
                <a:solidFill>
                  <a:srgbClr val="000000"/>
                </a:solidFill>
              </a:rPr>
              <a:t> </a:t>
            </a:r>
            <a:r>
              <a:rPr lang="en-US" altLang="zh-CN" sz="1400" dirty="0" err="1">
                <a:solidFill>
                  <a:srgbClr val="000000"/>
                </a:solidFill>
              </a:rPr>
              <a:t>Bian</a:t>
            </a:r>
            <a:r>
              <a:rPr lang="en-US" altLang="zh-CN" sz="1400" dirty="0">
                <a:solidFill>
                  <a:srgbClr val="000000"/>
                </a:solidFill>
              </a:rPr>
              <a:t>, </a:t>
            </a:r>
            <a:r>
              <a:rPr lang="en-US" altLang="zh-CN" sz="1400" dirty="0" err="1">
                <a:solidFill>
                  <a:srgbClr val="000000"/>
                </a:solidFill>
              </a:rPr>
              <a:t>Miaofu</a:t>
            </a:r>
            <a:r>
              <a:rPr lang="en-US" altLang="zh-CN" sz="1400" dirty="0">
                <a:solidFill>
                  <a:srgbClr val="000000"/>
                </a:solidFill>
              </a:rPr>
              <a:t> Xu, </a:t>
            </a:r>
            <a:r>
              <a:rPr lang="en-US" altLang="zh-CN" sz="1400" dirty="0" err="1">
                <a:solidFill>
                  <a:srgbClr val="000000"/>
                </a:solidFill>
              </a:rPr>
              <a:t>Yuhui</a:t>
            </a:r>
            <a:r>
              <a:rPr lang="en-US" altLang="zh-CN" sz="1400" dirty="0">
                <a:solidFill>
                  <a:srgbClr val="000000"/>
                </a:solidFill>
              </a:rPr>
              <a:t> Li, </a:t>
            </a:r>
            <a:r>
              <a:rPr lang="en-US" altLang="zh-CN" sz="1400" i="1" dirty="0">
                <a:solidFill>
                  <a:srgbClr val="000000"/>
                </a:solidFill>
              </a:rPr>
              <a:t>Development and cryogenic test of superconducting undulator mock-up coils at IHEP</a:t>
            </a:r>
            <a:r>
              <a:rPr lang="en-US" altLang="zh-CN" sz="1400" dirty="0">
                <a:solidFill>
                  <a:srgbClr val="000000"/>
                </a:solidFill>
              </a:rPr>
              <a:t>, </a:t>
            </a:r>
            <a:r>
              <a:rPr lang="en-US" altLang="zh-CN" sz="1400" b="0" i="0" dirty="0" err="1">
                <a:solidFill>
                  <a:srgbClr val="2E2E2E"/>
                </a:solidFill>
                <a:effectLst/>
                <a:latin typeface="NexusSerif"/>
              </a:rPr>
              <a:t>Nucl</a:t>
            </a:r>
            <a:r>
              <a:rPr lang="en-US" altLang="zh-CN" sz="1400" b="0" i="0" dirty="0">
                <a:solidFill>
                  <a:srgbClr val="2E2E2E"/>
                </a:solidFill>
                <a:effectLst/>
                <a:latin typeface="NexusSerif"/>
              </a:rPr>
              <a:t>. </a:t>
            </a:r>
            <a:r>
              <a:rPr lang="en-US" altLang="zh-CN" sz="1400" b="0" i="0" dirty="0" err="1">
                <a:solidFill>
                  <a:srgbClr val="2E2E2E"/>
                </a:solidFill>
                <a:effectLst/>
                <a:latin typeface="NexusSerif"/>
              </a:rPr>
              <a:t>Instrum</a:t>
            </a:r>
            <a:r>
              <a:rPr lang="en-US" altLang="zh-CN" sz="1400" b="0" i="0" dirty="0">
                <a:solidFill>
                  <a:srgbClr val="2E2E2E"/>
                </a:solidFill>
                <a:effectLst/>
                <a:latin typeface="NexusSerif"/>
              </a:rPr>
              <a:t>. Methods Phys. Res. A</a:t>
            </a:r>
            <a:r>
              <a:rPr lang="en-US" altLang="zh-CN" sz="1400" dirty="0">
                <a:solidFill>
                  <a:srgbClr val="000000"/>
                </a:solidFill>
              </a:rPr>
              <a:t>, 1034, 2022, 166822</a:t>
            </a:r>
          </a:p>
          <a:p>
            <a:pPr marL="342900" indent="-342900">
              <a:lnSpc>
                <a:spcPct val="120000"/>
              </a:lnSpc>
              <a:buClr>
                <a:schemeClr val="tx1">
                  <a:lumMod val="95000"/>
                  <a:lumOff val="5000"/>
                </a:schemeClr>
              </a:buClr>
              <a:buFont typeface="Wingdings" panose="05000000000000000000" pitchFamily="2" charset="2"/>
              <a:buChar char="p"/>
            </a:pPr>
            <a:r>
              <a:rPr lang="en-US" altLang="zh-CN" sz="1400" b="0" i="0" dirty="0">
                <a:solidFill>
                  <a:srgbClr val="FF0000"/>
                </a:solidFill>
                <a:effectLst/>
              </a:rPr>
              <a:t>Junhao Wei</a:t>
            </a:r>
            <a:r>
              <a:rPr lang="en-US" altLang="zh-CN" sz="1400" b="0" i="0" dirty="0">
                <a:solidFill>
                  <a:srgbClr val="000000"/>
                </a:solidFill>
                <a:effectLst/>
              </a:rPr>
              <a:t>, </a:t>
            </a:r>
            <a:r>
              <a:rPr lang="en-US" altLang="zh-CN" sz="1400" b="0" i="0" dirty="0" err="1">
                <a:solidFill>
                  <a:srgbClr val="000000"/>
                </a:solidFill>
                <a:effectLst/>
              </a:rPr>
              <a:t>Zilin</a:t>
            </a:r>
            <a:r>
              <a:rPr lang="en-US" altLang="zh-CN" sz="1400" b="0" i="0" dirty="0">
                <a:solidFill>
                  <a:srgbClr val="000000"/>
                </a:solidFill>
                <a:effectLst/>
              </a:rPr>
              <a:t> Chen, </a:t>
            </a:r>
            <a:r>
              <a:rPr lang="en-US" altLang="zh-CN" sz="1400" b="0" i="0" dirty="0" err="1">
                <a:solidFill>
                  <a:srgbClr val="000000"/>
                </a:solidFill>
                <a:effectLst/>
              </a:rPr>
              <a:t>Xiangzhen</a:t>
            </a:r>
            <a:r>
              <a:rPr lang="en-US" altLang="zh-CN" sz="1400" b="0" i="0" dirty="0">
                <a:solidFill>
                  <a:srgbClr val="000000"/>
                </a:solidFill>
                <a:effectLst/>
              </a:rPr>
              <a:t> Zhang, </a:t>
            </a:r>
            <a:r>
              <a:rPr lang="en-US" altLang="zh-CN" sz="1400" b="0" i="0" dirty="0" err="1">
                <a:solidFill>
                  <a:srgbClr val="000000"/>
                </a:solidFill>
                <a:effectLst/>
              </a:rPr>
              <a:t>Xiaojuan</a:t>
            </a:r>
            <a:r>
              <a:rPr lang="en-US" altLang="zh-CN" sz="1400" b="0" i="0" dirty="0">
                <a:solidFill>
                  <a:srgbClr val="000000"/>
                </a:solidFill>
                <a:effectLst/>
              </a:rPr>
              <a:t> </a:t>
            </a:r>
            <a:r>
              <a:rPr lang="en-US" altLang="zh-CN" sz="1400" b="0" i="0" dirty="0" err="1">
                <a:solidFill>
                  <a:srgbClr val="000000"/>
                </a:solidFill>
                <a:effectLst/>
              </a:rPr>
              <a:t>Bian</a:t>
            </a:r>
            <a:r>
              <a:rPr lang="en-US" altLang="zh-CN" sz="1400" b="0" i="0" dirty="0">
                <a:solidFill>
                  <a:srgbClr val="000000"/>
                </a:solidFill>
                <a:effectLst/>
              </a:rPr>
              <a:t>, </a:t>
            </a:r>
            <a:r>
              <a:rPr lang="en-US" altLang="zh-CN" sz="1400" b="0" i="0" dirty="0" err="1">
                <a:solidFill>
                  <a:srgbClr val="000000"/>
                </a:solidFill>
                <a:effectLst/>
              </a:rPr>
              <a:t>Miaofu</a:t>
            </a:r>
            <a:r>
              <a:rPr lang="en-US" altLang="zh-CN" sz="1400" b="0" i="0" dirty="0">
                <a:solidFill>
                  <a:srgbClr val="000000"/>
                </a:solidFill>
                <a:effectLst/>
              </a:rPr>
              <a:t> Xu, </a:t>
            </a:r>
            <a:r>
              <a:rPr lang="en-US" altLang="zh-CN" sz="1400" b="0" i="0" dirty="0" err="1">
                <a:solidFill>
                  <a:srgbClr val="000000"/>
                </a:solidFill>
                <a:effectLst/>
              </a:rPr>
              <a:t>Xiangchen</a:t>
            </a:r>
            <a:r>
              <a:rPr lang="en-US" altLang="zh-CN" sz="1400" b="0" i="0" dirty="0">
                <a:solidFill>
                  <a:srgbClr val="000000"/>
                </a:solidFill>
                <a:effectLst/>
              </a:rPr>
              <a:t> Yang, </a:t>
            </a:r>
            <a:r>
              <a:rPr lang="en-US" altLang="zh-CN" sz="1400" b="0" i="0" dirty="0" err="1">
                <a:solidFill>
                  <a:srgbClr val="000000"/>
                </a:solidFill>
                <a:effectLst/>
              </a:rPr>
              <a:t>Yuhui</a:t>
            </a:r>
            <a:r>
              <a:rPr lang="en-US" altLang="zh-CN" sz="1400" b="0" i="0" dirty="0">
                <a:solidFill>
                  <a:srgbClr val="000000"/>
                </a:solidFill>
                <a:effectLst/>
              </a:rPr>
              <a:t> Li</a:t>
            </a:r>
            <a:r>
              <a:rPr lang="en-US" altLang="zh-CN" sz="1400" b="0" i="1" dirty="0">
                <a:solidFill>
                  <a:srgbClr val="000000"/>
                </a:solidFill>
                <a:effectLst/>
              </a:rPr>
              <a:t>, Numerical analysis of the end-field with    correction coils for the superconducting undulator at IHEP</a:t>
            </a:r>
            <a:r>
              <a:rPr lang="en-US" altLang="zh-CN" sz="1400" b="0" i="0" dirty="0">
                <a:solidFill>
                  <a:srgbClr val="000000"/>
                </a:solidFill>
                <a:effectLst/>
              </a:rPr>
              <a:t>, </a:t>
            </a:r>
            <a:r>
              <a:rPr lang="en-US" altLang="zh-CN" sz="1400" b="0" i="0" dirty="0" err="1">
                <a:solidFill>
                  <a:srgbClr val="2E2E2E"/>
                </a:solidFill>
                <a:effectLst/>
                <a:latin typeface="NexusSerif"/>
              </a:rPr>
              <a:t>Nucl</a:t>
            </a:r>
            <a:r>
              <a:rPr lang="en-US" altLang="zh-CN" sz="1400" b="0" i="0" dirty="0">
                <a:solidFill>
                  <a:srgbClr val="2E2E2E"/>
                </a:solidFill>
                <a:effectLst/>
                <a:latin typeface="NexusSerif"/>
              </a:rPr>
              <a:t>. </a:t>
            </a:r>
            <a:r>
              <a:rPr lang="en-US" altLang="zh-CN" sz="1400" b="0" i="0" dirty="0" err="1">
                <a:solidFill>
                  <a:srgbClr val="2E2E2E"/>
                </a:solidFill>
                <a:effectLst/>
                <a:latin typeface="NexusSerif"/>
              </a:rPr>
              <a:t>Instrum</a:t>
            </a:r>
            <a:r>
              <a:rPr lang="en-US" altLang="zh-CN" sz="1400" b="0" i="0" dirty="0">
                <a:solidFill>
                  <a:srgbClr val="2E2E2E"/>
                </a:solidFill>
                <a:effectLst/>
                <a:latin typeface="NexusSerif"/>
              </a:rPr>
              <a:t>. Methods Phys. Res. A, 1026, 2022, 166036</a:t>
            </a:r>
            <a:endParaRPr lang="en-US" altLang="zh-CN" sz="1400" b="0" i="0" dirty="0">
              <a:solidFill>
                <a:srgbClr val="000000"/>
              </a:solidFill>
              <a:effectLst/>
            </a:endParaRPr>
          </a:p>
          <a:p>
            <a:pPr marL="342900" indent="-342900">
              <a:lnSpc>
                <a:spcPct val="120000"/>
              </a:lnSpc>
              <a:buClr>
                <a:schemeClr val="tx1">
                  <a:lumMod val="95000"/>
                  <a:lumOff val="5000"/>
                </a:schemeClr>
              </a:buClr>
              <a:buFont typeface="Wingdings" panose="05000000000000000000" pitchFamily="2" charset="2"/>
              <a:buChar char="p"/>
            </a:pPr>
            <a:r>
              <a:rPr lang="en-US" altLang="zh-CN" sz="1400" dirty="0">
                <a:solidFill>
                  <a:srgbClr val="FF0000"/>
                </a:solidFill>
              </a:rPr>
              <a:t>Junhao Wei</a:t>
            </a:r>
            <a:r>
              <a:rPr lang="en-US" altLang="zh-CN" sz="1400" dirty="0">
                <a:solidFill>
                  <a:srgbClr val="000000"/>
                </a:solidFill>
              </a:rPr>
              <a:t>, Nicoleta </a:t>
            </a:r>
            <a:r>
              <a:rPr lang="en-US" altLang="zh-CN" sz="1400" dirty="0" err="1">
                <a:solidFill>
                  <a:srgbClr val="000000"/>
                </a:solidFill>
              </a:rPr>
              <a:t>Baboi</a:t>
            </a:r>
            <a:r>
              <a:rPr lang="en-US" altLang="zh-CN" sz="1400" dirty="0">
                <a:solidFill>
                  <a:srgbClr val="000000"/>
                </a:solidFill>
              </a:rPr>
              <a:t>, Wolfgang Ackermann, Thorsten </a:t>
            </a:r>
            <a:r>
              <a:rPr lang="en-US" altLang="zh-CN" sz="1400" dirty="0" err="1">
                <a:solidFill>
                  <a:srgbClr val="000000"/>
                </a:solidFill>
              </a:rPr>
              <a:t>Hellert</a:t>
            </a:r>
            <a:r>
              <a:rPr lang="en-US" altLang="zh-CN" sz="1400" dirty="0">
                <a:solidFill>
                  <a:srgbClr val="000000"/>
                </a:solidFill>
              </a:rPr>
              <a:t>, </a:t>
            </a:r>
            <a:r>
              <a:rPr lang="en-US" altLang="zh-CN" sz="1400" i="1" dirty="0">
                <a:solidFill>
                  <a:srgbClr val="000000"/>
                </a:solidFill>
              </a:rPr>
              <a:t>Cavity tilt measurement using beam excited higher order mode signals at the Free Electron Laser FLASH</a:t>
            </a:r>
            <a:r>
              <a:rPr lang="en-US" altLang="zh-CN" sz="1400" dirty="0">
                <a:solidFill>
                  <a:srgbClr val="000000"/>
                </a:solidFill>
              </a:rPr>
              <a:t>, </a:t>
            </a:r>
            <a:r>
              <a:rPr lang="en-US" altLang="zh-CN" sz="1400" b="0" i="0" dirty="0" err="1">
                <a:solidFill>
                  <a:srgbClr val="2E2E2E"/>
                </a:solidFill>
                <a:effectLst/>
                <a:latin typeface="NexusSerif"/>
              </a:rPr>
              <a:t>Nucl</a:t>
            </a:r>
            <a:r>
              <a:rPr lang="en-US" altLang="zh-CN" sz="1400" b="0" i="0" dirty="0">
                <a:solidFill>
                  <a:srgbClr val="2E2E2E"/>
                </a:solidFill>
                <a:effectLst/>
                <a:latin typeface="NexusSerif"/>
              </a:rPr>
              <a:t>. </a:t>
            </a:r>
            <a:r>
              <a:rPr lang="en-US" altLang="zh-CN" sz="1400" b="0" i="0" dirty="0" err="1">
                <a:solidFill>
                  <a:srgbClr val="2E2E2E"/>
                </a:solidFill>
                <a:effectLst/>
                <a:latin typeface="NexusSerif"/>
              </a:rPr>
              <a:t>Instrum</a:t>
            </a:r>
            <a:r>
              <a:rPr lang="en-US" altLang="zh-CN" sz="1400" b="0" i="0" dirty="0">
                <a:solidFill>
                  <a:srgbClr val="2E2E2E"/>
                </a:solidFill>
                <a:effectLst/>
                <a:latin typeface="NexusSerif"/>
              </a:rPr>
              <a:t>. Methods Phys. Res. A, 1000, 2021, 165246</a:t>
            </a:r>
          </a:p>
          <a:p>
            <a:pPr>
              <a:lnSpc>
                <a:spcPct val="120000"/>
              </a:lnSpc>
              <a:buClr>
                <a:schemeClr val="tx1">
                  <a:lumMod val="95000"/>
                  <a:lumOff val="5000"/>
                </a:schemeClr>
              </a:buClr>
            </a:pPr>
            <a:endParaRPr lang="en-US" altLang="zh-CN" sz="1400" b="0" i="0" dirty="0">
              <a:solidFill>
                <a:srgbClr val="2E2E2E"/>
              </a:solidFill>
              <a:effectLst/>
              <a:latin typeface="NexusSerif"/>
            </a:endParaRPr>
          </a:p>
          <a:p>
            <a:pPr marL="342900" indent="-342900">
              <a:lnSpc>
                <a:spcPct val="120000"/>
              </a:lnSpc>
              <a:buClr>
                <a:schemeClr val="tx1">
                  <a:lumMod val="95000"/>
                  <a:lumOff val="5000"/>
                </a:schemeClr>
              </a:buClr>
              <a:buFont typeface="Wingdings" panose="05000000000000000000" pitchFamily="2" charset="2"/>
              <a:buChar char="p"/>
            </a:pPr>
            <a:r>
              <a:rPr lang="en-US" altLang="zh-CN" sz="14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J. H. Wei</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 et al, </a:t>
            </a:r>
            <a:r>
              <a:rPr lang="en-US" altLang="zh-CN" sz="1400" i="1" kern="100" dirty="0">
                <a:latin typeface="Times New Roman" panose="02020603050405020304" pitchFamily="18" charset="0"/>
                <a:ea typeface="宋体" panose="02010600030101010101" pitchFamily="2" charset="-122"/>
                <a:cs typeface="Times New Roman" panose="02020603050405020304" pitchFamily="18" charset="0"/>
              </a:rPr>
              <a:t>Design of a Delta-type superconducting undulator at the IHEP</a:t>
            </a: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 IPAC’21, May, 2021.</a:t>
            </a:r>
          </a:p>
          <a:p>
            <a:pPr marL="342900" indent="-342900">
              <a:lnSpc>
                <a:spcPct val="120000"/>
              </a:lnSpc>
              <a:buClr>
                <a:schemeClr val="tx1">
                  <a:lumMod val="95000"/>
                  <a:lumOff val="5000"/>
                </a:schemeClr>
              </a:buClr>
              <a:buAutoNum type="arabicPeriod"/>
            </a:pPr>
            <a:endParaRPr lang="en-US" altLang="zh-CN" sz="1400" dirty="0">
              <a:solidFill>
                <a:srgbClr val="000000"/>
              </a:solidFill>
            </a:endParaRPr>
          </a:p>
          <a:p>
            <a:pPr marL="342900" indent="-342900">
              <a:buAutoNum type="arabicPeriod"/>
            </a:pPr>
            <a:endParaRPr lang="en-US" altLang="zh-CN" sz="1400" b="0" i="0" dirty="0">
              <a:solidFill>
                <a:srgbClr val="000000"/>
              </a:solidFill>
              <a:effectLst/>
            </a:endParaRPr>
          </a:p>
          <a:p>
            <a:r>
              <a:rPr lang="en-US" altLang="zh-CN" sz="1400" dirty="0"/>
              <a:t> </a:t>
            </a:r>
            <a:br>
              <a:rPr lang="en-US" altLang="zh-CN" sz="1400" dirty="0"/>
            </a:br>
            <a:endParaRPr lang="zh-CN" altLang="en-US" sz="1400" dirty="0"/>
          </a:p>
        </p:txBody>
      </p:sp>
      <p:sp>
        <p:nvSpPr>
          <p:cNvPr id="5" name="文本框 4">
            <a:extLst>
              <a:ext uri="{FF2B5EF4-FFF2-40B4-BE49-F238E27FC236}">
                <a16:creationId xmlns:a16="http://schemas.microsoft.com/office/drawing/2014/main" id="{D92B8667-2DD8-FA0D-5922-3A2673B4CF39}"/>
              </a:ext>
            </a:extLst>
          </p:cNvPr>
          <p:cNvSpPr txBox="1"/>
          <p:nvPr/>
        </p:nvSpPr>
        <p:spPr>
          <a:xfrm>
            <a:off x="593889" y="1311279"/>
            <a:ext cx="5702705" cy="338554"/>
          </a:xfrm>
          <a:prstGeom prst="rect">
            <a:avLst/>
          </a:prstGeom>
          <a:noFill/>
        </p:spPr>
        <p:txBody>
          <a:bodyPr wrap="square" rtlCol="0">
            <a:spAutoFit/>
          </a:bodyPr>
          <a:lstStyle/>
          <a:p>
            <a:r>
              <a:rPr lang="zh-CN" altLang="en-US" sz="1600" dirty="0"/>
              <a:t>博后期间发表一作</a:t>
            </a:r>
            <a:r>
              <a:rPr lang="en-US" altLang="zh-CN" sz="1600" dirty="0"/>
              <a:t>SCI</a:t>
            </a:r>
            <a:r>
              <a:rPr lang="zh-CN" altLang="en-US" sz="1600" dirty="0"/>
              <a:t>期刊</a:t>
            </a:r>
            <a:r>
              <a:rPr lang="en-US" altLang="zh-CN" sz="1600" dirty="0"/>
              <a:t>4</a:t>
            </a:r>
            <a:r>
              <a:rPr lang="zh-CN" altLang="en-US" sz="1600" dirty="0"/>
              <a:t>篇和会议文章</a:t>
            </a:r>
            <a:r>
              <a:rPr lang="en-US" altLang="zh-CN" sz="1600" dirty="0"/>
              <a:t>1</a:t>
            </a:r>
            <a:r>
              <a:rPr lang="zh-CN" altLang="en-US" sz="1600" dirty="0"/>
              <a:t>篇</a:t>
            </a:r>
          </a:p>
        </p:txBody>
      </p:sp>
    </p:spTree>
    <p:extLst>
      <p:ext uri="{BB962C8B-B14F-4D97-AF65-F5344CB8AC3E}">
        <p14:creationId xmlns:p14="http://schemas.microsoft.com/office/powerpoint/2010/main" val="784674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34</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9" name="矩形 8">
            <a:extLst>
              <a:ext uri="{FF2B5EF4-FFF2-40B4-BE49-F238E27FC236}">
                <a16:creationId xmlns:a16="http://schemas.microsoft.com/office/drawing/2014/main" id="{0E6216B0-1B09-4650-9F57-7210B84686EB}"/>
              </a:ext>
            </a:extLst>
          </p:cNvPr>
          <p:cNvSpPr/>
          <p:nvPr/>
        </p:nvSpPr>
        <p:spPr>
          <a:xfrm>
            <a:off x="4939691" y="2967335"/>
            <a:ext cx="2575206" cy="1015663"/>
          </a:xfrm>
          <a:prstGeom prst="rect">
            <a:avLst/>
          </a:prstGeom>
          <a:noFill/>
        </p:spPr>
        <p:txBody>
          <a:bodyPr wrap="square" lIns="91440" tIns="45720" rIns="91440" bIns="45720">
            <a:spAutoFit/>
          </a:bodyPr>
          <a:lstStyle/>
          <a:p>
            <a:pPr algn="ctr"/>
            <a:r>
              <a:rPr lang="zh-CN" altLang="en-US" sz="6000" dirty="0">
                <a:ln w="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谢谢！</a:t>
            </a:r>
          </a:p>
        </p:txBody>
      </p:sp>
    </p:spTree>
    <p:extLst>
      <p:ext uri="{BB962C8B-B14F-4D97-AF65-F5344CB8AC3E}">
        <p14:creationId xmlns:p14="http://schemas.microsoft.com/office/powerpoint/2010/main" val="255175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4</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7" name="文本框 26">
            <a:extLst>
              <a:ext uri="{FF2B5EF4-FFF2-40B4-BE49-F238E27FC236}">
                <a16:creationId xmlns:a16="http://schemas.microsoft.com/office/drawing/2014/main" id="{FE1FA467-E454-4D3E-9E2C-1FA7139436C0}"/>
              </a:ext>
            </a:extLst>
          </p:cNvPr>
          <p:cNvSpPr txBox="1"/>
          <p:nvPr/>
        </p:nvSpPr>
        <p:spPr>
          <a:xfrm>
            <a:off x="1524005" y="217738"/>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超导波荡器的优势和难点</a:t>
            </a:r>
          </a:p>
        </p:txBody>
      </p:sp>
      <p:sp>
        <p:nvSpPr>
          <p:cNvPr id="28" name="文本框 27">
            <a:extLst>
              <a:ext uri="{FF2B5EF4-FFF2-40B4-BE49-F238E27FC236}">
                <a16:creationId xmlns:a16="http://schemas.microsoft.com/office/drawing/2014/main" id="{C631AFB3-6693-4FF4-887C-80B62E9DFDC0}"/>
              </a:ext>
            </a:extLst>
          </p:cNvPr>
          <p:cNvSpPr txBox="1"/>
          <p:nvPr/>
        </p:nvSpPr>
        <p:spPr>
          <a:xfrm>
            <a:off x="382317" y="1134575"/>
            <a:ext cx="7758000" cy="455253"/>
          </a:xfrm>
          <a:prstGeom prst="rect">
            <a:avLst/>
          </a:prstGeom>
          <a:noFill/>
        </p:spPr>
        <p:txBody>
          <a:bodyPr wrap="square" rtlCol="0">
            <a:spAutoFit/>
          </a:bodyPr>
          <a:lstStyle/>
          <a:p>
            <a:pPr indent="457200">
              <a:lnSpc>
                <a:spcPct val="150000"/>
              </a:lnSpc>
            </a:pPr>
            <a:r>
              <a:rPr lang="zh-CN" altLang="en-US" b="1" kern="1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rPr>
              <a:t>超导波荡器的优势</a:t>
            </a:r>
            <a:endParaRPr lang="en-US" altLang="zh-CN" sz="2000" b="1" dirty="0">
              <a:solidFill>
                <a:schemeClr val="accent1">
                  <a:lumMod val="75000"/>
                </a:schemeClr>
              </a:solidFill>
              <a:latin typeface="宋体" panose="02010600030101010101" pitchFamily="2" charset="-122"/>
              <a:ea typeface="宋体" panose="02010600030101010101" pitchFamily="2" charset="-122"/>
            </a:endParaRPr>
          </a:p>
        </p:txBody>
      </p:sp>
      <p:sp>
        <p:nvSpPr>
          <p:cNvPr id="29" name="文本框 28">
            <a:extLst>
              <a:ext uri="{FF2B5EF4-FFF2-40B4-BE49-F238E27FC236}">
                <a16:creationId xmlns:a16="http://schemas.microsoft.com/office/drawing/2014/main" id="{1F41228B-F8AB-4408-B712-A96061EF255E}"/>
              </a:ext>
            </a:extLst>
          </p:cNvPr>
          <p:cNvSpPr txBox="1"/>
          <p:nvPr/>
        </p:nvSpPr>
        <p:spPr>
          <a:xfrm>
            <a:off x="540578" y="1605873"/>
            <a:ext cx="11410417" cy="1807418"/>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超导波荡器可以制作成短周期波荡器，短周期的</a:t>
            </a:r>
            <a:r>
              <a:rPr lang="en-US" altLang="zh-CN" sz="1600" dirty="0" err="1">
                <a:latin typeface="宋体" panose="02010600030101010101" pitchFamily="2" charset="-122"/>
                <a:ea typeface="宋体" panose="02010600030101010101" pitchFamily="2" charset="-122"/>
              </a:rPr>
              <a:t>NbTi</a:t>
            </a:r>
            <a:r>
              <a:rPr lang="zh-CN" altLang="en-US" sz="1600" dirty="0">
                <a:latin typeface="宋体" panose="02010600030101010101" pitchFamily="2" charset="-122"/>
                <a:ea typeface="宋体" panose="02010600030101010101" pitchFamily="2" charset="-122"/>
              </a:rPr>
              <a:t>型的</a:t>
            </a:r>
            <a:r>
              <a:rPr lang="en-US" altLang="zh-CN" sz="1600" dirty="0">
                <a:latin typeface="宋体" panose="02010600030101010101" pitchFamily="2" charset="-122"/>
                <a:ea typeface="宋体" panose="02010600030101010101" pitchFamily="2" charset="-122"/>
              </a:rPr>
              <a:t>SCU</a:t>
            </a:r>
            <a:r>
              <a:rPr lang="zh-CN" altLang="en-US" sz="1600" dirty="0">
                <a:latin typeface="宋体" panose="02010600030101010101" pitchFamily="2" charset="-122"/>
                <a:ea typeface="宋体" panose="02010600030101010101" pitchFamily="2" charset="-122"/>
              </a:rPr>
              <a:t>目前可以提供与相同周期的</a:t>
            </a:r>
            <a:r>
              <a:rPr lang="en-US" altLang="zh-CN" sz="1600" dirty="0">
                <a:latin typeface="宋体" panose="02010600030101010101" pitchFamily="2" charset="-122"/>
                <a:ea typeface="宋体" panose="02010600030101010101" pitchFamily="2" charset="-122"/>
              </a:rPr>
              <a:t>CPMU</a:t>
            </a:r>
            <a:r>
              <a:rPr lang="zh-CN" altLang="en-US" sz="1600" dirty="0">
                <a:latin typeface="宋体" panose="02010600030101010101" pitchFamily="2" charset="-122"/>
                <a:ea typeface="宋体" panose="02010600030101010101" pitchFamily="2" charset="-122"/>
              </a:rPr>
              <a:t>相当的磁场强度。</a:t>
            </a:r>
            <a:endParaRPr lang="en-US" altLang="zh-CN" sz="1600" dirty="0">
              <a:latin typeface="宋体" panose="02010600030101010101" pitchFamily="2" charset="-122"/>
              <a:ea typeface="宋体" panose="02010600030101010101" pitchFamily="2" charset="-122"/>
            </a:endParaRPr>
          </a:p>
          <a:p>
            <a:pPr marL="285750" indent="-285750" algn="just">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较长周期（</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&gt;20mm</a:t>
            </a:r>
            <a:r>
              <a:rPr lang="zh-CN" altLang="en-US" sz="1600" dirty="0">
                <a:latin typeface="宋体" panose="02010600030101010101" pitchFamily="2" charset="-122"/>
                <a:ea typeface="宋体" panose="02010600030101010101" pitchFamily="2" charset="-122"/>
              </a:rPr>
              <a:t>）的超导波荡器比永磁波荡器磁场强度明显更高。所以对软</a:t>
            </a:r>
            <a:r>
              <a:rPr lang="en-US" altLang="zh-CN" sz="1600" dirty="0">
                <a:latin typeface="宋体" panose="02010600030101010101" pitchFamily="2" charset="-122"/>
                <a:ea typeface="宋体" panose="02010600030101010101" pitchFamily="2" charset="-122"/>
              </a:rPr>
              <a:t>x</a:t>
            </a:r>
            <a:r>
              <a:rPr lang="zh-CN" altLang="en-US" sz="1600" dirty="0">
                <a:latin typeface="宋体" panose="02010600030101010101" pitchFamily="2" charset="-122"/>
                <a:ea typeface="宋体" panose="02010600030101010101" pitchFamily="2" charset="-122"/>
              </a:rPr>
              <a:t>射线</a:t>
            </a:r>
            <a:r>
              <a:rPr lang="en-US" altLang="zh-CN" sz="1600" dirty="0">
                <a:latin typeface="宋体" panose="02010600030101010101" pitchFamily="2" charset="-122"/>
                <a:ea typeface="宋体" panose="02010600030101010101" pitchFamily="2" charset="-122"/>
              </a:rPr>
              <a:t>SCU</a:t>
            </a:r>
            <a:r>
              <a:rPr lang="zh-CN" altLang="en-US" sz="1600" dirty="0">
                <a:latin typeface="宋体" panose="02010600030101010101" pitchFamily="2" charset="-122"/>
                <a:ea typeface="宋体" panose="02010600030101010101" pitchFamily="2" charset="-122"/>
              </a:rPr>
              <a:t>具有优势。</a:t>
            </a:r>
            <a:endParaRPr lang="en-US" altLang="zh-CN" sz="1600" dirty="0">
              <a:latin typeface="宋体" panose="02010600030101010101" pitchFamily="2" charset="-122"/>
              <a:ea typeface="宋体" panose="02010600030101010101" pitchFamily="2" charset="-122"/>
            </a:endParaRPr>
          </a:p>
          <a:p>
            <a:pPr marL="285750" indent="-285750" algn="just">
              <a:lnSpc>
                <a:spcPct val="12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随着超导材料和工艺的发展，超导波荡器的性能可以进一步提高，具备更好的发展潜力。</a:t>
            </a:r>
            <a:endParaRPr lang="en-US" altLang="zh-CN" sz="1600" dirty="0">
              <a:latin typeface="宋体" panose="02010600030101010101" pitchFamily="2" charset="-122"/>
              <a:ea typeface="宋体" panose="02010600030101010101" pitchFamily="2" charset="-122"/>
            </a:endParaRPr>
          </a:p>
          <a:p>
            <a:pPr marL="285750" indent="-285750" algn="just">
              <a:lnSpc>
                <a:spcPct val="120000"/>
              </a:lnSpc>
              <a:buFont typeface="Arial" panose="020B0604020202020204" pitchFamily="34" charset="0"/>
              <a:buChar char="•"/>
            </a:pPr>
            <a:r>
              <a:rPr lang="zh-CN" altLang="zh-CN" sz="1600" dirty="0">
                <a:effectLst/>
                <a:latin typeface="Calibri" panose="020F0502020204030204" pitchFamily="34" charset="0"/>
                <a:ea typeface="宋体" panose="02010600030101010101" pitchFamily="2" charset="-122"/>
                <a:cs typeface="Times New Roman" panose="02020603050405020304" pitchFamily="18" charset="0"/>
              </a:rPr>
              <a:t>永磁波荡器在辐射下退磁，超导波荡器可能提供更好的抗辐射性能</a:t>
            </a:r>
            <a:r>
              <a:rPr lang="zh-CN" altLang="en-US" sz="1600" dirty="0">
                <a:effectLst/>
                <a:latin typeface="Calibri" panose="020F0502020204030204" pitchFamily="34" charset="0"/>
                <a:ea typeface="宋体" panose="02010600030101010101" pitchFamily="2" charset="-122"/>
                <a:cs typeface="Times New Roman" panose="02020603050405020304" pitchFamily="18" charset="0"/>
              </a:rPr>
              <a:t>。</a:t>
            </a:r>
            <a:endParaRPr lang="en-US" altLang="zh-CN" sz="1600" dirty="0">
              <a:effectLst/>
              <a:latin typeface="Calibri" panose="020F0502020204030204" pitchFamily="34" charset="0"/>
              <a:ea typeface="宋体" panose="02010600030101010101" pitchFamily="2" charset="-122"/>
              <a:cs typeface="Times New Roman" panose="02020603050405020304" pitchFamily="18" charset="0"/>
            </a:endParaRPr>
          </a:p>
          <a:p>
            <a:pPr marL="285750" indent="-285750" algn="just">
              <a:lnSpc>
                <a:spcPct val="120000"/>
              </a:lnSpc>
              <a:buFont typeface="Arial" panose="020B0604020202020204" pitchFamily="34" charset="0"/>
              <a:buChar char="•"/>
            </a:pPr>
            <a:r>
              <a:rPr lang="zh-CN" altLang="en-US" sz="1600" dirty="0">
                <a:latin typeface="Calibri" panose="020F0502020204030204" pitchFamily="34" charset="0"/>
                <a:ea typeface="宋体" panose="02010600030101010101" pitchFamily="2" charset="-122"/>
                <a:cs typeface="Times New Roman" panose="02020603050405020304" pitchFamily="18" charset="0"/>
              </a:rPr>
              <a:t>属于电磁型磁铁，调试和磁场控制更灵活。</a:t>
            </a:r>
            <a:endParaRPr lang="en-US" altLang="zh-CN" sz="1600" dirty="0">
              <a:effectLst/>
              <a:latin typeface="Calibri" panose="020F0502020204030204" pitchFamily="34" charset="0"/>
              <a:ea typeface="宋体" panose="02010600030101010101" pitchFamily="2" charset="-122"/>
              <a:cs typeface="Times New Roman" panose="02020603050405020304" pitchFamily="18" charset="0"/>
            </a:endParaRPr>
          </a:p>
          <a:p>
            <a:pPr marL="285750" indent="-285750" algn="just">
              <a:lnSpc>
                <a:spcPct val="110000"/>
              </a:lnSpc>
              <a:buFont typeface="Arial" panose="020B0604020202020204" pitchFamily="34" charset="0"/>
              <a:buChar char="•"/>
            </a:pPr>
            <a:endParaRPr lang="en-US" altLang="zh-CN" sz="1600" dirty="0">
              <a:latin typeface="宋体" panose="02010600030101010101" pitchFamily="2" charset="-122"/>
              <a:ea typeface="宋体" panose="02010600030101010101" pitchFamily="2" charset="-122"/>
            </a:endParaRPr>
          </a:p>
        </p:txBody>
      </p:sp>
      <p:sp>
        <p:nvSpPr>
          <p:cNvPr id="30" name="文本框 29">
            <a:extLst>
              <a:ext uri="{FF2B5EF4-FFF2-40B4-BE49-F238E27FC236}">
                <a16:creationId xmlns:a16="http://schemas.microsoft.com/office/drawing/2014/main" id="{5B3CA4CD-DA30-4FAE-9547-697A3792C6A8}"/>
              </a:ext>
            </a:extLst>
          </p:cNvPr>
          <p:cNvSpPr txBox="1"/>
          <p:nvPr/>
        </p:nvSpPr>
        <p:spPr>
          <a:xfrm>
            <a:off x="540578" y="3997058"/>
            <a:ext cx="6518263" cy="1684307"/>
          </a:xfrm>
          <a:prstGeom prst="rect">
            <a:avLst/>
          </a:prstGeom>
          <a:noFill/>
        </p:spPr>
        <p:txBody>
          <a:bodyPr wrap="square" rtlCol="0">
            <a:spAutoFit/>
          </a:bodyPr>
          <a:lstStyle/>
          <a:p>
            <a:pPr marL="285750" indent="-285750" algn="just">
              <a:lnSpc>
                <a:spcPct val="11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为保证磁场的品质，</a:t>
            </a:r>
            <a:r>
              <a:rPr lang="en-US" altLang="zh-CN" sz="1600" dirty="0">
                <a:latin typeface="宋体" panose="02010600030101010101" pitchFamily="2" charset="-122"/>
                <a:ea typeface="宋体" panose="02010600030101010101" pitchFamily="2" charset="-122"/>
              </a:rPr>
              <a:t>SCU</a:t>
            </a:r>
            <a:r>
              <a:rPr lang="zh-CN" altLang="en-US" sz="1600" dirty="0">
                <a:latin typeface="宋体" panose="02010600030101010101" pitchFamily="2" charset="-122"/>
                <a:ea typeface="宋体" panose="02010600030101010101" pitchFamily="2" charset="-122"/>
              </a:rPr>
              <a:t>机械加工精度要高，绝缘绕线等工艺需要研究试验。</a:t>
            </a:r>
            <a:endParaRPr lang="en-US" altLang="zh-CN" sz="1600" dirty="0">
              <a:latin typeface="宋体" panose="02010600030101010101" pitchFamily="2" charset="-122"/>
              <a:ea typeface="宋体" panose="02010600030101010101" pitchFamily="2" charset="-122"/>
            </a:endParaRPr>
          </a:p>
          <a:p>
            <a:pPr marL="285750" indent="-285750" algn="just">
              <a:lnSpc>
                <a:spcPct val="11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工作在</a:t>
            </a:r>
            <a:r>
              <a:rPr lang="en-US" altLang="zh-CN" sz="1600" dirty="0">
                <a:latin typeface="宋体" panose="02010600030101010101" pitchFamily="2" charset="-122"/>
                <a:ea typeface="宋体" panose="02010600030101010101" pitchFamily="2" charset="-122"/>
              </a:rPr>
              <a:t>4K</a:t>
            </a:r>
            <a:r>
              <a:rPr lang="zh-CN" altLang="en-US" sz="1600" dirty="0">
                <a:latin typeface="宋体" panose="02010600030101010101" pitchFamily="2" charset="-122"/>
                <a:ea typeface="宋体" panose="02010600030101010101" pitchFamily="2" charset="-122"/>
              </a:rPr>
              <a:t>液氦温区，需要可靠的低温系统和失超保护系统，防止束流热负荷导致的失超。</a:t>
            </a:r>
            <a:endParaRPr lang="en-US" altLang="zh-CN" sz="1600" dirty="0">
              <a:latin typeface="宋体" panose="02010600030101010101" pitchFamily="2" charset="-122"/>
              <a:ea typeface="宋体" panose="02010600030101010101" pitchFamily="2" charset="-122"/>
            </a:endParaRPr>
          </a:p>
          <a:p>
            <a:pPr marL="285750" indent="-285750" algn="just">
              <a:lnSpc>
                <a:spcPct val="110000"/>
              </a:lnSpc>
              <a:buFont typeface="Arial" panose="020B0604020202020204" pitchFamily="34" charset="0"/>
              <a:buChar char="•"/>
            </a:pPr>
            <a:r>
              <a:rPr lang="zh-CN" altLang="en-US" sz="1600" dirty="0">
                <a:latin typeface="宋体" panose="02010600030101010101" pitchFamily="2" charset="-122"/>
                <a:ea typeface="宋体" panose="02010600030101010101" pitchFamily="2" charset="-122"/>
              </a:rPr>
              <a:t>磁场间隙小且封闭，工作在低温环境，磁场测量难度更高。</a:t>
            </a:r>
            <a:endParaRPr lang="en-US" altLang="zh-CN" sz="1600" dirty="0">
              <a:latin typeface="宋体" panose="02010600030101010101" pitchFamily="2" charset="-122"/>
              <a:ea typeface="宋体" panose="02010600030101010101" pitchFamily="2" charset="-122"/>
            </a:endParaRPr>
          </a:p>
          <a:p>
            <a:pPr marL="285750" indent="-285750" algn="just">
              <a:lnSpc>
                <a:spcPct val="110000"/>
              </a:lnSpc>
              <a:buFont typeface="Arial" panose="020B0604020202020204" pitchFamily="34" charset="0"/>
              <a:buChar char="•"/>
            </a:pPr>
            <a:endParaRPr lang="zh-CN" altLang="en-US" sz="1600" dirty="0">
              <a:latin typeface="宋体" panose="02010600030101010101" pitchFamily="2" charset="-122"/>
              <a:ea typeface="宋体" panose="02010600030101010101" pitchFamily="2" charset="-122"/>
            </a:endParaRPr>
          </a:p>
        </p:txBody>
      </p:sp>
      <p:sp>
        <p:nvSpPr>
          <p:cNvPr id="31" name="文本框 30">
            <a:extLst>
              <a:ext uri="{FF2B5EF4-FFF2-40B4-BE49-F238E27FC236}">
                <a16:creationId xmlns:a16="http://schemas.microsoft.com/office/drawing/2014/main" id="{98568A80-C946-4894-824E-7F7BFC175125}"/>
              </a:ext>
            </a:extLst>
          </p:cNvPr>
          <p:cNvSpPr txBox="1"/>
          <p:nvPr/>
        </p:nvSpPr>
        <p:spPr>
          <a:xfrm>
            <a:off x="382317" y="3314686"/>
            <a:ext cx="4756530" cy="455253"/>
          </a:xfrm>
          <a:prstGeom prst="rect">
            <a:avLst/>
          </a:prstGeom>
          <a:noFill/>
        </p:spPr>
        <p:txBody>
          <a:bodyPr wrap="square" rtlCol="0">
            <a:spAutoFit/>
          </a:bodyPr>
          <a:lstStyle/>
          <a:p>
            <a:pPr indent="457200">
              <a:lnSpc>
                <a:spcPct val="150000"/>
              </a:lnSpc>
            </a:pPr>
            <a:r>
              <a:rPr lang="zh-CN" altLang="en-US" b="1" kern="1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rPr>
              <a:t>超导波荡器的难点</a:t>
            </a:r>
            <a:endParaRPr lang="en-US" altLang="zh-CN" sz="2000" b="1" dirty="0">
              <a:solidFill>
                <a:schemeClr val="accent1">
                  <a:lumMod val="75000"/>
                </a:schemeClr>
              </a:solidFill>
              <a:latin typeface="宋体" panose="02010600030101010101" pitchFamily="2" charset="-122"/>
              <a:ea typeface="宋体" panose="02010600030101010101" pitchFamily="2" charset="-122"/>
            </a:endParaRPr>
          </a:p>
        </p:txBody>
      </p:sp>
      <p:pic>
        <p:nvPicPr>
          <p:cNvPr id="32" name="图片 31">
            <a:extLst>
              <a:ext uri="{FF2B5EF4-FFF2-40B4-BE49-F238E27FC236}">
                <a16:creationId xmlns:a16="http://schemas.microsoft.com/office/drawing/2014/main" id="{B8A51B9E-01E6-4576-AE92-CB0D5F220E75}"/>
              </a:ext>
            </a:extLst>
          </p:cNvPr>
          <p:cNvPicPr>
            <a:picLocks noChangeAspect="1"/>
          </p:cNvPicPr>
          <p:nvPr/>
        </p:nvPicPr>
        <p:blipFill>
          <a:blip r:embed="rId3"/>
          <a:stretch>
            <a:fillRect/>
          </a:stretch>
        </p:blipFill>
        <p:spPr>
          <a:xfrm>
            <a:off x="7478981" y="2672792"/>
            <a:ext cx="4472014" cy="3378314"/>
          </a:xfrm>
          <a:prstGeom prst="rect">
            <a:avLst/>
          </a:prstGeom>
        </p:spPr>
      </p:pic>
    </p:spTree>
    <p:extLst>
      <p:ext uri="{BB962C8B-B14F-4D97-AF65-F5344CB8AC3E}">
        <p14:creationId xmlns:p14="http://schemas.microsoft.com/office/powerpoint/2010/main" val="1319252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5</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超导波荡器应用现状</a:t>
            </a:r>
          </a:p>
        </p:txBody>
      </p:sp>
      <p:pic>
        <p:nvPicPr>
          <p:cNvPr id="17" name="图片 16">
            <a:extLst>
              <a:ext uri="{FF2B5EF4-FFF2-40B4-BE49-F238E27FC236}">
                <a16:creationId xmlns:a16="http://schemas.microsoft.com/office/drawing/2014/main" id="{AECCF9B4-A134-44B5-ADED-DB40418E6FEA}"/>
              </a:ext>
            </a:extLst>
          </p:cNvPr>
          <p:cNvPicPr>
            <a:picLocks noChangeAspect="1"/>
          </p:cNvPicPr>
          <p:nvPr/>
        </p:nvPicPr>
        <p:blipFill>
          <a:blip r:embed="rId3"/>
          <a:stretch>
            <a:fillRect/>
          </a:stretch>
        </p:blipFill>
        <p:spPr>
          <a:xfrm>
            <a:off x="2089134" y="1712635"/>
            <a:ext cx="2717328" cy="1769540"/>
          </a:xfrm>
          <a:prstGeom prst="rect">
            <a:avLst/>
          </a:prstGeom>
        </p:spPr>
      </p:pic>
      <p:pic>
        <p:nvPicPr>
          <p:cNvPr id="18" name="Picture 6">
            <a:extLst>
              <a:ext uri="{FF2B5EF4-FFF2-40B4-BE49-F238E27FC236}">
                <a16:creationId xmlns:a16="http://schemas.microsoft.com/office/drawing/2014/main" id="{5614B1FB-FB1F-4B1C-B658-F38EA43FF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761" y="1748837"/>
            <a:ext cx="3148099" cy="1887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文本框 20">
            <a:extLst>
              <a:ext uri="{FF2B5EF4-FFF2-40B4-BE49-F238E27FC236}">
                <a16:creationId xmlns:a16="http://schemas.microsoft.com/office/drawing/2014/main" id="{9D2769B0-95D0-496F-9343-2F122370242C}"/>
              </a:ext>
            </a:extLst>
          </p:cNvPr>
          <p:cNvSpPr txBox="1"/>
          <p:nvPr/>
        </p:nvSpPr>
        <p:spPr>
          <a:xfrm>
            <a:off x="2577928" y="3507176"/>
            <a:ext cx="1915033" cy="338554"/>
          </a:xfrm>
          <a:prstGeom prst="rect">
            <a:avLst/>
          </a:prstGeom>
          <a:noFill/>
        </p:spPr>
        <p:txBody>
          <a:bodyPr wrap="square" rtlCol="0">
            <a:spAutoFit/>
          </a:bodyPr>
          <a:lstStyle/>
          <a:p>
            <a:r>
              <a:rPr lang="en-US" altLang="zh-CN" sz="1600" dirty="0">
                <a:latin typeface="宋体" panose="02010600030101010101" pitchFamily="2" charset="-122"/>
                <a:ea typeface="宋体" panose="02010600030101010101" pitchFamily="2" charset="-122"/>
              </a:rPr>
              <a:t>APS</a:t>
            </a:r>
            <a:r>
              <a:rPr lang="zh-CN" altLang="en-US" sz="1600" dirty="0">
                <a:latin typeface="宋体" panose="02010600030101010101" pitchFamily="2" charset="-122"/>
                <a:ea typeface="宋体" panose="02010600030101010101" pitchFamily="2" charset="-122"/>
              </a:rPr>
              <a:t>超导波荡器</a:t>
            </a:r>
          </a:p>
        </p:txBody>
      </p:sp>
      <p:sp>
        <p:nvSpPr>
          <p:cNvPr id="23" name="文本框 22">
            <a:extLst>
              <a:ext uri="{FF2B5EF4-FFF2-40B4-BE49-F238E27FC236}">
                <a16:creationId xmlns:a16="http://schemas.microsoft.com/office/drawing/2014/main" id="{FEAC896F-E5DD-4125-B9D7-FC4EC61AB7BC}"/>
              </a:ext>
            </a:extLst>
          </p:cNvPr>
          <p:cNvSpPr txBox="1"/>
          <p:nvPr/>
        </p:nvSpPr>
        <p:spPr>
          <a:xfrm>
            <a:off x="7596870" y="3520652"/>
            <a:ext cx="1915033" cy="338554"/>
          </a:xfrm>
          <a:prstGeom prst="rect">
            <a:avLst/>
          </a:prstGeom>
          <a:noFill/>
        </p:spPr>
        <p:txBody>
          <a:bodyPr wrap="square" rtlCol="0">
            <a:spAutoFit/>
          </a:bodyPr>
          <a:lstStyle/>
          <a:p>
            <a:r>
              <a:rPr lang="en-US" altLang="zh-CN" sz="1600" dirty="0">
                <a:latin typeface="宋体" panose="02010600030101010101" pitchFamily="2" charset="-122"/>
                <a:ea typeface="宋体" panose="02010600030101010101" pitchFamily="2" charset="-122"/>
              </a:rPr>
              <a:t>KIT</a:t>
            </a:r>
            <a:r>
              <a:rPr lang="zh-CN" altLang="en-US" sz="1600" dirty="0">
                <a:latin typeface="宋体" panose="02010600030101010101" pitchFamily="2" charset="-122"/>
                <a:ea typeface="宋体" panose="02010600030101010101" pitchFamily="2" charset="-122"/>
              </a:rPr>
              <a:t>超导波荡器</a:t>
            </a:r>
          </a:p>
        </p:txBody>
      </p:sp>
      <p:sp>
        <p:nvSpPr>
          <p:cNvPr id="24" name="文本框 23">
            <a:extLst>
              <a:ext uri="{FF2B5EF4-FFF2-40B4-BE49-F238E27FC236}">
                <a16:creationId xmlns:a16="http://schemas.microsoft.com/office/drawing/2014/main" id="{ACAAF1FD-EC00-448E-8EDC-7B018BD15980}"/>
              </a:ext>
            </a:extLst>
          </p:cNvPr>
          <p:cNvSpPr txBox="1"/>
          <p:nvPr/>
        </p:nvSpPr>
        <p:spPr>
          <a:xfrm>
            <a:off x="4152499" y="3996202"/>
            <a:ext cx="4261511" cy="338554"/>
          </a:xfrm>
          <a:prstGeom prst="rect">
            <a:avLst/>
          </a:prstGeom>
          <a:noFill/>
        </p:spPr>
        <p:txBody>
          <a:bodyPr wrap="square" rtlCol="0">
            <a:spAutoFit/>
          </a:bodyPr>
          <a:lstStyle/>
          <a:p>
            <a:r>
              <a:rPr lang="zh-CN" altLang="en-US" sz="1600" dirty="0">
                <a:latin typeface="宋体" panose="02010600030101010101" pitchFamily="2" charset="-122"/>
                <a:ea typeface="宋体" panose="02010600030101010101" pitchFamily="2" charset="-122"/>
              </a:rPr>
              <a:t>储存环光源上运行的超导波荡器</a:t>
            </a:r>
          </a:p>
        </p:txBody>
      </p:sp>
      <p:pic>
        <p:nvPicPr>
          <p:cNvPr id="25" name="图片 24">
            <a:extLst>
              <a:ext uri="{FF2B5EF4-FFF2-40B4-BE49-F238E27FC236}">
                <a16:creationId xmlns:a16="http://schemas.microsoft.com/office/drawing/2014/main" id="{3C5728E0-F84F-467B-BAAD-5FA7EC87986C}"/>
              </a:ext>
            </a:extLst>
          </p:cNvPr>
          <p:cNvPicPr>
            <a:picLocks noChangeAspect="1"/>
          </p:cNvPicPr>
          <p:nvPr/>
        </p:nvPicPr>
        <p:blipFill>
          <a:blip r:embed="rId5"/>
          <a:stretch>
            <a:fillRect/>
          </a:stretch>
        </p:blipFill>
        <p:spPr>
          <a:xfrm>
            <a:off x="1447583" y="4413964"/>
            <a:ext cx="8370277" cy="1842997"/>
          </a:xfrm>
          <a:prstGeom prst="rect">
            <a:avLst/>
          </a:prstGeom>
        </p:spPr>
      </p:pic>
      <p:sp>
        <p:nvSpPr>
          <p:cNvPr id="15" name="文本框 14">
            <a:extLst>
              <a:ext uri="{FF2B5EF4-FFF2-40B4-BE49-F238E27FC236}">
                <a16:creationId xmlns:a16="http://schemas.microsoft.com/office/drawing/2014/main" id="{549F129E-47C0-AB34-0E1B-AA0CB8F6E10E}"/>
              </a:ext>
            </a:extLst>
          </p:cNvPr>
          <p:cNvSpPr txBox="1"/>
          <p:nvPr/>
        </p:nvSpPr>
        <p:spPr>
          <a:xfrm>
            <a:off x="645046" y="1110282"/>
            <a:ext cx="10406775" cy="426014"/>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sz="1600" kern="100" dirty="0">
                <a:latin typeface="Times New Roman" panose="02020603050405020304" pitchFamily="18" charset="0"/>
                <a:ea typeface="宋体" panose="02010600030101010101" pitchFamily="2" charset="-122"/>
              </a:rPr>
              <a:t>目前</a:t>
            </a:r>
            <a:r>
              <a:rPr lang="en-US" altLang="zh-CN" sz="1600" kern="100" dirty="0">
                <a:latin typeface="Times New Roman" panose="02020603050405020304" pitchFamily="18" charset="0"/>
                <a:ea typeface="宋体" panose="02010600030101010101" pitchFamily="2" charset="-122"/>
              </a:rPr>
              <a:t>ANL</a:t>
            </a:r>
            <a:r>
              <a:rPr lang="zh-CN" altLang="en-US" sz="1600" kern="100" dirty="0">
                <a:latin typeface="Times New Roman" panose="02020603050405020304" pitchFamily="18" charset="0"/>
                <a:ea typeface="宋体" panose="02010600030101010101" pitchFamily="2" charset="-122"/>
              </a:rPr>
              <a:t>和</a:t>
            </a:r>
            <a:r>
              <a:rPr lang="en-US" altLang="zh-CN" sz="1600" kern="100" dirty="0">
                <a:latin typeface="Times New Roman" panose="02020603050405020304" pitchFamily="18" charset="0"/>
                <a:ea typeface="宋体" panose="02010600030101010101" pitchFamily="2" charset="-122"/>
              </a:rPr>
              <a:t>KIT</a:t>
            </a:r>
            <a:r>
              <a:rPr lang="zh-CN" altLang="en-US" sz="1600" kern="100" dirty="0">
                <a:latin typeface="Times New Roman" panose="02020603050405020304" pitchFamily="18" charset="0"/>
                <a:ea typeface="宋体" panose="02010600030101010101" pitchFamily="2" charset="-122"/>
              </a:rPr>
              <a:t>在光源上成功运行了超导波荡器，国内外有多家科研机构对超导波荡器展开研究。</a:t>
            </a:r>
            <a:endParaRPr lang="zh-CN" altLang="zh-CN" b="1" kern="100" dirty="0">
              <a:latin typeface="Times New Roman" panose="02020603050405020304" pitchFamily="18" charset="0"/>
            </a:endParaRPr>
          </a:p>
        </p:txBody>
      </p:sp>
    </p:spTree>
    <p:extLst>
      <p:ext uri="{BB962C8B-B14F-4D97-AF65-F5344CB8AC3E}">
        <p14:creationId xmlns:p14="http://schemas.microsoft.com/office/powerpoint/2010/main" val="3293062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6</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垂直测试</a:t>
            </a:r>
          </a:p>
        </p:txBody>
      </p:sp>
      <p:sp>
        <p:nvSpPr>
          <p:cNvPr id="15" name="文本框 14">
            <a:extLst>
              <a:ext uri="{FF2B5EF4-FFF2-40B4-BE49-F238E27FC236}">
                <a16:creationId xmlns:a16="http://schemas.microsoft.com/office/drawing/2014/main" id="{FBC4A9C5-50C4-4762-B2D2-F31FEFF04A53}"/>
              </a:ext>
            </a:extLst>
          </p:cNvPr>
          <p:cNvSpPr txBox="1"/>
          <p:nvPr/>
        </p:nvSpPr>
        <p:spPr>
          <a:xfrm>
            <a:off x="746646" y="1196284"/>
            <a:ext cx="10406775" cy="467757"/>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rPr>
              <a:t>超导波荡器垂直安装于低温杜瓦中，在浸泡液氦的条件下进行电流激励和磁场测量。</a:t>
            </a:r>
            <a:endParaRPr lang="zh-CN" altLang="zh-CN" sz="2000" b="1" kern="100" dirty="0">
              <a:latin typeface="Times New Roman" panose="02020603050405020304" pitchFamily="18" charset="0"/>
            </a:endParaRPr>
          </a:p>
        </p:txBody>
      </p:sp>
      <p:pic>
        <p:nvPicPr>
          <p:cNvPr id="27" name="Picture 2" descr="ANKA &#10;Training and quench tests &#10;can be performed &#10;New winding schemes, &#10;New superconducting &#10;materials and wires &#10;and new field correction &#10;techniques can be tested &#10;Operating vertical &#10;• Test of mock-up coils in LHe &#10;• Maximum dimensions 35cm in length &#10;and 35 cm in diameter. &#10;CASPER 1 &#10;Linear positioner for the &#10;Hall probe sledge &#10;Current leads &#10;Temperature shields &#10;Liquid nitrogen &#10;chamber &#10;Liquid helium &#10;chamber &#10;Mock-up with Hall &#10;probe sledge &#10;yacuum chamber &#10;The magnetic field along the beam axis is measured by Hall probes mounted on a sledge moved by &#10;a linear stage with the precision for AB &lt; 1mT and Az &lt; 3 gm. &#10;7 &#10;19.09.2011 &#10;IMMW 17 &#10;Andreas Grau - Measurement Devices for Magnetic Fields &#10;of Superconducting Undulator Coils &#10;E. Mashkina et al., EPAC08 &#10;Institute for Synchrotron Radiation (ISS) / ANKA ">
            <a:extLst>
              <a:ext uri="{FF2B5EF4-FFF2-40B4-BE49-F238E27FC236}">
                <a16:creationId xmlns:a16="http://schemas.microsoft.com/office/drawing/2014/main" id="{B457A36C-F432-4F9B-A5AC-F555A284A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636" y="1714043"/>
            <a:ext cx="6185674" cy="438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4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7</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en-US" altLang="zh-CN" sz="3200" dirty="0">
                <a:latin typeface="宋体" panose="02010600030101010101" pitchFamily="2" charset="-122"/>
                <a:ea typeface="宋体" panose="02010600030101010101" pitchFamily="2" charset="-122"/>
              </a:rPr>
              <a:t>SCU</a:t>
            </a:r>
            <a:r>
              <a:rPr lang="zh-CN" altLang="en-US" sz="3200" dirty="0">
                <a:latin typeface="宋体" panose="02010600030101010101" pitchFamily="2" charset="-122"/>
                <a:ea typeface="宋体" panose="02010600030101010101" pitchFamily="2" charset="-122"/>
              </a:rPr>
              <a:t>水平磁测</a:t>
            </a:r>
          </a:p>
        </p:txBody>
      </p:sp>
      <p:sp>
        <p:nvSpPr>
          <p:cNvPr id="15" name="文本框 14">
            <a:extLst>
              <a:ext uri="{FF2B5EF4-FFF2-40B4-BE49-F238E27FC236}">
                <a16:creationId xmlns:a16="http://schemas.microsoft.com/office/drawing/2014/main" id="{FBC4A9C5-50C4-4762-B2D2-F31FEFF04A53}"/>
              </a:ext>
            </a:extLst>
          </p:cNvPr>
          <p:cNvSpPr txBox="1"/>
          <p:nvPr/>
        </p:nvSpPr>
        <p:spPr>
          <a:xfrm>
            <a:off x="491895" y="1238862"/>
            <a:ext cx="11039221" cy="725327"/>
          </a:xfrm>
          <a:prstGeom prst="rect">
            <a:avLst/>
          </a:prstGeom>
          <a:noFill/>
        </p:spPr>
        <p:txBody>
          <a:bodyPr wrap="square">
            <a:spAutoFit/>
          </a:bodyPr>
          <a:lstStyle/>
          <a:p>
            <a:pPr marL="342900" indent="-342900" algn="just">
              <a:lnSpc>
                <a:spcPct val="120000"/>
              </a:lnSpc>
              <a:spcBef>
                <a:spcPts val="1400"/>
              </a:spcBef>
              <a:spcAft>
                <a:spcPts val="1450"/>
              </a:spcAft>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rPr>
              <a:t>超导波荡器水平安装于低温恒温器中，通过液氦传导冷却，安装有真空盒，磁测探头在在真空盒内运动，或者利用张力线系统测量积分场。</a:t>
            </a:r>
            <a:endParaRPr lang="zh-CN" altLang="zh-CN" sz="2000" b="1" kern="100" dirty="0">
              <a:latin typeface="Times New Roman" panose="02020603050405020304" pitchFamily="18" charset="0"/>
            </a:endParaRPr>
          </a:p>
        </p:txBody>
      </p:sp>
      <p:pic>
        <p:nvPicPr>
          <p:cNvPr id="12" name="图片 11">
            <a:extLst>
              <a:ext uri="{FF2B5EF4-FFF2-40B4-BE49-F238E27FC236}">
                <a16:creationId xmlns:a16="http://schemas.microsoft.com/office/drawing/2014/main" id="{B70D954D-30AE-4EF6-A5EB-95A21F427BDD}"/>
              </a:ext>
            </a:extLst>
          </p:cNvPr>
          <p:cNvPicPr>
            <a:picLocks noChangeAspect="1"/>
          </p:cNvPicPr>
          <p:nvPr/>
        </p:nvPicPr>
        <p:blipFill>
          <a:blip r:embed="rId3"/>
          <a:stretch>
            <a:fillRect/>
          </a:stretch>
        </p:blipFill>
        <p:spPr>
          <a:xfrm>
            <a:off x="703513" y="2060371"/>
            <a:ext cx="5349354" cy="3108336"/>
          </a:xfrm>
          <a:prstGeom prst="rect">
            <a:avLst/>
          </a:prstGeom>
        </p:spPr>
      </p:pic>
      <p:sp>
        <p:nvSpPr>
          <p:cNvPr id="13" name="文本框 12">
            <a:extLst>
              <a:ext uri="{FF2B5EF4-FFF2-40B4-BE49-F238E27FC236}">
                <a16:creationId xmlns:a16="http://schemas.microsoft.com/office/drawing/2014/main" id="{BAA84D41-2163-42DF-98B6-58C12A4A1E32}"/>
              </a:ext>
            </a:extLst>
          </p:cNvPr>
          <p:cNvSpPr txBox="1"/>
          <p:nvPr/>
        </p:nvSpPr>
        <p:spPr>
          <a:xfrm>
            <a:off x="1914406" y="5402076"/>
            <a:ext cx="2677406" cy="467757"/>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en-US" altLang="zh-CN" kern="100" dirty="0">
                <a:latin typeface="Times New Roman" panose="02020603050405020304" pitchFamily="18" charset="0"/>
                <a:ea typeface="宋体" panose="02010600030101010101" pitchFamily="2" charset="-122"/>
              </a:rPr>
              <a:t>APS </a:t>
            </a:r>
            <a:r>
              <a:rPr lang="zh-CN" altLang="en-US" kern="100" dirty="0">
                <a:latin typeface="Times New Roman" panose="02020603050405020304" pitchFamily="18" charset="0"/>
                <a:ea typeface="宋体" panose="02010600030101010101" pitchFamily="2" charset="-122"/>
              </a:rPr>
              <a:t>水平测磁系统</a:t>
            </a:r>
            <a:endParaRPr lang="zh-CN" altLang="zh-CN" sz="2000" b="1" kern="100" dirty="0">
              <a:latin typeface="Times New Roman" panose="02020603050405020304" pitchFamily="18" charset="0"/>
            </a:endParaRPr>
          </a:p>
        </p:txBody>
      </p:sp>
      <p:pic>
        <p:nvPicPr>
          <p:cNvPr id="14" name="图片 13">
            <a:extLst>
              <a:ext uri="{FF2B5EF4-FFF2-40B4-BE49-F238E27FC236}">
                <a16:creationId xmlns:a16="http://schemas.microsoft.com/office/drawing/2014/main" id="{C73465AA-7A62-4869-9D63-1D89B7E72ED7}"/>
              </a:ext>
            </a:extLst>
          </p:cNvPr>
          <p:cNvPicPr>
            <a:picLocks noChangeAspect="1"/>
          </p:cNvPicPr>
          <p:nvPr/>
        </p:nvPicPr>
        <p:blipFill>
          <a:blip r:embed="rId4"/>
          <a:stretch>
            <a:fillRect/>
          </a:stretch>
        </p:blipFill>
        <p:spPr>
          <a:xfrm>
            <a:off x="6473131" y="2367360"/>
            <a:ext cx="5056717" cy="3218593"/>
          </a:xfrm>
          <a:prstGeom prst="rect">
            <a:avLst/>
          </a:prstGeom>
        </p:spPr>
      </p:pic>
      <p:sp>
        <p:nvSpPr>
          <p:cNvPr id="17" name="文本框 16">
            <a:extLst>
              <a:ext uri="{FF2B5EF4-FFF2-40B4-BE49-F238E27FC236}">
                <a16:creationId xmlns:a16="http://schemas.microsoft.com/office/drawing/2014/main" id="{389684C5-7A3C-4FE6-AAE2-7CDE7DEBEC63}"/>
              </a:ext>
            </a:extLst>
          </p:cNvPr>
          <p:cNvSpPr txBox="1"/>
          <p:nvPr/>
        </p:nvSpPr>
        <p:spPr>
          <a:xfrm>
            <a:off x="7983536" y="5635955"/>
            <a:ext cx="2677406" cy="467757"/>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en-US" altLang="zh-CN" kern="100" dirty="0">
                <a:latin typeface="Times New Roman" panose="02020603050405020304" pitchFamily="18" charset="0"/>
                <a:ea typeface="宋体" panose="02010600030101010101" pitchFamily="2" charset="-122"/>
              </a:rPr>
              <a:t>KIT </a:t>
            </a:r>
            <a:r>
              <a:rPr lang="zh-CN" altLang="en-US" kern="100" dirty="0">
                <a:latin typeface="Times New Roman" panose="02020603050405020304" pitchFamily="18" charset="0"/>
                <a:ea typeface="宋体" panose="02010600030101010101" pitchFamily="2" charset="-122"/>
              </a:rPr>
              <a:t>水平测磁系统</a:t>
            </a:r>
            <a:endParaRPr lang="zh-CN" altLang="zh-CN" sz="2000" b="1" kern="100" dirty="0">
              <a:latin typeface="Times New Roman" panose="02020603050405020304" pitchFamily="18" charset="0"/>
            </a:endParaRPr>
          </a:p>
        </p:txBody>
      </p:sp>
    </p:spTree>
    <p:extLst>
      <p:ext uri="{BB962C8B-B14F-4D97-AF65-F5344CB8AC3E}">
        <p14:creationId xmlns:p14="http://schemas.microsoft.com/office/powerpoint/2010/main" val="423294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8</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5B24143A-B476-44F0-8AE8-96283AE1D3E3}"/>
              </a:ext>
            </a:extLst>
          </p:cNvPr>
          <p:cNvSpPr txBox="1"/>
          <p:nvPr/>
        </p:nvSpPr>
        <p:spPr>
          <a:xfrm>
            <a:off x="1524005" y="217738"/>
            <a:ext cx="7848000"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主要内容</a:t>
            </a:r>
          </a:p>
        </p:txBody>
      </p:sp>
      <p:sp>
        <p:nvSpPr>
          <p:cNvPr id="3" name="文本框 2">
            <a:extLst>
              <a:ext uri="{FF2B5EF4-FFF2-40B4-BE49-F238E27FC236}">
                <a16:creationId xmlns:a16="http://schemas.microsoft.com/office/drawing/2014/main" id="{508790F3-F553-4445-8B34-E22B63F88DCD}"/>
              </a:ext>
            </a:extLst>
          </p:cNvPr>
          <p:cNvSpPr txBox="1"/>
          <p:nvPr/>
        </p:nvSpPr>
        <p:spPr>
          <a:xfrm>
            <a:off x="1524005" y="2152270"/>
            <a:ext cx="7622602" cy="1667764"/>
          </a:xfrm>
          <a:prstGeom prst="rect">
            <a:avLst/>
          </a:prstGeom>
          <a:noFill/>
        </p:spPr>
        <p:txBody>
          <a:bodyPr wrap="square" rtlCol="0">
            <a:spAutoFit/>
          </a:bodyPr>
          <a:lstStyle/>
          <a:p>
            <a:pPr marL="457200" indent="-457200">
              <a:lnSpc>
                <a:spcPct val="150000"/>
              </a:lnSpc>
              <a:buFont typeface="+mj-lt"/>
              <a:buAutoNum type="arabicPeriod"/>
            </a:pPr>
            <a:r>
              <a:rPr lang="zh-CN" altLang="en-US" sz="2400" dirty="0">
                <a:latin typeface="宋体" panose="02010600030101010101" pitchFamily="2" charset="-122"/>
                <a:ea typeface="宋体" panose="02010600030101010101" pitchFamily="2" charset="-122"/>
              </a:rPr>
              <a:t>研究背景介绍</a:t>
            </a:r>
            <a:endParaRPr lang="en-US" altLang="zh-CN" sz="2400" dirty="0">
              <a:latin typeface="宋体" panose="02010600030101010101" pitchFamily="2" charset="-122"/>
              <a:ea typeface="宋体" panose="02010600030101010101" pitchFamily="2" charset="-122"/>
            </a:endParaRPr>
          </a:p>
          <a:p>
            <a:pPr marL="457200" indent="-457200">
              <a:lnSpc>
                <a:spcPct val="150000"/>
              </a:lnSpc>
              <a:buFont typeface="+mj-lt"/>
              <a:buAutoNum type="arabicPeriod"/>
            </a:pPr>
            <a:r>
              <a:rPr lang="zh-CN" altLang="en-US" sz="2400" b="1" dirty="0">
                <a:solidFill>
                  <a:srgbClr val="FF0000"/>
                </a:solidFill>
                <a:latin typeface="宋体" panose="02010600030101010101" pitchFamily="2" charset="-122"/>
                <a:ea typeface="宋体" panose="02010600030101010101" pitchFamily="2" charset="-122"/>
              </a:rPr>
              <a:t>研究进展</a:t>
            </a:r>
            <a:endParaRPr lang="en-US" altLang="zh-CN" sz="2400" b="1" dirty="0">
              <a:solidFill>
                <a:srgbClr val="FF0000"/>
              </a:solidFill>
              <a:latin typeface="宋体" panose="02010600030101010101" pitchFamily="2" charset="-122"/>
              <a:ea typeface="宋体" panose="02010600030101010101" pitchFamily="2" charset="-122"/>
            </a:endParaRPr>
          </a:p>
          <a:p>
            <a:pPr marL="457200" indent="-457200">
              <a:lnSpc>
                <a:spcPct val="150000"/>
              </a:lnSpc>
              <a:buFont typeface="+mj-lt"/>
              <a:buAutoNum type="arabicPeriod"/>
            </a:pPr>
            <a:r>
              <a:rPr lang="zh-CN" altLang="en-US" sz="2400" dirty="0">
                <a:latin typeface="宋体" panose="02010600030101010101" pitchFamily="2" charset="-122"/>
                <a:ea typeface="宋体" panose="02010600030101010101" pitchFamily="2" charset="-122"/>
              </a:rPr>
              <a:t>总结</a:t>
            </a:r>
            <a:endParaRPr lang="en-US" altLang="zh-CN" sz="24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718695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930551-A57E-4C5E-85DA-A1BAB211B23B}"/>
              </a:ext>
            </a:extLst>
          </p:cNvPr>
          <p:cNvPicPr>
            <a:picLocks noChangeAspect="1"/>
          </p:cNvPicPr>
          <p:nvPr/>
        </p:nvPicPr>
        <p:blipFill>
          <a:blip r:embed="rId2"/>
          <a:stretch>
            <a:fillRect/>
          </a:stretch>
        </p:blipFill>
        <p:spPr>
          <a:xfrm>
            <a:off x="285600" y="150126"/>
            <a:ext cx="1004890" cy="720000"/>
          </a:xfrm>
          <a:prstGeom prst="rect">
            <a:avLst/>
          </a:prstGeom>
        </p:spPr>
      </p:pic>
      <p:sp>
        <p:nvSpPr>
          <p:cNvPr id="6" name="矩形 5">
            <a:extLst>
              <a:ext uri="{FF2B5EF4-FFF2-40B4-BE49-F238E27FC236}">
                <a16:creationId xmlns:a16="http://schemas.microsoft.com/office/drawing/2014/main" id="{ED2B7DD6-EBAB-4E8B-83B8-BD11A885EA65}"/>
              </a:ext>
            </a:extLst>
          </p:cNvPr>
          <p:cNvSpPr/>
          <p:nvPr/>
        </p:nvSpPr>
        <p:spPr>
          <a:xfrm>
            <a:off x="158045" y="950105"/>
            <a:ext cx="126000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CCC6DB3-ED19-4CDF-B811-225D75E17840}"/>
              </a:ext>
            </a:extLst>
          </p:cNvPr>
          <p:cNvSpPr/>
          <p:nvPr/>
        </p:nvSpPr>
        <p:spPr>
          <a:xfrm>
            <a:off x="1524005" y="950106"/>
            <a:ext cx="10509950" cy="72000"/>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A202AE3-010F-4DE3-A662-3708BE979627}"/>
              </a:ext>
            </a:extLst>
          </p:cNvPr>
          <p:cNvSpPr/>
          <p:nvPr/>
        </p:nvSpPr>
        <p:spPr>
          <a:xfrm>
            <a:off x="158044" y="6407754"/>
            <a:ext cx="10995377" cy="315118"/>
          </a:xfrm>
          <a:prstGeom prst="rect">
            <a:avLst/>
          </a:prstGeom>
          <a:solidFill>
            <a:srgbClr val="1D06A8"/>
          </a:solidFill>
          <a:ln w="28575">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B0133B9-EB52-451B-98B6-FF244926EA92}"/>
              </a:ext>
            </a:extLst>
          </p:cNvPr>
          <p:cNvSpPr/>
          <p:nvPr/>
        </p:nvSpPr>
        <p:spPr>
          <a:xfrm>
            <a:off x="11277955" y="6407754"/>
            <a:ext cx="756000" cy="315118"/>
          </a:xfrm>
          <a:prstGeom prst="rect">
            <a:avLst/>
          </a:prstGeom>
          <a:solidFill>
            <a:srgbClr val="1D06A8"/>
          </a:solidFill>
          <a:ln>
            <a:solidFill>
              <a:srgbClr val="1D0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2" name="灯片编号占位符 21">
            <a:extLst>
              <a:ext uri="{FF2B5EF4-FFF2-40B4-BE49-F238E27FC236}">
                <a16:creationId xmlns:a16="http://schemas.microsoft.com/office/drawing/2014/main" id="{258AD8C4-46A0-4676-BD0F-EFB1AF9FC6D4}"/>
              </a:ext>
            </a:extLst>
          </p:cNvPr>
          <p:cNvSpPr>
            <a:spLocks noGrp="1"/>
          </p:cNvSpPr>
          <p:nvPr>
            <p:ph type="sldNum" sz="quarter" idx="12"/>
          </p:nvPr>
        </p:nvSpPr>
        <p:spPr>
          <a:xfrm>
            <a:off x="9728467" y="6357752"/>
            <a:ext cx="2057400" cy="365125"/>
          </a:xfrm>
        </p:spPr>
        <p:txBody>
          <a:bodyPr/>
          <a:lstStyle/>
          <a:p>
            <a:fld id="{193D70C9-F915-47B4-B704-79926C010226}" type="slidenum">
              <a:rPr lang="zh-CN" altLang="en-US" sz="2400">
                <a:solidFill>
                  <a:schemeClr val="bg1"/>
                </a:solidFill>
                <a:latin typeface="宋体" panose="02010600030101010101" pitchFamily="2" charset="-122"/>
                <a:ea typeface="宋体" panose="02010600030101010101" pitchFamily="2" charset="-122"/>
              </a:rPr>
              <a:t>9</a:t>
            </a:fld>
            <a:endParaRPr lang="zh-CN" altLang="en-US" sz="2400" dirty="0">
              <a:solidFill>
                <a:schemeClr val="bg1"/>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795B6C3C-5239-41FB-BB23-F452A3A517B4}"/>
              </a:ext>
            </a:extLst>
          </p:cNvPr>
          <p:cNvSpPr txBox="1"/>
          <p:nvPr/>
        </p:nvSpPr>
        <p:spPr>
          <a:xfrm>
            <a:off x="1538119" y="191152"/>
            <a:ext cx="7201455" cy="584775"/>
          </a:xfrm>
          <a:prstGeom prst="rect">
            <a:avLst/>
          </a:prstGeom>
          <a:noFill/>
        </p:spPr>
        <p:txBody>
          <a:bodyPr wrap="square" rtlCol="0">
            <a:spAutoFit/>
          </a:bodyPr>
          <a:lstStyle/>
          <a:p>
            <a:r>
              <a:rPr lang="zh-CN" altLang="en-US" sz="3200" dirty="0">
                <a:latin typeface="宋体" panose="02010600030101010101" pitchFamily="2" charset="-122"/>
                <a:ea typeface="宋体" panose="02010600030101010101" pitchFamily="2" charset="-122"/>
              </a:rPr>
              <a:t>磁场仿真计算</a:t>
            </a:r>
          </a:p>
        </p:txBody>
      </p:sp>
      <p:sp>
        <p:nvSpPr>
          <p:cNvPr id="15" name="文本框 14">
            <a:extLst>
              <a:ext uri="{FF2B5EF4-FFF2-40B4-BE49-F238E27FC236}">
                <a16:creationId xmlns:a16="http://schemas.microsoft.com/office/drawing/2014/main" id="{FBC4A9C5-50C4-4762-B2D2-F31FEFF04A53}"/>
              </a:ext>
            </a:extLst>
          </p:cNvPr>
          <p:cNvSpPr txBox="1"/>
          <p:nvPr/>
        </p:nvSpPr>
        <p:spPr>
          <a:xfrm>
            <a:off x="746646" y="1303763"/>
            <a:ext cx="11039221" cy="899862"/>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rPr>
              <a:t>利用</a:t>
            </a:r>
            <a:r>
              <a:rPr lang="en-US" altLang="zh-CN" kern="100" dirty="0">
                <a:latin typeface="Times New Roman" panose="02020603050405020304" pitchFamily="18" charset="0"/>
                <a:ea typeface="宋体" panose="02010600030101010101" pitchFamily="2" charset="-122"/>
              </a:rPr>
              <a:t>OPERA-3D</a:t>
            </a:r>
            <a:r>
              <a:rPr lang="zh-CN" altLang="en-US" kern="100" dirty="0">
                <a:latin typeface="Times New Roman" panose="02020603050405020304" pitchFamily="18" charset="0"/>
                <a:ea typeface="宋体" panose="02010600030101010101" pitchFamily="2" charset="-122"/>
              </a:rPr>
              <a:t>和</a:t>
            </a:r>
            <a:r>
              <a:rPr lang="en-US" altLang="zh-CN" kern="100" dirty="0">
                <a:latin typeface="Times New Roman" panose="02020603050405020304" pitchFamily="18" charset="0"/>
                <a:ea typeface="宋体" panose="02010600030101010101" pitchFamily="2" charset="-122"/>
              </a:rPr>
              <a:t>RADIA</a:t>
            </a:r>
            <a:r>
              <a:rPr lang="zh-CN" altLang="en-US" kern="100" dirty="0">
                <a:latin typeface="Times New Roman" panose="02020603050405020304" pitchFamily="18" charset="0"/>
                <a:ea typeface="宋体" panose="02010600030101010101" pitchFamily="2" charset="-122"/>
              </a:rPr>
              <a:t>两种仿真软件对不同的磁结构进行了磁场的仿真计算。物理设计主要包括磁场分布计算、铁芯和线圈的几何尺寸优化、临界电流面密度计算、矫正线圈设计等。</a:t>
            </a:r>
            <a:endParaRPr lang="zh-CN" altLang="zh-CN" sz="2000" b="1" kern="100" dirty="0">
              <a:latin typeface="Times New Roman" panose="02020603050405020304" pitchFamily="18" charset="0"/>
            </a:endParaRPr>
          </a:p>
        </p:txBody>
      </p:sp>
      <p:pic>
        <p:nvPicPr>
          <p:cNvPr id="3" name="图片 2">
            <a:extLst>
              <a:ext uri="{FF2B5EF4-FFF2-40B4-BE49-F238E27FC236}">
                <a16:creationId xmlns:a16="http://schemas.microsoft.com/office/drawing/2014/main" id="{9AB41060-3927-4C4E-BC02-D27E1ED1DA23}"/>
              </a:ext>
            </a:extLst>
          </p:cNvPr>
          <p:cNvPicPr>
            <a:picLocks noChangeAspect="1"/>
          </p:cNvPicPr>
          <p:nvPr/>
        </p:nvPicPr>
        <p:blipFill>
          <a:blip r:embed="rId3"/>
          <a:stretch>
            <a:fillRect/>
          </a:stretch>
        </p:blipFill>
        <p:spPr>
          <a:xfrm>
            <a:off x="285600" y="2282890"/>
            <a:ext cx="3694803" cy="2649562"/>
          </a:xfrm>
          <a:prstGeom prst="rect">
            <a:avLst/>
          </a:prstGeom>
        </p:spPr>
      </p:pic>
      <p:pic>
        <p:nvPicPr>
          <p:cNvPr id="8" name="图片 7">
            <a:extLst>
              <a:ext uri="{FF2B5EF4-FFF2-40B4-BE49-F238E27FC236}">
                <a16:creationId xmlns:a16="http://schemas.microsoft.com/office/drawing/2014/main" id="{74ADB6FA-11CD-4575-8901-10077317A2FA}"/>
              </a:ext>
            </a:extLst>
          </p:cNvPr>
          <p:cNvPicPr>
            <a:picLocks noChangeAspect="1"/>
          </p:cNvPicPr>
          <p:nvPr/>
        </p:nvPicPr>
        <p:blipFill>
          <a:blip r:embed="rId4"/>
          <a:stretch>
            <a:fillRect/>
          </a:stretch>
        </p:blipFill>
        <p:spPr>
          <a:xfrm>
            <a:off x="7671123" y="2231848"/>
            <a:ext cx="3958272" cy="2968704"/>
          </a:xfrm>
          <a:prstGeom prst="rect">
            <a:avLst/>
          </a:prstGeom>
        </p:spPr>
      </p:pic>
      <p:sp>
        <p:nvSpPr>
          <p:cNvPr id="18" name="文本框 17">
            <a:extLst>
              <a:ext uri="{FF2B5EF4-FFF2-40B4-BE49-F238E27FC236}">
                <a16:creationId xmlns:a16="http://schemas.microsoft.com/office/drawing/2014/main" id="{A9CF5138-64B6-4952-8439-7CE91DC181C6}"/>
              </a:ext>
            </a:extLst>
          </p:cNvPr>
          <p:cNvSpPr txBox="1"/>
          <p:nvPr/>
        </p:nvSpPr>
        <p:spPr>
          <a:xfrm>
            <a:off x="1725468" y="5320358"/>
            <a:ext cx="4551579" cy="467757"/>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kern="100" dirty="0">
                <a:latin typeface="Times New Roman" panose="02020603050405020304" pitchFamily="18" charset="0"/>
                <a:ea typeface="宋体" panose="02010600030101010101" pitchFamily="2" charset="-122"/>
              </a:rPr>
              <a:t>平面型波荡器</a:t>
            </a:r>
            <a:r>
              <a:rPr lang="en-US" altLang="zh-CN" kern="100" dirty="0">
                <a:latin typeface="Times New Roman" panose="02020603050405020304" pitchFamily="18" charset="0"/>
                <a:ea typeface="宋体" panose="02010600030101010101" pitchFamily="2" charset="-122"/>
              </a:rPr>
              <a:t>3D</a:t>
            </a:r>
            <a:r>
              <a:rPr lang="zh-CN" altLang="en-US" kern="100" dirty="0">
                <a:latin typeface="Times New Roman" panose="02020603050405020304" pitchFamily="18" charset="0"/>
                <a:ea typeface="宋体" panose="02010600030101010101" pitchFamily="2" charset="-122"/>
              </a:rPr>
              <a:t>模型及主要参数</a:t>
            </a:r>
            <a:endParaRPr lang="zh-CN" altLang="zh-CN" sz="2000" b="1" kern="100" dirty="0">
              <a:latin typeface="Times New Roman" panose="02020603050405020304" pitchFamily="18" charset="0"/>
            </a:endParaRPr>
          </a:p>
        </p:txBody>
      </p:sp>
      <p:sp>
        <p:nvSpPr>
          <p:cNvPr id="21" name="文本框 20">
            <a:extLst>
              <a:ext uri="{FF2B5EF4-FFF2-40B4-BE49-F238E27FC236}">
                <a16:creationId xmlns:a16="http://schemas.microsoft.com/office/drawing/2014/main" id="{612C57D1-A086-4238-A71E-0A6ECB1D94EE}"/>
              </a:ext>
            </a:extLst>
          </p:cNvPr>
          <p:cNvSpPr txBox="1"/>
          <p:nvPr/>
        </p:nvSpPr>
        <p:spPr>
          <a:xfrm>
            <a:off x="8190743" y="5333782"/>
            <a:ext cx="2919031" cy="509435"/>
          </a:xfrm>
          <a:prstGeom prst="rect">
            <a:avLst/>
          </a:prstGeom>
          <a:noFill/>
        </p:spPr>
        <p:txBody>
          <a:bodyPr wrap="square">
            <a:spAutoFit/>
          </a:bodyPr>
          <a:lstStyle/>
          <a:p>
            <a:pPr marL="342900" indent="-342900" algn="just">
              <a:lnSpc>
                <a:spcPct val="156000"/>
              </a:lnSpc>
              <a:spcBef>
                <a:spcPts val="1400"/>
              </a:spcBef>
              <a:spcAft>
                <a:spcPts val="1450"/>
              </a:spcAft>
              <a:buFont typeface="Arial" panose="020B0604020202020204" pitchFamily="34" charset="0"/>
              <a:buChar char="•"/>
            </a:pPr>
            <a:r>
              <a:rPr lang="zh-CN" altLang="en-US" sz="2000" kern="100" dirty="0">
                <a:latin typeface="Times New Roman" panose="02020603050405020304" pitchFamily="18" charset="0"/>
                <a:ea typeface="宋体" panose="02010600030101010101" pitchFamily="2" charset="-122"/>
              </a:rPr>
              <a:t>工作电流和临界电流</a:t>
            </a:r>
            <a:endParaRPr lang="zh-CN" altLang="zh-CN" sz="2000" kern="100" dirty="0">
              <a:latin typeface="Times New Roman" panose="02020603050405020304" pitchFamily="18" charset="0"/>
            </a:endParaRPr>
          </a:p>
        </p:txBody>
      </p:sp>
      <p:pic>
        <p:nvPicPr>
          <p:cNvPr id="10" name="图片 9">
            <a:extLst>
              <a:ext uri="{FF2B5EF4-FFF2-40B4-BE49-F238E27FC236}">
                <a16:creationId xmlns:a16="http://schemas.microsoft.com/office/drawing/2014/main" id="{B52D4C1F-22E0-4EDA-947F-87E981E3E738}"/>
              </a:ext>
            </a:extLst>
          </p:cNvPr>
          <p:cNvPicPr>
            <a:picLocks noChangeAspect="1"/>
          </p:cNvPicPr>
          <p:nvPr/>
        </p:nvPicPr>
        <p:blipFill>
          <a:blip r:embed="rId5"/>
          <a:stretch>
            <a:fillRect/>
          </a:stretch>
        </p:blipFill>
        <p:spPr>
          <a:xfrm>
            <a:off x="3851919" y="2434579"/>
            <a:ext cx="3947689" cy="2216573"/>
          </a:xfrm>
          <a:prstGeom prst="rect">
            <a:avLst/>
          </a:prstGeom>
        </p:spPr>
      </p:pic>
    </p:spTree>
    <p:extLst>
      <p:ext uri="{BB962C8B-B14F-4D97-AF65-F5344CB8AC3E}">
        <p14:creationId xmlns:p14="http://schemas.microsoft.com/office/powerpoint/2010/main" val="1852501751"/>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25889</TotalTime>
  <Words>3270</Words>
  <Application>Microsoft Office PowerPoint</Application>
  <PresentationFormat>宽屏</PresentationFormat>
  <Paragraphs>292</Paragraphs>
  <Slides>34</Slides>
  <Notes>16</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34</vt:i4>
      </vt:variant>
    </vt:vector>
  </HeadingPairs>
  <TitlesOfParts>
    <vt:vector size="47" baseType="lpstr">
      <vt:lpstr>NexusSerif</vt:lpstr>
      <vt:lpstr>等线</vt:lpstr>
      <vt:lpstr>宋体</vt:lpstr>
      <vt:lpstr>微软雅黑</vt:lpstr>
      <vt:lpstr>Arial</vt:lpstr>
      <vt:lpstr>Calibri</vt:lpstr>
      <vt:lpstr>Calibri Light</vt:lpstr>
      <vt:lpstr>Cambria Math</vt:lpstr>
      <vt:lpstr>Times New Roman</vt:lpstr>
      <vt:lpstr>Wingdings</vt:lpstr>
      <vt:lpstr>Office 主题​​</vt:lpstr>
      <vt:lpstr>Graph</vt:lpstr>
      <vt:lpstr>Origin50.Graph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Wei Junhao</dc:creator>
  <cp:lastModifiedBy>Wei Junhao</cp:lastModifiedBy>
  <cp:revision>152</cp:revision>
  <dcterms:created xsi:type="dcterms:W3CDTF">2021-04-06T06:24:39Z</dcterms:created>
  <dcterms:modified xsi:type="dcterms:W3CDTF">2022-06-29T03:06:31Z</dcterms:modified>
</cp:coreProperties>
</file>