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Lst>
  <p:notesMasterIdLst>
    <p:notesMasterId r:id="rId19"/>
  </p:notesMasterIdLst>
  <p:sldIdLst>
    <p:sldId id="2081" r:id="rId2"/>
    <p:sldId id="2207" r:id="rId3"/>
    <p:sldId id="2213" r:id="rId4"/>
    <p:sldId id="2212" r:id="rId5"/>
    <p:sldId id="2194" r:id="rId6"/>
    <p:sldId id="2196" r:id="rId7"/>
    <p:sldId id="2220" r:id="rId8"/>
    <p:sldId id="2219" r:id="rId9"/>
    <p:sldId id="2217" r:id="rId10"/>
    <p:sldId id="2216" r:id="rId11"/>
    <p:sldId id="2221" r:id="rId12"/>
    <p:sldId id="2218" r:id="rId13"/>
    <p:sldId id="2222" r:id="rId14"/>
    <p:sldId id="2223" r:id="rId15"/>
    <p:sldId id="2224" r:id="rId16"/>
    <p:sldId id="2225" r:id="rId17"/>
    <p:sldId id="2205" r:id="rId18"/>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252"/>
    <a:srgbClr val="0096BF"/>
    <a:srgbClr val="69B3C1"/>
    <a:srgbClr val="0D4661"/>
    <a:srgbClr val="9B9B9B"/>
    <a:srgbClr val="D606A9"/>
    <a:srgbClr val="0000FF"/>
    <a:srgbClr val="FF4650"/>
    <a:srgbClr val="4773C3"/>
    <a:srgbClr val="3240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126CD3-B6CC-49A1-9BA4-0877586D629B}" v="188" dt="2022-06-28T13:23:43.960"/>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356" autoAdjust="0"/>
  </p:normalViewPr>
  <p:slideViewPr>
    <p:cSldViewPr snapToGrid="0">
      <p:cViewPr varScale="1">
        <p:scale>
          <a:sx n="94" d="100"/>
          <a:sy n="94" d="100"/>
        </p:scale>
        <p:origin x="388"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芮 康" userId="3842e24db60fbe64" providerId="LiveId" clId="{E38D17DB-917B-4BD0-B7EE-F8304D469F7F}"/>
    <pc:docChg chg="modSld">
      <pc:chgData name="芮 康" userId="3842e24db60fbe64" providerId="LiveId" clId="{E38D17DB-917B-4BD0-B7EE-F8304D469F7F}" dt="2022-06-29T05:47:39.765" v="14" actId="6549"/>
      <pc:docMkLst>
        <pc:docMk/>
      </pc:docMkLst>
      <pc:sldChg chg="modNotesTx">
        <pc:chgData name="芮 康" userId="3842e24db60fbe64" providerId="LiveId" clId="{E38D17DB-917B-4BD0-B7EE-F8304D469F7F}" dt="2022-06-29T05:47:06.051" v="0" actId="6549"/>
        <pc:sldMkLst>
          <pc:docMk/>
          <pc:sldMk cId="2696215724" sldId="2081"/>
        </pc:sldMkLst>
      </pc:sldChg>
      <pc:sldChg chg="modNotesTx">
        <pc:chgData name="芮 康" userId="3842e24db60fbe64" providerId="LiveId" clId="{E38D17DB-917B-4BD0-B7EE-F8304D469F7F}" dt="2022-06-29T05:47:15.375" v="3" actId="6549"/>
        <pc:sldMkLst>
          <pc:docMk/>
          <pc:sldMk cId="27629320" sldId="2194"/>
        </pc:sldMkLst>
      </pc:sldChg>
      <pc:sldChg chg="modNotesTx">
        <pc:chgData name="芮 康" userId="3842e24db60fbe64" providerId="LiveId" clId="{E38D17DB-917B-4BD0-B7EE-F8304D469F7F}" dt="2022-06-29T05:47:17.809" v="4" actId="6549"/>
        <pc:sldMkLst>
          <pc:docMk/>
          <pc:sldMk cId="2627877956" sldId="2196"/>
        </pc:sldMkLst>
      </pc:sldChg>
      <pc:sldChg chg="modNotesTx">
        <pc:chgData name="芮 康" userId="3842e24db60fbe64" providerId="LiveId" clId="{E38D17DB-917B-4BD0-B7EE-F8304D469F7F}" dt="2022-06-29T05:47:08.496" v="1" actId="6549"/>
        <pc:sldMkLst>
          <pc:docMk/>
          <pc:sldMk cId="1094435537" sldId="2207"/>
        </pc:sldMkLst>
      </pc:sldChg>
      <pc:sldChg chg="modNotesTx">
        <pc:chgData name="芮 康" userId="3842e24db60fbe64" providerId="LiveId" clId="{E38D17DB-917B-4BD0-B7EE-F8304D469F7F}" dt="2022-06-29T05:47:11.918" v="2" actId="6549"/>
        <pc:sldMkLst>
          <pc:docMk/>
          <pc:sldMk cId="655512392" sldId="2212"/>
        </pc:sldMkLst>
      </pc:sldChg>
      <pc:sldChg chg="modNotesTx">
        <pc:chgData name="芮 康" userId="3842e24db60fbe64" providerId="LiveId" clId="{E38D17DB-917B-4BD0-B7EE-F8304D469F7F}" dt="2022-06-29T05:47:27.347" v="8" actId="6549"/>
        <pc:sldMkLst>
          <pc:docMk/>
          <pc:sldMk cId="1132213197" sldId="2216"/>
        </pc:sldMkLst>
      </pc:sldChg>
      <pc:sldChg chg="modNotesTx">
        <pc:chgData name="芮 康" userId="3842e24db60fbe64" providerId="LiveId" clId="{E38D17DB-917B-4BD0-B7EE-F8304D469F7F}" dt="2022-06-29T05:47:25.463" v="7" actId="6549"/>
        <pc:sldMkLst>
          <pc:docMk/>
          <pc:sldMk cId="3569740681" sldId="2217"/>
        </pc:sldMkLst>
      </pc:sldChg>
      <pc:sldChg chg="modNotesTx">
        <pc:chgData name="芮 康" userId="3842e24db60fbe64" providerId="LiveId" clId="{E38D17DB-917B-4BD0-B7EE-F8304D469F7F}" dt="2022-06-29T05:47:31.033" v="10" actId="6549"/>
        <pc:sldMkLst>
          <pc:docMk/>
          <pc:sldMk cId="4259378090" sldId="2218"/>
        </pc:sldMkLst>
      </pc:sldChg>
      <pc:sldChg chg="modNotesTx">
        <pc:chgData name="芮 康" userId="3842e24db60fbe64" providerId="LiveId" clId="{E38D17DB-917B-4BD0-B7EE-F8304D469F7F}" dt="2022-06-29T05:47:22.398" v="6" actId="6549"/>
        <pc:sldMkLst>
          <pc:docMk/>
          <pc:sldMk cId="4029765689" sldId="2219"/>
        </pc:sldMkLst>
      </pc:sldChg>
      <pc:sldChg chg="modNotesTx">
        <pc:chgData name="芮 康" userId="3842e24db60fbe64" providerId="LiveId" clId="{E38D17DB-917B-4BD0-B7EE-F8304D469F7F}" dt="2022-06-29T05:47:20.468" v="5" actId="6549"/>
        <pc:sldMkLst>
          <pc:docMk/>
          <pc:sldMk cId="2444839076" sldId="2220"/>
        </pc:sldMkLst>
      </pc:sldChg>
      <pc:sldChg chg="modNotesTx">
        <pc:chgData name="芮 康" userId="3842e24db60fbe64" providerId="LiveId" clId="{E38D17DB-917B-4BD0-B7EE-F8304D469F7F}" dt="2022-06-29T05:47:29.243" v="9" actId="6549"/>
        <pc:sldMkLst>
          <pc:docMk/>
          <pc:sldMk cId="3443811868" sldId="2221"/>
        </pc:sldMkLst>
      </pc:sldChg>
      <pc:sldChg chg="modNotesTx">
        <pc:chgData name="芮 康" userId="3842e24db60fbe64" providerId="LiveId" clId="{E38D17DB-917B-4BD0-B7EE-F8304D469F7F}" dt="2022-06-29T05:47:34.005" v="11" actId="6549"/>
        <pc:sldMkLst>
          <pc:docMk/>
          <pc:sldMk cId="3631432075" sldId="2222"/>
        </pc:sldMkLst>
      </pc:sldChg>
      <pc:sldChg chg="modNotesTx">
        <pc:chgData name="芮 康" userId="3842e24db60fbe64" providerId="LiveId" clId="{E38D17DB-917B-4BD0-B7EE-F8304D469F7F}" dt="2022-06-29T05:47:35.986" v="12" actId="6549"/>
        <pc:sldMkLst>
          <pc:docMk/>
          <pc:sldMk cId="2678224927" sldId="2223"/>
        </pc:sldMkLst>
      </pc:sldChg>
      <pc:sldChg chg="modNotesTx">
        <pc:chgData name="芮 康" userId="3842e24db60fbe64" providerId="LiveId" clId="{E38D17DB-917B-4BD0-B7EE-F8304D469F7F}" dt="2022-06-29T05:47:38.059" v="13" actId="6549"/>
        <pc:sldMkLst>
          <pc:docMk/>
          <pc:sldMk cId="3166885491" sldId="2224"/>
        </pc:sldMkLst>
      </pc:sldChg>
      <pc:sldChg chg="modNotesTx">
        <pc:chgData name="芮 康" userId="3842e24db60fbe64" providerId="LiveId" clId="{E38D17DB-917B-4BD0-B7EE-F8304D469F7F}" dt="2022-06-29T05:47:39.765" v="14" actId="6549"/>
        <pc:sldMkLst>
          <pc:docMk/>
          <pc:sldMk cId="1559061432" sldId="222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135"/>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50443" y="0"/>
            <a:ext cx="2945659" cy="49813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ea typeface="+mn-ea"/>
              </a:defRPr>
            </a:lvl1pPr>
          </a:lstStyle>
          <a:p>
            <a:pPr>
              <a:defRPr/>
            </a:pPr>
            <a:fld id="{98ABAC20-91CE-4903-B196-CBC1DDF48C8D}" type="datetimeFigureOut">
              <a:rPr lang="zh-CN" altLang="en-US"/>
              <a:pPr>
                <a:defRPr/>
              </a:pPr>
              <a:t>2022/6/29</a:t>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ea typeface="+mn-ea"/>
              </a:defRPr>
            </a:lvl1pPr>
          </a:lstStyle>
          <a:p>
            <a:pPr>
              <a:defRPr/>
            </a:pPr>
            <a:fld id="{3987415B-5E01-411B-9113-E7489FF054D0}" type="slidenum">
              <a:rPr lang="zh-CN" altLang="en-US"/>
              <a:pPr>
                <a:defRPr/>
              </a:pPr>
              <a:t>‹#›</a:t>
            </a:fld>
            <a:endParaRPr lang="zh-CN" altLang="en-US"/>
          </a:p>
        </p:txBody>
      </p:sp>
    </p:spTree>
    <p:extLst>
      <p:ext uri="{BB962C8B-B14F-4D97-AF65-F5344CB8AC3E}">
        <p14:creationId xmlns:p14="http://schemas.microsoft.com/office/powerpoint/2010/main" val="2811448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3987415B-5E01-411B-9113-E7489FF054D0}" type="slidenum">
              <a:rPr lang="zh-CN" altLang="en-US" smtClean="0"/>
              <a:pPr>
                <a:defRPr/>
              </a:pPr>
              <a:t>1</a:t>
            </a:fld>
            <a:endParaRPr lang="zh-CN" altLang="en-US"/>
          </a:p>
        </p:txBody>
      </p:sp>
    </p:spTree>
    <p:extLst>
      <p:ext uri="{BB962C8B-B14F-4D97-AF65-F5344CB8AC3E}">
        <p14:creationId xmlns:p14="http://schemas.microsoft.com/office/powerpoint/2010/main" val="2300710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baseline="0" dirty="0"/>
          </a:p>
        </p:txBody>
      </p:sp>
    </p:spTree>
    <p:extLst>
      <p:ext uri="{BB962C8B-B14F-4D97-AF65-F5344CB8AC3E}">
        <p14:creationId xmlns:p14="http://schemas.microsoft.com/office/powerpoint/2010/main" val="3549110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baseline="0" dirty="0"/>
          </a:p>
        </p:txBody>
      </p:sp>
    </p:spTree>
    <p:extLst>
      <p:ext uri="{BB962C8B-B14F-4D97-AF65-F5344CB8AC3E}">
        <p14:creationId xmlns:p14="http://schemas.microsoft.com/office/powerpoint/2010/main" val="50624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baseline="0" dirty="0"/>
          </a:p>
        </p:txBody>
      </p:sp>
    </p:spTree>
    <p:extLst>
      <p:ext uri="{BB962C8B-B14F-4D97-AF65-F5344CB8AC3E}">
        <p14:creationId xmlns:p14="http://schemas.microsoft.com/office/powerpoint/2010/main" val="1689325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baseline="0" dirty="0"/>
          </a:p>
        </p:txBody>
      </p:sp>
    </p:spTree>
    <p:extLst>
      <p:ext uri="{BB962C8B-B14F-4D97-AF65-F5344CB8AC3E}">
        <p14:creationId xmlns:p14="http://schemas.microsoft.com/office/powerpoint/2010/main" val="3344428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baseline="0" dirty="0"/>
          </a:p>
        </p:txBody>
      </p:sp>
    </p:spTree>
    <p:extLst>
      <p:ext uri="{BB962C8B-B14F-4D97-AF65-F5344CB8AC3E}">
        <p14:creationId xmlns:p14="http://schemas.microsoft.com/office/powerpoint/2010/main" val="476672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baseline="0" dirty="0"/>
          </a:p>
        </p:txBody>
      </p:sp>
    </p:spTree>
    <p:extLst>
      <p:ext uri="{BB962C8B-B14F-4D97-AF65-F5344CB8AC3E}">
        <p14:creationId xmlns:p14="http://schemas.microsoft.com/office/powerpoint/2010/main" val="1544837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baseline="0" dirty="0"/>
          </a:p>
        </p:txBody>
      </p:sp>
    </p:spTree>
    <p:extLst>
      <p:ext uri="{BB962C8B-B14F-4D97-AF65-F5344CB8AC3E}">
        <p14:creationId xmlns:p14="http://schemas.microsoft.com/office/powerpoint/2010/main" val="4256230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baseline="0" dirty="0"/>
          </a:p>
        </p:txBody>
      </p:sp>
    </p:spTree>
    <p:extLst>
      <p:ext uri="{BB962C8B-B14F-4D97-AF65-F5344CB8AC3E}">
        <p14:creationId xmlns:p14="http://schemas.microsoft.com/office/powerpoint/2010/main" val="3679015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baseline="0" dirty="0"/>
          </a:p>
        </p:txBody>
      </p:sp>
    </p:spTree>
    <p:extLst>
      <p:ext uri="{BB962C8B-B14F-4D97-AF65-F5344CB8AC3E}">
        <p14:creationId xmlns:p14="http://schemas.microsoft.com/office/powerpoint/2010/main" val="900143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baseline="0" dirty="0"/>
          </a:p>
        </p:txBody>
      </p:sp>
    </p:spTree>
    <p:extLst>
      <p:ext uri="{BB962C8B-B14F-4D97-AF65-F5344CB8AC3E}">
        <p14:creationId xmlns:p14="http://schemas.microsoft.com/office/powerpoint/2010/main" val="803705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baseline="0" dirty="0"/>
          </a:p>
        </p:txBody>
      </p:sp>
    </p:spTree>
    <p:extLst>
      <p:ext uri="{BB962C8B-B14F-4D97-AF65-F5344CB8AC3E}">
        <p14:creationId xmlns:p14="http://schemas.microsoft.com/office/powerpoint/2010/main" val="3433923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baseline="0" dirty="0"/>
          </a:p>
        </p:txBody>
      </p:sp>
    </p:spTree>
    <p:extLst>
      <p:ext uri="{BB962C8B-B14F-4D97-AF65-F5344CB8AC3E}">
        <p14:creationId xmlns:p14="http://schemas.microsoft.com/office/powerpoint/2010/main" val="1801353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baseline="0" dirty="0"/>
          </a:p>
        </p:txBody>
      </p:sp>
    </p:spTree>
    <p:extLst>
      <p:ext uri="{BB962C8B-B14F-4D97-AF65-F5344CB8AC3E}">
        <p14:creationId xmlns:p14="http://schemas.microsoft.com/office/powerpoint/2010/main" val="1225693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baseline="0" dirty="0"/>
          </a:p>
        </p:txBody>
      </p:sp>
    </p:spTree>
    <p:extLst>
      <p:ext uri="{BB962C8B-B14F-4D97-AF65-F5344CB8AC3E}">
        <p14:creationId xmlns:p14="http://schemas.microsoft.com/office/powerpoint/2010/main" val="1229653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baseline="0" dirty="0"/>
          </a:p>
        </p:txBody>
      </p:sp>
    </p:spTree>
    <p:extLst>
      <p:ext uri="{BB962C8B-B14F-4D97-AF65-F5344CB8AC3E}">
        <p14:creationId xmlns:p14="http://schemas.microsoft.com/office/powerpoint/2010/main" val="51626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baseline="0" dirty="0"/>
          </a:p>
        </p:txBody>
      </p:sp>
    </p:spTree>
    <p:extLst>
      <p:ext uri="{BB962C8B-B14F-4D97-AF65-F5344CB8AC3E}">
        <p14:creationId xmlns:p14="http://schemas.microsoft.com/office/powerpoint/2010/main" val="3901819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57343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AC160CC6-1D8A-4E42-B4EB-D47ED59B1BA3}" type="slidenum">
              <a:rPr lang="zh-CN" altLang="en-US" smtClean="0"/>
              <a:pPr>
                <a:defRPr/>
              </a:pPr>
              <a:t>‹#›</a:t>
            </a:fld>
            <a:r>
              <a:rPr lang="en-US" altLang="zh-CN"/>
              <a:t>/43</a:t>
            </a:r>
            <a:endParaRPr lang="zh-CN" altLang="en-US"/>
          </a:p>
        </p:txBody>
      </p:sp>
    </p:spTree>
    <p:extLst>
      <p:ext uri="{BB962C8B-B14F-4D97-AF65-F5344CB8AC3E}">
        <p14:creationId xmlns:p14="http://schemas.microsoft.com/office/powerpoint/2010/main" val="3710099881"/>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AC160CC6-1D8A-4E42-B4EB-D47ED59B1BA3}" type="slidenum">
              <a:rPr lang="zh-CN" altLang="en-US" smtClean="0"/>
              <a:pPr>
                <a:defRPr/>
              </a:pPr>
              <a:t>‹#›</a:t>
            </a:fld>
            <a:r>
              <a:rPr lang="en-US" altLang="zh-CN"/>
              <a:t>/43</a:t>
            </a:r>
            <a:endParaRPr lang="zh-CN" altLang="en-US"/>
          </a:p>
        </p:txBody>
      </p:sp>
    </p:spTree>
    <p:extLst>
      <p:ext uri="{BB962C8B-B14F-4D97-AF65-F5344CB8AC3E}">
        <p14:creationId xmlns:p14="http://schemas.microsoft.com/office/powerpoint/2010/main" val="416885184"/>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4" name="Picture 2" descr="C:\Users\Wesley\Desktop\常用图片\统力电工logo (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87985" y="357189"/>
            <a:ext cx="1932516"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13"/>
          <p:cNvSpPr/>
          <p:nvPr userDrawn="1"/>
        </p:nvSpPr>
        <p:spPr>
          <a:xfrm>
            <a:off x="1" y="6750050"/>
            <a:ext cx="93345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0000"/>
              </a:lnSpc>
              <a:spcBef>
                <a:spcPct val="20000"/>
              </a:spcBef>
              <a:buFontTx/>
              <a:buChar char="•"/>
              <a:defRPr/>
            </a:pPr>
            <a:endParaRPr lang="zh-CN" altLang="en-US"/>
          </a:p>
        </p:txBody>
      </p:sp>
      <p:sp>
        <p:nvSpPr>
          <p:cNvPr id="6" name="矩形 14"/>
          <p:cNvSpPr/>
          <p:nvPr userDrawn="1"/>
        </p:nvSpPr>
        <p:spPr>
          <a:xfrm>
            <a:off x="9334501" y="6750050"/>
            <a:ext cx="2857500" cy="1079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0000"/>
              </a:lnSpc>
              <a:spcBef>
                <a:spcPct val="20000"/>
              </a:spcBef>
              <a:buFontTx/>
              <a:buChar char="•"/>
              <a:defRPr/>
            </a:pPr>
            <a:endParaRPr lang="zh-CN" altLang="en-US"/>
          </a:p>
        </p:txBody>
      </p:sp>
      <p:sp>
        <p:nvSpPr>
          <p:cNvPr id="2" name="标题 1"/>
          <p:cNvSpPr>
            <a:spLocks noGrp="1"/>
          </p:cNvSpPr>
          <p:nvPr>
            <p:ph type="title"/>
          </p:nvPr>
        </p:nvSpPr>
        <p:spPr>
          <a:xfrm>
            <a:off x="571461" y="428604"/>
            <a:ext cx="4667283" cy="582602"/>
          </a:xfrm>
          <a:prstGeom prst="rect">
            <a:avLst/>
          </a:prstGeom>
          <a:effectLst/>
        </p:spPr>
        <p:txBody>
          <a:bodyPr>
            <a:sp3d>
              <a:contourClr>
                <a:srgbClr val="DDDDDD"/>
              </a:contourClr>
            </a:sp3d>
          </a:bodyPr>
          <a:lstStyle>
            <a:lvl1pPr algn="l">
              <a:defRPr sz="3200" b="1" cap="none" spc="0">
                <a:ln w="18000">
                  <a:noFill/>
                  <a:prstDash val="solid"/>
                  <a:miter lim="800000"/>
                </a:ln>
                <a:solidFill>
                  <a:srgbClr val="FF0000"/>
                </a:solidFill>
                <a:effectLst/>
                <a:latin typeface="微软雅黑" pitchFamily="34" charset="-122"/>
                <a:ea typeface="微软雅黑" pitchFamily="34" charset="-122"/>
              </a:defRPr>
            </a:lvl1pPr>
          </a:lstStyle>
          <a:p>
            <a:r>
              <a:rPr lang="zh-CN" altLang="en-US"/>
              <a:t>单击此处编辑母版标题样式</a:t>
            </a:r>
          </a:p>
        </p:txBody>
      </p:sp>
      <p:sp>
        <p:nvSpPr>
          <p:cNvPr id="3" name="内容占位符 2"/>
          <p:cNvSpPr>
            <a:spLocks noGrp="1"/>
          </p:cNvSpPr>
          <p:nvPr>
            <p:ph idx="1"/>
          </p:nvPr>
        </p:nvSpPr>
        <p:spPr>
          <a:xfrm>
            <a:off x="609600" y="1285875"/>
            <a:ext cx="10972800" cy="4714893"/>
          </a:xfrm>
        </p:spPr>
        <p:txBody>
          <a:bodyPr/>
          <a:lstStyle>
            <a:lvl1pPr>
              <a:lnSpc>
                <a:spcPts val="2300"/>
              </a:lnSpc>
              <a:defRPr sz="1800">
                <a:solidFill>
                  <a:schemeClr val="tx1">
                    <a:lumMod val="75000"/>
                    <a:lumOff val="25000"/>
                  </a:schemeClr>
                </a:solidFill>
              </a:defRPr>
            </a:lvl1pPr>
            <a:lvl2pPr>
              <a:defRPr sz="2000"/>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4"/>
          <p:cNvSpPr>
            <a:spLocks noGrp="1"/>
          </p:cNvSpPr>
          <p:nvPr>
            <p:ph type="ftr" sz="quarter" idx="10"/>
          </p:nvPr>
        </p:nvSpPr>
        <p:spPr>
          <a:xfrm>
            <a:off x="571500" y="6429375"/>
            <a:ext cx="5334000" cy="249238"/>
          </a:xfrm>
          <a:prstGeom prst="rect">
            <a:avLst/>
          </a:prstGeom>
        </p:spPr>
        <p:txBody>
          <a:bodyPr/>
          <a:lstStyle>
            <a:lvl1pPr>
              <a:defRPr sz="1200">
                <a:solidFill>
                  <a:srgbClr val="A6A6A6"/>
                </a:solidFill>
                <a:latin typeface="Arial Black" charset="0"/>
              </a:defRPr>
            </a:lvl1pPr>
          </a:lstStyle>
          <a:p>
            <a:r>
              <a:rPr lang="zh-CN" altLang="en-US">
                <a:latin typeface="黑体" charset="-122"/>
                <a:ea typeface="黑体" charset="-122"/>
              </a:rPr>
              <a:t>第九次高温超导合作组例会，</a:t>
            </a:r>
            <a:r>
              <a:rPr lang="en-US" altLang="zh-CN">
                <a:latin typeface="黑体" charset="-122"/>
                <a:ea typeface="黑体" charset="-122"/>
              </a:rPr>
              <a:t>2018</a:t>
            </a:r>
            <a:r>
              <a:rPr lang="zh-CN" altLang="en-US">
                <a:latin typeface="黑体" charset="-122"/>
                <a:ea typeface="黑体" charset="-122"/>
              </a:rPr>
              <a:t>年</a:t>
            </a:r>
            <a:r>
              <a:rPr lang="en-US" altLang="zh-CN">
                <a:latin typeface="黑体" charset="-122"/>
                <a:ea typeface="黑体" charset="-122"/>
              </a:rPr>
              <a:t>9</a:t>
            </a:r>
            <a:r>
              <a:rPr lang="zh-CN" altLang="en-US">
                <a:latin typeface="黑体" charset="-122"/>
                <a:ea typeface="黑体" charset="-122"/>
              </a:rPr>
              <a:t>月，南京</a:t>
            </a:r>
          </a:p>
        </p:txBody>
      </p:sp>
      <p:sp>
        <p:nvSpPr>
          <p:cNvPr id="8" name="灯片编号占位符 5"/>
          <p:cNvSpPr>
            <a:spLocks noGrp="1"/>
          </p:cNvSpPr>
          <p:nvPr>
            <p:ph type="sldNum" sz="quarter" idx="11"/>
          </p:nvPr>
        </p:nvSpPr>
        <p:spPr>
          <a:xfrm>
            <a:off x="11049001" y="6357938"/>
            <a:ext cx="571500" cy="285750"/>
          </a:xfrm>
        </p:spPr>
        <p:txBody>
          <a:bodyPr/>
          <a:lstStyle>
            <a:lvl1pPr>
              <a:defRPr sz="1200">
                <a:solidFill>
                  <a:srgbClr val="A6A6A6"/>
                </a:solidFill>
              </a:defRPr>
            </a:lvl1pPr>
          </a:lstStyle>
          <a:p>
            <a:pPr>
              <a:defRPr/>
            </a:pPr>
            <a:fld id="{DE7C95D5-48C4-0842-AE86-18A139DF3676}" type="slidenum">
              <a:rPr lang="zh-CN" altLang="en-US"/>
              <a:pPr>
                <a:defRPr/>
              </a:pPr>
              <a:t>‹#›</a:t>
            </a:fld>
            <a:endParaRPr lang="zh-CN" altLang="en-US"/>
          </a:p>
        </p:txBody>
      </p:sp>
    </p:spTree>
    <p:extLst>
      <p:ext uri="{BB962C8B-B14F-4D97-AF65-F5344CB8AC3E}">
        <p14:creationId xmlns:p14="http://schemas.microsoft.com/office/powerpoint/2010/main" val="186799223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4" name="Picture 2" descr="C:\Users\Wesley\Desktop\常用图片\统力电工logo (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87985" y="357189"/>
            <a:ext cx="1932516"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13"/>
          <p:cNvSpPr/>
          <p:nvPr userDrawn="1"/>
        </p:nvSpPr>
        <p:spPr>
          <a:xfrm>
            <a:off x="1" y="6750050"/>
            <a:ext cx="93345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0000"/>
              </a:lnSpc>
              <a:spcBef>
                <a:spcPct val="20000"/>
              </a:spcBef>
              <a:buFontTx/>
              <a:buChar char="•"/>
              <a:defRPr/>
            </a:pPr>
            <a:endParaRPr lang="zh-CN" altLang="en-US"/>
          </a:p>
        </p:txBody>
      </p:sp>
      <p:sp>
        <p:nvSpPr>
          <p:cNvPr id="6" name="矩形 14"/>
          <p:cNvSpPr/>
          <p:nvPr userDrawn="1"/>
        </p:nvSpPr>
        <p:spPr>
          <a:xfrm>
            <a:off x="9334501" y="6750050"/>
            <a:ext cx="2857500" cy="1079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0000"/>
              </a:lnSpc>
              <a:spcBef>
                <a:spcPct val="20000"/>
              </a:spcBef>
              <a:buFontTx/>
              <a:buChar char="•"/>
              <a:defRPr/>
            </a:pPr>
            <a:endParaRPr lang="zh-CN" altLang="en-US"/>
          </a:p>
        </p:txBody>
      </p:sp>
      <p:sp>
        <p:nvSpPr>
          <p:cNvPr id="2" name="标题 1"/>
          <p:cNvSpPr>
            <a:spLocks noGrp="1"/>
          </p:cNvSpPr>
          <p:nvPr>
            <p:ph type="title"/>
          </p:nvPr>
        </p:nvSpPr>
        <p:spPr>
          <a:xfrm>
            <a:off x="571461" y="428604"/>
            <a:ext cx="4667283" cy="582602"/>
          </a:xfrm>
          <a:prstGeom prst="rect">
            <a:avLst/>
          </a:prstGeom>
          <a:effectLst/>
        </p:spPr>
        <p:txBody>
          <a:bodyPr>
            <a:sp3d>
              <a:contourClr>
                <a:srgbClr val="DDDDDD"/>
              </a:contourClr>
            </a:sp3d>
          </a:bodyPr>
          <a:lstStyle>
            <a:lvl1pPr algn="l">
              <a:defRPr sz="3200" b="1" cap="none" spc="0">
                <a:ln w="18000">
                  <a:noFill/>
                  <a:prstDash val="solid"/>
                  <a:miter lim="800000"/>
                </a:ln>
                <a:solidFill>
                  <a:srgbClr val="FF0000"/>
                </a:solidFill>
                <a:effectLst/>
                <a:latin typeface="微软雅黑" pitchFamily="34" charset="-122"/>
                <a:ea typeface="微软雅黑" pitchFamily="34" charset="-122"/>
              </a:defRPr>
            </a:lvl1pPr>
          </a:lstStyle>
          <a:p>
            <a:r>
              <a:rPr lang="zh-CN" altLang="en-US"/>
              <a:t>单击此处编辑母版标题样式</a:t>
            </a:r>
          </a:p>
        </p:txBody>
      </p:sp>
      <p:sp>
        <p:nvSpPr>
          <p:cNvPr id="3" name="内容占位符 2"/>
          <p:cNvSpPr>
            <a:spLocks noGrp="1"/>
          </p:cNvSpPr>
          <p:nvPr>
            <p:ph idx="1"/>
          </p:nvPr>
        </p:nvSpPr>
        <p:spPr>
          <a:xfrm>
            <a:off x="609600" y="1285875"/>
            <a:ext cx="10972800" cy="4714893"/>
          </a:xfrm>
        </p:spPr>
        <p:txBody>
          <a:bodyPr/>
          <a:lstStyle>
            <a:lvl1pPr>
              <a:lnSpc>
                <a:spcPts val="2300"/>
              </a:lnSpc>
              <a:defRPr sz="1800">
                <a:solidFill>
                  <a:schemeClr val="tx1">
                    <a:lumMod val="75000"/>
                    <a:lumOff val="25000"/>
                  </a:schemeClr>
                </a:solidFill>
              </a:defRPr>
            </a:lvl1pPr>
            <a:lvl2pPr>
              <a:defRPr sz="2000"/>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4"/>
          <p:cNvSpPr>
            <a:spLocks noGrp="1"/>
          </p:cNvSpPr>
          <p:nvPr>
            <p:ph type="ftr" sz="quarter" idx="10"/>
          </p:nvPr>
        </p:nvSpPr>
        <p:spPr>
          <a:xfrm>
            <a:off x="571500" y="6429375"/>
            <a:ext cx="5334000" cy="249238"/>
          </a:xfrm>
          <a:prstGeom prst="rect">
            <a:avLst/>
          </a:prstGeom>
        </p:spPr>
        <p:txBody>
          <a:bodyPr/>
          <a:lstStyle>
            <a:lvl1pPr>
              <a:defRPr sz="1200">
                <a:solidFill>
                  <a:srgbClr val="A6A6A6"/>
                </a:solidFill>
                <a:latin typeface="Arial Black" charset="0"/>
              </a:defRPr>
            </a:lvl1pPr>
          </a:lstStyle>
          <a:p>
            <a:r>
              <a:rPr lang="zh-CN" altLang="en-US">
                <a:latin typeface="黑体" charset="-122"/>
                <a:ea typeface="黑体" charset="-122"/>
              </a:rPr>
              <a:t>第九次高温超导合作组例会，</a:t>
            </a:r>
            <a:r>
              <a:rPr lang="en-US" altLang="zh-CN">
                <a:latin typeface="黑体" charset="-122"/>
                <a:ea typeface="黑体" charset="-122"/>
              </a:rPr>
              <a:t>2018</a:t>
            </a:r>
            <a:r>
              <a:rPr lang="zh-CN" altLang="en-US">
                <a:latin typeface="黑体" charset="-122"/>
                <a:ea typeface="黑体" charset="-122"/>
              </a:rPr>
              <a:t>年</a:t>
            </a:r>
            <a:r>
              <a:rPr lang="en-US" altLang="zh-CN">
                <a:latin typeface="黑体" charset="-122"/>
                <a:ea typeface="黑体" charset="-122"/>
              </a:rPr>
              <a:t>9</a:t>
            </a:r>
            <a:r>
              <a:rPr lang="zh-CN" altLang="en-US">
                <a:latin typeface="黑体" charset="-122"/>
                <a:ea typeface="黑体" charset="-122"/>
              </a:rPr>
              <a:t>月，南京</a:t>
            </a:r>
          </a:p>
        </p:txBody>
      </p:sp>
      <p:sp>
        <p:nvSpPr>
          <p:cNvPr id="8" name="灯片编号占位符 5"/>
          <p:cNvSpPr>
            <a:spLocks noGrp="1"/>
          </p:cNvSpPr>
          <p:nvPr>
            <p:ph type="sldNum" sz="quarter" idx="11"/>
          </p:nvPr>
        </p:nvSpPr>
        <p:spPr>
          <a:xfrm>
            <a:off x="11049001" y="6357938"/>
            <a:ext cx="571500" cy="285750"/>
          </a:xfrm>
        </p:spPr>
        <p:txBody>
          <a:bodyPr/>
          <a:lstStyle>
            <a:lvl1pPr>
              <a:defRPr sz="1200">
                <a:solidFill>
                  <a:srgbClr val="A6A6A6"/>
                </a:solidFill>
              </a:defRPr>
            </a:lvl1pPr>
          </a:lstStyle>
          <a:p>
            <a:pPr>
              <a:defRPr/>
            </a:pPr>
            <a:fld id="{DE7C95D5-48C4-0842-AE86-18A139DF3676}" type="slidenum">
              <a:rPr lang="zh-CN" altLang="en-US"/>
              <a:pPr>
                <a:defRPr/>
              </a:pPr>
              <a:t>‹#›</a:t>
            </a:fld>
            <a:endParaRPr lang="zh-CN" altLang="en-US"/>
          </a:p>
        </p:txBody>
      </p:sp>
    </p:spTree>
    <p:extLst>
      <p:ext uri="{BB962C8B-B14F-4D97-AF65-F5344CB8AC3E}">
        <p14:creationId xmlns:p14="http://schemas.microsoft.com/office/powerpoint/2010/main" val="54787241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4" name="Picture 2" descr="C:\Users\Wesley\Desktop\常用图片\统力电工logo (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87985" y="357189"/>
            <a:ext cx="1932516"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13"/>
          <p:cNvSpPr/>
          <p:nvPr userDrawn="1"/>
        </p:nvSpPr>
        <p:spPr>
          <a:xfrm>
            <a:off x="1" y="6750050"/>
            <a:ext cx="93345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0000"/>
              </a:lnSpc>
              <a:spcBef>
                <a:spcPct val="20000"/>
              </a:spcBef>
              <a:buFontTx/>
              <a:buChar char="•"/>
              <a:defRPr/>
            </a:pPr>
            <a:endParaRPr lang="zh-CN" altLang="en-US"/>
          </a:p>
        </p:txBody>
      </p:sp>
      <p:sp>
        <p:nvSpPr>
          <p:cNvPr id="6" name="矩形 14"/>
          <p:cNvSpPr/>
          <p:nvPr userDrawn="1"/>
        </p:nvSpPr>
        <p:spPr>
          <a:xfrm>
            <a:off x="9334501" y="6750050"/>
            <a:ext cx="2857500" cy="1079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0000"/>
              </a:lnSpc>
              <a:spcBef>
                <a:spcPct val="20000"/>
              </a:spcBef>
              <a:buFontTx/>
              <a:buChar char="•"/>
              <a:defRPr/>
            </a:pPr>
            <a:endParaRPr lang="zh-CN" altLang="en-US"/>
          </a:p>
        </p:txBody>
      </p:sp>
      <p:sp>
        <p:nvSpPr>
          <p:cNvPr id="2" name="标题 1"/>
          <p:cNvSpPr>
            <a:spLocks noGrp="1"/>
          </p:cNvSpPr>
          <p:nvPr>
            <p:ph type="title"/>
          </p:nvPr>
        </p:nvSpPr>
        <p:spPr>
          <a:xfrm>
            <a:off x="571461" y="428604"/>
            <a:ext cx="4667283" cy="582602"/>
          </a:xfrm>
          <a:prstGeom prst="rect">
            <a:avLst/>
          </a:prstGeom>
          <a:effectLst/>
        </p:spPr>
        <p:txBody>
          <a:bodyPr>
            <a:sp3d>
              <a:contourClr>
                <a:srgbClr val="DDDDDD"/>
              </a:contourClr>
            </a:sp3d>
          </a:bodyPr>
          <a:lstStyle>
            <a:lvl1pPr algn="l">
              <a:defRPr sz="3200" b="1" cap="none" spc="0">
                <a:ln w="18000">
                  <a:noFill/>
                  <a:prstDash val="solid"/>
                  <a:miter lim="800000"/>
                </a:ln>
                <a:solidFill>
                  <a:srgbClr val="FF0000"/>
                </a:solidFill>
                <a:effectLst/>
                <a:latin typeface="微软雅黑" pitchFamily="34" charset="-122"/>
                <a:ea typeface="微软雅黑" pitchFamily="34" charset="-122"/>
              </a:defRPr>
            </a:lvl1pPr>
          </a:lstStyle>
          <a:p>
            <a:r>
              <a:rPr lang="zh-CN" altLang="en-US"/>
              <a:t>单击此处编辑母版标题样式</a:t>
            </a:r>
          </a:p>
        </p:txBody>
      </p:sp>
      <p:sp>
        <p:nvSpPr>
          <p:cNvPr id="3" name="内容占位符 2"/>
          <p:cNvSpPr>
            <a:spLocks noGrp="1"/>
          </p:cNvSpPr>
          <p:nvPr>
            <p:ph idx="1"/>
          </p:nvPr>
        </p:nvSpPr>
        <p:spPr>
          <a:xfrm>
            <a:off x="609600" y="1285875"/>
            <a:ext cx="10972800" cy="4714893"/>
          </a:xfrm>
        </p:spPr>
        <p:txBody>
          <a:bodyPr/>
          <a:lstStyle>
            <a:lvl1pPr>
              <a:lnSpc>
                <a:spcPts val="2300"/>
              </a:lnSpc>
              <a:defRPr sz="1800">
                <a:solidFill>
                  <a:schemeClr val="tx1">
                    <a:lumMod val="75000"/>
                    <a:lumOff val="25000"/>
                  </a:schemeClr>
                </a:solidFill>
              </a:defRPr>
            </a:lvl1pPr>
            <a:lvl2pPr>
              <a:defRPr sz="2000"/>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4"/>
          <p:cNvSpPr>
            <a:spLocks noGrp="1"/>
          </p:cNvSpPr>
          <p:nvPr>
            <p:ph type="ftr" sz="quarter" idx="10"/>
          </p:nvPr>
        </p:nvSpPr>
        <p:spPr>
          <a:xfrm>
            <a:off x="571500" y="6429375"/>
            <a:ext cx="5334000" cy="249238"/>
          </a:xfrm>
          <a:prstGeom prst="rect">
            <a:avLst/>
          </a:prstGeom>
        </p:spPr>
        <p:txBody>
          <a:bodyPr/>
          <a:lstStyle>
            <a:lvl1pPr>
              <a:defRPr sz="1200">
                <a:solidFill>
                  <a:srgbClr val="A6A6A6"/>
                </a:solidFill>
                <a:latin typeface="Arial Black" charset="0"/>
              </a:defRPr>
            </a:lvl1pPr>
          </a:lstStyle>
          <a:p>
            <a:r>
              <a:rPr lang="zh-CN" altLang="en-US">
                <a:latin typeface="黑体" charset="-122"/>
                <a:ea typeface="黑体" charset="-122"/>
              </a:rPr>
              <a:t>第九次高温超导合作组例会，</a:t>
            </a:r>
            <a:r>
              <a:rPr lang="en-US" altLang="zh-CN">
                <a:latin typeface="黑体" charset="-122"/>
                <a:ea typeface="黑体" charset="-122"/>
              </a:rPr>
              <a:t>2018</a:t>
            </a:r>
            <a:r>
              <a:rPr lang="zh-CN" altLang="en-US">
                <a:latin typeface="黑体" charset="-122"/>
                <a:ea typeface="黑体" charset="-122"/>
              </a:rPr>
              <a:t>年</a:t>
            </a:r>
            <a:r>
              <a:rPr lang="en-US" altLang="zh-CN">
                <a:latin typeface="黑体" charset="-122"/>
                <a:ea typeface="黑体" charset="-122"/>
              </a:rPr>
              <a:t>9</a:t>
            </a:r>
            <a:r>
              <a:rPr lang="zh-CN" altLang="en-US">
                <a:latin typeface="黑体" charset="-122"/>
                <a:ea typeface="黑体" charset="-122"/>
              </a:rPr>
              <a:t>月，南京</a:t>
            </a:r>
          </a:p>
        </p:txBody>
      </p:sp>
      <p:sp>
        <p:nvSpPr>
          <p:cNvPr id="8" name="灯片编号占位符 5"/>
          <p:cNvSpPr>
            <a:spLocks noGrp="1"/>
          </p:cNvSpPr>
          <p:nvPr>
            <p:ph type="sldNum" sz="quarter" idx="11"/>
          </p:nvPr>
        </p:nvSpPr>
        <p:spPr>
          <a:xfrm>
            <a:off x="11049001" y="6357938"/>
            <a:ext cx="571500" cy="285750"/>
          </a:xfrm>
        </p:spPr>
        <p:txBody>
          <a:bodyPr/>
          <a:lstStyle>
            <a:lvl1pPr>
              <a:defRPr sz="1200">
                <a:solidFill>
                  <a:srgbClr val="A6A6A6"/>
                </a:solidFill>
              </a:defRPr>
            </a:lvl1pPr>
          </a:lstStyle>
          <a:p>
            <a:pPr>
              <a:defRPr/>
            </a:pPr>
            <a:fld id="{DE7C95D5-48C4-0842-AE86-18A139DF3676}" type="slidenum">
              <a:rPr lang="zh-CN" altLang="en-US"/>
              <a:pPr>
                <a:defRPr/>
              </a:pPr>
              <a:t>‹#›</a:t>
            </a:fld>
            <a:endParaRPr lang="zh-CN" altLang="en-US"/>
          </a:p>
        </p:txBody>
      </p:sp>
    </p:spTree>
    <p:extLst>
      <p:ext uri="{BB962C8B-B14F-4D97-AF65-F5344CB8AC3E}">
        <p14:creationId xmlns:p14="http://schemas.microsoft.com/office/powerpoint/2010/main" val="83897736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bg1">
            <a:lumMod val="85000"/>
          </a:schemeClr>
        </a:solidFill>
        <a:effectLst/>
      </p:bgPr>
    </p:bg>
    <p:spTree>
      <p:nvGrpSpPr>
        <p:cNvPr id="1" name=""/>
        <p:cNvGrpSpPr/>
        <p:nvPr/>
      </p:nvGrpSpPr>
      <p:grpSpPr>
        <a:xfrm>
          <a:off x="0" y="0"/>
          <a:ext cx="0" cy="0"/>
          <a:chOff x="0" y="0"/>
          <a:chExt cx="0" cy="0"/>
        </a:xfrm>
      </p:grpSpPr>
      <p:pic>
        <p:nvPicPr>
          <p:cNvPr id="7" name="图片 6" descr="高能所.jpg"/>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22720"/>
            <a:ext cx="12192000" cy="6903440"/>
          </a:xfrm>
          <a:prstGeom prst="rect">
            <a:avLst/>
          </a:prstGeom>
        </p:spPr>
      </p:pic>
      <p:sp>
        <p:nvSpPr>
          <p:cNvPr id="155650" name="Rectangle 2"/>
          <p:cNvSpPr>
            <a:spLocks noGrp="1" noChangeArrowheads="1"/>
          </p:cNvSpPr>
          <p:nvPr>
            <p:ph type="ctrTitle"/>
          </p:nvPr>
        </p:nvSpPr>
        <p:spPr>
          <a:xfrm>
            <a:off x="914400" y="2130426"/>
            <a:ext cx="10363200" cy="1470025"/>
          </a:xfrm>
        </p:spPr>
        <p:txBody>
          <a:bodyPr/>
          <a:lstStyle>
            <a:lvl1pPr algn="ctr">
              <a:defRPr sz="6000" b="1">
                <a:ln w="19050">
                  <a:noFill/>
                  <a:prstDash val="solid"/>
                </a:ln>
                <a:solidFill>
                  <a:srgbClr val="FF0000"/>
                </a:solidFill>
                <a:effectLst/>
              </a:defRPr>
            </a:lvl1pPr>
          </a:lstStyle>
          <a:p>
            <a:r>
              <a:rPr lang="zh-CN" altLang="en-US"/>
              <a:t>单击此处编辑母版标题样式</a:t>
            </a:r>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fld id="{6636E63E-8F84-4652-8FB1-FF44450FEA66}" type="datetime1">
              <a:rPr lang="zh-CN" altLang="en-US"/>
              <a:pPr>
                <a:defRPr/>
              </a:pPr>
              <a:t>2022/6/29</a:t>
            </a:fld>
            <a:endParaRPr lang="en-US" altLang="zh-CN"/>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endParaRPr lang="en-US" altLang="zh-CN"/>
          </a:p>
        </p:txBody>
      </p:sp>
      <p:sp>
        <p:nvSpPr>
          <p:cNvPr id="19" name="文本占位符 18"/>
          <p:cNvSpPr>
            <a:spLocks noGrp="1"/>
          </p:cNvSpPr>
          <p:nvPr>
            <p:ph type="body" sz="quarter" idx="12"/>
          </p:nvPr>
        </p:nvSpPr>
        <p:spPr>
          <a:xfrm>
            <a:off x="2639616" y="4581526"/>
            <a:ext cx="6624736" cy="792163"/>
          </a:xfrm>
        </p:spPr>
        <p:txBody>
          <a:bodyPr/>
          <a:lstStyle>
            <a:lvl1pPr algn="ctr">
              <a:buNone/>
              <a:defRPr/>
            </a:lvl1pPr>
          </a:lstStyle>
          <a:p>
            <a:pPr lvl="0"/>
            <a:r>
              <a:rPr lang="zh-CN" altLang="en-US"/>
              <a:t>单击此处编辑母版文本样式</a:t>
            </a:r>
          </a:p>
        </p:txBody>
      </p:sp>
    </p:spTree>
    <p:extLst>
      <p:ext uri="{BB962C8B-B14F-4D97-AF65-F5344CB8AC3E}">
        <p14:creationId xmlns:p14="http://schemas.microsoft.com/office/powerpoint/2010/main" val="226873707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84B910F9-3DDE-452E-9D7E-F974EFB3464E}"/>
              </a:ext>
            </a:extLst>
          </p:cNvPr>
          <p:cNvSpPr>
            <a:spLocks noGrp="1"/>
          </p:cNvSpPr>
          <p:nvPr>
            <p:ph type="dt" sz="half" idx="10"/>
          </p:nvPr>
        </p:nvSpPr>
        <p:spPr/>
        <p:txBody>
          <a:bodyPr/>
          <a:lstStyle/>
          <a:p>
            <a:fld id="{F06C1D61-E06A-46BC-9D49-285EE1BC4AB7}" type="datetime1">
              <a:rPr lang="zh-CN" altLang="en-US" smtClean="0"/>
              <a:t>2022/6/29</a:t>
            </a:fld>
            <a:endParaRPr lang="zh-CN" altLang="en-US"/>
          </a:p>
        </p:txBody>
      </p:sp>
      <p:sp>
        <p:nvSpPr>
          <p:cNvPr id="5" name="页脚占位符 4">
            <a:extLst>
              <a:ext uri="{FF2B5EF4-FFF2-40B4-BE49-F238E27FC236}">
                <a16:creationId xmlns:a16="http://schemas.microsoft.com/office/drawing/2014/main" id="{B0C16259-3B18-49ED-8318-CAADD7C8541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AC6D55D-410D-45AB-ADBD-67EE52426380}"/>
              </a:ext>
            </a:extLst>
          </p:cNvPr>
          <p:cNvSpPr>
            <a:spLocks noGrp="1"/>
          </p:cNvSpPr>
          <p:nvPr>
            <p:ph type="sldNum" sz="quarter" idx="12"/>
          </p:nvPr>
        </p:nvSpPr>
        <p:spPr>
          <a:xfrm>
            <a:off x="9448800" y="161366"/>
            <a:ext cx="2743200" cy="365125"/>
          </a:xfrm>
        </p:spPr>
        <p:txBody>
          <a:bodyPr/>
          <a:lstStyle>
            <a:lvl1pPr>
              <a:defRPr sz="1600" b="1">
                <a:solidFill>
                  <a:schemeClr val="bg1"/>
                </a:solidFill>
                <a:latin typeface="+mn-ea"/>
                <a:ea typeface="+mn-ea"/>
              </a:defRPr>
            </a:lvl1pPr>
          </a:lstStyle>
          <a:p>
            <a:fld id="{1CCC14F9-CC17-411D-8E65-FB472F26BE97}" type="slidenum">
              <a:rPr lang="zh-CN" altLang="en-US" smtClean="0"/>
              <a:pPr/>
              <a:t>‹#›</a:t>
            </a:fld>
            <a:r>
              <a:rPr lang="en-US" altLang="zh-CN" dirty="0"/>
              <a:t>/49</a:t>
            </a:r>
          </a:p>
        </p:txBody>
      </p:sp>
    </p:spTree>
    <p:extLst>
      <p:ext uri="{BB962C8B-B14F-4D97-AF65-F5344CB8AC3E}">
        <p14:creationId xmlns:p14="http://schemas.microsoft.com/office/powerpoint/2010/main" val="35155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AC160CC6-1D8A-4E42-B4EB-D47ED59B1BA3}" type="slidenum">
              <a:rPr lang="zh-CN" altLang="en-US" smtClean="0"/>
              <a:pPr>
                <a:defRPr/>
              </a:pPr>
              <a:t>‹#›</a:t>
            </a:fld>
            <a:r>
              <a:rPr lang="en-US" altLang="zh-CN"/>
              <a:t>/43</a:t>
            </a:r>
            <a:endParaRPr lang="zh-CN" altLang="en-US"/>
          </a:p>
        </p:txBody>
      </p:sp>
    </p:spTree>
    <p:extLst>
      <p:ext uri="{BB962C8B-B14F-4D97-AF65-F5344CB8AC3E}">
        <p14:creationId xmlns:p14="http://schemas.microsoft.com/office/powerpoint/2010/main" val="2030677297"/>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C764DE79-268F-4C1A-8933-263129D2AF90}" type="datetimeFigureOut">
              <a:rPr lang="en-US" dirty="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AC160CC6-1D8A-4E42-B4EB-D47ED59B1BA3}" type="slidenum">
              <a:rPr lang="zh-CN" altLang="en-US" smtClean="0"/>
              <a:pPr>
                <a:defRPr/>
              </a:pPr>
              <a:t>‹#›</a:t>
            </a:fld>
            <a:r>
              <a:rPr lang="en-US" altLang="zh-CN"/>
              <a:t>/43</a:t>
            </a:r>
            <a:endParaRPr lang="zh-CN" altLang="en-US"/>
          </a:p>
        </p:txBody>
      </p:sp>
    </p:spTree>
    <p:extLst>
      <p:ext uri="{BB962C8B-B14F-4D97-AF65-F5344CB8AC3E}">
        <p14:creationId xmlns:p14="http://schemas.microsoft.com/office/powerpoint/2010/main" val="1805847143"/>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AC160CC6-1D8A-4E42-B4EB-D47ED59B1BA3}" type="slidenum">
              <a:rPr lang="zh-CN" altLang="en-US" smtClean="0"/>
              <a:pPr>
                <a:defRPr/>
              </a:pPr>
              <a:t>‹#›</a:t>
            </a:fld>
            <a:r>
              <a:rPr lang="en-US" altLang="zh-CN"/>
              <a:t>/43</a:t>
            </a:r>
            <a:endParaRPr lang="zh-CN" altLang="en-US"/>
          </a:p>
        </p:txBody>
      </p:sp>
    </p:spTree>
    <p:extLst>
      <p:ext uri="{BB962C8B-B14F-4D97-AF65-F5344CB8AC3E}">
        <p14:creationId xmlns:p14="http://schemas.microsoft.com/office/powerpoint/2010/main" val="2892019971"/>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p>
            <a:fld id="{C764DE79-268F-4C1A-8933-263129D2AF90}" type="datetimeFigureOut">
              <a:rPr lang="en-US" dirty="0"/>
              <a:t>6/29/2022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AC160CC6-1D8A-4E42-B4EB-D47ED59B1BA3}" type="slidenum">
              <a:rPr lang="zh-CN" altLang="en-US" smtClean="0"/>
              <a:pPr>
                <a:defRPr/>
              </a:pPr>
              <a:t>‹#›</a:t>
            </a:fld>
            <a:r>
              <a:rPr lang="en-US" altLang="zh-CN"/>
              <a:t>/43</a:t>
            </a:r>
            <a:endParaRPr lang="zh-CN" altLang="en-US"/>
          </a:p>
        </p:txBody>
      </p:sp>
    </p:spTree>
    <p:extLst>
      <p:ext uri="{BB962C8B-B14F-4D97-AF65-F5344CB8AC3E}">
        <p14:creationId xmlns:p14="http://schemas.microsoft.com/office/powerpoint/2010/main" val="459091427"/>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C764DE79-268F-4C1A-8933-263129D2AF90}" type="datetimeFigureOut">
              <a:rPr lang="en-US" dirty="0"/>
              <a:t>6/29/2022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AC160CC6-1D8A-4E42-B4EB-D47ED59B1BA3}" type="slidenum">
              <a:rPr lang="zh-CN" altLang="en-US" smtClean="0"/>
              <a:pPr>
                <a:defRPr/>
              </a:pPr>
              <a:t>‹#›</a:t>
            </a:fld>
            <a:r>
              <a:rPr lang="en-US" altLang="zh-CN"/>
              <a:t>/43</a:t>
            </a:r>
            <a:endParaRPr lang="zh-CN" altLang="en-US"/>
          </a:p>
        </p:txBody>
      </p:sp>
    </p:spTree>
    <p:extLst>
      <p:ext uri="{BB962C8B-B14F-4D97-AF65-F5344CB8AC3E}">
        <p14:creationId xmlns:p14="http://schemas.microsoft.com/office/powerpoint/2010/main" val="3796119358"/>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C160CC6-1D8A-4E42-B4EB-D47ED59B1BA3}" type="slidenum">
              <a:rPr lang="zh-CN" altLang="en-US" smtClean="0"/>
              <a:pPr>
                <a:defRPr/>
              </a:pPr>
              <a:t>‹#›</a:t>
            </a:fld>
            <a:r>
              <a:rPr lang="en-US" altLang="zh-CN"/>
              <a:t>/43</a:t>
            </a:r>
            <a:endParaRPr lang="zh-CN" altLang="en-US"/>
          </a:p>
        </p:txBody>
      </p:sp>
    </p:spTree>
    <p:extLst>
      <p:ext uri="{BB962C8B-B14F-4D97-AF65-F5344CB8AC3E}">
        <p14:creationId xmlns:p14="http://schemas.microsoft.com/office/powerpoint/2010/main" val="1391384850"/>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AC160CC6-1D8A-4E42-B4EB-D47ED59B1BA3}" type="slidenum">
              <a:rPr lang="zh-CN" altLang="en-US" smtClean="0"/>
              <a:pPr>
                <a:defRPr/>
              </a:pPr>
              <a:t>‹#›</a:t>
            </a:fld>
            <a:r>
              <a:rPr lang="en-US" altLang="zh-CN"/>
              <a:t>/43</a:t>
            </a:r>
            <a:endParaRPr lang="zh-CN" altLang="en-US"/>
          </a:p>
        </p:txBody>
      </p:sp>
    </p:spTree>
    <p:extLst>
      <p:ext uri="{BB962C8B-B14F-4D97-AF65-F5344CB8AC3E}">
        <p14:creationId xmlns:p14="http://schemas.microsoft.com/office/powerpoint/2010/main" val="3550123759"/>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AC160CC6-1D8A-4E42-B4EB-D47ED59B1BA3}" type="slidenum">
              <a:rPr lang="zh-CN" altLang="en-US" smtClean="0"/>
              <a:pPr>
                <a:defRPr/>
              </a:pPr>
              <a:t>‹#›</a:t>
            </a:fld>
            <a:r>
              <a:rPr lang="en-US" altLang="zh-CN"/>
              <a:t>/43</a:t>
            </a:r>
            <a:endParaRPr lang="zh-CN" altLang="en-US"/>
          </a:p>
        </p:txBody>
      </p:sp>
    </p:spTree>
    <p:extLst>
      <p:ext uri="{BB962C8B-B14F-4D97-AF65-F5344CB8AC3E}">
        <p14:creationId xmlns:p14="http://schemas.microsoft.com/office/powerpoint/2010/main" val="409164152"/>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C160CC6-1D8A-4E42-B4EB-D47ED59B1BA3}" type="slidenum">
              <a:rPr lang="zh-CN" altLang="en-US" smtClean="0"/>
              <a:pPr>
                <a:defRPr/>
              </a:pPr>
              <a:t>‹#›</a:t>
            </a:fld>
            <a:r>
              <a:rPr lang="en-US" altLang="zh-CN"/>
              <a:t>/43</a:t>
            </a:r>
            <a:endParaRPr lang="zh-CN" altLang="en-US"/>
          </a:p>
        </p:txBody>
      </p:sp>
    </p:spTree>
    <p:extLst>
      <p:ext uri="{BB962C8B-B14F-4D97-AF65-F5344CB8AC3E}">
        <p14:creationId xmlns:p14="http://schemas.microsoft.com/office/powerpoint/2010/main" val="403528077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74" r:id="rId12"/>
    <p:sldLayoutId id="2147483675" r:id="rId13"/>
    <p:sldLayoutId id="2147483676" r:id="rId14"/>
    <p:sldLayoutId id="2147483690" r:id="rId15"/>
    <p:sldLayoutId id="2147483691" r:id="rId1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150.png"/><Relationship Id="rId11" Type="http://schemas.openxmlformats.org/officeDocument/2006/relationships/image" Target="../media/image40.png"/><Relationship Id="rId5" Type="http://schemas.openxmlformats.org/officeDocument/2006/relationships/image" Target="../media/image140.png"/><Relationship Id="rId10" Type="http://schemas.openxmlformats.org/officeDocument/2006/relationships/image" Target="../media/image39.png"/><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image" Target="../media/image44.png"/><Relationship Id="rId4" Type="http://schemas.openxmlformats.org/officeDocument/2006/relationships/image" Target="../media/image43.emf"/></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43.emf"/><Relationship Id="rId4" Type="http://schemas.openxmlformats.org/officeDocument/2006/relationships/package" Target="../embeddings/Microsoft_Word_Document1.docx"/></Relationships>
</file>

<file path=ppt/slides/_rels/slide17.xml.rels><?xml version="1.0" encoding="UTF-8" standalone="yes"?>
<Relationships xmlns="http://schemas.openxmlformats.org/package/2006/relationships"><Relationship Id="rId3" Type="http://schemas.openxmlformats.org/officeDocument/2006/relationships/hyperlink" Target="https://supermagnet.sourceforge.io/solids.html"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419CB0E5-37A2-4E1D-BA06-765884C7E966}"/>
              </a:ext>
            </a:extLst>
          </p:cNvPr>
          <p:cNvSpPr/>
          <p:nvPr/>
        </p:nvSpPr>
        <p:spPr bwMode="auto">
          <a:xfrm>
            <a:off x="0" y="1187351"/>
            <a:ext cx="12192000" cy="3866403"/>
          </a:xfrm>
          <a:prstGeom prst="rect">
            <a:avLst/>
          </a:prstGeom>
          <a:solidFill>
            <a:schemeClr val="bg1">
              <a:lumMod val="75000"/>
              <a:alpha val="4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1588" marR="0" indent="0" algn="ctr" defTabSz="914400" rtl="0" eaLnBrk="1" fontAlgn="base" latinLnBrk="0" hangingPunct="1">
              <a:lnSpc>
                <a:spcPct val="100000"/>
              </a:lnSpc>
              <a:spcBef>
                <a:spcPct val="0"/>
              </a:spcBef>
              <a:spcAft>
                <a:spcPct val="0"/>
              </a:spcAft>
              <a:buClrTx/>
              <a:buSzTx/>
              <a:buFontTx/>
              <a:buNone/>
              <a:tabLst/>
            </a:pPr>
            <a:r>
              <a:rPr kumimoji="0" lang="en-US" altLang="zh-CN" sz="3600" b="1" i="0" u="none" strike="noStrike" cap="none" normalizeH="0" baseline="0">
                <a:ln>
                  <a:noFill/>
                </a:ln>
                <a:solidFill>
                  <a:schemeClr val="bg1"/>
                </a:solidFill>
                <a:effectLst/>
                <a:latin typeface="Times New Roman" pitchFamily="18" charset="0"/>
                <a:ea typeface="华文中宋" pitchFamily="2" charset="-122"/>
              </a:rPr>
              <a:t> </a:t>
            </a:r>
            <a:endParaRPr kumimoji="0" lang="zh-CN" altLang="en-US" sz="3600" b="1" i="0" u="none" strike="noStrike" cap="none" normalizeH="0" baseline="0">
              <a:ln>
                <a:noFill/>
              </a:ln>
              <a:solidFill>
                <a:schemeClr val="bg1"/>
              </a:solidFill>
              <a:effectLst/>
              <a:latin typeface="Times New Roman" pitchFamily="18" charset="0"/>
              <a:ea typeface="华文中宋" pitchFamily="2" charset="-122"/>
            </a:endParaRPr>
          </a:p>
        </p:txBody>
      </p:sp>
      <p:sp>
        <p:nvSpPr>
          <p:cNvPr id="10" name="文本框 9">
            <a:extLst>
              <a:ext uri="{FF2B5EF4-FFF2-40B4-BE49-F238E27FC236}">
                <a16:creationId xmlns:a16="http://schemas.microsoft.com/office/drawing/2014/main" id="{7B388F1A-0591-45BC-A1CE-1991D2CC601B}"/>
              </a:ext>
            </a:extLst>
          </p:cNvPr>
          <p:cNvSpPr txBox="1"/>
          <p:nvPr/>
        </p:nvSpPr>
        <p:spPr>
          <a:xfrm>
            <a:off x="2807594" y="5362746"/>
            <a:ext cx="6157140" cy="1154162"/>
          </a:xfrm>
          <a:prstGeom prst="rect">
            <a:avLst/>
          </a:prstGeom>
          <a:noFill/>
        </p:spPr>
        <p:txBody>
          <a:bodyPr wrap="square" rtlCol="0">
            <a:spAutoFit/>
          </a:bodyPr>
          <a:lstStyle/>
          <a:p>
            <a:pPr algn="ctr">
              <a:spcAft>
                <a:spcPts val="600"/>
              </a:spcAft>
            </a:pPr>
            <a:r>
              <a:rPr kumimoji="1" lang="zh-CN" altLang="en-US" sz="3200" b="1" dirty="0">
                <a:solidFill>
                  <a:srgbClr val="0096BF"/>
                </a:solidFill>
                <a:latin typeface="+mn-ea"/>
                <a:cs typeface="Microsoft YaHei" charset="-122"/>
              </a:rPr>
              <a:t>加速器中心</a:t>
            </a:r>
            <a:r>
              <a:rPr kumimoji="1" lang="en-US" altLang="zh-CN" sz="3200" b="1" dirty="0">
                <a:solidFill>
                  <a:srgbClr val="0096BF"/>
                </a:solidFill>
                <a:latin typeface="+mn-ea"/>
                <a:cs typeface="Microsoft YaHei" charset="-122"/>
              </a:rPr>
              <a:t>/</a:t>
            </a:r>
            <a:r>
              <a:rPr kumimoji="1" lang="zh-CN" altLang="en-US" sz="3200" b="1" dirty="0">
                <a:solidFill>
                  <a:srgbClr val="0096BF"/>
                </a:solidFill>
                <a:latin typeface="+mn-ea"/>
                <a:cs typeface="Microsoft YaHei" charset="-122"/>
              </a:rPr>
              <a:t>超导磁体组</a:t>
            </a:r>
            <a:r>
              <a:rPr kumimoji="1" lang="en-US" altLang="zh-CN" sz="3200" b="1" dirty="0">
                <a:solidFill>
                  <a:srgbClr val="0096BF"/>
                </a:solidFill>
                <a:latin typeface="+mn-ea"/>
                <a:cs typeface="Microsoft YaHei" charset="-122"/>
              </a:rPr>
              <a:t>/</a:t>
            </a:r>
            <a:r>
              <a:rPr kumimoji="1" lang="zh-CN" altLang="en-US" sz="3200" b="1" dirty="0">
                <a:solidFill>
                  <a:srgbClr val="0096BF"/>
                </a:solidFill>
                <a:latin typeface="+mn-ea"/>
                <a:cs typeface="Microsoft YaHei" charset="-122"/>
              </a:rPr>
              <a:t>康芮</a:t>
            </a:r>
          </a:p>
          <a:p>
            <a:pPr algn="ctr">
              <a:spcAft>
                <a:spcPts val="600"/>
              </a:spcAft>
            </a:pPr>
            <a:r>
              <a:rPr kumimoji="1" lang="en-US" altLang="zh-CN" sz="3200" b="1" dirty="0">
                <a:solidFill>
                  <a:srgbClr val="0096BF"/>
                </a:solidFill>
                <a:latin typeface="+mn-ea"/>
                <a:cs typeface="Microsoft YaHei" charset="-122"/>
              </a:rPr>
              <a:t>2022.06.30</a:t>
            </a:r>
            <a:endParaRPr kumimoji="1" lang="zh-CN" altLang="en-US" sz="3200" b="1" dirty="0">
              <a:solidFill>
                <a:srgbClr val="0096BF"/>
              </a:solidFill>
              <a:latin typeface="+mn-ea"/>
              <a:cs typeface="Microsoft YaHei" charset="-122"/>
            </a:endParaRPr>
          </a:p>
        </p:txBody>
      </p:sp>
      <p:sp>
        <p:nvSpPr>
          <p:cNvPr id="12" name="矩形 11">
            <a:extLst>
              <a:ext uri="{FF2B5EF4-FFF2-40B4-BE49-F238E27FC236}">
                <a16:creationId xmlns:a16="http://schemas.microsoft.com/office/drawing/2014/main" id="{788D97BB-CC25-41C4-8467-047A2DEC3CB1}"/>
              </a:ext>
            </a:extLst>
          </p:cNvPr>
          <p:cNvSpPr/>
          <p:nvPr/>
        </p:nvSpPr>
        <p:spPr>
          <a:xfrm>
            <a:off x="373290" y="2236394"/>
            <a:ext cx="11025747" cy="1813958"/>
          </a:xfrm>
          <a:prstGeom prst="rect">
            <a:avLst/>
          </a:prstGeom>
        </p:spPr>
        <p:txBody>
          <a:bodyPr wrap="square">
            <a:spAutoFit/>
          </a:bodyPr>
          <a:lstStyle/>
          <a:p>
            <a:pPr algn="ctr">
              <a:lnSpc>
                <a:spcPts val="7000"/>
              </a:lnSpc>
            </a:pPr>
            <a:r>
              <a:rPr lang="zh-CN" altLang="en-US" sz="4400" b="1" dirty="0">
                <a:solidFill>
                  <a:srgbClr val="0096BF"/>
                </a:solidFill>
                <a:latin typeface="等线" panose="02010600030101010101" pitchFamily="2" charset="-122"/>
                <a:ea typeface="等线" panose="02010600030101010101" pitchFamily="2" charset="-122"/>
                <a:cs typeface="Microsoft YaHei" charset="-122"/>
              </a:rPr>
              <a:t>斜螺线管（</a:t>
            </a:r>
            <a:r>
              <a:rPr lang="en-US" altLang="zh-CN" sz="4400" b="1" dirty="0">
                <a:solidFill>
                  <a:srgbClr val="0096BF"/>
                </a:solidFill>
                <a:latin typeface="等线" panose="02010600030101010101" pitchFamily="2" charset="-122"/>
                <a:ea typeface="等线" panose="02010600030101010101" pitchFamily="2" charset="-122"/>
                <a:cs typeface="Microsoft YaHei" charset="-122"/>
              </a:rPr>
              <a:t>CCT</a:t>
            </a:r>
            <a:r>
              <a:rPr lang="zh-CN" altLang="en-US" sz="4400" b="1" dirty="0">
                <a:solidFill>
                  <a:srgbClr val="0096BF"/>
                </a:solidFill>
                <a:latin typeface="等线" panose="02010600030101010101" pitchFamily="2" charset="-122"/>
                <a:ea typeface="等线" panose="02010600030101010101" pitchFamily="2" charset="-122"/>
                <a:cs typeface="Microsoft YaHei" charset="-122"/>
              </a:rPr>
              <a:t>）型超导四极磁体中 </a:t>
            </a:r>
            <a:endParaRPr lang="en-US" altLang="zh-CN" sz="4400" b="1" dirty="0">
              <a:solidFill>
                <a:srgbClr val="0096BF"/>
              </a:solidFill>
              <a:latin typeface="等线" panose="02010600030101010101" pitchFamily="2" charset="-122"/>
              <a:ea typeface="等线" panose="02010600030101010101" pitchFamily="2" charset="-122"/>
              <a:cs typeface="Microsoft YaHei" charset="-122"/>
            </a:endParaRPr>
          </a:p>
          <a:p>
            <a:pPr algn="ctr">
              <a:lnSpc>
                <a:spcPts val="7000"/>
              </a:lnSpc>
            </a:pPr>
            <a:r>
              <a:rPr lang="en-US" altLang="zh-CN" sz="4400" b="1" dirty="0">
                <a:solidFill>
                  <a:srgbClr val="0096BF"/>
                </a:solidFill>
                <a:latin typeface="等线" panose="02010600030101010101" pitchFamily="2" charset="-122"/>
                <a:ea typeface="等线" panose="02010600030101010101" pitchFamily="2" charset="-122"/>
                <a:cs typeface="Microsoft YaHei" charset="-122"/>
              </a:rPr>
              <a:t>Quench-Back</a:t>
            </a:r>
            <a:r>
              <a:rPr lang="zh-CN" altLang="en-US" sz="4400" b="1" dirty="0">
                <a:solidFill>
                  <a:srgbClr val="0096BF"/>
                </a:solidFill>
                <a:latin typeface="等线" panose="02010600030101010101" pitchFamily="2" charset="-122"/>
                <a:ea typeface="等线" panose="02010600030101010101" pitchFamily="2" charset="-122"/>
                <a:cs typeface="Microsoft YaHei" charset="-122"/>
              </a:rPr>
              <a:t>效应的研究</a:t>
            </a:r>
            <a:endParaRPr lang="zh-CN" altLang="en-US" sz="3600" b="1" dirty="0">
              <a:solidFill>
                <a:srgbClr val="0096BF"/>
              </a:solidFill>
              <a:latin typeface="等线" panose="02010600030101010101" pitchFamily="2" charset="-122"/>
              <a:ea typeface="等线" panose="02010600030101010101" pitchFamily="2" charset="-122"/>
              <a:cs typeface="Microsoft YaHei" charset="-122"/>
            </a:endParaRPr>
          </a:p>
        </p:txBody>
      </p:sp>
      <p:pic>
        <p:nvPicPr>
          <p:cNvPr id="3" name="图片 2" descr="徽标&#10;&#10;描述已自动生成">
            <a:extLst>
              <a:ext uri="{FF2B5EF4-FFF2-40B4-BE49-F238E27FC236}">
                <a16:creationId xmlns:a16="http://schemas.microsoft.com/office/drawing/2014/main" id="{2DA8E76A-CE43-4A00-965C-E3046E3848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6938" y="5111827"/>
            <a:ext cx="2119254" cy="1656000"/>
          </a:xfrm>
          <a:prstGeom prst="rect">
            <a:avLst/>
          </a:prstGeom>
        </p:spPr>
      </p:pic>
    </p:spTree>
    <p:extLst>
      <p:ext uri="{BB962C8B-B14F-4D97-AF65-F5344CB8AC3E}">
        <p14:creationId xmlns:p14="http://schemas.microsoft.com/office/powerpoint/2010/main" val="2696215724"/>
      </p:ext>
    </p:extLst>
  </p:cSld>
  <p:clrMapOvr>
    <a:masterClrMapping/>
  </p:clrMapOvr>
  <p:transition advTm="2444"/>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id="{8F3F3164-FFFE-45F3-9132-D849031B7FE8}"/>
              </a:ext>
            </a:extLst>
          </p:cNvPr>
          <p:cNvSpPr/>
          <p:nvPr/>
        </p:nvSpPr>
        <p:spPr>
          <a:xfrm>
            <a:off x="0" y="0"/>
            <a:ext cx="12192000" cy="774700"/>
          </a:xfrm>
          <a:prstGeom prst="rect">
            <a:avLst/>
          </a:prstGeom>
          <a:solidFill>
            <a:srgbClr val="0096BF"/>
          </a:solidFill>
          <a:ln>
            <a:solidFill>
              <a:srgbClr val="0096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Title 1"/>
          <p:cNvSpPr>
            <a:spLocks noGrp="1"/>
          </p:cNvSpPr>
          <p:nvPr>
            <p:ph type="title" idx="4294967295"/>
          </p:nvPr>
        </p:nvSpPr>
        <p:spPr>
          <a:xfrm>
            <a:off x="0" y="38100"/>
            <a:ext cx="10258023" cy="750888"/>
          </a:xfrm>
        </p:spPr>
        <p:txBody>
          <a:bodyPr>
            <a:normAutofit/>
          </a:bodyPr>
          <a:lstStyle/>
          <a:p>
            <a:r>
              <a:rPr lang="en-US" altLang="zh-CN" sz="3200" dirty="0">
                <a:solidFill>
                  <a:schemeClr val="bg1"/>
                </a:solidFill>
                <a:latin typeface="等线" panose="02010600030101010101" pitchFamily="2" charset="-122"/>
                <a:ea typeface="等线" panose="02010600030101010101" pitchFamily="2" charset="-122"/>
              </a:rPr>
              <a:t>Quench-Back</a:t>
            </a:r>
            <a:r>
              <a:rPr lang="zh-CN" altLang="en-US" sz="3200" dirty="0">
                <a:solidFill>
                  <a:schemeClr val="bg1"/>
                </a:solidFill>
                <a:latin typeface="等线" panose="02010600030101010101" pitchFamily="2" charset="-122"/>
                <a:ea typeface="等线" panose="02010600030101010101" pitchFamily="2" charset="-122"/>
              </a:rPr>
              <a:t>效应的模拟：材料的物性</a:t>
            </a:r>
            <a:r>
              <a:rPr lang="en-US" altLang="zh-CN" sz="3200" b="1" dirty="0">
                <a:solidFill>
                  <a:schemeClr val="bg1"/>
                </a:solidFill>
                <a:latin typeface="Times New Roman" panose="02020603050405020304" pitchFamily="18" charset="0"/>
                <a:cs typeface="Times New Roman" panose="02020603050405020304" pitchFamily="18" charset="0"/>
              </a:rPr>
              <a:t>*</a:t>
            </a:r>
            <a:r>
              <a:rPr lang="en-US" altLang="zh-CN" sz="3200" b="1" baseline="30000" dirty="0">
                <a:solidFill>
                  <a:schemeClr val="bg1"/>
                </a:solidFill>
                <a:latin typeface="Times New Roman" panose="02020603050405020304" pitchFamily="18" charset="0"/>
                <a:cs typeface="Times New Roman" panose="02020603050405020304" pitchFamily="18" charset="0"/>
              </a:rPr>
              <a:t>[3]</a:t>
            </a:r>
            <a:endParaRPr lang="zh-CN" altLang="en-US" sz="3200" dirty="0">
              <a:solidFill>
                <a:schemeClr val="bg1"/>
              </a:solidFill>
              <a:latin typeface="等线" panose="02010600030101010101" pitchFamily="2" charset="-122"/>
              <a:ea typeface="等线" panose="02010600030101010101" pitchFamily="2" charset="-122"/>
            </a:endParaRPr>
          </a:p>
        </p:txBody>
      </p:sp>
      <p:sp>
        <p:nvSpPr>
          <p:cNvPr id="8" name="灯片编号占位符 7">
            <a:extLst>
              <a:ext uri="{FF2B5EF4-FFF2-40B4-BE49-F238E27FC236}">
                <a16:creationId xmlns:a16="http://schemas.microsoft.com/office/drawing/2014/main" id="{4A6A903A-52EB-42CE-BB4F-AE22D0EF1589}"/>
              </a:ext>
            </a:extLst>
          </p:cNvPr>
          <p:cNvSpPr>
            <a:spLocks noGrp="1"/>
          </p:cNvSpPr>
          <p:nvPr>
            <p:ph type="sldNum" sz="quarter" idx="12"/>
          </p:nvPr>
        </p:nvSpPr>
        <p:spPr/>
        <p:txBody>
          <a:bodyPr/>
          <a:lstStyle/>
          <a:p>
            <a:fld id="{1CCC14F9-CC17-411D-8E65-FB472F26BE97}" type="slidenum">
              <a:rPr lang="zh-CN" altLang="en-US" smtClean="0"/>
              <a:pPr/>
              <a:t>10</a:t>
            </a:fld>
            <a:endParaRPr lang="en-US" altLang="zh-CN" dirty="0"/>
          </a:p>
        </p:txBody>
      </p:sp>
      <p:pic>
        <p:nvPicPr>
          <p:cNvPr id="46" name="图片 45">
            <a:extLst>
              <a:ext uri="{FF2B5EF4-FFF2-40B4-BE49-F238E27FC236}">
                <a16:creationId xmlns:a16="http://schemas.microsoft.com/office/drawing/2014/main" id="{6A174087-B179-E2F7-FFBF-93AF9FD5035B}"/>
              </a:ext>
            </a:extLst>
          </p:cNvPr>
          <p:cNvPicPr>
            <a:picLocks noChangeAspect="1"/>
          </p:cNvPicPr>
          <p:nvPr/>
        </p:nvPicPr>
        <p:blipFill rotWithShape="1">
          <a:blip r:embed="rId3"/>
          <a:srcRect t="6460"/>
          <a:stretch/>
        </p:blipFill>
        <p:spPr>
          <a:xfrm>
            <a:off x="9026764" y="1515949"/>
            <a:ext cx="3165236" cy="2160000"/>
          </a:xfrm>
          <a:prstGeom prst="rect">
            <a:avLst/>
          </a:prstGeom>
        </p:spPr>
      </p:pic>
      <p:sp>
        <p:nvSpPr>
          <p:cNvPr id="47" name="文本框 15">
            <a:extLst>
              <a:ext uri="{FF2B5EF4-FFF2-40B4-BE49-F238E27FC236}">
                <a16:creationId xmlns:a16="http://schemas.microsoft.com/office/drawing/2014/main" id="{A4CE67EF-915E-BE01-54D0-95EE29040550}"/>
              </a:ext>
            </a:extLst>
          </p:cNvPr>
          <p:cNvSpPr>
            <a:spLocks/>
          </p:cNvSpPr>
          <p:nvPr/>
        </p:nvSpPr>
        <p:spPr bwMode="auto">
          <a:xfrm>
            <a:off x="71397" y="950354"/>
            <a:ext cx="5867806" cy="646331"/>
          </a:xfrm>
          <a:prstGeom prst="rect">
            <a:avLst/>
          </a:prstGeom>
          <a:noFill/>
        </p:spPr>
        <p:txBody>
          <a:bodyPr wrap="square" rtlCol="0">
            <a:spAutoFit/>
          </a:bodyPr>
          <a:lstStyle/>
          <a:p>
            <a:pPr>
              <a:spcAft>
                <a:spcPts val="600"/>
              </a:spcAft>
              <a:defRPr/>
            </a:pPr>
            <a:r>
              <a:rPr lang="en-US" altLang="zh-CN" b="1" dirty="0"/>
              <a:t>NbTi</a:t>
            </a:r>
            <a:r>
              <a:rPr lang="zh-CN" altLang="en-US" b="1" dirty="0"/>
              <a:t>超导线的比热、热导率，由</a:t>
            </a:r>
            <a:r>
              <a:rPr lang="en-US" altLang="zh-CN" b="1" dirty="0"/>
              <a:t>NbTi + Cu + </a:t>
            </a:r>
            <a:r>
              <a:rPr lang="en-US" altLang="zh-CN" b="1" dirty="0" err="1"/>
              <a:t>Polymide</a:t>
            </a:r>
            <a:r>
              <a:rPr lang="en-US" altLang="zh-CN" b="1" dirty="0"/>
              <a:t> + Epoxy</a:t>
            </a:r>
            <a:r>
              <a:rPr lang="zh-CN" altLang="en-US" b="1" dirty="0"/>
              <a:t>按比例加权平均计算得到：</a:t>
            </a:r>
            <a:endParaRPr lang="en-US" altLang="zh-CN" b="1" dirty="0"/>
          </a:p>
        </p:txBody>
      </p:sp>
      <p:grpSp>
        <p:nvGrpSpPr>
          <p:cNvPr id="48" name="组合 47">
            <a:extLst>
              <a:ext uri="{FF2B5EF4-FFF2-40B4-BE49-F238E27FC236}">
                <a16:creationId xmlns:a16="http://schemas.microsoft.com/office/drawing/2014/main" id="{6E7DBC07-FE35-B746-DEB0-91EA62EA1BE2}"/>
              </a:ext>
            </a:extLst>
          </p:cNvPr>
          <p:cNvGrpSpPr/>
          <p:nvPr/>
        </p:nvGrpSpPr>
        <p:grpSpPr>
          <a:xfrm>
            <a:off x="503444" y="4610907"/>
            <a:ext cx="3854947" cy="1584177"/>
            <a:chOff x="8338916" y="1398867"/>
            <a:chExt cx="5139929" cy="1865119"/>
          </a:xfrm>
        </p:grpSpPr>
        <mc:AlternateContent xmlns:mc="http://schemas.openxmlformats.org/markup-compatibility/2006" xmlns:a14="http://schemas.microsoft.com/office/drawing/2010/main">
          <mc:Choice Requires="a14">
            <p:sp>
              <p:nvSpPr>
                <p:cNvPr id="49" name="对象 29">
                  <a:extLst>
                    <a:ext uri="{FF2B5EF4-FFF2-40B4-BE49-F238E27FC236}">
                      <a16:creationId xmlns:a16="http://schemas.microsoft.com/office/drawing/2014/main" id="{8D717573-6FE6-4DBA-7B72-1FE1D339BC47}"/>
                    </a:ext>
                  </a:extLst>
                </p:cNvPr>
                <p:cNvSpPr txBox="1"/>
                <p:nvPr/>
              </p:nvSpPr>
              <p:spPr bwMode="auto">
                <a:xfrm>
                  <a:off x="8442991" y="1398867"/>
                  <a:ext cx="5035854" cy="1056120"/>
                </a:xfrm>
                <a:prstGeom prst="rect">
                  <a:avLst/>
                </a:prstGeom>
                <a:noFill/>
              </p:spPr>
              <p:txBody>
                <a:bodyPr>
                  <a:noAutofit/>
                </a:bodyPr>
                <a:lstStyle/>
                <a:p>
                  <a14:m>
                    <m:oMath xmlns:m="http://schemas.openxmlformats.org/officeDocument/2006/math">
                      <m:sSub>
                        <m:sSubPr>
                          <m:ctrlPr>
                            <a:rPr lang="zh-CN" altLang="en-US" sz="2000" i="1">
                              <a:solidFill>
                                <a:srgbClr val="000000"/>
                              </a:solidFill>
                              <a:latin typeface="Cambria Math" panose="02040503050406030204" pitchFamily="18" charset="0"/>
                            </a:rPr>
                          </m:ctrlPr>
                        </m:sSubPr>
                        <m:e>
                          <m:r>
                            <a:rPr lang="zh-CN" altLang="en-US" sz="2000" i="1">
                              <a:solidFill>
                                <a:srgbClr val="000000"/>
                              </a:solidFill>
                              <a:latin typeface="Cambria Math" panose="02040503050406030204" pitchFamily="18" charset="0"/>
                            </a:rPr>
                            <m:t>𝐸</m:t>
                          </m:r>
                        </m:e>
                        <m:sub>
                          <m:r>
                            <a:rPr lang="zh-CN" altLang="en-US" sz="2000" i="1">
                              <a:solidFill>
                                <a:srgbClr val="000000"/>
                              </a:solidFill>
                              <a:latin typeface="Cambria Math" panose="02040503050406030204" pitchFamily="18" charset="0"/>
                            </a:rPr>
                            <m:t>𝑠</m:t>
                          </m:r>
                        </m:sub>
                      </m:sSub>
                      <m:r>
                        <a:rPr lang="zh-CN" altLang="en-US" sz="2000" i="1">
                          <a:solidFill>
                            <a:srgbClr val="000000"/>
                          </a:solidFill>
                          <a:latin typeface="Cambria Math" panose="02040503050406030204" pitchFamily="18" charset="0"/>
                        </a:rPr>
                        <m:t>=</m:t>
                      </m:r>
                      <m:sSub>
                        <m:sSubPr>
                          <m:ctrlPr>
                            <a:rPr lang="zh-CN" altLang="en-US" sz="2000" i="1">
                              <a:solidFill>
                                <a:srgbClr val="000000"/>
                              </a:solidFill>
                              <a:latin typeface="Cambria Math" panose="02040503050406030204" pitchFamily="18" charset="0"/>
                            </a:rPr>
                          </m:ctrlPr>
                        </m:sSubPr>
                        <m:e>
                          <m:r>
                            <a:rPr lang="zh-CN" altLang="en-US" sz="2000" i="1">
                              <a:solidFill>
                                <a:srgbClr val="000000"/>
                              </a:solidFill>
                              <a:latin typeface="Cambria Math" panose="02040503050406030204" pitchFamily="18" charset="0"/>
                            </a:rPr>
                            <m:t>𝐸</m:t>
                          </m:r>
                        </m:e>
                        <m:sub>
                          <m:r>
                            <a:rPr lang="zh-CN" altLang="en-US" sz="2000" i="1">
                              <a:solidFill>
                                <a:srgbClr val="000000"/>
                              </a:solidFill>
                              <a:latin typeface="Cambria Math" panose="02040503050406030204" pitchFamily="18" charset="0"/>
                            </a:rPr>
                            <m:t>0</m:t>
                          </m:r>
                        </m:sub>
                      </m:sSub>
                      <m:r>
                        <a:rPr lang="zh-CN" altLang="en-US" sz="2000" i="1">
                          <a:solidFill>
                            <a:srgbClr val="000000"/>
                          </a:solidFill>
                          <a:latin typeface="Cambria Math" panose="02040503050406030204" pitchFamily="18" charset="0"/>
                        </a:rPr>
                        <m:t>(</m:t>
                      </m:r>
                      <m:f>
                        <m:fPr>
                          <m:ctrlPr>
                            <a:rPr lang="zh-CN" altLang="en-US" sz="2000" i="1">
                              <a:solidFill>
                                <a:srgbClr val="000000"/>
                              </a:solidFill>
                              <a:latin typeface="Cambria Math" panose="02040503050406030204" pitchFamily="18" charset="0"/>
                            </a:rPr>
                          </m:ctrlPr>
                        </m:fPr>
                        <m:num>
                          <m:sSub>
                            <m:sSubPr>
                              <m:ctrlPr>
                                <a:rPr lang="zh-CN" altLang="en-US" sz="2000" i="1">
                                  <a:solidFill>
                                    <a:srgbClr val="000000"/>
                                  </a:solidFill>
                                  <a:latin typeface="Cambria Math" panose="02040503050406030204" pitchFamily="18" charset="0"/>
                                </a:rPr>
                              </m:ctrlPr>
                            </m:sSubPr>
                            <m:e>
                              <m:r>
                                <a:rPr lang="zh-CN" altLang="en-US" sz="2000" i="1">
                                  <a:solidFill>
                                    <a:srgbClr val="000000"/>
                                  </a:solidFill>
                                  <a:latin typeface="Cambria Math" panose="02040503050406030204" pitchFamily="18" charset="0"/>
                                </a:rPr>
                                <m:t>𝐼</m:t>
                              </m:r>
                            </m:e>
                            <m:sub>
                              <m:r>
                                <a:rPr lang="zh-CN" altLang="en-US" sz="2000" i="1">
                                  <a:solidFill>
                                    <a:srgbClr val="000000"/>
                                  </a:solidFill>
                                  <a:latin typeface="Cambria Math" panose="02040503050406030204" pitchFamily="18" charset="0"/>
                                </a:rPr>
                                <m:t>𝑠</m:t>
                              </m:r>
                            </m:sub>
                          </m:sSub>
                        </m:num>
                        <m:den>
                          <m:sSub>
                            <m:sSubPr>
                              <m:ctrlPr>
                                <a:rPr lang="zh-CN" altLang="en-US" sz="2000" i="1">
                                  <a:solidFill>
                                    <a:srgbClr val="000000"/>
                                  </a:solidFill>
                                  <a:latin typeface="Cambria Math" panose="02040503050406030204" pitchFamily="18" charset="0"/>
                                </a:rPr>
                              </m:ctrlPr>
                            </m:sSubPr>
                            <m:e>
                              <m:r>
                                <a:rPr lang="zh-CN" altLang="en-US" sz="2000" i="1">
                                  <a:solidFill>
                                    <a:srgbClr val="000000"/>
                                  </a:solidFill>
                                  <a:latin typeface="Cambria Math" panose="02040503050406030204" pitchFamily="18" charset="0"/>
                                </a:rPr>
                                <m:t>𝐼</m:t>
                              </m:r>
                            </m:e>
                            <m:sub>
                              <m:r>
                                <a:rPr lang="zh-CN" altLang="en-US" sz="2000" i="1">
                                  <a:solidFill>
                                    <a:srgbClr val="000000"/>
                                  </a:solidFill>
                                  <a:latin typeface="Cambria Math" panose="02040503050406030204" pitchFamily="18" charset="0"/>
                                </a:rPr>
                                <m:t>𝑐</m:t>
                              </m:r>
                            </m:sub>
                          </m:sSub>
                        </m:den>
                      </m:f>
                      <m:sSup>
                        <m:sSupPr>
                          <m:ctrlPr>
                            <a:rPr lang="zh-CN" altLang="en-US" sz="2000" i="1">
                              <a:solidFill>
                                <a:srgbClr val="000000"/>
                              </a:solidFill>
                              <a:latin typeface="Cambria Math" panose="02040503050406030204" pitchFamily="18" charset="0"/>
                            </a:rPr>
                          </m:ctrlPr>
                        </m:sSupPr>
                        <m:e>
                          <m:r>
                            <a:rPr lang="zh-CN" altLang="en-US" sz="2000" i="1">
                              <a:solidFill>
                                <a:srgbClr val="000000"/>
                              </a:solidFill>
                              <a:latin typeface="Cambria Math" panose="02040503050406030204" pitchFamily="18" charset="0"/>
                            </a:rPr>
                            <m:t>)</m:t>
                          </m:r>
                        </m:e>
                        <m:sup>
                          <m:r>
                            <a:rPr lang="zh-CN" altLang="en-US" sz="2000" i="1">
                              <a:solidFill>
                                <a:srgbClr val="000000"/>
                              </a:solidFill>
                              <a:latin typeface="Cambria Math" panose="02040503050406030204" pitchFamily="18" charset="0"/>
                            </a:rPr>
                            <m:t>𝑛</m:t>
                          </m:r>
                        </m:sup>
                      </m:sSup>
                    </m:oMath>
                  </a14:m>
                  <a:r>
                    <a:rPr lang="en-US" altLang="zh-CN" sz="2000" dirty="0"/>
                    <a:t>=</a:t>
                  </a:r>
                  <a:r>
                    <a:rPr lang="zh-CN" altLang="en-US" sz="2000" dirty="0">
                      <a:solidFill>
                        <a:srgbClr val="000000"/>
                      </a:solidFill>
                    </a:rPr>
                    <a:t> </a:t>
                  </a:r>
                  <a14:m>
                    <m:oMath xmlns:m="http://schemas.openxmlformats.org/officeDocument/2006/math">
                      <m:sSub>
                        <m:sSubPr>
                          <m:ctrlPr>
                            <a:rPr lang="zh-CN" altLang="en-US" sz="2000" i="1">
                              <a:solidFill>
                                <a:srgbClr val="000000"/>
                              </a:solidFill>
                              <a:latin typeface="Cambria Math" panose="02040503050406030204" pitchFamily="18" charset="0"/>
                            </a:rPr>
                          </m:ctrlPr>
                        </m:sSubPr>
                        <m:e>
                          <m:r>
                            <a:rPr lang="zh-CN" altLang="en-US" sz="2000" i="1">
                              <a:solidFill>
                                <a:srgbClr val="000000"/>
                              </a:solidFill>
                              <a:latin typeface="Cambria Math" panose="02040503050406030204" pitchFamily="18" charset="0"/>
                            </a:rPr>
                            <m:t>𝜂</m:t>
                          </m:r>
                        </m:e>
                        <m:sub>
                          <m:r>
                            <a:rPr lang="zh-CN" altLang="en-US" sz="2000" i="1">
                              <a:solidFill>
                                <a:srgbClr val="000000"/>
                              </a:solidFill>
                              <a:latin typeface="Cambria Math" panose="02040503050406030204" pitchFamily="18" charset="0"/>
                            </a:rPr>
                            <m:t>𝑛</m:t>
                          </m:r>
                        </m:sub>
                      </m:sSub>
                      <m:f>
                        <m:fPr>
                          <m:ctrlPr>
                            <a:rPr lang="zh-CN" altLang="en-US" sz="2000" i="1">
                              <a:solidFill>
                                <a:srgbClr val="000000"/>
                              </a:solidFill>
                              <a:latin typeface="Cambria Math" panose="02040503050406030204" pitchFamily="18" charset="0"/>
                            </a:rPr>
                          </m:ctrlPr>
                        </m:fPr>
                        <m:num>
                          <m:sSub>
                            <m:sSubPr>
                              <m:ctrlPr>
                                <a:rPr lang="zh-CN" altLang="en-US" sz="2000" i="1">
                                  <a:solidFill>
                                    <a:srgbClr val="000000"/>
                                  </a:solidFill>
                                  <a:latin typeface="Cambria Math" panose="02040503050406030204" pitchFamily="18" charset="0"/>
                                </a:rPr>
                              </m:ctrlPr>
                            </m:sSubPr>
                            <m:e>
                              <m:r>
                                <a:rPr lang="zh-CN" altLang="en-US" sz="2000" i="1">
                                  <a:solidFill>
                                    <a:srgbClr val="000000"/>
                                  </a:solidFill>
                                  <a:latin typeface="Cambria Math" panose="02040503050406030204" pitchFamily="18" charset="0"/>
                                </a:rPr>
                                <m:t>𝐼</m:t>
                              </m:r>
                            </m:e>
                            <m:sub>
                              <m:r>
                                <m:rPr>
                                  <m:sty m:val="p"/>
                                </m:rPr>
                                <a:rPr lang="zh-CN" altLang="en-US" sz="2000">
                                  <a:solidFill>
                                    <a:srgbClr val="000000"/>
                                  </a:solidFill>
                                  <a:latin typeface="Cambria Math" panose="02040503050406030204" pitchFamily="18" charset="0"/>
                                </a:rPr>
                                <m:t>s</m:t>
                              </m:r>
                            </m:sub>
                          </m:sSub>
                          <m:r>
                            <a:rPr lang="zh-CN" altLang="en-US" sz="2000" i="1">
                              <a:solidFill>
                                <a:srgbClr val="000000"/>
                              </a:solidFill>
                              <a:latin typeface="Cambria Math" panose="02040503050406030204" pitchFamily="18" charset="0"/>
                            </a:rPr>
                            <m:t>−</m:t>
                          </m:r>
                          <m:sSub>
                            <m:sSubPr>
                              <m:ctrlPr>
                                <a:rPr lang="zh-CN" altLang="en-US" sz="2000" i="1">
                                  <a:solidFill>
                                    <a:srgbClr val="000000"/>
                                  </a:solidFill>
                                  <a:latin typeface="Cambria Math" panose="02040503050406030204" pitchFamily="18" charset="0"/>
                                </a:rPr>
                              </m:ctrlPr>
                            </m:sSubPr>
                            <m:e>
                              <m:r>
                                <a:rPr lang="zh-CN" altLang="en-US" sz="2000" i="1">
                                  <a:solidFill>
                                    <a:srgbClr val="000000"/>
                                  </a:solidFill>
                                  <a:latin typeface="Cambria Math" panose="02040503050406030204" pitchFamily="18" charset="0"/>
                                </a:rPr>
                                <m:t>𝐼</m:t>
                              </m:r>
                            </m:e>
                            <m:sub>
                              <m:r>
                                <a:rPr lang="zh-CN" altLang="en-US" sz="2000" i="1">
                                  <a:solidFill>
                                    <a:srgbClr val="000000"/>
                                  </a:solidFill>
                                  <a:latin typeface="Cambria Math" panose="02040503050406030204" pitchFamily="18" charset="0"/>
                                </a:rPr>
                                <m:t>𝑠𝑐</m:t>
                              </m:r>
                            </m:sub>
                          </m:sSub>
                        </m:num>
                        <m:den>
                          <m:sSub>
                            <m:sSubPr>
                              <m:ctrlPr>
                                <a:rPr lang="zh-CN" altLang="en-US" sz="2000" i="1">
                                  <a:solidFill>
                                    <a:srgbClr val="000000"/>
                                  </a:solidFill>
                                  <a:latin typeface="Cambria Math" panose="02040503050406030204" pitchFamily="18" charset="0"/>
                                </a:rPr>
                              </m:ctrlPr>
                            </m:sSubPr>
                            <m:e>
                              <m:r>
                                <a:rPr lang="zh-CN" altLang="en-US" sz="2000" i="1">
                                  <a:solidFill>
                                    <a:srgbClr val="000000"/>
                                  </a:solidFill>
                                  <a:latin typeface="Cambria Math" panose="02040503050406030204" pitchFamily="18" charset="0"/>
                                </a:rPr>
                                <m:t>𝐴</m:t>
                              </m:r>
                            </m:e>
                            <m:sub>
                              <m:r>
                                <a:rPr lang="zh-CN" altLang="en-US" sz="2000" i="1">
                                  <a:solidFill>
                                    <a:srgbClr val="000000"/>
                                  </a:solidFill>
                                  <a:latin typeface="Cambria Math" panose="02040503050406030204" pitchFamily="18" charset="0"/>
                                </a:rPr>
                                <m:t>𝑛</m:t>
                              </m:r>
                            </m:sub>
                          </m:sSub>
                        </m:den>
                      </m:f>
                    </m:oMath>
                  </a14:m>
                  <a:endParaRPr lang="zh-CN" altLang="en-US" sz="2000" dirty="0"/>
                </a:p>
              </p:txBody>
            </p:sp>
          </mc:Choice>
          <mc:Fallback xmlns="">
            <p:sp>
              <p:nvSpPr>
                <p:cNvPr id="10" name="对象 29">
                  <a:extLst>
                    <a:ext uri="{FF2B5EF4-FFF2-40B4-BE49-F238E27FC236}">
                      <a16:creationId xmlns:a16="http://schemas.microsoft.com/office/drawing/2014/main" id="{D7FC0EB3-EEC5-4C7E-9D81-2FE38226DE1F}"/>
                    </a:ext>
                  </a:extLst>
                </p:cNvPr>
                <p:cNvSpPr txBox="1">
                  <a:spLocks noRot="1" noChangeAspect="1" noMove="1" noResize="1" noEditPoints="1" noAdjustHandles="1" noChangeArrowheads="1" noChangeShapeType="1" noTextEdit="1"/>
                </p:cNvSpPr>
                <p:nvPr/>
              </p:nvSpPr>
              <p:spPr bwMode="auto">
                <a:xfrm>
                  <a:off x="8442991" y="1398867"/>
                  <a:ext cx="5035854" cy="1056120"/>
                </a:xfrm>
                <a:prstGeom prst="rect">
                  <a:avLst/>
                </a:prstGeom>
                <a:blipFill>
                  <a:blip r:embed="rId5"/>
                  <a:stretch>
                    <a:fillRect/>
                  </a:stretch>
                </a:blipFill>
              </p:spPr>
              <p:txBody>
                <a:bodyPr/>
                <a:lstStyle/>
                <a:p>
                  <a:r>
                    <a:rPr lang="zh-CN" altLang="en-US">
                      <a:noFill/>
                    </a:rPr>
                    <a:t> </a:t>
                  </a:r>
                </a:p>
              </p:txBody>
            </p:sp>
          </mc:Fallback>
        </mc:AlternateContent>
        <p:sp>
          <p:nvSpPr>
            <p:cNvPr id="50" name="左大括号 49">
              <a:extLst>
                <a:ext uri="{FF2B5EF4-FFF2-40B4-BE49-F238E27FC236}">
                  <a16:creationId xmlns:a16="http://schemas.microsoft.com/office/drawing/2014/main" id="{C1E72B36-1CB8-E84D-4EC6-0A60C5FC5C3A}"/>
                </a:ext>
              </a:extLst>
            </p:cNvPr>
            <p:cNvSpPr/>
            <p:nvPr/>
          </p:nvSpPr>
          <p:spPr>
            <a:xfrm>
              <a:off x="8338916" y="1517735"/>
              <a:ext cx="134852" cy="160932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dirty="0"/>
            </a:p>
          </p:txBody>
        </p:sp>
        <mc:AlternateContent xmlns:mc="http://schemas.openxmlformats.org/markup-compatibility/2006" xmlns:a14="http://schemas.microsoft.com/office/drawing/2010/main">
          <mc:Choice Requires="a14">
            <p:sp>
              <p:nvSpPr>
                <p:cNvPr id="51" name="对象 33">
                  <a:extLst>
                    <a:ext uri="{FF2B5EF4-FFF2-40B4-BE49-F238E27FC236}">
                      <a16:creationId xmlns:a16="http://schemas.microsoft.com/office/drawing/2014/main" id="{BA9BAC2C-3EE8-C07F-F989-104932826215}"/>
                    </a:ext>
                  </a:extLst>
                </p:cNvPr>
                <p:cNvSpPr txBox="1"/>
                <p:nvPr/>
              </p:nvSpPr>
              <p:spPr bwMode="auto">
                <a:xfrm>
                  <a:off x="8489156" y="2436465"/>
                  <a:ext cx="4362260" cy="827521"/>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Sub>
                          <m:sSubPr>
                            <m:ctrlPr>
                              <a:rPr lang="en-US" altLang="zh-CN" sz="2000" i="1" smtClean="0">
                                <a:solidFill>
                                  <a:srgbClr val="000000"/>
                                </a:solidFill>
                                <a:latin typeface="Cambria Math" panose="02040503050406030204" pitchFamily="18" charset="0"/>
                              </a:rPr>
                            </m:ctrlPr>
                          </m:sSubPr>
                          <m:e>
                            <m:r>
                              <a:rPr lang="zh-CN" altLang="en-US" sz="2000" i="1" smtClean="0">
                                <a:solidFill>
                                  <a:srgbClr val="000000"/>
                                </a:solidFill>
                                <a:latin typeface="Cambria Math" panose="02040503050406030204" pitchFamily="18" charset="0"/>
                              </a:rPr>
                              <m:t>𝜌</m:t>
                            </m:r>
                          </m:e>
                          <m:sub>
                            <m:r>
                              <a:rPr lang="en-US" altLang="zh-CN" sz="2000" b="0" i="1" smtClean="0">
                                <a:solidFill>
                                  <a:srgbClr val="000000"/>
                                </a:solidFill>
                                <a:latin typeface="Cambria Math" panose="02040503050406030204" pitchFamily="18" charset="0"/>
                              </a:rPr>
                              <m:t>𝑤𝑖𝑟𝑒</m:t>
                            </m:r>
                          </m:sub>
                        </m:sSub>
                        <m:r>
                          <a:rPr lang="zh-CN" altLang="en-US" sz="2000" i="1">
                            <a:solidFill>
                              <a:srgbClr val="000000"/>
                            </a:solidFill>
                            <a:latin typeface="Cambria Math" panose="02040503050406030204" pitchFamily="18" charset="0"/>
                          </a:rPr>
                          <m:t>=</m:t>
                        </m:r>
                        <m:f>
                          <m:fPr>
                            <m:ctrlPr>
                              <a:rPr lang="en-US" altLang="zh-CN" sz="2000" i="1" smtClean="0">
                                <a:solidFill>
                                  <a:srgbClr val="000000"/>
                                </a:solidFill>
                                <a:latin typeface="Cambria Math" panose="02040503050406030204" pitchFamily="18" charset="0"/>
                              </a:rPr>
                            </m:ctrlPr>
                          </m:fPr>
                          <m:num>
                            <m:sSub>
                              <m:sSubPr>
                                <m:ctrlPr>
                                  <a:rPr lang="zh-CN" altLang="en-US" sz="2000" i="1">
                                    <a:solidFill>
                                      <a:srgbClr val="000000"/>
                                    </a:solidFill>
                                    <a:latin typeface="Cambria Math" panose="02040503050406030204" pitchFamily="18" charset="0"/>
                                  </a:rPr>
                                </m:ctrlPr>
                              </m:sSubPr>
                              <m:e>
                                <m:r>
                                  <a:rPr lang="zh-CN" altLang="en-US" sz="2000" i="1">
                                    <a:solidFill>
                                      <a:srgbClr val="000000"/>
                                    </a:solidFill>
                                    <a:latin typeface="Cambria Math" panose="02040503050406030204" pitchFamily="18" charset="0"/>
                                  </a:rPr>
                                  <m:t>𝐸</m:t>
                                </m:r>
                              </m:e>
                              <m:sub>
                                <m:r>
                                  <a:rPr lang="zh-CN" altLang="en-US" sz="2000" i="1">
                                    <a:solidFill>
                                      <a:srgbClr val="000000"/>
                                    </a:solidFill>
                                    <a:latin typeface="Cambria Math" panose="02040503050406030204" pitchFamily="18" charset="0"/>
                                  </a:rPr>
                                  <m:t>𝑠</m:t>
                                </m:r>
                              </m:sub>
                            </m:sSub>
                            <m:sSub>
                              <m:sSubPr>
                                <m:ctrlPr>
                                  <a:rPr lang="en-US" altLang="zh-CN" sz="2000" i="1" smtClean="0">
                                    <a:solidFill>
                                      <a:srgbClr val="000000"/>
                                    </a:solidFill>
                                    <a:latin typeface="Cambria Math" panose="02040503050406030204" pitchFamily="18" charset="0"/>
                                  </a:rPr>
                                </m:ctrlPr>
                              </m:sSubPr>
                              <m:e>
                                <m:r>
                                  <m:rPr>
                                    <m:sty m:val="p"/>
                                  </m:rPr>
                                  <a:rPr lang="en-US" altLang="zh-CN" sz="2000" i="1">
                                    <a:solidFill>
                                      <a:srgbClr val="000000"/>
                                    </a:solidFill>
                                    <a:latin typeface="Cambria Math" panose="02040503050406030204" pitchFamily="18" charset="0"/>
                                  </a:rPr>
                                  <m:t>A</m:t>
                                </m:r>
                              </m:e>
                              <m:sub>
                                <m:r>
                                  <a:rPr lang="en-US" altLang="zh-CN" sz="2000" b="0" i="1" smtClean="0">
                                    <a:solidFill>
                                      <a:srgbClr val="000000"/>
                                    </a:solidFill>
                                    <a:latin typeface="Cambria Math" panose="02040503050406030204" pitchFamily="18" charset="0"/>
                                  </a:rPr>
                                  <m:t>𝑤𝑖𝑟𝑒</m:t>
                                </m:r>
                              </m:sub>
                            </m:sSub>
                          </m:num>
                          <m:den>
                            <m:sSub>
                              <m:sSubPr>
                                <m:ctrlPr>
                                  <a:rPr lang="zh-CN" altLang="en-US" sz="2000" i="1">
                                    <a:solidFill>
                                      <a:srgbClr val="000000"/>
                                    </a:solidFill>
                                    <a:latin typeface="Cambria Math" panose="02040503050406030204" pitchFamily="18" charset="0"/>
                                  </a:rPr>
                                </m:ctrlPr>
                              </m:sSubPr>
                              <m:e>
                                <m:r>
                                  <a:rPr lang="zh-CN" altLang="en-US" sz="2000" i="1">
                                    <a:solidFill>
                                      <a:srgbClr val="000000"/>
                                    </a:solidFill>
                                    <a:latin typeface="Cambria Math" panose="02040503050406030204" pitchFamily="18" charset="0"/>
                                  </a:rPr>
                                  <m:t>𝐼</m:t>
                                </m:r>
                              </m:e>
                              <m:sub>
                                <m:r>
                                  <a:rPr lang="zh-CN" altLang="en-US" sz="2000" i="1">
                                    <a:solidFill>
                                      <a:srgbClr val="000000"/>
                                    </a:solidFill>
                                    <a:latin typeface="Cambria Math" panose="02040503050406030204" pitchFamily="18" charset="0"/>
                                  </a:rPr>
                                  <m:t>𝑠</m:t>
                                </m:r>
                              </m:sub>
                            </m:sSub>
                          </m:den>
                        </m:f>
                      </m:oMath>
                    </m:oMathPara>
                  </a14:m>
                  <a:endParaRPr lang="zh-CN" altLang="en-US" sz="2000" dirty="0"/>
                </a:p>
              </p:txBody>
            </p:sp>
          </mc:Choice>
          <mc:Fallback xmlns="">
            <p:sp>
              <p:nvSpPr>
                <p:cNvPr id="13" name="对象 33">
                  <a:extLst>
                    <a:ext uri="{FF2B5EF4-FFF2-40B4-BE49-F238E27FC236}">
                      <a16:creationId xmlns:a16="http://schemas.microsoft.com/office/drawing/2014/main" id="{F6B30EF9-5FD3-47B0-8F36-C596949638BD}"/>
                    </a:ext>
                  </a:extLst>
                </p:cNvPr>
                <p:cNvSpPr txBox="1">
                  <a:spLocks noRot="1" noChangeAspect="1" noMove="1" noResize="1" noEditPoints="1" noAdjustHandles="1" noChangeArrowheads="1" noChangeShapeType="1" noTextEdit="1"/>
                </p:cNvSpPr>
                <p:nvPr/>
              </p:nvSpPr>
              <p:spPr bwMode="auto">
                <a:xfrm>
                  <a:off x="8489156" y="2436465"/>
                  <a:ext cx="4362260" cy="827521"/>
                </a:xfrm>
                <a:prstGeom prst="rect">
                  <a:avLst/>
                </a:prstGeom>
                <a:blipFill>
                  <a:blip r:embed="rId6"/>
                  <a:stretch>
                    <a:fillRect/>
                  </a:stretch>
                </a:blipFill>
              </p:spPr>
              <p:txBody>
                <a:bodyPr/>
                <a:lstStyle/>
                <a:p>
                  <a:r>
                    <a:rPr lang="zh-CN" altLang="en-US">
                      <a:noFill/>
                    </a:rPr>
                    <a:t> </a:t>
                  </a:r>
                </a:p>
              </p:txBody>
            </p:sp>
          </mc:Fallback>
        </mc:AlternateContent>
      </p:grpSp>
      <p:sp>
        <p:nvSpPr>
          <p:cNvPr id="52" name="文本框 15">
            <a:extLst>
              <a:ext uri="{FF2B5EF4-FFF2-40B4-BE49-F238E27FC236}">
                <a16:creationId xmlns:a16="http://schemas.microsoft.com/office/drawing/2014/main" id="{0377E57A-BA04-D8E0-0525-2DFE84B6F1AC}"/>
              </a:ext>
            </a:extLst>
          </p:cNvPr>
          <p:cNvSpPr>
            <a:spLocks/>
          </p:cNvSpPr>
          <p:nvPr/>
        </p:nvSpPr>
        <p:spPr bwMode="auto">
          <a:xfrm>
            <a:off x="143405" y="3881461"/>
            <a:ext cx="7576303" cy="369332"/>
          </a:xfrm>
          <a:prstGeom prst="rect">
            <a:avLst/>
          </a:prstGeom>
          <a:noFill/>
        </p:spPr>
        <p:txBody>
          <a:bodyPr wrap="square" rtlCol="0">
            <a:spAutoFit/>
          </a:bodyPr>
          <a:lstStyle/>
          <a:p>
            <a:pPr>
              <a:spcAft>
                <a:spcPts val="600"/>
              </a:spcAft>
              <a:defRPr/>
            </a:pPr>
            <a:r>
              <a:rPr lang="en-US" altLang="zh-CN" b="1" dirty="0"/>
              <a:t>NbTi</a:t>
            </a:r>
            <a:r>
              <a:rPr lang="zh-CN" altLang="en-US" b="1" dirty="0"/>
              <a:t>超导线的电阻率通过迭代求解下式得到，为温度、磁场、电流的函数：</a:t>
            </a:r>
            <a:endParaRPr lang="en-US" altLang="zh-CN" b="1" dirty="0"/>
          </a:p>
        </p:txBody>
      </p:sp>
      <p:sp>
        <p:nvSpPr>
          <p:cNvPr id="53" name="文本框 15">
            <a:extLst>
              <a:ext uri="{FF2B5EF4-FFF2-40B4-BE49-F238E27FC236}">
                <a16:creationId xmlns:a16="http://schemas.microsoft.com/office/drawing/2014/main" id="{408EDC94-797B-DACB-5145-162B19DF826E}"/>
              </a:ext>
            </a:extLst>
          </p:cNvPr>
          <p:cNvSpPr>
            <a:spLocks/>
          </p:cNvSpPr>
          <p:nvPr/>
        </p:nvSpPr>
        <p:spPr bwMode="auto">
          <a:xfrm>
            <a:off x="6012901" y="950354"/>
            <a:ext cx="6119759" cy="369332"/>
          </a:xfrm>
          <a:prstGeom prst="rect">
            <a:avLst/>
          </a:prstGeom>
          <a:noFill/>
        </p:spPr>
        <p:txBody>
          <a:bodyPr wrap="square" rtlCol="0">
            <a:spAutoFit/>
          </a:bodyPr>
          <a:lstStyle/>
          <a:p>
            <a:pPr>
              <a:spcAft>
                <a:spcPts val="600"/>
              </a:spcAft>
              <a:defRPr/>
            </a:pPr>
            <a:r>
              <a:rPr lang="zh-CN" altLang="en-US" b="1" dirty="0"/>
              <a:t>铝合金骨架的比热、热导率、电阻率，取</a:t>
            </a:r>
            <a:r>
              <a:rPr lang="en-US" altLang="zh-CN" b="1" dirty="0"/>
              <a:t>RRR=8</a:t>
            </a:r>
            <a:r>
              <a:rPr lang="zh-CN" altLang="en-US" b="1" dirty="0"/>
              <a:t>的铝参数：</a:t>
            </a:r>
            <a:endParaRPr lang="en-US" altLang="zh-CN" b="1" dirty="0"/>
          </a:p>
        </p:txBody>
      </p:sp>
      <p:grpSp>
        <p:nvGrpSpPr>
          <p:cNvPr id="54" name="组合 53">
            <a:extLst>
              <a:ext uri="{FF2B5EF4-FFF2-40B4-BE49-F238E27FC236}">
                <a16:creationId xmlns:a16="http://schemas.microsoft.com/office/drawing/2014/main" id="{F721A7CD-EA92-01BA-9707-35BD92C31F34}"/>
              </a:ext>
            </a:extLst>
          </p:cNvPr>
          <p:cNvGrpSpPr/>
          <p:nvPr/>
        </p:nvGrpSpPr>
        <p:grpSpPr>
          <a:xfrm>
            <a:off x="3074288" y="1660197"/>
            <a:ext cx="2709413" cy="2054867"/>
            <a:chOff x="3177413" y="1865414"/>
            <a:chExt cx="2709413" cy="2054867"/>
          </a:xfrm>
        </p:grpSpPr>
        <p:pic>
          <p:nvPicPr>
            <p:cNvPr id="55" name="图片 54">
              <a:extLst>
                <a:ext uri="{FF2B5EF4-FFF2-40B4-BE49-F238E27FC236}">
                  <a16:creationId xmlns:a16="http://schemas.microsoft.com/office/drawing/2014/main" id="{8E159C3B-7438-791F-4EA0-2C3A9654E4DE}"/>
                </a:ext>
              </a:extLst>
            </p:cNvPr>
            <p:cNvPicPr>
              <a:picLocks noChangeAspect="1"/>
            </p:cNvPicPr>
            <p:nvPr/>
          </p:nvPicPr>
          <p:blipFill>
            <a:blip r:embed="rId7"/>
            <a:stretch>
              <a:fillRect/>
            </a:stretch>
          </p:blipFill>
          <p:spPr>
            <a:xfrm>
              <a:off x="3177413" y="1865414"/>
              <a:ext cx="2709413" cy="2054867"/>
            </a:xfrm>
            <a:prstGeom prst="rect">
              <a:avLst/>
            </a:prstGeom>
            <a:ln>
              <a:solidFill>
                <a:schemeClr val="bg1">
                  <a:lumMod val="65000"/>
                </a:schemeClr>
              </a:solidFill>
            </a:ln>
          </p:spPr>
        </p:pic>
        <p:sp>
          <p:nvSpPr>
            <p:cNvPr id="56" name="文本框 55">
              <a:extLst>
                <a:ext uri="{FF2B5EF4-FFF2-40B4-BE49-F238E27FC236}">
                  <a16:creationId xmlns:a16="http://schemas.microsoft.com/office/drawing/2014/main" id="{3517E63E-9E1F-F084-8491-5B32FF09CDF1}"/>
                </a:ext>
              </a:extLst>
            </p:cNvPr>
            <p:cNvSpPr txBox="1"/>
            <p:nvPr/>
          </p:nvSpPr>
          <p:spPr>
            <a:xfrm>
              <a:off x="4655840" y="3573019"/>
              <a:ext cx="354584" cy="215444"/>
            </a:xfrm>
            <a:prstGeom prst="rect">
              <a:avLst/>
            </a:prstGeom>
            <a:solidFill>
              <a:schemeClr val="bg1"/>
            </a:solidFill>
            <a:ln>
              <a:noFill/>
            </a:ln>
          </p:spPr>
          <p:txBody>
            <a:bodyPr wrap="none" rtlCol="0">
              <a:spAutoFit/>
            </a:bodyPr>
            <a:lstStyle/>
            <a:p>
              <a:r>
                <a:rPr lang="en-US" altLang="zh-CN" sz="800" dirty="0"/>
                <a:t>T(K)</a:t>
              </a:r>
              <a:endParaRPr lang="zh-CN" altLang="en-US" sz="800" dirty="0"/>
            </a:p>
          </p:txBody>
        </p:sp>
        <p:sp>
          <p:nvSpPr>
            <p:cNvPr id="57" name="文本框 56">
              <a:extLst>
                <a:ext uri="{FF2B5EF4-FFF2-40B4-BE49-F238E27FC236}">
                  <a16:creationId xmlns:a16="http://schemas.microsoft.com/office/drawing/2014/main" id="{0366D8BD-2D33-ED7D-AA0F-D268F1E868CC}"/>
                </a:ext>
              </a:extLst>
            </p:cNvPr>
            <p:cNvSpPr txBox="1"/>
            <p:nvPr/>
          </p:nvSpPr>
          <p:spPr>
            <a:xfrm>
              <a:off x="3503712" y="3573019"/>
              <a:ext cx="356188" cy="215444"/>
            </a:xfrm>
            <a:prstGeom prst="rect">
              <a:avLst/>
            </a:prstGeom>
            <a:solidFill>
              <a:schemeClr val="bg1"/>
            </a:solidFill>
            <a:ln>
              <a:noFill/>
            </a:ln>
          </p:spPr>
          <p:txBody>
            <a:bodyPr wrap="none" rtlCol="0">
              <a:spAutoFit/>
            </a:bodyPr>
            <a:lstStyle/>
            <a:p>
              <a:r>
                <a:rPr lang="en-US" altLang="zh-CN" sz="800" dirty="0"/>
                <a:t>B(T)</a:t>
              </a:r>
              <a:endParaRPr lang="zh-CN" altLang="en-US" sz="800" dirty="0"/>
            </a:p>
          </p:txBody>
        </p:sp>
      </p:grpSp>
      <p:pic>
        <p:nvPicPr>
          <p:cNvPr id="58" name="图片 57">
            <a:extLst>
              <a:ext uri="{FF2B5EF4-FFF2-40B4-BE49-F238E27FC236}">
                <a16:creationId xmlns:a16="http://schemas.microsoft.com/office/drawing/2014/main" id="{8B695E29-8675-26E2-9A57-F61496F87383}"/>
              </a:ext>
            </a:extLst>
          </p:cNvPr>
          <p:cNvPicPr>
            <a:picLocks noChangeAspect="1"/>
          </p:cNvPicPr>
          <p:nvPr/>
        </p:nvPicPr>
        <p:blipFill rotWithShape="1">
          <a:blip r:embed="rId8"/>
          <a:srcRect t="5416"/>
          <a:stretch/>
        </p:blipFill>
        <p:spPr>
          <a:xfrm>
            <a:off x="71396" y="1655905"/>
            <a:ext cx="2971596" cy="2131654"/>
          </a:xfrm>
          <a:prstGeom prst="rect">
            <a:avLst/>
          </a:prstGeom>
        </p:spPr>
      </p:pic>
      <p:pic>
        <p:nvPicPr>
          <p:cNvPr id="64" name="Picture 3" descr="C_AI (J/kg/K) &#10;0 &#10;0 &#10;0 &#10;0 &#10;0 &#10;0 &#10;0 &#10;0 &#10;0 &#10;0 &#10;0 &#10;0 &#10;0 &#10;0 &#10;0 &#10;0 &#10;0 &#10;0 &#10;0 &#10;0 &#10;0 &#10;0 &#10;0 &#10;0 &#10;0 &#10;0 &#10;0 &#10;0 ">
            <a:extLst>
              <a:ext uri="{FF2B5EF4-FFF2-40B4-BE49-F238E27FC236}">
                <a16:creationId xmlns:a16="http://schemas.microsoft.com/office/drawing/2014/main" id="{0778C2AF-F69F-EB79-D95E-A26FB8F3467B}"/>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5648"/>
          <a:stretch/>
        </p:blipFill>
        <p:spPr bwMode="auto">
          <a:xfrm>
            <a:off x="6012901" y="1511889"/>
            <a:ext cx="3017418" cy="2160000"/>
          </a:xfrm>
          <a:prstGeom prst="rect">
            <a:avLst/>
          </a:prstGeom>
          <a:noFill/>
          <a:extLst>
            <a:ext uri="{909E8E84-426E-40DD-AFC4-6F175D3DCCD1}">
              <a14:hiddenFill xmlns:a14="http://schemas.microsoft.com/office/drawing/2010/main">
                <a:solidFill>
                  <a:srgbClr val="FFFFFF"/>
                </a:solidFill>
              </a14:hiddenFill>
            </a:ext>
          </a:extLst>
        </p:spPr>
      </p:pic>
      <p:pic>
        <p:nvPicPr>
          <p:cNvPr id="65" name="图片 64">
            <a:extLst>
              <a:ext uri="{FF2B5EF4-FFF2-40B4-BE49-F238E27FC236}">
                <a16:creationId xmlns:a16="http://schemas.microsoft.com/office/drawing/2014/main" id="{546F436E-5441-1630-72E7-03AFF5B60A74}"/>
              </a:ext>
            </a:extLst>
          </p:cNvPr>
          <p:cNvPicPr>
            <a:picLocks noChangeAspect="1"/>
          </p:cNvPicPr>
          <p:nvPr/>
        </p:nvPicPr>
        <p:blipFill rotWithShape="1">
          <a:blip r:embed="rId10"/>
          <a:srcRect t="5900"/>
          <a:stretch/>
        </p:blipFill>
        <p:spPr>
          <a:xfrm>
            <a:off x="3899361" y="4361741"/>
            <a:ext cx="3026625" cy="2160000"/>
          </a:xfrm>
          <a:prstGeom prst="rect">
            <a:avLst/>
          </a:prstGeom>
        </p:spPr>
      </p:pic>
      <p:sp>
        <p:nvSpPr>
          <p:cNvPr id="66" name="箭头: 右 65">
            <a:extLst>
              <a:ext uri="{FF2B5EF4-FFF2-40B4-BE49-F238E27FC236}">
                <a16:creationId xmlns:a16="http://schemas.microsoft.com/office/drawing/2014/main" id="{C50B97EE-B0AA-9950-79E8-E36EA2CE1DD0}"/>
              </a:ext>
            </a:extLst>
          </p:cNvPr>
          <p:cNvSpPr/>
          <p:nvPr/>
        </p:nvSpPr>
        <p:spPr>
          <a:xfrm>
            <a:off x="2735692" y="5304831"/>
            <a:ext cx="72008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7" name="直接连接符 66">
            <a:extLst>
              <a:ext uri="{FF2B5EF4-FFF2-40B4-BE49-F238E27FC236}">
                <a16:creationId xmlns:a16="http://schemas.microsoft.com/office/drawing/2014/main" id="{0FFCD8F8-89D7-E8CC-549C-7082DD80C662}"/>
              </a:ext>
            </a:extLst>
          </p:cNvPr>
          <p:cNvCxnSpPr>
            <a:cxnSpLocks/>
          </p:cNvCxnSpPr>
          <p:nvPr/>
        </p:nvCxnSpPr>
        <p:spPr bwMode="auto">
          <a:xfrm>
            <a:off x="5976052" y="912343"/>
            <a:ext cx="0" cy="2969118"/>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68" name="直接连接符 12">
            <a:extLst>
              <a:ext uri="{FF2B5EF4-FFF2-40B4-BE49-F238E27FC236}">
                <a16:creationId xmlns:a16="http://schemas.microsoft.com/office/drawing/2014/main" id="{279D4DD5-0E39-8DAA-4D6A-4D5F3FBBCAD2}"/>
              </a:ext>
            </a:extLst>
          </p:cNvPr>
          <p:cNvCxnSpPr>
            <a:cxnSpLocks/>
          </p:cNvCxnSpPr>
          <p:nvPr/>
        </p:nvCxnSpPr>
        <p:spPr bwMode="auto">
          <a:xfrm flipH="1">
            <a:off x="30553" y="3881461"/>
            <a:ext cx="8033731"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id="{8940B239-A158-EBC5-FB71-F1989D331972}"/>
              </a:ext>
            </a:extLst>
          </p:cNvPr>
          <p:cNvCxnSpPr>
            <a:cxnSpLocks/>
          </p:cNvCxnSpPr>
          <p:nvPr/>
        </p:nvCxnSpPr>
        <p:spPr bwMode="auto">
          <a:xfrm>
            <a:off x="8064284" y="3881461"/>
            <a:ext cx="0" cy="286353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
        <p:nvSpPr>
          <p:cNvPr id="70" name="文本框 39">
            <a:extLst>
              <a:ext uri="{FF2B5EF4-FFF2-40B4-BE49-F238E27FC236}">
                <a16:creationId xmlns:a16="http://schemas.microsoft.com/office/drawing/2014/main" id="{95954275-FAD2-8D04-C6E8-5D9337D55197}"/>
              </a:ext>
            </a:extLst>
          </p:cNvPr>
          <p:cNvSpPr>
            <a:spLocks/>
          </p:cNvSpPr>
          <p:nvPr/>
        </p:nvSpPr>
        <p:spPr bwMode="auto">
          <a:xfrm>
            <a:off x="463547" y="1742418"/>
            <a:ext cx="1650964" cy="276999"/>
          </a:xfrm>
          <a:prstGeom prst="rect">
            <a:avLst/>
          </a:prstGeom>
          <a:solidFill>
            <a:schemeClr val="bg1"/>
          </a:solidFill>
        </p:spPr>
        <p:txBody>
          <a:bodyPr wrap="square">
            <a:spAutoFit/>
          </a:bodyPr>
          <a:lstStyle/>
          <a:p>
            <a:pPr>
              <a:defRPr/>
            </a:pPr>
            <a:r>
              <a:rPr lang="en-US" altLang="zh-CN" sz="1200" dirty="0">
                <a:solidFill>
                  <a:srgbClr val="FF0000"/>
                </a:solidFill>
              </a:rPr>
              <a:t>NbTi</a:t>
            </a:r>
            <a:r>
              <a:rPr lang="zh-CN" altLang="en-US" sz="1200" dirty="0">
                <a:solidFill>
                  <a:srgbClr val="FF0000"/>
                </a:solidFill>
              </a:rPr>
              <a:t>导线复合比热容</a:t>
            </a:r>
            <a:endParaRPr dirty="0"/>
          </a:p>
        </p:txBody>
      </p:sp>
      <p:pic>
        <p:nvPicPr>
          <p:cNvPr id="71" name="图片 70">
            <a:extLst>
              <a:ext uri="{FF2B5EF4-FFF2-40B4-BE49-F238E27FC236}">
                <a16:creationId xmlns:a16="http://schemas.microsoft.com/office/drawing/2014/main" id="{F0EA0E8E-31EB-FEED-5F58-9B3E98A036B0}"/>
              </a:ext>
            </a:extLst>
          </p:cNvPr>
          <p:cNvPicPr>
            <a:picLocks noChangeAspect="1"/>
          </p:cNvPicPr>
          <p:nvPr/>
        </p:nvPicPr>
        <p:blipFill rotWithShape="1">
          <a:blip r:embed="rId11"/>
          <a:srcRect t="6723"/>
          <a:stretch/>
        </p:blipFill>
        <p:spPr>
          <a:xfrm>
            <a:off x="8515575" y="4130892"/>
            <a:ext cx="3174156" cy="2160000"/>
          </a:xfrm>
          <a:prstGeom prst="rect">
            <a:avLst/>
          </a:prstGeom>
        </p:spPr>
      </p:pic>
      <p:sp>
        <p:nvSpPr>
          <p:cNvPr id="72" name="文本框 39">
            <a:extLst>
              <a:ext uri="{FF2B5EF4-FFF2-40B4-BE49-F238E27FC236}">
                <a16:creationId xmlns:a16="http://schemas.microsoft.com/office/drawing/2014/main" id="{341D3D72-1439-1347-BD40-C5817949F5AF}"/>
              </a:ext>
            </a:extLst>
          </p:cNvPr>
          <p:cNvSpPr>
            <a:spLocks/>
          </p:cNvSpPr>
          <p:nvPr/>
        </p:nvSpPr>
        <p:spPr bwMode="auto">
          <a:xfrm>
            <a:off x="3193272" y="1739000"/>
            <a:ext cx="1630652" cy="276999"/>
          </a:xfrm>
          <a:prstGeom prst="rect">
            <a:avLst/>
          </a:prstGeom>
          <a:solidFill>
            <a:schemeClr val="bg1"/>
          </a:solidFill>
        </p:spPr>
        <p:txBody>
          <a:bodyPr wrap="square">
            <a:spAutoFit/>
          </a:bodyPr>
          <a:lstStyle/>
          <a:p>
            <a:pPr>
              <a:defRPr/>
            </a:pPr>
            <a:r>
              <a:rPr lang="en-US" altLang="zh-CN" sz="1200" dirty="0">
                <a:solidFill>
                  <a:srgbClr val="FF0000"/>
                </a:solidFill>
              </a:rPr>
              <a:t>NbTi</a:t>
            </a:r>
            <a:r>
              <a:rPr lang="zh-CN" altLang="en-US" sz="1200" dirty="0">
                <a:solidFill>
                  <a:srgbClr val="FF0000"/>
                </a:solidFill>
              </a:rPr>
              <a:t>导线复合热导率</a:t>
            </a:r>
            <a:endParaRPr dirty="0"/>
          </a:p>
        </p:txBody>
      </p:sp>
      <p:sp>
        <p:nvSpPr>
          <p:cNvPr id="73" name="文本框 39">
            <a:extLst>
              <a:ext uri="{FF2B5EF4-FFF2-40B4-BE49-F238E27FC236}">
                <a16:creationId xmlns:a16="http://schemas.microsoft.com/office/drawing/2014/main" id="{A083A709-00CA-80F0-DE58-62C2922E0566}"/>
              </a:ext>
            </a:extLst>
          </p:cNvPr>
          <p:cNvSpPr>
            <a:spLocks/>
          </p:cNvSpPr>
          <p:nvPr/>
        </p:nvSpPr>
        <p:spPr bwMode="auto">
          <a:xfrm>
            <a:off x="10564526" y="2871297"/>
            <a:ext cx="1440160" cy="276999"/>
          </a:xfrm>
          <a:prstGeom prst="rect">
            <a:avLst/>
          </a:prstGeom>
          <a:solidFill>
            <a:schemeClr val="bg1"/>
          </a:solidFill>
        </p:spPr>
        <p:txBody>
          <a:bodyPr wrap="square">
            <a:spAutoFit/>
          </a:bodyPr>
          <a:lstStyle/>
          <a:p>
            <a:pPr>
              <a:defRPr/>
            </a:pPr>
            <a:r>
              <a:rPr lang="zh-CN" altLang="en-US" sz="1200" dirty="0">
                <a:solidFill>
                  <a:srgbClr val="FF0000"/>
                </a:solidFill>
              </a:rPr>
              <a:t>铝合金骨架热导率</a:t>
            </a:r>
            <a:endParaRPr dirty="0"/>
          </a:p>
        </p:txBody>
      </p:sp>
      <p:sp>
        <p:nvSpPr>
          <p:cNvPr id="74" name="文本框 39">
            <a:extLst>
              <a:ext uri="{FF2B5EF4-FFF2-40B4-BE49-F238E27FC236}">
                <a16:creationId xmlns:a16="http://schemas.microsoft.com/office/drawing/2014/main" id="{E688E4DA-4F12-EF8B-E17E-199B80140458}"/>
              </a:ext>
            </a:extLst>
          </p:cNvPr>
          <p:cNvSpPr>
            <a:spLocks/>
          </p:cNvSpPr>
          <p:nvPr/>
        </p:nvSpPr>
        <p:spPr bwMode="auto">
          <a:xfrm>
            <a:off x="7399784" y="2836254"/>
            <a:ext cx="1440160" cy="276999"/>
          </a:xfrm>
          <a:prstGeom prst="rect">
            <a:avLst/>
          </a:prstGeom>
          <a:solidFill>
            <a:schemeClr val="bg1"/>
          </a:solidFill>
        </p:spPr>
        <p:txBody>
          <a:bodyPr wrap="square">
            <a:spAutoFit/>
          </a:bodyPr>
          <a:lstStyle/>
          <a:p>
            <a:pPr>
              <a:defRPr/>
            </a:pPr>
            <a:r>
              <a:rPr lang="zh-CN" altLang="en-US" sz="1200" dirty="0">
                <a:solidFill>
                  <a:srgbClr val="FF0000"/>
                </a:solidFill>
              </a:rPr>
              <a:t>铝合金骨架比热容</a:t>
            </a:r>
            <a:endParaRPr dirty="0"/>
          </a:p>
        </p:txBody>
      </p:sp>
      <p:sp>
        <p:nvSpPr>
          <p:cNvPr id="75" name="文本框 39">
            <a:extLst>
              <a:ext uri="{FF2B5EF4-FFF2-40B4-BE49-F238E27FC236}">
                <a16:creationId xmlns:a16="http://schemas.microsoft.com/office/drawing/2014/main" id="{0EC49B2A-BB86-DD6B-0D97-D8E1B3D76D68}"/>
              </a:ext>
            </a:extLst>
          </p:cNvPr>
          <p:cNvSpPr>
            <a:spLocks/>
          </p:cNvSpPr>
          <p:nvPr/>
        </p:nvSpPr>
        <p:spPr bwMode="auto">
          <a:xfrm>
            <a:off x="10147921" y="5566649"/>
            <a:ext cx="1440160" cy="276999"/>
          </a:xfrm>
          <a:prstGeom prst="rect">
            <a:avLst/>
          </a:prstGeom>
          <a:solidFill>
            <a:schemeClr val="bg1"/>
          </a:solidFill>
        </p:spPr>
        <p:txBody>
          <a:bodyPr wrap="square">
            <a:spAutoFit/>
          </a:bodyPr>
          <a:lstStyle/>
          <a:p>
            <a:pPr>
              <a:defRPr/>
            </a:pPr>
            <a:r>
              <a:rPr lang="zh-CN" altLang="en-US" sz="1200" dirty="0">
                <a:solidFill>
                  <a:srgbClr val="FF0000"/>
                </a:solidFill>
              </a:rPr>
              <a:t>铝合金骨架电阻率</a:t>
            </a:r>
            <a:endParaRPr dirty="0"/>
          </a:p>
        </p:txBody>
      </p:sp>
      <p:sp>
        <p:nvSpPr>
          <p:cNvPr id="76" name="文本框 39">
            <a:extLst>
              <a:ext uri="{FF2B5EF4-FFF2-40B4-BE49-F238E27FC236}">
                <a16:creationId xmlns:a16="http://schemas.microsoft.com/office/drawing/2014/main" id="{136B2187-D551-114C-D04F-3FFAA6678F54}"/>
              </a:ext>
            </a:extLst>
          </p:cNvPr>
          <p:cNvSpPr>
            <a:spLocks/>
          </p:cNvSpPr>
          <p:nvPr/>
        </p:nvSpPr>
        <p:spPr bwMode="auto">
          <a:xfrm>
            <a:off x="4281555" y="4473071"/>
            <a:ext cx="1982529" cy="461665"/>
          </a:xfrm>
          <a:prstGeom prst="rect">
            <a:avLst/>
          </a:prstGeom>
          <a:solidFill>
            <a:schemeClr val="bg1"/>
          </a:solidFill>
        </p:spPr>
        <p:txBody>
          <a:bodyPr wrap="square">
            <a:spAutoFit/>
          </a:bodyPr>
          <a:lstStyle/>
          <a:p>
            <a:pPr>
              <a:defRPr/>
            </a:pPr>
            <a:r>
              <a:rPr lang="en-US" altLang="zh-CN" sz="1200" dirty="0">
                <a:solidFill>
                  <a:srgbClr val="FF0000"/>
                </a:solidFill>
              </a:rPr>
              <a:t>NbTi</a:t>
            </a:r>
            <a:r>
              <a:rPr lang="zh-CN" altLang="en-US" sz="1200" dirty="0">
                <a:solidFill>
                  <a:srgbClr val="FF0000"/>
                </a:solidFill>
              </a:rPr>
              <a:t>导线复合电阻率示意</a:t>
            </a:r>
            <a:endParaRPr lang="en-US" altLang="zh-CN" sz="1200" dirty="0">
              <a:solidFill>
                <a:srgbClr val="FF0000"/>
              </a:solidFill>
            </a:endParaRPr>
          </a:p>
          <a:p>
            <a:pPr>
              <a:defRPr/>
            </a:pPr>
            <a:r>
              <a:rPr lang="en-US" sz="1200" dirty="0">
                <a:solidFill>
                  <a:srgbClr val="FF0000"/>
                </a:solidFill>
              </a:rPr>
              <a:t>(B=4T, Is=650A)</a:t>
            </a:r>
            <a:endParaRPr dirty="0"/>
          </a:p>
        </p:txBody>
      </p:sp>
    </p:spTree>
    <p:extLst>
      <p:ext uri="{BB962C8B-B14F-4D97-AF65-F5344CB8AC3E}">
        <p14:creationId xmlns:p14="http://schemas.microsoft.com/office/powerpoint/2010/main" val="1132213197"/>
      </p:ext>
    </p:extLst>
  </p:cSld>
  <p:clrMapOvr>
    <a:masterClrMapping/>
  </p:clrMapOvr>
  <mc:AlternateContent xmlns:mc="http://schemas.openxmlformats.org/markup-compatibility/2006" xmlns:p14="http://schemas.microsoft.com/office/powerpoint/2010/main">
    <mc:Choice Requires="p14">
      <p:transition spd="slow" p14:dur="2000" advTm="9435"/>
    </mc:Choice>
    <mc:Fallback xmlns="">
      <p:transition spd="slow" advTm="943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id="{8F3F3164-FFFE-45F3-9132-D849031B7FE8}"/>
              </a:ext>
            </a:extLst>
          </p:cNvPr>
          <p:cNvSpPr/>
          <p:nvPr/>
        </p:nvSpPr>
        <p:spPr>
          <a:xfrm>
            <a:off x="0" y="0"/>
            <a:ext cx="12192000" cy="774700"/>
          </a:xfrm>
          <a:prstGeom prst="rect">
            <a:avLst/>
          </a:prstGeom>
          <a:solidFill>
            <a:srgbClr val="0096BF"/>
          </a:solidFill>
          <a:ln>
            <a:solidFill>
              <a:srgbClr val="0096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Title 1"/>
          <p:cNvSpPr>
            <a:spLocks noGrp="1"/>
          </p:cNvSpPr>
          <p:nvPr>
            <p:ph type="title" idx="4294967295"/>
          </p:nvPr>
        </p:nvSpPr>
        <p:spPr>
          <a:xfrm>
            <a:off x="0" y="38100"/>
            <a:ext cx="10258023" cy="750888"/>
          </a:xfrm>
        </p:spPr>
        <p:txBody>
          <a:bodyPr>
            <a:normAutofit/>
          </a:bodyPr>
          <a:lstStyle/>
          <a:p>
            <a:r>
              <a:rPr lang="en-US" altLang="zh-CN" sz="3200" dirty="0">
                <a:solidFill>
                  <a:schemeClr val="bg1"/>
                </a:solidFill>
                <a:latin typeface="等线" panose="02010600030101010101" pitchFamily="2" charset="-122"/>
                <a:ea typeface="等线" panose="02010600030101010101" pitchFamily="2" charset="-122"/>
              </a:rPr>
              <a:t>Quench-Back</a:t>
            </a:r>
            <a:r>
              <a:rPr lang="zh-CN" altLang="en-US" sz="3200" dirty="0">
                <a:solidFill>
                  <a:schemeClr val="bg1"/>
                </a:solidFill>
                <a:latin typeface="等线" panose="02010600030101010101" pitchFamily="2" charset="-122"/>
                <a:ea typeface="等线" panose="02010600030101010101" pitchFamily="2" charset="-122"/>
              </a:rPr>
              <a:t>效应的模拟：计算相关的其他参数</a:t>
            </a:r>
          </a:p>
        </p:txBody>
      </p:sp>
      <p:sp>
        <p:nvSpPr>
          <p:cNvPr id="8" name="灯片编号占位符 7">
            <a:extLst>
              <a:ext uri="{FF2B5EF4-FFF2-40B4-BE49-F238E27FC236}">
                <a16:creationId xmlns:a16="http://schemas.microsoft.com/office/drawing/2014/main" id="{4A6A903A-52EB-42CE-BB4F-AE22D0EF1589}"/>
              </a:ext>
            </a:extLst>
          </p:cNvPr>
          <p:cNvSpPr>
            <a:spLocks noGrp="1"/>
          </p:cNvSpPr>
          <p:nvPr>
            <p:ph type="sldNum" sz="quarter" idx="12"/>
          </p:nvPr>
        </p:nvSpPr>
        <p:spPr/>
        <p:txBody>
          <a:bodyPr/>
          <a:lstStyle/>
          <a:p>
            <a:fld id="{1CCC14F9-CC17-411D-8E65-FB472F26BE97}" type="slidenum">
              <a:rPr lang="zh-CN" altLang="en-US" smtClean="0"/>
              <a:pPr/>
              <a:t>11</a:t>
            </a:fld>
            <a:endParaRPr lang="en-US" altLang="zh-CN" dirty="0"/>
          </a:p>
        </p:txBody>
      </p:sp>
      <p:graphicFrame>
        <p:nvGraphicFramePr>
          <p:cNvPr id="4" name="表格 3">
            <a:extLst>
              <a:ext uri="{FF2B5EF4-FFF2-40B4-BE49-F238E27FC236}">
                <a16:creationId xmlns:a16="http://schemas.microsoft.com/office/drawing/2014/main" id="{51D062BE-FBC5-7EFE-4CFE-461E1622B293}"/>
              </a:ext>
            </a:extLst>
          </p:cNvPr>
          <p:cNvGraphicFramePr>
            <a:graphicFrameLocks noGrp="1"/>
          </p:cNvGraphicFramePr>
          <p:nvPr>
            <p:extLst>
              <p:ext uri="{D42A27DB-BD31-4B8C-83A1-F6EECF244321}">
                <p14:modId xmlns:p14="http://schemas.microsoft.com/office/powerpoint/2010/main" val="252863667"/>
              </p:ext>
            </p:extLst>
          </p:nvPr>
        </p:nvGraphicFramePr>
        <p:xfrm>
          <a:off x="203200" y="858024"/>
          <a:ext cx="12058649" cy="5666644"/>
        </p:xfrm>
        <a:graphic>
          <a:graphicData uri="http://schemas.openxmlformats.org/drawingml/2006/table">
            <a:tbl>
              <a:tblPr/>
              <a:tblGrid>
                <a:gridCol w="1333500">
                  <a:extLst>
                    <a:ext uri="{9D8B030D-6E8A-4147-A177-3AD203B41FA5}">
                      <a16:colId xmlns:a16="http://schemas.microsoft.com/office/drawing/2014/main" val="3206414688"/>
                    </a:ext>
                  </a:extLst>
                </a:gridCol>
                <a:gridCol w="1612900">
                  <a:extLst>
                    <a:ext uri="{9D8B030D-6E8A-4147-A177-3AD203B41FA5}">
                      <a16:colId xmlns:a16="http://schemas.microsoft.com/office/drawing/2014/main" val="438237269"/>
                    </a:ext>
                  </a:extLst>
                </a:gridCol>
                <a:gridCol w="9112249">
                  <a:extLst>
                    <a:ext uri="{9D8B030D-6E8A-4147-A177-3AD203B41FA5}">
                      <a16:colId xmlns:a16="http://schemas.microsoft.com/office/drawing/2014/main" val="3818344374"/>
                    </a:ext>
                  </a:extLst>
                </a:gridCol>
              </a:tblGrid>
              <a:tr h="0">
                <a:tc>
                  <a:txBody>
                    <a:bodyPr/>
                    <a:lstStyle/>
                    <a:p>
                      <a:r>
                        <a:rPr lang="en-US" sz="1000" dirty="0">
                          <a:latin typeface="+mn-ea"/>
                          <a:ea typeface="+mn-ea"/>
                        </a:rPr>
                        <a:t>Aformer1</a:t>
                      </a:r>
                    </a:p>
                  </a:txBody>
                  <a:tcPr marL="14267" marR="14267" marT="7133" marB="7133" anchor="ctr">
                    <a:lnL>
                      <a:noFill/>
                    </a:lnL>
                    <a:lnR>
                      <a:noFill/>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000" dirty="0">
                          <a:latin typeface="+mn-ea"/>
                          <a:ea typeface="+mn-ea"/>
                        </a:rPr>
                        <a:t>9.0336E-4 m²</a:t>
                      </a:r>
                    </a:p>
                  </a:txBody>
                  <a:tcPr marL="14267" marR="14267" marT="7133" marB="7133" anchor="ctr">
                    <a:lnL>
                      <a:noFill/>
                    </a:lnL>
                    <a:lnR>
                      <a:noFill/>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zh-CN" altLang="en-US" sz="1000" dirty="0">
                          <a:latin typeface="+mn-ea"/>
                          <a:ea typeface="+mn-ea"/>
                        </a:rPr>
                        <a:t>最内层骨架去掉</a:t>
                      </a:r>
                      <a:r>
                        <a:rPr lang="en-US" altLang="zh-CN" sz="1000" dirty="0">
                          <a:latin typeface="+mn-ea"/>
                          <a:ea typeface="+mn-ea"/>
                        </a:rPr>
                        <a:t>rib</a:t>
                      </a:r>
                      <a:r>
                        <a:rPr lang="zh-CN" altLang="en-US" sz="1000" dirty="0">
                          <a:latin typeface="+mn-ea"/>
                          <a:ea typeface="+mn-ea"/>
                        </a:rPr>
                        <a:t>后的截面积</a:t>
                      </a:r>
                    </a:p>
                  </a:txBody>
                  <a:tcPr marL="14267" marR="14267" marT="7133" marB="7133" anchor="ctr">
                    <a:lnL>
                      <a:noFill/>
                    </a:lnL>
                    <a:lnR>
                      <a:noFill/>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9088785"/>
                  </a:ext>
                </a:extLst>
              </a:tr>
              <a:tr h="0">
                <a:tc>
                  <a:txBody>
                    <a:bodyPr/>
                    <a:lstStyle/>
                    <a:p>
                      <a:r>
                        <a:rPr lang="en-US" sz="1000" dirty="0">
                          <a:latin typeface="+mn-ea"/>
                          <a:ea typeface="+mn-ea"/>
                        </a:rPr>
                        <a:t>Aformer2</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000">
                          <a:latin typeface="+mn-ea"/>
                          <a:ea typeface="+mn-ea"/>
                        </a:rPr>
                        <a:t>9.6463E-4 m²</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zh-CN" altLang="en-US" sz="1000" dirty="0">
                          <a:latin typeface="+mn-ea"/>
                          <a:ea typeface="+mn-ea"/>
                        </a:rPr>
                        <a:t>外层骨架去掉</a:t>
                      </a:r>
                      <a:r>
                        <a:rPr lang="en-US" altLang="zh-CN" sz="1000" dirty="0">
                          <a:latin typeface="+mn-ea"/>
                          <a:ea typeface="+mn-ea"/>
                        </a:rPr>
                        <a:t>rib</a:t>
                      </a:r>
                      <a:r>
                        <a:rPr lang="zh-CN" altLang="en-US" sz="1000" dirty="0">
                          <a:latin typeface="+mn-ea"/>
                          <a:ea typeface="+mn-ea"/>
                        </a:rPr>
                        <a:t>后的截面积</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3019189"/>
                  </a:ext>
                </a:extLst>
              </a:tr>
              <a:tr h="0">
                <a:tc>
                  <a:txBody>
                    <a:bodyPr/>
                    <a:lstStyle/>
                    <a:p>
                      <a:r>
                        <a:rPr lang="en-US" sz="1000" dirty="0" err="1">
                          <a:latin typeface="+mn-ea"/>
                          <a:ea typeface="+mn-ea"/>
                        </a:rPr>
                        <a:t>Areai</a:t>
                      </a:r>
                      <a:endParaRPr lang="en-US" sz="1000" dirty="0">
                        <a:latin typeface="+mn-ea"/>
                        <a:ea typeface="+mn-ea"/>
                      </a:endParaRP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000">
                          <a:latin typeface="+mn-ea"/>
                          <a:ea typeface="+mn-ea"/>
                        </a:rPr>
                        <a:t>8.14E-7 m²</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zh-CN" altLang="en-US" sz="1000" dirty="0">
                          <a:latin typeface="+mn-ea"/>
                          <a:ea typeface="+mn-ea"/>
                        </a:rPr>
                        <a:t>含绝缘的导线及周围树脂展位面积</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0056841"/>
                  </a:ext>
                </a:extLst>
              </a:tr>
              <a:tr h="0">
                <a:tc>
                  <a:txBody>
                    <a:bodyPr/>
                    <a:lstStyle/>
                    <a:p>
                      <a:r>
                        <a:rPr lang="en-US" sz="1000">
                          <a:latin typeface="+mn-ea"/>
                          <a:ea typeface="+mn-ea"/>
                        </a:rPr>
                        <a:t>Ashell</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000">
                          <a:latin typeface="+mn-ea"/>
                          <a:ea typeface="+mn-ea"/>
                        </a:rPr>
                        <a:t>0.014715 m²</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zh-CN" altLang="en-US" sz="1000">
                          <a:latin typeface="+mn-ea"/>
                          <a:ea typeface="+mn-ea"/>
                        </a:rPr>
                        <a:t>外层铝壳的截面积</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7736489"/>
                  </a:ext>
                </a:extLst>
              </a:tr>
              <a:tr h="0">
                <a:tc>
                  <a:txBody>
                    <a:bodyPr/>
                    <a:lstStyle/>
                    <a:p>
                      <a:r>
                        <a:rPr lang="en-US" sz="1000">
                          <a:latin typeface="+mn-ea"/>
                          <a:ea typeface="+mn-ea"/>
                        </a:rPr>
                        <a:t>Clength</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000">
                          <a:latin typeface="+mn-ea"/>
                          <a:ea typeface="+mn-ea"/>
                        </a:rPr>
                        <a:t>2087.7 m</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zh-CN" altLang="en-US" sz="1000" dirty="0">
                          <a:latin typeface="+mn-ea"/>
                          <a:ea typeface="+mn-ea"/>
                        </a:rPr>
                        <a:t>磁体中导线总长度</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1731221"/>
                  </a:ext>
                </a:extLst>
              </a:tr>
              <a:tr h="0">
                <a:tc>
                  <a:txBody>
                    <a:bodyPr/>
                    <a:lstStyle/>
                    <a:p>
                      <a:r>
                        <a:rPr lang="en-US" sz="1000" dirty="0">
                          <a:solidFill>
                            <a:srgbClr val="0096BF"/>
                          </a:solidFill>
                          <a:latin typeface="+mn-ea"/>
                          <a:ea typeface="+mn-ea"/>
                        </a:rPr>
                        <a:t>fR</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altLang="zh-CN" sz="1000" dirty="0">
                          <a:solidFill>
                            <a:srgbClr val="0096BF"/>
                          </a:solidFill>
                          <a:latin typeface="+mn-ea"/>
                          <a:ea typeface="+mn-ea"/>
                        </a:rPr>
                        <a:t>20 </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zh-CN" altLang="en-US" sz="1000" dirty="0">
                          <a:solidFill>
                            <a:srgbClr val="0096BF"/>
                          </a:solidFill>
                          <a:latin typeface="+mn-ea"/>
                          <a:ea typeface="+mn-ea"/>
                        </a:rPr>
                        <a:t>参考</a:t>
                      </a:r>
                      <a:r>
                        <a:rPr lang="en-US" altLang="zh-CN" sz="1000" dirty="0">
                          <a:solidFill>
                            <a:srgbClr val="0096BF"/>
                          </a:solidFill>
                          <a:latin typeface="+mn-ea"/>
                          <a:ea typeface="+mn-ea"/>
                        </a:rPr>
                        <a:t>ProteCCT</a:t>
                      </a:r>
                      <a:r>
                        <a:rPr lang="zh-CN" altLang="en-US" sz="1000" dirty="0">
                          <a:solidFill>
                            <a:srgbClr val="0096BF"/>
                          </a:solidFill>
                          <a:latin typeface="+mn-ea"/>
                          <a:ea typeface="+mn-ea"/>
                        </a:rPr>
                        <a:t>设置的</a:t>
                      </a:r>
                      <a:r>
                        <a:rPr lang="en-US" altLang="zh-CN" sz="1000" dirty="0" err="1">
                          <a:solidFill>
                            <a:srgbClr val="0096BF"/>
                          </a:solidFill>
                          <a:latin typeface="+mn-ea"/>
                          <a:ea typeface="+mn-ea"/>
                        </a:rPr>
                        <a:t>floopfactor</a:t>
                      </a:r>
                      <a:r>
                        <a:rPr lang="zh-CN" altLang="en-US" sz="1000" dirty="0">
                          <a:solidFill>
                            <a:srgbClr val="0096BF"/>
                          </a:solidFill>
                          <a:latin typeface="+mn-ea"/>
                          <a:ea typeface="+mn-ea"/>
                        </a:rPr>
                        <a:t>，用于调整骨架电阻计算值，使电磁耦合结果和实际更符合。实际中，可以根据磁体在地电流失超时的电流衰减来定标这一参数</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4787523"/>
                  </a:ext>
                </a:extLst>
              </a:tr>
              <a:tr h="0">
                <a:tc>
                  <a:txBody>
                    <a:bodyPr/>
                    <a:lstStyle/>
                    <a:p>
                      <a:r>
                        <a:rPr lang="en-US" sz="1000" dirty="0" err="1">
                          <a:solidFill>
                            <a:srgbClr val="FF5252"/>
                          </a:solidFill>
                          <a:latin typeface="+mn-ea"/>
                          <a:ea typeface="+mn-ea"/>
                        </a:rPr>
                        <a:t>H_fw</a:t>
                      </a:r>
                      <a:endParaRPr lang="en-US" sz="1000" dirty="0">
                        <a:solidFill>
                          <a:srgbClr val="FF5252"/>
                        </a:solidFill>
                        <a:latin typeface="+mn-ea"/>
                        <a:ea typeface="+mn-ea"/>
                      </a:endParaRP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000" dirty="0">
                          <a:solidFill>
                            <a:srgbClr val="FF5252"/>
                          </a:solidFill>
                          <a:latin typeface="+mn-ea"/>
                          <a:ea typeface="+mn-ea"/>
                        </a:rPr>
                        <a:t>6.8E-4 K·m²/W</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zh-CN" altLang="en-US" sz="1000" dirty="0">
                          <a:solidFill>
                            <a:srgbClr val="FF5252"/>
                          </a:solidFill>
                          <a:latin typeface="+mn-ea"/>
                          <a:ea typeface="+mn-ea"/>
                        </a:rPr>
                        <a:t>骨架底和该层超导线的等效接触热阻</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3676665"/>
                  </a:ext>
                </a:extLst>
              </a:tr>
              <a:tr h="0">
                <a:tc>
                  <a:txBody>
                    <a:bodyPr/>
                    <a:lstStyle/>
                    <a:p>
                      <a:r>
                        <a:rPr lang="en-US" sz="1000" dirty="0">
                          <a:solidFill>
                            <a:srgbClr val="FF5252"/>
                          </a:solidFill>
                          <a:latin typeface="+mn-ea"/>
                          <a:ea typeface="+mn-ea"/>
                        </a:rPr>
                        <a:t>H_fw2</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000" dirty="0">
                          <a:solidFill>
                            <a:srgbClr val="FF5252"/>
                          </a:solidFill>
                          <a:latin typeface="+mn-ea"/>
                          <a:ea typeface="+mn-ea"/>
                        </a:rPr>
                        <a:t>0.011 K·m²/W</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zh-CN" altLang="en-US" sz="1000" dirty="0">
                          <a:solidFill>
                            <a:srgbClr val="FF5252"/>
                          </a:solidFill>
                          <a:latin typeface="+mn-ea"/>
                          <a:ea typeface="+mn-ea"/>
                        </a:rPr>
                        <a:t>骨架底或外支撑和内层超导线的等效接触热阻</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0738614"/>
                  </a:ext>
                </a:extLst>
              </a:tr>
              <a:tr h="0">
                <a:tc>
                  <a:txBody>
                    <a:bodyPr/>
                    <a:lstStyle/>
                    <a:p>
                      <a:r>
                        <a:rPr lang="en-US" sz="1000">
                          <a:solidFill>
                            <a:srgbClr val="FF5252"/>
                          </a:solidFill>
                          <a:latin typeface="+mn-ea"/>
                          <a:ea typeface="+mn-ea"/>
                        </a:rPr>
                        <a:t>H_ww</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000">
                          <a:solidFill>
                            <a:srgbClr val="FF5252"/>
                          </a:solidFill>
                          <a:latin typeface="+mn-ea"/>
                          <a:ea typeface="+mn-ea"/>
                        </a:rPr>
                        <a:t>0.00136 K·m²/W</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zh-CN" altLang="en-US" sz="1000" dirty="0">
                          <a:solidFill>
                            <a:srgbClr val="FF5252"/>
                          </a:solidFill>
                          <a:latin typeface="+mn-ea"/>
                          <a:ea typeface="+mn-ea"/>
                        </a:rPr>
                        <a:t>导线间等效接触热阻</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5521199"/>
                  </a:ext>
                </a:extLst>
              </a:tr>
              <a:tr h="0">
                <a:tc>
                  <a:txBody>
                    <a:bodyPr/>
                    <a:lstStyle/>
                    <a:p>
                      <a:r>
                        <a:rPr lang="en-US" sz="1000" dirty="0">
                          <a:latin typeface="+mn-ea"/>
                          <a:ea typeface="+mn-ea"/>
                        </a:rPr>
                        <a:t>Is</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000">
                          <a:latin typeface="+mn-ea"/>
                          <a:ea typeface="+mn-ea"/>
                        </a:rPr>
                        <a:t>645 A</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zh-CN" altLang="en-US" sz="1000" dirty="0">
                          <a:latin typeface="+mn-ea"/>
                          <a:ea typeface="+mn-ea"/>
                        </a:rPr>
                        <a:t>运行电流</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3589900"/>
                  </a:ext>
                </a:extLst>
              </a:tr>
              <a:tr h="0">
                <a:tc>
                  <a:txBody>
                    <a:bodyPr/>
                    <a:lstStyle/>
                    <a:p>
                      <a:r>
                        <a:rPr lang="en-US" sz="1000">
                          <a:latin typeface="+mn-ea"/>
                          <a:ea typeface="+mn-ea"/>
                        </a:rPr>
                        <a:t>Lenformer</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000">
                          <a:latin typeface="+mn-ea"/>
                          <a:ea typeface="+mn-ea"/>
                        </a:rPr>
                        <a:t>0.4 m</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zh-CN" altLang="en-US" sz="1000">
                          <a:latin typeface="+mn-ea"/>
                          <a:ea typeface="+mn-ea"/>
                        </a:rPr>
                        <a:t>磁体用于失超计算的等效长度</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3621176"/>
                  </a:ext>
                </a:extLst>
              </a:tr>
              <a:tr h="0">
                <a:tc>
                  <a:txBody>
                    <a:bodyPr/>
                    <a:lstStyle/>
                    <a:p>
                      <a:r>
                        <a:rPr lang="en-US" sz="1000" dirty="0">
                          <a:latin typeface="+mn-ea"/>
                          <a:ea typeface="+mn-ea"/>
                        </a:rPr>
                        <a:t>lenthformer0</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000">
                          <a:latin typeface="+mn-ea"/>
                          <a:ea typeface="+mn-ea"/>
                        </a:rPr>
                        <a:t>0.4 m</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zh-CN" altLang="en-US" sz="1000">
                          <a:latin typeface="+mn-ea"/>
                          <a:ea typeface="+mn-ea"/>
                        </a:rPr>
                        <a:t>磁体有效长度</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4718150"/>
                  </a:ext>
                </a:extLst>
              </a:tr>
              <a:tr h="0">
                <a:tc>
                  <a:txBody>
                    <a:bodyPr/>
                    <a:lstStyle/>
                    <a:p>
                      <a:r>
                        <a:rPr lang="en-US" sz="1000">
                          <a:latin typeface="+mn-ea"/>
                          <a:ea typeface="+mn-ea"/>
                        </a:rPr>
                        <a:t>Lformer1</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000">
                          <a:latin typeface="+mn-ea"/>
                          <a:ea typeface="+mn-ea"/>
                        </a:rPr>
                        <a:t>3.908E-7 H</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zh-CN" altLang="en-US" sz="1000">
                          <a:latin typeface="+mn-ea"/>
                          <a:ea typeface="+mn-ea"/>
                        </a:rPr>
                        <a:t>内侧骨架自感</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3427698"/>
                  </a:ext>
                </a:extLst>
              </a:tr>
              <a:tr h="0">
                <a:tc>
                  <a:txBody>
                    <a:bodyPr/>
                    <a:lstStyle/>
                    <a:p>
                      <a:r>
                        <a:rPr lang="en-US" sz="1000">
                          <a:latin typeface="+mn-ea"/>
                          <a:ea typeface="+mn-ea"/>
                        </a:rPr>
                        <a:t>Lformer2</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000">
                          <a:latin typeface="+mn-ea"/>
                          <a:ea typeface="+mn-ea"/>
                        </a:rPr>
                        <a:t>3.908E-7 H</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zh-CN" altLang="en-US" sz="1000">
                          <a:latin typeface="+mn-ea"/>
                          <a:ea typeface="+mn-ea"/>
                        </a:rPr>
                        <a:t>外层骨架自感</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4216113"/>
                  </a:ext>
                </a:extLst>
              </a:tr>
              <a:tr h="0">
                <a:tc>
                  <a:txBody>
                    <a:bodyPr/>
                    <a:lstStyle/>
                    <a:p>
                      <a:r>
                        <a:rPr lang="en-US" sz="1000">
                          <a:latin typeface="+mn-ea"/>
                          <a:ea typeface="+mn-ea"/>
                        </a:rPr>
                        <a:t>Lsccoil</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000" dirty="0">
                          <a:latin typeface="+mn-ea"/>
                          <a:ea typeface="+mn-ea"/>
                        </a:rPr>
                        <a:t>0.162 H</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zh-CN" altLang="en-US" sz="1000">
                          <a:latin typeface="+mn-ea"/>
                          <a:ea typeface="+mn-ea"/>
                        </a:rPr>
                        <a:t>线圈自感</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3840211"/>
                  </a:ext>
                </a:extLst>
              </a:tr>
              <a:tr h="0">
                <a:tc>
                  <a:txBody>
                    <a:bodyPr/>
                    <a:lstStyle/>
                    <a:p>
                      <a:r>
                        <a:rPr lang="en-US" sz="1000">
                          <a:latin typeface="+mn-ea"/>
                          <a:ea typeface="+mn-ea"/>
                        </a:rPr>
                        <a:t>Lshell</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000">
                          <a:latin typeface="+mn-ea"/>
                          <a:ea typeface="+mn-ea"/>
                        </a:rPr>
                        <a:t>3.536E-7 H</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zh-CN" altLang="en-US" sz="1000">
                          <a:latin typeface="+mn-ea"/>
                          <a:ea typeface="+mn-ea"/>
                        </a:rPr>
                        <a:t>外层铝壳自感</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1922146"/>
                  </a:ext>
                </a:extLst>
              </a:tr>
              <a:tr h="0">
                <a:tc>
                  <a:txBody>
                    <a:bodyPr/>
                    <a:lstStyle/>
                    <a:p>
                      <a:r>
                        <a:rPr lang="en-US" sz="1000">
                          <a:latin typeface="+mn-ea"/>
                          <a:ea typeface="+mn-ea"/>
                        </a:rPr>
                        <a:t>Lturn</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000">
                          <a:latin typeface="+mn-ea"/>
                          <a:ea typeface="+mn-ea"/>
                        </a:rPr>
                        <a:t>0.7564 m</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zh-CN" altLang="en-US" sz="1000" dirty="0">
                          <a:latin typeface="+mn-ea"/>
                          <a:ea typeface="+mn-ea"/>
                        </a:rPr>
                        <a:t>每匝导线平均长度，取了两层长度的平均</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5978475"/>
                  </a:ext>
                </a:extLst>
              </a:tr>
              <a:tr h="0">
                <a:tc>
                  <a:txBody>
                    <a:bodyPr/>
                    <a:lstStyle/>
                    <a:p>
                      <a:r>
                        <a:rPr lang="en-US" sz="1000">
                          <a:latin typeface="+mn-ea"/>
                          <a:ea typeface="+mn-ea"/>
                        </a:rPr>
                        <a:t>M12</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000">
                          <a:latin typeface="+mn-ea"/>
                          <a:ea typeface="+mn-ea"/>
                        </a:rPr>
                        <a:t>2.32E-4 H</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zh-CN" altLang="en-US" sz="1000">
                          <a:latin typeface="+mn-ea"/>
                          <a:ea typeface="+mn-ea"/>
                        </a:rPr>
                        <a:t>线圈和内侧骨架互感</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8555158"/>
                  </a:ext>
                </a:extLst>
              </a:tr>
              <a:tr h="0">
                <a:tc>
                  <a:txBody>
                    <a:bodyPr/>
                    <a:lstStyle/>
                    <a:p>
                      <a:r>
                        <a:rPr lang="en-US" sz="1000">
                          <a:latin typeface="+mn-ea"/>
                          <a:ea typeface="+mn-ea"/>
                        </a:rPr>
                        <a:t>M13</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000">
                          <a:latin typeface="+mn-ea"/>
                          <a:ea typeface="+mn-ea"/>
                        </a:rPr>
                        <a:t>2.468E-4 H</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zh-CN" altLang="en-US" sz="1000">
                          <a:latin typeface="+mn-ea"/>
                          <a:ea typeface="+mn-ea"/>
                        </a:rPr>
                        <a:t>线圈和外层骨架互感</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2505966"/>
                  </a:ext>
                </a:extLst>
              </a:tr>
              <a:tr h="0">
                <a:tc>
                  <a:txBody>
                    <a:bodyPr/>
                    <a:lstStyle/>
                    <a:p>
                      <a:r>
                        <a:rPr lang="en-US" sz="1000">
                          <a:latin typeface="+mn-ea"/>
                          <a:ea typeface="+mn-ea"/>
                        </a:rPr>
                        <a:t>M14</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000" dirty="0">
                          <a:latin typeface="+mn-ea"/>
                          <a:ea typeface="+mn-ea"/>
                        </a:rPr>
                        <a:t>1.992E-4 H</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zh-CN" altLang="en-US" sz="1000" dirty="0">
                          <a:latin typeface="+mn-ea"/>
                          <a:ea typeface="+mn-ea"/>
                        </a:rPr>
                        <a:t>线圈和外层铝壳互感</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8651622"/>
                  </a:ext>
                </a:extLst>
              </a:tr>
              <a:tr h="0">
                <a:tc>
                  <a:txBody>
                    <a:bodyPr/>
                    <a:lstStyle/>
                    <a:p>
                      <a:r>
                        <a:rPr lang="en-US" sz="1000">
                          <a:latin typeface="+mn-ea"/>
                          <a:ea typeface="+mn-ea"/>
                        </a:rPr>
                        <a:t>M23</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000">
                          <a:latin typeface="+mn-ea"/>
                          <a:ea typeface="+mn-ea"/>
                        </a:rPr>
                        <a:t>3.464E-7 H</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zh-CN" altLang="en-US" sz="1000">
                          <a:latin typeface="+mn-ea"/>
                          <a:ea typeface="+mn-ea"/>
                        </a:rPr>
                        <a:t>内外骨架互感</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4725762"/>
                  </a:ext>
                </a:extLst>
              </a:tr>
              <a:tr h="0">
                <a:tc>
                  <a:txBody>
                    <a:bodyPr/>
                    <a:lstStyle/>
                    <a:p>
                      <a:r>
                        <a:rPr lang="en-US" sz="1000" kern="1200" dirty="0">
                          <a:solidFill>
                            <a:schemeClr val="tx1"/>
                          </a:solidFill>
                          <a:latin typeface="+mn-ea"/>
                          <a:ea typeface="+mn-ea"/>
                          <a:cs typeface="+mn-cs"/>
                        </a:rPr>
                        <a:t>M24</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000" kern="1200" dirty="0">
                          <a:solidFill>
                            <a:schemeClr val="tx1"/>
                          </a:solidFill>
                          <a:latin typeface="+mn-ea"/>
                          <a:ea typeface="+mn-ea"/>
                          <a:cs typeface="+mn-cs"/>
                        </a:rPr>
                        <a:t>2.628E-7 H</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zh-CN" altLang="en-US" sz="1000" dirty="0">
                          <a:latin typeface="+mn-ea"/>
                          <a:ea typeface="+mn-ea"/>
                        </a:rPr>
                        <a:t>内骨架和外层铝壳互感</a:t>
                      </a:r>
                    </a:p>
                  </a:txBody>
                  <a:tcPr marL="14267" marR="14267" marT="7133" marB="7133" anchor="ctr">
                    <a:lnL>
                      <a:noFill/>
                    </a:lnL>
                    <a:lnR>
                      <a:noFill/>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9015253"/>
                  </a:ext>
                </a:extLst>
              </a:tr>
              <a:tr h="0">
                <a:tc>
                  <a:txBody>
                    <a:bodyPr/>
                    <a:lstStyle/>
                    <a:p>
                      <a:r>
                        <a:rPr lang="en-US" sz="1000" kern="1200" dirty="0">
                          <a:solidFill>
                            <a:schemeClr val="tx1"/>
                          </a:solidFill>
                          <a:latin typeface="+mn-ea"/>
                          <a:ea typeface="+mn-ea"/>
                          <a:cs typeface="+mn-cs"/>
                        </a:rPr>
                        <a:t>M34</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000" kern="1200" dirty="0">
                          <a:solidFill>
                            <a:schemeClr val="tx1"/>
                          </a:solidFill>
                          <a:latin typeface="+mn-ea"/>
                          <a:ea typeface="+mn-ea"/>
                          <a:cs typeface="+mn-cs"/>
                        </a:rPr>
                        <a:t>2.996E-7 H</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zh-CN" altLang="en-US" sz="1000" dirty="0">
                          <a:latin typeface="+mn-ea"/>
                          <a:ea typeface="+mn-ea"/>
                        </a:rPr>
                        <a:t>外骨架和外层铝壳互感</a:t>
                      </a:r>
                    </a:p>
                  </a:txBody>
                  <a:tcPr marL="14267" marR="14267" marT="7133" marB="7133" anchor="ctr">
                    <a:lnL>
                      <a:noFill/>
                    </a:lnL>
                    <a:lnR>
                      <a:noFill/>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7108620"/>
                  </a:ext>
                </a:extLst>
              </a:tr>
              <a:tr h="0">
                <a:tc>
                  <a:txBody>
                    <a:bodyPr/>
                    <a:lstStyle/>
                    <a:p>
                      <a:r>
                        <a:rPr lang="en-US" sz="1000" kern="1200" dirty="0" err="1">
                          <a:solidFill>
                            <a:schemeClr val="tx1"/>
                          </a:solidFill>
                          <a:latin typeface="+mn-ea"/>
                          <a:ea typeface="+mn-ea"/>
                          <a:cs typeface="+mn-cs"/>
                        </a:rPr>
                        <a:t>nn</a:t>
                      </a:r>
                      <a:endParaRPr lang="en-US" sz="1000" kern="1200" dirty="0">
                        <a:solidFill>
                          <a:schemeClr val="tx1"/>
                        </a:solidFill>
                        <a:latin typeface="+mn-ea"/>
                        <a:ea typeface="+mn-ea"/>
                        <a:cs typeface="+mn-cs"/>
                      </a:endParaRP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altLang="zh-CN" sz="1000" kern="1200">
                          <a:solidFill>
                            <a:schemeClr val="tx1"/>
                          </a:solidFill>
                          <a:latin typeface="+mn-ea"/>
                          <a:ea typeface="+mn-ea"/>
                          <a:cs typeface="+mn-cs"/>
                        </a:rPr>
                        <a:t>2 </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zh-CN" altLang="en-US" sz="1000">
                          <a:latin typeface="+mn-ea"/>
                          <a:ea typeface="+mn-ea"/>
                        </a:rPr>
                        <a:t>磁体类型，</a:t>
                      </a:r>
                      <a:r>
                        <a:rPr lang="en-US" altLang="zh-CN" sz="1000">
                          <a:latin typeface="+mn-ea"/>
                          <a:ea typeface="+mn-ea"/>
                        </a:rPr>
                        <a:t>1</a:t>
                      </a:r>
                      <a:r>
                        <a:rPr lang="zh-CN" altLang="en-US" sz="1000">
                          <a:latin typeface="+mn-ea"/>
                          <a:ea typeface="+mn-ea"/>
                        </a:rPr>
                        <a:t>为二极，</a:t>
                      </a:r>
                      <a:r>
                        <a:rPr lang="en-US" altLang="zh-CN" sz="1000">
                          <a:latin typeface="+mn-ea"/>
                          <a:ea typeface="+mn-ea"/>
                        </a:rPr>
                        <a:t>2</a:t>
                      </a:r>
                      <a:r>
                        <a:rPr lang="zh-CN" altLang="en-US" sz="1000">
                          <a:latin typeface="+mn-ea"/>
                          <a:ea typeface="+mn-ea"/>
                        </a:rPr>
                        <a:t>为四极，决定了电流及磁场分布形状</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1037000"/>
                  </a:ext>
                </a:extLst>
              </a:tr>
              <a:tr h="0">
                <a:tc>
                  <a:txBody>
                    <a:bodyPr/>
                    <a:lstStyle/>
                    <a:p>
                      <a:r>
                        <a:rPr lang="en-US" sz="1000" kern="1200" dirty="0" err="1">
                          <a:solidFill>
                            <a:schemeClr val="tx1"/>
                          </a:solidFill>
                          <a:latin typeface="+mn-ea"/>
                          <a:ea typeface="+mn-ea"/>
                          <a:cs typeface="+mn-cs"/>
                        </a:rPr>
                        <a:t>Rformer</a:t>
                      </a:r>
                      <a:endParaRPr lang="en-US" sz="1000" kern="1200" dirty="0">
                        <a:solidFill>
                          <a:schemeClr val="tx1"/>
                        </a:solidFill>
                        <a:latin typeface="+mn-ea"/>
                        <a:ea typeface="+mn-ea"/>
                        <a:cs typeface="+mn-cs"/>
                      </a:endParaRP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000" kern="1200">
                          <a:solidFill>
                            <a:schemeClr val="tx1"/>
                          </a:solidFill>
                          <a:latin typeface="+mn-ea"/>
                          <a:ea typeface="+mn-ea"/>
                          <a:cs typeface="+mn-cs"/>
                        </a:rPr>
                        <a:t>0.0951 m</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zh-CN" altLang="en-US" sz="1000">
                          <a:latin typeface="+mn-ea"/>
                          <a:ea typeface="+mn-ea"/>
                        </a:rPr>
                        <a:t>内骨架内径</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7475092"/>
                  </a:ext>
                </a:extLst>
              </a:tr>
              <a:tr h="0">
                <a:tc>
                  <a:txBody>
                    <a:bodyPr/>
                    <a:lstStyle/>
                    <a:p>
                      <a:r>
                        <a:rPr lang="en-US" sz="1000" kern="1200" dirty="0">
                          <a:solidFill>
                            <a:schemeClr val="tx1"/>
                          </a:solidFill>
                          <a:latin typeface="+mn-ea"/>
                          <a:ea typeface="+mn-ea"/>
                          <a:cs typeface="+mn-cs"/>
                        </a:rPr>
                        <a:t>Rformer2</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000" kern="1200">
                          <a:solidFill>
                            <a:schemeClr val="tx1"/>
                          </a:solidFill>
                          <a:latin typeface="+mn-ea"/>
                          <a:ea typeface="+mn-ea"/>
                          <a:cs typeface="+mn-cs"/>
                        </a:rPr>
                        <a:t>0.1016 m</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zh-CN" altLang="en-US" sz="1000">
                          <a:latin typeface="+mn-ea"/>
                          <a:ea typeface="+mn-ea"/>
                        </a:rPr>
                        <a:t>外骨架内径</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6515824"/>
                  </a:ext>
                </a:extLst>
              </a:tr>
              <a:tr h="0">
                <a:tc>
                  <a:txBody>
                    <a:bodyPr/>
                    <a:lstStyle/>
                    <a:p>
                      <a:r>
                        <a:rPr lang="en-US" sz="1000" kern="1200" dirty="0" err="1">
                          <a:solidFill>
                            <a:srgbClr val="FF5252"/>
                          </a:solidFill>
                          <a:latin typeface="+mn-ea"/>
                          <a:ea typeface="+mn-ea"/>
                          <a:cs typeface="+mn-cs"/>
                        </a:rPr>
                        <a:t>Rshell</a:t>
                      </a:r>
                      <a:endParaRPr lang="en-US" sz="1000" kern="1200" dirty="0">
                        <a:solidFill>
                          <a:srgbClr val="FF5252"/>
                        </a:solidFill>
                        <a:latin typeface="+mn-ea"/>
                        <a:ea typeface="+mn-ea"/>
                        <a:cs typeface="+mn-cs"/>
                      </a:endParaRP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000" kern="1200" dirty="0">
                          <a:solidFill>
                            <a:srgbClr val="FF5252"/>
                          </a:solidFill>
                          <a:latin typeface="+mn-ea"/>
                          <a:ea typeface="+mn-ea"/>
                          <a:cs typeface="+mn-cs"/>
                        </a:rPr>
                        <a:t>0.1071 m</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zh-CN" altLang="en-US" sz="1000" dirty="0">
                          <a:solidFill>
                            <a:srgbClr val="FF5252"/>
                          </a:solidFill>
                          <a:latin typeface="+mn-ea"/>
                          <a:ea typeface="+mn-ea"/>
                        </a:rPr>
                        <a:t>外层铝壳内径</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110268"/>
                  </a:ext>
                </a:extLst>
              </a:tr>
              <a:tr h="0">
                <a:tc>
                  <a:txBody>
                    <a:bodyPr/>
                    <a:lstStyle/>
                    <a:p>
                      <a:r>
                        <a:rPr lang="en-US" sz="1000" kern="1200">
                          <a:solidFill>
                            <a:schemeClr val="tx1"/>
                          </a:solidFill>
                          <a:latin typeface="+mn-ea"/>
                          <a:ea typeface="+mn-ea"/>
                          <a:cs typeface="+mn-cs"/>
                        </a:rPr>
                        <a:t>tformer</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000" kern="1200" dirty="0">
                          <a:solidFill>
                            <a:schemeClr val="tx1"/>
                          </a:solidFill>
                          <a:latin typeface="+mn-ea"/>
                          <a:ea typeface="+mn-ea"/>
                          <a:cs typeface="+mn-cs"/>
                        </a:rPr>
                        <a:t>0.0015 m</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zh-CN" altLang="en-US" sz="1000">
                          <a:latin typeface="+mn-ea"/>
                          <a:ea typeface="+mn-ea"/>
                        </a:rPr>
                        <a:t>骨架厚度</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0102435"/>
                  </a:ext>
                </a:extLst>
              </a:tr>
              <a:tr h="0">
                <a:tc>
                  <a:txBody>
                    <a:bodyPr/>
                    <a:lstStyle/>
                    <a:p>
                      <a:r>
                        <a:rPr lang="en-US" sz="1000" kern="1200">
                          <a:solidFill>
                            <a:schemeClr val="tx1"/>
                          </a:solidFill>
                          <a:latin typeface="+mn-ea"/>
                          <a:ea typeface="+mn-ea"/>
                          <a:cs typeface="+mn-cs"/>
                        </a:rPr>
                        <a:t>Ti</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000" kern="1200" dirty="0">
                          <a:solidFill>
                            <a:schemeClr val="tx1"/>
                          </a:solidFill>
                          <a:latin typeface="+mn-ea"/>
                          <a:ea typeface="+mn-ea"/>
                          <a:cs typeface="+mn-cs"/>
                        </a:rPr>
                        <a:t>4.2 K</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zh-CN" altLang="en-US" sz="1000">
                          <a:latin typeface="+mn-ea"/>
                          <a:ea typeface="+mn-ea"/>
                        </a:rPr>
                        <a:t>运行温度</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4888544"/>
                  </a:ext>
                </a:extLst>
              </a:tr>
              <a:tr h="0">
                <a:tc>
                  <a:txBody>
                    <a:bodyPr/>
                    <a:lstStyle/>
                    <a:p>
                      <a:r>
                        <a:rPr lang="en-US" sz="1000" kern="1200">
                          <a:solidFill>
                            <a:schemeClr val="tx1"/>
                          </a:solidFill>
                          <a:latin typeface="+mn-ea"/>
                          <a:ea typeface="+mn-ea"/>
                          <a:cs typeface="+mn-cs"/>
                        </a:rPr>
                        <a:t>tsc</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000" kern="1200" dirty="0">
                          <a:solidFill>
                            <a:schemeClr val="tx1"/>
                          </a:solidFill>
                          <a:latin typeface="+mn-ea"/>
                          <a:ea typeface="+mn-ea"/>
                          <a:cs typeface="+mn-cs"/>
                        </a:rPr>
                        <a:t>8.8E-4 m</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zh-CN" altLang="en-US" sz="1000">
                          <a:latin typeface="+mn-ea"/>
                          <a:ea typeface="+mn-ea"/>
                        </a:rPr>
                        <a:t>导线等效厚度</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4638740"/>
                  </a:ext>
                </a:extLst>
              </a:tr>
              <a:tr h="0">
                <a:tc>
                  <a:txBody>
                    <a:bodyPr/>
                    <a:lstStyle/>
                    <a:p>
                      <a:r>
                        <a:rPr lang="en-US" sz="1000" kern="1200" dirty="0" err="1">
                          <a:solidFill>
                            <a:srgbClr val="FF5252"/>
                          </a:solidFill>
                          <a:latin typeface="+mn-ea"/>
                          <a:ea typeface="+mn-ea"/>
                          <a:cs typeface="+mn-cs"/>
                        </a:rPr>
                        <a:t>tshell</a:t>
                      </a:r>
                      <a:endParaRPr lang="en-US" sz="1000" kern="1200" dirty="0">
                        <a:solidFill>
                          <a:srgbClr val="FF5252"/>
                        </a:solidFill>
                        <a:latin typeface="+mn-ea"/>
                        <a:ea typeface="+mn-ea"/>
                        <a:cs typeface="+mn-cs"/>
                      </a:endParaRP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000" kern="1200" dirty="0">
                          <a:solidFill>
                            <a:srgbClr val="FF5252"/>
                          </a:solidFill>
                          <a:latin typeface="+mn-ea"/>
                          <a:ea typeface="+mn-ea"/>
                          <a:cs typeface="+mn-cs"/>
                        </a:rPr>
                        <a:t>0.02 m</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zh-CN" altLang="en-US" sz="1000" dirty="0">
                          <a:solidFill>
                            <a:srgbClr val="FF5252"/>
                          </a:solidFill>
                          <a:latin typeface="+mn-ea"/>
                          <a:ea typeface="+mn-ea"/>
                        </a:rPr>
                        <a:t>外层铝壳厚度</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6497"/>
                  </a:ext>
                </a:extLst>
              </a:tr>
              <a:tr h="0">
                <a:tc>
                  <a:txBody>
                    <a:bodyPr/>
                    <a:lstStyle/>
                    <a:p>
                      <a:r>
                        <a:rPr lang="en-US" sz="1000" kern="1200">
                          <a:solidFill>
                            <a:schemeClr val="tx1"/>
                          </a:solidFill>
                          <a:latin typeface="+mn-ea"/>
                          <a:ea typeface="+mn-ea"/>
                          <a:cs typeface="+mn-cs"/>
                        </a:rPr>
                        <a:t>turns</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altLang="zh-CN" sz="1000" kern="1200" dirty="0">
                          <a:solidFill>
                            <a:schemeClr val="tx1"/>
                          </a:solidFill>
                          <a:latin typeface="+mn-ea"/>
                          <a:ea typeface="+mn-ea"/>
                          <a:cs typeface="+mn-cs"/>
                        </a:rPr>
                        <a:t>138 </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zh-CN" altLang="en-US" sz="1000" dirty="0">
                          <a:latin typeface="+mn-ea"/>
                          <a:ea typeface="+mn-ea"/>
                        </a:rPr>
                        <a:t>每层的匝数</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5767175"/>
                  </a:ext>
                </a:extLst>
              </a:tr>
              <a:tr h="0">
                <a:tc>
                  <a:txBody>
                    <a:bodyPr/>
                    <a:lstStyle/>
                    <a:p>
                      <a:r>
                        <a:rPr lang="en-US" sz="1000" kern="1200">
                          <a:solidFill>
                            <a:schemeClr val="tx1"/>
                          </a:solidFill>
                          <a:latin typeface="+mn-ea"/>
                          <a:ea typeface="+mn-ea"/>
                          <a:cs typeface="+mn-cs"/>
                        </a:rPr>
                        <a:t>wformer</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000" kern="1200" dirty="0">
                          <a:solidFill>
                            <a:schemeClr val="tx1"/>
                          </a:solidFill>
                          <a:latin typeface="+mn-ea"/>
                          <a:ea typeface="+mn-ea"/>
                          <a:cs typeface="+mn-cs"/>
                        </a:rPr>
                        <a:t>9.25E-4 m</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zh-CN" altLang="en-US" sz="1000">
                          <a:latin typeface="+mn-ea"/>
                          <a:ea typeface="+mn-ea"/>
                        </a:rPr>
                        <a:t>只考虑单根导线正下方处宽度</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2085881"/>
                  </a:ext>
                </a:extLst>
              </a:tr>
              <a:tr h="0">
                <a:tc>
                  <a:txBody>
                    <a:bodyPr/>
                    <a:lstStyle/>
                    <a:p>
                      <a:r>
                        <a:rPr lang="en-US" sz="1000" dirty="0" err="1">
                          <a:latin typeface="+mn-ea"/>
                          <a:ea typeface="+mn-ea"/>
                        </a:rPr>
                        <a:t>wsc</a:t>
                      </a:r>
                      <a:endParaRPr lang="en-US" sz="1000" dirty="0">
                        <a:latin typeface="+mn-ea"/>
                        <a:ea typeface="+mn-ea"/>
                      </a:endParaRP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000" dirty="0">
                          <a:latin typeface="+mn-ea"/>
                          <a:ea typeface="+mn-ea"/>
                        </a:rPr>
                        <a:t>9.25E-4 m</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zh-CN" altLang="en-US" sz="1000" dirty="0">
                          <a:latin typeface="+mn-ea"/>
                          <a:ea typeface="+mn-ea"/>
                        </a:rPr>
                        <a:t>导线宽度（其实是槽半宽）</a:t>
                      </a:r>
                    </a:p>
                  </a:txBody>
                  <a:tcPr marL="14267" marR="14267" marT="7133" marB="7133"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1196400"/>
                  </a:ext>
                </a:extLst>
              </a:tr>
            </a:tbl>
          </a:graphicData>
        </a:graphic>
      </p:graphicFrame>
      <p:sp>
        <p:nvSpPr>
          <p:cNvPr id="5" name="文本框 4">
            <a:extLst>
              <a:ext uri="{FF2B5EF4-FFF2-40B4-BE49-F238E27FC236}">
                <a16:creationId xmlns:a16="http://schemas.microsoft.com/office/drawing/2014/main" id="{7462F5E0-E0D8-809D-165E-6EDDAA0602FC}"/>
              </a:ext>
            </a:extLst>
          </p:cNvPr>
          <p:cNvSpPr txBox="1"/>
          <p:nvPr/>
        </p:nvSpPr>
        <p:spPr>
          <a:xfrm>
            <a:off x="6232523" y="2733498"/>
            <a:ext cx="5756277" cy="1015663"/>
          </a:xfrm>
          <a:prstGeom prst="rect">
            <a:avLst/>
          </a:prstGeom>
          <a:solidFill>
            <a:schemeClr val="bg1"/>
          </a:solidFill>
        </p:spPr>
        <p:txBody>
          <a:bodyPr wrap="square" rtlCol="0">
            <a:spAutoFit/>
          </a:bodyPr>
          <a:lstStyle/>
          <a:p>
            <a:r>
              <a:rPr lang="zh-CN" altLang="en-US" sz="2000" dirty="0">
                <a:solidFill>
                  <a:srgbClr val="FF5252"/>
                </a:solidFill>
              </a:rPr>
              <a:t>接触热阻</a:t>
            </a:r>
            <a:r>
              <a:rPr lang="zh-CN" altLang="en-US" sz="2000" dirty="0"/>
              <a:t>也是影响计算结果的重要参数；</a:t>
            </a:r>
            <a:endParaRPr lang="en-US" altLang="zh-CN" sz="2000" dirty="0"/>
          </a:p>
          <a:p>
            <a:r>
              <a:rPr lang="zh-CN" altLang="en-US" sz="2000" dirty="0"/>
              <a:t>目前发现根据绝缘层厚度及树脂在液氦温度的热导率推算的数值，可以得到较为准确的模拟结果</a:t>
            </a:r>
          </a:p>
        </p:txBody>
      </p:sp>
      <p:sp>
        <p:nvSpPr>
          <p:cNvPr id="9" name="左大括号 8">
            <a:extLst>
              <a:ext uri="{FF2B5EF4-FFF2-40B4-BE49-F238E27FC236}">
                <a16:creationId xmlns:a16="http://schemas.microsoft.com/office/drawing/2014/main" id="{8728D81B-9281-8D0C-5022-8E469AEE5DC1}"/>
              </a:ext>
            </a:extLst>
          </p:cNvPr>
          <p:cNvSpPr/>
          <p:nvPr/>
        </p:nvSpPr>
        <p:spPr>
          <a:xfrm rot="10800000">
            <a:off x="5758430" y="1905000"/>
            <a:ext cx="178820" cy="457200"/>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6C471589-1350-771F-0C89-F92DD777116B}"/>
              </a:ext>
            </a:extLst>
          </p:cNvPr>
          <p:cNvSpPr txBox="1"/>
          <p:nvPr/>
        </p:nvSpPr>
        <p:spPr>
          <a:xfrm>
            <a:off x="5473700" y="1035209"/>
            <a:ext cx="5326718" cy="400110"/>
          </a:xfrm>
          <a:prstGeom prst="rect">
            <a:avLst/>
          </a:prstGeom>
          <a:solidFill>
            <a:schemeClr val="bg1"/>
          </a:solidFill>
        </p:spPr>
        <p:txBody>
          <a:bodyPr wrap="square" rtlCol="0">
            <a:spAutoFit/>
          </a:bodyPr>
          <a:lstStyle/>
          <a:p>
            <a:r>
              <a:rPr lang="zh-CN" altLang="en-US" sz="2000" dirty="0"/>
              <a:t>下一页的结果会显示，引入</a:t>
            </a:r>
            <a:r>
              <a:rPr lang="en-US" altLang="zh-CN" sz="2000" dirty="0">
                <a:solidFill>
                  <a:srgbClr val="FF5252"/>
                </a:solidFill>
              </a:rPr>
              <a:t>fR</a:t>
            </a:r>
            <a:r>
              <a:rPr lang="zh-CN" altLang="en-US" sz="2000" dirty="0"/>
              <a:t>是非常有必要的</a:t>
            </a:r>
          </a:p>
        </p:txBody>
      </p:sp>
      <p:cxnSp>
        <p:nvCxnSpPr>
          <p:cNvPr id="14" name="直接箭头连接符 13">
            <a:extLst>
              <a:ext uri="{FF2B5EF4-FFF2-40B4-BE49-F238E27FC236}">
                <a16:creationId xmlns:a16="http://schemas.microsoft.com/office/drawing/2014/main" id="{5E0F1893-218A-236A-FA89-4F8FB1ACB8BD}"/>
              </a:ext>
            </a:extLst>
          </p:cNvPr>
          <p:cNvCxnSpPr/>
          <p:nvPr/>
        </p:nvCxnSpPr>
        <p:spPr>
          <a:xfrm flipV="1">
            <a:off x="4692650" y="1422400"/>
            <a:ext cx="781050" cy="278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0F2028EC-CFD6-8CF7-2D00-95541CC3731E}"/>
              </a:ext>
            </a:extLst>
          </p:cNvPr>
          <p:cNvCxnSpPr>
            <a:cxnSpLocks/>
          </p:cNvCxnSpPr>
          <p:nvPr/>
        </p:nvCxnSpPr>
        <p:spPr>
          <a:xfrm>
            <a:off x="6022975" y="2086877"/>
            <a:ext cx="765175" cy="501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5DBE5FFB-A1F7-DF97-2BEF-06F49FEE0176}"/>
              </a:ext>
            </a:extLst>
          </p:cNvPr>
          <p:cNvSpPr txBox="1"/>
          <p:nvPr/>
        </p:nvSpPr>
        <p:spPr>
          <a:xfrm>
            <a:off x="5631067" y="5314415"/>
            <a:ext cx="5756277" cy="707886"/>
          </a:xfrm>
          <a:prstGeom prst="rect">
            <a:avLst/>
          </a:prstGeom>
          <a:solidFill>
            <a:schemeClr val="bg1"/>
          </a:solidFill>
        </p:spPr>
        <p:txBody>
          <a:bodyPr wrap="square" rtlCol="0">
            <a:spAutoFit/>
          </a:bodyPr>
          <a:lstStyle/>
          <a:p>
            <a:r>
              <a:rPr lang="zh-CN" altLang="en-US" sz="2000" dirty="0"/>
              <a:t>实验线圈测试的时候，保留了固化时套在最外层的铝合金壳，也会参与</a:t>
            </a:r>
            <a:r>
              <a:rPr lang="en-US" altLang="zh-CN" sz="2000" dirty="0"/>
              <a:t>Quench-back</a:t>
            </a:r>
            <a:r>
              <a:rPr lang="zh-CN" altLang="en-US" sz="2000" dirty="0"/>
              <a:t>的过程</a:t>
            </a:r>
          </a:p>
        </p:txBody>
      </p:sp>
      <p:cxnSp>
        <p:nvCxnSpPr>
          <p:cNvPr id="21" name="直接箭头连接符 20">
            <a:extLst>
              <a:ext uri="{FF2B5EF4-FFF2-40B4-BE49-F238E27FC236}">
                <a16:creationId xmlns:a16="http://schemas.microsoft.com/office/drawing/2014/main" id="{F8D318AE-C17D-CD9D-6649-3FBBD4B206AC}"/>
              </a:ext>
            </a:extLst>
          </p:cNvPr>
          <p:cNvCxnSpPr>
            <a:cxnSpLocks/>
            <a:endCxn id="19" idx="1"/>
          </p:cNvCxnSpPr>
          <p:nvPr/>
        </p:nvCxnSpPr>
        <p:spPr>
          <a:xfrm flipV="1">
            <a:off x="3927475" y="5668358"/>
            <a:ext cx="1703592" cy="222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a16="http://schemas.microsoft.com/office/drawing/2014/main" id="{87011FEF-A68E-5623-778A-37B8E7F3A2ED}"/>
              </a:ext>
            </a:extLst>
          </p:cNvPr>
          <p:cNvCxnSpPr>
            <a:cxnSpLocks/>
          </p:cNvCxnSpPr>
          <p:nvPr/>
        </p:nvCxnSpPr>
        <p:spPr>
          <a:xfrm>
            <a:off x="3927475" y="5293590"/>
            <a:ext cx="1642638" cy="242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811868"/>
      </p:ext>
    </p:extLst>
  </p:cSld>
  <p:clrMapOvr>
    <a:masterClrMapping/>
  </p:clrMapOvr>
  <mc:AlternateContent xmlns:mc="http://schemas.openxmlformats.org/markup-compatibility/2006" xmlns:p14="http://schemas.microsoft.com/office/powerpoint/2010/main">
    <mc:Choice Requires="p14">
      <p:transition spd="slow" p14:dur="2000" advTm="9435"/>
    </mc:Choice>
    <mc:Fallback xmlns="">
      <p:transition spd="slow" advTm="943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id="{8F3F3164-FFFE-45F3-9132-D849031B7FE8}"/>
              </a:ext>
            </a:extLst>
          </p:cNvPr>
          <p:cNvSpPr/>
          <p:nvPr/>
        </p:nvSpPr>
        <p:spPr>
          <a:xfrm>
            <a:off x="0" y="0"/>
            <a:ext cx="12192000" cy="774700"/>
          </a:xfrm>
          <a:prstGeom prst="rect">
            <a:avLst/>
          </a:prstGeom>
          <a:solidFill>
            <a:srgbClr val="0096BF"/>
          </a:solidFill>
          <a:ln>
            <a:solidFill>
              <a:srgbClr val="0096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Title 1"/>
          <p:cNvSpPr>
            <a:spLocks noGrp="1"/>
          </p:cNvSpPr>
          <p:nvPr>
            <p:ph type="title" idx="4294967295"/>
          </p:nvPr>
        </p:nvSpPr>
        <p:spPr>
          <a:xfrm>
            <a:off x="0" y="38100"/>
            <a:ext cx="10258023" cy="750888"/>
          </a:xfrm>
        </p:spPr>
        <p:txBody>
          <a:bodyPr>
            <a:normAutofit/>
          </a:bodyPr>
          <a:lstStyle/>
          <a:p>
            <a:r>
              <a:rPr lang="zh-CN" altLang="en-US" sz="3200" dirty="0">
                <a:solidFill>
                  <a:schemeClr val="bg1"/>
                </a:solidFill>
                <a:latin typeface="等线" panose="02010600030101010101" pitchFamily="2" charset="-122"/>
                <a:ea typeface="等线" panose="02010600030101010101" pitchFamily="2" charset="-122"/>
              </a:rPr>
              <a:t>结果：计算和实验数据的初步对比</a:t>
            </a:r>
          </a:p>
        </p:txBody>
      </p:sp>
      <p:sp>
        <p:nvSpPr>
          <p:cNvPr id="8" name="灯片编号占位符 7">
            <a:extLst>
              <a:ext uri="{FF2B5EF4-FFF2-40B4-BE49-F238E27FC236}">
                <a16:creationId xmlns:a16="http://schemas.microsoft.com/office/drawing/2014/main" id="{4A6A903A-52EB-42CE-BB4F-AE22D0EF1589}"/>
              </a:ext>
            </a:extLst>
          </p:cNvPr>
          <p:cNvSpPr>
            <a:spLocks noGrp="1"/>
          </p:cNvSpPr>
          <p:nvPr>
            <p:ph type="sldNum" sz="quarter" idx="12"/>
          </p:nvPr>
        </p:nvSpPr>
        <p:spPr/>
        <p:txBody>
          <a:bodyPr/>
          <a:lstStyle/>
          <a:p>
            <a:fld id="{1CCC14F9-CC17-411D-8E65-FB472F26BE97}" type="slidenum">
              <a:rPr lang="zh-CN" altLang="en-US" smtClean="0"/>
              <a:pPr/>
              <a:t>12</a:t>
            </a:fld>
            <a:endParaRPr lang="en-US" altLang="zh-CN" dirty="0"/>
          </a:p>
        </p:txBody>
      </p:sp>
      <p:sp>
        <p:nvSpPr>
          <p:cNvPr id="10" name="文本框 9">
            <a:extLst>
              <a:ext uri="{FF2B5EF4-FFF2-40B4-BE49-F238E27FC236}">
                <a16:creationId xmlns:a16="http://schemas.microsoft.com/office/drawing/2014/main" id="{F640EC89-C89A-9DD9-7BA5-BBDB896C5DA2}"/>
              </a:ext>
            </a:extLst>
          </p:cNvPr>
          <p:cNvSpPr txBox="1"/>
          <p:nvPr/>
        </p:nvSpPr>
        <p:spPr>
          <a:xfrm>
            <a:off x="7295197" y="1347051"/>
            <a:ext cx="4621697" cy="4555093"/>
          </a:xfrm>
          <a:prstGeom prst="rect">
            <a:avLst/>
          </a:prstGeom>
          <a:noFill/>
        </p:spPr>
        <p:txBody>
          <a:bodyPr wrap="square">
            <a:spAutoFit/>
          </a:bodyPr>
          <a:lstStyle/>
          <a:p>
            <a:pPr>
              <a:lnSpc>
                <a:spcPts val="2400"/>
              </a:lnSpc>
              <a:spcBef>
                <a:spcPts val="600"/>
              </a:spcBef>
            </a:pPr>
            <a:r>
              <a:rPr lang="zh-CN" altLang="en-US" sz="2000" dirty="0"/>
              <a:t>对第一个实验线圈的测试，提供了大量数据以验证、校准计算模型：</a:t>
            </a:r>
            <a:endParaRPr lang="en-US" altLang="zh-CN" sz="2000" dirty="0"/>
          </a:p>
          <a:p>
            <a:pPr>
              <a:lnSpc>
                <a:spcPts val="2400"/>
              </a:lnSpc>
              <a:spcBef>
                <a:spcPts val="600"/>
              </a:spcBef>
            </a:pPr>
            <a:endParaRPr lang="en-US" altLang="zh-CN" sz="2000" dirty="0"/>
          </a:p>
          <a:p>
            <a:pPr>
              <a:lnSpc>
                <a:spcPts val="2400"/>
              </a:lnSpc>
              <a:spcBef>
                <a:spcPts val="600"/>
              </a:spcBef>
            </a:pPr>
            <a:r>
              <a:rPr lang="zh-CN" altLang="en-US" sz="2000" dirty="0"/>
              <a:t>比较测量值和简单</a:t>
            </a:r>
            <a:r>
              <a:rPr lang="en-US" altLang="zh-CN" sz="2000" dirty="0"/>
              <a:t>LR</a:t>
            </a:r>
            <a:r>
              <a:rPr lang="zh-CN" altLang="en-US" sz="2000" dirty="0"/>
              <a:t>电路预测值：</a:t>
            </a:r>
            <a:endParaRPr lang="en-US" altLang="zh-CN" sz="2000" dirty="0"/>
          </a:p>
          <a:p>
            <a:pPr marL="285750" indent="-285750">
              <a:lnSpc>
                <a:spcPts val="2400"/>
              </a:lnSpc>
              <a:spcBef>
                <a:spcPts val="600"/>
              </a:spcBef>
              <a:buFont typeface="Wingdings" panose="05000000000000000000" pitchFamily="2" charset="2"/>
              <a:buChar char="Ø"/>
            </a:pPr>
            <a:r>
              <a:rPr lang="en-US" altLang="zh-CN" sz="2000" dirty="0"/>
              <a:t>CCT-SCQ</a:t>
            </a:r>
            <a:r>
              <a:rPr lang="zh-CN" altLang="en-US" sz="2000" dirty="0"/>
              <a:t>线圈失超后电流的变化远快于</a:t>
            </a:r>
            <a:r>
              <a:rPr lang="en-US" altLang="zh-CN" sz="2000" dirty="0"/>
              <a:t>LR</a:t>
            </a:r>
            <a:r>
              <a:rPr lang="zh-CN" altLang="en-US" sz="2000" dirty="0"/>
              <a:t>电路预测值，证明了该线圈中</a:t>
            </a:r>
            <a:r>
              <a:rPr lang="en-US" altLang="zh-CN" sz="2000" dirty="0"/>
              <a:t>Quench-Back</a:t>
            </a:r>
            <a:r>
              <a:rPr lang="zh-CN" altLang="en-US" sz="2000" dirty="0"/>
              <a:t>效应的存在；</a:t>
            </a:r>
            <a:endParaRPr lang="en-US" altLang="zh-CN" sz="2000" dirty="0"/>
          </a:p>
          <a:p>
            <a:pPr marL="285750" indent="-285750">
              <a:lnSpc>
                <a:spcPts val="2400"/>
              </a:lnSpc>
              <a:spcBef>
                <a:spcPts val="600"/>
              </a:spcBef>
              <a:buFont typeface="Wingdings" panose="05000000000000000000" pitchFamily="2" charset="2"/>
              <a:buChar char="Ø"/>
            </a:pPr>
            <a:endParaRPr lang="en-US" altLang="zh-CN" sz="2000" dirty="0"/>
          </a:p>
          <a:p>
            <a:pPr>
              <a:lnSpc>
                <a:spcPts val="2400"/>
              </a:lnSpc>
              <a:spcBef>
                <a:spcPts val="600"/>
              </a:spcBef>
            </a:pPr>
            <a:r>
              <a:rPr lang="zh-CN" altLang="en-US" sz="2000" dirty="0"/>
              <a:t>比较测量值和模拟值：</a:t>
            </a:r>
            <a:endParaRPr lang="en-US" altLang="zh-CN" sz="2000" dirty="0"/>
          </a:p>
          <a:p>
            <a:pPr marL="285750" indent="-285750">
              <a:lnSpc>
                <a:spcPts val="2400"/>
              </a:lnSpc>
              <a:spcBef>
                <a:spcPts val="600"/>
              </a:spcBef>
              <a:buFont typeface="Wingdings" panose="05000000000000000000" pitchFamily="2" charset="2"/>
              <a:buChar char="Ø"/>
            </a:pPr>
            <a:r>
              <a:rPr lang="zh-CN" altLang="en-US" sz="2000" dirty="0"/>
              <a:t>在未利用</a:t>
            </a:r>
            <a:r>
              <a:rPr lang="en-US" altLang="zh-CN" sz="2000" dirty="0"/>
              <a:t>fR</a:t>
            </a:r>
            <a:r>
              <a:rPr lang="zh-CN" altLang="en-US" sz="2000" dirty="0"/>
              <a:t>修正骨架电阻的情况下，模拟结果会严重地高估线圈和骨架的电磁感应，即在计算中过低地估计了线圈骨架（回路）的电阻</a:t>
            </a:r>
            <a:endParaRPr lang="en-US" altLang="zh-CN" sz="2000" dirty="0"/>
          </a:p>
        </p:txBody>
      </p:sp>
      <p:pic>
        <p:nvPicPr>
          <p:cNvPr id="12" name="图片 11" descr="图表, 直方图&#10;&#10;描述已自动生成">
            <a:extLst>
              <a:ext uri="{FF2B5EF4-FFF2-40B4-BE49-F238E27FC236}">
                <a16:creationId xmlns:a16="http://schemas.microsoft.com/office/drawing/2014/main" id="{D0FC0B38-A387-8009-9565-ABABF2CD144F}"/>
              </a:ext>
            </a:extLst>
          </p:cNvPr>
          <p:cNvPicPr>
            <a:picLocks noChangeAspect="1"/>
          </p:cNvPicPr>
          <p:nvPr/>
        </p:nvPicPr>
        <p:blipFill>
          <a:blip r:embed="rId3"/>
          <a:stretch>
            <a:fillRect/>
          </a:stretch>
        </p:blipFill>
        <p:spPr>
          <a:xfrm>
            <a:off x="126999" y="1411446"/>
            <a:ext cx="6984385" cy="4591059"/>
          </a:xfrm>
          <a:prstGeom prst="rect">
            <a:avLst/>
          </a:prstGeom>
        </p:spPr>
      </p:pic>
      <p:sp>
        <p:nvSpPr>
          <p:cNvPr id="16" name="文本框 15">
            <a:extLst>
              <a:ext uri="{FF2B5EF4-FFF2-40B4-BE49-F238E27FC236}">
                <a16:creationId xmlns:a16="http://schemas.microsoft.com/office/drawing/2014/main" id="{CEB81CEF-14DE-5ABD-2D66-7737FCB88528}"/>
              </a:ext>
            </a:extLst>
          </p:cNvPr>
          <p:cNvSpPr txBox="1"/>
          <p:nvPr/>
        </p:nvSpPr>
        <p:spPr>
          <a:xfrm>
            <a:off x="2711004" y="1781040"/>
            <a:ext cx="3670478" cy="1077218"/>
          </a:xfrm>
          <a:prstGeom prst="rect">
            <a:avLst/>
          </a:prstGeom>
          <a:solidFill>
            <a:schemeClr val="tx1">
              <a:lumMod val="50000"/>
              <a:lumOff val="50000"/>
              <a:alpha val="78000"/>
            </a:schemeClr>
          </a:solidFill>
        </p:spPr>
        <p:txBody>
          <a:bodyPr wrap="square" rtlCol="0">
            <a:spAutoFit/>
          </a:bodyPr>
          <a:lstStyle/>
          <a:p>
            <a:r>
              <a:rPr lang="zh-CN" altLang="en-US" sz="1600" b="1" dirty="0">
                <a:solidFill>
                  <a:schemeClr val="bg1"/>
                </a:solidFill>
                <a:latin typeface="Times New Roman" panose="02020603050405020304" pitchFamily="18" charset="0"/>
                <a:cs typeface="Times New Roman" panose="02020603050405020304" pitchFamily="18" charset="0"/>
              </a:rPr>
              <a:t>不同电流失超后线圈电流随时间变化：</a:t>
            </a:r>
            <a:endParaRPr lang="en-US" altLang="zh-CN" sz="1600" b="1"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zh-CN" altLang="en-US" sz="1600" dirty="0">
                <a:solidFill>
                  <a:schemeClr val="bg1"/>
                </a:solidFill>
                <a:latin typeface="Times New Roman" panose="02020603050405020304" pitchFamily="18" charset="0"/>
                <a:cs typeface="Times New Roman" panose="02020603050405020304" pitchFamily="18" charset="0"/>
              </a:rPr>
              <a:t>空心点图：测量值</a:t>
            </a:r>
            <a:endParaRPr lang="en-US" altLang="zh-CN" sz="1600"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zh-CN" altLang="en-US" sz="1600" dirty="0">
                <a:solidFill>
                  <a:schemeClr val="bg1"/>
                </a:solidFill>
                <a:latin typeface="Times New Roman" panose="02020603050405020304" pitchFamily="18" charset="0"/>
                <a:cs typeface="Times New Roman" panose="02020603050405020304" pitchFamily="18" charset="0"/>
              </a:rPr>
              <a:t>虚线：</a:t>
            </a:r>
            <a:r>
              <a:rPr lang="en-US" altLang="zh-CN" sz="1600" dirty="0">
                <a:solidFill>
                  <a:schemeClr val="bg1"/>
                </a:solidFill>
                <a:latin typeface="Times New Roman" panose="02020603050405020304" pitchFamily="18" charset="0"/>
                <a:cs typeface="Times New Roman" panose="02020603050405020304" pitchFamily="18" charset="0"/>
              </a:rPr>
              <a:t>LR</a:t>
            </a:r>
            <a:r>
              <a:rPr lang="zh-CN" altLang="en-US" sz="1600" dirty="0">
                <a:solidFill>
                  <a:schemeClr val="bg1"/>
                </a:solidFill>
                <a:latin typeface="Times New Roman" panose="02020603050405020304" pitchFamily="18" charset="0"/>
                <a:cs typeface="Times New Roman" panose="02020603050405020304" pitchFamily="18" charset="0"/>
              </a:rPr>
              <a:t>电路预测值</a:t>
            </a:r>
            <a:endParaRPr lang="en-US" altLang="zh-CN" sz="1600"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zh-CN" altLang="en-US" sz="1600" dirty="0">
                <a:solidFill>
                  <a:schemeClr val="bg1"/>
                </a:solidFill>
                <a:latin typeface="Times New Roman" panose="02020603050405020304" pitchFamily="18" charset="0"/>
                <a:cs typeface="Times New Roman" panose="02020603050405020304" pitchFamily="18" charset="0"/>
              </a:rPr>
              <a:t>实线：模拟值，设</a:t>
            </a:r>
            <a:r>
              <a:rPr lang="en-US" altLang="zh-CN" sz="1600" dirty="0">
                <a:solidFill>
                  <a:schemeClr val="bg1"/>
                </a:solidFill>
                <a:latin typeface="Times New Roman" panose="02020603050405020304" pitchFamily="18" charset="0"/>
                <a:cs typeface="Times New Roman" panose="02020603050405020304" pitchFamily="18" charset="0"/>
              </a:rPr>
              <a:t>fR</a:t>
            </a:r>
            <a:r>
              <a:rPr lang="zh-CN" altLang="en-US" sz="1600" dirty="0">
                <a:solidFill>
                  <a:schemeClr val="bg1"/>
                </a:solidFill>
                <a:latin typeface="Times New Roman" panose="02020603050405020304" pitchFamily="18" charset="0"/>
                <a:cs typeface="Times New Roman" panose="02020603050405020304" pitchFamily="18" charset="0"/>
              </a:rPr>
              <a:t>为</a:t>
            </a:r>
            <a:r>
              <a:rPr lang="en-US" altLang="zh-CN" sz="1600" dirty="0">
                <a:solidFill>
                  <a:schemeClr val="bg1"/>
                </a:solidFill>
                <a:latin typeface="Times New Roman" panose="02020603050405020304" pitchFamily="18" charset="0"/>
                <a:cs typeface="Times New Roman" panose="02020603050405020304" pitchFamily="18" charset="0"/>
              </a:rPr>
              <a:t>1</a:t>
            </a:r>
            <a:endParaRPr lang="zh-CN" altLang="en-US"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9378090"/>
      </p:ext>
    </p:extLst>
  </p:cSld>
  <p:clrMapOvr>
    <a:masterClrMapping/>
  </p:clrMapOvr>
  <mc:AlternateContent xmlns:mc="http://schemas.openxmlformats.org/markup-compatibility/2006" xmlns:p14="http://schemas.microsoft.com/office/powerpoint/2010/main">
    <mc:Choice Requires="p14">
      <p:transition spd="slow" p14:dur="2000" advTm="9435"/>
    </mc:Choice>
    <mc:Fallback xmlns="">
      <p:transition spd="slow" advTm="943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id="{8F3F3164-FFFE-45F3-9132-D849031B7FE8}"/>
              </a:ext>
            </a:extLst>
          </p:cNvPr>
          <p:cNvSpPr/>
          <p:nvPr/>
        </p:nvSpPr>
        <p:spPr>
          <a:xfrm>
            <a:off x="0" y="0"/>
            <a:ext cx="12192000" cy="774700"/>
          </a:xfrm>
          <a:prstGeom prst="rect">
            <a:avLst/>
          </a:prstGeom>
          <a:solidFill>
            <a:srgbClr val="0096BF"/>
          </a:solidFill>
          <a:ln>
            <a:solidFill>
              <a:srgbClr val="0096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Title 1"/>
          <p:cNvSpPr>
            <a:spLocks noGrp="1"/>
          </p:cNvSpPr>
          <p:nvPr>
            <p:ph type="title" idx="4294967295"/>
          </p:nvPr>
        </p:nvSpPr>
        <p:spPr>
          <a:xfrm>
            <a:off x="0" y="38100"/>
            <a:ext cx="10258023" cy="750888"/>
          </a:xfrm>
        </p:spPr>
        <p:txBody>
          <a:bodyPr>
            <a:normAutofit/>
          </a:bodyPr>
          <a:lstStyle/>
          <a:p>
            <a:r>
              <a:rPr lang="zh-CN" altLang="en-US" sz="3200" dirty="0">
                <a:solidFill>
                  <a:schemeClr val="bg1"/>
                </a:solidFill>
                <a:latin typeface="等线" panose="02010600030101010101" pitchFamily="2" charset="-122"/>
                <a:ea typeface="等线" panose="02010600030101010101" pitchFamily="2" charset="-122"/>
              </a:rPr>
              <a:t>结果：</a:t>
            </a:r>
            <a:r>
              <a:rPr lang="en-US" altLang="zh-CN" sz="3200" dirty="0">
                <a:solidFill>
                  <a:schemeClr val="bg1"/>
                </a:solidFill>
                <a:latin typeface="等线" panose="02010600030101010101" pitchFamily="2" charset="-122"/>
                <a:ea typeface="等线" panose="02010600030101010101" pitchFamily="2" charset="-122"/>
              </a:rPr>
              <a:t>fR</a:t>
            </a:r>
            <a:r>
              <a:rPr lang="zh-CN" altLang="en-US" sz="3200" dirty="0">
                <a:solidFill>
                  <a:schemeClr val="bg1"/>
                </a:solidFill>
                <a:latin typeface="等线" panose="02010600030101010101" pitchFamily="2" charset="-122"/>
                <a:ea typeface="等线" panose="02010600030101010101" pitchFamily="2" charset="-122"/>
              </a:rPr>
              <a:t>的修正</a:t>
            </a:r>
          </a:p>
        </p:txBody>
      </p:sp>
      <p:sp>
        <p:nvSpPr>
          <p:cNvPr id="8" name="灯片编号占位符 7">
            <a:extLst>
              <a:ext uri="{FF2B5EF4-FFF2-40B4-BE49-F238E27FC236}">
                <a16:creationId xmlns:a16="http://schemas.microsoft.com/office/drawing/2014/main" id="{4A6A903A-52EB-42CE-BB4F-AE22D0EF1589}"/>
              </a:ext>
            </a:extLst>
          </p:cNvPr>
          <p:cNvSpPr>
            <a:spLocks noGrp="1"/>
          </p:cNvSpPr>
          <p:nvPr>
            <p:ph type="sldNum" sz="quarter" idx="12"/>
          </p:nvPr>
        </p:nvSpPr>
        <p:spPr/>
        <p:txBody>
          <a:bodyPr/>
          <a:lstStyle/>
          <a:p>
            <a:fld id="{1CCC14F9-CC17-411D-8E65-FB472F26BE97}" type="slidenum">
              <a:rPr lang="zh-CN" altLang="en-US" smtClean="0"/>
              <a:pPr/>
              <a:t>13</a:t>
            </a:fld>
            <a:endParaRPr lang="en-US" altLang="zh-CN" dirty="0"/>
          </a:p>
        </p:txBody>
      </p:sp>
      <p:sp>
        <p:nvSpPr>
          <p:cNvPr id="10" name="文本框 9">
            <a:extLst>
              <a:ext uri="{FF2B5EF4-FFF2-40B4-BE49-F238E27FC236}">
                <a16:creationId xmlns:a16="http://schemas.microsoft.com/office/drawing/2014/main" id="{F640EC89-C89A-9DD9-7BA5-BBDB896C5DA2}"/>
              </a:ext>
            </a:extLst>
          </p:cNvPr>
          <p:cNvSpPr txBox="1"/>
          <p:nvPr/>
        </p:nvSpPr>
        <p:spPr>
          <a:xfrm>
            <a:off x="7407072" y="1050837"/>
            <a:ext cx="4621697" cy="4093428"/>
          </a:xfrm>
          <a:prstGeom prst="rect">
            <a:avLst/>
          </a:prstGeom>
          <a:noFill/>
        </p:spPr>
        <p:txBody>
          <a:bodyPr wrap="square">
            <a:spAutoFit/>
          </a:bodyPr>
          <a:lstStyle/>
          <a:p>
            <a:pPr marL="285750" indent="-285750">
              <a:lnSpc>
                <a:spcPts val="2400"/>
              </a:lnSpc>
              <a:spcBef>
                <a:spcPts val="600"/>
              </a:spcBef>
              <a:buFont typeface="Wingdings" panose="05000000000000000000" pitchFamily="2" charset="2"/>
              <a:buChar char="Ø"/>
            </a:pPr>
            <a:r>
              <a:rPr lang="zh-CN" altLang="en-US" sz="2000" dirty="0"/>
              <a:t>设置不同的</a:t>
            </a:r>
            <a:r>
              <a:rPr lang="en-US" altLang="zh-CN" sz="2000" dirty="0"/>
              <a:t>fR</a:t>
            </a:r>
            <a:r>
              <a:rPr lang="zh-CN" altLang="en-US" sz="2000" dirty="0"/>
              <a:t>，</a:t>
            </a:r>
            <a:r>
              <a:rPr lang="zh-CN" altLang="en-US" sz="2000" dirty="0">
                <a:solidFill>
                  <a:srgbClr val="FF5252"/>
                </a:solidFill>
              </a:rPr>
              <a:t>忽略骨架中涡流的热效应，考察线圈和骨架的电磁感应</a:t>
            </a:r>
            <a:r>
              <a:rPr lang="zh-CN" altLang="en-US" sz="2000" dirty="0"/>
              <a:t>，以寻找最合适的</a:t>
            </a:r>
            <a:r>
              <a:rPr lang="en-US" altLang="zh-CN" sz="2000" dirty="0"/>
              <a:t>fR</a:t>
            </a:r>
            <a:r>
              <a:rPr lang="zh-CN" altLang="en-US" sz="2000" dirty="0"/>
              <a:t>修正值；</a:t>
            </a:r>
            <a:endParaRPr lang="en-US" altLang="zh-CN" sz="2000" dirty="0"/>
          </a:p>
          <a:p>
            <a:pPr marL="285750" indent="-285750">
              <a:lnSpc>
                <a:spcPts val="2400"/>
              </a:lnSpc>
              <a:spcBef>
                <a:spcPts val="600"/>
              </a:spcBef>
              <a:buFont typeface="Wingdings" panose="05000000000000000000" pitchFamily="2" charset="2"/>
              <a:buChar char="Ø"/>
            </a:pPr>
            <a:endParaRPr lang="en-US" altLang="zh-CN" sz="2000" dirty="0"/>
          </a:p>
          <a:p>
            <a:pPr marL="285750" indent="-285750">
              <a:lnSpc>
                <a:spcPts val="2400"/>
              </a:lnSpc>
              <a:spcBef>
                <a:spcPts val="600"/>
              </a:spcBef>
              <a:buFont typeface="Wingdings" panose="05000000000000000000" pitchFamily="2" charset="2"/>
              <a:buChar char="Ø"/>
            </a:pPr>
            <a:r>
              <a:rPr lang="en-US" altLang="zh-CN" sz="2000" dirty="0"/>
              <a:t> </a:t>
            </a:r>
            <a:r>
              <a:rPr lang="zh-CN" altLang="en-US" sz="2000" dirty="0"/>
              <a:t>对比后发现</a:t>
            </a:r>
            <a:r>
              <a:rPr lang="en-US" altLang="zh-CN" sz="2000" dirty="0"/>
              <a:t>fR=20</a:t>
            </a:r>
            <a:r>
              <a:rPr lang="zh-CN" altLang="en-US" sz="2000" dirty="0"/>
              <a:t>能够较好地模拟出不同失超电流下线圈和骨架的电磁感应过程，避免了偶然性；</a:t>
            </a:r>
            <a:endParaRPr lang="en-US" altLang="zh-CN" sz="2000" dirty="0"/>
          </a:p>
          <a:p>
            <a:pPr marL="285750" indent="-285750">
              <a:lnSpc>
                <a:spcPts val="2400"/>
              </a:lnSpc>
              <a:spcBef>
                <a:spcPts val="600"/>
              </a:spcBef>
              <a:buFont typeface="Wingdings" panose="05000000000000000000" pitchFamily="2" charset="2"/>
              <a:buChar char="Ø"/>
            </a:pPr>
            <a:endParaRPr lang="en-US" altLang="zh-CN" sz="2000" dirty="0"/>
          </a:p>
          <a:p>
            <a:pPr marL="285750" indent="-285750">
              <a:lnSpc>
                <a:spcPts val="2400"/>
              </a:lnSpc>
              <a:spcBef>
                <a:spcPts val="600"/>
              </a:spcBef>
              <a:buFont typeface="Wingdings" panose="05000000000000000000" pitchFamily="2" charset="2"/>
              <a:buChar char="Ø"/>
            </a:pPr>
            <a:r>
              <a:rPr lang="zh-CN" altLang="en-US" sz="2000" dirty="0"/>
              <a:t>在失超电流很小时，忽略涡流热效应的模拟结果和实测值吻合很好，但随着失超电流增大，测量值会在更早的时间更快衰减，说明有热效应存在；</a:t>
            </a:r>
            <a:endParaRPr lang="en-US" altLang="zh-CN" sz="2000" dirty="0"/>
          </a:p>
        </p:txBody>
      </p:sp>
      <p:grpSp>
        <p:nvGrpSpPr>
          <p:cNvPr id="18" name="组合 17">
            <a:extLst>
              <a:ext uri="{FF2B5EF4-FFF2-40B4-BE49-F238E27FC236}">
                <a16:creationId xmlns:a16="http://schemas.microsoft.com/office/drawing/2014/main" id="{CB66128E-75EE-C4C3-6EF5-D54B9B83F6B4}"/>
              </a:ext>
            </a:extLst>
          </p:cNvPr>
          <p:cNvGrpSpPr/>
          <p:nvPr/>
        </p:nvGrpSpPr>
        <p:grpSpPr>
          <a:xfrm>
            <a:off x="126999" y="788988"/>
            <a:ext cx="7280073" cy="4929902"/>
            <a:chOff x="126998" y="1058148"/>
            <a:chExt cx="7280073" cy="4929902"/>
          </a:xfrm>
        </p:grpSpPr>
        <p:pic>
          <p:nvPicPr>
            <p:cNvPr id="4" name="图片 3" descr="图表, 直方图&#10;&#10;描述已自动生成">
              <a:extLst>
                <a:ext uri="{FF2B5EF4-FFF2-40B4-BE49-F238E27FC236}">
                  <a16:creationId xmlns:a16="http://schemas.microsoft.com/office/drawing/2014/main" id="{F961990C-40A7-54E8-1903-CD178AB05914}"/>
                </a:ext>
              </a:extLst>
            </p:cNvPr>
            <p:cNvPicPr>
              <a:picLocks noChangeAspect="1"/>
            </p:cNvPicPr>
            <p:nvPr/>
          </p:nvPicPr>
          <p:blipFill>
            <a:blip r:embed="rId3"/>
            <a:stretch>
              <a:fillRect/>
            </a:stretch>
          </p:blipFill>
          <p:spPr>
            <a:xfrm>
              <a:off x="126998" y="1058148"/>
              <a:ext cx="7280073" cy="4929902"/>
            </a:xfrm>
            <a:prstGeom prst="rect">
              <a:avLst/>
            </a:prstGeom>
          </p:spPr>
        </p:pic>
        <p:cxnSp>
          <p:nvCxnSpPr>
            <p:cNvPr id="6" name="直接箭头连接符 5">
              <a:extLst>
                <a:ext uri="{FF2B5EF4-FFF2-40B4-BE49-F238E27FC236}">
                  <a16:creationId xmlns:a16="http://schemas.microsoft.com/office/drawing/2014/main" id="{912AFB5F-30A2-8FD2-DE75-A62622C7F511}"/>
                </a:ext>
              </a:extLst>
            </p:cNvPr>
            <p:cNvCxnSpPr/>
            <p:nvPr/>
          </p:nvCxnSpPr>
          <p:spPr>
            <a:xfrm flipV="1">
              <a:off x="6838682" y="3567448"/>
              <a:ext cx="0" cy="1931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B85E4C24-4680-95C6-1F55-E7FB43898E96}"/>
                </a:ext>
              </a:extLst>
            </p:cNvPr>
            <p:cNvCxnSpPr>
              <a:cxnSpLocks/>
            </p:cNvCxnSpPr>
            <p:nvPr/>
          </p:nvCxnSpPr>
          <p:spPr>
            <a:xfrm flipV="1">
              <a:off x="4724400" y="3005071"/>
              <a:ext cx="0" cy="1931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2D297B9B-DE27-BC91-8CD9-3647A98148A7}"/>
                </a:ext>
              </a:extLst>
            </p:cNvPr>
            <p:cNvCxnSpPr>
              <a:cxnSpLocks/>
            </p:cNvCxnSpPr>
            <p:nvPr/>
          </p:nvCxnSpPr>
          <p:spPr>
            <a:xfrm flipV="1">
              <a:off x="3584620" y="2534991"/>
              <a:ext cx="0" cy="1931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4E212FB9-CDAC-61AC-7DDE-C0BE23D7A43B}"/>
                </a:ext>
              </a:extLst>
            </p:cNvPr>
            <p:cNvSpPr txBox="1"/>
            <p:nvPr/>
          </p:nvSpPr>
          <p:spPr>
            <a:xfrm>
              <a:off x="4093763" y="3808754"/>
              <a:ext cx="2442264" cy="584775"/>
            </a:xfrm>
            <a:prstGeom prst="rect">
              <a:avLst/>
            </a:prstGeom>
            <a:solidFill>
              <a:schemeClr val="tx1">
                <a:lumMod val="50000"/>
                <a:lumOff val="50000"/>
                <a:alpha val="78000"/>
              </a:schemeClr>
            </a:solidFill>
          </p:spPr>
          <p:txBody>
            <a:bodyPr wrap="square" rtlCol="0">
              <a:spAutoFit/>
            </a:bodyPr>
            <a:lstStyle/>
            <a:p>
              <a:r>
                <a:rPr lang="zh-CN" altLang="en-US" sz="1600" dirty="0">
                  <a:solidFill>
                    <a:schemeClr val="bg1"/>
                  </a:solidFill>
                  <a:latin typeface="Times New Roman" panose="02020603050405020304" pitchFamily="18" charset="0"/>
                  <a:cs typeface="Times New Roman" panose="02020603050405020304" pitchFamily="18" charset="0"/>
                </a:rPr>
                <a:t>红色箭头指示实测值偏离</a:t>
              </a:r>
              <a:r>
                <a:rPr lang="zh-CN" altLang="en-US" sz="1600" b="1" dirty="0">
                  <a:solidFill>
                    <a:schemeClr val="bg1"/>
                  </a:solidFill>
                  <a:latin typeface="Times New Roman" panose="02020603050405020304" pitchFamily="18" charset="0"/>
                  <a:cs typeface="Times New Roman" panose="02020603050405020304" pitchFamily="18" charset="0"/>
                </a:rPr>
                <a:t>纯电磁感应结果</a:t>
              </a:r>
              <a:r>
                <a:rPr lang="zh-CN" altLang="en-US" sz="1600" dirty="0">
                  <a:solidFill>
                    <a:schemeClr val="bg1"/>
                  </a:solidFill>
                  <a:latin typeface="Times New Roman" panose="02020603050405020304" pitchFamily="18" charset="0"/>
                  <a:cs typeface="Times New Roman" panose="02020603050405020304" pitchFamily="18" charset="0"/>
                </a:rPr>
                <a:t>的时间</a:t>
              </a:r>
            </a:p>
          </p:txBody>
        </p:sp>
      </p:grpSp>
      <p:sp>
        <p:nvSpPr>
          <p:cNvPr id="17" name="文本框 16">
            <a:extLst>
              <a:ext uri="{FF2B5EF4-FFF2-40B4-BE49-F238E27FC236}">
                <a16:creationId xmlns:a16="http://schemas.microsoft.com/office/drawing/2014/main" id="{89C197F5-0233-0B4A-592B-1FF42588E545}"/>
              </a:ext>
            </a:extLst>
          </p:cNvPr>
          <p:cNvSpPr txBox="1"/>
          <p:nvPr/>
        </p:nvSpPr>
        <p:spPr>
          <a:xfrm>
            <a:off x="451205" y="5594501"/>
            <a:ext cx="10901522" cy="1152623"/>
          </a:xfrm>
          <a:prstGeom prst="rect">
            <a:avLst/>
          </a:prstGeom>
          <a:noFill/>
        </p:spPr>
        <p:txBody>
          <a:bodyPr wrap="square">
            <a:spAutoFit/>
          </a:bodyPr>
          <a:lstStyle/>
          <a:p>
            <a:pPr>
              <a:lnSpc>
                <a:spcPts val="2400"/>
              </a:lnSpc>
              <a:spcBef>
                <a:spcPts val="600"/>
              </a:spcBef>
            </a:pPr>
            <a:r>
              <a:rPr lang="en-US" altLang="zh-CN" sz="2000" dirty="0"/>
              <a:t>fR</a:t>
            </a:r>
            <a:r>
              <a:rPr lang="zh-CN" altLang="en-US" sz="2000" dirty="0"/>
              <a:t>的来源？</a:t>
            </a:r>
            <a:endParaRPr lang="en-US" altLang="zh-CN" sz="2000" dirty="0"/>
          </a:p>
          <a:p>
            <a:pPr marL="742950" lvl="1" indent="-285750">
              <a:lnSpc>
                <a:spcPts val="2400"/>
              </a:lnSpc>
              <a:spcBef>
                <a:spcPts val="600"/>
              </a:spcBef>
              <a:buFont typeface="Wingdings" panose="05000000000000000000" pitchFamily="2" charset="2"/>
              <a:buChar char="Ø"/>
            </a:pPr>
            <a:r>
              <a:rPr lang="zh-CN" altLang="en-US" dirty="0"/>
              <a:t>线圈骨架的低温电阻率和模拟用值的区别（应提前测量骨架</a:t>
            </a:r>
            <a:r>
              <a:rPr lang="en-US" altLang="zh-CN" dirty="0"/>
              <a:t>RRR</a:t>
            </a:r>
            <a:r>
              <a:rPr lang="zh-CN" altLang="en-US" dirty="0"/>
              <a:t>）；</a:t>
            </a:r>
            <a:endParaRPr lang="en-US" altLang="zh-CN" dirty="0"/>
          </a:p>
          <a:p>
            <a:pPr marL="742950" lvl="1" indent="-285750">
              <a:lnSpc>
                <a:spcPts val="2400"/>
              </a:lnSpc>
              <a:spcBef>
                <a:spcPts val="600"/>
              </a:spcBef>
              <a:buFont typeface="Wingdings" panose="05000000000000000000" pitchFamily="2" charset="2"/>
              <a:buChar char="Ø"/>
            </a:pPr>
            <a:r>
              <a:rPr lang="zh-CN" altLang="en-US" dirty="0"/>
              <a:t>对骨架耦合回路的过于简化：</a:t>
            </a:r>
            <a:r>
              <a:rPr lang="en-US" altLang="zh-CN" dirty="0"/>
              <a:t>RRR=8 V.S. fR=20</a:t>
            </a:r>
            <a:r>
              <a:rPr lang="zh-CN" altLang="en-US" dirty="0"/>
              <a:t>（</a:t>
            </a:r>
            <a:r>
              <a:rPr lang="en-US" altLang="zh-CN" dirty="0"/>
              <a:t>CERN</a:t>
            </a:r>
            <a:r>
              <a:rPr lang="zh-CN" altLang="en-US" dirty="0"/>
              <a:t>两台</a:t>
            </a:r>
            <a:r>
              <a:rPr lang="en-US" altLang="zh-CN" dirty="0"/>
              <a:t>MCBRD</a:t>
            </a:r>
            <a:r>
              <a:rPr lang="zh-CN" altLang="en-US" dirty="0"/>
              <a:t>磁体中分布观察到了</a:t>
            </a:r>
            <a:r>
              <a:rPr lang="en-US" altLang="zh-CN" dirty="0"/>
              <a:t>0.8</a:t>
            </a:r>
            <a:r>
              <a:rPr lang="zh-CN" altLang="en-US" dirty="0"/>
              <a:t>和</a:t>
            </a:r>
            <a:r>
              <a:rPr lang="en-US" altLang="zh-CN" dirty="0"/>
              <a:t>2</a:t>
            </a:r>
            <a:r>
              <a:rPr lang="en-US" altLang="zh-CN" sz="1800" b="1" dirty="0">
                <a:latin typeface="Times New Roman" panose="02020603050405020304" pitchFamily="18" charset="0"/>
                <a:cs typeface="Times New Roman" panose="02020603050405020304" pitchFamily="18" charset="0"/>
              </a:rPr>
              <a:t>*</a:t>
            </a:r>
            <a:r>
              <a:rPr lang="en-US" altLang="zh-CN" sz="1800" b="1" baseline="30000" dirty="0">
                <a:latin typeface="Times New Roman" panose="02020603050405020304" pitchFamily="18" charset="0"/>
                <a:cs typeface="Times New Roman" panose="02020603050405020304" pitchFamily="18" charset="0"/>
              </a:rPr>
              <a:t>[4] </a:t>
            </a:r>
            <a:r>
              <a:rPr lang="zh-CN" altLang="en-US" dirty="0"/>
              <a:t>）</a:t>
            </a:r>
            <a:endParaRPr lang="en-US" altLang="zh-CN" dirty="0"/>
          </a:p>
        </p:txBody>
      </p:sp>
    </p:spTree>
    <p:extLst>
      <p:ext uri="{BB962C8B-B14F-4D97-AF65-F5344CB8AC3E}">
        <p14:creationId xmlns:p14="http://schemas.microsoft.com/office/powerpoint/2010/main" val="3631432075"/>
      </p:ext>
    </p:extLst>
  </p:cSld>
  <p:clrMapOvr>
    <a:masterClrMapping/>
  </p:clrMapOvr>
  <mc:AlternateContent xmlns:mc="http://schemas.openxmlformats.org/markup-compatibility/2006" xmlns:p14="http://schemas.microsoft.com/office/powerpoint/2010/main">
    <mc:Choice Requires="p14">
      <p:transition spd="slow" p14:dur="2000" advTm="9435"/>
    </mc:Choice>
    <mc:Fallback xmlns="">
      <p:transition spd="slow" advTm="943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id="{8F3F3164-FFFE-45F3-9132-D849031B7FE8}"/>
              </a:ext>
            </a:extLst>
          </p:cNvPr>
          <p:cNvSpPr/>
          <p:nvPr/>
        </p:nvSpPr>
        <p:spPr>
          <a:xfrm>
            <a:off x="0" y="0"/>
            <a:ext cx="12192000" cy="774700"/>
          </a:xfrm>
          <a:prstGeom prst="rect">
            <a:avLst/>
          </a:prstGeom>
          <a:solidFill>
            <a:srgbClr val="0096BF"/>
          </a:solidFill>
          <a:ln>
            <a:solidFill>
              <a:srgbClr val="0096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Title 1"/>
          <p:cNvSpPr>
            <a:spLocks noGrp="1"/>
          </p:cNvSpPr>
          <p:nvPr>
            <p:ph type="title" idx="4294967295"/>
          </p:nvPr>
        </p:nvSpPr>
        <p:spPr>
          <a:xfrm>
            <a:off x="0" y="38100"/>
            <a:ext cx="10258023" cy="750888"/>
          </a:xfrm>
        </p:spPr>
        <p:txBody>
          <a:bodyPr>
            <a:normAutofit/>
          </a:bodyPr>
          <a:lstStyle/>
          <a:p>
            <a:r>
              <a:rPr lang="zh-CN" altLang="en-US" sz="3200" dirty="0">
                <a:solidFill>
                  <a:schemeClr val="bg1"/>
                </a:solidFill>
                <a:latin typeface="等线" panose="02010600030101010101" pitchFamily="2" charset="-122"/>
                <a:ea typeface="等线" panose="02010600030101010101" pitchFamily="2" charset="-122"/>
              </a:rPr>
              <a:t>结果：</a:t>
            </a:r>
            <a:r>
              <a:rPr lang="en-US" altLang="zh-CN" sz="3200" dirty="0">
                <a:solidFill>
                  <a:schemeClr val="bg1"/>
                </a:solidFill>
                <a:latin typeface="等线" panose="02010600030101010101" pitchFamily="2" charset="-122"/>
                <a:ea typeface="等线" panose="02010600030101010101" pitchFamily="2" charset="-122"/>
              </a:rPr>
              <a:t>fR</a:t>
            </a:r>
            <a:r>
              <a:rPr lang="zh-CN" altLang="en-US" sz="3200" dirty="0">
                <a:solidFill>
                  <a:schemeClr val="bg1"/>
                </a:solidFill>
                <a:latin typeface="等线" panose="02010600030101010101" pitchFamily="2" charset="-122"/>
                <a:ea typeface="等线" panose="02010600030101010101" pitchFamily="2" charset="-122"/>
              </a:rPr>
              <a:t>修正后的计算结果和实验数据的对比</a:t>
            </a:r>
          </a:p>
        </p:txBody>
      </p:sp>
      <p:sp>
        <p:nvSpPr>
          <p:cNvPr id="8" name="灯片编号占位符 7">
            <a:extLst>
              <a:ext uri="{FF2B5EF4-FFF2-40B4-BE49-F238E27FC236}">
                <a16:creationId xmlns:a16="http://schemas.microsoft.com/office/drawing/2014/main" id="{4A6A903A-52EB-42CE-BB4F-AE22D0EF1589}"/>
              </a:ext>
            </a:extLst>
          </p:cNvPr>
          <p:cNvSpPr>
            <a:spLocks noGrp="1"/>
          </p:cNvSpPr>
          <p:nvPr>
            <p:ph type="sldNum" sz="quarter" idx="12"/>
          </p:nvPr>
        </p:nvSpPr>
        <p:spPr/>
        <p:txBody>
          <a:bodyPr/>
          <a:lstStyle/>
          <a:p>
            <a:fld id="{1CCC14F9-CC17-411D-8E65-FB472F26BE97}" type="slidenum">
              <a:rPr lang="zh-CN" altLang="en-US" smtClean="0"/>
              <a:pPr/>
              <a:t>14</a:t>
            </a:fld>
            <a:endParaRPr lang="en-US" altLang="zh-CN" dirty="0"/>
          </a:p>
        </p:txBody>
      </p:sp>
      <p:sp>
        <p:nvSpPr>
          <p:cNvPr id="10" name="文本框 9">
            <a:extLst>
              <a:ext uri="{FF2B5EF4-FFF2-40B4-BE49-F238E27FC236}">
                <a16:creationId xmlns:a16="http://schemas.microsoft.com/office/drawing/2014/main" id="{F640EC89-C89A-9DD9-7BA5-BBDB896C5DA2}"/>
              </a:ext>
            </a:extLst>
          </p:cNvPr>
          <p:cNvSpPr txBox="1"/>
          <p:nvPr/>
        </p:nvSpPr>
        <p:spPr>
          <a:xfrm>
            <a:off x="6660125" y="4044386"/>
            <a:ext cx="5260975" cy="2400657"/>
          </a:xfrm>
          <a:prstGeom prst="rect">
            <a:avLst/>
          </a:prstGeom>
          <a:noFill/>
        </p:spPr>
        <p:txBody>
          <a:bodyPr wrap="square">
            <a:spAutoFit/>
          </a:bodyPr>
          <a:lstStyle/>
          <a:p>
            <a:pPr marL="285750" indent="-285750">
              <a:lnSpc>
                <a:spcPts val="2400"/>
              </a:lnSpc>
              <a:spcBef>
                <a:spcPts val="600"/>
              </a:spcBef>
              <a:buFont typeface="Wingdings" panose="05000000000000000000" pitchFamily="2" charset="2"/>
              <a:buChar char="Ø"/>
            </a:pPr>
            <a:r>
              <a:rPr lang="zh-CN" altLang="en-US" sz="2000" dirty="0"/>
              <a:t>修正</a:t>
            </a:r>
            <a:r>
              <a:rPr lang="en-US" altLang="zh-CN" sz="2000" dirty="0"/>
              <a:t>fR</a:t>
            </a:r>
            <a:r>
              <a:rPr lang="zh-CN" altLang="en-US" sz="2000" dirty="0"/>
              <a:t>后，模拟得到的失超后线圈电流衰减和实验测量值非常接近，失超积分的差别小于</a:t>
            </a:r>
            <a:r>
              <a:rPr lang="en-US" altLang="zh-CN" sz="2000" dirty="0"/>
              <a:t>5%</a:t>
            </a:r>
            <a:r>
              <a:rPr lang="zh-CN" altLang="en-US" sz="2000" dirty="0"/>
              <a:t>，足以作为失超保护设计的依据；</a:t>
            </a:r>
            <a:endParaRPr lang="en-US" altLang="zh-CN" sz="2000" dirty="0"/>
          </a:p>
          <a:p>
            <a:pPr marL="285750" indent="-285750">
              <a:lnSpc>
                <a:spcPts val="2400"/>
              </a:lnSpc>
              <a:spcBef>
                <a:spcPts val="600"/>
              </a:spcBef>
              <a:buFont typeface="Wingdings" panose="05000000000000000000" pitchFamily="2" charset="2"/>
              <a:buChar char="Ø"/>
            </a:pPr>
            <a:r>
              <a:rPr lang="zh-CN" altLang="en-US" sz="2000" dirty="0"/>
              <a:t>在</a:t>
            </a:r>
            <a:r>
              <a:rPr lang="en-US" altLang="zh-CN" sz="2000" dirty="0"/>
              <a:t>3</a:t>
            </a:r>
            <a:r>
              <a:rPr lang="zh-CN" altLang="en-US" sz="2000" dirty="0"/>
              <a:t>个较高失超电流的情况下，在</a:t>
            </a:r>
            <a:r>
              <a:rPr lang="en-US" altLang="zh-CN" sz="2000" dirty="0"/>
              <a:t>40-80ms</a:t>
            </a:r>
            <a:r>
              <a:rPr lang="zh-CN" altLang="en-US" sz="2000" dirty="0"/>
              <a:t>后，模拟结果都比测量值偏高一些，表明线圈电阻被低估。</a:t>
            </a:r>
            <a:endParaRPr lang="en-US" altLang="zh-CN" sz="2000" dirty="0"/>
          </a:p>
          <a:p>
            <a:pPr lvl="1">
              <a:lnSpc>
                <a:spcPts val="2400"/>
              </a:lnSpc>
              <a:spcBef>
                <a:spcPts val="600"/>
              </a:spcBef>
            </a:pPr>
            <a:r>
              <a:rPr lang="en-US" altLang="zh-CN" sz="2000" dirty="0"/>
              <a:t>	</a:t>
            </a:r>
            <a:r>
              <a:rPr lang="zh-CN" altLang="en-US" sz="2000" dirty="0"/>
              <a:t>可能原因？</a:t>
            </a:r>
            <a:endParaRPr lang="en-US" altLang="zh-CN" sz="2000" dirty="0"/>
          </a:p>
        </p:txBody>
      </p:sp>
      <p:graphicFrame>
        <p:nvGraphicFramePr>
          <p:cNvPr id="5" name="对象 4">
            <a:extLst>
              <a:ext uri="{FF2B5EF4-FFF2-40B4-BE49-F238E27FC236}">
                <a16:creationId xmlns:a16="http://schemas.microsoft.com/office/drawing/2014/main" id="{2107F94C-5299-CCCD-EA4D-CECF94477ECC}"/>
              </a:ext>
            </a:extLst>
          </p:cNvPr>
          <p:cNvGraphicFramePr>
            <a:graphicFrameLocks noChangeAspect="1"/>
          </p:cNvGraphicFramePr>
          <p:nvPr>
            <p:extLst>
              <p:ext uri="{D42A27DB-BD31-4B8C-83A1-F6EECF244321}">
                <p14:modId xmlns:p14="http://schemas.microsoft.com/office/powerpoint/2010/main" val="2732345706"/>
              </p:ext>
            </p:extLst>
          </p:nvPr>
        </p:nvGraphicFramePr>
        <p:xfrm>
          <a:off x="6742113" y="1794857"/>
          <a:ext cx="5260975" cy="2393950"/>
        </p:xfrm>
        <a:graphic>
          <a:graphicData uri="http://schemas.openxmlformats.org/presentationml/2006/ole">
            <mc:AlternateContent xmlns:mc="http://schemas.openxmlformats.org/markup-compatibility/2006">
              <mc:Choice xmlns:v="urn:schemas-microsoft-com:vml" Requires="v">
                <p:oleObj name="Document" r:id="rId3" imgW="5261479" imgH="2393466" progId="Word.Document.12">
                  <p:embed/>
                </p:oleObj>
              </mc:Choice>
              <mc:Fallback>
                <p:oleObj name="Document" r:id="rId3" imgW="5261479" imgH="2393466" progId="Word.Document.12">
                  <p:embed/>
                  <p:pic>
                    <p:nvPicPr>
                      <p:cNvPr id="5" name="对象 4">
                        <a:extLst>
                          <a:ext uri="{FF2B5EF4-FFF2-40B4-BE49-F238E27FC236}">
                            <a16:creationId xmlns:a16="http://schemas.microsoft.com/office/drawing/2014/main" id="{2107F94C-5299-CCCD-EA4D-CECF94477ECC}"/>
                          </a:ext>
                        </a:extLst>
                      </p:cNvPr>
                      <p:cNvPicPr/>
                      <p:nvPr/>
                    </p:nvPicPr>
                    <p:blipFill>
                      <a:blip r:embed="rId4"/>
                      <a:stretch>
                        <a:fillRect/>
                      </a:stretch>
                    </p:blipFill>
                    <p:spPr>
                      <a:xfrm>
                        <a:off x="6742113" y="1794857"/>
                        <a:ext cx="5260975" cy="2393950"/>
                      </a:xfrm>
                      <a:prstGeom prst="rect">
                        <a:avLst/>
                      </a:prstGeom>
                    </p:spPr>
                  </p:pic>
                </p:oleObj>
              </mc:Fallback>
            </mc:AlternateContent>
          </a:graphicData>
        </a:graphic>
      </p:graphicFrame>
      <p:pic>
        <p:nvPicPr>
          <p:cNvPr id="6" name="图片 5" descr="形状&#10;&#10;描述已自动生成">
            <a:extLst>
              <a:ext uri="{FF2B5EF4-FFF2-40B4-BE49-F238E27FC236}">
                <a16:creationId xmlns:a16="http://schemas.microsoft.com/office/drawing/2014/main" id="{28E49498-1B90-E91F-6410-7BC3822A657F}"/>
              </a:ext>
            </a:extLst>
          </p:cNvPr>
          <p:cNvPicPr>
            <a:picLocks noChangeAspect="1"/>
          </p:cNvPicPr>
          <p:nvPr/>
        </p:nvPicPr>
        <p:blipFill>
          <a:blip r:embed="rId5"/>
          <a:stretch>
            <a:fillRect/>
          </a:stretch>
        </p:blipFill>
        <p:spPr>
          <a:xfrm>
            <a:off x="126999" y="1411446"/>
            <a:ext cx="6244238" cy="4101783"/>
          </a:xfrm>
          <a:prstGeom prst="rect">
            <a:avLst/>
          </a:prstGeom>
        </p:spPr>
      </p:pic>
      <p:sp>
        <p:nvSpPr>
          <p:cNvPr id="11" name="文本框 10">
            <a:extLst>
              <a:ext uri="{FF2B5EF4-FFF2-40B4-BE49-F238E27FC236}">
                <a16:creationId xmlns:a16="http://schemas.microsoft.com/office/drawing/2014/main" id="{EFEDCEC8-851E-52A4-24AE-DB6669B70F5D}"/>
              </a:ext>
            </a:extLst>
          </p:cNvPr>
          <p:cNvSpPr txBox="1"/>
          <p:nvPr/>
        </p:nvSpPr>
        <p:spPr>
          <a:xfrm>
            <a:off x="2474245" y="1896242"/>
            <a:ext cx="2728819" cy="584775"/>
          </a:xfrm>
          <a:prstGeom prst="rect">
            <a:avLst/>
          </a:prstGeom>
          <a:solidFill>
            <a:schemeClr val="tx1">
              <a:lumMod val="50000"/>
              <a:lumOff val="50000"/>
              <a:alpha val="78000"/>
            </a:schemeClr>
          </a:solidFill>
        </p:spPr>
        <p:txBody>
          <a:bodyPr wrap="square" rtlCol="0">
            <a:spAutoFit/>
          </a:bodyPr>
          <a:lstStyle/>
          <a:p>
            <a:r>
              <a:rPr lang="en-US" altLang="zh-CN" sz="1600" b="1" dirty="0">
                <a:solidFill>
                  <a:schemeClr val="bg1"/>
                </a:solidFill>
                <a:latin typeface="Times New Roman" panose="02020603050405020304" pitchFamily="18" charset="0"/>
                <a:cs typeface="Times New Roman" panose="02020603050405020304" pitchFamily="18" charset="0"/>
              </a:rPr>
              <a:t>fR</a:t>
            </a:r>
            <a:r>
              <a:rPr lang="zh-CN" altLang="en-US" sz="1600" b="1" dirty="0">
                <a:solidFill>
                  <a:schemeClr val="bg1"/>
                </a:solidFill>
                <a:latin typeface="Times New Roman" panose="02020603050405020304" pitchFamily="18" charset="0"/>
                <a:cs typeface="Times New Roman" panose="02020603050405020304" pitchFamily="18" charset="0"/>
              </a:rPr>
              <a:t>修正为</a:t>
            </a:r>
            <a:r>
              <a:rPr lang="en-US" altLang="zh-CN" sz="1600" b="1" dirty="0">
                <a:solidFill>
                  <a:schemeClr val="bg1"/>
                </a:solidFill>
                <a:latin typeface="Times New Roman" panose="02020603050405020304" pitchFamily="18" charset="0"/>
                <a:cs typeface="Times New Roman" panose="02020603050405020304" pitchFamily="18" charset="0"/>
              </a:rPr>
              <a:t>20</a:t>
            </a:r>
            <a:r>
              <a:rPr lang="zh-CN" altLang="en-US" sz="1600" b="1" dirty="0">
                <a:solidFill>
                  <a:schemeClr val="bg1"/>
                </a:solidFill>
                <a:latin typeface="Times New Roman" panose="02020603050405020304" pitchFamily="18" charset="0"/>
                <a:cs typeface="Times New Roman" panose="02020603050405020304" pitchFamily="18" charset="0"/>
              </a:rPr>
              <a:t>，并考虑热效应后的模拟结果和实验对比</a:t>
            </a:r>
          </a:p>
        </p:txBody>
      </p:sp>
      <p:sp>
        <p:nvSpPr>
          <p:cNvPr id="13" name="文本框 12">
            <a:extLst>
              <a:ext uri="{FF2B5EF4-FFF2-40B4-BE49-F238E27FC236}">
                <a16:creationId xmlns:a16="http://schemas.microsoft.com/office/drawing/2014/main" id="{45E3B1E7-BFFB-A5FA-221B-22F02358D09B}"/>
              </a:ext>
            </a:extLst>
          </p:cNvPr>
          <p:cNvSpPr txBox="1"/>
          <p:nvPr/>
        </p:nvSpPr>
        <p:spPr>
          <a:xfrm>
            <a:off x="8274369" y="1300271"/>
            <a:ext cx="2878735" cy="338554"/>
          </a:xfrm>
          <a:prstGeom prst="rect">
            <a:avLst/>
          </a:prstGeom>
          <a:solidFill>
            <a:schemeClr val="tx1">
              <a:lumMod val="50000"/>
              <a:lumOff val="50000"/>
              <a:alpha val="78000"/>
            </a:schemeClr>
          </a:solidFill>
        </p:spPr>
        <p:txBody>
          <a:bodyPr wrap="square" rtlCol="0">
            <a:spAutoFit/>
          </a:bodyPr>
          <a:lstStyle/>
          <a:p>
            <a:r>
              <a:rPr lang="zh-CN" altLang="en-US" sz="1600" b="1" dirty="0">
                <a:solidFill>
                  <a:schemeClr val="bg1"/>
                </a:solidFill>
                <a:latin typeface="Times New Roman" panose="02020603050405020304" pitchFamily="18" charset="0"/>
                <a:cs typeface="Times New Roman" panose="02020603050405020304" pitchFamily="18" charset="0"/>
              </a:rPr>
              <a:t>不同情况下的失超积分值对比</a:t>
            </a:r>
          </a:p>
        </p:txBody>
      </p:sp>
      <p:sp>
        <p:nvSpPr>
          <p:cNvPr id="14" name="矩形 13">
            <a:extLst>
              <a:ext uri="{FF2B5EF4-FFF2-40B4-BE49-F238E27FC236}">
                <a16:creationId xmlns:a16="http://schemas.microsoft.com/office/drawing/2014/main" id="{0BCD7795-E371-4098-C882-21BBD1A99EA5}"/>
              </a:ext>
            </a:extLst>
          </p:cNvPr>
          <p:cNvSpPr/>
          <p:nvPr/>
        </p:nvSpPr>
        <p:spPr>
          <a:xfrm>
            <a:off x="7559899" y="2929941"/>
            <a:ext cx="2698124" cy="10109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78224927"/>
      </p:ext>
    </p:extLst>
  </p:cSld>
  <p:clrMapOvr>
    <a:masterClrMapping/>
  </p:clrMapOvr>
  <mc:AlternateContent xmlns:mc="http://schemas.openxmlformats.org/markup-compatibility/2006" xmlns:p14="http://schemas.microsoft.com/office/powerpoint/2010/main">
    <mc:Choice Requires="p14">
      <p:transition spd="slow" p14:dur="2000" advTm="9435"/>
    </mc:Choice>
    <mc:Fallback xmlns="">
      <p:transition spd="slow" advTm="943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id="{8F3F3164-FFFE-45F3-9132-D849031B7FE8}"/>
              </a:ext>
            </a:extLst>
          </p:cNvPr>
          <p:cNvSpPr/>
          <p:nvPr/>
        </p:nvSpPr>
        <p:spPr>
          <a:xfrm>
            <a:off x="0" y="0"/>
            <a:ext cx="12192000" cy="774700"/>
          </a:xfrm>
          <a:prstGeom prst="rect">
            <a:avLst/>
          </a:prstGeom>
          <a:solidFill>
            <a:srgbClr val="0096BF"/>
          </a:solidFill>
          <a:ln>
            <a:solidFill>
              <a:srgbClr val="0096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Title 1"/>
          <p:cNvSpPr>
            <a:spLocks noGrp="1"/>
          </p:cNvSpPr>
          <p:nvPr>
            <p:ph type="title" idx="4294967295"/>
          </p:nvPr>
        </p:nvSpPr>
        <p:spPr>
          <a:xfrm>
            <a:off x="0" y="38100"/>
            <a:ext cx="10258023" cy="750888"/>
          </a:xfrm>
        </p:spPr>
        <p:txBody>
          <a:bodyPr>
            <a:normAutofit/>
          </a:bodyPr>
          <a:lstStyle/>
          <a:p>
            <a:r>
              <a:rPr lang="zh-CN" altLang="en-US" sz="3200" dirty="0">
                <a:solidFill>
                  <a:schemeClr val="bg1"/>
                </a:solidFill>
                <a:latin typeface="等线" panose="02010600030101010101" pitchFamily="2" charset="-122"/>
                <a:ea typeface="等线" panose="02010600030101010101" pitchFamily="2" charset="-122"/>
              </a:rPr>
              <a:t>结果：超导线</a:t>
            </a:r>
            <a:r>
              <a:rPr lang="en-US" altLang="zh-CN" sz="3200" dirty="0">
                <a:solidFill>
                  <a:schemeClr val="bg1"/>
                </a:solidFill>
                <a:latin typeface="等线" panose="02010600030101010101" pitchFamily="2" charset="-122"/>
                <a:ea typeface="等线" panose="02010600030101010101" pitchFamily="2" charset="-122"/>
              </a:rPr>
              <a:t>RRR</a:t>
            </a:r>
            <a:r>
              <a:rPr lang="zh-CN" altLang="en-US" sz="3200" dirty="0">
                <a:solidFill>
                  <a:schemeClr val="bg1"/>
                </a:solidFill>
                <a:latin typeface="等线" panose="02010600030101010101" pitchFamily="2" charset="-122"/>
                <a:ea typeface="等线" panose="02010600030101010101" pitchFamily="2" charset="-122"/>
              </a:rPr>
              <a:t>对结果的影响</a:t>
            </a:r>
          </a:p>
        </p:txBody>
      </p:sp>
      <p:sp>
        <p:nvSpPr>
          <p:cNvPr id="8" name="灯片编号占位符 7">
            <a:extLst>
              <a:ext uri="{FF2B5EF4-FFF2-40B4-BE49-F238E27FC236}">
                <a16:creationId xmlns:a16="http://schemas.microsoft.com/office/drawing/2014/main" id="{4A6A903A-52EB-42CE-BB4F-AE22D0EF1589}"/>
              </a:ext>
            </a:extLst>
          </p:cNvPr>
          <p:cNvSpPr>
            <a:spLocks noGrp="1"/>
          </p:cNvSpPr>
          <p:nvPr>
            <p:ph type="sldNum" sz="quarter" idx="12"/>
          </p:nvPr>
        </p:nvSpPr>
        <p:spPr/>
        <p:txBody>
          <a:bodyPr/>
          <a:lstStyle/>
          <a:p>
            <a:fld id="{1CCC14F9-CC17-411D-8E65-FB472F26BE97}" type="slidenum">
              <a:rPr lang="zh-CN" altLang="en-US" smtClean="0"/>
              <a:pPr/>
              <a:t>15</a:t>
            </a:fld>
            <a:endParaRPr lang="en-US" altLang="zh-CN" dirty="0"/>
          </a:p>
        </p:txBody>
      </p:sp>
      <p:sp>
        <p:nvSpPr>
          <p:cNvPr id="10" name="文本框 9">
            <a:extLst>
              <a:ext uri="{FF2B5EF4-FFF2-40B4-BE49-F238E27FC236}">
                <a16:creationId xmlns:a16="http://schemas.microsoft.com/office/drawing/2014/main" id="{F640EC89-C89A-9DD9-7BA5-BBDB896C5DA2}"/>
              </a:ext>
            </a:extLst>
          </p:cNvPr>
          <p:cNvSpPr txBox="1"/>
          <p:nvPr/>
        </p:nvSpPr>
        <p:spPr>
          <a:xfrm>
            <a:off x="262609" y="5533984"/>
            <a:ext cx="11666781" cy="1169551"/>
          </a:xfrm>
          <a:prstGeom prst="rect">
            <a:avLst/>
          </a:prstGeom>
          <a:noFill/>
        </p:spPr>
        <p:txBody>
          <a:bodyPr wrap="square">
            <a:spAutoFit/>
          </a:bodyPr>
          <a:lstStyle/>
          <a:p>
            <a:pPr marL="285750" indent="-285750">
              <a:lnSpc>
                <a:spcPts val="2400"/>
              </a:lnSpc>
              <a:spcBef>
                <a:spcPts val="600"/>
              </a:spcBef>
              <a:buFont typeface="Wingdings" panose="05000000000000000000" pitchFamily="2" charset="2"/>
              <a:buChar char="Ø"/>
            </a:pPr>
            <a:r>
              <a:rPr lang="zh-CN" altLang="en-US" sz="2000" dirty="0"/>
              <a:t>计算中，根据一小截短样测量结果，固定</a:t>
            </a:r>
            <a:r>
              <a:rPr lang="en-US" altLang="zh-CN" sz="2000" dirty="0"/>
              <a:t>NbTi</a:t>
            </a:r>
            <a:r>
              <a:rPr lang="zh-CN" altLang="en-US" sz="2000" dirty="0"/>
              <a:t>导线</a:t>
            </a:r>
            <a:r>
              <a:rPr lang="en-US" altLang="zh-CN" sz="2000" dirty="0"/>
              <a:t>RRR</a:t>
            </a:r>
            <a:r>
              <a:rPr lang="zh-CN" altLang="en-US" sz="2000" dirty="0"/>
              <a:t>为</a:t>
            </a:r>
            <a:r>
              <a:rPr lang="en-US" altLang="zh-CN" sz="2000" dirty="0"/>
              <a:t>172</a:t>
            </a:r>
            <a:r>
              <a:rPr lang="zh-CN" altLang="en-US" sz="2000" dirty="0"/>
              <a:t>；</a:t>
            </a:r>
            <a:endParaRPr lang="en-US" altLang="zh-CN" sz="2000" dirty="0"/>
          </a:p>
          <a:p>
            <a:pPr marL="285750" indent="-285750">
              <a:lnSpc>
                <a:spcPts val="2400"/>
              </a:lnSpc>
              <a:spcBef>
                <a:spcPts val="600"/>
              </a:spcBef>
              <a:buFont typeface="Wingdings" panose="05000000000000000000" pitchFamily="2" charset="2"/>
              <a:buChar char="Ø"/>
            </a:pPr>
            <a:r>
              <a:rPr lang="zh-CN" altLang="en-US" sz="2000" dirty="0"/>
              <a:t>实际导线的</a:t>
            </a:r>
            <a:r>
              <a:rPr lang="en-US" altLang="zh-CN" sz="2000" dirty="0"/>
              <a:t>RRR</a:t>
            </a:r>
            <a:r>
              <a:rPr lang="zh-CN" altLang="en-US" sz="2000" dirty="0"/>
              <a:t>会有一定的波动，按照平均</a:t>
            </a:r>
            <a:r>
              <a:rPr lang="en-US" altLang="zh-CN" sz="2000" dirty="0"/>
              <a:t>RRR</a:t>
            </a:r>
            <a:r>
              <a:rPr lang="zh-CN" altLang="en-US" sz="2000" dirty="0"/>
              <a:t>为</a:t>
            </a:r>
            <a:r>
              <a:rPr lang="en-US" altLang="zh-CN" sz="2000" dirty="0"/>
              <a:t>150</a:t>
            </a:r>
            <a:r>
              <a:rPr lang="zh-CN" altLang="en-US" sz="2000" dirty="0"/>
              <a:t>，模拟可以非常完美地与实验结果匹配。</a:t>
            </a:r>
            <a:endParaRPr lang="en-US" altLang="zh-CN" sz="2000" dirty="0"/>
          </a:p>
          <a:p>
            <a:pPr marL="285750" indent="-285750">
              <a:lnSpc>
                <a:spcPts val="2400"/>
              </a:lnSpc>
              <a:spcBef>
                <a:spcPts val="600"/>
              </a:spcBef>
              <a:buFont typeface="Wingdings" panose="05000000000000000000" pitchFamily="2" charset="2"/>
              <a:buChar char="Ø"/>
            </a:pPr>
            <a:endParaRPr lang="en-US" altLang="zh-CN" sz="2000" dirty="0"/>
          </a:p>
        </p:txBody>
      </p:sp>
      <p:pic>
        <p:nvPicPr>
          <p:cNvPr id="3" name="图片 2" descr="图片包含 图表&#10;&#10;描述已自动生成">
            <a:extLst>
              <a:ext uri="{FF2B5EF4-FFF2-40B4-BE49-F238E27FC236}">
                <a16:creationId xmlns:a16="http://schemas.microsoft.com/office/drawing/2014/main" id="{B46DDD5C-E4B1-5940-59C0-9D81B217E5E8}"/>
              </a:ext>
            </a:extLst>
          </p:cNvPr>
          <p:cNvPicPr>
            <a:picLocks noChangeAspect="1"/>
          </p:cNvPicPr>
          <p:nvPr/>
        </p:nvPicPr>
        <p:blipFill>
          <a:blip r:embed="rId3"/>
          <a:stretch>
            <a:fillRect/>
          </a:stretch>
        </p:blipFill>
        <p:spPr>
          <a:xfrm>
            <a:off x="6209627" y="1070339"/>
            <a:ext cx="5719763" cy="3806449"/>
          </a:xfrm>
          <a:prstGeom prst="rect">
            <a:avLst/>
          </a:prstGeom>
        </p:spPr>
      </p:pic>
      <p:pic>
        <p:nvPicPr>
          <p:cNvPr id="7" name="图片 6">
            <a:extLst>
              <a:ext uri="{FF2B5EF4-FFF2-40B4-BE49-F238E27FC236}">
                <a16:creationId xmlns:a16="http://schemas.microsoft.com/office/drawing/2014/main" id="{5E93EF77-2B6A-5C2E-CA57-BD0A0565A118}"/>
              </a:ext>
            </a:extLst>
          </p:cNvPr>
          <p:cNvPicPr>
            <a:picLocks noChangeAspect="1"/>
          </p:cNvPicPr>
          <p:nvPr/>
        </p:nvPicPr>
        <p:blipFill>
          <a:blip r:embed="rId4"/>
          <a:stretch>
            <a:fillRect/>
          </a:stretch>
        </p:blipFill>
        <p:spPr>
          <a:xfrm>
            <a:off x="147637" y="1131468"/>
            <a:ext cx="5719763" cy="3907880"/>
          </a:xfrm>
          <a:prstGeom prst="rect">
            <a:avLst/>
          </a:prstGeom>
        </p:spPr>
      </p:pic>
      <p:sp>
        <p:nvSpPr>
          <p:cNvPr id="11" name="文本框 10">
            <a:extLst>
              <a:ext uri="{FF2B5EF4-FFF2-40B4-BE49-F238E27FC236}">
                <a16:creationId xmlns:a16="http://schemas.microsoft.com/office/drawing/2014/main" id="{FE4B3F0C-260D-4D41-964F-8561F2D6650B}"/>
              </a:ext>
            </a:extLst>
          </p:cNvPr>
          <p:cNvSpPr txBox="1"/>
          <p:nvPr/>
        </p:nvSpPr>
        <p:spPr>
          <a:xfrm>
            <a:off x="3212925" y="3297476"/>
            <a:ext cx="2096611" cy="584775"/>
          </a:xfrm>
          <a:prstGeom prst="rect">
            <a:avLst/>
          </a:prstGeom>
          <a:solidFill>
            <a:schemeClr val="tx1">
              <a:lumMod val="50000"/>
              <a:lumOff val="50000"/>
              <a:alpha val="78000"/>
            </a:schemeClr>
          </a:solidFill>
        </p:spPr>
        <p:txBody>
          <a:bodyPr wrap="square" rtlCol="0">
            <a:spAutoFit/>
          </a:bodyPr>
          <a:lstStyle/>
          <a:p>
            <a:r>
              <a:rPr lang="en-US" altLang="zh-CN" sz="1600" b="1" dirty="0">
                <a:solidFill>
                  <a:schemeClr val="bg1"/>
                </a:solidFill>
                <a:latin typeface="Times New Roman" panose="02020603050405020304" pitchFamily="18" charset="0"/>
                <a:cs typeface="Times New Roman" panose="02020603050405020304" pitchFamily="18" charset="0"/>
              </a:rPr>
              <a:t>LHC</a:t>
            </a:r>
            <a:r>
              <a:rPr lang="zh-CN" altLang="en-US" sz="1600" b="1" dirty="0">
                <a:solidFill>
                  <a:schemeClr val="bg1"/>
                </a:solidFill>
                <a:latin typeface="Times New Roman" panose="02020603050405020304" pitchFamily="18" charset="0"/>
                <a:cs typeface="Times New Roman" panose="02020603050405020304" pitchFamily="18" charset="0"/>
              </a:rPr>
              <a:t>所用</a:t>
            </a:r>
            <a:r>
              <a:rPr lang="en-US" altLang="zh-CN" sz="1600" b="1" dirty="0">
                <a:solidFill>
                  <a:schemeClr val="bg1"/>
                </a:solidFill>
                <a:latin typeface="Times New Roman" panose="02020603050405020304" pitchFamily="18" charset="0"/>
                <a:cs typeface="Times New Roman" panose="02020603050405020304" pitchFamily="18" charset="0"/>
              </a:rPr>
              <a:t>NbTi</a:t>
            </a:r>
            <a:r>
              <a:rPr lang="zh-CN" altLang="en-US" sz="1600" b="1" dirty="0">
                <a:solidFill>
                  <a:schemeClr val="bg1"/>
                </a:solidFill>
                <a:latin typeface="Times New Roman" panose="02020603050405020304" pitchFamily="18" charset="0"/>
                <a:cs typeface="Times New Roman" panose="02020603050405020304" pitchFamily="18" charset="0"/>
              </a:rPr>
              <a:t>超导线</a:t>
            </a:r>
            <a:r>
              <a:rPr lang="en-US" altLang="zh-CN" sz="1600" b="1" dirty="0">
                <a:solidFill>
                  <a:schemeClr val="bg1"/>
                </a:solidFill>
                <a:latin typeface="Times New Roman" panose="02020603050405020304" pitchFamily="18" charset="0"/>
                <a:cs typeface="Times New Roman" panose="02020603050405020304" pitchFamily="18" charset="0"/>
              </a:rPr>
              <a:t>RRR</a:t>
            </a:r>
            <a:r>
              <a:rPr lang="zh-CN" altLang="en-US" sz="1600" b="1" dirty="0">
                <a:solidFill>
                  <a:schemeClr val="bg1"/>
                </a:solidFill>
                <a:latin typeface="Times New Roman" panose="02020603050405020304" pitchFamily="18" charset="0"/>
                <a:cs typeface="Times New Roman" panose="02020603050405020304" pitchFamily="18" charset="0"/>
              </a:rPr>
              <a:t>波动的示例</a:t>
            </a:r>
            <a:r>
              <a:rPr lang="en-US" altLang="zh-CN" sz="1600" b="1" dirty="0">
                <a:solidFill>
                  <a:schemeClr val="bg1"/>
                </a:solidFill>
                <a:latin typeface="Times New Roman" panose="02020603050405020304" pitchFamily="18" charset="0"/>
                <a:cs typeface="Times New Roman" panose="02020603050405020304" pitchFamily="18" charset="0"/>
              </a:rPr>
              <a:t>*</a:t>
            </a:r>
            <a:r>
              <a:rPr lang="en-US" altLang="zh-CN" sz="1600" b="1" baseline="30000" dirty="0">
                <a:solidFill>
                  <a:schemeClr val="bg1"/>
                </a:solidFill>
                <a:latin typeface="Times New Roman" panose="02020603050405020304" pitchFamily="18" charset="0"/>
                <a:cs typeface="Times New Roman" panose="02020603050405020304" pitchFamily="18" charset="0"/>
              </a:rPr>
              <a:t>[5]</a:t>
            </a:r>
            <a:endParaRPr lang="en-US" altLang="zh-CN" sz="1600" b="1" dirty="0">
              <a:solidFill>
                <a:schemeClr val="bg1"/>
              </a:solidFill>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9BB88A1C-4634-C26B-2724-5B216A8A987D}"/>
              </a:ext>
            </a:extLst>
          </p:cNvPr>
          <p:cNvSpPr txBox="1"/>
          <p:nvPr/>
        </p:nvSpPr>
        <p:spPr>
          <a:xfrm>
            <a:off x="8583125" y="2916131"/>
            <a:ext cx="2497000" cy="584775"/>
          </a:xfrm>
          <a:prstGeom prst="rect">
            <a:avLst/>
          </a:prstGeom>
          <a:solidFill>
            <a:schemeClr val="tx1">
              <a:lumMod val="50000"/>
              <a:lumOff val="50000"/>
              <a:alpha val="78000"/>
            </a:schemeClr>
          </a:solidFill>
        </p:spPr>
        <p:txBody>
          <a:bodyPr wrap="square" rtlCol="0">
            <a:spAutoFit/>
          </a:bodyPr>
          <a:lstStyle/>
          <a:p>
            <a:r>
              <a:rPr lang="zh-CN" altLang="en-US" sz="1600" b="1" dirty="0">
                <a:solidFill>
                  <a:schemeClr val="bg1"/>
                </a:solidFill>
                <a:latin typeface="Times New Roman" panose="02020603050405020304" pitchFamily="18" charset="0"/>
                <a:cs typeface="Times New Roman" panose="02020603050405020304" pitchFamily="18" charset="0"/>
              </a:rPr>
              <a:t>超导线</a:t>
            </a:r>
            <a:r>
              <a:rPr lang="en-US" altLang="zh-CN" sz="1600" b="1" dirty="0">
                <a:solidFill>
                  <a:schemeClr val="bg1"/>
                </a:solidFill>
                <a:latin typeface="Times New Roman" panose="02020603050405020304" pitchFamily="18" charset="0"/>
                <a:cs typeface="Times New Roman" panose="02020603050405020304" pitchFamily="18" charset="0"/>
              </a:rPr>
              <a:t>RRR</a:t>
            </a:r>
            <a:r>
              <a:rPr lang="zh-CN" altLang="en-US" sz="1600" b="1" dirty="0">
                <a:solidFill>
                  <a:schemeClr val="bg1"/>
                </a:solidFill>
                <a:latin typeface="Times New Roman" panose="02020603050405020304" pitchFamily="18" charset="0"/>
                <a:cs typeface="Times New Roman" panose="02020603050405020304" pitchFamily="18" charset="0"/>
              </a:rPr>
              <a:t>的对失超模拟结果的影响</a:t>
            </a:r>
            <a:endParaRPr lang="en-US" altLang="zh-CN" sz="1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6885491"/>
      </p:ext>
    </p:extLst>
  </p:cSld>
  <p:clrMapOvr>
    <a:masterClrMapping/>
  </p:clrMapOvr>
  <mc:AlternateContent xmlns:mc="http://schemas.openxmlformats.org/markup-compatibility/2006" xmlns:p14="http://schemas.microsoft.com/office/powerpoint/2010/main">
    <mc:Choice Requires="p14">
      <p:transition spd="slow" p14:dur="2000" advTm="9435"/>
    </mc:Choice>
    <mc:Fallback xmlns="">
      <p:transition spd="slow" advTm="943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id="{8F3F3164-FFFE-45F3-9132-D849031B7FE8}"/>
              </a:ext>
            </a:extLst>
          </p:cNvPr>
          <p:cNvSpPr/>
          <p:nvPr/>
        </p:nvSpPr>
        <p:spPr>
          <a:xfrm>
            <a:off x="0" y="0"/>
            <a:ext cx="12192000" cy="774700"/>
          </a:xfrm>
          <a:prstGeom prst="rect">
            <a:avLst/>
          </a:prstGeom>
          <a:solidFill>
            <a:srgbClr val="0096BF"/>
          </a:solidFill>
          <a:ln>
            <a:solidFill>
              <a:srgbClr val="0096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Title 1"/>
          <p:cNvSpPr>
            <a:spLocks noGrp="1"/>
          </p:cNvSpPr>
          <p:nvPr>
            <p:ph type="title" idx="4294967295"/>
          </p:nvPr>
        </p:nvSpPr>
        <p:spPr>
          <a:xfrm>
            <a:off x="0" y="38100"/>
            <a:ext cx="10258023" cy="750888"/>
          </a:xfrm>
        </p:spPr>
        <p:txBody>
          <a:bodyPr>
            <a:normAutofit/>
          </a:bodyPr>
          <a:lstStyle/>
          <a:p>
            <a:r>
              <a:rPr lang="zh-CN" altLang="en-US" sz="3200" dirty="0">
                <a:solidFill>
                  <a:schemeClr val="bg1"/>
                </a:solidFill>
                <a:latin typeface="等线" panose="02010600030101010101" pitchFamily="2" charset="-122"/>
                <a:ea typeface="等线" panose="02010600030101010101" pitchFamily="2" charset="-122"/>
              </a:rPr>
              <a:t>结果：线圈最终运行情况下的失超分析</a:t>
            </a:r>
          </a:p>
        </p:txBody>
      </p:sp>
      <p:sp>
        <p:nvSpPr>
          <p:cNvPr id="8" name="灯片编号占位符 7">
            <a:extLst>
              <a:ext uri="{FF2B5EF4-FFF2-40B4-BE49-F238E27FC236}">
                <a16:creationId xmlns:a16="http://schemas.microsoft.com/office/drawing/2014/main" id="{4A6A903A-52EB-42CE-BB4F-AE22D0EF1589}"/>
              </a:ext>
            </a:extLst>
          </p:cNvPr>
          <p:cNvSpPr>
            <a:spLocks noGrp="1"/>
          </p:cNvSpPr>
          <p:nvPr>
            <p:ph type="sldNum" sz="quarter" idx="12"/>
          </p:nvPr>
        </p:nvSpPr>
        <p:spPr/>
        <p:txBody>
          <a:bodyPr/>
          <a:lstStyle/>
          <a:p>
            <a:fld id="{1CCC14F9-CC17-411D-8E65-FB472F26BE97}" type="slidenum">
              <a:rPr lang="zh-CN" altLang="en-US" smtClean="0"/>
              <a:pPr/>
              <a:t>16</a:t>
            </a:fld>
            <a:endParaRPr lang="en-US" altLang="zh-CN" dirty="0"/>
          </a:p>
        </p:txBody>
      </p:sp>
      <p:sp>
        <p:nvSpPr>
          <p:cNvPr id="10" name="文本框 9">
            <a:extLst>
              <a:ext uri="{FF2B5EF4-FFF2-40B4-BE49-F238E27FC236}">
                <a16:creationId xmlns:a16="http://schemas.microsoft.com/office/drawing/2014/main" id="{F640EC89-C89A-9DD9-7BA5-BBDB896C5DA2}"/>
              </a:ext>
            </a:extLst>
          </p:cNvPr>
          <p:cNvSpPr txBox="1"/>
          <p:nvPr/>
        </p:nvSpPr>
        <p:spPr>
          <a:xfrm>
            <a:off x="333443" y="5212012"/>
            <a:ext cx="11666781" cy="1092607"/>
          </a:xfrm>
          <a:prstGeom prst="rect">
            <a:avLst/>
          </a:prstGeom>
          <a:noFill/>
        </p:spPr>
        <p:txBody>
          <a:bodyPr wrap="square">
            <a:spAutoFit/>
          </a:bodyPr>
          <a:lstStyle/>
          <a:p>
            <a:pPr marL="285750" indent="-285750">
              <a:lnSpc>
                <a:spcPts val="2400"/>
              </a:lnSpc>
              <a:spcBef>
                <a:spcPts val="600"/>
              </a:spcBef>
              <a:buFont typeface="Wingdings" panose="05000000000000000000" pitchFamily="2" charset="2"/>
              <a:buChar char="Ø"/>
            </a:pPr>
            <a:r>
              <a:rPr lang="zh-CN" altLang="en-US" sz="2000" dirty="0"/>
              <a:t>最终该线圈要去掉外部铝壳，并在外侧绕制其他线圈；</a:t>
            </a:r>
            <a:endParaRPr lang="en-US" altLang="zh-CN" sz="2000" dirty="0"/>
          </a:p>
          <a:p>
            <a:pPr marL="285750" indent="-285750">
              <a:lnSpc>
                <a:spcPts val="2400"/>
              </a:lnSpc>
              <a:spcBef>
                <a:spcPts val="600"/>
              </a:spcBef>
              <a:buFont typeface="Wingdings" panose="05000000000000000000" pitchFamily="2" charset="2"/>
              <a:buChar char="Ø"/>
            </a:pPr>
            <a:r>
              <a:rPr lang="zh-CN" altLang="en-US" sz="2000" dirty="0"/>
              <a:t>去掉铝壳后，内层两层线圈骨架引发的</a:t>
            </a:r>
            <a:r>
              <a:rPr lang="en-US" altLang="zh-CN" sz="2000" dirty="0"/>
              <a:t>Quench-Back</a:t>
            </a:r>
            <a:r>
              <a:rPr lang="zh-CN" altLang="en-US" sz="2000" dirty="0"/>
              <a:t>效应，也足以大大降低线圈的失超积分，避免线圈在失超后烧毁</a:t>
            </a:r>
            <a:endParaRPr lang="en-US" altLang="zh-CN" sz="2000" dirty="0"/>
          </a:p>
        </p:txBody>
      </p:sp>
      <p:pic>
        <p:nvPicPr>
          <p:cNvPr id="6" name="图片 5" descr="图表&#10;&#10;描述已自动生成">
            <a:extLst>
              <a:ext uri="{FF2B5EF4-FFF2-40B4-BE49-F238E27FC236}">
                <a16:creationId xmlns:a16="http://schemas.microsoft.com/office/drawing/2014/main" id="{28C8832E-7253-A494-C9DD-F6E66DB1DFD4}"/>
              </a:ext>
            </a:extLst>
          </p:cNvPr>
          <p:cNvPicPr>
            <a:picLocks noChangeAspect="1"/>
          </p:cNvPicPr>
          <p:nvPr/>
        </p:nvPicPr>
        <p:blipFill>
          <a:blip r:embed="rId3"/>
          <a:stretch>
            <a:fillRect/>
          </a:stretch>
        </p:blipFill>
        <p:spPr>
          <a:xfrm>
            <a:off x="230412" y="1134771"/>
            <a:ext cx="5450043" cy="3557250"/>
          </a:xfrm>
          <a:prstGeom prst="rect">
            <a:avLst/>
          </a:prstGeom>
        </p:spPr>
      </p:pic>
      <p:graphicFrame>
        <p:nvGraphicFramePr>
          <p:cNvPr id="11" name="对象 10">
            <a:extLst>
              <a:ext uri="{FF2B5EF4-FFF2-40B4-BE49-F238E27FC236}">
                <a16:creationId xmlns:a16="http://schemas.microsoft.com/office/drawing/2014/main" id="{01B8A21D-DF7A-6600-6141-2B709C6BC8FF}"/>
              </a:ext>
            </a:extLst>
          </p:cNvPr>
          <p:cNvGraphicFramePr>
            <a:graphicFrameLocks noChangeAspect="1"/>
          </p:cNvGraphicFramePr>
          <p:nvPr>
            <p:extLst>
              <p:ext uri="{D42A27DB-BD31-4B8C-83A1-F6EECF244321}">
                <p14:modId xmlns:p14="http://schemas.microsoft.com/office/powerpoint/2010/main" val="246063072"/>
              </p:ext>
            </p:extLst>
          </p:nvPr>
        </p:nvGraphicFramePr>
        <p:xfrm>
          <a:off x="6226958" y="1803565"/>
          <a:ext cx="5260975" cy="2393950"/>
        </p:xfrm>
        <a:graphic>
          <a:graphicData uri="http://schemas.openxmlformats.org/presentationml/2006/ole">
            <mc:AlternateContent xmlns:mc="http://schemas.openxmlformats.org/markup-compatibility/2006">
              <mc:Choice xmlns:v="urn:schemas-microsoft-com:vml" Requires="v">
                <p:oleObj name="Document" r:id="rId4" imgW="5261479" imgH="2393466" progId="Word.Document.12">
                  <p:embed/>
                </p:oleObj>
              </mc:Choice>
              <mc:Fallback>
                <p:oleObj name="Document" r:id="rId4" imgW="5261479" imgH="2393466" progId="Word.Document.12">
                  <p:embed/>
                  <p:pic>
                    <p:nvPicPr>
                      <p:cNvPr id="11" name="对象 10">
                        <a:extLst>
                          <a:ext uri="{FF2B5EF4-FFF2-40B4-BE49-F238E27FC236}">
                            <a16:creationId xmlns:a16="http://schemas.microsoft.com/office/drawing/2014/main" id="{01B8A21D-DF7A-6600-6141-2B709C6BC8FF}"/>
                          </a:ext>
                        </a:extLst>
                      </p:cNvPr>
                      <p:cNvPicPr/>
                      <p:nvPr/>
                    </p:nvPicPr>
                    <p:blipFill>
                      <a:blip r:embed="rId5"/>
                      <a:stretch>
                        <a:fillRect/>
                      </a:stretch>
                    </p:blipFill>
                    <p:spPr>
                      <a:xfrm>
                        <a:off x="6226958" y="1803565"/>
                        <a:ext cx="5260975" cy="2393950"/>
                      </a:xfrm>
                      <a:prstGeom prst="rect">
                        <a:avLst/>
                      </a:prstGeom>
                    </p:spPr>
                  </p:pic>
                </p:oleObj>
              </mc:Fallback>
            </mc:AlternateContent>
          </a:graphicData>
        </a:graphic>
      </p:graphicFrame>
      <p:sp>
        <p:nvSpPr>
          <p:cNvPr id="13" name="文本框 12">
            <a:extLst>
              <a:ext uri="{FF2B5EF4-FFF2-40B4-BE49-F238E27FC236}">
                <a16:creationId xmlns:a16="http://schemas.microsoft.com/office/drawing/2014/main" id="{DD8A188D-DF70-2545-2726-04588E6800B2}"/>
              </a:ext>
            </a:extLst>
          </p:cNvPr>
          <p:cNvSpPr txBox="1"/>
          <p:nvPr/>
        </p:nvSpPr>
        <p:spPr>
          <a:xfrm>
            <a:off x="7759214" y="1308979"/>
            <a:ext cx="2878735" cy="338554"/>
          </a:xfrm>
          <a:prstGeom prst="rect">
            <a:avLst/>
          </a:prstGeom>
          <a:solidFill>
            <a:schemeClr val="tx1">
              <a:lumMod val="50000"/>
              <a:lumOff val="50000"/>
              <a:alpha val="78000"/>
            </a:schemeClr>
          </a:solidFill>
        </p:spPr>
        <p:txBody>
          <a:bodyPr wrap="square" rtlCol="0">
            <a:spAutoFit/>
          </a:bodyPr>
          <a:lstStyle/>
          <a:p>
            <a:r>
              <a:rPr lang="zh-CN" altLang="en-US" sz="1600" b="1" dirty="0">
                <a:solidFill>
                  <a:schemeClr val="bg1"/>
                </a:solidFill>
                <a:latin typeface="Times New Roman" panose="02020603050405020304" pitchFamily="18" charset="0"/>
                <a:cs typeface="Times New Roman" panose="02020603050405020304" pitchFamily="18" charset="0"/>
              </a:rPr>
              <a:t>不同情况下的失超积分值对比</a:t>
            </a:r>
          </a:p>
        </p:txBody>
      </p:sp>
      <p:sp>
        <p:nvSpPr>
          <p:cNvPr id="15" name="矩形 14">
            <a:extLst>
              <a:ext uri="{FF2B5EF4-FFF2-40B4-BE49-F238E27FC236}">
                <a16:creationId xmlns:a16="http://schemas.microsoft.com/office/drawing/2014/main" id="{668688B4-8E1C-1BF7-5FAA-8A0E0EBC7CFA}"/>
              </a:ext>
            </a:extLst>
          </p:cNvPr>
          <p:cNvSpPr/>
          <p:nvPr/>
        </p:nvSpPr>
        <p:spPr>
          <a:xfrm>
            <a:off x="8099738" y="2676398"/>
            <a:ext cx="2698124" cy="2857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59061432"/>
      </p:ext>
    </p:extLst>
  </p:cSld>
  <p:clrMapOvr>
    <a:masterClrMapping/>
  </p:clrMapOvr>
  <mc:AlternateContent xmlns:mc="http://schemas.openxmlformats.org/markup-compatibility/2006" xmlns:p14="http://schemas.microsoft.com/office/powerpoint/2010/main">
    <mc:Choice Requires="p14">
      <p:transition spd="slow" p14:dur="2000" advTm="9435"/>
    </mc:Choice>
    <mc:Fallback xmlns="">
      <p:transition spd="slow" advTm="943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id="{8F3F3164-FFFE-45F3-9132-D849031B7FE8}"/>
              </a:ext>
            </a:extLst>
          </p:cNvPr>
          <p:cNvSpPr/>
          <p:nvPr/>
        </p:nvSpPr>
        <p:spPr>
          <a:xfrm>
            <a:off x="0" y="0"/>
            <a:ext cx="12192000" cy="774700"/>
          </a:xfrm>
          <a:prstGeom prst="rect">
            <a:avLst/>
          </a:prstGeom>
          <a:solidFill>
            <a:srgbClr val="0096BF"/>
          </a:solidFill>
          <a:ln>
            <a:solidFill>
              <a:srgbClr val="0096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Title 1"/>
          <p:cNvSpPr>
            <a:spLocks noGrp="1"/>
          </p:cNvSpPr>
          <p:nvPr>
            <p:ph type="title" idx="4294967295"/>
          </p:nvPr>
        </p:nvSpPr>
        <p:spPr>
          <a:xfrm>
            <a:off x="0" y="38100"/>
            <a:ext cx="7850221" cy="750888"/>
          </a:xfrm>
        </p:spPr>
        <p:txBody>
          <a:bodyPr>
            <a:normAutofit/>
          </a:bodyPr>
          <a:lstStyle/>
          <a:p>
            <a:r>
              <a:rPr lang="zh-CN" altLang="en-US" sz="3200" dirty="0">
                <a:solidFill>
                  <a:schemeClr val="bg1"/>
                </a:solidFill>
                <a:latin typeface="等线" panose="02010600030101010101" pitchFamily="2" charset="-122"/>
                <a:ea typeface="等线" panose="02010600030101010101" pitchFamily="2" charset="-122"/>
              </a:rPr>
              <a:t>小结</a:t>
            </a:r>
            <a:endParaRPr lang="en-US" sz="3200" dirty="0">
              <a:solidFill>
                <a:schemeClr val="bg1"/>
              </a:solidFill>
              <a:latin typeface="等线" panose="02010600030101010101" pitchFamily="2" charset="-122"/>
              <a:ea typeface="等线" panose="02010600030101010101" pitchFamily="2" charset="-122"/>
            </a:endParaRPr>
          </a:p>
        </p:txBody>
      </p:sp>
      <p:sp>
        <p:nvSpPr>
          <p:cNvPr id="8" name="灯片编号占位符 7">
            <a:extLst>
              <a:ext uri="{FF2B5EF4-FFF2-40B4-BE49-F238E27FC236}">
                <a16:creationId xmlns:a16="http://schemas.microsoft.com/office/drawing/2014/main" id="{4A6A903A-52EB-42CE-BB4F-AE22D0EF1589}"/>
              </a:ext>
            </a:extLst>
          </p:cNvPr>
          <p:cNvSpPr>
            <a:spLocks noGrp="1"/>
          </p:cNvSpPr>
          <p:nvPr>
            <p:ph type="sldNum" sz="quarter" idx="12"/>
          </p:nvPr>
        </p:nvSpPr>
        <p:spPr/>
        <p:txBody>
          <a:bodyPr/>
          <a:lstStyle/>
          <a:p>
            <a:fld id="{1CCC14F9-CC17-411D-8E65-FB472F26BE97}" type="slidenum">
              <a:rPr lang="zh-CN" altLang="en-US" smtClean="0"/>
              <a:pPr/>
              <a:t>17</a:t>
            </a:fld>
            <a:endParaRPr lang="en-US" altLang="zh-CN" dirty="0"/>
          </a:p>
        </p:txBody>
      </p:sp>
      <p:sp>
        <p:nvSpPr>
          <p:cNvPr id="4" name="文本框 15">
            <a:extLst>
              <a:ext uri="{FF2B5EF4-FFF2-40B4-BE49-F238E27FC236}">
                <a16:creationId xmlns:a16="http://schemas.microsoft.com/office/drawing/2014/main" id="{732442BE-BF4B-8467-BD27-3A67FCA59F96}"/>
              </a:ext>
            </a:extLst>
          </p:cNvPr>
          <p:cNvSpPr>
            <a:spLocks/>
          </p:cNvSpPr>
          <p:nvPr/>
        </p:nvSpPr>
        <p:spPr bwMode="auto">
          <a:xfrm>
            <a:off x="335360" y="1112981"/>
            <a:ext cx="11665296" cy="2041585"/>
          </a:xfrm>
          <a:prstGeom prst="rect">
            <a:avLst/>
          </a:prstGeom>
          <a:noFill/>
        </p:spPr>
        <p:txBody>
          <a:bodyPr wrap="square" rtlCol="0">
            <a:spAutoFit/>
          </a:bodyPr>
          <a:lstStyle/>
          <a:p>
            <a:pPr marL="457200" indent="-457200">
              <a:spcAft>
                <a:spcPts val="800"/>
              </a:spcAft>
              <a:buFont typeface="+mj-lt"/>
              <a:buAutoNum type="arabicPeriod"/>
              <a:defRPr/>
            </a:pPr>
            <a:r>
              <a:rPr lang="en-US" altLang="zh-CN" sz="2000" b="1" dirty="0">
                <a:latin typeface="+mn-ea"/>
              </a:rPr>
              <a:t>Quench-Back</a:t>
            </a:r>
            <a:r>
              <a:rPr lang="zh-CN" altLang="en-US" sz="2000" b="1" dirty="0">
                <a:latin typeface="+mn-ea"/>
              </a:rPr>
              <a:t>效应可以极大地降低</a:t>
            </a:r>
            <a:r>
              <a:rPr lang="en-US" altLang="zh-CN" sz="2000" b="1" dirty="0">
                <a:latin typeface="+mn-ea"/>
              </a:rPr>
              <a:t>CCT</a:t>
            </a:r>
            <a:r>
              <a:rPr lang="zh-CN" altLang="en-US" sz="2000" b="1" dirty="0">
                <a:latin typeface="+mn-ea"/>
              </a:rPr>
              <a:t>磁体失超保护的难度，从而可以尽可能地提高其电流密度；</a:t>
            </a:r>
            <a:endParaRPr lang="en-US" altLang="zh-CN" sz="2000" b="1" dirty="0">
              <a:latin typeface="+mn-ea"/>
            </a:endParaRPr>
          </a:p>
          <a:p>
            <a:pPr marL="457200" indent="-457200">
              <a:spcAft>
                <a:spcPts val="800"/>
              </a:spcAft>
              <a:buFont typeface="+mj-lt"/>
              <a:buAutoNum type="arabicPeriod"/>
              <a:defRPr/>
            </a:pPr>
            <a:r>
              <a:rPr lang="zh-CN" altLang="en-US" sz="2000" b="1" dirty="0">
                <a:latin typeface="+mn-ea"/>
              </a:rPr>
              <a:t>开发了基于电路</a:t>
            </a:r>
            <a:r>
              <a:rPr lang="en-US" altLang="zh-CN" sz="2000" b="1" dirty="0">
                <a:latin typeface="+mn-ea"/>
              </a:rPr>
              <a:t>-</a:t>
            </a:r>
            <a:r>
              <a:rPr lang="zh-CN" altLang="en-US" sz="2000" b="1" dirty="0">
                <a:latin typeface="+mn-ea"/>
              </a:rPr>
              <a:t>传热耦合的</a:t>
            </a:r>
            <a:r>
              <a:rPr lang="en-US" altLang="zh-CN" sz="2000" b="1" dirty="0">
                <a:latin typeface="+mn-ea"/>
              </a:rPr>
              <a:t>CCT</a:t>
            </a:r>
            <a:r>
              <a:rPr lang="zh-CN" altLang="en-US" sz="2000" b="1" dirty="0">
                <a:latin typeface="+mn-ea"/>
              </a:rPr>
              <a:t>磁体失超计算方法，以分析其</a:t>
            </a:r>
            <a:r>
              <a:rPr lang="en-US" altLang="zh-CN" sz="2000" b="1" dirty="0">
                <a:latin typeface="+mn-ea"/>
              </a:rPr>
              <a:t>Quench-Back</a:t>
            </a:r>
            <a:r>
              <a:rPr lang="zh-CN" altLang="en-US" sz="2000" b="1" dirty="0">
                <a:latin typeface="+mn-ea"/>
              </a:rPr>
              <a:t>效应；</a:t>
            </a:r>
            <a:endParaRPr lang="en-US" altLang="zh-CN" sz="2000" b="1" dirty="0">
              <a:latin typeface="+mn-ea"/>
            </a:endParaRPr>
          </a:p>
          <a:p>
            <a:pPr marL="457200" indent="-457200">
              <a:spcAft>
                <a:spcPts val="800"/>
              </a:spcAft>
              <a:buFont typeface="+mj-lt"/>
              <a:buAutoNum type="arabicPeriod"/>
              <a:defRPr/>
            </a:pPr>
            <a:r>
              <a:rPr lang="zh-CN" altLang="en-US" sz="2000" b="1" dirty="0">
                <a:latin typeface="+mn-ea"/>
              </a:rPr>
              <a:t>引入骨架电阻修正参数</a:t>
            </a:r>
            <a:r>
              <a:rPr lang="en-US" altLang="zh-CN" sz="2000" b="1" dirty="0">
                <a:latin typeface="+mn-ea"/>
              </a:rPr>
              <a:t>fR</a:t>
            </a:r>
            <a:r>
              <a:rPr lang="zh-CN" altLang="en-US" sz="2000" b="1" dirty="0">
                <a:latin typeface="+mn-ea"/>
              </a:rPr>
              <a:t>后，可以很好地复现测量结果，失超积分差异小于</a:t>
            </a:r>
            <a:r>
              <a:rPr lang="en-US" altLang="zh-CN" sz="2000" b="1" dirty="0">
                <a:latin typeface="+mn-ea"/>
              </a:rPr>
              <a:t>5%</a:t>
            </a:r>
            <a:r>
              <a:rPr lang="zh-CN" altLang="en-US" sz="2000" b="1" dirty="0">
                <a:latin typeface="+mn-ea"/>
              </a:rPr>
              <a:t>；</a:t>
            </a:r>
            <a:endParaRPr lang="en-US" altLang="zh-CN" sz="2000" b="1" dirty="0">
              <a:latin typeface="+mn-ea"/>
            </a:endParaRPr>
          </a:p>
          <a:p>
            <a:pPr marL="457200" indent="-457200">
              <a:spcAft>
                <a:spcPts val="800"/>
              </a:spcAft>
              <a:buFont typeface="+mj-lt"/>
              <a:buAutoNum type="arabicPeriod"/>
              <a:defRPr/>
            </a:pPr>
            <a:r>
              <a:rPr lang="en-US" altLang="zh-CN" sz="2000" b="1" dirty="0">
                <a:latin typeface="+mn-ea"/>
              </a:rPr>
              <a:t>fR</a:t>
            </a:r>
            <a:r>
              <a:rPr lang="zh-CN" altLang="en-US" sz="2000" b="1" dirty="0">
                <a:latin typeface="+mn-ea"/>
              </a:rPr>
              <a:t>包含了对骨架电阻率及耦合回路的修正，需要更多数据以确定</a:t>
            </a:r>
            <a:r>
              <a:rPr lang="en-US" altLang="zh-CN" sz="2000" b="1" dirty="0">
                <a:latin typeface="+mn-ea"/>
              </a:rPr>
              <a:t>CCT</a:t>
            </a:r>
            <a:r>
              <a:rPr lang="zh-CN" altLang="en-US" sz="2000" b="1" dirty="0">
                <a:latin typeface="+mn-ea"/>
              </a:rPr>
              <a:t>四极线圈中该参数的范围；</a:t>
            </a:r>
            <a:endParaRPr lang="en-US" altLang="zh-CN" sz="2000" b="1" dirty="0">
              <a:latin typeface="+mn-ea"/>
            </a:endParaRPr>
          </a:p>
          <a:p>
            <a:pPr marL="457200" indent="-457200">
              <a:spcAft>
                <a:spcPts val="800"/>
              </a:spcAft>
              <a:buFont typeface="+mj-lt"/>
              <a:buAutoNum type="arabicPeriod"/>
              <a:defRPr/>
            </a:pPr>
            <a:r>
              <a:rPr lang="zh-CN" altLang="en-US" sz="2000" b="1" dirty="0">
                <a:latin typeface="+mn-ea"/>
              </a:rPr>
              <a:t>本计算模型易于移植及扩展，可用于在研的高场</a:t>
            </a:r>
            <a:r>
              <a:rPr lang="en-US" altLang="zh-CN" sz="2000" b="1" dirty="0">
                <a:latin typeface="+mn-ea"/>
              </a:rPr>
              <a:t>CCT</a:t>
            </a:r>
            <a:r>
              <a:rPr lang="zh-CN" altLang="en-US" sz="2000" b="1" dirty="0">
                <a:latin typeface="+mn-ea"/>
              </a:rPr>
              <a:t>磁体的失超保护设计。</a:t>
            </a:r>
            <a:endParaRPr lang="en-US" altLang="zh-CN" sz="2000" b="1" dirty="0">
              <a:latin typeface="+mn-ea"/>
            </a:endParaRPr>
          </a:p>
        </p:txBody>
      </p:sp>
      <p:sp>
        <p:nvSpPr>
          <p:cNvPr id="6" name="文本框 5">
            <a:extLst>
              <a:ext uri="{FF2B5EF4-FFF2-40B4-BE49-F238E27FC236}">
                <a16:creationId xmlns:a16="http://schemas.microsoft.com/office/drawing/2014/main" id="{99AB311F-54F2-3C2D-D337-4E71DDC973D7}"/>
              </a:ext>
            </a:extLst>
          </p:cNvPr>
          <p:cNvSpPr txBox="1"/>
          <p:nvPr/>
        </p:nvSpPr>
        <p:spPr bwMode="auto">
          <a:xfrm>
            <a:off x="4115780" y="3721219"/>
            <a:ext cx="3960440" cy="1446550"/>
          </a:xfrm>
          <a:prstGeom prst="rect">
            <a:avLst/>
          </a:prstGeom>
          <a:noFill/>
        </p:spPr>
        <p:txBody>
          <a:bodyPr wrap="square">
            <a:spAutoFit/>
          </a:bodyPr>
          <a:lstStyle/>
          <a:p>
            <a:pPr algn="ctr"/>
            <a:r>
              <a:rPr lang="zh-CN" altLang="en-US" sz="4400" b="1" dirty="0">
                <a:solidFill>
                  <a:srgbClr val="FF0000"/>
                </a:solidFill>
                <a:latin typeface="Comic Sans MS" panose="030F0702030302020204" pitchFamily="66" charset="0"/>
                <a:ea typeface="宋体" panose="02010600030101010101" pitchFamily="2" charset="-122"/>
                <a:cs typeface="+mj-cs"/>
              </a:rPr>
              <a:t>感</a:t>
            </a:r>
            <a:r>
              <a:rPr kumimoji="0" lang="zh-CN" altLang="en-US" sz="4400" b="1" i="0" u="none" strike="noStrike" kern="1200" cap="none" spc="0" normalizeH="0" baseline="0" noProof="0" dirty="0">
                <a:ln>
                  <a:noFill/>
                </a:ln>
                <a:solidFill>
                  <a:srgbClr val="FF0000"/>
                </a:solidFill>
                <a:effectLst/>
                <a:uLnTx/>
                <a:uFillTx/>
                <a:latin typeface="Comic Sans MS" panose="030F0702030302020204" pitchFamily="66" charset="0"/>
                <a:ea typeface="宋体" panose="02010600030101010101" pitchFamily="2" charset="-122"/>
                <a:cs typeface="+mj-cs"/>
              </a:rPr>
              <a:t>谢您的关注！</a:t>
            </a:r>
            <a:br>
              <a:rPr kumimoji="0" lang="en-US" altLang="zh-CN" sz="4400" b="1" i="0" u="none" strike="noStrike" kern="1200" cap="none" spc="0" normalizeH="0" baseline="0" noProof="0" dirty="0">
                <a:ln>
                  <a:noFill/>
                </a:ln>
                <a:solidFill>
                  <a:srgbClr val="FF0000"/>
                </a:solidFill>
                <a:effectLst/>
                <a:uLnTx/>
                <a:uFillTx/>
                <a:latin typeface="Comic Sans MS" panose="030F0702030302020204" pitchFamily="66" charset="0"/>
                <a:ea typeface="宋体" panose="02010600030101010101" pitchFamily="2" charset="-122"/>
                <a:cs typeface="+mj-cs"/>
              </a:rPr>
            </a:br>
            <a:r>
              <a:rPr kumimoji="0" lang="zh-CN" altLang="en-US" sz="4400" b="1" i="0" u="none" strike="noStrike" kern="1200" cap="none" spc="0" normalizeH="0" baseline="0" noProof="0" dirty="0">
                <a:ln>
                  <a:noFill/>
                </a:ln>
                <a:solidFill>
                  <a:srgbClr val="FF0000"/>
                </a:solidFill>
                <a:effectLst/>
                <a:uLnTx/>
                <a:uFillTx/>
                <a:latin typeface="Comic Sans MS" panose="030F0702030302020204" pitchFamily="66" charset="0"/>
                <a:ea typeface="宋体" panose="02010600030101010101" pitchFamily="2" charset="-122"/>
                <a:cs typeface="+mj-cs"/>
              </a:rPr>
              <a:t>请批评指正！</a:t>
            </a:r>
            <a:endParaRPr lang="zh-CN" altLang="en-US" dirty="0"/>
          </a:p>
        </p:txBody>
      </p:sp>
      <p:cxnSp>
        <p:nvCxnSpPr>
          <p:cNvPr id="9" name="直接连接符 12">
            <a:extLst>
              <a:ext uri="{FF2B5EF4-FFF2-40B4-BE49-F238E27FC236}">
                <a16:creationId xmlns:a16="http://schemas.microsoft.com/office/drawing/2014/main" id="{13429366-6D33-9141-36EE-4891B5795D1E}"/>
              </a:ext>
            </a:extLst>
          </p:cNvPr>
          <p:cNvCxnSpPr>
            <a:cxnSpLocks/>
          </p:cNvCxnSpPr>
          <p:nvPr/>
        </p:nvCxnSpPr>
        <p:spPr bwMode="auto">
          <a:xfrm flipH="1">
            <a:off x="1559496" y="3356992"/>
            <a:ext cx="924035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文本框 15">
            <a:extLst>
              <a:ext uri="{FF2B5EF4-FFF2-40B4-BE49-F238E27FC236}">
                <a16:creationId xmlns:a16="http://schemas.microsoft.com/office/drawing/2014/main" id="{8D4E4C20-00E6-0888-564F-7E80E9146547}"/>
              </a:ext>
            </a:extLst>
          </p:cNvPr>
          <p:cNvSpPr>
            <a:spLocks/>
          </p:cNvSpPr>
          <p:nvPr/>
        </p:nvSpPr>
        <p:spPr bwMode="auto">
          <a:xfrm>
            <a:off x="263352" y="5531996"/>
            <a:ext cx="11665296" cy="1326004"/>
          </a:xfrm>
          <a:prstGeom prst="rect">
            <a:avLst/>
          </a:prstGeom>
          <a:noFill/>
        </p:spPr>
        <p:txBody>
          <a:bodyPr wrap="square" rtlCol="0">
            <a:spAutoFit/>
          </a:bodyPr>
          <a:lstStyle/>
          <a:p>
            <a:pPr>
              <a:spcAft>
                <a:spcPts val="800"/>
              </a:spcAft>
              <a:defRPr/>
            </a:pPr>
            <a:r>
              <a:rPr lang="zh-CN" altLang="en-US" sz="1050" b="1" dirty="0">
                <a:latin typeface="+mn-ea"/>
              </a:rPr>
              <a:t>引用文献：</a:t>
            </a:r>
            <a:endParaRPr lang="en-US" altLang="zh-CN" sz="1050" b="1" dirty="0">
              <a:latin typeface="+mn-ea"/>
            </a:endParaRPr>
          </a:p>
          <a:p>
            <a:pPr>
              <a:defRPr/>
            </a:pPr>
            <a:r>
              <a:rPr lang="en-US" altLang="zh-CN" sz="1050" dirty="0">
                <a:latin typeface="+mn-ea"/>
              </a:rPr>
              <a:t>[1] </a:t>
            </a:r>
            <a:r>
              <a:rPr lang="zh-CN" altLang="en-US" sz="1050" dirty="0">
                <a:latin typeface="+mn-ea"/>
              </a:rPr>
              <a:t>梁羽</a:t>
            </a:r>
            <a:r>
              <a:rPr lang="en-US" altLang="zh-CN" sz="1050" dirty="0">
                <a:latin typeface="+mn-ea"/>
              </a:rPr>
              <a:t>, 2018, </a:t>
            </a:r>
            <a:r>
              <a:rPr lang="zh-CN" altLang="en-US" sz="1050" dirty="0">
                <a:latin typeface="+mn-ea"/>
              </a:rPr>
              <a:t>斜螺线管型超导磁体的研制</a:t>
            </a:r>
            <a:r>
              <a:rPr lang="en-US" altLang="zh-CN" sz="1050" dirty="0">
                <a:latin typeface="+mn-ea"/>
              </a:rPr>
              <a:t>, </a:t>
            </a:r>
            <a:r>
              <a:rPr lang="zh-CN" altLang="en-US" sz="1050" dirty="0">
                <a:latin typeface="+mn-ea"/>
              </a:rPr>
              <a:t>中科院近物所博士论文；</a:t>
            </a:r>
            <a:endParaRPr lang="en-US" altLang="zh-CN" sz="1050" dirty="0">
              <a:latin typeface="+mn-ea"/>
            </a:endParaRPr>
          </a:p>
          <a:p>
            <a:pPr>
              <a:defRPr/>
            </a:pPr>
            <a:r>
              <a:rPr lang="en-US" altLang="zh-CN" sz="1050" dirty="0">
                <a:latin typeface="+mn-ea"/>
              </a:rPr>
              <a:t>[2] </a:t>
            </a:r>
            <a:r>
              <a:rPr lang="en-US" altLang="zh-CN" sz="1050" dirty="0" err="1">
                <a:latin typeface="+mn-ea"/>
              </a:rPr>
              <a:t>Mentink</a:t>
            </a:r>
            <a:r>
              <a:rPr lang="en-US" altLang="zh-CN" sz="1050" dirty="0">
                <a:latin typeface="+mn-ea"/>
              </a:rPr>
              <a:t> M, van </a:t>
            </a:r>
            <a:r>
              <a:rPr lang="en-US" altLang="zh-CN" sz="1050" dirty="0" err="1">
                <a:latin typeface="+mn-ea"/>
              </a:rPr>
              <a:t>Nugteren</a:t>
            </a:r>
            <a:r>
              <a:rPr lang="en-US" altLang="zh-CN" sz="1050" dirty="0">
                <a:latin typeface="+mn-ea"/>
              </a:rPr>
              <a:t> J, </a:t>
            </a:r>
            <a:r>
              <a:rPr lang="en-US" altLang="zh-CN" sz="1050" dirty="0" err="1">
                <a:latin typeface="+mn-ea"/>
              </a:rPr>
              <a:t>Mangiarotti</a:t>
            </a:r>
            <a:r>
              <a:rPr lang="en-US" altLang="zh-CN" sz="1050" dirty="0">
                <a:latin typeface="+mn-ea"/>
              </a:rPr>
              <a:t> F, </a:t>
            </a:r>
            <a:r>
              <a:rPr lang="en-US" altLang="zh-CN" sz="1050" dirty="0" err="1">
                <a:latin typeface="+mn-ea"/>
              </a:rPr>
              <a:t>Duda</a:t>
            </a:r>
            <a:r>
              <a:rPr lang="en-US" altLang="zh-CN" sz="1050" dirty="0">
                <a:latin typeface="+mn-ea"/>
              </a:rPr>
              <a:t> M and Kirby G 2018 Quench Behavior of the HL-LHC Twin Aperture Orbit Correctors IEEE Transactions on Applied Superconductivity 28 4004806</a:t>
            </a:r>
          </a:p>
          <a:p>
            <a:pPr>
              <a:defRPr/>
            </a:pPr>
            <a:r>
              <a:rPr lang="en-US" altLang="zh-CN" sz="1050" dirty="0">
                <a:latin typeface="+mn-ea"/>
              </a:rPr>
              <a:t>[3] </a:t>
            </a:r>
            <a:r>
              <a:rPr lang="en-US" altLang="zh-CN" sz="1050" dirty="0" err="1">
                <a:latin typeface="+mn-ea"/>
              </a:rPr>
              <a:t>CryoSoft</a:t>
            </a:r>
            <a:r>
              <a:rPr lang="en-US" altLang="zh-CN" sz="1050" dirty="0">
                <a:latin typeface="+mn-ea"/>
              </a:rPr>
              <a:t> Software - Solids (available at </a:t>
            </a:r>
            <a:r>
              <a:rPr lang="en-US" altLang="zh-CN" sz="1050" dirty="0">
                <a:latin typeface="+mn-ea"/>
                <a:hlinkClick r:id="rId3"/>
              </a:rPr>
              <a:t>https://supermagnet.sourceforge.io/solids.html</a:t>
            </a:r>
            <a:r>
              <a:rPr lang="en-US" altLang="zh-CN" sz="1050" dirty="0">
                <a:latin typeface="+mn-ea"/>
              </a:rPr>
              <a:t>)</a:t>
            </a:r>
          </a:p>
          <a:p>
            <a:pPr>
              <a:defRPr/>
            </a:pPr>
            <a:r>
              <a:rPr lang="en-US" altLang="zh-CN" sz="1050" dirty="0">
                <a:latin typeface="+mn-ea"/>
              </a:rPr>
              <a:t>[4] Wozniak M, </a:t>
            </a:r>
            <a:r>
              <a:rPr lang="en-US" altLang="zh-CN" sz="1050" dirty="0" err="1">
                <a:latin typeface="+mn-ea"/>
              </a:rPr>
              <a:t>Ravaioli</a:t>
            </a:r>
            <a:r>
              <a:rPr lang="en-US" altLang="zh-CN" sz="1050" dirty="0">
                <a:latin typeface="+mn-ea"/>
              </a:rPr>
              <a:t> E, </a:t>
            </a:r>
            <a:r>
              <a:rPr lang="en-US" altLang="zh-CN" sz="1050" dirty="0" err="1">
                <a:latin typeface="+mn-ea"/>
              </a:rPr>
              <a:t>Mangiarotti</a:t>
            </a:r>
            <a:r>
              <a:rPr lang="en-US" altLang="zh-CN" sz="1050" dirty="0">
                <a:latin typeface="+mn-ea"/>
              </a:rPr>
              <a:t> F, </a:t>
            </a:r>
            <a:r>
              <a:rPr lang="en-US" altLang="zh-CN" sz="1050" dirty="0" err="1">
                <a:latin typeface="+mn-ea"/>
              </a:rPr>
              <a:t>Mentink</a:t>
            </a:r>
            <a:r>
              <a:rPr lang="en-US" altLang="zh-CN" sz="1050" dirty="0">
                <a:latin typeface="+mn-ea"/>
              </a:rPr>
              <a:t> M, Kirby G, Verweij A, Xu Q and Wu W 2022 Quench </a:t>
            </a:r>
            <a:r>
              <a:rPr lang="en-US" altLang="zh-CN" sz="1050" dirty="0" err="1">
                <a:latin typeface="+mn-ea"/>
              </a:rPr>
              <a:t>Behaviour</a:t>
            </a:r>
            <a:r>
              <a:rPr lang="en-US" altLang="zh-CN" sz="1050" dirty="0">
                <a:latin typeface="+mn-ea"/>
              </a:rPr>
              <a:t> of Prototype HL-LHC Dipole Canted Cos-Theta Orbit Corrector Nb-</a:t>
            </a:r>
            <a:r>
              <a:rPr lang="en-US" altLang="zh-CN" sz="1050" dirty="0" err="1">
                <a:latin typeface="+mn-ea"/>
              </a:rPr>
              <a:t>Ti</a:t>
            </a:r>
            <a:r>
              <a:rPr lang="en-US" altLang="zh-CN" sz="1050" dirty="0">
                <a:latin typeface="+mn-ea"/>
              </a:rPr>
              <a:t> Magnet IEEE Transactions on Applied Superconductivity 4005905</a:t>
            </a:r>
          </a:p>
          <a:p>
            <a:pPr>
              <a:defRPr/>
            </a:pPr>
            <a:r>
              <a:rPr lang="en-US" altLang="zh-CN" sz="1050" dirty="0">
                <a:latin typeface="+mn-ea"/>
              </a:rPr>
              <a:t>[5] </a:t>
            </a:r>
            <a:r>
              <a:rPr lang="en-US" altLang="zh-CN" sz="1050" dirty="0" err="1">
                <a:latin typeface="+mn-ea"/>
              </a:rPr>
              <a:t>Charifoulline</a:t>
            </a:r>
            <a:r>
              <a:rPr lang="en-US" altLang="zh-CN" sz="1050" dirty="0">
                <a:latin typeface="+mn-ea"/>
              </a:rPr>
              <a:t> Z 2006 Residual Resistivity Ratio (RRR) Measurements of LHC Superconducting NbTi Cable Strands Applied Superconductivity, IEEE Transactions on 16 1188–91</a:t>
            </a:r>
          </a:p>
        </p:txBody>
      </p:sp>
    </p:spTree>
    <p:extLst>
      <p:ext uri="{BB962C8B-B14F-4D97-AF65-F5344CB8AC3E}">
        <p14:creationId xmlns:p14="http://schemas.microsoft.com/office/powerpoint/2010/main" val="1688137101"/>
      </p:ext>
    </p:extLst>
  </p:cSld>
  <p:clrMapOvr>
    <a:masterClrMapping/>
  </p:clrMapOvr>
  <mc:AlternateContent xmlns:mc="http://schemas.openxmlformats.org/markup-compatibility/2006" xmlns:p14="http://schemas.microsoft.com/office/powerpoint/2010/main">
    <mc:Choice Requires="p14">
      <p:transition spd="slow" p14:dur="2000" advTm="8279"/>
    </mc:Choice>
    <mc:Fallback xmlns="">
      <p:transition spd="slow" advTm="827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id="{8F3F3164-FFFE-45F3-9132-D849031B7FE8}"/>
              </a:ext>
            </a:extLst>
          </p:cNvPr>
          <p:cNvSpPr/>
          <p:nvPr/>
        </p:nvSpPr>
        <p:spPr>
          <a:xfrm>
            <a:off x="0" y="0"/>
            <a:ext cx="12192000" cy="774700"/>
          </a:xfrm>
          <a:prstGeom prst="rect">
            <a:avLst/>
          </a:prstGeom>
          <a:solidFill>
            <a:srgbClr val="0096BF"/>
          </a:solidFill>
          <a:ln>
            <a:solidFill>
              <a:srgbClr val="0096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Title 1"/>
          <p:cNvSpPr>
            <a:spLocks noGrp="1"/>
          </p:cNvSpPr>
          <p:nvPr>
            <p:ph type="title" idx="4294967295"/>
          </p:nvPr>
        </p:nvSpPr>
        <p:spPr>
          <a:xfrm>
            <a:off x="0" y="38100"/>
            <a:ext cx="7850221" cy="750888"/>
          </a:xfrm>
        </p:spPr>
        <p:txBody>
          <a:bodyPr>
            <a:normAutofit/>
          </a:bodyPr>
          <a:lstStyle/>
          <a:p>
            <a:r>
              <a:rPr lang="zh-CN" altLang="en-US" sz="3200" dirty="0">
                <a:solidFill>
                  <a:schemeClr val="bg1"/>
                </a:solidFill>
                <a:latin typeface="等线" panose="02010600030101010101" pitchFamily="2" charset="-122"/>
                <a:ea typeface="等线" panose="02010600030101010101" pitchFamily="2" charset="-122"/>
              </a:rPr>
              <a:t>加速器超导磁体中的</a:t>
            </a:r>
            <a:r>
              <a:rPr lang="en-US" altLang="zh-CN" sz="3200" dirty="0">
                <a:solidFill>
                  <a:schemeClr val="bg1"/>
                </a:solidFill>
                <a:latin typeface="等线" panose="02010600030101010101" pitchFamily="2" charset="-122"/>
                <a:ea typeface="等线" panose="02010600030101010101" pitchFamily="2" charset="-122"/>
              </a:rPr>
              <a:t>CCT</a:t>
            </a:r>
            <a:r>
              <a:rPr lang="zh-CN" altLang="en-US" sz="3200" dirty="0">
                <a:solidFill>
                  <a:schemeClr val="bg1"/>
                </a:solidFill>
                <a:latin typeface="等线" panose="02010600030101010101" pitchFamily="2" charset="-122"/>
                <a:ea typeface="等线" panose="02010600030101010101" pitchFamily="2" charset="-122"/>
              </a:rPr>
              <a:t>型磁体</a:t>
            </a:r>
            <a:endParaRPr lang="en-US" sz="3200" dirty="0">
              <a:solidFill>
                <a:schemeClr val="bg1"/>
              </a:solidFill>
              <a:latin typeface="等线" panose="02010600030101010101" pitchFamily="2" charset="-122"/>
              <a:ea typeface="等线" panose="02010600030101010101" pitchFamily="2" charset="-122"/>
            </a:endParaRPr>
          </a:p>
        </p:txBody>
      </p:sp>
      <p:sp>
        <p:nvSpPr>
          <p:cNvPr id="8" name="灯片编号占位符 7">
            <a:extLst>
              <a:ext uri="{FF2B5EF4-FFF2-40B4-BE49-F238E27FC236}">
                <a16:creationId xmlns:a16="http://schemas.microsoft.com/office/drawing/2014/main" id="{4A6A903A-52EB-42CE-BB4F-AE22D0EF1589}"/>
              </a:ext>
            </a:extLst>
          </p:cNvPr>
          <p:cNvSpPr>
            <a:spLocks noGrp="1"/>
          </p:cNvSpPr>
          <p:nvPr>
            <p:ph type="sldNum" sz="quarter" idx="12"/>
          </p:nvPr>
        </p:nvSpPr>
        <p:spPr/>
        <p:txBody>
          <a:bodyPr/>
          <a:lstStyle/>
          <a:p>
            <a:fld id="{1CCC14F9-CC17-411D-8E65-FB472F26BE97}" type="slidenum">
              <a:rPr lang="zh-CN" altLang="en-US" smtClean="0"/>
              <a:pPr/>
              <a:t>2</a:t>
            </a:fld>
            <a:endParaRPr lang="en-US" altLang="zh-CN" dirty="0"/>
          </a:p>
        </p:txBody>
      </p:sp>
      <p:pic>
        <p:nvPicPr>
          <p:cNvPr id="6" name="Picture 5">
            <a:extLst>
              <a:ext uri="{FF2B5EF4-FFF2-40B4-BE49-F238E27FC236}">
                <a16:creationId xmlns:a16="http://schemas.microsoft.com/office/drawing/2014/main" id="{B2E4A5EF-8CA3-C8DF-CE4D-FF03863CF0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075" y="4080325"/>
            <a:ext cx="3319519" cy="2053775"/>
          </a:xfrm>
          <a:prstGeom prst="rect">
            <a:avLst/>
          </a:prstGeom>
        </p:spPr>
      </p:pic>
      <p:pic>
        <p:nvPicPr>
          <p:cNvPr id="11" name="Picture 2" descr="\\Sispcz162\e$\PROJETS\EuCARD HFM\Sous-traitance étude\Fichiers CAO\11-01-07 avant projet\Images\Persp..jpg">
            <a:extLst>
              <a:ext uri="{FF2B5EF4-FFF2-40B4-BE49-F238E27FC236}">
                <a16:creationId xmlns:a16="http://schemas.microsoft.com/office/drawing/2014/main" id="{817A8C1B-CB1F-C214-79C6-1D8333A20CF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3101"/>
          <a:stretch/>
        </p:blipFill>
        <p:spPr bwMode="auto">
          <a:xfrm>
            <a:off x="5956300" y="1406283"/>
            <a:ext cx="3396886" cy="1847493"/>
          </a:xfrm>
          <a:prstGeom prst="rect">
            <a:avLst/>
          </a:prstGeom>
          <a:noFill/>
          <a:ln w="9525">
            <a:noFill/>
            <a:miter lim="800000"/>
            <a:headEnd/>
            <a:tailEnd/>
          </a:ln>
        </p:spPr>
      </p:pic>
      <p:pic>
        <p:nvPicPr>
          <p:cNvPr id="15" name="Picture 12">
            <a:extLst>
              <a:ext uri="{FF2B5EF4-FFF2-40B4-BE49-F238E27FC236}">
                <a16:creationId xmlns:a16="http://schemas.microsoft.com/office/drawing/2014/main" id="{BA37B744-C962-6DD0-F7F3-EC309829FD8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162" y="1334574"/>
            <a:ext cx="3233342" cy="2156199"/>
          </a:xfrm>
          <a:prstGeom prst="rect">
            <a:avLst/>
          </a:prstGeom>
          <a:noFill/>
          <a:extLst>
            <a:ext uri="{909E8E84-426E-40DD-AFC4-6F175D3DCCD1}">
              <a14:hiddenFill xmlns:a14="http://schemas.microsoft.com/office/drawing/2010/main">
                <a:solidFill>
                  <a:srgbClr val="FFFFFF"/>
                </a:solidFill>
              </a14:hiddenFill>
            </a:ext>
          </a:extLst>
        </p:spPr>
      </p:pic>
      <p:pic>
        <p:nvPicPr>
          <p:cNvPr id="60" name="图片 59">
            <a:extLst>
              <a:ext uri="{FF2B5EF4-FFF2-40B4-BE49-F238E27FC236}">
                <a16:creationId xmlns:a16="http://schemas.microsoft.com/office/drawing/2014/main" id="{666333D7-19A9-6D79-CE47-E38A275D0B64}"/>
              </a:ext>
            </a:extLst>
          </p:cNvPr>
          <p:cNvPicPr>
            <a:picLocks noChangeAspect="1"/>
          </p:cNvPicPr>
          <p:nvPr/>
        </p:nvPicPr>
        <p:blipFill>
          <a:blip r:embed="rId6"/>
          <a:stretch>
            <a:fillRect/>
          </a:stretch>
        </p:blipFill>
        <p:spPr>
          <a:xfrm>
            <a:off x="6313267" y="4725434"/>
            <a:ext cx="5448059" cy="2092909"/>
          </a:xfrm>
          <a:prstGeom prst="rect">
            <a:avLst/>
          </a:prstGeom>
        </p:spPr>
      </p:pic>
      <p:sp>
        <p:nvSpPr>
          <p:cNvPr id="61" name="矩形 60">
            <a:extLst>
              <a:ext uri="{FF2B5EF4-FFF2-40B4-BE49-F238E27FC236}">
                <a16:creationId xmlns:a16="http://schemas.microsoft.com/office/drawing/2014/main" id="{CDEC31ED-6648-A1F6-D901-991C6360BC68}"/>
              </a:ext>
            </a:extLst>
          </p:cNvPr>
          <p:cNvSpPr/>
          <p:nvPr/>
        </p:nvSpPr>
        <p:spPr>
          <a:xfrm>
            <a:off x="10686733" y="5126910"/>
            <a:ext cx="643234" cy="214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rPr>
              <a:t>超导线</a:t>
            </a:r>
          </a:p>
        </p:txBody>
      </p:sp>
      <p:sp>
        <p:nvSpPr>
          <p:cNvPr id="63" name="矩形 62">
            <a:extLst>
              <a:ext uri="{FF2B5EF4-FFF2-40B4-BE49-F238E27FC236}">
                <a16:creationId xmlns:a16="http://schemas.microsoft.com/office/drawing/2014/main" id="{34440EB4-23F1-1E3D-6F53-7582941A426D}"/>
              </a:ext>
            </a:extLst>
          </p:cNvPr>
          <p:cNvSpPr/>
          <p:nvPr/>
        </p:nvSpPr>
        <p:spPr>
          <a:xfrm>
            <a:off x="10365116" y="6325728"/>
            <a:ext cx="643234" cy="214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rPr>
              <a:t>骨架底部支撑</a:t>
            </a:r>
          </a:p>
        </p:txBody>
      </p:sp>
      <p:sp>
        <p:nvSpPr>
          <p:cNvPr id="1027" name="矩形 1026">
            <a:extLst>
              <a:ext uri="{FF2B5EF4-FFF2-40B4-BE49-F238E27FC236}">
                <a16:creationId xmlns:a16="http://schemas.microsoft.com/office/drawing/2014/main" id="{550A14EE-2696-B626-D383-9DB80E5CE62D}"/>
              </a:ext>
            </a:extLst>
          </p:cNvPr>
          <p:cNvSpPr/>
          <p:nvPr/>
        </p:nvSpPr>
        <p:spPr>
          <a:xfrm>
            <a:off x="10033175" y="5751261"/>
            <a:ext cx="176574" cy="1798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5" name="矩形 1024">
            <a:extLst>
              <a:ext uri="{FF2B5EF4-FFF2-40B4-BE49-F238E27FC236}">
                <a16:creationId xmlns:a16="http://schemas.microsoft.com/office/drawing/2014/main" id="{2D446BFA-4532-F8DF-C60B-93549923D7A6}"/>
              </a:ext>
            </a:extLst>
          </p:cNvPr>
          <p:cNvSpPr/>
          <p:nvPr/>
        </p:nvSpPr>
        <p:spPr>
          <a:xfrm>
            <a:off x="9884607" y="5687175"/>
            <a:ext cx="480509" cy="248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rPr>
              <a:t>线槽壁</a:t>
            </a:r>
          </a:p>
        </p:txBody>
      </p:sp>
      <p:cxnSp>
        <p:nvCxnSpPr>
          <p:cNvPr id="1030" name="Straight Connector 10">
            <a:extLst>
              <a:ext uri="{FF2B5EF4-FFF2-40B4-BE49-F238E27FC236}">
                <a16:creationId xmlns:a16="http://schemas.microsoft.com/office/drawing/2014/main" id="{D397BFF9-AB97-5BE7-3307-96CC9C5CF01C}"/>
              </a:ext>
            </a:extLst>
          </p:cNvPr>
          <p:cNvCxnSpPr>
            <a:cxnSpLocks/>
          </p:cNvCxnSpPr>
          <p:nvPr/>
        </p:nvCxnSpPr>
        <p:spPr>
          <a:xfrm flipV="1">
            <a:off x="687479" y="3648216"/>
            <a:ext cx="11231252" cy="37669"/>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32" name="Straight Connector 21">
            <a:extLst>
              <a:ext uri="{FF2B5EF4-FFF2-40B4-BE49-F238E27FC236}">
                <a16:creationId xmlns:a16="http://schemas.microsoft.com/office/drawing/2014/main" id="{82FFFD87-D69F-6DA5-5B5E-36355A080568}"/>
              </a:ext>
            </a:extLst>
          </p:cNvPr>
          <p:cNvCxnSpPr>
            <a:cxnSpLocks/>
          </p:cNvCxnSpPr>
          <p:nvPr/>
        </p:nvCxnSpPr>
        <p:spPr>
          <a:xfrm>
            <a:off x="5941529" y="915181"/>
            <a:ext cx="0" cy="576178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37" name="文本框 1036">
            <a:extLst>
              <a:ext uri="{FF2B5EF4-FFF2-40B4-BE49-F238E27FC236}">
                <a16:creationId xmlns:a16="http://schemas.microsoft.com/office/drawing/2014/main" id="{BD738A9B-9736-7AA6-476B-F9899A1CEBAF}"/>
              </a:ext>
            </a:extLst>
          </p:cNvPr>
          <p:cNvSpPr txBox="1"/>
          <p:nvPr/>
        </p:nvSpPr>
        <p:spPr>
          <a:xfrm>
            <a:off x="3552050" y="1777670"/>
            <a:ext cx="2337348" cy="769441"/>
          </a:xfrm>
          <a:prstGeom prst="rect">
            <a:avLst/>
          </a:prstGeom>
          <a:solidFill>
            <a:schemeClr val="tx1">
              <a:lumMod val="50000"/>
              <a:lumOff val="50000"/>
              <a:alpha val="78000"/>
            </a:schemeClr>
          </a:solidFill>
        </p:spPr>
        <p:txBody>
          <a:bodyPr wrap="square" rtlCol="0">
            <a:spAutoFit/>
          </a:bodyPr>
          <a:lstStyle/>
          <a:p>
            <a:r>
              <a:rPr lang="en-US" altLang="zh-CN" sz="1600" b="1" dirty="0">
                <a:solidFill>
                  <a:schemeClr val="bg1"/>
                </a:solidFill>
                <a:latin typeface="Times New Roman" panose="02020603050405020304" pitchFamily="18" charset="0"/>
                <a:cs typeface="Times New Roman" panose="02020603050405020304" pitchFamily="18" charset="0"/>
              </a:rPr>
              <a:t>Common-coil </a:t>
            </a:r>
          </a:p>
          <a:p>
            <a:pPr marL="285750" indent="-285750">
              <a:buFont typeface="Wingdings" panose="05000000000000000000" pitchFamily="2" charset="2"/>
              <a:buChar char="Ø"/>
            </a:pPr>
            <a:r>
              <a:rPr lang="zh-CN" altLang="en-US" sz="1400" b="1" dirty="0">
                <a:solidFill>
                  <a:schemeClr val="bg1"/>
                </a:solidFill>
                <a:latin typeface="Times New Roman" panose="02020603050405020304" pitchFamily="18" charset="0"/>
                <a:cs typeface="Times New Roman" panose="02020603050405020304" pitchFamily="18" charset="0"/>
              </a:rPr>
              <a:t>结构简单</a:t>
            </a:r>
          </a:p>
          <a:p>
            <a:pPr marL="285750" indent="-285750">
              <a:buFont typeface="Wingdings" panose="05000000000000000000" pitchFamily="2" charset="2"/>
              <a:buChar char="Ø"/>
            </a:pPr>
            <a:r>
              <a:rPr lang="zh-CN" altLang="en-US" sz="1400" b="1" dirty="0">
                <a:solidFill>
                  <a:schemeClr val="bg1"/>
                </a:solidFill>
                <a:latin typeface="Times New Roman" panose="02020603050405020304" pitchFamily="18" charset="0"/>
                <a:cs typeface="Times New Roman" panose="02020603050405020304" pitchFamily="18" charset="0"/>
              </a:rPr>
              <a:t>产生磁场的效率较低</a:t>
            </a:r>
          </a:p>
        </p:txBody>
      </p:sp>
      <p:sp>
        <p:nvSpPr>
          <p:cNvPr id="1039" name="文本框 1038">
            <a:extLst>
              <a:ext uri="{FF2B5EF4-FFF2-40B4-BE49-F238E27FC236}">
                <a16:creationId xmlns:a16="http://schemas.microsoft.com/office/drawing/2014/main" id="{3203B39A-A120-1AFF-F682-5433EB97703F}"/>
              </a:ext>
            </a:extLst>
          </p:cNvPr>
          <p:cNvSpPr txBox="1"/>
          <p:nvPr/>
        </p:nvSpPr>
        <p:spPr>
          <a:xfrm>
            <a:off x="9318920" y="1620384"/>
            <a:ext cx="2599811" cy="984885"/>
          </a:xfrm>
          <a:prstGeom prst="rect">
            <a:avLst/>
          </a:prstGeom>
          <a:solidFill>
            <a:schemeClr val="tx1">
              <a:lumMod val="50000"/>
              <a:lumOff val="50000"/>
              <a:alpha val="78000"/>
            </a:schemeClr>
          </a:solidFill>
        </p:spPr>
        <p:txBody>
          <a:bodyPr wrap="square" rtlCol="0">
            <a:spAutoFit/>
          </a:bodyPr>
          <a:lstStyle/>
          <a:p>
            <a:r>
              <a:rPr lang="en-US" altLang="zh-CN" sz="1600" b="1" dirty="0">
                <a:solidFill>
                  <a:schemeClr val="bg1"/>
                </a:solidFill>
                <a:latin typeface="Times New Roman" panose="02020603050405020304" pitchFamily="18" charset="0"/>
                <a:cs typeface="Times New Roman" panose="02020603050405020304" pitchFamily="18" charset="0"/>
              </a:rPr>
              <a:t>Block-type</a:t>
            </a:r>
          </a:p>
          <a:p>
            <a:pPr marL="285750" indent="-285750">
              <a:buFont typeface="Wingdings" panose="05000000000000000000" pitchFamily="2" charset="2"/>
              <a:buChar char="Ø"/>
            </a:pPr>
            <a:r>
              <a:rPr lang="zh-CN" altLang="en-US" sz="1400" b="1" dirty="0">
                <a:solidFill>
                  <a:schemeClr val="bg1"/>
                </a:solidFill>
                <a:latin typeface="Times New Roman" panose="02020603050405020304" pitchFamily="18" charset="0"/>
                <a:cs typeface="Times New Roman" panose="02020603050405020304" pitchFamily="18" charset="0"/>
              </a:rPr>
              <a:t>结构简单，场质量更好</a:t>
            </a:r>
          </a:p>
          <a:p>
            <a:pPr marL="285750" indent="-285750">
              <a:buFont typeface="Wingdings" panose="05000000000000000000" pitchFamily="2" charset="2"/>
              <a:buChar char="Ø"/>
            </a:pPr>
            <a:r>
              <a:rPr lang="zh-CN" altLang="en-US" sz="1400" b="1" dirty="0">
                <a:solidFill>
                  <a:schemeClr val="bg1"/>
                </a:solidFill>
                <a:latin typeface="Times New Roman" panose="02020603050405020304" pitchFamily="18" charset="0"/>
                <a:cs typeface="Times New Roman" panose="02020603050405020304" pitchFamily="18" charset="0"/>
              </a:rPr>
              <a:t>引入侧弯</a:t>
            </a:r>
          </a:p>
          <a:p>
            <a:pPr marL="285750" indent="-285750">
              <a:buFont typeface="Wingdings" panose="05000000000000000000" pitchFamily="2" charset="2"/>
              <a:buChar char="Ø"/>
            </a:pPr>
            <a:r>
              <a:rPr lang="zh-CN" altLang="en-US" sz="1400" b="1" dirty="0">
                <a:solidFill>
                  <a:schemeClr val="bg1"/>
                </a:solidFill>
                <a:latin typeface="Times New Roman" panose="02020603050405020304" pitchFamily="18" charset="0"/>
                <a:cs typeface="Times New Roman" panose="02020603050405020304" pitchFamily="18" charset="0"/>
              </a:rPr>
              <a:t>产生磁场的效率较低</a:t>
            </a:r>
          </a:p>
        </p:txBody>
      </p:sp>
      <p:sp>
        <p:nvSpPr>
          <p:cNvPr id="1043" name="文本框 1042">
            <a:extLst>
              <a:ext uri="{FF2B5EF4-FFF2-40B4-BE49-F238E27FC236}">
                <a16:creationId xmlns:a16="http://schemas.microsoft.com/office/drawing/2014/main" id="{1DA5002A-0610-7927-30CF-DB1912A41295}"/>
              </a:ext>
            </a:extLst>
          </p:cNvPr>
          <p:cNvSpPr txBox="1"/>
          <p:nvPr/>
        </p:nvSpPr>
        <p:spPr>
          <a:xfrm>
            <a:off x="3530052" y="4789775"/>
            <a:ext cx="2333019" cy="769441"/>
          </a:xfrm>
          <a:prstGeom prst="rect">
            <a:avLst/>
          </a:prstGeom>
          <a:solidFill>
            <a:schemeClr val="tx1">
              <a:lumMod val="50000"/>
              <a:lumOff val="50000"/>
              <a:alpha val="78000"/>
            </a:schemeClr>
          </a:solidFill>
        </p:spPr>
        <p:txBody>
          <a:bodyPr wrap="square" rtlCol="0">
            <a:spAutoFit/>
          </a:bodyPr>
          <a:lstStyle/>
          <a:p>
            <a:r>
              <a:rPr lang="en-US" altLang="zh-CN" sz="1600" b="1" dirty="0">
                <a:solidFill>
                  <a:schemeClr val="bg1"/>
                </a:solidFill>
                <a:latin typeface="Times New Roman" panose="02020603050405020304" pitchFamily="18" charset="0"/>
                <a:cs typeface="Times New Roman" panose="02020603050405020304" pitchFamily="18" charset="0"/>
              </a:rPr>
              <a:t>Cos-theta</a:t>
            </a:r>
          </a:p>
          <a:p>
            <a:pPr marL="285750" indent="-285750">
              <a:buFont typeface="Wingdings" panose="05000000000000000000" pitchFamily="2" charset="2"/>
              <a:buChar char="Ø"/>
            </a:pPr>
            <a:r>
              <a:rPr lang="zh-CN" altLang="en-US" sz="1400" b="1" dirty="0">
                <a:solidFill>
                  <a:schemeClr val="bg1"/>
                </a:solidFill>
                <a:latin typeface="Times New Roman" panose="02020603050405020304" pitchFamily="18" charset="0"/>
                <a:cs typeface="Times New Roman" panose="02020603050405020304" pitchFamily="18" charset="0"/>
              </a:rPr>
              <a:t>产生磁场的效率最高</a:t>
            </a:r>
          </a:p>
          <a:p>
            <a:pPr marL="285750" indent="-285750">
              <a:buFont typeface="Wingdings" panose="05000000000000000000" pitchFamily="2" charset="2"/>
              <a:buChar char="Ø"/>
            </a:pPr>
            <a:r>
              <a:rPr lang="zh-CN" altLang="en-US" sz="1400" b="1" dirty="0">
                <a:solidFill>
                  <a:schemeClr val="bg1"/>
                </a:solidFill>
                <a:latin typeface="Times New Roman" panose="02020603050405020304" pitchFamily="18" charset="0"/>
                <a:cs typeface="Times New Roman" panose="02020603050405020304" pitchFamily="18" charset="0"/>
              </a:rPr>
              <a:t>结构、绕线工艺复杂</a:t>
            </a:r>
          </a:p>
        </p:txBody>
      </p:sp>
      <p:sp>
        <p:nvSpPr>
          <p:cNvPr id="1047" name="文本框 1046">
            <a:extLst>
              <a:ext uri="{FF2B5EF4-FFF2-40B4-BE49-F238E27FC236}">
                <a16:creationId xmlns:a16="http://schemas.microsoft.com/office/drawing/2014/main" id="{FF0DDFEF-AFBE-5F5D-A1D0-92D8E14C19C5}"/>
              </a:ext>
            </a:extLst>
          </p:cNvPr>
          <p:cNvSpPr txBox="1"/>
          <p:nvPr/>
        </p:nvSpPr>
        <p:spPr>
          <a:xfrm>
            <a:off x="7272799" y="3698458"/>
            <a:ext cx="4057167" cy="984885"/>
          </a:xfrm>
          <a:prstGeom prst="rect">
            <a:avLst/>
          </a:prstGeom>
          <a:solidFill>
            <a:schemeClr val="tx1">
              <a:lumMod val="50000"/>
              <a:lumOff val="50000"/>
              <a:alpha val="78000"/>
            </a:schemeClr>
          </a:solidFill>
        </p:spPr>
        <p:txBody>
          <a:bodyPr wrap="square" rtlCol="0">
            <a:spAutoFit/>
          </a:bodyPr>
          <a:lstStyle/>
          <a:p>
            <a:r>
              <a:rPr lang="en-US" altLang="zh-CN" sz="1600" b="1" dirty="0">
                <a:solidFill>
                  <a:schemeClr val="bg1"/>
                </a:solidFill>
                <a:latin typeface="Times New Roman" panose="02020603050405020304" pitchFamily="18" charset="0"/>
                <a:cs typeface="Times New Roman" panose="02020603050405020304" pitchFamily="18" charset="0"/>
              </a:rPr>
              <a:t>Canted-Cos-Theta (CCT)</a:t>
            </a:r>
            <a:r>
              <a:rPr lang="zh-CN" altLang="en-US" sz="1600" b="1" dirty="0">
                <a:solidFill>
                  <a:schemeClr val="bg1"/>
                </a:solidFill>
                <a:latin typeface="Times New Roman" panose="02020603050405020304" pitchFamily="18" charset="0"/>
                <a:cs typeface="Times New Roman" panose="02020603050405020304" pitchFamily="18" charset="0"/>
              </a:rPr>
              <a:t>，斜螺线管型</a:t>
            </a:r>
            <a:endParaRPr lang="en-US" altLang="zh-CN" sz="1600" b="1" dirty="0">
              <a:solidFill>
                <a:schemeClr val="bg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zh-CN" altLang="en-US" sz="1400" b="1" dirty="0">
                <a:solidFill>
                  <a:schemeClr val="bg1"/>
                </a:solidFill>
                <a:latin typeface="Times New Roman" panose="02020603050405020304" pitchFamily="18" charset="0"/>
                <a:cs typeface="Times New Roman" panose="02020603050405020304" pitchFamily="18" charset="0"/>
              </a:rPr>
              <a:t>洛伦兹力由线圈骨架承受，避免应力累积</a:t>
            </a:r>
          </a:p>
          <a:p>
            <a:pPr marL="285750" indent="-285750">
              <a:buFont typeface="Wingdings" panose="05000000000000000000" pitchFamily="2" charset="2"/>
              <a:buChar char="Ø"/>
            </a:pPr>
            <a:r>
              <a:rPr lang="zh-CN" altLang="en-US" sz="1400" b="1" dirty="0">
                <a:solidFill>
                  <a:schemeClr val="bg1"/>
                </a:solidFill>
                <a:latin typeface="Times New Roman" panose="02020603050405020304" pitchFamily="18" charset="0"/>
                <a:cs typeface="Times New Roman" panose="02020603050405020304" pitchFamily="18" charset="0"/>
              </a:rPr>
              <a:t>结构看似复杂，但绕线工艺简单</a:t>
            </a:r>
          </a:p>
          <a:p>
            <a:pPr marL="285750" indent="-285750">
              <a:buFont typeface="Wingdings" panose="05000000000000000000" pitchFamily="2" charset="2"/>
              <a:buChar char="Ø"/>
            </a:pPr>
            <a:r>
              <a:rPr lang="zh-CN" altLang="en-US" sz="1400" b="1" dirty="0">
                <a:solidFill>
                  <a:schemeClr val="bg1"/>
                </a:solidFill>
                <a:latin typeface="Times New Roman" panose="02020603050405020304" pitchFamily="18" charset="0"/>
                <a:cs typeface="Times New Roman" panose="02020603050405020304" pitchFamily="18" charset="0"/>
              </a:rPr>
              <a:t>产生磁场的效率最低</a:t>
            </a:r>
          </a:p>
        </p:txBody>
      </p:sp>
      <p:pic>
        <p:nvPicPr>
          <p:cNvPr id="1055" name="图形 1054" descr="复选标记 纯色填充">
            <a:extLst>
              <a:ext uri="{FF2B5EF4-FFF2-40B4-BE49-F238E27FC236}">
                <a16:creationId xmlns:a16="http://schemas.microsoft.com/office/drawing/2014/main" id="{B7302406-5AF2-CFD9-0D4C-F87DAADA4E4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20724" y="2018390"/>
            <a:ext cx="288000" cy="288000"/>
          </a:xfrm>
          <a:prstGeom prst="rect">
            <a:avLst/>
          </a:prstGeom>
        </p:spPr>
      </p:pic>
      <p:pic>
        <p:nvPicPr>
          <p:cNvPr id="1057" name="图形 1056" descr="关闭 纯色填充">
            <a:extLst>
              <a:ext uri="{FF2B5EF4-FFF2-40B4-BE49-F238E27FC236}">
                <a16:creationId xmlns:a16="http://schemas.microsoft.com/office/drawing/2014/main" id="{20CF91BE-32D3-398C-E461-D1FE7787B1C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75071" y="2256326"/>
            <a:ext cx="288000" cy="288000"/>
          </a:xfrm>
          <a:prstGeom prst="rect">
            <a:avLst/>
          </a:prstGeom>
        </p:spPr>
      </p:pic>
      <p:pic>
        <p:nvPicPr>
          <p:cNvPr id="1059" name="图形 1058" descr="复选标记 纯色填充">
            <a:extLst>
              <a:ext uri="{FF2B5EF4-FFF2-40B4-BE49-F238E27FC236}">
                <a16:creationId xmlns:a16="http://schemas.microsoft.com/office/drawing/2014/main" id="{88B90565-2380-9E65-8A29-3841A4C26B2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30699" y="1852222"/>
            <a:ext cx="288000" cy="288000"/>
          </a:xfrm>
          <a:prstGeom prst="rect">
            <a:avLst/>
          </a:prstGeom>
        </p:spPr>
      </p:pic>
      <p:pic>
        <p:nvPicPr>
          <p:cNvPr id="1061" name="图形 1060" descr="复选标记 纯色填充">
            <a:extLst>
              <a:ext uri="{FF2B5EF4-FFF2-40B4-BE49-F238E27FC236}">
                <a16:creationId xmlns:a16="http://schemas.microsoft.com/office/drawing/2014/main" id="{FC659692-44AD-C3C5-57B9-6AB9D74290A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38767" y="5037423"/>
            <a:ext cx="288000" cy="288000"/>
          </a:xfrm>
          <a:prstGeom prst="rect">
            <a:avLst/>
          </a:prstGeom>
        </p:spPr>
      </p:pic>
      <p:pic>
        <p:nvPicPr>
          <p:cNvPr id="1063" name="图形 1062" descr="复选标记 纯色填充">
            <a:extLst>
              <a:ext uri="{FF2B5EF4-FFF2-40B4-BE49-F238E27FC236}">
                <a16:creationId xmlns:a16="http://schemas.microsoft.com/office/drawing/2014/main" id="{11B0D1E1-6DBA-DDA6-282F-D497FB2010D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07580" y="3956807"/>
            <a:ext cx="288000" cy="288000"/>
          </a:xfrm>
          <a:prstGeom prst="rect">
            <a:avLst/>
          </a:prstGeom>
        </p:spPr>
      </p:pic>
      <p:pic>
        <p:nvPicPr>
          <p:cNvPr id="1065" name="图形 1064" descr="复选标记 纯色填充">
            <a:extLst>
              <a:ext uri="{FF2B5EF4-FFF2-40B4-BE49-F238E27FC236}">
                <a16:creationId xmlns:a16="http://schemas.microsoft.com/office/drawing/2014/main" id="{B3299ED8-D21D-74D3-FD9E-4DD25790978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21116" y="4159268"/>
            <a:ext cx="288000" cy="288000"/>
          </a:xfrm>
          <a:prstGeom prst="rect">
            <a:avLst/>
          </a:prstGeom>
        </p:spPr>
      </p:pic>
      <p:pic>
        <p:nvPicPr>
          <p:cNvPr id="1067" name="图形 1066" descr="关闭 纯色填充">
            <a:extLst>
              <a:ext uri="{FF2B5EF4-FFF2-40B4-BE49-F238E27FC236}">
                <a16:creationId xmlns:a16="http://schemas.microsoft.com/office/drawing/2014/main" id="{6904C730-8000-5535-E18B-58909348DC6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98733" y="2095886"/>
            <a:ext cx="288000" cy="288000"/>
          </a:xfrm>
          <a:prstGeom prst="rect">
            <a:avLst/>
          </a:prstGeom>
        </p:spPr>
      </p:pic>
      <p:pic>
        <p:nvPicPr>
          <p:cNvPr id="1069" name="图形 1068" descr="关闭 纯色填充">
            <a:extLst>
              <a:ext uri="{FF2B5EF4-FFF2-40B4-BE49-F238E27FC236}">
                <a16:creationId xmlns:a16="http://schemas.microsoft.com/office/drawing/2014/main" id="{42A46493-7D8C-5C42-ACBB-09C974A14F3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329966" y="2297665"/>
            <a:ext cx="288000" cy="288000"/>
          </a:xfrm>
          <a:prstGeom prst="rect">
            <a:avLst/>
          </a:prstGeom>
        </p:spPr>
      </p:pic>
      <p:pic>
        <p:nvPicPr>
          <p:cNvPr id="1071" name="图形 1070" descr="关闭 纯色填充">
            <a:extLst>
              <a:ext uri="{FF2B5EF4-FFF2-40B4-BE49-F238E27FC236}">
                <a16:creationId xmlns:a16="http://schemas.microsoft.com/office/drawing/2014/main" id="{7D7C7284-BC6E-187B-C534-C904F1B4CC9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23997" y="5259554"/>
            <a:ext cx="288000" cy="288000"/>
          </a:xfrm>
          <a:prstGeom prst="rect">
            <a:avLst/>
          </a:prstGeom>
        </p:spPr>
      </p:pic>
      <p:pic>
        <p:nvPicPr>
          <p:cNvPr id="1073" name="图形 1072" descr="关闭 纯色填充">
            <a:extLst>
              <a:ext uri="{FF2B5EF4-FFF2-40B4-BE49-F238E27FC236}">
                <a16:creationId xmlns:a16="http://schemas.microsoft.com/office/drawing/2014/main" id="{A5980B9B-6B6E-2F77-3003-F0ABD76FC84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362809" y="4395343"/>
            <a:ext cx="288000" cy="288000"/>
          </a:xfrm>
          <a:prstGeom prst="rect">
            <a:avLst/>
          </a:prstGeom>
        </p:spPr>
      </p:pic>
    </p:spTree>
    <p:extLst>
      <p:ext uri="{BB962C8B-B14F-4D97-AF65-F5344CB8AC3E}">
        <p14:creationId xmlns:p14="http://schemas.microsoft.com/office/powerpoint/2010/main" val="1094435537"/>
      </p:ext>
    </p:extLst>
  </p:cSld>
  <p:clrMapOvr>
    <a:masterClrMapping/>
  </p:clrMapOvr>
  <mc:AlternateContent xmlns:mc="http://schemas.openxmlformats.org/markup-compatibility/2006" xmlns:p14="http://schemas.microsoft.com/office/powerpoint/2010/main">
    <mc:Choice Requires="p14">
      <p:transition spd="slow" p14:dur="2000" advTm="2807"/>
    </mc:Choice>
    <mc:Fallback xmlns="">
      <p:transition spd="slow" advTm="280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id="{8F3F3164-FFFE-45F3-9132-D849031B7FE8}"/>
              </a:ext>
            </a:extLst>
          </p:cNvPr>
          <p:cNvSpPr/>
          <p:nvPr/>
        </p:nvSpPr>
        <p:spPr>
          <a:xfrm>
            <a:off x="0" y="0"/>
            <a:ext cx="12192000" cy="774700"/>
          </a:xfrm>
          <a:prstGeom prst="rect">
            <a:avLst/>
          </a:prstGeom>
          <a:solidFill>
            <a:srgbClr val="0096BF"/>
          </a:solidFill>
          <a:ln>
            <a:solidFill>
              <a:srgbClr val="0096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Title 1"/>
          <p:cNvSpPr>
            <a:spLocks noGrp="1"/>
          </p:cNvSpPr>
          <p:nvPr>
            <p:ph type="title" idx="4294967295"/>
          </p:nvPr>
        </p:nvSpPr>
        <p:spPr>
          <a:xfrm>
            <a:off x="0" y="38100"/>
            <a:ext cx="7850221" cy="750888"/>
          </a:xfrm>
        </p:spPr>
        <p:txBody>
          <a:bodyPr>
            <a:normAutofit/>
          </a:bodyPr>
          <a:lstStyle/>
          <a:p>
            <a:r>
              <a:rPr lang="en-US" altLang="zh-CN" sz="3200" dirty="0">
                <a:solidFill>
                  <a:schemeClr val="bg1"/>
                </a:solidFill>
                <a:latin typeface="等线" panose="02010600030101010101" pitchFamily="2" charset="-122"/>
                <a:ea typeface="等线" panose="02010600030101010101" pitchFamily="2" charset="-122"/>
              </a:rPr>
              <a:t>CCT</a:t>
            </a:r>
            <a:r>
              <a:rPr lang="zh-CN" altLang="en-US" sz="3200" dirty="0">
                <a:solidFill>
                  <a:schemeClr val="bg1"/>
                </a:solidFill>
                <a:latin typeface="等线" panose="02010600030101010101" pitchFamily="2" charset="-122"/>
                <a:ea typeface="等线" panose="02010600030101010101" pitchFamily="2" charset="-122"/>
              </a:rPr>
              <a:t>磁体的问题</a:t>
            </a:r>
            <a:r>
              <a:rPr lang="en-US" altLang="zh-CN" sz="3200" dirty="0">
                <a:solidFill>
                  <a:schemeClr val="bg1"/>
                </a:solidFill>
                <a:latin typeface="等线" panose="02010600030101010101" pitchFamily="2" charset="-122"/>
                <a:ea typeface="等线" panose="02010600030101010101" pitchFamily="2" charset="-122"/>
              </a:rPr>
              <a:t>——</a:t>
            </a:r>
            <a:r>
              <a:rPr lang="zh-CN" altLang="en-US" sz="3200" dirty="0">
                <a:solidFill>
                  <a:schemeClr val="bg1"/>
                </a:solidFill>
                <a:latin typeface="等线" panose="02010600030101010101" pitchFamily="2" charset="-122"/>
                <a:ea typeface="等线" panose="02010600030101010101" pitchFamily="2" charset="-122"/>
              </a:rPr>
              <a:t>有效的电流密度偏低</a:t>
            </a:r>
            <a:endParaRPr lang="en-US" sz="3200" dirty="0">
              <a:solidFill>
                <a:schemeClr val="bg1"/>
              </a:solidFill>
              <a:latin typeface="等线" panose="02010600030101010101" pitchFamily="2" charset="-122"/>
              <a:ea typeface="等线" panose="02010600030101010101" pitchFamily="2" charset="-122"/>
            </a:endParaRPr>
          </a:p>
        </p:txBody>
      </p:sp>
      <p:sp>
        <p:nvSpPr>
          <p:cNvPr id="8" name="灯片编号占位符 7">
            <a:extLst>
              <a:ext uri="{FF2B5EF4-FFF2-40B4-BE49-F238E27FC236}">
                <a16:creationId xmlns:a16="http://schemas.microsoft.com/office/drawing/2014/main" id="{4A6A903A-52EB-42CE-BB4F-AE22D0EF1589}"/>
              </a:ext>
            </a:extLst>
          </p:cNvPr>
          <p:cNvSpPr>
            <a:spLocks noGrp="1"/>
          </p:cNvSpPr>
          <p:nvPr>
            <p:ph type="sldNum" sz="quarter" idx="12"/>
          </p:nvPr>
        </p:nvSpPr>
        <p:spPr/>
        <p:txBody>
          <a:bodyPr/>
          <a:lstStyle/>
          <a:p>
            <a:fld id="{1CCC14F9-CC17-411D-8E65-FB472F26BE97}" type="slidenum">
              <a:rPr lang="zh-CN" altLang="en-US" smtClean="0"/>
              <a:pPr/>
              <a:t>3</a:t>
            </a:fld>
            <a:endParaRPr lang="en-US" altLang="zh-CN" dirty="0"/>
          </a:p>
        </p:txBody>
      </p:sp>
      <p:sp>
        <p:nvSpPr>
          <p:cNvPr id="4" name="文本框 3">
            <a:extLst>
              <a:ext uri="{FF2B5EF4-FFF2-40B4-BE49-F238E27FC236}">
                <a16:creationId xmlns:a16="http://schemas.microsoft.com/office/drawing/2014/main" id="{468E3A30-C747-5C90-5F42-3B8D91C2CFCD}"/>
              </a:ext>
            </a:extLst>
          </p:cNvPr>
          <p:cNvSpPr txBox="1"/>
          <p:nvPr/>
        </p:nvSpPr>
        <p:spPr>
          <a:xfrm>
            <a:off x="5786864" y="1048700"/>
            <a:ext cx="6142122" cy="1169551"/>
          </a:xfrm>
          <a:prstGeom prst="rect">
            <a:avLst/>
          </a:prstGeom>
          <a:noFill/>
        </p:spPr>
        <p:txBody>
          <a:bodyPr wrap="square">
            <a:spAutoFit/>
          </a:bodyPr>
          <a:lstStyle/>
          <a:p>
            <a:pPr>
              <a:lnSpc>
                <a:spcPts val="2400"/>
              </a:lnSpc>
              <a:spcBef>
                <a:spcPts val="600"/>
              </a:spcBef>
            </a:pPr>
            <a:r>
              <a:rPr lang="en-US" altLang="zh-CN" sz="2000" dirty="0"/>
              <a:t>CCT</a:t>
            </a:r>
            <a:r>
              <a:rPr lang="zh-CN" altLang="en-US" sz="2000" dirty="0"/>
              <a:t>磁体的一大缺点，是其产生磁场的效率较低：</a:t>
            </a:r>
            <a:endParaRPr lang="en-US" altLang="zh-CN" sz="2000" dirty="0"/>
          </a:p>
          <a:p>
            <a:pPr marL="285750" indent="-285750">
              <a:lnSpc>
                <a:spcPts val="2400"/>
              </a:lnSpc>
              <a:spcBef>
                <a:spcPts val="600"/>
              </a:spcBef>
              <a:buFont typeface="Wingdings" panose="05000000000000000000" pitchFamily="2" charset="2"/>
              <a:buChar char="Ø"/>
            </a:pPr>
            <a:r>
              <a:rPr lang="zh-CN" altLang="en-US" dirty="0"/>
              <a:t>线槽骨架占据了一定空间，降低了线圈整体的电流密度；</a:t>
            </a:r>
            <a:endParaRPr lang="en-US" altLang="zh-CN" dirty="0"/>
          </a:p>
          <a:p>
            <a:pPr marL="285750" indent="-285750">
              <a:lnSpc>
                <a:spcPts val="2400"/>
              </a:lnSpc>
              <a:spcBef>
                <a:spcPts val="600"/>
              </a:spcBef>
              <a:buFont typeface="Wingdings" panose="05000000000000000000" pitchFamily="2" charset="2"/>
              <a:buChar char="Ø"/>
            </a:pPr>
            <a:r>
              <a:rPr lang="zh-CN" altLang="en-US" dirty="0"/>
              <a:t>线圈相当一部分电流产生螺线管磁场并相互抵消。</a:t>
            </a:r>
            <a:endParaRPr lang="en-US" altLang="zh-CN" dirty="0"/>
          </a:p>
        </p:txBody>
      </p:sp>
      <p:grpSp>
        <p:nvGrpSpPr>
          <p:cNvPr id="51" name="组合 50">
            <a:extLst>
              <a:ext uri="{FF2B5EF4-FFF2-40B4-BE49-F238E27FC236}">
                <a16:creationId xmlns:a16="http://schemas.microsoft.com/office/drawing/2014/main" id="{23490696-3736-6823-FE55-DABCD0CF59E9}"/>
              </a:ext>
            </a:extLst>
          </p:cNvPr>
          <p:cNvGrpSpPr/>
          <p:nvPr/>
        </p:nvGrpSpPr>
        <p:grpSpPr>
          <a:xfrm>
            <a:off x="-37591" y="4503450"/>
            <a:ext cx="5521790" cy="2332050"/>
            <a:chOff x="5943600" y="897035"/>
            <a:chExt cx="5981818" cy="2684365"/>
          </a:xfrm>
        </p:grpSpPr>
        <p:sp>
          <p:nvSpPr>
            <p:cNvPr id="5" name="AutoShape 2" descr="Two-layer CCT concept for dipole magnets. | Download Scientific Diagram">
              <a:extLst>
                <a:ext uri="{FF2B5EF4-FFF2-40B4-BE49-F238E27FC236}">
                  <a16:creationId xmlns:a16="http://schemas.microsoft.com/office/drawing/2014/main" id="{2B08E6D6-508C-5843-BCA6-9B06D899BC1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32" name="图片 31" descr="绿色的球&#10;&#10;低可信度描述已自动生成">
              <a:extLst>
                <a:ext uri="{FF2B5EF4-FFF2-40B4-BE49-F238E27FC236}">
                  <a16:creationId xmlns:a16="http://schemas.microsoft.com/office/drawing/2014/main" id="{CC1A0C13-4008-7B4A-39FB-CB437E7B2A22}"/>
                </a:ext>
              </a:extLst>
            </p:cNvPr>
            <p:cNvPicPr>
              <a:picLocks noChangeAspect="1"/>
            </p:cNvPicPr>
            <p:nvPr/>
          </p:nvPicPr>
          <p:blipFill rotWithShape="1">
            <a:blip r:embed="rId3">
              <a:extLst>
                <a:ext uri="{28A0092B-C50C-407E-A947-70E740481C1C}">
                  <a14:useLocalDpi xmlns:a14="http://schemas.microsoft.com/office/drawing/2010/main" val="0"/>
                </a:ext>
              </a:extLst>
            </a:blip>
            <a:srcRect l="9425" t="10225" r="3732" b="7123"/>
            <a:stretch/>
          </p:blipFill>
          <p:spPr>
            <a:xfrm>
              <a:off x="6302633" y="897035"/>
              <a:ext cx="5622785" cy="2684365"/>
            </a:xfrm>
            <a:prstGeom prst="rect">
              <a:avLst/>
            </a:prstGeom>
          </p:spPr>
        </p:pic>
        <p:cxnSp>
          <p:nvCxnSpPr>
            <p:cNvPr id="34" name="直接箭头连接符 33">
              <a:extLst>
                <a:ext uri="{FF2B5EF4-FFF2-40B4-BE49-F238E27FC236}">
                  <a16:creationId xmlns:a16="http://schemas.microsoft.com/office/drawing/2014/main" id="{C25A9879-6D78-9F3A-5938-99B4513B6451}"/>
                </a:ext>
              </a:extLst>
            </p:cNvPr>
            <p:cNvCxnSpPr>
              <a:cxnSpLocks/>
            </p:cNvCxnSpPr>
            <p:nvPr/>
          </p:nvCxnSpPr>
          <p:spPr>
            <a:xfrm>
              <a:off x="6415130" y="1408330"/>
              <a:ext cx="5397792" cy="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文本框 35">
              <a:extLst>
                <a:ext uri="{FF2B5EF4-FFF2-40B4-BE49-F238E27FC236}">
                  <a16:creationId xmlns:a16="http://schemas.microsoft.com/office/drawing/2014/main" id="{A7139CDB-F183-9F6F-E8DE-1C8294C3A299}"/>
                </a:ext>
              </a:extLst>
            </p:cNvPr>
            <p:cNvSpPr txBox="1"/>
            <p:nvPr/>
          </p:nvSpPr>
          <p:spPr>
            <a:xfrm>
              <a:off x="8751773" y="1120298"/>
              <a:ext cx="957313" cy="369332"/>
            </a:xfrm>
            <a:prstGeom prst="rect">
              <a:avLst/>
            </a:prstGeom>
            <a:noFill/>
          </p:spPr>
          <p:txBody>
            <a:bodyPr wrap="none" rtlCol="0">
              <a:spAutoFit/>
            </a:bodyPr>
            <a:lstStyle/>
            <a:p>
              <a:r>
                <a:rPr lang="en-US" altLang="zh-CN" dirty="0">
                  <a:solidFill>
                    <a:schemeClr val="bg1"/>
                  </a:solidFill>
                </a:rPr>
                <a:t>496 mm</a:t>
              </a:r>
              <a:endParaRPr lang="zh-CN" altLang="en-US" dirty="0">
                <a:solidFill>
                  <a:schemeClr val="bg1"/>
                </a:solidFill>
              </a:endParaRPr>
            </a:p>
          </p:txBody>
        </p:sp>
        <p:cxnSp>
          <p:nvCxnSpPr>
            <p:cNvPr id="38" name="直接连接符 37">
              <a:extLst>
                <a:ext uri="{FF2B5EF4-FFF2-40B4-BE49-F238E27FC236}">
                  <a16:creationId xmlns:a16="http://schemas.microsoft.com/office/drawing/2014/main" id="{90EABECC-6E98-981F-92F9-30FA534F9C54}"/>
                </a:ext>
              </a:extLst>
            </p:cNvPr>
            <p:cNvCxnSpPr>
              <a:cxnSpLocks/>
            </p:cNvCxnSpPr>
            <p:nvPr/>
          </p:nvCxnSpPr>
          <p:spPr>
            <a:xfrm flipH="1">
              <a:off x="10808324" y="2372129"/>
              <a:ext cx="648072" cy="666842"/>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205802F6-491A-FDA2-75BB-FE9293908A12}"/>
                </a:ext>
              </a:extLst>
            </p:cNvPr>
            <p:cNvCxnSpPr>
              <a:cxnSpLocks/>
            </p:cNvCxnSpPr>
            <p:nvPr/>
          </p:nvCxnSpPr>
          <p:spPr>
            <a:xfrm flipH="1" flipV="1">
              <a:off x="10575096" y="2370317"/>
              <a:ext cx="1152128" cy="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2" name="弧形 41">
              <a:extLst>
                <a:ext uri="{FF2B5EF4-FFF2-40B4-BE49-F238E27FC236}">
                  <a16:creationId xmlns:a16="http://schemas.microsoft.com/office/drawing/2014/main" id="{8B128A2D-8482-702E-3676-0A1C7F903AEE}"/>
                </a:ext>
              </a:extLst>
            </p:cNvPr>
            <p:cNvSpPr/>
            <p:nvPr/>
          </p:nvSpPr>
          <p:spPr>
            <a:xfrm rot="11960792">
              <a:off x="11197639" y="2279932"/>
              <a:ext cx="288277" cy="249238"/>
            </a:xfrm>
            <a:prstGeom prst="arc">
              <a:avLst>
                <a:gd name="adj1" fmla="val 16200000"/>
                <a:gd name="adj2" fmla="val 21469644"/>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 name="文本框 43">
              <a:extLst>
                <a:ext uri="{FF2B5EF4-FFF2-40B4-BE49-F238E27FC236}">
                  <a16:creationId xmlns:a16="http://schemas.microsoft.com/office/drawing/2014/main" id="{C6011513-6365-6923-5AA6-A048F53E3401}"/>
                </a:ext>
              </a:extLst>
            </p:cNvPr>
            <p:cNvSpPr txBox="1"/>
            <p:nvPr/>
          </p:nvSpPr>
          <p:spPr>
            <a:xfrm>
              <a:off x="10768104" y="2375700"/>
              <a:ext cx="506870" cy="369332"/>
            </a:xfrm>
            <a:prstGeom prst="rect">
              <a:avLst/>
            </a:prstGeom>
            <a:noFill/>
          </p:spPr>
          <p:txBody>
            <a:bodyPr wrap="none" rtlCol="0">
              <a:spAutoFit/>
            </a:bodyPr>
            <a:lstStyle/>
            <a:p>
              <a:r>
                <a:rPr lang="en-US" altLang="zh-CN" dirty="0">
                  <a:solidFill>
                    <a:schemeClr val="bg1"/>
                  </a:solidFill>
                </a:rPr>
                <a:t>48°</a:t>
              </a:r>
              <a:endParaRPr lang="zh-CN" altLang="en-US" dirty="0">
                <a:solidFill>
                  <a:schemeClr val="bg1"/>
                </a:solidFill>
              </a:endParaRPr>
            </a:p>
          </p:txBody>
        </p:sp>
        <p:cxnSp>
          <p:nvCxnSpPr>
            <p:cNvPr id="46" name="直接箭头连接符 45">
              <a:extLst>
                <a:ext uri="{FF2B5EF4-FFF2-40B4-BE49-F238E27FC236}">
                  <a16:creationId xmlns:a16="http://schemas.microsoft.com/office/drawing/2014/main" id="{4D236064-A65F-B433-7A4F-F5A2E02C47C0}"/>
                </a:ext>
              </a:extLst>
            </p:cNvPr>
            <p:cNvCxnSpPr>
              <a:cxnSpLocks/>
            </p:cNvCxnSpPr>
            <p:nvPr/>
          </p:nvCxnSpPr>
          <p:spPr>
            <a:xfrm>
              <a:off x="6906615" y="2370316"/>
              <a:ext cx="4368359" cy="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文本框 47">
              <a:extLst>
                <a:ext uri="{FF2B5EF4-FFF2-40B4-BE49-F238E27FC236}">
                  <a16:creationId xmlns:a16="http://schemas.microsoft.com/office/drawing/2014/main" id="{0A7EC8FC-6D5B-849C-2253-3E7A336BAAB8}"/>
                </a:ext>
              </a:extLst>
            </p:cNvPr>
            <p:cNvSpPr txBox="1"/>
            <p:nvPr/>
          </p:nvSpPr>
          <p:spPr>
            <a:xfrm>
              <a:off x="8783747" y="2016737"/>
              <a:ext cx="957313" cy="369332"/>
            </a:xfrm>
            <a:prstGeom prst="rect">
              <a:avLst/>
            </a:prstGeom>
            <a:noFill/>
          </p:spPr>
          <p:txBody>
            <a:bodyPr wrap="none" rtlCol="0">
              <a:spAutoFit/>
            </a:bodyPr>
            <a:lstStyle/>
            <a:p>
              <a:r>
                <a:rPr lang="en-US" altLang="zh-CN" dirty="0">
                  <a:solidFill>
                    <a:schemeClr val="bg1"/>
                  </a:solidFill>
                </a:rPr>
                <a:t>400 mm</a:t>
              </a:r>
              <a:endParaRPr lang="zh-CN" altLang="en-US" dirty="0">
                <a:solidFill>
                  <a:schemeClr val="bg1"/>
                </a:solidFill>
              </a:endParaRPr>
            </a:p>
          </p:txBody>
        </p:sp>
        <p:cxnSp>
          <p:nvCxnSpPr>
            <p:cNvPr id="50" name="直接连接符 49">
              <a:extLst>
                <a:ext uri="{FF2B5EF4-FFF2-40B4-BE49-F238E27FC236}">
                  <a16:creationId xmlns:a16="http://schemas.microsoft.com/office/drawing/2014/main" id="{D7D50AD5-BB0B-67A0-FC78-4B75BEC2426D}"/>
                </a:ext>
              </a:extLst>
            </p:cNvPr>
            <p:cNvCxnSpPr>
              <a:cxnSpLocks/>
            </p:cNvCxnSpPr>
            <p:nvPr/>
          </p:nvCxnSpPr>
          <p:spPr>
            <a:xfrm>
              <a:off x="9235641" y="1039054"/>
              <a:ext cx="0" cy="2422765"/>
            </a:xfrm>
            <a:prstGeom prst="line">
              <a:avLst/>
            </a:prstGeom>
            <a:ln w="28575">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A0B912D3-299A-E269-781E-4816C3237D24}"/>
                  </a:ext>
                </a:extLst>
              </p:cNvPr>
              <p:cNvSpPr txBox="1"/>
              <p:nvPr/>
            </p:nvSpPr>
            <p:spPr>
              <a:xfrm>
                <a:off x="5758132" y="3013981"/>
                <a:ext cx="6336024" cy="3385542"/>
              </a:xfrm>
              <a:prstGeom prst="rect">
                <a:avLst/>
              </a:prstGeom>
              <a:noFill/>
            </p:spPr>
            <p:txBody>
              <a:bodyPr wrap="square">
                <a:spAutoFit/>
              </a:bodyPr>
              <a:lstStyle/>
              <a:p>
                <a:r>
                  <a:rPr lang="zh-CN" altLang="en-US" sz="2400" dirty="0">
                    <a:latin typeface="+mn-ea"/>
                  </a:rPr>
                  <a:t>对</a:t>
                </a:r>
                <a:r>
                  <a:rPr lang="en-US" altLang="zh-CN" sz="2400" dirty="0">
                    <a:latin typeface="+mn-ea"/>
                  </a:rPr>
                  <a:t>SCQ-CCT</a:t>
                </a:r>
                <a:r>
                  <a:rPr lang="zh-CN" altLang="en-US" sz="2400" dirty="0">
                    <a:latin typeface="+mn-ea"/>
                  </a:rPr>
                  <a:t>实验线圈，需保证</a:t>
                </a:r>
                <a:r>
                  <a:rPr lang="zh-CN" altLang="en-US" dirty="0">
                    <a:latin typeface="+mn-ea"/>
                  </a:rPr>
                  <a:t>：</a:t>
                </a:r>
                <a:endParaRPr lang="en-US" altLang="zh-CN" dirty="0">
                  <a:latin typeface="+mn-ea"/>
                </a:endParaRPr>
              </a:p>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𝐿</m:t>
                          </m:r>
                        </m:e>
                        <m:sub>
                          <m:r>
                            <a:rPr lang="en-US" altLang="zh-CN" sz="2000" b="0" i="1" smtClean="0">
                              <a:latin typeface="Cambria Math" panose="02040503050406030204" pitchFamily="18" charset="0"/>
                            </a:rPr>
                            <m:t>𝑚</m:t>
                          </m:r>
                          <m:r>
                            <m:rPr>
                              <m:sty m:val="p"/>
                            </m:rPr>
                            <a:rPr lang="en-US" altLang="zh-CN" sz="2000" i="1">
                              <a:latin typeface="Cambria Math" panose="02040503050406030204" pitchFamily="18" charset="0"/>
                            </a:rPr>
                            <m:t>ag</m:t>
                          </m:r>
                        </m:sub>
                      </m:sSub>
                      <m:r>
                        <a:rPr lang="en-US" altLang="zh-CN" sz="2000" b="0" i="1" smtClean="0">
                          <a:latin typeface="Cambria Math" panose="02040503050406030204" pitchFamily="18" charset="0"/>
                        </a:rPr>
                        <m:t>=400 </m:t>
                      </m:r>
                      <m:r>
                        <a:rPr lang="en-US" altLang="zh-CN" sz="2000" b="0" i="1" smtClean="0">
                          <a:latin typeface="Cambria Math" panose="02040503050406030204" pitchFamily="18" charset="0"/>
                        </a:rPr>
                        <m:t>𝑚𝑚</m:t>
                      </m:r>
                    </m:oMath>
                  </m:oMathPara>
                </a14:m>
                <a:endParaRPr lang="en-US" altLang="zh-CN" sz="2000" b="0" dirty="0">
                  <a:latin typeface="+mn-ea"/>
                </a:endParaRPr>
              </a:p>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𝐿</m:t>
                          </m:r>
                        </m:e>
                        <m:sub>
                          <m:r>
                            <a:rPr lang="en-US" altLang="zh-CN" sz="2000" b="0" i="1" smtClean="0">
                              <a:latin typeface="Cambria Math" panose="02040503050406030204" pitchFamily="18" charset="0"/>
                            </a:rPr>
                            <m:t>𝑚𝑒𝑐h</m:t>
                          </m:r>
                        </m:sub>
                      </m:sSub>
                      <m:r>
                        <a:rPr lang="en-US" altLang="zh-CN" sz="2000" b="0" i="1" smtClean="0">
                          <a:latin typeface="Cambria Math" panose="02040503050406030204" pitchFamily="18" charset="0"/>
                        </a:rPr>
                        <m:t>=496 </m:t>
                      </m:r>
                      <m:r>
                        <a:rPr lang="en-US" altLang="zh-CN" sz="2000" b="0" i="1" smtClean="0">
                          <a:latin typeface="Cambria Math" panose="02040503050406030204" pitchFamily="18" charset="0"/>
                        </a:rPr>
                        <m:t>𝑚𝑚</m:t>
                      </m:r>
                    </m:oMath>
                  </m:oMathPara>
                </a14:m>
                <a:endParaRPr lang="en-US" altLang="zh-CN" sz="2000" dirty="0">
                  <a:latin typeface="+mn-ea"/>
                </a:endParaRPr>
              </a:p>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95.1 </m:t>
                      </m:r>
                      <m:r>
                        <a:rPr lang="en-US" altLang="zh-CN" sz="2000" b="0" i="1" smtClean="0">
                          <a:latin typeface="Cambria Math" panose="02040503050406030204" pitchFamily="18" charset="0"/>
                        </a:rPr>
                        <m:t>𝑚𝑚</m:t>
                      </m:r>
                      <m:r>
                        <a:rPr lang="en-US" altLang="zh-CN" sz="2000" i="1" smtClean="0">
                          <a:latin typeface="Cambria Math" panose="02040503050406030204" pitchFamily="18" charset="0"/>
                        </a:rPr>
                        <m:t>≤</m:t>
                      </m:r>
                      <m:r>
                        <a:rPr lang="en-US" altLang="zh-CN" sz="2000" i="1" smtClean="0">
                          <a:latin typeface="Cambria Math" panose="02040503050406030204" pitchFamily="18" charset="0"/>
                        </a:rPr>
                        <m:t>𝑟</m:t>
                      </m:r>
                      <m:r>
                        <a:rPr lang="en-US" altLang="zh-CN" sz="2000" i="1" smtClean="0">
                          <a:latin typeface="Cambria Math" panose="02040503050406030204" pitchFamily="18" charset="0"/>
                        </a:rPr>
                        <m:t>≤108.1 </m:t>
                      </m:r>
                      <m:r>
                        <a:rPr lang="en-US" altLang="zh-CN" sz="2000" b="0" i="1" smtClean="0">
                          <a:latin typeface="Cambria Math" panose="02040503050406030204" pitchFamily="18" charset="0"/>
                        </a:rPr>
                        <m:t>𝑚𝑚</m:t>
                      </m:r>
                    </m:oMath>
                  </m:oMathPara>
                </a14:m>
                <a:endParaRPr lang="en-US" altLang="zh-CN" sz="2000" dirty="0">
                  <a:latin typeface="+mn-ea"/>
                </a:endParaRPr>
              </a:p>
              <a:p>
                <a:endParaRPr lang="en-US" altLang="zh-CN" sz="2000" dirty="0">
                  <a:latin typeface="+mn-ea"/>
                </a:endParaRPr>
              </a:p>
              <a:p>
                <a:endParaRPr lang="en-US" altLang="zh-CN" sz="2000" dirty="0">
                  <a:latin typeface="+mn-ea"/>
                </a:endParaRPr>
              </a:p>
              <a:p>
                <a:endParaRPr lang="zh-CN" altLang="en-US" sz="2000" dirty="0">
                  <a:latin typeface="+mn-ea"/>
                </a:endParaRPr>
              </a:p>
              <a:p>
                <a:pPr marL="285750" indent="-285750">
                  <a:lnSpc>
                    <a:spcPts val="2400"/>
                  </a:lnSpc>
                  <a:spcBef>
                    <a:spcPts val="600"/>
                  </a:spcBef>
                  <a:buFont typeface="Wingdings" panose="05000000000000000000" pitchFamily="2" charset="2"/>
                  <a:buChar char="Ø"/>
                </a:pPr>
                <a:r>
                  <a:rPr lang="zh-CN" altLang="en-US" sz="2000" dirty="0">
                    <a:latin typeface="+mn-ea"/>
                  </a:rPr>
                  <a:t>需要更大的运行电流；</a:t>
                </a:r>
                <a:endParaRPr lang="en-US" altLang="zh-CN" sz="2000" dirty="0">
                  <a:latin typeface="+mn-ea"/>
                </a:endParaRPr>
              </a:p>
              <a:p>
                <a:pPr marL="285750" indent="-285750">
                  <a:lnSpc>
                    <a:spcPts val="2400"/>
                  </a:lnSpc>
                  <a:spcBef>
                    <a:spcPts val="600"/>
                  </a:spcBef>
                  <a:buFont typeface="Wingdings" panose="05000000000000000000" pitchFamily="2" charset="2"/>
                  <a:buChar char="Ø"/>
                </a:pPr>
                <a:r>
                  <a:rPr lang="zh-CN" altLang="en-US" sz="2000" dirty="0">
                    <a:latin typeface="+mn-ea"/>
                  </a:rPr>
                  <a:t>为了保证磁体有一定的运行余量，选择了</a:t>
                </a:r>
                <a:r>
                  <a:rPr lang="zh-CN" altLang="en-US" sz="2000" b="1" dirty="0">
                    <a:latin typeface="+mn-ea"/>
                  </a:rPr>
                  <a:t>铜超比</a:t>
                </a:r>
                <a:r>
                  <a:rPr lang="zh-CN" altLang="en-US" sz="2000" dirty="0">
                    <a:latin typeface="+mn-ea"/>
                  </a:rPr>
                  <a:t>较低的</a:t>
                </a:r>
                <a:r>
                  <a:rPr lang="en-US" altLang="zh-CN" sz="2000" dirty="0">
                    <a:latin typeface="+mn-ea"/>
                  </a:rPr>
                  <a:t>NbTi</a:t>
                </a:r>
                <a:r>
                  <a:rPr lang="zh-CN" altLang="en-US" sz="2000" dirty="0">
                    <a:latin typeface="+mn-ea"/>
                  </a:rPr>
                  <a:t>导线，令磁体的失超保护更具挑战；</a:t>
                </a:r>
                <a:endParaRPr lang="en-US" altLang="zh-CN" sz="2000" dirty="0">
                  <a:latin typeface="+mn-ea"/>
                </a:endParaRPr>
              </a:p>
            </p:txBody>
          </p:sp>
        </mc:Choice>
        <mc:Fallback xmlns="">
          <p:sp>
            <p:nvSpPr>
              <p:cNvPr id="53" name="文本框 52">
                <a:extLst>
                  <a:ext uri="{FF2B5EF4-FFF2-40B4-BE49-F238E27FC236}">
                    <a16:creationId xmlns:a16="http://schemas.microsoft.com/office/drawing/2014/main" id="{A0B912D3-299A-E269-781E-4816C3237D24}"/>
                  </a:ext>
                </a:extLst>
              </p:cNvPr>
              <p:cNvSpPr txBox="1">
                <a:spLocks noRot="1" noChangeAspect="1" noMove="1" noResize="1" noEditPoints="1" noAdjustHandles="1" noChangeArrowheads="1" noChangeShapeType="1" noTextEdit="1"/>
              </p:cNvSpPr>
              <p:nvPr/>
            </p:nvSpPr>
            <p:spPr>
              <a:xfrm>
                <a:off x="5758132" y="3013981"/>
                <a:ext cx="6336024" cy="3385542"/>
              </a:xfrm>
              <a:prstGeom prst="rect">
                <a:avLst/>
              </a:prstGeom>
              <a:blipFill>
                <a:blip r:embed="rId4"/>
                <a:stretch>
                  <a:fillRect l="-1540" t="-1259" r="-866" b="-30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667A3E29-1EF8-4833-52FF-78500ABB95F8}"/>
                  </a:ext>
                </a:extLst>
              </p:cNvPr>
              <p:cNvSpPr txBox="1"/>
              <p:nvPr/>
            </p:nvSpPr>
            <p:spPr>
              <a:xfrm>
                <a:off x="7190699" y="4457532"/>
                <a:ext cx="3199747" cy="64633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zh-CN" altLang="en-US" i="1" smtClean="0">
                          <a:latin typeface="Cambria Math" panose="02040503050406030204" pitchFamily="18" charset="0"/>
                        </a:rPr>
                        <m:t>𝛼</m:t>
                      </m:r>
                      <m:r>
                        <a:rPr lang="en-US" altLang="zh-CN" i="1">
                          <a:latin typeface="Cambria Math" panose="02040503050406030204" pitchFamily="18" charset="0"/>
                        </a:rPr>
                        <m:t>=4</m:t>
                      </m:r>
                      <m:r>
                        <a:rPr lang="en-US" altLang="zh-CN" b="0" i="1" smtClean="0">
                          <a:latin typeface="Cambria Math" panose="02040503050406030204" pitchFamily="18" charset="0"/>
                        </a:rPr>
                        <m:t>8</m:t>
                      </m:r>
                      <m:r>
                        <a:rPr lang="en-US" altLang="zh-CN" i="1">
                          <a:latin typeface="Cambria Math" panose="02040503050406030204" pitchFamily="18" charset="0"/>
                          <a:ea typeface="Cambria Math" panose="02040503050406030204" pitchFamily="18" charset="0"/>
                        </a:rPr>
                        <m:t>°</m:t>
                      </m:r>
                    </m:oMath>
                  </m:oMathPara>
                </a14:m>
                <a:endParaRPr lang="en-US" altLang="zh-CN" dirty="0"/>
              </a:p>
              <a:p>
                <a:pPr algn="ctr"/>
                <a:r>
                  <a:rPr lang="zh-CN" altLang="en-US" b="1" dirty="0"/>
                  <a:t>磁体产生磁场的效率不是很高</a:t>
                </a:r>
                <a:endParaRPr lang="en-US" altLang="zh-CN" b="1" dirty="0"/>
              </a:p>
            </p:txBody>
          </p:sp>
        </mc:Choice>
        <mc:Fallback xmlns="">
          <p:sp>
            <p:nvSpPr>
              <p:cNvPr id="12" name="文本框 11">
                <a:extLst>
                  <a:ext uri="{FF2B5EF4-FFF2-40B4-BE49-F238E27FC236}">
                    <a16:creationId xmlns:a16="http://schemas.microsoft.com/office/drawing/2014/main" id="{667A3E29-1EF8-4833-52FF-78500ABB95F8}"/>
                  </a:ext>
                </a:extLst>
              </p:cNvPr>
              <p:cNvSpPr txBox="1">
                <a:spLocks noRot="1" noChangeAspect="1" noMove="1" noResize="1" noEditPoints="1" noAdjustHandles="1" noChangeArrowheads="1" noChangeShapeType="1" noTextEdit="1"/>
              </p:cNvSpPr>
              <p:nvPr/>
            </p:nvSpPr>
            <p:spPr>
              <a:xfrm>
                <a:off x="7190699" y="4457532"/>
                <a:ext cx="3199747" cy="646331"/>
              </a:xfrm>
              <a:prstGeom prst="rect">
                <a:avLst/>
              </a:prstGeom>
              <a:blipFill>
                <a:blip r:embed="rId5"/>
                <a:stretch>
                  <a:fillRect l="-1336" r="-1145" b="-14151"/>
                </a:stretch>
              </a:blipFill>
            </p:spPr>
            <p:txBody>
              <a:bodyPr/>
              <a:lstStyle/>
              <a:p>
                <a:r>
                  <a:rPr lang="zh-CN" altLang="en-US">
                    <a:noFill/>
                  </a:rPr>
                  <a:t> </a:t>
                </a:r>
              </a:p>
            </p:txBody>
          </p:sp>
        </mc:Fallback>
      </mc:AlternateContent>
      <p:sp>
        <p:nvSpPr>
          <p:cNvPr id="14" name="箭头: 右 13">
            <a:extLst>
              <a:ext uri="{FF2B5EF4-FFF2-40B4-BE49-F238E27FC236}">
                <a16:creationId xmlns:a16="http://schemas.microsoft.com/office/drawing/2014/main" id="{314698E2-81DF-BF85-9F24-CF7385C742CD}"/>
              </a:ext>
            </a:extLst>
          </p:cNvPr>
          <p:cNvSpPr/>
          <p:nvPr/>
        </p:nvSpPr>
        <p:spPr>
          <a:xfrm>
            <a:off x="6751638" y="4700604"/>
            <a:ext cx="330255" cy="188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Straight Connector 10">
            <a:extLst>
              <a:ext uri="{FF2B5EF4-FFF2-40B4-BE49-F238E27FC236}">
                <a16:creationId xmlns:a16="http://schemas.microsoft.com/office/drawing/2014/main" id="{C97FDF3B-A17F-1F42-086B-4D8546E19CAF}"/>
              </a:ext>
            </a:extLst>
          </p:cNvPr>
          <p:cNvCxnSpPr>
            <a:cxnSpLocks/>
          </p:cNvCxnSpPr>
          <p:nvPr/>
        </p:nvCxnSpPr>
        <p:spPr>
          <a:xfrm flipV="1">
            <a:off x="94552" y="4389832"/>
            <a:ext cx="5526613" cy="3210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21">
            <a:extLst>
              <a:ext uri="{FF2B5EF4-FFF2-40B4-BE49-F238E27FC236}">
                <a16:creationId xmlns:a16="http://schemas.microsoft.com/office/drawing/2014/main" id="{562C592A-9B79-0698-9343-03BCEA0EAB56}"/>
              </a:ext>
            </a:extLst>
          </p:cNvPr>
          <p:cNvCxnSpPr>
            <a:cxnSpLocks/>
          </p:cNvCxnSpPr>
          <p:nvPr/>
        </p:nvCxnSpPr>
        <p:spPr>
          <a:xfrm>
            <a:off x="5621165" y="1048700"/>
            <a:ext cx="0" cy="576178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1" name="图片 20">
            <a:extLst>
              <a:ext uri="{FF2B5EF4-FFF2-40B4-BE49-F238E27FC236}">
                <a16:creationId xmlns:a16="http://schemas.microsoft.com/office/drawing/2014/main" id="{64385976-E975-F4B2-9CA2-4F4E3B427467}"/>
              </a:ext>
            </a:extLst>
          </p:cNvPr>
          <p:cNvPicPr>
            <a:picLocks noChangeAspect="1"/>
          </p:cNvPicPr>
          <p:nvPr/>
        </p:nvPicPr>
        <p:blipFill>
          <a:blip r:embed="rId6"/>
          <a:stretch>
            <a:fillRect/>
          </a:stretch>
        </p:blipFill>
        <p:spPr>
          <a:xfrm>
            <a:off x="60055" y="782638"/>
            <a:ext cx="5420536" cy="3582481"/>
          </a:xfrm>
          <a:prstGeom prst="rect">
            <a:avLst/>
          </a:prstGeom>
        </p:spPr>
      </p:pic>
      <p:sp>
        <p:nvSpPr>
          <p:cNvPr id="24" name="文本框 23">
            <a:extLst>
              <a:ext uri="{FF2B5EF4-FFF2-40B4-BE49-F238E27FC236}">
                <a16:creationId xmlns:a16="http://schemas.microsoft.com/office/drawing/2014/main" id="{CD183C0C-3C46-CD7B-3173-961980905657}"/>
              </a:ext>
            </a:extLst>
          </p:cNvPr>
          <p:cNvSpPr txBox="1"/>
          <p:nvPr/>
        </p:nvSpPr>
        <p:spPr>
          <a:xfrm>
            <a:off x="60055" y="862433"/>
            <a:ext cx="1245330" cy="584775"/>
          </a:xfrm>
          <a:prstGeom prst="rect">
            <a:avLst/>
          </a:prstGeom>
          <a:solidFill>
            <a:schemeClr val="tx1">
              <a:lumMod val="50000"/>
              <a:lumOff val="50000"/>
              <a:alpha val="78000"/>
            </a:schemeClr>
          </a:solidFill>
        </p:spPr>
        <p:txBody>
          <a:bodyPr wrap="square" rtlCol="0">
            <a:spAutoFit/>
          </a:bodyPr>
          <a:lstStyle/>
          <a:p>
            <a:r>
              <a:rPr lang="en-US" altLang="zh-CN" sz="1600" b="1" dirty="0">
                <a:solidFill>
                  <a:schemeClr val="bg1"/>
                </a:solidFill>
                <a:latin typeface="Times New Roman" panose="02020603050405020304" pitchFamily="18" charset="0"/>
                <a:cs typeface="Times New Roman" panose="02020603050405020304" pitchFamily="18" charset="0"/>
              </a:rPr>
              <a:t>CCT</a:t>
            </a:r>
            <a:r>
              <a:rPr lang="zh-CN" altLang="en-US" sz="1600" b="1" dirty="0">
                <a:solidFill>
                  <a:schemeClr val="bg1"/>
                </a:solidFill>
                <a:latin typeface="Times New Roman" panose="02020603050405020304" pitchFamily="18" charset="0"/>
                <a:cs typeface="Times New Roman" panose="02020603050405020304" pitchFamily="18" charset="0"/>
              </a:rPr>
              <a:t>磁体的几何关系</a:t>
            </a:r>
            <a:r>
              <a:rPr lang="en-US" altLang="zh-CN" sz="1600" b="1" dirty="0">
                <a:solidFill>
                  <a:schemeClr val="bg1"/>
                </a:solidFill>
                <a:latin typeface="Times New Roman" panose="02020603050405020304" pitchFamily="18" charset="0"/>
                <a:cs typeface="Times New Roman" panose="02020603050405020304" pitchFamily="18" charset="0"/>
              </a:rPr>
              <a:t>*</a:t>
            </a:r>
            <a:r>
              <a:rPr lang="en-US" altLang="zh-CN" sz="1600" b="1" baseline="30000" dirty="0">
                <a:solidFill>
                  <a:schemeClr val="bg1"/>
                </a:solidFill>
                <a:latin typeface="Times New Roman" panose="02020603050405020304" pitchFamily="18" charset="0"/>
                <a:cs typeface="Times New Roman" panose="02020603050405020304" pitchFamily="18" charset="0"/>
              </a:rPr>
              <a:t>[1]</a:t>
            </a:r>
            <a:endParaRPr lang="zh-CN" altLang="en-US" sz="1400" b="1" baseline="30000" dirty="0">
              <a:solidFill>
                <a:schemeClr val="bg1"/>
              </a:solidFill>
              <a:latin typeface="Times New Roman" panose="02020603050405020304" pitchFamily="18" charset="0"/>
              <a:cs typeface="Times New Roman" panose="02020603050405020304" pitchFamily="18" charset="0"/>
            </a:endParaRPr>
          </a:p>
        </p:txBody>
      </p:sp>
      <p:sp>
        <p:nvSpPr>
          <p:cNvPr id="26" name="文本框 25">
            <a:extLst>
              <a:ext uri="{FF2B5EF4-FFF2-40B4-BE49-F238E27FC236}">
                <a16:creationId xmlns:a16="http://schemas.microsoft.com/office/drawing/2014/main" id="{EA354874-7CBF-618B-D878-219E690BC0B9}"/>
              </a:ext>
            </a:extLst>
          </p:cNvPr>
          <p:cNvSpPr txBox="1"/>
          <p:nvPr/>
        </p:nvSpPr>
        <p:spPr>
          <a:xfrm>
            <a:off x="103089" y="4488341"/>
            <a:ext cx="1107525" cy="584775"/>
          </a:xfrm>
          <a:prstGeom prst="rect">
            <a:avLst/>
          </a:prstGeom>
          <a:solidFill>
            <a:schemeClr val="tx1">
              <a:lumMod val="50000"/>
              <a:lumOff val="50000"/>
              <a:alpha val="78000"/>
            </a:schemeClr>
          </a:solidFill>
        </p:spPr>
        <p:txBody>
          <a:bodyPr wrap="square" rtlCol="0">
            <a:spAutoFit/>
          </a:bodyPr>
          <a:lstStyle/>
          <a:p>
            <a:r>
              <a:rPr lang="en-US" altLang="zh-CN" sz="1600" b="1" dirty="0">
                <a:solidFill>
                  <a:schemeClr val="bg1"/>
                </a:solidFill>
                <a:latin typeface="Times New Roman" panose="02020603050405020304" pitchFamily="18" charset="0"/>
                <a:cs typeface="Times New Roman" panose="02020603050405020304" pitchFamily="18" charset="0"/>
              </a:rPr>
              <a:t>SCQ</a:t>
            </a:r>
            <a:r>
              <a:rPr lang="zh-CN" altLang="en-US" sz="1600" b="1" dirty="0">
                <a:solidFill>
                  <a:schemeClr val="bg1"/>
                </a:solidFill>
                <a:latin typeface="Times New Roman" panose="02020603050405020304" pitchFamily="18" charset="0"/>
                <a:cs typeface="Times New Roman" panose="02020603050405020304" pitchFamily="18" charset="0"/>
              </a:rPr>
              <a:t>实验线圈示意</a:t>
            </a:r>
            <a:endParaRPr lang="zh-CN" altLang="en-US" sz="1400" b="1" dirty="0">
              <a:solidFill>
                <a:schemeClr val="bg1"/>
              </a:solidFill>
              <a:latin typeface="Times New Roman" panose="02020603050405020304" pitchFamily="18" charset="0"/>
              <a:cs typeface="Times New Roman" panose="02020603050405020304" pitchFamily="18" charset="0"/>
            </a:endParaRPr>
          </a:p>
        </p:txBody>
      </p:sp>
      <p:cxnSp>
        <p:nvCxnSpPr>
          <p:cNvPr id="28" name="直接箭头连接符 27">
            <a:extLst>
              <a:ext uri="{FF2B5EF4-FFF2-40B4-BE49-F238E27FC236}">
                <a16:creationId xmlns:a16="http://schemas.microsoft.com/office/drawing/2014/main" id="{E967C16E-F371-6C47-9614-3ECCD7C1591A}"/>
              </a:ext>
            </a:extLst>
          </p:cNvPr>
          <p:cNvCxnSpPr/>
          <p:nvPr/>
        </p:nvCxnSpPr>
        <p:spPr>
          <a:xfrm flipV="1">
            <a:off x="701899" y="3329189"/>
            <a:ext cx="347729" cy="3412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39A0BB40-5847-DB40-817C-749C55EB16A3}"/>
              </a:ext>
            </a:extLst>
          </p:cNvPr>
          <p:cNvCxnSpPr>
            <a:cxnSpLocks/>
          </p:cNvCxnSpPr>
          <p:nvPr/>
        </p:nvCxnSpPr>
        <p:spPr>
          <a:xfrm>
            <a:off x="701899" y="3710589"/>
            <a:ext cx="356315" cy="3241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a:extLst>
              <a:ext uri="{FF2B5EF4-FFF2-40B4-BE49-F238E27FC236}">
                <a16:creationId xmlns:a16="http://schemas.microsoft.com/office/drawing/2014/main" id="{81625A51-36AA-96D9-7175-F1317D0CC0BB}"/>
              </a:ext>
            </a:extLst>
          </p:cNvPr>
          <p:cNvCxnSpPr>
            <a:cxnSpLocks/>
          </p:cNvCxnSpPr>
          <p:nvPr/>
        </p:nvCxnSpPr>
        <p:spPr>
          <a:xfrm>
            <a:off x="709411" y="3683062"/>
            <a:ext cx="697605" cy="50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433526"/>
      </p:ext>
    </p:extLst>
  </p:cSld>
  <p:clrMapOvr>
    <a:masterClrMapping/>
  </p:clrMapOvr>
  <mc:AlternateContent xmlns:mc="http://schemas.openxmlformats.org/markup-compatibility/2006" xmlns:p14="http://schemas.microsoft.com/office/powerpoint/2010/main">
    <mc:Choice Requires="p14">
      <p:transition spd="slow" p14:dur="2000" advTm="2807"/>
    </mc:Choice>
    <mc:Fallback xmlns="">
      <p:transition spd="slow" advTm="280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id="{8F3F3164-FFFE-45F3-9132-D849031B7FE8}"/>
              </a:ext>
            </a:extLst>
          </p:cNvPr>
          <p:cNvSpPr/>
          <p:nvPr/>
        </p:nvSpPr>
        <p:spPr>
          <a:xfrm>
            <a:off x="0" y="0"/>
            <a:ext cx="12192000" cy="774700"/>
          </a:xfrm>
          <a:prstGeom prst="rect">
            <a:avLst/>
          </a:prstGeom>
          <a:solidFill>
            <a:srgbClr val="0096BF"/>
          </a:solidFill>
          <a:ln>
            <a:solidFill>
              <a:srgbClr val="0096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Title 1"/>
          <p:cNvSpPr>
            <a:spLocks noGrp="1"/>
          </p:cNvSpPr>
          <p:nvPr>
            <p:ph type="title" idx="4294967295"/>
          </p:nvPr>
        </p:nvSpPr>
        <p:spPr>
          <a:xfrm>
            <a:off x="0" y="38100"/>
            <a:ext cx="7850221" cy="750888"/>
          </a:xfrm>
        </p:spPr>
        <p:txBody>
          <a:bodyPr>
            <a:normAutofit/>
          </a:bodyPr>
          <a:lstStyle/>
          <a:p>
            <a:r>
              <a:rPr lang="zh-CN" altLang="en-US" sz="3200" dirty="0">
                <a:solidFill>
                  <a:schemeClr val="bg1"/>
                </a:solidFill>
                <a:latin typeface="等线" panose="02010600030101010101" pitchFamily="2" charset="-122"/>
                <a:ea typeface="等线" panose="02010600030101010101" pitchFamily="2" charset="-122"/>
              </a:rPr>
              <a:t>超导磁体的失超（</a:t>
            </a:r>
            <a:r>
              <a:rPr lang="en-US" altLang="zh-CN" sz="3200" dirty="0">
                <a:solidFill>
                  <a:schemeClr val="bg1"/>
                </a:solidFill>
                <a:latin typeface="等线" panose="02010600030101010101" pitchFamily="2" charset="-122"/>
                <a:ea typeface="等线" panose="02010600030101010101" pitchFamily="2" charset="-122"/>
              </a:rPr>
              <a:t>Quench</a:t>
            </a:r>
            <a:r>
              <a:rPr lang="zh-CN" altLang="en-US" sz="3200" dirty="0">
                <a:solidFill>
                  <a:schemeClr val="bg1"/>
                </a:solidFill>
                <a:latin typeface="等线" panose="02010600030101010101" pitchFamily="2" charset="-122"/>
                <a:ea typeface="等线" panose="02010600030101010101" pitchFamily="2" charset="-122"/>
              </a:rPr>
              <a:t>）</a:t>
            </a:r>
            <a:endParaRPr lang="en-US" sz="3200" dirty="0">
              <a:solidFill>
                <a:schemeClr val="bg1"/>
              </a:solidFill>
              <a:latin typeface="等线" panose="02010600030101010101" pitchFamily="2" charset="-122"/>
              <a:ea typeface="等线" panose="02010600030101010101" pitchFamily="2" charset="-122"/>
            </a:endParaRPr>
          </a:p>
        </p:txBody>
      </p:sp>
      <p:sp>
        <p:nvSpPr>
          <p:cNvPr id="8" name="灯片编号占位符 7">
            <a:extLst>
              <a:ext uri="{FF2B5EF4-FFF2-40B4-BE49-F238E27FC236}">
                <a16:creationId xmlns:a16="http://schemas.microsoft.com/office/drawing/2014/main" id="{4A6A903A-52EB-42CE-BB4F-AE22D0EF1589}"/>
              </a:ext>
            </a:extLst>
          </p:cNvPr>
          <p:cNvSpPr>
            <a:spLocks noGrp="1"/>
          </p:cNvSpPr>
          <p:nvPr>
            <p:ph type="sldNum" sz="quarter" idx="12"/>
          </p:nvPr>
        </p:nvSpPr>
        <p:spPr/>
        <p:txBody>
          <a:bodyPr/>
          <a:lstStyle/>
          <a:p>
            <a:fld id="{1CCC14F9-CC17-411D-8E65-FB472F26BE97}" type="slidenum">
              <a:rPr lang="zh-CN" altLang="en-US" smtClean="0"/>
              <a:pPr/>
              <a:t>4</a:t>
            </a:fld>
            <a:endParaRPr lang="en-US" altLang="zh-CN" dirty="0"/>
          </a:p>
        </p:txBody>
      </p:sp>
      <p:sp>
        <p:nvSpPr>
          <p:cNvPr id="4" name="矩形: 圆角 3">
            <a:extLst>
              <a:ext uri="{FF2B5EF4-FFF2-40B4-BE49-F238E27FC236}">
                <a16:creationId xmlns:a16="http://schemas.microsoft.com/office/drawing/2014/main" id="{9611018B-A9C1-7CE2-4AE8-CEDA59528963}"/>
              </a:ext>
            </a:extLst>
          </p:cNvPr>
          <p:cNvSpPr/>
          <p:nvPr/>
        </p:nvSpPr>
        <p:spPr>
          <a:xfrm>
            <a:off x="395753" y="1808061"/>
            <a:ext cx="1987660" cy="1123868"/>
          </a:xfrm>
          <a:prstGeom prst="roundRect">
            <a:avLst>
              <a:gd name="adj" fmla="val 4069"/>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ts val="2600"/>
              </a:lnSpc>
              <a:buFont typeface="Wingdings" panose="05000000000000000000" pitchFamily="2" charset="2"/>
              <a:buChar char="Ø"/>
            </a:pPr>
            <a:r>
              <a:rPr lang="zh-CN" altLang="en-US" sz="2000" b="1" dirty="0">
                <a:solidFill>
                  <a:schemeClr val="tx1"/>
                </a:solidFill>
              </a:rPr>
              <a:t>外部扰动</a:t>
            </a:r>
            <a:endParaRPr lang="en-US" altLang="zh-CN" sz="2000" b="1" dirty="0">
              <a:solidFill>
                <a:schemeClr val="tx1"/>
              </a:solidFill>
            </a:endParaRPr>
          </a:p>
          <a:p>
            <a:pPr marL="342900" indent="-342900">
              <a:lnSpc>
                <a:spcPts val="2600"/>
              </a:lnSpc>
              <a:buFont typeface="Wingdings" panose="05000000000000000000" pitchFamily="2" charset="2"/>
              <a:buChar char="Ø"/>
            </a:pPr>
            <a:endParaRPr lang="en-US" altLang="zh-CN" sz="2000" b="1" dirty="0">
              <a:solidFill>
                <a:schemeClr val="tx1"/>
              </a:solidFill>
            </a:endParaRPr>
          </a:p>
          <a:p>
            <a:pPr marL="342900" lvl="1" indent="-342900">
              <a:lnSpc>
                <a:spcPts val="2600"/>
              </a:lnSpc>
              <a:buFont typeface="Wingdings" panose="05000000000000000000" pitchFamily="2" charset="2"/>
              <a:buChar char="Ø"/>
            </a:pPr>
            <a:r>
              <a:rPr lang="zh-CN" altLang="en-US" sz="2000" b="1" dirty="0">
                <a:solidFill>
                  <a:schemeClr val="tx1"/>
                </a:solidFill>
              </a:rPr>
              <a:t>局部缺陷</a:t>
            </a:r>
            <a:endParaRPr lang="en-US" altLang="zh-CN" sz="2000" b="1" dirty="0">
              <a:solidFill>
                <a:schemeClr val="tx1"/>
              </a:solidFill>
            </a:endParaRPr>
          </a:p>
        </p:txBody>
      </p:sp>
      <p:sp>
        <p:nvSpPr>
          <p:cNvPr id="6" name="矩形: 圆角 5">
            <a:extLst>
              <a:ext uri="{FF2B5EF4-FFF2-40B4-BE49-F238E27FC236}">
                <a16:creationId xmlns:a16="http://schemas.microsoft.com/office/drawing/2014/main" id="{7EBCDC17-5E8D-E179-E314-DC01053CA3E4}"/>
              </a:ext>
            </a:extLst>
          </p:cNvPr>
          <p:cNvSpPr/>
          <p:nvPr/>
        </p:nvSpPr>
        <p:spPr>
          <a:xfrm>
            <a:off x="3937298" y="1028572"/>
            <a:ext cx="3528508" cy="491333"/>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rPr>
              <a:t>稳定运行或加电励磁</a:t>
            </a:r>
          </a:p>
        </p:txBody>
      </p:sp>
      <p:sp>
        <p:nvSpPr>
          <p:cNvPr id="9" name="矩形: 圆角 8">
            <a:extLst>
              <a:ext uri="{FF2B5EF4-FFF2-40B4-BE49-F238E27FC236}">
                <a16:creationId xmlns:a16="http://schemas.microsoft.com/office/drawing/2014/main" id="{569B9BBB-F45B-6981-019D-79661131B314}"/>
              </a:ext>
            </a:extLst>
          </p:cNvPr>
          <p:cNvSpPr/>
          <p:nvPr/>
        </p:nvSpPr>
        <p:spPr>
          <a:xfrm>
            <a:off x="3937298" y="1878421"/>
            <a:ext cx="3528508" cy="788400"/>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rPr>
              <a:t>运行电流接近甚至</a:t>
            </a:r>
            <a:endParaRPr lang="en-US" altLang="zh-CN" sz="2000" b="1" dirty="0">
              <a:solidFill>
                <a:schemeClr val="tx1"/>
              </a:solidFill>
            </a:endParaRPr>
          </a:p>
          <a:p>
            <a:pPr algn="ctr"/>
            <a:r>
              <a:rPr lang="zh-CN" altLang="en-US" sz="2000" b="1" dirty="0">
                <a:solidFill>
                  <a:schemeClr val="tx1"/>
                </a:solidFill>
              </a:rPr>
              <a:t>超过临界电流</a:t>
            </a:r>
          </a:p>
        </p:txBody>
      </p:sp>
      <p:sp>
        <p:nvSpPr>
          <p:cNvPr id="11" name="矩形: 圆角 10">
            <a:extLst>
              <a:ext uri="{FF2B5EF4-FFF2-40B4-BE49-F238E27FC236}">
                <a16:creationId xmlns:a16="http://schemas.microsoft.com/office/drawing/2014/main" id="{FFF7091C-6E2A-DA7E-C0DE-40DFD564A14A}"/>
              </a:ext>
            </a:extLst>
          </p:cNvPr>
          <p:cNvSpPr/>
          <p:nvPr/>
        </p:nvSpPr>
        <p:spPr>
          <a:xfrm>
            <a:off x="3937298" y="2997071"/>
            <a:ext cx="3528508" cy="790009"/>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rPr>
              <a:t>电流分流到铜层，产生焦耳热；“正常区域”传播</a:t>
            </a:r>
          </a:p>
        </p:txBody>
      </p:sp>
      <p:sp>
        <p:nvSpPr>
          <p:cNvPr id="13" name="菱形 12">
            <a:extLst>
              <a:ext uri="{FF2B5EF4-FFF2-40B4-BE49-F238E27FC236}">
                <a16:creationId xmlns:a16="http://schemas.microsoft.com/office/drawing/2014/main" id="{C36AE614-463C-D230-D555-2000E3110818}"/>
              </a:ext>
            </a:extLst>
          </p:cNvPr>
          <p:cNvSpPr/>
          <p:nvPr/>
        </p:nvSpPr>
        <p:spPr>
          <a:xfrm>
            <a:off x="4528968" y="4080225"/>
            <a:ext cx="2345167" cy="1809144"/>
          </a:xfrm>
          <a:prstGeom prst="diamond">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rPr>
              <a:t>冷却</a:t>
            </a:r>
            <a:endParaRPr lang="en-US" altLang="zh-CN" sz="2000" b="1" dirty="0">
              <a:solidFill>
                <a:schemeClr val="tx1"/>
              </a:solidFill>
            </a:endParaRPr>
          </a:p>
          <a:p>
            <a:pPr algn="ctr"/>
            <a:r>
              <a:rPr lang="en-US" altLang="zh-CN" sz="3200" b="1" dirty="0">
                <a:solidFill>
                  <a:schemeClr val="tx1"/>
                </a:solidFill>
              </a:rPr>
              <a:t>&gt;</a:t>
            </a:r>
          </a:p>
          <a:p>
            <a:pPr algn="ctr"/>
            <a:r>
              <a:rPr lang="zh-CN" altLang="en-US" sz="2000" b="1" dirty="0">
                <a:solidFill>
                  <a:schemeClr val="tx1"/>
                </a:solidFill>
              </a:rPr>
              <a:t>产热</a:t>
            </a:r>
          </a:p>
        </p:txBody>
      </p:sp>
      <p:sp>
        <p:nvSpPr>
          <p:cNvPr id="15" name="矩形 14">
            <a:extLst>
              <a:ext uri="{FF2B5EF4-FFF2-40B4-BE49-F238E27FC236}">
                <a16:creationId xmlns:a16="http://schemas.microsoft.com/office/drawing/2014/main" id="{13B89F35-2616-70C2-E3BE-03444942953B}"/>
              </a:ext>
            </a:extLst>
          </p:cNvPr>
          <p:cNvSpPr/>
          <p:nvPr/>
        </p:nvSpPr>
        <p:spPr>
          <a:xfrm>
            <a:off x="3833539" y="4615465"/>
            <a:ext cx="415498" cy="369332"/>
          </a:xfrm>
          <a:prstGeom prst="rect">
            <a:avLst/>
          </a:prstGeom>
        </p:spPr>
        <p:txBody>
          <a:bodyPr wrap="none">
            <a:spAutoFit/>
          </a:bodyPr>
          <a:lstStyle/>
          <a:p>
            <a:pPr algn="ctr"/>
            <a:r>
              <a:rPr lang="zh-CN" altLang="en-US" b="1" dirty="0"/>
              <a:t>是</a:t>
            </a:r>
          </a:p>
        </p:txBody>
      </p:sp>
      <p:cxnSp>
        <p:nvCxnSpPr>
          <p:cNvPr id="17" name="直接连接符 16">
            <a:extLst>
              <a:ext uri="{FF2B5EF4-FFF2-40B4-BE49-F238E27FC236}">
                <a16:creationId xmlns:a16="http://schemas.microsoft.com/office/drawing/2014/main" id="{76CE26C9-873C-DD70-7FBE-1D70FC3DE999}"/>
              </a:ext>
            </a:extLst>
          </p:cNvPr>
          <p:cNvCxnSpPr>
            <a:cxnSpLocks/>
            <a:stCxn id="13" idx="1"/>
          </p:cNvCxnSpPr>
          <p:nvPr/>
        </p:nvCxnSpPr>
        <p:spPr>
          <a:xfrm flipH="1">
            <a:off x="2345166" y="4984797"/>
            <a:ext cx="21838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A605C15B-EFD4-1A9A-3EB3-A2E6CEED6DAA}"/>
              </a:ext>
            </a:extLst>
          </p:cNvPr>
          <p:cNvCxnSpPr>
            <a:cxnSpLocks/>
          </p:cNvCxnSpPr>
          <p:nvPr/>
        </p:nvCxnSpPr>
        <p:spPr>
          <a:xfrm>
            <a:off x="2345166" y="4984797"/>
            <a:ext cx="0" cy="9045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矩形: 圆角 20">
            <a:extLst>
              <a:ext uri="{FF2B5EF4-FFF2-40B4-BE49-F238E27FC236}">
                <a16:creationId xmlns:a16="http://schemas.microsoft.com/office/drawing/2014/main" id="{A907D893-FCF1-6383-2BC1-D51E0EB6743C}"/>
              </a:ext>
            </a:extLst>
          </p:cNvPr>
          <p:cNvSpPr/>
          <p:nvPr/>
        </p:nvSpPr>
        <p:spPr>
          <a:xfrm>
            <a:off x="580912" y="6018507"/>
            <a:ext cx="3528508" cy="491333"/>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rPr>
              <a:t>恢复稳定运行状态</a:t>
            </a:r>
          </a:p>
        </p:txBody>
      </p:sp>
      <p:cxnSp>
        <p:nvCxnSpPr>
          <p:cNvPr id="24" name="直接箭头连接符 23">
            <a:extLst>
              <a:ext uri="{FF2B5EF4-FFF2-40B4-BE49-F238E27FC236}">
                <a16:creationId xmlns:a16="http://schemas.microsoft.com/office/drawing/2014/main" id="{0482595C-D3B4-5BDF-0B14-0510B8008917}"/>
              </a:ext>
            </a:extLst>
          </p:cNvPr>
          <p:cNvCxnSpPr>
            <a:cxnSpLocks/>
          </p:cNvCxnSpPr>
          <p:nvPr/>
        </p:nvCxnSpPr>
        <p:spPr>
          <a:xfrm>
            <a:off x="7518383" y="4984797"/>
            <a:ext cx="0" cy="904572"/>
          </a:xfrm>
          <a:prstGeom prst="straightConnector1">
            <a:avLst/>
          </a:prstGeom>
          <a:ln w="38100">
            <a:solidFill>
              <a:srgbClr val="0096BF"/>
            </a:solidFill>
            <a:tailEnd type="triangle"/>
          </a:ln>
        </p:spPr>
        <p:style>
          <a:lnRef idx="1">
            <a:schemeClr val="accent1"/>
          </a:lnRef>
          <a:fillRef idx="0">
            <a:schemeClr val="accent1"/>
          </a:fillRef>
          <a:effectRef idx="0">
            <a:schemeClr val="accent1"/>
          </a:effectRef>
          <a:fontRef idx="minor">
            <a:schemeClr val="tx1"/>
          </a:fontRef>
        </p:style>
      </p:cxnSp>
      <p:sp>
        <p:nvSpPr>
          <p:cNvPr id="26" name="矩形 25">
            <a:extLst>
              <a:ext uri="{FF2B5EF4-FFF2-40B4-BE49-F238E27FC236}">
                <a16:creationId xmlns:a16="http://schemas.microsoft.com/office/drawing/2014/main" id="{1EA7437B-871B-24C9-A086-D1874236BC1F}"/>
              </a:ext>
            </a:extLst>
          </p:cNvPr>
          <p:cNvSpPr/>
          <p:nvPr/>
        </p:nvSpPr>
        <p:spPr>
          <a:xfrm>
            <a:off x="6756942" y="4628172"/>
            <a:ext cx="1338829" cy="369332"/>
          </a:xfrm>
          <a:prstGeom prst="rect">
            <a:avLst/>
          </a:prstGeom>
        </p:spPr>
        <p:txBody>
          <a:bodyPr wrap="none">
            <a:spAutoFit/>
          </a:bodyPr>
          <a:lstStyle/>
          <a:p>
            <a:pPr algn="ctr"/>
            <a:r>
              <a:rPr lang="zh-CN" altLang="en-US" b="1" dirty="0"/>
              <a:t>否，则失超</a:t>
            </a:r>
          </a:p>
        </p:txBody>
      </p:sp>
      <p:sp>
        <p:nvSpPr>
          <p:cNvPr id="28" name="矩形: 圆角 27">
            <a:extLst>
              <a:ext uri="{FF2B5EF4-FFF2-40B4-BE49-F238E27FC236}">
                <a16:creationId xmlns:a16="http://schemas.microsoft.com/office/drawing/2014/main" id="{F8B18094-20C0-4969-446D-1C17E763D235}"/>
              </a:ext>
            </a:extLst>
          </p:cNvPr>
          <p:cNvSpPr/>
          <p:nvPr/>
        </p:nvSpPr>
        <p:spPr>
          <a:xfrm>
            <a:off x="6406945" y="6018507"/>
            <a:ext cx="2345167" cy="491332"/>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rPr>
              <a:t>磁体能量安全泄放</a:t>
            </a:r>
            <a:endParaRPr lang="en-US" altLang="zh-CN" sz="2000" b="1" dirty="0">
              <a:solidFill>
                <a:schemeClr val="tx1"/>
              </a:solidFill>
            </a:endParaRPr>
          </a:p>
        </p:txBody>
      </p:sp>
      <p:cxnSp>
        <p:nvCxnSpPr>
          <p:cNvPr id="30" name="直接箭头连接符 29">
            <a:extLst>
              <a:ext uri="{FF2B5EF4-FFF2-40B4-BE49-F238E27FC236}">
                <a16:creationId xmlns:a16="http://schemas.microsoft.com/office/drawing/2014/main" id="{A70AC2DD-B838-3EFF-4991-24D2348E9BCE}"/>
              </a:ext>
            </a:extLst>
          </p:cNvPr>
          <p:cNvCxnSpPr>
            <a:cxnSpLocks/>
          </p:cNvCxnSpPr>
          <p:nvPr/>
        </p:nvCxnSpPr>
        <p:spPr>
          <a:xfrm>
            <a:off x="5681827" y="2695865"/>
            <a:ext cx="0" cy="324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id="{9FD38E3D-BD05-5CF1-20F9-E660D18E6A3D}"/>
              </a:ext>
            </a:extLst>
          </p:cNvPr>
          <p:cNvCxnSpPr>
            <a:cxnSpLocks/>
          </p:cNvCxnSpPr>
          <p:nvPr/>
        </p:nvCxnSpPr>
        <p:spPr>
          <a:xfrm>
            <a:off x="5672861" y="1565180"/>
            <a:ext cx="0" cy="324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a:extLst>
              <a:ext uri="{FF2B5EF4-FFF2-40B4-BE49-F238E27FC236}">
                <a16:creationId xmlns:a16="http://schemas.microsoft.com/office/drawing/2014/main" id="{F65AD854-821B-8F82-3E59-8A84DAFA0E8E}"/>
              </a:ext>
            </a:extLst>
          </p:cNvPr>
          <p:cNvCxnSpPr>
            <a:cxnSpLocks/>
          </p:cNvCxnSpPr>
          <p:nvPr/>
        </p:nvCxnSpPr>
        <p:spPr>
          <a:xfrm>
            <a:off x="5680035" y="3794937"/>
            <a:ext cx="0" cy="324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8DFE2F58-F9D7-23E5-0139-9A1A99A20227}"/>
              </a:ext>
            </a:extLst>
          </p:cNvPr>
          <p:cNvCxnSpPr>
            <a:cxnSpLocks/>
          </p:cNvCxnSpPr>
          <p:nvPr/>
        </p:nvCxnSpPr>
        <p:spPr>
          <a:xfrm flipH="1">
            <a:off x="3692437" y="2272621"/>
            <a:ext cx="1989392" cy="10346"/>
          </a:xfrm>
          <a:prstGeom prst="line">
            <a:avLst/>
          </a:prstGeom>
          <a:ln w="38100">
            <a:solidFill>
              <a:srgbClr val="0096BF"/>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3F026365-7E3D-1306-75A2-9BEA755BF4F3}"/>
              </a:ext>
            </a:extLst>
          </p:cNvPr>
          <p:cNvCxnSpPr>
            <a:cxnSpLocks/>
          </p:cNvCxnSpPr>
          <p:nvPr/>
        </p:nvCxnSpPr>
        <p:spPr>
          <a:xfrm flipV="1">
            <a:off x="5681827" y="2247697"/>
            <a:ext cx="0" cy="2737100"/>
          </a:xfrm>
          <a:prstGeom prst="line">
            <a:avLst/>
          </a:prstGeom>
          <a:ln w="38100">
            <a:solidFill>
              <a:srgbClr val="0096BF"/>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360EA0D1-02B0-58F7-089F-8584C145FB9A}"/>
              </a:ext>
            </a:extLst>
          </p:cNvPr>
          <p:cNvCxnSpPr>
            <a:cxnSpLocks/>
          </p:cNvCxnSpPr>
          <p:nvPr/>
        </p:nvCxnSpPr>
        <p:spPr>
          <a:xfrm flipH="1">
            <a:off x="5672862" y="4984797"/>
            <a:ext cx="1845521" cy="0"/>
          </a:xfrm>
          <a:prstGeom prst="line">
            <a:avLst/>
          </a:prstGeom>
          <a:ln w="38100">
            <a:solidFill>
              <a:srgbClr val="0096BF"/>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12497289-8BDA-D9C6-7CCA-36713D1BA60F}"/>
              </a:ext>
            </a:extLst>
          </p:cNvPr>
          <p:cNvCxnSpPr>
            <a:cxnSpLocks/>
          </p:cNvCxnSpPr>
          <p:nvPr/>
        </p:nvCxnSpPr>
        <p:spPr>
          <a:xfrm flipH="1">
            <a:off x="1890540" y="1963466"/>
            <a:ext cx="1793188" cy="0"/>
          </a:xfrm>
          <a:prstGeom prst="line">
            <a:avLst/>
          </a:prstGeom>
          <a:ln w="38100">
            <a:solidFill>
              <a:srgbClr val="0096BF"/>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B5F40741-B45B-30AB-C365-BFE1E47459AD}"/>
              </a:ext>
            </a:extLst>
          </p:cNvPr>
          <p:cNvCxnSpPr>
            <a:cxnSpLocks/>
          </p:cNvCxnSpPr>
          <p:nvPr/>
        </p:nvCxnSpPr>
        <p:spPr>
          <a:xfrm flipH="1">
            <a:off x="1890539" y="2666821"/>
            <a:ext cx="1801898" cy="0"/>
          </a:xfrm>
          <a:prstGeom prst="line">
            <a:avLst/>
          </a:prstGeom>
          <a:ln w="38100">
            <a:solidFill>
              <a:srgbClr val="0096BF"/>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A18633C0-9C87-E141-F31D-7E832FEF20E7}"/>
              </a:ext>
            </a:extLst>
          </p:cNvPr>
          <p:cNvCxnSpPr>
            <a:cxnSpLocks/>
          </p:cNvCxnSpPr>
          <p:nvPr/>
        </p:nvCxnSpPr>
        <p:spPr>
          <a:xfrm flipV="1">
            <a:off x="3675019" y="1963466"/>
            <a:ext cx="1" cy="703355"/>
          </a:xfrm>
          <a:prstGeom prst="line">
            <a:avLst/>
          </a:prstGeom>
          <a:ln w="38100">
            <a:solidFill>
              <a:srgbClr val="0096BF"/>
            </a:solidFill>
          </a:ln>
        </p:spPr>
        <p:style>
          <a:lnRef idx="1">
            <a:schemeClr val="accent1"/>
          </a:lnRef>
          <a:fillRef idx="0">
            <a:schemeClr val="accent1"/>
          </a:fillRef>
          <a:effectRef idx="0">
            <a:schemeClr val="accent1"/>
          </a:effectRef>
          <a:fontRef idx="minor">
            <a:schemeClr val="tx1"/>
          </a:fontRef>
        </p:style>
      </p:cxnSp>
      <p:sp>
        <p:nvSpPr>
          <p:cNvPr id="50" name="矩形 49">
            <a:extLst>
              <a:ext uri="{FF2B5EF4-FFF2-40B4-BE49-F238E27FC236}">
                <a16:creationId xmlns:a16="http://schemas.microsoft.com/office/drawing/2014/main" id="{DB21E43B-8673-036C-8945-C89A7E427F99}"/>
              </a:ext>
            </a:extLst>
          </p:cNvPr>
          <p:cNvSpPr/>
          <p:nvPr/>
        </p:nvSpPr>
        <p:spPr>
          <a:xfrm>
            <a:off x="2575526" y="1577584"/>
            <a:ext cx="1316386" cy="369332"/>
          </a:xfrm>
          <a:prstGeom prst="rect">
            <a:avLst/>
          </a:prstGeom>
        </p:spPr>
        <p:txBody>
          <a:bodyPr wrap="none">
            <a:spAutoFit/>
          </a:bodyPr>
          <a:lstStyle/>
          <a:p>
            <a:r>
              <a:rPr lang="zh-CN" altLang="en-US" b="1" dirty="0">
                <a:solidFill>
                  <a:srgbClr val="FF5252"/>
                </a:solidFill>
              </a:rPr>
              <a:t>运行温度↑</a:t>
            </a:r>
            <a:endParaRPr lang="zh-CN" altLang="en-US" dirty="0">
              <a:solidFill>
                <a:srgbClr val="FF5252"/>
              </a:solidFill>
            </a:endParaRPr>
          </a:p>
        </p:txBody>
      </p:sp>
      <p:sp>
        <p:nvSpPr>
          <p:cNvPr id="52" name="矩形 51">
            <a:extLst>
              <a:ext uri="{FF2B5EF4-FFF2-40B4-BE49-F238E27FC236}">
                <a16:creationId xmlns:a16="http://schemas.microsoft.com/office/drawing/2014/main" id="{41E3F813-81EF-1BA4-A5A4-712F5548FB90}"/>
              </a:ext>
            </a:extLst>
          </p:cNvPr>
          <p:cNvSpPr/>
          <p:nvPr/>
        </p:nvSpPr>
        <p:spPr>
          <a:xfrm>
            <a:off x="2544805" y="2662564"/>
            <a:ext cx="1346844" cy="369332"/>
          </a:xfrm>
          <a:prstGeom prst="rect">
            <a:avLst/>
          </a:prstGeom>
        </p:spPr>
        <p:txBody>
          <a:bodyPr wrap="none">
            <a:spAutoFit/>
          </a:bodyPr>
          <a:lstStyle/>
          <a:p>
            <a:r>
              <a:rPr lang="zh-CN" altLang="en-US" b="1" dirty="0">
                <a:solidFill>
                  <a:srgbClr val="FF5252"/>
                </a:solidFill>
                <a:latin typeface="+mj-lt"/>
              </a:rPr>
              <a:t>临界电流</a:t>
            </a:r>
            <a:r>
              <a:rPr lang="en-US" altLang="zh-CN" b="1" baseline="-25000" dirty="0">
                <a:solidFill>
                  <a:srgbClr val="FF5252"/>
                </a:solidFill>
                <a:latin typeface="+mj-lt"/>
              </a:rPr>
              <a:t> </a:t>
            </a:r>
            <a:r>
              <a:rPr lang="zh-CN" altLang="en-US" b="1" dirty="0">
                <a:solidFill>
                  <a:srgbClr val="FF5252"/>
                </a:solidFill>
                <a:latin typeface="+mj-lt"/>
              </a:rPr>
              <a:t>↓</a:t>
            </a:r>
            <a:endParaRPr lang="zh-CN" altLang="en-US" dirty="0">
              <a:solidFill>
                <a:srgbClr val="FF5252"/>
              </a:solidFill>
              <a:latin typeface="+mj-lt"/>
            </a:endParaRPr>
          </a:p>
        </p:txBody>
      </p:sp>
      <p:sp>
        <p:nvSpPr>
          <p:cNvPr id="56" name="矩形: 圆角 55">
            <a:extLst>
              <a:ext uri="{FF2B5EF4-FFF2-40B4-BE49-F238E27FC236}">
                <a16:creationId xmlns:a16="http://schemas.microsoft.com/office/drawing/2014/main" id="{8B76BC59-CAAB-4395-8B6B-DC1E48A3BA07}"/>
              </a:ext>
            </a:extLst>
          </p:cNvPr>
          <p:cNvSpPr/>
          <p:nvPr/>
        </p:nvSpPr>
        <p:spPr>
          <a:xfrm>
            <a:off x="9965093" y="6018505"/>
            <a:ext cx="1287624" cy="491333"/>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FF5252"/>
                </a:solidFill>
              </a:rPr>
              <a:t>线圈烧毁</a:t>
            </a:r>
          </a:p>
        </p:txBody>
      </p:sp>
      <p:cxnSp>
        <p:nvCxnSpPr>
          <p:cNvPr id="58" name="直接箭头连接符 57">
            <a:extLst>
              <a:ext uri="{FF2B5EF4-FFF2-40B4-BE49-F238E27FC236}">
                <a16:creationId xmlns:a16="http://schemas.microsoft.com/office/drawing/2014/main" id="{4D19840D-7A96-A87B-5F2C-66D5A395FECC}"/>
              </a:ext>
            </a:extLst>
          </p:cNvPr>
          <p:cNvCxnSpPr>
            <a:cxnSpLocks/>
          </p:cNvCxnSpPr>
          <p:nvPr/>
        </p:nvCxnSpPr>
        <p:spPr>
          <a:xfrm>
            <a:off x="10601907" y="4984797"/>
            <a:ext cx="0" cy="9045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0" name="矩形 59">
            <a:extLst>
              <a:ext uri="{FF2B5EF4-FFF2-40B4-BE49-F238E27FC236}">
                <a16:creationId xmlns:a16="http://schemas.microsoft.com/office/drawing/2014/main" id="{A781A833-53D1-E7DE-5CD3-03E372ADB2AA}"/>
              </a:ext>
            </a:extLst>
          </p:cNvPr>
          <p:cNvSpPr/>
          <p:nvPr/>
        </p:nvSpPr>
        <p:spPr>
          <a:xfrm>
            <a:off x="7608646" y="5169464"/>
            <a:ext cx="1107996" cy="369332"/>
          </a:xfrm>
          <a:prstGeom prst="rect">
            <a:avLst/>
          </a:prstGeom>
        </p:spPr>
        <p:txBody>
          <a:bodyPr wrap="none">
            <a:spAutoFit/>
          </a:bodyPr>
          <a:lstStyle/>
          <a:p>
            <a:pPr algn="ctr"/>
            <a:r>
              <a:rPr lang="zh-CN" altLang="en-US" dirty="0">
                <a:solidFill>
                  <a:srgbClr val="0096BF"/>
                </a:solidFill>
              </a:rPr>
              <a:t>及时探测</a:t>
            </a:r>
            <a:endParaRPr lang="en-US" altLang="zh-CN" dirty="0">
              <a:solidFill>
                <a:srgbClr val="0096BF"/>
              </a:solidFill>
            </a:endParaRPr>
          </a:p>
        </p:txBody>
      </p:sp>
      <p:sp>
        <p:nvSpPr>
          <p:cNvPr id="78" name="椭圆 77">
            <a:extLst>
              <a:ext uri="{FF2B5EF4-FFF2-40B4-BE49-F238E27FC236}">
                <a16:creationId xmlns:a16="http://schemas.microsoft.com/office/drawing/2014/main" id="{FB400BAF-8859-A752-592A-0CF8A94219AD}"/>
              </a:ext>
            </a:extLst>
          </p:cNvPr>
          <p:cNvSpPr/>
          <p:nvPr/>
        </p:nvSpPr>
        <p:spPr>
          <a:xfrm>
            <a:off x="8103560" y="2076893"/>
            <a:ext cx="1620000" cy="16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2" name="矩形 61">
            <a:extLst>
              <a:ext uri="{FF2B5EF4-FFF2-40B4-BE49-F238E27FC236}">
                <a16:creationId xmlns:a16="http://schemas.microsoft.com/office/drawing/2014/main" id="{0FEC9E74-FCDC-2BF6-2C31-DC601E35F767}"/>
              </a:ext>
            </a:extLst>
          </p:cNvPr>
          <p:cNvSpPr/>
          <p:nvPr/>
        </p:nvSpPr>
        <p:spPr>
          <a:xfrm>
            <a:off x="10583303" y="5169464"/>
            <a:ext cx="1338828" cy="646331"/>
          </a:xfrm>
          <a:prstGeom prst="rect">
            <a:avLst/>
          </a:prstGeom>
        </p:spPr>
        <p:txBody>
          <a:bodyPr wrap="none">
            <a:spAutoFit/>
          </a:bodyPr>
          <a:lstStyle/>
          <a:p>
            <a:pPr algn="ctr"/>
            <a:r>
              <a:rPr lang="zh-CN" altLang="en-US" dirty="0">
                <a:solidFill>
                  <a:srgbClr val="FF5252"/>
                </a:solidFill>
              </a:rPr>
              <a:t>未能及时</a:t>
            </a:r>
            <a:endParaRPr lang="en-US" altLang="zh-CN" dirty="0">
              <a:solidFill>
                <a:srgbClr val="FF5252"/>
              </a:solidFill>
            </a:endParaRPr>
          </a:p>
          <a:p>
            <a:pPr algn="ctr"/>
            <a:r>
              <a:rPr lang="zh-CN" altLang="en-US" dirty="0">
                <a:solidFill>
                  <a:srgbClr val="FF5252"/>
                </a:solidFill>
              </a:rPr>
              <a:t>探测或反应</a:t>
            </a:r>
          </a:p>
        </p:txBody>
      </p:sp>
      <p:cxnSp>
        <p:nvCxnSpPr>
          <p:cNvPr id="64" name="直接连接符 63">
            <a:extLst>
              <a:ext uri="{FF2B5EF4-FFF2-40B4-BE49-F238E27FC236}">
                <a16:creationId xmlns:a16="http://schemas.microsoft.com/office/drawing/2014/main" id="{8446D4D5-F5D4-8614-2FE4-8AD75D474794}"/>
              </a:ext>
            </a:extLst>
          </p:cNvPr>
          <p:cNvCxnSpPr>
            <a:cxnSpLocks/>
          </p:cNvCxnSpPr>
          <p:nvPr/>
        </p:nvCxnSpPr>
        <p:spPr>
          <a:xfrm flipH="1">
            <a:off x="7518384" y="4985673"/>
            <a:ext cx="30928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id="{407C86B9-6AE8-2236-67F2-A8E5FA890D60}"/>
              </a:ext>
            </a:extLst>
          </p:cNvPr>
          <p:cNvCxnSpPr>
            <a:cxnSpLocks/>
          </p:cNvCxnSpPr>
          <p:nvPr/>
        </p:nvCxnSpPr>
        <p:spPr>
          <a:xfrm flipV="1">
            <a:off x="1368697" y="1297523"/>
            <a:ext cx="0" cy="332634"/>
          </a:xfrm>
          <a:prstGeom prst="line">
            <a:avLst/>
          </a:prstGeom>
          <a:ln w="12700">
            <a:headEnd type="triangle"/>
          </a:ln>
        </p:spPr>
        <p:style>
          <a:lnRef idx="1">
            <a:schemeClr val="accent1"/>
          </a:lnRef>
          <a:fillRef idx="0">
            <a:schemeClr val="accent1"/>
          </a:fillRef>
          <a:effectRef idx="0">
            <a:schemeClr val="accent1"/>
          </a:effectRef>
          <a:fontRef idx="minor">
            <a:schemeClr val="tx1"/>
          </a:fontRef>
        </p:style>
      </p:cxnSp>
      <p:sp>
        <p:nvSpPr>
          <p:cNvPr id="70" name="左大括号 69">
            <a:extLst>
              <a:ext uri="{FF2B5EF4-FFF2-40B4-BE49-F238E27FC236}">
                <a16:creationId xmlns:a16="http://schemas.microsoft.com/office/drawing/2014/main" id="{C125EEE9-C8EC-DB4A-DCD2-D13D46D4AAF8}"/>
              </a:ext>
            </a:extLst>
          </p:cNvPr>
          <p:cNvSpPr/>
          <p:nvPr/>
        </p:nvSpPr>
        <p:spPr>
          <a:xfrm>
            <a:off x="1684311" y="901719"/>
            <a:ext cx="178820" cy="778888"/>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2" name="文本框 71">
            <a:extLst>
              <a:ext uri="{FF2B5EF4-FFF2-40B4-BE49-F238E27FC236}">
                <a16:creationId xmlns:a16="http://schemas.microsoft.com/office/drawing/2014/main" id="{1461862D-3F5B-46DD-7F40-D25818101899}"/>
              </a:ext>
            </a:extLst>
          </p:cNvPr>
          <p:cNvSpPr txBox="1"/>
          <p:nvPr/>
        </p:nvSpPr>
        <p:spPr>
          <a:xfrm>
            <a:off x="1745735" y="901932"/>
            <a:ext cx="1920330" cy="276999"/>
          </a:xfrm>
          <a:prstGeom prst="rect">
            <a:avLst/>
          </a:prstGeom>
          <a:noFill/>
        </p:spPr>
        <p:txBody>
          <a:bodyPr wrap="square">
            <a:spAutoFit/>
          </a:bodyPr>
          <a:lstStyle/>
          <a:p>
            <a:r>
              <a:rPr lang="zh-CN" altLang="en-US" sz="1200" dirty="0">
                <a:latin typeface="Arial" panose="020B0604020202020204" pitchFamily="34" charset="0"/>
                <a:sym typeface="Arial" panose="020B0604020202020204" pitchFamily="34" charset="0"/>
              </a:rPr>
              <a:t>导线位移，摩擦发热；</a:t>
            </a:r>
            <a:endParaRPr lang="zh-CN" altLang="en-US" sz="1200" dirty="0"/>
          </a:p>
        </p:txBody>
      </p:sp>
      <p:sp>
        <p:nvSpPr>
          <p:cNvPr id="74" name="文本框 73">
            <a:extLst>
              <a:ext uri="{FF2B5EF4-FFF2-40B4-BE49-F238E27FC236}">
                <a16:creationId xmlns:a16="http://schemas.microsoft.com/office/drawing/2014/main" id="{F76550DE-A24A-1ECE-71E8-5D5A8E6CF7CF}"/>
              </a:ext>
            </a:extLst>
          </p:cNvPr>
          <p:cNvSpPr txBox="1"/>
          <p:nvPr/>
        </p:nvSpPr>
        <p:spPr>
          <a:xfrm>
            <a:off x="1748685" y="1166297"/>
            <a:ext cx="2060202" cy="276999"/>
          </a:xfrm>
          <a:prstGeom prst="rect">
            <a:avLst/>
          </a:prstGeom>
          <a:noFill/>
        </p:spPr>
        <p:txBody>
          <a:bodyPr wrap="square">
            <a:spAutoFit/>
          </a:bodyPr>
          <a:lstStyle/>
          <a:p>
            <a:r>
              <a:rPr lang="zh-CN" altLang="en-US" sz="1200" dirty="0">
                <a:latin typeface="Arial" panose="020B0604020202020204" pitchFamily="34" charset="0"/>
                <a:sym typeface="Arial" panose="020B0604020202020204" pitchFamily="34" charset="0"/>
              </a:rPr>
              <a:t>环氧树脂破裂，释放能量；</a:t>
            </a:r>
            <a:endParaRPr lang="zh-CN" altLang="en-US" sz="1200" dirty="0"/>
          </a:p>
        </p:txBody>
      </p:sp>
      <p:sp>
        <p:nvSpPr>
          <p:cNvPr id="76" name="文本框 75">
            <a:extLst>
              <a:ext uri="{FF2B5EF4-FFF2-40B4-BE49-F238E27FC236}">
                <a16:creationId xmlns:a16="http://schemas.microsoft.com/office/drawing/2014/main" id="{3D8CF504-36BB-DA37-855A-76F368762D00}"/>
              </a:ext>
            </a:extLst>
          </p:cNvPr>
          <p:cNvSpPr txBox="1"/>
          <p:nvPr/>
        </p:nvSpPr>
        <p:spPr>
          <a:xfrm>
            <a:off x="1748685" y="1442906"/>
            <a:ext cx="2060202" cy="276999"/>
          </a:xfrm>
          <a:prstGeom prst="rect">
            <a:avLst/>
          </a:prstGeom>
          <a:noFill/>
        </p:spPr>
        <p:txBody>
          <a:bodyPr wrap="square">
            <a:spAutoFit/>
          </a:bodyPr>
          <a:lstStyle/>
          <a:p>
            <a:r>
              <a:rPr lang="zh-CN" altLang="en-US" sz="1200" dirty="0">
                <a:latin typeface="Arial" panose="020B0604020202020204" pitchFamily="34" charset="0"/>
                <a:sym typeface="Arial" panose="020B0604020202020204" pitchFamily="34" charset="0"/>
              </a:rPr>
              <a:t>磁通跳跃</a:t>
            </a:r>
            <a:endParaRPr lang="zh-CN" altLang="en-US" sz="1200" dirty="0"/>
          </a:p>
        </p:txBody>
      </p:sp>
      <p:sp>
        <p:nvSpPr>
          <p:cNvPr id="77" name="不完整圆 76">
            <a:extLst>
              <a:ext uri="{FF2B5EF4-FFF2-40B4-BE49-F238E27FC236}">
                <a16:creationId xmlns:a16="http://schemas.microsoft.com/office/drawing/2014/main" id="{EF1A4D53-C35D-EF1A-0265-1D038A36D0D0}"/>
              </a:ext>
            </a:extLst>
          </p:cNvPr>
          <p:cNvSpPr/>
          <p:nvPr/>
        </p:nvSpPr>
        <p:spPr>
          <a:xfrm>
            <a:off x="8103560" y="2076893"/>
            <a:ext cx="1620000" cy="1620000"/>
          </a:xfrm>
          <a:prstGeom prst="pie">
            <a:avLst>
              <a:gd name="adj1" fmla="val 1058893"/>
              <a:gd name="adj2" fmla="val 1620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80" name="椭圆 79">
            <a:extLst>
              <a:ext uri="{FF2B5EF4-FFF2-40B4-BE49-F238E27FC236}">
                <a16:creationId xmlns:a16="http://schemas.microsoft.com/office/drawing/2014/main" id="{2F7B72EA-D4A3-0AFA-F80E-BEA781D232A9}"/>
              </a:ext>
            </a:extLst>
          </p:cNvPr>
          <p:cNvSpPr/>
          <p:nvPr/>
        </p:nvSpPr>
        <p:spPr>
          <a:xfrm>
            <a:off x="10465421" y="2076017"/>
            <a:ext cx="1620000" cy="16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2" name="不完整圆 81">
            <a:extLst>
              <a:ext uri="{FF2B5EF4-FFF2-40B4-BE49-F238E27FC236}">
                <a16:creationId xmlns:a16="http://schemas.microsoft.com/office/drawing/2014/main" id="{BADE6D0B-2145-EA42-3B4F-D0C3F9DAFE77}"/>
              </a:ext>
            </a:extLst>
          </p:cNvPr>
          <p:cNvSpPr/>
          <p:nvPr/>
        </p:nvSpPr>
        <p:spPr>
          <a:xfrm>
            <a:off x="10465421" y="2076017"/>
            <a:ext cx="1620000" cy="1620000"/>
          </a:xfrm>
          <a:prstGeom prst="pie">
            <a:avLst>
              <a:gd name="adj1" fmla="val 5447305"/>
              <a:gd name="adj2" fmla="val 1620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83" name="文本框 82">
            <a:extLst>
              <a:ext uri="{FF2B5EF4-FFF2-40B4-BE49-F238E27FC236}">
                <a16:creationId xmlns:a16="http://schemas.microsoft.com/office/drawing/2014/main" id="{E301469A-2190-ED5B-ED54-8C68C08F4325}"/>
              </a:ext>
            </a:extLst>
          </p:cNvPr>
          <p:cNvSpPr txBox="1"/>
          <p:nvPr/>
        </p:nvSpPr>
        <p:spPr>
          <a:xfrm>
            <a:off x="8264952" y="2761923"/>
            <a:ext cx="492443" cy="461665"/>
          </a:xfrm>
          <a:prstGeom prst="rect">
            <a:avLst/>
          </a:prstGeom>
          <a:noFill/>
        </p:spPr>
        <p:txBody>
          <a:bodyPr wrap="none" rtlCol="0">
            <a:spAutoFit/>
          </a:bodyPr>
          <a:lstStyle/>
          <a:p>
            <a:r>
              <a:rPr lang="zh-CN" altLang="en-US" sz="2400" dirty="0">
                <a:solidFill>
                  <a:schemeClr val="bg1"/>
                </a:solidFill>
              </a:rPr>
              <a:t>铜</a:t>
            </a:r>
          </a:p>
        </p:txBody>
      </p:sp>
      <p:sp>
        <p:nvSpPr>
          <p:cNvPr id="85" name="文本框 84">
            <a:extLst>
              <a:ext uri="{FF2B5EF4-FFF2-40B4-BE49-F238E27FC236}">
                <a16:creationId xmlns:a16="http://schemas.microsoft.com/office/drawing/2014/main" id="{52DA473A-9D82-ABA3-2765-92D6A756EAFC}"/>
              </a:ext>
            </a:extLst>
          </p:cNvPr>
          <p:cNvSpPr txBox="1"/>
          <p:nvPr/>
        </p:nvSpPr>
        <p:spPr>
          <a:xfrm>
            <a:off x="8987480" y="2393904"/>
            <a:ext cx="492443" cy="461665"/>
          </a:xfrm>
          <a:prstGeom prst="rect">
            <a:avLst/>
          </a:prstGeom>
          <a:noFill/>
        </p:spPr>
        <p:txBody>
          <a:bodyPr wrap="none" rtlCol="0">
            <a:spAutoFit/>
          </a:bodyPr>
          <a:lstStyle/>
          <a:p>
            <a:r>
              <a:rPr lang="zh-CN" altLang="en-US" sz="2400" dirty="0">
                <a:solidFill>
                  <a:schemeClr val="bg1"/>
                </a:solidFill>
              </a:rPr>
              <a:t>超</a:t>
            </a:r>
          </a:p>
        </p:txBody>
      </p:sp>
      <p:sp>
        <p:nvSpPr>
          <p:cNvPr id="87" name="文本框 86">
            <a:extLst>
              <a:ext uri="{FF2B5EF4-FFF2-40B4-BE49-F238E27FC236}">
                <a16:creationId xmlns:a16="http://schemas.microsoft.com/office/drawing/2014/main" id="{3CFBCB7B-860E-1841-DE00-E0826E9B6FE5}"/>
              </a:ext>
            </a:extLst>
          </p:cNvPr>
          <p:cNvSpPr txBox="1"/>
          <p:nvPr/>
        </p:nvSpPr>
        <p:spPr>
          <a:xfrm>
            <a:off x="10681092" y="2605653"/>
            <a:ext cx="492443" cy="461665"/>
          </a:xfrm>
          <a:prstGeom prst="rect">
            <a:avLst/>
          </a:prstGeom>
          <a:noFill/>
        </p:spPr>
        <p:txBody>
          <a:bodyPr wrap="square" rtlCol="0">
            <a:spAutoFit/>
          </a:bodyPr>
          <a:lstStyle/>
          <a:p>
            <a:r>
              <a:rPr lang="zh-CN" altLang="en-US" sz="2400" dirty="0">
                <a:solidFill>
                  <a:schemeClr val="bg1"/>
                </a:solidFill>
              </a:rPr>
              <a:t>铜</a:t>
            </a:r>
          </a:p>
        </p:txBody>
      </p:sp>
      <p:sp>
        <p:nvSpPr>
          <p:cNvPr id="89" name="文本框 88">
            <a:extLst>
              <a:ext uri="{FF2B5EF4-FFF2-40B4-BE49-F238E27FC236}">
                <a16:creationId xmlns:a16="http://schemas.microsoft.com/office/drawing/2014/main" id="{5FDBED54-4823-D369-2C01-9B47C4EAADF4}"/>
              </a:ext>
            </a:extLst>
          </p:cNvPr>
          <p:cNvSpPr txBox="1"/>
          <p:nvPr/>
        </p:nvSpPr>
        <p:spPr>
          <a:xfrm>
            <a:off x="11383256" y="2605652"/>
            <a:ext cx="492443" cy="461665"/>
          </a:xfrm>
          <a:prstGeom prst="rect">
            <a:avLst/>
          </a:prstGeom>
          <a:noFill/>
        </p:spPr>
        <p:txBody>
          <a:bodyPr wrap="square" rtlCol="0">
            <a:spAutoFit/>
          </a:bodyPr>
          <a:lstStyle/>
          <a:p>
            <a:r>
              <a:rPr lang="zh-CN" altLang="en-US" sz="2400" dirty="0">
                <a:solidFill>
                  <a:schemeClr val="bg1"/>
                </a:solidFill>
              </a:rPr>
              <a:t>超</a:t>
            </a:r>
          </a:p>
        </p:txBody>
      </p:sp>
      <p:sp>
        <p:nvSpPr>
          <p:cNvPr id="93" name="文本框 92">
            <a:extLst>
              <a:ext uri="{FF2B5EF4-FFF2-40B4-BE49-F238E27FC236}">
                <a16:creationId xmlns:a16="http://schemas.microsoft.com/office/drawing/2014/main" id="{3944581F-5247-7252-263F-3A09C07A5928}"/>
              </a:ext>
            </a:extLst>
          </p:cNvPr>
          <p:cNvSpPr txBox="1"/>
          <p:nvPr/>
        </p:nvSpPr>
        <p:spPr>
          <a:xfrm>
            <a:off x="9291332" y="1220220"/>
            <a:ext cx="1785775" cy="923330"/>
          </a:xfrm>
          <a:prstGeom prst="rect">
            <a:avLst/>
          </a:prstGeom>
          <a:noFill/>
        </p:spPr>
        <p:txBody>
          <a:bodyPr wrap="square">
            <a:spAutoFit/>
          </a:bodyPr>
          <a:lstStyle/>
          <a:p>
            <a:r>
              <a:rPr lang="zh-CN" altLang="en-US" sz="1800" dirty="0">
                <a:solidFill>
                  <a:srgbClr val="0096BF"/>
                </a:solidFill>
              </a:rPr>
              <a:t>临界电流</a:t>
            </a:r>
            <a:r>
              <a:rPr lang="zh-CN" altLang="en-US" dirty="0">
                <a:solidFill>
                  <a:srgbClr val="0096BF"/>
                </a:solidFill>
              </a:rPr>
              <a:t>↑</a:t>
            </a:r>
            <a:endParaRPr lang="en-US" altLang="zh-CN" dirty="0">
              <a:solidFill>
                <a:srgbClr val="0096BF"/>
              </a:solidFill>
            </a:endParaRPr>
          </a:p>
          <a:p>
            <a:r>
              <a:rPr lang="zh-CN" altLang="en-US" dirty="0">
                <a:solidFill>
                  <a:srgbClr val="0096BF"/>
                </a:solidFill>
              </a:rPr>
              <a:t>温度裕度↑</a:t>
            </a:r>
            <a:endParaRPr lang="en-US" altLang="zh-CN" dirty="0">
              <a:solidFill>
                <a:srgbClr val="0096BF"/>
              </a:solidFill>
            </a:endParaRPr>
          </a:p>
          <a:p>
            <a:r>
              <a:rPr lang="zh-CN" altLang="en-US" dirty="0">
                <a:solidFill>
                  <a:srgbClr val="FF5252"/>
                </a:solidFill>
              </a:rPr>
              <a:t>失超后焦耳热↑</a:t>
            </a:r>
          </a:p>
        </p:txBody>
      </p:sp>
      <p:cxnSp>
        <p:nvCxnSpPr>
          <p:cNvPr id="98" name="直接连接符 97">
            <a:extLst>
              <a:ext uri="{FF2B5EF4-FFF2-40B4-BE49-F238E27FC236}">
                <a16:creationId xmlns:a16="http://schemas.microsoft.com/office/drawing/2014/main" id="{470D1B52-D3AD-B200-52EA-69A41D24D612}"/>
              </a:ext>
            </a:extLst>
          </p:cNvPr>
          <p:cNvCxnSpPr>
            <a:cxnSpLocks/>
          </p:cNvCxnSpPr>
          <p:nvPr/>
        </p:nvCxnSpPr>
        <p:spPr>
          <a:xfrm>
            <a:off x="1377393" y="1297523"/>
            <a:ext cx="288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0" name="箭头: 右 99">
            <a:extLst>
              <a:ext uri="{FF2B5EF4-FFF2-40B4-BE49-F238E27FC236}">
                <a16:creationId xmlns:a16="http://schemas.microsoft.com/office/drawing/2014/main" id="{0FCF5AB5-A6D8-2A98-C84D-B385B03C67F6}"/>
              </a:ext>
            </a:extLst>
          </p:cNvPr>
          <p:cNvSpPr/>
          <p:nvPr/>
        </p:nvSpPr>
        <p:spPr>
          <a:xfrm>
            <a:off x="9816869" y="2771731"/>
            <a:ext cx="572688" cy="2169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67D94E27-879C-C695-9E0C-6BC5BEBD13BE}"/>
              </a:ext>
            </a:extLst>
          </p:cNvPr>
          <p:cNvSpPr/>
          <p:nvPr/>
        </p:nvSpPr>
        <p:spPr>
          <a:xfrm>
            <a:off x="7918375" y="901719"/>
            <a:ext cx="4214767" cy="3050246"/>
          </a:xfrm>
          <a:prstGeom prst="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箭头连接符 11">
            <a:extLst>
              <a:ext uri="{FF2B5EF4-FFF2-40B4-BE49-F238E27FC236}">
                <a16:creationId xmlns:a16="http://schemas.microsoft.com/office/drawing/2014/main" id="{CF83C8E9-F5C5-688E-8EA6-793870C7F2E0}"/>
              </a:ext>
            </a:extLst>
          </p:cNvPr>
          <p:cNvCxnSpPr>
            <a:cxnSpLocks/>
          </p:cNvCxnSpPr>
          <p:nvPr/>
        </p:nvCxnSpPr>
        <p:spPr>
          <a:xfrm flipH="1">
            <a:off x="6474621" y="3951087"/>
            <a:ext cx="1375600" cy="6096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AFF1ACD2-1B94-FB6D-3DE4-CFB01123211E}"/>
              </a:ext>
            </a:extLst>
          </p:cNvPr>
          <p:cNvSpPr txBox="1"/>
          <p:nvPr/>
        </p:nvSpPr>
        <p:spPr>
          <a:xfrm>
            <a:off x="7988370" y="967805"/>
            <a:ext cx="1130577" cy="584775"/>
          </a:xfrm>
          <a:prstGeom prst="rect">
            <a:avLst/>
          </a:prstGeom>
          <a:solidFill>
            <a:schemeClr val="tx1">
              <a:lumMod val="50000"/>
              <a:lumOff val="50000"/>
              <a:alpha val="78000"/>
            </a:schemeClr>
          </a:solidFill>
        </p:spPr>
        <p:txBody>
          <a:bodyPr wrap="square" rtlCol="0">
            <a:spAutoFit/>
          </a:bodyPr>
          <a:lstStyle/>
          <a:p>
            <a:r>
              <a:rPr lang="zh-CN" altLang="en-US" sz="1600" b="1" dirty="0">
                <a:solidFill>
                  <a:schemeClr val="bg1"/>
                </a:solidFill>
                <a:latin typeface="Times New Roman" panose="02020603050405020304" pitchFamily="18" charset="0"/>
                <a:cs typeface="Times New Roman" panose="02020603050405020304" pitchFamily="18" charset="0"/>
              </a:rPr>
              <a:t>超导线</a:t>
            </a:r>
            <a:endParaRPr lang="en-US" altLang="zh-CN" sz="1600" b="1" dirty="0">
              <a:solidFill>
                <a:schemeClr val="bg1"/>
              </a:solidFill>
              <a:latin typeface="Times New Roman" panose="02020603050405020304" pitchFamily="18" charset="0"/>
              <a:cs typeface="Times New Roman" panose="02020603050405020304" pitchFamily="18" charset="0"/>
            </a:endParaRPr>
          </a:p>
          <a:p>
            <a:r>
              <a:rPr lang="zh-CN" altLang="en-US" sz="1600" b="1" dirty="0">
                <a:solidFill>
                  <a:schemeClr val="bg1"/>
                </a:solidFill>
                <a:latin typeface="Times New Roman" panose="02020603050405020304" pitchFamily="18" charset="0"/>
                <a:cs typeface="Times New Roman" panose="02020603050405020304" pitchFamily="18" charset="0"/>
              </a:rPr>
              <a:t>组分示意</a:t>
            </a:r>
            <a:endParaRPr lang="zh-CN" altLang="en-US" sz="1400" b="1" baseline="30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5512392"/>
      </p:ext>
    </p:extLst>
  </p:cSld>
  <p:clrMapOvr>
    <a:masterClrMapping/>
  </p:clrMapOvr>
  <mc:AlternateContent xmlns:mc="http://schemas.openxmlformats.org/markup-compatibility/2006" xmlns:p14="http://schemas.microsoft.com/office/powerpoint/2010/main">
    <mc:Choice Requires="p14">
      <p:transition spd="slow" p14:dur="2000" advTm="2807"/>
    </mc:Choice>
    <mc:Fallback xmlns="">
      <p:transition spd="slow" advTm="280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id="{8F3F3164-FFFE-45F3-9132-D849031B7FE8}"/>
              </a:ext>
            </a:extLst>
          </p:cNvPr>
          <p:cNvSpPr/>
          <p:nvPr/>
        </p:nvSpPr>
        <p:spPr>
          <a:xfrm>
            <a:off x="0" y="0"/>
            <a:ext cx="12192000" cy="774700"/>
          </a:xfrm>
          <a:prstGeom prst="rect">
            <a:avLst/>
          </a:prstGeom>
          <a:solidFill>
            <a:srgbClr val="0096BF"/>
          </a:solidFill>
          <a:ln>
            <a:solidFill>
              <a:srgbClr val="0096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Title 1"/>
          <p:cNvSpPr>
            <a:spLocks noGrp="1"/>
          </p:cNvSpPr>
          <p:nvPr>
            <p:ph type="title" idx="4294967295"/>
          </p:nvPr>
        </p:nvSpPr>
        <p:spPr>
          <a:xfrm>
            <a:off x="0" y="38100"/>
            <a:ext cx="7850221" cy="750888"/>
          </a:xfrm>
        </p:spPr>
        <p:txBody>
          <a:bodyPr>
            <a:normAutofit/>
          </a:bodyPr>
          <a:lstStyle/>
          <a:p>
            <a:r>
              <a:rPr lang="en-US" altLang="zh-CN" sz="3200" dirty="0">
                <a:solidFill>
                  <a:schemeClr val="bg1"/>
                </a:solidFill>
                <a:latin typeface="等线" panose="02010600030101010101" pitchFamily="2" charset="-122"/>
                <a:ea typeface="等线" panose="02010600030101010101" pitchFamily="2" charset="-122"/>
              </a:rPr>
              <a:t>SCQ-CCT</a:t>
            </a:r>
            <a:r>
              <a:rPr lang="zh-CN" altLang="en-US" sz="3200" dirty="0">
                <a:solidFill>
                  <a:schemeClr val="bg1"/>
                </a:solidFill>
                <a:latin typeface="等线" panose="02010600030101010101" pitchFamily="2" charset="-122"/>
                <a:ea typeface="等线" panose="02010600030101010101" pitchFamily="2" charset="-122"/>
              </a:rPr>
              <a:t>实验线圈失超面临的挑战</a:t>
            </a:r>
            <a:endParaRPr lang="en-US" sz="3200" dirty="0">
              <a:solidFill>
                <a:schemeClr val="bg1"/>
              </a:solidFill>
              <a:latin typeface="等线" panose="02010600030101010101" pitchFamily="2" charset="-122"/>
              <a:ea typeface="等线" panose="02010600030101010101" pitchFamily="2" charset="-122"/>
            </a:endParaRPr>
          </a:p>
        </p:txBody>
      </p:sp>
      <p:sp>
        <p:nvSpPr>
          <p:cNvPr id="8" name="灯片编号占位符 7">
            <a:extLst>
              <a:ext uri="{FF2B5EF4-FFF2-40B4-BE49-F238E27FC236}">
                <a16:creationId xmlns:a16="http://schemas.microsoft.com/office/drawing/2014/main" id="{4A6A903A-52EB-42CE-BB4F-AE22D0EF1589}"/>
              </a:ext>
            </a:extLst>
          </p:cNvPr>
          <p:cNvSpPr>
            <a:spLocks noGrp="1"/>
          </p:cNvSpPr>
          <p:nvPr>
            <p:ph type="sldNum" sz="quarter" idx="12"/>
          </p:nvPr>
        </p:nvSpPr>
        <p:spPr/>
        <p:txBody>
          <a:bodyPr/>
          <a:lstStyle/>
          <a:p>
            <a:fld id="{1CCC14F9-CC17-411D-8E65-FB472F26BE97}" type="slidenum">
              <a:rPr lang="zh-CN" altLang="en-US" smtClean="0"/>
              <a:pPr/>
              <a:t>5</a:t>
            </a:fld>
            <a:endParaRPr lang="en-US" altLang="zh-CN" dirty="0"/>
          </a:p>
        </p:txBody>
      </p:sp>
      <p:pic>
        <p:nvPicPr>
          <p:cNvPr id="3" name="图片 2" descr="图表&#10;&#10;描述已自动生成">
            <a:extLst>
              <a:ext uri="{FF2B5EF4-FFF2-40B4-BE49-F238E27FC236}">
                <a16:creationId xmlns:a16="http://schemas.microsoft.com/office/drawing/2014/main" id="{A0690262-F371-5E4F-AC36-2803015F1156}"/>
              </a:ext>
            </a:extLst>
          </p:cNvPr>
          <p:cNvPicPr>
            <a:picLocks noChangeAspect="1"/>
          </p:cNvPicPr>
          <p:nvPr/>
        </p:nvPicPr>
        <p:blipFill>
          <a:blip r:embed="rId3"/>
          <a:stretch>
            <a:fillRect/>
          </a:stretch>
        </p:blipFill>
        <p:spPr>
          <a:xfrm>
            <a:off x="7314900" y="2661171"/>
            <a:ext cx="4267799" cy="3060393"/>
          </a:xfrm>
          <a:prstGeom prst="rect">
            <a:avLst/>
          </a:prstGeom>
        </p:spPr>
      </p:pic>
      <p:pic>
        <p:nvPicPr>
          <p:cNvPr id="10" name="图片 9">
            <a:extLst>
              <a:ext uri="{FF2B5EF4-FFF2-40B4-BE49-F238E27FC236}">
                <a16:creationId xmlns:a16="http://schemas.microsoft.com/office/drawing/2014/main" id="{A3AFB634-7578-E590-42A1-907158C1414E}"/>
              </a:ext>
            </a:extLst>
          </p:cNvPr>
          <p:cNvPicPr>
            <a:picLocks noChangeAspect="1"/>
          </p:cNvPicPr>
          <p:nvPr/>
        </p:nvPicPr>
        <p:blipFill>
          <a:blip r:embed="rId4"/>
          <a:stretch>
            <a:fillRect/>
          </a:stretch>
        </p:blipFill>
        <p:spPr>
          <a:xfrm>
            <a:off x="142519" y="1221196"/>
            <a:ext cx="2472617" cy="1123917"/>
          </a:xfrm>
          <a:prstGeom prst="rect">
            <a:avLst/>
          </a:prstGeom>
        </p:spPr>
      </p:pic>
      <p:sp>
        <p:nvSpPr>
          <p:cNvPr id="12" name="文本框 11">
            <a:extLst>
              <a:ext uri="{FF2B5EF4-FFF2-40B4-BE49-F238E27FC236}">
                <a16:creationId xmlns:a16="http://schemas.microsoft.com/office/drawing/2014/main" id="{2A948DCE-14CC-8F1C-728E-526CEA4A7CEC}"/>
              </a:ext>
            </a:extLst>
          </p:cNvPr>
          <p:cNvSpPr txBox="1"/>
          <p:nvPr/>
        </p:nvSpPr>
        <p:spPr>
          <a:xfrm>
            <a:off x="2935369" y="1078828"/>
            <a:ext cx="3802643" cy="1461875"/>
          </a:xfrm>
          <a:prstGeom prst="rect">
            <a:avLst/>
          </a:prstGeom>
          <a:noFill/>
        </p:spPr>
        <p:txBody>
          <a:bodyPr wrap="square">
            <a:spAutoFit/>
          </a:bodyPr>
          <a:lstStyle/>
          <a:p>
            <a:pPr>
              <a:lnSpc>
                <a:spcPts val="2400"/>
              </a:lnSpc>
              <a:spcBef>
                <a:spcPts val="600"/>
              </a:spcBef>
            </a:pPr>
            <a:r>
              <a:rPr lang="zh-CN" altLang="en-US" dirty="0"/>
              <a:t>线圈电感</a:t>
            </a:r>
            <a:r>
              <a:rPr lang="en-US" altLang="zh-CN" dirty="0"/>
              <a:t>: 0.162H</a:t>
            </a:r>
          </a:p>
          <a:p>
            <a:pPr>
              <a:lnSpc>
                <a:spcPts val="2400"/>
              </a:lnSpc>
              <a:spcBef>
                <a:spcPts val="600"/>
              </a:spcBef>
            </a:pPr>
            <a:r>
              <a:rPr lang="zh-CN" altLang="en-US" dirty="0"/>
              <a:t>运行电流</a:t>
            </a:r>
            <a:r>
              <a:rPr lang="en-US" altLang="zh-CN" dirty="0"/>
              <a:t>: 645A</a:t>
            </a:r>
          </a:p>
          <a:p>
            <a:pPr>
              <a:lnSpc>
                <a:spcPts val="2400"/>
              </a:lnSpc>
              <a:spcBef>
                <a:spcPts val="600"/>
              </a:spcBef>
            </a:pPr>
            <a:r>
              <a:rPr lang="zh-CN" altLang="en-US" dirty="0"/>
              <a:t>控制线圈端电压不超过</a:t>
            </a:r>
            <a:r>
              <a:rPr lang="en-US" altLang="zh-CN" dirty="0"/>
              <a:t>500V</a:t>
            </a:r>
            <a:r>
              <a:rPr lang="zh-CN" altLang="en-US" dirty="0"/>
              <a:t>或</a:t>
            </a:r>
            <a:r>
              <a:rPr lang="en-US" altLang="zh-CN" dirty="0"/>
              <a:t>1000V</a:t>
            </a:r>
            <a:r>
              <a:rPr lang="zh-CN" altLang="en-US" dirty="0"/>
              <a:t>，分别需要</a:t>
            </a:r>
            <a:r>
              <a:rPr lang="en-US" altLang="zh-CN" dirty="0"/>
              <a:t>Rd</a:t>
            </a:r>
            <a:r>
              <a:rPr lang="zh-CN" altLang="en-US" dirty="0"/>
              <a:t>小于</a:t>
            </a:r>
            <a:r>
              <a:rPr lang="en-US" altLang="zh-CN" dirty="0"/>
              <a:t>0.78Ω</a:t>
            </a:r>
            <a:r>
              <a:rPr lang="zh-CN" altLang="en-US" dirty="0"/>
              <a:t>或</a:t>
            </a:r>
            <a:r>
              <a:rPr lang="en-US" altLang="zh-CN" dirty="0"/>
              <a:t>1.55Ω</a:t>
            </a:r>
          </a:p>
        </p:txBody>
      </p:sp>
      <p:grpSp>
        <p:nvGrpSpPr>
          <p:cNvPr id="15" name="组合 14">
            <a:extLst>
              <a:ext uri="{FF2B5EF4-FFF2-40B4-BE49-F238E27FC236}">
                <a16:creationId xmlns:a16="http://schemas.microsoft.com/office/drawing/2014/main" id="{597EA91B-963F-21A2-083A-006D0EDD2BA4}"/>
              </a:ext>
            </a:extLst>
          </p:cNvPr>
          <p:cNvGrpSpPr/>
          <p:nvPr/>
        </p:nvGrpSpPr>
        <p:grpSpPr>
          <a:xfrm>
            <a:off x="7507974" y="902116"/>
            <a:ext cx="4470198" cy="1617350"/>
            <a:chOff x="1127803" y="3486633"/>
            <a:chExt cx="4470198" cy="1617350"/>
          </a:xfrm>
        </p:grpSpPr>
        <p:pic>
          <p:nvPicPr>
            <p:cNvPr id="7" name="图片 6">
              <a:extLst>
                <a:ext uri="{FF2B5EF4-FFF2-40B4-BE49-F238E27FC236}">
                  <a16:creationId xmlns:a16="http://schemas.microsoft.com/office/drawing/2014/main" id="{A11836B3-A780-3B6A-398B-528D3A992B53}"/>
                </a:ext>
              </a:extLst>
            </p:cNvPr>
            <p:cNvPicPr>
              <a:picLocks noChangeAspect="1"/>
            </p:cNvPicPr>
            <p:nvPr/>
          </p:nvPicPr>
          <p:blipFill rotWithShape="1">
            <a:blip r:embed="rId5"/>
            <a:srcRect b="66576"/>
            <a:stretch/>
          </p:blipFill>
          <p:spPr>
            <a:xfrm>
              <a:off x="1127804" y="3486633"/>
              <a:ext cx="4470197" cy="1015999"/>
            </a:xfrm>
            <a:prstGeom prst="rect">
              <a:avLst/>
            </a:prstGeom>
          </p:spPr>
        </p:pic>
        <p:pic>
          <p:nvPicPr>
            <p:cNvPr id="14" name="图片 13">
              <a:extLst>
                <a:ext uri="{FF2B5EF4-FFF2-40B4-BE49-F238E27FC236}">
                  <a16:creationId xmlns:a16="http://schemas.microsoft.com/office/drawing/2014/main" id="{D688C5CB-F414-E3B3-BA2D-8A241B6B6559}"/>
                </a:ext>
              </a:extLst>
            </p:cNvPr>
            <p:cNvPicPr>
              <a:picLocks noChangeAspect="1"/>
            </p:cNvPicPr>
            <p:nvPr/>
          </p:nvPicPr>
          <p:blipFill rotWithShape="1">
            <a:blip r:embed="rId5"/>
            <a:srcRect t="82914"/>
            <a:stretch/>
          </p:blipFill>
          <p:spPr>
            <a:xfrm>
              <a:off x="1127803" y="4584613"/>
              <a:ext cx="4470197" cy="519370"/>
            </a:xfrm>
            <a:prstGeom prst="rect">
              <a:avLst/>
            </a:prstGeom>
          </p:spPr>
        </p:pic>
      </p:grpSp>
      <p:pic>
        <p:nvPicPr>
          <p:cNvPr id="44" name="图片 43">
            <a:extLst>
              <a:ext uri="{FF2B5EF4-FFF2-40B4-BE49-F238E27FC236}">
                <a16:creationId xmlns:a16="http://schemas.microsoft.com/office/drawing/2014/main" id="{4315D22C-3E34-0963-1365-DE2433DF23AD}"/>
              </a:ext>
            </a:extLst>
          </p:cNvPr>
          <p:cNvPicPr>
            <a:picLocks noChangeAspect="1"/>
          </p:cNvPicPr>
          <p:nvPr/>
        </p:nvPicPr>
        <p:blipFill>
          <a:blip r:embed="rId6"/>
          <a:stretch>
            <a:fillRect/>
          </a:stretch>
        </p:blipFill>
        <p:spPr>
          <a:xfrm>
            <a:off x="875226" y="2673096"/>
            <a:ext cx="4410228" cy="3240005"/>
          </a:xfrm>
          <a:prstGeom prst="rect">
            <a:avLst/>
          </a:prstGeom>
        </p:spPr>
      </p:pic>
      <p:sp>
        <p:nvSpPr>
          <p:cNvPr id="24" name="文本框 23">
            <a:extLst>
              <a:ext uri="{FF2B5EF4-FFF2-40B4-BE49-F238E27FC236}">
                <a16:creationId xmlns:a16="http://schemas.microsoft.com/office/drawing/2014/main" id="{EEA95419-B5CE-8023-3BF1-B65141AB41FA}"/>
              </a:ext>
            </a:extLst>
          </p:cNvPr>
          <p:cNvSpPr txBox="1"/>
          <p:nvPr/>
        </p:nvSpPr>
        <p:spPr>
          <a:xfrm>
            <a:off x="325355" y="6037865"/>
            <a:ext cx="11512295" cy="784830"/>
          </a:xfrm>
          <a:prstGeom prst="rect">
            <a:avLst/>
          </a:prstGeom>
          <a:noFill/>
        </p:spPr>
        <p:txBody>
          <a:bodyPr wrap="square">
            <a:spAutoFit/>
          </a:bodyPr>
          <a:lstStyle/>
          <a:p>
            <a:pPr marL="285750" indent="-285750">
              <a:lnSpc>
                <a:spcPts val="2400"/>
              </a:lnSpc>
              <a:spcBef>
                <a:spcPts val="600"/>
              </a:spcBef>
              <a:buFont typeface="Wingdings" panose="05000000000000000000" pitchFamily="2" charset="2"/>
              <a:buChar char="Ø"/>
            </a:pPr>
            <a:r>
              <a:rPr lang="zh-CN" altLang="en-US" sz="2000" dirty="0"/>
              <a:t>简单地利用泄能电阻，</a:t>
            </a:r>
            <a:r>
              <a:rPr lang="en-US" altLang="zh-CN" sz="2000" dirty="0"/>
              <a:t>SCQ-CCT</a:t>
            </a:r>
            <a:r>
              <a:rPr lang="zh-CN" altLang="en-US" sz="2000" dirty="0"/>
              <a:t>实验线圈在失超后</a:t>
            </a:r>
            <a:r>
              <a:rPr lang="zh-CN" altLang="en-US" sz="2000" dirty="0">
                <a:solidFill>
                  <a:srgbClr val="FF5252"/>
                </a:solidFill>
              </a:rPr>
              <a:t>端电压</a:t>
            </a:r>
            <a:r>
              <a:rPr lang="zh-CN" altLang="en-US" sz="2000" dirty="0"/>
              <a:t>和</a:t>
            </a:r>
            <a:r>
              <a:rPr lang="zh-CN" altLang="en-US" sz="2000" dirty="0">
                <a:solidFill>
                  <a:srgbClr val="FF5252"/>
                </a:solidFill>
              </a:rPr>
              <a:t>热点温度</a:t>
            </a:r>
            <a:r>
              <a:rPr lang="zh-CN" altLang="en-US" sz="2000" dirty="0"/>
              <a:t>无法同时保持在合理的范围内；</a:t>
            </a:r>
            <a:endParaRPr lang="en-US" altLang="zh-CN" sz="2000" dirty="0"/>
          </a:p>
          <a:p>
            <a:pPr marL="285750" indent="-285750">
              <a:lnSpc>
                <a:spcPts val="2400"/>
              </a:lnSpc>
              <a:spcBef>
                <a:spcPts val="600"/>
              </a:spcBef>
              <a:buFont typeface="Wingdings" panose="05000000000000000000" pitchFamily="2" charset="2"/>
              <a:buChar char="Ø"/>
            </a:pPr>
            <a:r>
              <a:rPr lang="zh-CN" altLang="en-US" sz="2000" dirty="0"/>
              <a:t>如何改善？</a:t>
            </a:r>
            <a:endParaRPr lang="en-US" altLang="zh-CN" sz="2000" dirty="0"/>
          </a:p>
        </p:txBody>
      </p:sp>
      <p:cxnSp>
        <p:nvCxnSpPr>
          <p:cNvPr id="26" name="Straight Connector 21">
            <a:extLst>
              <a:ext uri="{FF2B5EF4-FFF2-40B4-BE49-F238E27FC236}">
                <a16:creationId xmlns:a16="http://schemas.microsoft.com/office/drawing/2014/main" id="{F964816C-8BDA-B79F-96D8-C2D64E08E1F3}"/>
              </a:ext>
            </a:extLst>
          </p:cNvPr>
          <p:cNvCxnSpPr>
            <a:cxnSpLocks/>
          </p:cNvCxnSpPr>
          <p:nvPr/>
        </p:nvCxnSpPr>
        <p:spPr>
          <a:xfrm>
            <a:off x="6994666" y="788988"/>
            <a:ext cx="0" cy="519609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10">
            <a:extLst>
              <a:ext uri="{FF2B5EF4-FFF2-40B4-BE49-F238E27FC236}">
                <a16:creationId xmlns:a16="http://schemas.microsoft.com/office/drawing/2014/main" id="{9EA427CC-2577-096A-8790-530F05B5DA56}"/>
              </a:ext>
            </a:extLst>
          </p:cNvPr>
          <p:cNvCxnSpPr>
            <a:cxnSpLocks/>
          </p:cNvCxnSpPr>
          <p:nvPr/>
        </p:nvCxnSpPr>
        <p:spPr>
          <a:xfrm flipV="1">
            <a:off x="465877" y="5951956"/>
            <a:ext cx="11231252" cy="37669"/>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8A10ED17-3494-05FC-1A0E-C7B0F1C5B0AB}"/>
              </a:ext>
            </a:extLst>
          </p:cNvPr>
          <p:cNvSpPr txBox="1"/>
          <p:nvPr/>
        </p:nvSpPr>
        <p:spPr>
          <a:xfrm>
            <a:off x="142519" y="835815"/>
            <a:ext cx="1962249" cy="338554"/>
          </a:xfrm>
          <a:prstGeom prst="rect">
            <a:avLst/>
          </a:prstGeom>
          <a:solidFill>
            <a:schemeClr val="tx1">
              <a:lumMod val="50000"/>
              <a:lumOff val="50000"/>
              <a:alpha val="78000"/>
            </a:schemeClr>
          </a:solidFill>
        </p:spPr>
        <p:txBody>
          <a:bodyPr wrap="square" rtlCol="0">
            <a:spAutoFit/>
          </a:bodyPr>
          <a:lstStyle/>
          <a:p>
            <a:pPr algn="ctr"/>
            <a:r>
              <a:rPr lang="zh-CN" altLang="en-US" sz="1600" dirty="0">
                <a:solidFill>
                  <a:schemeClr val="bg1"/>
                </a:solidFill>
                <a:latin typeface="Times New Roman" panose="02020603050405020304" pitchFamily="18" charset="0"/>
                <a:cs typeface="Times New Roman" panose="02020603050405020304" pitchFamily="18" charset="0"/>
              </a:rPr>
              <a:t>线圈失超放电回路</a:t>
            </a:r>
          </a:p>
        </p:txBody>
      </p:sp>
      <p:sp>
        <p:nvSpPr>
          <p:cNvPr id="33" name="文本框 32">
            <a:extLst>
              <a:ext uri="{FF2B5EF4-FFF2-40B4-BE49-F238E27FC236}">
                <a16:creationId xmlns:a16="http://schemas.microsoft.com/office/drawing/2014/main" id="{6EBE237D-3C69-C54F-0007-3E6674ABB2F5}"/>
              </a:ext>
            </a:extLst>
          </p:cNvPr>
          <p:cNvSpPr txBox="1"/>
          <p:nvPr/>
        </p:nvSpPr>
        <p:spPr>
          <a:xfrm>
            <a:off x="10409293" y="853876"/>
            <a:ext cx="1703654" cy="584775"/>
          </a:xfrm>
          <a:prstGeom prst="rect">
            <a:avLst/>
          </a:prstGeom>
          <a:solidFill>
            <a:schemeClr val="tx1">
              <a:lumMod val="50000"/>
              <a:lumOff val="50000"/>
              <a:alpha val="78000"/>
            </a:schemeClr>
          </a:solidFill>
        </p:spPr>
        <p:txBody>
          <a:bodyPr wrap="square" rtlCol="0">
            <a:spAutoFit/>
          </a:bodyPr>
          <a:lstStyle/>
          <a:p>
            <a:pPr algn="ctr"/>
            <a:r>
              <a:rPr lang="zh-CN" altLang="en-US" sz="1600" dirty="0">
                <a:solidFill>
                  <a:schemeClr val="bg1"/>
                </a:solidFill>
                <a:latin typeface="Times New Roman" panose="02020603050405020304" pitchFamily="18" charset="0"/>
                <a:cs typeface="Times New Roman" panose="02020603050405020304" pitchFamily="18" charset="0"/>
              </a:rPr>
              <a:t>超导线失超后温度变化的分析</a:t>
            </a:r>
          </a:p>
        </p:txBody>
      </p:sp>
      <p:sp>
        <p:nvSpPr>
          <p:cNvPr id="35" name="文本框 34">
            <a:extLst>
              <a:ext uri="{FF2B5EF4-FFF2-40B4-BE49-F238E27FC236}">
                <a16:creationId xmlns:a16="http://schemas.microsoft.com/office/drawing/2014/main" id="{291C0207-8C0B-F1D8-04F0-F363549700E7}"/>
              </a:ext>
            </a:extLst>
          </p:cNvPr>
          <p:cNvSpPr txBox="1"/>
          <p:nvPr/>
        </p:nvSpPr>
        <p:spPr>
          <a:xfrm>
            <a:off x="3085137" y="3775868"/>
            <a:ext cx="1898452" cy="830997"/>
          </a:xfrm>
          <a:prstGeom prst="rect">
            <a:avLst/>
          </a:prstGeom>
          <a:solidFill>
            <a:schemeClr val="tx1">
              <a:lumMod val="50000"/>
              <a:lumOff val="50000"/>
              <a:alpha val="78000"/>
            </a:schemeClr>
          </a:solidFill>
        </p:spPr>
        <p:txBody>
          <a:bodyPr wrap="square" rtlCol="0">
            <a:spAutoFit/>
          </a:bodyPr>
          <a:lstStyle/>
          <a:p>
            <a:pPr algn="ctr"/>
            <a:r>
              <a:rPr lang="en-US" altLang="zh-CN" sz="1600" dirty="0">
                <a:solidFill>
                  <a:schemeClr val="bg1"/>
                </a:solidFill>
                <a:latin typeface="Times New Roman" panose="02020603050405020304" pitchFamily="18" charset="0"/>
                <a:cs typeface="Times New Roman" panose="02020603050405020304" pitchFamily="18" charset="0"/>
              </a:rPr>
              <a:t>SCQ-CCT</a:t>
            </a:r>
            <a:r>
              <a:rPr lang="zh-CN" altLang="en-US" sz="1600" dirty="0">
                <a:solidFill>
                  <a:schemeClr val="bg1"/>
                </a:solidFill>
                <a:latin typeface="Times New Roman" panose="02020603050405020304" pitchFamily="18" charset="0"/>
                <a:cs typeface="Times New Roman" panose="02020603050405020304" pitchFamily="18" charset="0"/>
              </a:rPr>
              <a:t>实验线圈外接不同电阻时的放电曲线</a:t>
            </a:r>
          </a:p>
        </p:txBody>
      </p:sp>
      <p:sp>
        <p:nvSpPr>
          <p:cNvPr id="37" name="文本框 36">
            <a:extLst>
              <a:ext uri="{FF2B5EF4-FFF2-40B4-BE49-F238E27FC236}">
                <a16:creationId xmlns:a16="http://schemas.microsoft.com/office/drawing/2014/main" id="{4FD1BC12-4434-CAFA-1E8E-2E1C8FCCBAF9}"/>
              </a:ext>
            </a:extLst>
          </p:cNvPr>
          <p:cNvSpPr txBox="1"/>
          <p:nvPr/>
        </p:nvSpPr>
        <p:spPr>
          <a:xfrm>
            <a:off x="8224982" y="2899577"/>
            <a:ext cx="2837970" cy="584775"/>
          </a:xfrm>
          <a:prstGeom prst="rect">
            <a:avLst/>
          </a:prstGeom>
          <a:solidFill>
            <a:schemeClr val="tx1">
              <a:lumMod val="50000"/>
              <a:lumOff val="50000"/>
              <a:alpha val="78000"/>
            </a:schemeClr>
          </a:solidFill>
        </p:spPr>
        <p:txBody>
          <a:bodyPr wrap="square" rtlCol="0">
            <a:spAutoFit/>
          </a:bodyPr>
          <a:lstStyle/>
          <a:p>
            <a:pPr algn="ctr"/>
            <a:r>
              <a:rPr lang="en-US" altLang="zh-CN" sz="1600" dirty="0">
                <a:solidFill>
                  <a:schemeClr val="bg1"/>
                </a:solidFill>
                <a:latin typeface="Times New Roman" panose="02020603050405020304" pitchFamily="18" charset="0"/>
                <a:cs typeface="Times New Roman" panose="02020603050405020304" pitchFamily="18" charset="0"/>
              </a:rPr>
              <a:t>SCQ-CCT</a:t>
            </a:r>
            <a:r>
              <a:rPr lang="zh-CN" altLang="en-US" sz="1600" dirty="0">
                <a:solidFill>
                  <a:schemeClr val="bg1"/>
                </a:solidFill>
                <a:latin typeface="Times New Roman" panose="02020603050405020304" pitchFamily="18" charset="0"/>
                <a:cs typeface="Times New Roman" panose="02020603050405020304" pitchFamily="18" charset="0"/>
              </a:rPr>
              <a:t>实验线圈选用</a:t>
            </a:r>
            <a:r>
              <a:rPr lang="en-US" altLang="zh-CN" sz="1600" dirty="0">
                <a:solidFill>
                  <a:schemeClr val="bg1"/>
                </a:solidFill>
                <a:latin typeface="Times New Roman" panose="02020603050405020304" pitchFamily="18" charset="0"/>
                <a:cs typeface="Times New Roman" panose="02020603050405020304" pitchFamily="18" charset="0"/>
              </a:rPr>
              <a:t>NbTi</a:t>
            </a:r>
            <a:r>
              <a:rPr lang="zh-CN" altLang="en-US" sz="1600" dirty="0">
                <a:solidFill>
                  <a:schemeClr val="bg1"/>
                </a:solidFill>
                <a:latin typeface="Times New Roman" panose="02020603050405020304" pitchFamily="18" charset="0"/>
                <a:cs typeface="Times New Roman" panose="02020603050405020304" pitchFamily="18" charset="0"/>
              </a:rPr>
              <a:t>超导线的温度</a:t>
            </a:r>
            <a:r>
              <a:rPr lang="en-US" altLang="zh-CN" sz="1600" dirty="0">
                <a:solidFill>
                  <a:schemeClr val="bg1"/>
                </a:solidFill>
                <a:latin typeface="Times New Roman" panose="02020603050405020304" pitchFamily="18" charset="0"/>
                <a:cs typeface="Times New Roman" panose="02020603050405020304" pitchFamily="18" charset="0"/>
              </a:rPr>
              <a:t>-</a:t>
            </a:r>
            <a:r>
              <a:rPr lang="zh-CN" altLang="en-US" sz="1600" dirty="0">
                <a:solidFill>
                  <a:schemeClr val="bg1"/>
                </a:solidFill>
                <a:latin typeface="Times New Roman" panose="02020603050405020304" pitchFamily="18" charset="0"/>
                <a:cs typeface="Times New Roman" panose="02020603050405020304" pitchFamily="18" charset="0"/>
              </a:rPr>
              <a:t>失超积分曲线</a:t>
            </a:r>
          </a:p>
        </p:txBody>
      </p:sp>
      <p:sp>
        <p:nvSpPr>
          <p:cNvPr id="38" name="箭头: 下 37">
            <a:extLst>
              <a:ext uri="{FF2B5EF4-FFF2-40B4-BE49-F238E27FC236}">
                <a16:creationId xmlns:a16="http://schemas.microsoft.com/office/drawing/2014/main" id="{63492658-3FE4-C606-5A4E-DEC5DA71C3A2}"/>
              </a:ext>
            </a:extLst>
          </p:cNvPr>
          <p:cNvSpPr/>
          <p:nvPr/>
        </p:nvSpPr>
        <p:spPr>
          <a:xfrm>
            <a:off x="2678806" y="2655213"/>
            <a:ext cx="406331" cy="357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箭头: 下 39">
            <a:extLst>
              <a:ext uri="{FF2B5EF4-FFF2-40B4-BE49-F238E27FC236}">
                <a16:creationId xmlns:a16="http://schemas.microsoft.com/office/drawing/2014/main" id="{9FFCFF28-0B42-BC6D-75E9-456A3EA04001}"/>
              </a:ext>
            </a:extLst>
          </p:cNvPr>
          <p:cNvSpPr/>
          <p:nvPr/>
        </p:nvSpPr>
        <p:spPr>
          <a:xfrm>
            <a:off x="9572114" y="2653977"/>
            <a:ext cx="406331" cy="357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a:extLst>
              <a:ext uri="{FF2B5EF4-FFF2-40B4-BE49-F238E27FC236}">
                <a16:creationId xmlns:a16="http://schemas.microsoft.com/office/drawing/2014/main" id="{75D2D380-6230-2DDE-F808-6CE1644FB04D}"/>
              </a:ext>
            </a:extLst>
          </p:cNvPr>
          <p:cNvSpPr txBox="1"/>
          <p:nvPr/>
        </p:nvSpPr>
        <p:spPr>
          <a:xfrm>
            <a:off x="8970639" y="4485072"/>
            <a:ext cx="2409425" cy="646331"/>
          </a:xfrm>
          <a:prstGeom prst="rect">
            <a:avLst/>
          </a:prstGeom>
          <a:noFill/>
        </p:spPr>
        <p:txBody>
          <a:bodyPr wrap="square">
            <a:spAutoFit/>
          </a:bodyPr>
          <a:lstStyle/>
          <a:p>
            <a:r>
              <a:rPr lang="zh-CN" altLang="en-US" sz="1800" dirty="0">
                <a:solidFill>
                  <a:srgbClr val="FF5252"/>
                </a:solidFill>
              </a:rPr>
              <a:t>热点温度</a:t>
            </a:r>
            <a:r>
              <a:rPr lang="en-US" altLang="zh-CN" sz="1800" dirty="0">
                <a:solidFill>
                  <a:srgbClr val="FF5252"/>
                </a:solidFill>
              </a:rPr>
              <a:t>&lt;200K</a:t>
            </a:r>
            <a:r>
              <a:rPr lang="zh-CN" altLang="en-US" sz="1800" dirty="0">
                <a:solidFill>
                  <a:srgbClr val="FF5252"/>
                </a:solidFill>
              </a:rPr>
              <a:t>，要求失超积分小于</a:t>
            </a:r>
            <a:r>
              <a:rPr lang="en-US" altLang="zh-CN" sz="1800" dirty="0">
                <a:solidFill>
                  <a:srgbClr val="FF5252"/>
                </a:solidFill>
              </a:rPr>
              <a:t>18kA</a:t>
            </a:r>
            <a:r>
              <a:rPr lang="en-US" altLang="zh-CN" sz="1800" baseline="30000" dirty="0">
                <a:solidFill>
                  <a:srgbClr val="FF5252"/>
                </a:solidFill>
              </a:rPr>
              <a:t>2</a:t>
            </a:r>
            <a:r>
              <a:rPr lang="en-US" altLang="zh-CN" sz="1800" dirty="0">
                <a:solidFill>
                  <a:srgbClr val="FF5252"/>
                </a:solidFill>
              </a:rPr>
              <a:t>s</a:t>
            </a:r>
            <a:endParaRPr lang="zh-CN" altLang="en-US" dirty="0">
              <a:solidFill>
                <a:srgbClr val="FF5252"/>
              </a:solidFill>
            </a:endParaRPr>
          </a:p>
        </p:txBody>
      </p:sp>
    </p:spTree>
    <p:extLst>
      <p:ext uri="{BB962C8B-B14F-4D97-AF65-F5344CB8AC3E}">
        <p14:creationId xmlns:p14="http://schemas.microsoft.com/office/powerpoint/2010/main" val="27629320"/>
      </p:ext>
    </p:extLst>
  </p:cSld>
  <p:clrMapOvr>
    <a:masterClrMapping/>
  </p:clrMapOvr>
  <mc:AlternateContent xmlns:mc="http://schemas.openxmlformats.org/markup-compatibility/2006" xmlns:p14="http://schemas.microsoft.com/office/powerpoint/2010/main">
    <mc:Choice Requires="p14">
      <p:transition spd="slow" p14:dur="2000" advTm="2807"/>
    </mc:Choice>
    <mc:Fallback xmlns="">
      <p:transition spd="slow" advTm="280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id="{8F3F3164-FFFE-45F3-9132-D849031B7FE8}"/>
              </a:ext>
            </a:extLst>
          </p:cNvPr>
          <p:cNvSpPr/>
          <p:nvPr/>
        </p:nvSpPr>
        <p:spPr>
          <a:xfrm>
            <a:off x="0" y="0"/>
            <a:ext cx="12192000" cy="774700"/>
          </a:xfrm>
          <a:prstGeom prst="rect">
            <a:avLst/>
          </a:prstGeom>
          <a:solidFill>
            <a:srgbClr val="0096BF"/>
          </a:solidFill>
          <a:ln>
            <a:solidFill>
              <a:srgbClr val="0096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Title 1"/>
          <p:cNvSpPr>
            <a:spLocks noGrp="1"/>
          </p:cNvSpPr>
          <p:nvPr>
            <p:ph type="title" idx="4294967295"/>
          </p:nvPr>
        </p:nvSpPr>
        <p:spPr>
          <a:xfrm>
            <a:off x="0" y="38100"/>
            <a:ext cx="10258023" cy="750888"/>
          </a:xfrm>
        </p:spPr>
        <p:txBody>
          <a:bodyPr>
            <a:normAutofit/>
          </a:bodyPr>
          <a:lstStyle/>
          <a:p>
            <a:r>
              <a:rPr lang="en-US" altLang="zh-CN" sz="3200" dirty="0">
                <a:solidFill>
                  <a:schemeClr val="bg1"/>
                </a:solidFill>
                <a:latin typeface="等线" panose="02010600030101010101" pitchFamily="2" charset="-122"/>
                <a:ea typeface="等线" panose="02010600030101010101" pitchFamily="2" charset="-122"/>
              </a:rPr>
              <a:t>CCT</a:t>
            </a:r>
            <a:r>
              <a:rPr lang="zh-CN" altLang="en-US" sz="3200" dirty="0">
                <a:solidFill>
                  <a:schemeClr val="bg1"/>
                </a:solidFill>
                <a:latin typeface="等线" panose="02010600030101010101" pitchFamily="2" charset="-122"/>
                <a:ea typeface="等线" panose="02010600030101010101" pitchFamily="2" charset="-122"/>
              </a:rPr>
              <a:t>磁体中的</a:t>
            </a:r>
            <a:r>
              <a:rPr lang="en-US" altLang="zh-CN" sz="3200" dirty="0">
                <a:solidFill>
                  <a:schemeClr val="bg1"/>
                </a:solidFill>
                <a:latin typeface="等线" panose="02010600030101010101" pitchFamily="2" charset="-122"/>
                <a:ea typeface="等线" panose="02010600030101010101" pitchFamily="2" charset="-122"/>
              </a:rPr>
              <a:t>Quench-Back</a:t>
            </a:r>
            <a:r>
              <a:rPr lang="zh-CN" altLang="en-US" sz="3200" dirty="0">
                <a:solidFill>
                  <a:schemeClr val="bg1"/>
                </a:solidFill>
                <a:latin typeface="等线" panose="02010600030101010101" pitchFamily="2" charset="-122"/>
                <a:ea typeface="等线" panose="02010600030101010101" pitchFamily="2" charset="-122"/>
              </a:rPr>
              <a:t>效应</a:t>
            </a:r>
            <a:endParaRPr lang="en-US" sz="3200" dirty="0">
              <a:solidFill>
                <a:schemeClr val="bg1"/>
              </a:solidFill>
              <a:latin typeface="等线" panose="02010600030101010101" pitchFamily="2" charset="-122"/>
              <a:ea typeface="等线" panose="02010600030101010101" pitchFamily="2" charset="-122"/>
            </a:endParaRPr>
          </a:p>
        </p:txBody>
      </p:sp>
      <p:sp>
        <p:nvSpPr>
          <p:cNvPr id="8" name="灯片编号占位符 7">
            <a:extLst>
              <a:ext uri="{FF2B5EF4-FFF2-40B4-BE49-F238E27FC236}">
                <a16:creationId xmlns:a16="http://schemas.microsoft.com/office/drawing/2014/main" id="{4A6A903A-52EB-42CE-BB4F-AE22D0EF1589}"/>
              </a:ext>
            </a:extLst>
          </p:cNvPr>
          <p:cNvSpPr>
            <a:spLocks noGrp="1"/>
          </p:cNvSpPr>
          <p:nvPr>
            <p:ph type="sldNum" sz="quarter" idx="12"/>
          </p:nvPr>
        </p:nvSpPr>
        <p:spPr/>
        <p:txBody>
          <a:bodyPr/>
          <a:lstStyle/>
          <a:p>
            <a:fld id="{1CCC14F9-CC17-411D-8E65-FB472F26BE97}" type="slidenum">
              <a:rPr lang="zh-CN" altLang="en-US" smtClean="0"/>
              <a:pPr/>
              <a:t>6</a:t>
            </a:fld>
            <a:endParaRPr lang="en-US" altLang="zh-CN" dirty="0"/>
          </a:p>
        </p:txBody>
      </p:sp>
      <p:cxnSp>
        <p:nvCxnSpPr>
          <p:cNvPr id="59" name="直接箭头连接符 58">
            <a:extLst>
              <a:ext uri="{FF2B5EF4-FFF2-40B4-BE49-F238E27FC236}">
                <a16:creationId xmlns:a16="http://schemas.microsoft.com/office/drawing/2014/main" id="{19E0AB71-5E92-FF9D-6C4E-424E90E4AAB1}"/>
              </a:ext>
            </a:extLst>
          </p:cNvPr>
          <p:cNvCxnSpPr>
            <a:cxnSpLocks/>
          </p:cNvCxnSpPr>
          <p:nvPr/>
        </p:nvCxnSpPr>
        <p:spPr>
          <a:xfrm>
            <a:off x="272368" y="1491171"/>
            <a:ext cx="5397792" cy="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DC0C9835-E0C1-8977-F1F9-91E4940B407E}"/>
              </a:ext>
            </a:extLst>
          </p:cNvPr>
          <p:cNvCxnSpPr>
            <a:cxnSpLocks/>
          </p:cNvCxnSpPr>
          <p:nvPr/>
        </p:nvCxnSpPr>
        <p:spPr>
          <a:xfrm flipH="1">
            <a:off x="4665562" y="2454970"/>
            <a:ext cx="648072" cy="666842"/>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2" name="弧形 61">
            <a:extLst>
              <a:ext uri="{FF2B5EF4-FFF2-40B4-BE49-F238E27FC236}">
                <a16:creationId xmlns:a16="http://schemas.microsoft.com/office/drawing/2014/main" id="{8BE773D3-7740-549E-30D4-65CE876D1EFD}"/>
              </a:ext>
            </a:extLst>
          </p:cNvPr>
          <p:cNvSpPr/>
          <p:nvPr/>
        </p:nvSpPr>
        <p:spPr>
          <a:xfrm rot="11960792">
            <a:off x="5054877" y="2362773"/>
            <a:ext cx="288277" cy="249238"/>
          </a:xfrm>
          <a:prstGeom prst="arc">
            <a:avLst>
              <a:gd name="adj1" fmla="val 16200000"/>
              <a:gd name="adj2" fmla="val 21469644"/>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3" name="文本框 62">
            <a:extLst>
              <a:ext uri="{FF2B5EF4-FFF2-40B4-BE49-F238E27FC236}">
                <a16:creationId xmlns:a16="http://schemas.microsoft.com/office/drawing/2014/main" id="{DD2BD9FB-5410-2B4C-7EAD-34CB27D1DB43}"/>
              </a:ext>
            </a:extLst>
          </p:cNvPr>
          <p:cNvSpPr txBox="1"/>
          <p:nvPr/>
        </p:nvSpPr>
        <p:spPr>
          <a:xfrm>
            <a:off x="4625342" y="2458541"/>
            <a:ext cx="506870" cy="369332"/>
          </a:xfrm>
          <a:prstGeom prst="rect">
            <a:avLst/>
          </a:prstGeom>
          <a:noFill/>
        </p:spPr>
        <p:txBody>
          <a:bodyPr wrap="none" rtlCol="0">
            <a:spAutoFit/>
          </a:bodyPr>
          <a:lstStyle/>
          <a:p>
            <a:r>
              <a:rPr lang="en-US" altLang="zh-CN" dirty="0">
                <a:solidFill>
                  <a:schemeClr val="bg1"/>
                </a:solidFill>
              </a:rPr>
              <a:t>48°</a:t>
            </a:r>
            <a:endParaRPr lang="zh-CN" altLang="en-US" dirty="0">
              <a:solidFill>
                <a:schemeClr val="bg1"/>
              </a:solidFill>
            </a:endParaRPr>
          </a:p>
        </p:txBody>
      </p:sp>
      <p:grpSp>
        <p:nvGrpSpPr>
          <p:cNvPr id="64" name="组合 63">
            <a:extLst>
              <a:ext uri="{FF2B5EF4-FFF2-40B4-BE49-F238E27FC236}">
                <a16:creationId xmlns:a16="http://schemas.microsoft.com/office/drawing/2014/main" id="{C592CECA-4514-3EA7-DE62-A80EE5A0CC68}"/>
              </a:ext>
            </a:extLst>
          </p:cNvPr>
          <p:cNvGrpSpPr/>
          <p:nvPr/>
        </p:nvGrpSpPr>
        <p:grpSpPr>
          <a:xfrm>
            <a:off x="922179" y="4567815"/>
            <a:ext cx="10801200" cy="874253"/>
            <a:chOff x="984062" y="5278164"/>
            <a:chExt cx="10801200" cy="874253"/>
          </a:xfrm>
        </p:grpSpPr>
        <p:sp>
          <p:nvSpPr>
            <p:cNvPr id="65" name="箭头: 右 9">
              <a:extLst>
                <a:ext uri="{FF2B5EF4-FFF2-40B4-BE49-F238E27FC236}">
                  <a16:creationId xmlns:a16="http://schemas.microsoft.com/office/drawing/2014/main" id="{C5133356-74BA-39C4-2BD8-97F3FE8C5C0E}"/>
                </a:ext>
              </a:extLst>
            </p:cNvPr>
            <p:cNvSpPr/>
            <p:nvPr/>
          </p:nvSpPr>
          <p:spPr bwMode="auto">
            <a:xfrm>
              <a:off x="2278784" y="5566196"/>
              <a:ext cx="6048672" cy="364032"/>
            </a:xfrm>
            <a:prstGeom prst="rightArrow">
              <a:avLst>
                <a:gd name="adj1" fmla="val 50000"/>
                <a:gd name="adj2"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dirty="0"/>
            </a:p>
          </p:txBody>
        </p:sp>
        <p:sp>
          <p:nvSpPr>
            <p:cNvPr id="66" name="矩形 8">
              <a:extLst>
                <a:ext uri="{FF2B5EF4-FFF2-40B4-BE49-F238E27FC236}">
                  <a16:creationId xmlns:a16="http://schemas.microsoft.com/office/drawing/2014/main" id="{FD483529-0A80-7F08-DD41-A95A290DA4A1}"/>
                </a:ext>
              </a:extLst>
            </p:cNvPr>
            <p:cNvSpPr/>
            <p:nvPr/>
          </p:nvSpPr>
          <p:spPr bwMode="auto">
            <a:xfrm>
              <a:off x="984062" y="5278164"/>
              <a:ext cx="1438737" cy="864000"/>
            </a:xfrm>
            <a:prstGeom prst="rect">
              <a:avLst/>
            </a:prstGeom>
            <a:solidFill>
              <a:srgbClr val="9B9B9B"/>
            </a:solidFill>
            <a:ln>
              <a:solidFill>
                <a:srgbClr val="9B9B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1600" dirty="0"/>
                <a:t>线圈</a:t>
              </a:r>
              <a:r>
                <a:rPr lang="zh-CN" sz="1600" dirty="0"/>
                <a:t>失超，通常在局部引发</a:t>
              </a:r>
              <a:endParaRPr sz="1600" dirty="0"/>
            </a:p>
          </p:txBody>
        </p:sp>
        <p:sp>
          <p:nvSpPr>
            <p:cNvPr id="67" name="矩形 11">
              <a:extLst>
                <a:ext uri="{FF2B5EF4-FFF2-40B4-BE49-F238E27FC236}">
                  <a16:creationId xmlns:a16="http://schemas.microsoft.com/office/drawing/2014/main" id="{C8FF5CDE-D25B-5E67-E404-BF38FC444998}"/>
                </a:ext>
              </a:extLst>
            </p:cNvPr>
            <p:cNvSpPr/>
            <p:nvPr/>
          </p:nvSpPr>
          <p:spPr bwMode="auto">
            <a:xfrm>
              <a:off x="3149713" y="5278164"/>
              <a:ext cx="1892543" cy="864000"/>
            </a:xfrm>
            <a:prstGeom prst="rect">
              <a:avLst/>
            </a:prstGeom>
            <a:solidFill>
              <a:srgbClr val="9B9B9B"/>
            </a:solidFill>
            <a:ln>
              <a:solidFill>
                <a:srgbClr val="9B9B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sz="1600" dirty="0"/>
                <a:t>失超保护系统启动，线圈开始放电</a:t>
              </a:r>
              <a:endParaRPr sz="1600" dirty="0"/>
            </a:p>
          </p:txBody>
        </p:sp>
        <p:sp>
          <p:nvSpPr>
            <p:cNvPr id="68" name="矩形 12">
              <a:extLst>
                <a:ext uri="{FF2B5EF4-FFF2-40B4-BE49-F238E27FC236}">
                  <a16:creationId xmlns:a16="http://schemas.microsoft.com/office/drawing/2014/main" id="{683D3D52-CB47-527C-26CD-557E3D41CF81}"/>
                </a:ext>
              </a:extLst>
            </p:cNvPr>
            <p:cNvSpPr/>
            <p:nvPr/>
          </p:nvSpPr>
          <p:spPr bwMode="auto">
            <a:xfrm>
              <a:off x="5769170" y="5278164"/>
              <a:ext cx="1831372" cy="864000"/>
            </a:xfrm>
            <a:prstGeom prst="rect">
              <a:avLst/>
            </a:prstGeom>
            <a:solidFill>
              <a:srgbClr val="9B9B9B"/>
            </a:solidFill>
            <a:ln>
              <a:solidFill>
                <a:srgbClr val="9B9B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sz="1600" dirty="0"/>
                <a:t>线圈中电流快速变化，在</a:t>
              </a:r>
              <a:r>
                <a:rPr lang="zh-CN" altLang="en-US" sz="1600" dirty="0"/>
                <a:t>金属</a:t>
              </a:r>
              <a:r>
                <a:rPr lang="zh-CN" sz="1600" dirty="0"/>
                <a:t>线圈骨架中产生涡流</a:t>
              </a:r>
              <a:endParaRPr sz="1600" dirty="0"/>
            </a:p>
          </p:txBody>
        </p:sp>
        <p:sp>
          <p:nvSpPr>
            <p:cNvPr id="69" name="矩形 14">
              <a:extLst>
                <a:ext uri="{FF2B5EF4-FFF2-40B4-BE49-F238E27FC236}">
                  <a16:creationId xmlns:a16="http://schemas.microsoft.com/office/drawing/2014/main" id="{7A9EDFE9-4B78-F572-2488-F92DEEBD0F21}"/>
                </a:ext>
              </a:extLst>
            </p:cNvPr>
            <p:cNvSpPr/>
            <p:nvPr/>
          </p:nvSpPr>
          <p:spPr bwMode="auto">
            <a:xfrm>
              <a:off x="8327456" y="5288417"/>
              <a:ext cx="3457806" cy="864000"/>
            </a:xfrm>
            <a:prstGeom prst="rect">
              <a:avLst/>
            </a:prstGeom>
            <a:solidFill>
              <a:srgbClr val="9B9B9B"/>
            </a:solidFill>
            <a:ln>
              <a:solidFill>
                <a:srgbClr val="9B9B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sz="1600" dirty="0"/>
                <a:t>骨架中的涡流反过来</a:t>
              </a:r>
              <a:r>
                <a:rPr lang="zh-CN" altLang="en-US" sz="1600" dirty="0"/>
                <a:t>均匀</a:t>
              </a:r>
              <a:r>
                <a:rPr lang="zh-CN" sz="1600" dirty="0"/>
                <a:t>加热线圈至其临界温度以上，</a:t>
              </a:r>
              <a:r>
                <a:rPr lang="zh-CN" altLang="zh-CN" sz="1600" dirty="0"/>
                <a:t>大大增加保护回路的电阻</a:t>
              </a:r>
              <a:r>
                <a:rPr lang="en-US" altLang="zh-CN" sz="1600" dirty="0"/>
                <a:t>(Quench-Back)</a:t>
              </a:r>
              <a:r>
                <a:rPr lang="zh-CN" altLang="zh-CN" sz="1600" dirty="0"/>
                <a:t>，</a:t>
              </a:r>
              <a:r>
                <a:rPr lang="zh-CN" sz="1600" dirty="0"/>
                <a:t>从而加快放电</a:t>
              </a:r>
              <a:endParaRPr sz="1600" dirty="0"/>
            </a:p>
          </p:txBody>
        </p:sp>
      </p:grpSp>
      <p:sp>
        <p:nvSpPr>
          <p:cNvPr id="72" name="文本框 71">
            <a:extLst>
              <a:ext uri="{FF2B5EF4-FFF2-40B4-BE49-F238E27FC236}">
                <a16:creationId xmlns:a16="http://schemas.microsoft.com/office/drawing/2014/main" id="{C3F63CF9-88AC-79FC-4626-672C93497721}"/>
              </a:ext>
            </a:extLst>
          </p:cNvPr>
          <p:cNvSpPr txBox="1"/>
          <p:nvPr/>
        </p:nvSpPr>
        <p:spPr>
          <a:xfrm>
            <a:off x="2636743" y="1059123"/>
            <a:ext cx="957313" cy="369332"/>
          </a:xfrm>
          <a:prstGeom prst="rect">
            <a:avLst/>
          </a:prstGeom>
          <a:noFill/>
        </p:spPr>
        <p:txBody>
          <a:bodyPr wrap="none" rtlCol="0">
            <a:spAutoFit/>
          </a:bodyPr>
          <a:lstStyle/>
          <a:p>
            <a:r>
              <a:rPr lang="en-US" altLang="zh-CN" dirty="0">
                <a:solidFill>
                  <a:schemeClr val="bg1"/>
                </a:solidFill>
              </a:rPr>
              <a:t>496 mm</a:t>
            </a:r>
            <a:endParaRPr lang="zh-CN" altLang="en-US" dirty="0">
              <a:solidFill>
                <a:schemeClr val="bg1"/>
              </a:solidFill>
            </a:endParaRPr>
          </a:p>
        </p:txBody>
      </p:sp>
      <p:sp>
        <p:nvSpPr>
          <p:cNvPr id="73" name="文本框 72">
            <a:extLst>
              <a:ext uri="{FF2B5EF4-FFF2-40B4-BE49-F238E27FC236}">
                <a16:creationId xmlns:a16="http://schemas.microsoft.com/office/drawing/2014/main" id="{AE1F9119-7F39-F304-F453-B5C5A9800AE0}"/>
              </a:ext>
            </a:extLst>
          </p:cNvPr>
          <p:cNvSpPr txBox="1"/>
          <p:nvPr/>
        </p:nvSpPr>
        <p:spPr>
          <a:xfrm>
            <a:off x="2668717" y="1955562"/>
            <a:ext cx="957313" cy="369332"/>
          </a:xfrm>
          <a:prstGeom prst="rect">
            <a:avLst/>
          </a:prstGeom>
          <a:noFill/>
        </p:spPr>
        <p:txBody>
          <a:bodyPr wrap="none" rtlCol="0">
            <a:spAutoFit/>
          </a:bodyPr>
          <a:lstStyle/>
          <a:p>
            <a:r>
              <a:rPr lang="en-US" altLang="zh-CN" dirty="0">
                <a:solidFill>
                  <a:schemeClr val="bg1"/>
                </a:solidFill>
              </a:rPr>
              <a:t>400 mm</a:t>
            </a:r>
            <a:endParaRPr lang="zh-CN" altLang="en-US" dirty="0">
              <a:solidFill>
                <a:schemeClr val="bg1"/>
              </a:solidFill>
            </a:endParaRPr>
          </a:p>
        </p:txBody>
      </p:sp>
      <p:pic>
        <p:nvPicPr>
          <p:cNvPr id="14" name="图片 13">
            <a:extLst>
              <a:ext uri="{FF2B5EF4-FFF2-40B4-BE49-F238E27FC236}">
                <a16:creationId xmlns:a16="http://schemas.microsoft.com/office/drawing/2014/main" id="{4297678F-DAB9-9F0A-F91A-1A7C175D11B2}"/>
              </a:ext>
            </a:extLst>
          </p:cNvPr>
          <p:cNvPicPr>
            <a:picLocks noChangeAspect="1"/>
          </p:cNvPicPr>
          <p:nvPr/>
        </p:nvPicPr>
        <p:blipFill>
          <a:blip r:embed="rId3"/>
          <a:stretch>
            <a:fillRect/>
          </a:stretch>
        </p:blipFill>
        <p:spPr bwMode="auto">
          <a:xfrm>
            <a:off x="4733572" y="1004754"/>
            <a:ext cx="7189751" cy="2840060"/>
          </a:xfrm>
          <a:prstGeom prst="rect">
            <a:avLst/>
          </a:prstGeom>
        </p:spPr>
      </p:pic>
      <p:grpSp>
        <p:nvGrpSpPr>
          <p:cNvPr id="74" name="组合 73">
            <a:extLst>
              <a:ext uri="{FF2B5EF4-FFF2-40B4-BE49-F238E27FC236}">
                <a16:creationId xmlns:a16="http://schemas.microsoft.com/office/drawing/2014/main" id="{CAE679D3-5C9E-F874-9C5D-04E4D6AC3B1E}"/>
              </a:ext>
            </a:extLst>
          </p:cNvPr>
          <p:cNvGrpSpPr/>
          <p:nvPr/>
        </p:nvGrpSpPr>
        <p:grpSpPr>
          <a:xfrm>
            <a:off x="163459" y="907388"/>
            <a:ext cx="4384520" cy="2707555"/>
            <a:chOff x="55297" y="865461"/>
            <a:chExt cx="4384520" cy="2707555"/>
          </a:xfrm>
        </p:grpSpPr>
        <p:pic>
          <p:nvPicPr>
            <p:cNvPr id="80" name="Picture 5">
              <a:extLst>
                <a:ext uri="{FF2B5EF4-FFF2-40B4-BE49-F238E27FC236}">
                  <a16:creationId xmlns:a16="http://schemas.microsoft.com/office/drawing/2014/main" id="{BB8563AB-755D-3209-61F3-D13CDEFBA6F7}"/>
                </a:ext>
              </a:extLst>
            </p:cNvPr>
            <p:cNvPicPr/>
            <p:nvPr/>
          </p:nvPicPr>
          <p:blipFill>
            <a:blip r:embed="rId4"/>
            <a:stretch/>
          </p:blipFill>
          <p:spPr bwMode="auto">
            <a:xfrm>
              <a:off x="119536" y="1099946"/>
              <a:ext cx="3888231" cy="2407956"/>
            </a:xfrm>
            <a:prstGeom prst="rect">
              <a:avLst/>
            </a:prstGeom>
          </p:spPr>
        </p:pic>
        <p:pic>
          <p:nvPicPr>
            <p:cNvPr id="81" name="图片 80">
              <a:extLst>
                <a:ext uri="{FF2B5EF4-FFF2-40B4-BE49-F238E27FC236}">
                  <a16:creationId xmlns:a16="http://schemas.microsoft.com/office/drawing/2014/main" id="{5E0A0C42-F9BC-3BC9-03F2-7FCA43F8B10A}"/>
                </a:ext>
              </a:extLst>
            </p:cNvPr>
            <p:cNvPicPr>
              <a:picLocks noChangeAspect="1"/>
            </p:cNvPicPr>
            <p:nvPr/>
          </p:nvPicPr>
          <p:blipFill rotWithShape="1">
            <a:blip r:embed="rId5"/>
            <a:srcRect t="4739" r="1439" b="5939"/>
            <a:stretch/>
          </p:blipFill>
          <p:spPr>
            <a:xfrm>
              <a:off x="55297" y="865461"/>
              <a:ext cx="4384520" cy="2707555"/>
            </a:xfrm>
            <a:prstGeom prst="rect">
              <a:avLst/>
            </a:prstGeom>
          </p:spPr>
        </p:pic>
        <p:cxnSp>
          <p:nvCxnSpPr>
            <p:cNvPr id="82" name="直接箭头连接符 81">
              <a:extLst>
                <a:ext uri="{FF2B5EF4-FFF2-40B4-BE49-F238E27FC236}">
                  <a16:creationId xmlns:a16="http://schemas.microsoft.com/office/drawing/2014/main" id="{B57C002B-0A24-DADB-FC49-38D308B3F4D4}"/>
                </a:ext>
              </a:extLst>
            </p:cNvPr>
            <p:cNvCxnSpPr/>
            <p:nvPr/>
          </p:nvCxnSpPr>
          <p:spPr>
            <a:xfrm flipH="1" flipV="1">
              <a:off x="2063651" y="2246390"/>
              <a:ext cx="720080" cy="288032"/>
            </a:xfrm>
            <a:prstGeom prst="straightConnector1">
              <a:avLst/>
            </a:prstGeom>
            <a:ln w="12700">
              <a:solidFill>
                <a:srgbClr val="0070C0"/>
              </a:solidFill>
              <a:prstDash val="sysDash"/>
              <a:tailEnd type="triangle" w="lg" len="med"/>
            </a:ln>
          </p:spPr>
          <p:style>
            <a:lnRef idx="1">
              <a:schemeClr val="accent1"/>
            </a:lnRef>
            <a:fillRef idx="0">
              <a:schemeClr val="accent1"/>
            </a:fillRef>
            <a:effectRef idx="0">
              <a:schemeClr val="accent1"/>
            </a:effectRef>
            <a:fontRef idx="minor">
              <a:schemeClr val="tx1"/>
            </a:fontRef>
          </p:style>
        </p:cxnSp>
        <p:cxnSp>
          <p:nvCxnSpPr>
            <p:cNvPr id="83" name="直接箭头连接符 82">
              <a:extLst>
                <a:ext uri="{FF2B5EF4-FFF2-40B4-BE49-F238E27FC236}">
                  <a16:creationId xmlns:a16="http://schemas.microsoft.com/office/drawing/2014/main" id="{00F8D747-58CE-22F2-2D20-B40BA84753ED}"/>
                </a:ext>
              </a:extLst>
            </p:cNvPr>
            <p:cNvCxnSpPr/>
            <p:nvPr/>
          </p:nvCxnSpPr>
          <p:spPr bwMode="auto">
            <a:xfrm flipH="1" flipV="1">
              <a:off x="3143137" y="2155907"/>
              <a:ext cx="720080" cy="288032"/>
            </a:xfrm>
            <a:prstGeom prst="straightConnector1">
              <a:avLst/>
            </a:prstGeom>
            <a:ln w="12700">
              <a:solidFill>
                <a:srgbClr val="0070C0"/>
              </a:solidFill>
              <a:prstDash val="sysDash"/>
              <a:tailEnd type="triangle" w="lg" len="med"/>
            </a:ln>
          </p:spPr>
          <p:style>
            <a:lnRef idx="1">
              <a:schemeClr val="accent1"/>
            </a:lnRef>
            <a:fillRef idx="0">
              <a:schemeClr val="accent1"/>
            </a:fillRef>
            <a:effectRef idx="0">
              <a:schemeClr val="accent1"/>
            </a:effectRef>
            <a:fontRef idx="minor">
              <a:schemeClr val="tx1"/>
            </a:fontRef>
          </p:style>
        </p:cxnSp>
        <p:cxnSp>
          <p:nvCxnSpPr>
            <p:cNvPr id="84" name="直接箭头连接符 83">
              <a:extLst>
                <a:ext uri="{FF2B5EF4-FFF2-40B4-BE49-F238E27FC236}">
                  <a16:creationId xmlns:a16="http://schemas.microsoft.com/office/drawing/2014/main" id="{6C0FE0D7-8FC2-E6D5-8AFB-D29F9793C337}"/>
                </a:ext>
              </a:extLst>
            </p:cNvPr>
            <p:cNvCxnSpPr>
              <a:cxnSpLocks/>
            </p:cNvCxnSpPr>
            <p:nvPr/>
          </p:nvCxnSpPr>
          <p:spPr bwMode="auto">
            <a:xfrm>
              <a:off x="2478517" y="1538413"/>
              <a:ext cx="814734" cy="351656"/>
            </a:xfrm>
            <a:prstGeom prst="straightConnector1">
              <a:avLst/>
            </a:prstGeom>
            <a:ln w="12700">
              <a:solidFill>
                <a:srgbClr val="0070C0"/>
              </a:solidFill>
              <a:prstDash val="sysDash"/>
              <a:tailEnd type="triangle" w="lg" len="med"/>
            </a:ln>
          </p:spPr>
          <p:style>
            <a:lnRef idx="1">
              <a:schemeClr val="accent1"/>
            </a:lnRef>
            <a:fillRef idx="0">
              <a:schemeClr val="accent1"/>
            </a:fillRef>
            <a:effectRef idx="0">
              <a:schemeClr val="accent1"/>
            </a:effectRef>
            <a:fontRef idx="minor">
              <a:schemeClr val="tx1"/>
            </a:fontRef>
          </p:style>
        </p:cxnSp>
        <p:cxnSp>
          <p:nvCxnSpPr>
            <p:cNvPr id="85" name="直接箭头连接符 84">
              <a:extLst>
                <a:ext uri="{FF2B5EF4-FFF2-40B4-BE49-F238E27FC236}">
                  <a16:creationId xmlns:a16="http://schemas.microsoft.com/office/drawing/2014/main" id="{B154496A-B095-24B5-CA1E-37B75A132D4B}"/>
                </a:ext>
              </a:extLst>
            </p:cNvPr>
            <p:cNvCxnSpPr>
              <a:cxnSpLocks/>
            </p:cNvCxnSpPr>
            <p:nvPr/>
          </p:nvCxnSpPr>
          <p:spPr bwMode="auto">
            <a:xfrm>
              <a:off x="2544587" y="2661201"/>
              <a:ext cx="814734" cy="351656"/>
            </a:xfrm>
            <a:prstGeom prst="straightConnector1">
              <a:avLst/>
            </a:prstGeom>
            <a:ln w="12700">
              <a:solidFill>
                <a:srgbClr val="0070C0"/>
              </a:solidFill>
              <a:prstDash val="sysDash"/>
              <a:tailEnd type="triangle" w="lg" len="med"/>
            </a:ln>
          </p:spPr>
          <p:style>
            <a:lnRef idx="1">
              <a:schemeClr val="accent1"/>
            </a:lnRef>
            <a:fillRef idx="0">
              <a:schemeClr val="accent1"/>
            </a:fillRef>
            <a:effectRef idx="0">
              <a:schemeClr val="accent1"/>
            </a:effectRef>
            <a:fontRef idx="minor">
              <a:schemeClr val="tx1"/>
            </a:fontRef>
          </p:style>
        </p:cxnSp>
      </p:grpSp>
      <p:cxnSp>
        <p:nvCxnSpPr>
          <p:cNvPr id="75" name="直接箭头连接符 74">
            <a:extLst>
              <a:ext uri="{FF2B5EF4-FFF2-40B4-BE49-F238E27FC236}">
                <a16:creationId xmlns:a16="http://schemas.microsoft.com/office/drawing/2014/main" id="{88B07A32-3A6E-12DC-B1F2-F8FE7789449F}"/>
              </a:ext>
            </a:extLst>
          </p:cNvPr>
          <p:cNvCxnSpPr/>
          <p:nvPr/>
        </p:nvCxnSpPr>
        <p:spPr bwMode="auto">
          <a:xfrm flipH="1">
            <a:off x="1041282" y="1021089"/>
            <a:ext cx="1611467" cy="1511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接箭头连接符 75">
            <a:extLst>
              <a:ext uri="{FF2B5EF4-FFF2-40B4-BE49-F238E27FC236}">
                <a16:creationId xmlns:a16="http://schemas.microsoft.com/office/drawing/2014/main" id="{AFA499E3-898E-7E40-EA38-DB6C735E1A81}"/>
              </a:ext>
            </a:extLst>
          </p:cNvPr>
          <p:cNvCxnSpPr>
            <a:cxnSpLocks/>
          </p:cNvCxnSpPr>
          <p:nvPr/>
        </p:nvCxnSpPr>
        <p:spPr bwMode="auto">
          <a:xfrm flipH="1">
            <a:off x="2069851" y="1019290"/>
            <a:ext cx="582898" cy="35152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文本框 76">
            <a:extLst>
              <a:ext uri="{FF2B5EF4-FFF2-40B4-BE49-F238E27FC236}">
                <a16:creationId xmlns:a16="http://schemas.microsoft.com/office/drawing/2014/main" id="{5D4683D7-A781-6CBF-F47F-15E60D6FD7A3}"/>
              </a:ext>
            </a:extLst>
          </p:cNvPr>
          <p:cNvSpPr txBox="1"/>
          <p:nvPr/>
        </p:nvSpPr>
        <p:spPr bwMode="auto">
          <a:xfrm>
            <a:off x="2588631" y="896333"/>
            <a:ext cx="1092687" cy="307777"/>
          </a:xfrm>
          <a:prstGeom prst="rect">
            <a:avLst/>
          </a:prstGeom>
          <a:noFill/>
        </p:spPr>
        <p:txBody>
          <a:bodyPr wrap="square">
            <a:spAutoFit/>
          </a:bodyPr>
          <a:lstStyle/>
          <a:p>
            <a:r>
              <a:rPr lang="en-US" altLang="zh-CN" sz="1400" b="1" dirty="0">
                <a:latin typeface="Times New Roman" panose="02020603050405020304" pitchFamily="18" charset="0"/>
                <a:cs typeface="Times New Roman" panose="02020603050405020304" pitchFamily="18" charset="0"/>
              </a:rPr>
              <a:t>CCT </a:t>
            </a:r>
            <a:r>
              <a:rPr lang="zh-CN" altLang="en-US" sz="1400" b="1" dirty="0">
                <a:latin typeface="Times New Roman" panose="02020603050405020304" pitchFamily="18" charset="0"/>
                <a:cs typeface="Times New Roman" panose="02020603050405020304" pitchFamily="18" charset="0"/>
              </a:rPr>
              <a:t>线圈</a:t>
            </a:r>
            <a:endParaRPr lang="zh-CN" altLang="en-US" sz="1400" b="1" dirty="0"/>
          </a:p>
        </p:txBody>
      </p:sp>
      <p:sp>
        <p:nvSpPr>
          <p:cNvPr id="78" name="文本框 77">
            <a:extLst>
              <a:ext uri="{FF2B5EF4-FFF2-40B4-BE49-F238E27FC236}">
                <a16:creationId xmlns:a16="http://schemas.microsoft.com/office/drawing/2014/main" id="{0B985494-A23D-14A4-CE86-D12D26DA90A7}"/>
              </a:ext>
            </a:extLst>
          </p:cNvPr>
          <p:cNvSpPr txBox="1"/>
          <p:nvPr/>
        </p:nvSpPr>
        <p:spPr bwMode="auto">
          <a:xfrm>
            <a:off x="100042" y="2969007"/>
            <a:ext cx="1084944" cy="307777"/>
          </a:xfrm>
          <a:prstGeom prst="rect">
            <a:avLst/>
          </a:prstGeom>
          <a:noFill/>
        </p:spPr>
        <p:txBody>
          <a:bodyPr wrap="square">
            <a:spAutoFit/>
          </a:bodyPr>
          <a:lstStyle/>
          <a:p>
            <a:r>
              <a:rPr lang="zh-CN" altLang="en-US" sz="1400" b="1" dirty="0">
                <a:latin typeface="Times New Roman" panose="02020603050405020304" pitchFamily="18" charset="0"/>
                <a:cs typeface="Times New Roman" panose="02020603050405020304" pitchFamily="18" charset="0"/>
              </a:rPr>
              <a:t>骨架中涡流</a:t>
            </a:r>
            <a:endParaRPr lang="zh-CN" altLang="en-US" sz="1400" b="1" dirty="0"/>
          </a:p>
        </p:txBody>
      </p:sp>
      <p:cxnSp>
        <p:nvCxnSpPr>
          <p:cNvPr id="79" name="直接箭头连接符 78">
            <a:extLst>
              <a:ext uri="{FF2B5EF4-FFF2-40B4-BE49-F238E27FC236}">
                <a16:creationId xmlns:a16="http://schemas.microsoft.com/office/drawing/2014/main" id="{01C4AAA7-332B-E6A3-A325-3A6C063E83A4}"/>
              </a:ext>
            </a:extLst>
          </p:cNvPr>
          <p:cNvCxnSpPr>
            <a:cxnSpLocks/>
          </p:cNvCxnSpPr>
          <p:nvPr/>
        </p:nvCxnSpPr>
        <p:spPr bwMode="auto">
          <a:xfrm flipV="1">
            <a:off x="1041282" y="2787315"/>
            <a:ext cx="1719289" cy="3355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文本框 90">
            <a:extLst>
              <a:ext uri="{FF2B5EF4-FFF2-40B4-BE49-F238E27FC236}">
                <a16:creationId xmlns:a16="http://schemas.microsoft.com/office/drawing/2014/main" id="{C113C260-EEF0-B764-7189-1FD620284A2E}"/>
              </a:ext>
            </a:extLst>
          </p:cNvPr>
          <p:cNvSpPr txBox="1"/>
          <p:nvPr/>
        </p:nvSpPr>
        <p:spPr>
          <a:xfrm>
            <a:off x="432609" y="5716127"/>
            <a:ext cx="11009525" cy="1092607"/>
          </a:xfrm>
          <a:prstGeom prst="rect">
            <a:avLst/>
          </a:prstGeom>
          <a:noFill/>
        </p:spPr>
        <p:txBody>
          <a:bodyPr wrap="square">
            <a:spAutoFit/>
          </a:bodyPr>
          <a:lstStyle/>
          <a:p>
            <a:pPr marL="285750" indent="-285750">
              <a:lnSpc>
                <a:spcPts val="2400"/>
              </a:lnSpc>
              <a:spcBef>
                <a:spcPts val="600"/>
              </a:spcBef>
              <a:buFont typeface="Wingdings" panose="05000000000000000000" pitchFamily="2" charset="2"/>
              <a:buChar char="Ø"/>
            </a:pPr>
            <a:r>
              <a:rPr lang="zh-CN" altLang="en-US" sz="2000" dirty="0">
                <a:latin typeface="+mn-ea"/>
              </a:rPr>
              <a:t>为了更充分地利用</a:t>
            </a:r>
            <a:r>
              <a:rPr lang="en-US" altLang="zh-CN" sz="2000" dirty="0">
                <a:latin typeface="+mn-ea"/>
              </a:rPr>
              <a:t>Quench-Back</a:t>
            </a:r>
            <a:r>
              <a:rPr lang="zh-CN" altLang="en-US" sz="2000" dirty="0">
                <a:latin typeface="+mn-ea"/>
              </a:rPr>
              <a:t>效应，尽可能提高</a:t>
            </a:r>
            <a:r>
              <a:rPr lang="en-US" altLang="zh-CN" sz="2000" dirty="0">
                <a:latin typeface="+mn-ea"/>
              </a:rPr>
              <a:t>CCT</a:t>
            </a:r>
            <a:r>
              <a:rPr lang="zh-CN" altLang="en-US" sz="2000" dirty="0">
                <a:latin typeface="+mn-ea"/>
              </a:rPr>
              <a:t>磁体的电流密度，需要对其准确仿真；</a:t>
            </a:r>
            <a:endParaRPr lang="en-US" altLang="zh-CN" sz="2000" dirty="0">
              <a:latin typeface="+mn-ea"/>
            </a:endParaRPr>
          </a:p>
          <a:p>
            <a:pPr marL="285750" indent="-285750">
              <a:lnSpc>
                <a:spcPts val="2400"/>
              </a:lnSpc>
              <a:spcBef>
                <a:spcPts val="600"/>
              </a:spcBef>
              <a:buFont typeface="Wingdings" panose="05000000000000000000" pitchFamily="2" charset="2"/>
              <a:buChar char="Ø"/>
            </a:pPr>
            <a:r>
              <a:rPr lang="en-US" altLang="zh-CN" sz="2000" dirty="0">
                <a:latin typeface="+mn-ea"/>
              </a:rPr>
              <a:t>CERN</a:t>
            </a:r>
            <a:r>
              <a:rPr lang="zh-CN" altLang="en-US" sz="2000" dirty="0">
                <a:latin typeface="+mn-ea"/>
              </a:rPr>
              <a:t>为</a:t>
            </a:r>
            <a:r>
              <a:rPr lang="en-US" altLang="zh-CN" sz="2000" dirty="0">
                <a:latin typeface="+mn-ea"/>
              </a:rPr>
              <a:t>CCT</a:t>
            </a:r>
            <a:r>
              <a:rPr lang="zh-CN" altLang="en-US" sz="2000" dirty="0">
                <a:latin typeface="+mn-ea"/>
              </a:rPr>
              <a:t>磁体的失超分析开发了</a:t>
            </a:r>
            <a:r>
              <a:rPr lang="en-US" altLang="zh-CN" sz="2000" b="1" dirty="0">
                <a:latin typeface="+mn-ea"/>
              </a:rPr>
              <a:t>ProteCCT</a:t>
            </a:r>
            <a:r>
              <a:rPr lang="zh-CN" altLang="en-US" sz="2000" dirty="0">
                <a:latin typeface="+mn-ea"/>
              </a:rPr>
              <a:t>程序</a:t>
            </a:r>
            <a:r>
              <a:rPr lang="en-US" altLang="zh-CN" sz="2000" b="1" dirty="0">
                <a:latin typeface="Times New Roman" panose="02020603050405020304" pitchFamily="18" charset="0"/>
                <a:cs typeface="Times New Roman" panose="02020603050405020304" pitchFamily="18" charset="0"/>
              </a:rPr>
              <a:t>*</a:t>
            </a:r>
            <a:r>
              <a:rPr lang="en-US" altLang="zh-CN" sz="2000" b="1" baseline="30000" dirty="0">
                <a:latin typeface="Times New Roman" panose="02020603050405020304" pitchFamily="18" charset="0"/>
                <a:cs typeface="Times New Roman" panose="02020603050405020304" pitchFamily="18" charset="0"/>
              </a:rPr>
              <a:t>[2] </a:t>
            </a:r>
            <a:r>
              <a:rPr lang="zh-CN" altLang="en-US" sz="2000" dirty="0">
                <a:latin typeface="+mn-ea"/>
              </a:rPr>
              <a:t>，免费但闭源，只可见输入文件及输出数据，计算细节未知，无法针对性修改</a:t>
            </a:r>
            <a:r>
              <a:rPr lang="en-US" altLang="zh-CN" sz="2000" dirty="0">
                <a:latin typeface="+mn-ea"/>
              </a:rPr>
              <a:t>——</a:t>
            </a:r>
            <a:r>
              <a:rPr lang="zh-CN" altLang="en-US" sz="2000" dirty="0">
                <a:latin typeface="+mn-ea"/>
              </a:rPr>
              <a:t>开发自主的计算方法。</a:t>
            </a:r>
            <a:endParaRPr lang="en-US" altLang="zh-CN" sz="2000" dirty="0">
              <a:latin typeface="+mn-ea"/>
            </a:endParaRPr>
          </a:p>
        </p:txBody>
      </p:sp>
      <p:sp>
        <p:nvSpPr>
          <p:cNvPr id="10" name="文本框 9">
            <a:extLst>
              <a:ext uri="{FF2B5EF4-FFF2-40B4-BE49-F238E27FC236}">
                <a16:creationId xmlns:a16="http://schemas.microsoft.com/office/drawing/2014/main" id="{AE8DBD1C-85C9-FE79-1267-C20FD2B491CD}"/>
              </a:ext>
            </a:extLst>
          </p:cNvPr>
          <p:cNvSpPr txBox="1"/>
          <p:nvPr/>
        </p:nvSpPr>
        <p:spPr>
          <a:xfrm>
            <a:off x="1003199" y="3314131"/>
            <a:ext cx="2689140" cy="584775"/>
          </a:xfrm>
          <a:prstGeom prst="rect">
            <a:avLst/>
          </a:prstGeom>
          <a:solidFill>
            <a:schemeClr val="tx1">
              <a:lumMod val="50000"/>
              <a:lumOff val="50000"/>
              <a:alpha val="78000"/>
            </a:schemeClr>
          </a:solidFill>
        </p:spPr>
        <p:txBody>
          <a:bodyPr wrap="square" rtlCol="0">
            <a:spAutoFit/>
          </a:bodyPr>
          <a:lstStyle/>
          <a:p>
            <a:pPr algn="ctr"/>
            <a:r>
              <a:rPr lang="en-US" altLang="zh-CN" sz="1600" dirty="0">
                <a:solidFill>
                  <a:schemeClr val="bg1"/>
                </a:solidFill>
                <a:latin typeface="Times New Roman" panose="02020603050405020304" pitchFamily="18" charset="0"/>
                <a:cs typeface="Times New Roman" panose="02020603050405020304" pitchFamily="18" charset="0"/>
              </a:rPr>
              <a:t>CCT</a:t>
            </a:r>
            <a:r>
              <a:rPr lang="zh-CN" altLang="en-US" sz="1600" dirty="0">
                <a:solidFill>
                  <a:schemeClr val="bg1"/>
                </a:solidFill>
                <a:latin typeface="Times New Roman" panose="02020603050405020304" pitchFamily="18" charset="0"/>
                <a:cs typeface="Times New Roman" panose="02020603050405020304" pitchFamily="18" charset="0"/>
              </a:rPr>
              <a:t>四极磁体放电时线圈在骨架中感应涡流示意</a:t>
            </a:r>
          </a:p>
        </p:txBody>
      </p:sp>
      <p:sp>
        <p:nvSpPr>
          <p:cNvPr id="11" name="箭头: 右 10">
            <a:extLst>
              <a:ext uri="{FF2B5EF4-FFF2-40B4-BE49-F238E27FC236}">
                <a16:creationId xmlns:a16="http://schemas.microsoft.com/office/drawing/2014/main" id="{9F266A72-D6C6-5F69-A809-2358E4461BF3}"/>
              </a:ext>
            </a:extLst>
          </p:cNvPr>
          <p:cNvSpPr/>
          <p:nvPr/>
        </p:nvSpPr>
        <p:spPr>
          <a:xfrm rot="16200000">
            <a:off x="9403068" y="3754843"/>
            <a:ext cx="744352" cy="652888"/>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6" name="直接箭头连接符 16">
            <a:extLst>
              <a:ext uri="{FF2B5EF4-FFF2-40B4-BE49-F238E27FC236}">
                <a16:creationId xmlns:a16="http://schemas.microsoft.com/office/drawing/2014/main" id="{07EDCB96-0B83-C2F8-6199-09CD894F7C33}"/>
              </a:ext>
            </a:extLst>
          </p:cNvPr>
          <p:cNvCxnSpPr>
            <a:cxnSpLocks/>
          </p:cNvCxnSpPr>
          <p:nvPr/>
        </p:nvCxnSpPr>
        <p:spPr bwMode="auto">
          <a:xfrm flipH="1" flipV="1">
            <a:off x="6191845" y="1756168"/>
            <a:ext cx="131556" cy="264381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20">
            <a:extLst>
              <a:ext uri="{FF2B5EF4-FFF2-40B4-BE49-F238E27FC236}">
                <a16:creationId xmlns:a16="http://schemas.microsoft.com/office/drawing/2014/main" id="{33887C33-D10B-0A7E-5B3B-B23162DD3E34}"/>
              </a:ext>
            </a:extLst>
          </p:cNvPr>
          <p:cNvCxnSpPr>
            <a:cxnSpLocks/>
          </p:cNvCxnSpPr>
          <p:nvPr/>
        </p:nvCxnSpPr>
        <p:spPr bwMode="auto">
          <a:xfrm flipH="1" flipV="1">
            <a:off x="6858190" y="2944464"/>
            <a:ext cx="1399421" cy="1623351"/>
          </a:xfrm>
          <a:prstGeom prst="straightConnector1">
            <a:avLst/>
          </a:prstGeom>
          <a:ln w="127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B1B1BA7E-7E70-ADAA-5D1E-89F5A6037ADB}"/>
              </a:ext>
            </a:extLst>
          </p:cNvPr>
          <p:cNvSpPr txBox="1"/>
          <p:nvPr/>
        </p:nvSpPr>
        <p:spPr>
          <a:xfrm>
            <a:off x="6622973" y="1077378"/>
            <a:ext cx="3307250" cy="338554"/>
          </a:xfrm>
          <a:prstGeom prst="rect">
            <a:avLst/>
          </a:prstGeom>
          <a:solidFill>
            <a:schemeClr val="tx1">
              <a:lumMod val="50000"/>
              <a:lumOff val="50000"/>
              <a:alpha val="78000"/>
            </a:schemeClr>
          </a:solidFill>
        </p:spPr>
        <p:txBody>
          <a:bodyPr wrap="square" rtlCol="0">
            <a:spAutoFit/>
          </a:bodyPr>
          <a:lstStyle/>
          <a:p>
            <a:pPr algn="ctr"/>
            <a:r>
              <a:rPr lang="en-US" altLang="zh-CN" sz="1600" dirty="0">
                <a:solidFill>
                  <a:schemeClr val="bg1"/>
                </a:solidFill>
                <a:latin typeface="Times New Roman" panose="02020603050405020304" pitchFamily="18" charset="0"/>
                <a:cs typeface="Times New Roman" panose="02020603050405020304" pitchFamily="18" charset="0"/>
              </a:rPr>
              <a:t>Quench-back</a:t>
            </a:r>
            <a:r>
              <a:rPr lang="zh-CN" altLang="en-US" sz="1600" dirty="0">
                <a:solidFill>
                  <a:schemeClr val="bg1"/>
                </a:solidFill>
                <a:latin typeface="Times New Roman" panose="02020603050405020304" pitchFamily="18" charset="0"/>
                <a:cs typeface="Times New Roman" panose="02020603050405020304" pitchFamily="18" charset="0"/>
              </a:rPr>
              <a:t>对失超电流的影响示意</a:t>
            </a:r>
          </a:p>
        </p:txBody>
      </p:sp>
    </p:spTree>
    <p:extLst>
      <p:ext uri="{BB962C8B-B14F-4D97-AF65-F5344CB8AC3E}">
        <p14:creationId xmlns:p14="http://schemas.microsoft.com/office/powerpoint/2010/main" val="2627877956"/>
      </p:ext>
    </p:extLst>
  </p:cSld>
  <p:clrMapOvr>
    <a:masterClrMapping/>
  </p:clrMapOvr>
  <mc:AlternateContent xmlns:mc="http://schemas.openxmlformats.org/markup-compatibility/2006" xmlns:p14="http://schemas.microsoft.com/office/powerpoint/2010/main">
    <mc:Choice Requires="p14">
      <p:transition spd="slow" p14:dur="2000" advTm="867"/>
    </mc:Choice>
    <mc:Fallback xmlns="">
      <p:transition spd="slow" advTm="86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id="{8F3F3164-FFFE-45F3-9132-D849031B7FE8}"/>
              </a:ext>
            </a:extLst>
          </p:cNvPr>
          <p:cNvSpPr/>
          <p:nvPr/>
        </p:nvSpPr>
        <p:spPr>
          <a:xfrm>
            <a:off x="0" y="0"/>
            <a:ext cx="12192000" cy="774700"/>
          </a:xfrm>
          <a:prstGeom prst="rect">
            <a:avLst/>
          </a:prstGeom>
          <a:solidFill>
            <a:srgbClr val="0096BF"/>
          </a:solidFill>
          <a:ln>
            <a:solidFill>
              <a:srgbClr val="0096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Title 1"/>
          <p:cNvSpPr>
            <a:spLocks noGrp="1"/>
          </p:cNvSpPr>
          <p:nvPr>
            <p:ph type="title" idx="4294967295"/>
          </p:nvPr>
        </p:nvSpPr>
        <p:spPr>
          <a:xfrm>
            <a:off x="0" y="38100"/>
            <a:ext cx="10258023" cy="750888"/>
          </a:xfrm>
        </p:spPr>
        <p:txBody>
          <a:bodyPr>
            <a:normAutofit/>
          </a:bodyPr>
          <a:lstStyle/>
          <a:p>
            <a:r>
              <a:rPr lang="en-US" altLang="zh-CN" sz="3200" dirty="0">
                <a:solidFill>
                  <a:schemeClr val="bg1"/>
                </a:solidFill>
                <a:latin typeface="等线" panose="02010600030101010101" pitchFamily="2" charset="-122"/>
                <a:ea typeface="等线" panose="02010600030101010101" pitchFamily="2" charset="-122"/>
              </a:rPr>
              <a:t>Quench-Back</a:t>
            </a:r>
            <a:r>
              <a:rPr lang="zh-CN" altLang="en-US" sz="3200" dirty="0">
                <a:solidFill>
                  <a:schemeClr val="bg1"/>
                </a:solidFill>
                <a:latin typeface="等线" panose="02010600030101010101" pitchFamily="2" charset="-122"/>
                <a:ea typeface="等线" panose="02010600030101010101" pitchFamily="2" charset="-122"/>
              </a:rPr>
              <a:t>效应的模拟：模型的基本示意</a:t>
            </a:r>
            <a:endParaRPr lang="en-US" sz="3200" dirty="0">
              <a:solidFill>
                <a:schemeClr val="bg1"/>
              </a:solidFill>
              <a:latin typeface="等线" panose="02010600030101010101" pitchFamily="2" charset="-122"/>
              <a:ea typeface="等线" panose="02010600030101010101" pitchFamily="2" charset="-122"/>
            </a:endParaRPr>
          </a:p>
        </p:txBody>
      </p:sp>
      <p:sp>
        <p:nvSpPr>
          <p:cNvPr id="8" name="灯片编号占位符 7">
            <a:extLst>
              <a:ext uri="{FF2B5EF4-FFF2-40B4-BE49-F238E27FC236}">
                <a16:creationId xmlns:a16="http://schemas.microsoft.com/office/drawing/2014/main" id="{4A6A903A-52EB-42CE-BB4F-AE22D0EF1589}"/>
              </a:ext>
            </a:extLst>
          </p:cNvPr>
          <p:cNvSpPr>
            <a:spLocks noGrp="1"/>
          </p:cNvSpPr>
          <p:nvPr>
            <p:ph type="sldNum" sz="quarter" idx="12"/>
          </p:nvPr>
        </p:nvSpPr>
        <p:spPr/>
        <p:txBody>
          <a:bodyPr/>
          <a:lstStyle/>
          <a:p>
            <a:fld id="{1CCC14F9-CC17-411D-8E65-FB472F26BE97}" type="slidenum">
              <a:rPr lang="zh-CN" altLang="en-US" smtClean="0"/>
              <a:pPr/>
              <a:t>7</a:t>
            </a:fld>
            <a:endParaRPr lang="en-US" altLang="zh-CN" dirty="0"/>
          </a:p>
        </p:txBody>
      </p:sp>
      <p:cxnSp>
        <p:nvCxnSpPr>
          <p:cNvPr id="59" name="直接箭头连接符 58">
            <a:extLst>
              <a:ext uri="{FF2B5EF4-FFF2-40B4-BE49-F238E27FC236}">
                <a16:creationId xmlns:a16="http://schemas.microsoft.com/office/drawing/2014/main" id="{19E0AB71-5E92-FF9D-6C4E-424E90E4AAB1}"/>
              </a:ext>
            </a:extLst>
          </p:cNvPr>
          <p:cNvCxnSpPr>
            <a:cxnSpLocks/>
          </p:cNvCxnSpPr>
          <p:nvPr/>
        </p:nvCxnSpPr>
        <p:spPr>
          <a:xfrm>
            <a:off x="225992" y="2873221"/>
            <a:ext cx="5397792" cy="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DC0C9835-E0C1-8977-F1F9-91E4940B407E}"/>
              </a:ext>
            </a:extLst>
          </p:cNvPr>
          <p:cNvCxnSpPr>
            <a:cxnSpLocks/>
          </p:cNvCxnSpPr>
          <p:nvPr/>
        </p:nvCxnSpPr>
        <p:spPr>
          <a:xfrm flipH="1">
            <a:off x="4619186" y="3837020"/>
            <a:ext cx="648072" cy="666842"/>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CFBD49C4-7414-76E0-D062-D97C46F6F271}"/>
              </a:ext>
            </a:extLst>
          </p:cNvPr>
          <p:cNvCxnSpPr>
            <a:cxnSpLocks/>
          </p:cNvCxnSpPr>
          <p:nvPr/>
        </p:nvCxnSpPr>
        <p:spPr>
          <a:xfrm flipH="1" flipV="1">
            <a:off x="4385958" y="3835208"/>
            <a:ext cx="1152128" cy="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2" name="弧形 61">
            <a:extLst>
              <a:ext uri="{FF2B5EF4-FFF2-40B4-BE49-F238E27FC236}">
                <a16:creationId xmlns:a16="http://schemas.microsoft.com/office/drawing/2014/main" id="{8BE773D3-7740-549E-30D4-65CE876D1EFD}"/>
              </a:ext>
            </a:extLst>
          </p:cNvPr>
          <p:cNvSpPr/>
          <p:nvPr/>
        </p:nvSpPr>
        <p:spPr>
          <a:xfrm rot="11960792">
            <a:off x="5008501" y="3744823"/>
            <a:ext cx="288277" cy="249238"/>
          </a:xfrm>
          <a:prstGeom prst="arc">
            <a:avLst>
              <a:gd name="adj1" fmla="val 16200000"/>
              <a:gd name="adj2" fmla="val 21469644"/>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3" name="文本框 62">
            <a:extLst>
              <a:ext uri="{FF2B5EF4-FFF2-40B4-BE49-F238E27FC236}">
                <a16:creationId xmlns:a16="http://schemas.microsoft.com/office/drawing/2014/main" id="{DD2BD9FB-5410-2B4C-7EAD-34CB27D1DB43}"/>
              </a:ext>
            </a:extLst>
          </p:cNvPr>
          <p:cNvSpPr txBox="1"/>
          <p:nvPr/>
        </p:nvSpPr>
        <p:spPr>
          <a:xfrm>
            <a:off x="4578966" y="3840591"/>
            <a:ext cx="506870" cy="369332"/>
          </a:xfrm>
          <a:prstGeom prst="rect">
            <a:avLst/>
          </a:prstGeom>
          <a:noFill/>
        </p:spPr>
        <p:txBody>
          <a:bodyPr wrap="none" rtlCol="0">
            <a:spAutoFit/>
          </a:bodyPr>
          <a:lstStyle/>
          <a:p>
            <a:r>
              <a:rPr lang="en-US" altLang="zh-CN" dirty="0">
                <a:solidFill>
                  <a:schemeClr val="bg1"/>
                </a:solidFill>
              </a:rPr>
              <a:t>48°</a:t>
            </a:r>
            <a:endParaRPr lang="zh-CN" altLang="en-US" dirty="0">
              <a:solidFill>
                <a:schemeClr val="bg1"/>
              </a:solidFill>
            </a:endParaRPr>
          </a:p>
        </p:txBody>
      </p:sp>
      <p:pic>
        <p:nvPicPr>
          <p:cNvPr id="35" name="图片 34" descr="图示&#10;&#10;描述已自动生成">
            <a:extLst>
              <a:ext uri="{FF2B5EF4-FFF2-40B4-BE49-F238E27FC236}">
                <a16:creationId xmlns:a16="http://schemas.microsoft.com/office/drawing/2014/main" id="{1F60D2CF-F526-BAC0-1AD3-C8E245C1E7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53" y="2605370"/>
            <a:ext cx="5672266" cy="3702066"/>
          </a:xfrm>
          <a:prstGeom prst="rect">
            <a:avLst/>
          </a:prstGeom>
          <a:noFill/>
          <a:ln>
            <a:noFill/>
          </a:ln>
        </p:spPr>
      </p:pic>
      <p:sp>
        <p:nvSpPr>
          <p:cNvPr id="3" name="文本框 2">
            <a:extLst>
              <a:ext uri="{FF2B5EF4-FFF2-40B4-BE49-F238E27FC236}">
                <a16:creationId xmlns:a16="http://schemas.microsoft.com/office/drawing/2014/main" id="{E3C354D8-2394-504F-07AF-123451E13BB2}"/>
              </a:ext>
            </a:extLst>
          </p:cNvPr>
          <p:cNvSpPr txBox="1"/>
          <p:nvPr/>
        </p:nvSpPr>
        <p:spPr>
          <a:xfrm>
            <a:off x="1342025" y="2418365"/>
            <a:ext cx="2788276" cy="338554"/>
          </a:xfrm>
          <a:prstGeom prst="rect">
            <a:avLst/>
          </a:prstGeom>
          <a:solidFill>
            <a:schemeClr val="tx1">
              <a:lumMod val="50000"/>
              <a:lumOff val="50000"/>
              <a:alpha val="78000"/>
            </a:schemeClr>
          </a:solidFill>
        </p:spPr>
        <p:txBody>
          <a:bodyPr wrap="square" rtlCol="0">
            <a:spAutoFit/>
          </a:bodyPr>
          <a:lstStyle/>
          <a:p>
            <a:r>
              <a:rPr lang="en-US" altLang="zh-CN" sz="1600" dirty="0">
                <a:solidFill>
                  <a:schemeClr val="bg1"/>
                </a:solidFill>
                <a:latin typeface="Times New Roman" panose="02020603050405020304" pitchFamily="18" charset="0"/>
                <a:cs typeface="Times New Roman" panose="02020603050405020304" pitchFamily="18" charset="0"/>
              </a:rPr>
              <a:t>CCT</a:t>
            </a:r>
            <a:r>
              <a:rPr lang="zh-CN" altLang="en-US" sz="1600" dirty="0">
                <a:solidFill>
                  <a:schemeClr val="bg1"/>
                </a:solidFill>
                <a:latin typeface="Times New Roman" panose="02020603050405020304" pitchFamily="18" charset="0"/>
                <a:cs typeface="Times New Roman" panose="02020603050405020304" pitchFamily="18" charset="0"/>
              </a:rPr>
              <a:t>线圈失超计算模型示意</a:t>
            </a:r>
            <a:endParaRPr lang="en-US" altLang="zh-CN" sz="16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B879C9E2-6BA1-025A-5D1A-F8D1B21E99CC}"/>
                  </a:ext>
                </a:extLst>
              </p:cNvPr>
              <p:cNvSpPr txBox="1"/>
              <p:nvPr/>
            </p:nvSpPr>
            <p:spPr>
              <a:xfrm>
                <a:off x="6507685" y="2209138"/>
                <a:ext cx="3248017" cy="58131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1300" i="1" smtClean="0">
                          <a:latin typeface="Cambria Math" panose="02040503050406030204" pitchFamily="18" charset="0"/>
                        </a:rPr>
                        <m:t>𝑃</m:t>
                      </m:r>
                      <m:r>
                        <a:rPr lang="zh-CN" altLang="en-US" sz="1300" i="0">
                          <a:latin typeface="Cambria Math" panose="02040503050406030204" pitchFamily="18" charset="0"/>
                        </a:rPr>
                        <m:t>=</m:t>
                      </m:r>
                      <m:r>
                        <a:rPr lang="zh-CN" altLang="en-US" sz="1300" i="1">
                          <a:latin typeface="Cambria Math" panose="02040503050406030204" pitchFamily="18" charset="0"/>
                        </a:rPr>
                        <m:t>𝑅h𝑜</m:t>
                      </m:r>
                      <m:r>
                        <m:rPr>
                          <m:lit/>
                        </m:rPr>
                        <a:rPr lang="zh-CN" altLang="en-US" sz="1300" i="0">
                          <a:latin typeface="Cambria Math" panose="02040503050406030204" pitchFamily="18" charset="0"/>
                        </a:rPr>
                        <m:t>_</m:t>
                      </m:r>
                      <m:r>
                        <a:rPr lang="zh-CN" altLang="en-US" sz="1300" i="1">
                          <a:latin typeface="Cambria Math" panose="02040503050406030204" pitchFamily="18" charset="0"/>
                        </a:rPr>
                        <m:t>𝑁𝑏𝑇𝑖</m:t>
                      </m:r>
                      <m:d>
                        <m:dPr>
                          <m:ctrlPr>
                            <a:rPr lang="zh-CN" altLang="en-US" sz="1300" i="1">
                              <a:solidFill>
                                <a:srgbClr val="836967"/>
                              </a:solidFill>
                              <a:latin typeface="Cambria Math" panose="02040503050406030204" pitchFamily="18" charset="0"/>
                            </a:rPr>
                          </m:ctrlPr>
                        </m:dPr>
                        <m:e>
                          <m:r>
                            <a:rPr lang="zh-CN" altLang="en-US" sz="1300" i="1">
                              <a:latin typeface="Cambria Math" panose="02040503050406030204" pitchFamily="18" charset="0"/>
                            </a:rPr>
                            <m:t>𝑇</m:t>
                          </m:r>
                          <m:r>
                            <a:rPr lang="zh-CN" altLang="en-US" sz="1300" i="0">
                              <a:latin typeface="Cambria Math" panose="02040503050406030204" pitchFamily="18" charset="0"/>
                            </a:rPr>
                            <m:t>,</m:t>
                          </m:r>
                          <m:r>
                            <a:rPr lang="zh-CN" altLang="en-US" sz="1300" i="1">
                              <a:latin typeface="Cambria Math" panose="02040503050406030204" pitchFamily="18" charset="0"/>
                            </a:rPr>
                            <m:t>𝐵</m:t>
                          </m:r>
                          <m:r>
                            <a:rPr lang="zh-CN" altLang="en-US" sz="1300" i="0">
                              <a:latin typeface="Cambria Math" panose="02040503050406030204" pitchFamily="18" charset="0"/>
                            </a:rPr>
                            <m:t>,</m:t>
                          </m:r>
                          <m:sSub>
                            <m:sSubPr>
                              <m:ctrlPr>
                                <a:rPr lang="zh-CN" altLang="en-US" sz="1300" i="1">
                                  <a:solidFill>
                                    <a:srgbClr val="836967"/>
                                  </a:solidFill>
                                  <a:latin typeface="Cambria Math" panose="02040503050406030204" pitchFamily="18" charset="0"/>
                                </a:rPr>
                              </m:ctrlPr>
                            </m:sSubPr>
                            <m:e>
                              <m:r>
                                <a:rPr lang="zh-CN" altLang="en-US" sz="1300" i="1">
                                  <a:latin typeface="Cambria Math" panose="02040503050406030204" pitchFamily="18" charset="0"/>
                                </a:rPr>
                                <m:t>𝐼</m:t>
                              </m:r>
                            </m:e>
                            <m:sub>
                              <m:r>
                                <a:rPr lang="zh-CN" altLang="en-US" sz="1300" i="1">
                                  <a:latin typeface="Cambria Math" panose="02040503050406030204" pitchFamily="18" charset="0"/>
                                </a:rPr>
                                <m:t>𝑐𝑜𝑖𝑙</m:t>
                              </m:r>
                            </m:sub>
                          </m:sSub>
                        </m:e>
                      </m:d>
                      <m:r>
                        <a:rPr lang="zh-CN" altLang="en-US" sz="1300" i="0">
                          <a:latin typeface="Cambria Math" panose="02040503050406030204" pitchFamily="18" charset="0"/>
                        </a:rPr>
                        <m:t>∙</m:t>
                      </m:r>
                      <m:sSup>
                        <m:sSupPr>
                          <m:ctrlPr>
                            <a:rPr lang="zh-CN" altLang="en-US" sz="1300" i="1">
                              <a:solidFill>
                                <a:srgbClr val="836967"/>
                              </a:solidFill>
                              <a:latin typeface="Cambria Math" panose="02040503050406030204" pitchFamily="18" charset="0"/>
                            </a:rPr>
                          </m:ctrlPr>
                        </m:sSupPr>
                        <m:e>
                          <m:d>
                            <m:dPr>
                              <m:ctrlPr>
                                <a:rPr lang="zh-CN" altLang="en-US" sz="1300" i="1">
                                  <a:solidFill>
                                    <a:srgbClr val="836967"/>
                                  </a:solidFill>
                                  <a:latin typeface="Cambria Math" panose="02040503050406030204" pitchFamily="18" charset="0"/>
                                </a:rPr>
                              </m:ctrlPr>
                            </m:dPr>
                            <m:e>
                              <m:f>
                                <m:fPr>
                                  <m:ctrlPr>
                                    <a:rPr lang="zh-CN" altLang="en-US" sz="1300" i="1">
                                      <a:solidFill>
                                        <a:srgbClr val="836967"/>
                                      </a:solidFill>
                                      <a:latin typeface="Cambria Math" panose="02040503050406030204" pitchFamily="18" charset="0"/>
                                    </a:rPr>
                                  </m:ctrlPr>
                                </m:fPr>
                                <m:num>
                                  <m:sSub>
                                    <m:sSubPr>
                                      <m:ctrlPr>
                                        <a:rPr lang="zh-CN" altLang="en-US" sz="1300" i="1">
                                          <a:solidFill>
                                            <a:srgbClr val="836967"/>
                                          </a:solidFill>
                                          <a:latin typeface="Cambria Math" panose="02040503050406030204" pitchFamily="18" charset="0"/>
                                        </a:rPr>
                                      </m:ctrlPr>
                                    </m:sSubPr>
                                    <m:e>
                                      <m:r>
                                        <a:rPr lang="zh-CN" altLang="en-US" sz="1300" i="1">
                                          <a:latin typeface="Cambria Math" panose="02040503050406030204" pitchFamily="18" charset="0"/>
                                        </a:rPr>
                                        <m:t>𝐼</m:t>
                                      </m:r>
                                    </m:e>
                                    <m:sub>
                                      <m:r>
                                        <a:rPr lang="zh-CN" altLang="en-US" sz="1300" i="1">
                                          <a:latin typeface="Cambria Math" panose="02040503050406030204" pitchFamily="18" charset="0"/>
                                        </a:rPr>
                                        <m:t>𝑐𝑜𝑖𝑙</m:t>
                                      </m:r>
                                    </m:sub>
                                  </m:sSub>
                                </m:num>
                                <m:den>
                                  <m:sSub>
                                    <m:sSubPr>
                                      <m:ctrlPr>
                                        <a:rPr lang="zh-CN" altLang="en-US" sz="1300" i="1">
                                          <a:solidFill>
                                            <a:srgbClr val="836967"/>
                                          </a:solidFill>
                                          <a:latin typeface="Cambria Math" panose="02040503050406030204" pitchFamily="18" charset="0"/>
                                        </a:rPr>
                                      </m:ctrlPr>
                                    </m:sSubPr>
                                    <m:e>
                                      <m:r>
                                        <a:rPr lang="zh-CN" altLang="en-US" sz="1300" i="1">
                                          <a:latin typeface="Cambria Math" panose="02040503050406030204" pitchFamily="18" charset="0"/>
                                        </a:rPr>
                                        <m:t>𝐴</m:t>
                                      </m:r>
                                    </m:e>
                                    <m:sub>
                                      <m:r>
                                        <a:rPr lang="zh-CN" altLang="en-US" sz="1300" i="1">
                                          <a:latin typeface="Cambria Math" panose="02040503050406030204" pitchFamily="18" charset="0"/>
                                        </a:rPr>
                                        <m:t>𝑤𝑖𝑟𝑒</m:t>
                                      </m:r>
                                    </m:sub>
                                  </m:sSub>
                                </m:den>
                              </m:f>
                            </m:e>
                          </m:d>
                        </m:e>
                        <m:sup>
                          <m:r>
                            <a:rPr lang="zh-CN" altLang="en-US" sz="1300" i="0">
                              <a:latin typeface="Cambria Math" panose="02040503050406030204" pitchFamily="18" charset="0"/>
                            </a:rPr>
                            <m:t>2</m:t>
                          </m:r>
                        </m:sup>
                      </m:sSup>
                      <m:r>
                        <a:rPr lang="zh-CN" altLang="en-US" sz="1300" i="0">
                          <a:latin typeface="Cambria Math" panose="02040503050406030204" pitchFamily="18" charset="0"/>
                        </a:rPr>
                        <m:t>   </m:t>
                      </m:r>
                      <m:d>
                        <m:dPr>
                          <m:ctrlPr>
                            <a:rPr lang="zh-CN" altLang="en-US" sz="1300" i="1">
                              <a:latin typeface="Cambria Math" panose="02040503050406030204" pitchFamily="18" charset="0"/>
                            </a:rPr>
                          </m:ctrlPr>
                        </m:dPr>
                        <m:e>
                          <m:r>
                            <a:rPr lang="en-US" altLang="zh-CN" sz="1300" b="0" i="1" smtClean="0">
                              <a:latin typeface="Cambria Math" panose="02040503050406030204" pitchFamily="18" charset="0"/>
                            </a:rPr>
                            <m:t>1</m:t>
                          </m:r>
                        </m:e>
                      </m:d>
                    </m:oMath>
                  </m:oMathPara>
                </a14:m>
                <a:endParaRPr lang="zh-CN" altLang="en-US" sz="1300" dirty="0"/>
              </a:p>
            </p:txBody>
          </p:sp>
        </mc:Choice>
        <mc:Fallback xmlns="">
          <p:sp>
            <p:nvSpPr>
              <p:cNvPr id="5" name="文本框 4">
                <a:extLst>
                  <a:ext uri="{FF2B5EF4-FFF2-40B4-BE49-F238E27FC236}">
                    <a16:creationId xmlns:a16="http://schemas.microsoft.com/office/drawing/2014/main" id="{B879C9E2-6BA1-025A-5D1A-F8D1B21E99CC}"/>
                  </a:ext>
                </a:extLst>
              </p:cNvPr>
              <p:cNvSpPr txBox="1">
                <a:spLocks noRot="1" noChangeAspect="1" noMove="1" noResize="1" noEditPoints="1" noAdjustHandles="1" noChangeArrowheads="1" noChangeShapeType="1" noTextEdit="1"/>
              </p:cNvSpPr>
              <p:nvPr/>
            </p:nvSpPr>
            <p:spPr>
              <a:xfrm>
                <a:off x="6507685" y="2209138"/>
                <a:ext cx="3248017" cy="581313"/>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27F171F1-E800-7869-E968-DE8F43BCC843}"/>
                  </a:ext>
                </a:extLst>
              </p:cNvPr>
              <p:cNvSpPr txBox="1"/>
              <p:nvPr/>
            </p:nvSpPr>
            <p:spPr>
              <a:xfrm>
                <a:off x="6507685" y="2801102"/>
                <a:ext cx="5684315" cy="54553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1300" i="1" smtClean="0">
                          <a:latin typeface="Cambria Math" panose="02040503050406030204" pitchFamily="18" charset="0"/>
                        </a:rPr>
                        <m:t>𝐵</m:t>
                      </m:r>
                      <m:d>
                        <m:dPr>
                          <m:ctrlPr>
                            <a:rPr lang="zh-CN" altLang="en-US" sz="1300" i="1">
                              <a:solidFill>
                                <a:srgbClr val="836967"/>
                              </a:solidFill>
                              <a:latin typeface="Cambria Math" panose="02040503050406030204" pitchFamily="18" charset="0"/>
                            </a:rPr>
                          </m:ctrlPr>
                        </m:dPr>
                        <m:e>
                          <m:r>
                            <a:rPr lang="zh-CN" altLang="en-US" sz="1300" i="1">
                              <a:latin typeface="Cambria Math" panose="02040503050406030204" pitchFamily="18" charset="0"/>
                            </a:rPr>
                            <m:t>𝜃</m:t>
                          </m:r>
                          <m:r>
                            <a:rPr lang="zh-CN" altLang="en-US" sz="1300" i="0">
                              <a:latin typeface="Cambria Math" panose="02040503050406030204" pitchFamily="18" charset="0"/>
                            </a:rPr>
                            <m:t>,</m:t>
                          </m:r>
                          <m:sSub>
                            <m:sSubPr>
                              <m:ctrlPr>
                                <a:rPr lang="zh-CN" altLang="en-US" sz="1300" i="1">
                                  <a:solidFill>
                                    <a:srgbClr val="836967"/>
                                  </a:solidFill>
                                  <a:latin typeface="Cambria Math" panose="02040503050406030204" pitchFamily="18" charset="0"/>
                                </a:rPr>
                              </m:ctrlPr>
                            </m:sSubPr>
                            <m:e>
                              <m:r>
                                <a:rPr lang="zh-CN" altLang="en-US" sz="1300" i="1">
                                  <a:latin typeface="Cambria Math" panose="02040503050406030204" pitchFamily="18" charset="0"/>
                                </a:rPr>
                                <m:t>𝐼</m:t>
                              </m:r>
                            </m:e>
                            <m:sub>
                              <m:r>
                                <a:rPr lang="zh-CN" altLang="en-US" sz="1300" i="1">
                                  <a:latin typeface="Cambria Math" panose="02040503050406030204" pitchFamily="18" charset="0"/>
                                </a:rPr>
                                <m:t>𝑐𝑜𝑖𝑙</m:t>
                              </m:r>
                            </m:sub>
                          </m:sSub>
                        </m:e>
                      </m:d>
                      <m:r>
                        <a:rPr lang="zh-CN" altLang="en-US" sz="1300" i="0">
                          <a:latin typeface="Cambria Math" panose="02040503050406030204" pitchFamily="18" charset="0"/>
                        </a:rPr>
                        <m:t>=</m:t>
                      </m:r>
                      <m:d>
                        <m:dPr>
                          <m:ctrlPr>
                            <a:rPr lang="zh-CN" altLang="en-US" sz="1300" i="1">
                              <a:solidFill>
                                <a:srgbClr val="836967"/>
                              </a:solidFill>
                              <a:latin typeface="Cambria Math" panose="02040503050406030204" pitchFamily="18" charset="0"/>
                            </a:rPr>
                          </m:ctrlPr>
                        </m:dPr>
                        <m:e>
                          <m:f>
                            <m:fPr>
                              <m:ctrlPr>
                                <a:rPr lang="zh-CN" altLang="en-US" sz="1300" i="1">
                                  <a:solidFill>
                                    <a:srgbClr val="836967"/>
                                  </a:solidFill>
                                  <a:latin typeface="Cambria Math" panose="02040503050406030204" pitchFamily="18" charset="0"/>
                                </a:rPr>
                              </m:ctrlPr>
                            </m:fPr>
                            <m:num>
                              <m:sSub>
                                <m:sSubPr>
                                  <m:ctrlPr>
                                    <a:rPr lang="zh-CN" altLang="en-US" sz="1300" i="1">
                                      <a:solidFill>
                                        <a:srgbClr val="836967"/>
                                      </a:solidFill>
                                      <a:latin typeface="Cambria Math" panose="02040503050406030204" pitchFamily="18" charset="0"/>
                                    </a:rPr>
                                  </m:ctrlPr>
                                </m:sSubPr>
                                <m:e>
                                  <m:r>
                                    <a:rPr lang="zh-CN" altLang="en-US" sz="1300" i="1">
                                      <a:latin typeface="Cambria Math" panose="02040503050406030204" pitchFamily="18" charset="0"/>
                                    </a:rPr>
                                    <m:t>𝐵</m:t>
                                  </m:r>
                                </m:e>
                                <m:sub>
                                  <m:r>
                                    <a:rPr lang="zh-CN" altLang="en-US" sz="1300" i="1">
                                      <a:latin typeface="Cambria Math" panose="02040503050406030204" pitchFamily="18" charset="0"/>
                                    </a:rPr>
                                    <m:t>𝑚𝑎𝑥</m:t>
                                  </m:r>
                                  <m:r>
                                    <a:rPr lang="zh-CN" altLang="en-US" sz="1300" i="0">
                                      <a:latin typeface="Cambria Math" panose="02040503050406030204" pitchFamily="18" charset="0"/>
                                    </a:rPr>
                                    <m:t>,</m:t>
                                  </m:r>
                                  <m:r>
                                    <a:rPr lang="zh-CN" altLang="en-US" sz="1300" i="1">
                                      <a:latin typeface="Cambria Math" panose="02040503050406030204" pitchFamily="18" charset="0"/>
                                    </a:rPr>
                                    <m:t>𝑖</m:t>
                                  </m:r>
                                </m:sub>
                              </m:sSub>
                              <m:r>
                                <a:rPr lang="zh-CN" altLang="en-US" sz="1300" i="0">
                                  <a:latin typeface="Cambria Math" panose="02040503050406030204" pitchFamily="18" charset="0"/>
                                </a:rPr>
                                <m:t>+</m:t>
                              </m:r>
                              <m:sSub>
                                <m:sSubPr>
                                  <m:ctrlPr>
                                    <a:rPr lang="zh-CN" altLang="en-US" sz="1300" i="1">
                                      <a:solidFill>
                                        <a:srgbClr val="836967"/>
                                      </a:solidFill>
                                      <a:latin typeface="Cambria Math" panose="02040503050406030204" pitchFamily="18" charset="0"/>
                                    </a:rPr>
                                  </m:ctrlPr>
                                </m:sSubPr>
                                <m:e>
                                  <m:r>
                                    <a:rPr lang="zh-CN" altLang="en-US" sz="1300" i="1">
                                      <a:latin typeface="Cambria Math" panose="02040503050406030204" pitchFamily="18" charset="0"/>
                                    </a:rPr>
                                    <m:t>𝐵</m:t>
                                  </m:r>
                                </m:e>
                                <m:sub>
                                  <m:r>
                                    <a:rPr lang="zh-CN" altLang="en-US" sz="1300" i="1">
                                      <a:latin typeface="Cambria Math" panose="02040503050406030204" pitchFamily="18" charset="0"/>
                                    </a:rPr>
                                    <m:t>𝑚𝑖𝑛</m:t>
                                  </m:r>
                                  <m:r>
                                    <a:rPr lang="zh-CN" altLang="en-US" sz="1300" i="0">
                                      <a:latin typeface="Cambria Math" panose="02040503050406030204" pitchFamily="18" charset="0"/>
                                    </a:rPr>
                                    <m:t>,</m:t>
                                  </m:r>
                                  <m:r>
                                    <a:rPr lang="zh-CN" altLang="en-US" sz="1300" i="1">
                                      <a:latin typeface="Cambria Math" panose="02040503050406030204" pitchFamily="18" charset="0"/>
                                    </a:rPr>
                                    <m:t>𝑖</m:t>
                                  </m:r>
                                </m:sub>
                              </m:sSub>
                            </m:num>
                            <m:den>
                              <m:r>
                                <a:rPr lang="zh-CN" altLang="en-US" sz="1300" i="0">
                                  <a:latin typeface="Cambria Math" panose="02040503050406030204" pitchFamily="18" charset="0"/>
                                </a:rPr>
                                <m:t>2</m:t>
                              </m:r>
                            </m:den>
                          </m:f>
                          <m:r>
                            <a:rPr lang="zh-CN" altLang="en-US" sz="1300" i="0">
                              <a:latin typeface="Cambria Math" panose="02040503050406030204" pitchFamily="18" charset="0"/>
                            </a:rPr>
                            <m:t>+</m:t>
                          </m:r>
                          <m:f>
                            <m:fPr>
                              <m:ctrlPr>
                                <a:rPr lang="zh-CN" altLang="en-US" sz="1300" i="1">
                                  <a:solidFill>
                                    <a:srgbClr val="836967"/>
                                  </a:solidFill>
                                  <a:latin typeface="Cambria Math" panose="02040503050406030204" pitchFamily="18" charset="0"/>
                                </a:rPr>
                              </m:ctrlPr>
                            </m:fPr>
                            <m:num>
                              <m:sSub>
                                <m:sSubPr>
                                  <m:ctrlPr>
                                    <a:rPr lang="zh-CN" altLang="en-US" sz="1300" i="1">
                                      <a:solidFill>
                                        <a:srgbClr val="836967"/>
                                      </a:solidFill>
                                      <a:latin typeface="Cambria Math" panose="02040503050406030204" pitchFamily="18" charset="0"/>
                                    </a:rPr>
                                  </m:ctrlPr>
                                </m:sSubPr>
                                <m:e>
                                  <m:r>
                                    <a:rPr lang="zh-CN" altLang="en-US" sz="1300" i="1">
                                      <a:latin typeface="Cambria Math" panose="02040503050406030204" pitchFamily="18" charset="0"/>
                                    </a:rPr>
                                    <m:t>𝐵</m:t>
                                  </m:r>
                                </m:e>
                                <m:sub>
                                  <m:r>
                                    <a:rPr lang="zh-CN" altLang="en-US" sz="1300" i="1">
                                      <a:latin typeface="Cambria Math" panose="02040503050406030204" pitchFamily="18" charset="0"/>
                                    </a:rPr>
                                    <m:t>𝑚𝑎𝑥</m:t>
                                  </m:r>
                                  <m:r>
                                    <a:rPr lang="zh-CN" altLang="en-US" sz="1300" i="0">
                                      <a:latin typeface="Cambria Math" panose="02040503050406030204" pitchFamily="18" charset="0"/>
                                    </a:rPr>
                                    <m:t>,</m:t>
                                  </m:r>
                                  <m:r>
                                    <a:rPr lang="zh-CN" altLang="en-US" sz="1300" i="1">
                                      <a:latin typeface="Cambria Math" panose="02040503050406030204" pitchFamily="18" charset="0"/>
                                    </a:rPr>
                                    <m:t>𝑖</m:t>
                                  </m:r>
                                </m:sub>
                              </m:sSub>
                              <m:r>
                                <a:rPr lang="zh-CN" altLang="en-US" sz="1300" i="0">
                                  <a:latin typeface="Cambria Math" panose="02040503050406030204" pitchFamily="18" charset="0"/>
                                </a:rPr>
                                <m:t>−</m:t>
                              </m:r>
                              <m:sSub>
                                <m:sSubPr>
                                  <m:ctrlPr>
                                    <a:rPr lang="zh-CN" altLang="en-US" sz="1300" i="1">
                                      <a:solidFill>
                                        <a:srgbClr val="836967"/>
                                      </a:solidFill>
                                      <a:latin typeface="Cambria Math" panose="02040503050406030204" pitchFamily="18" charset="0"/>
                                    </a:rPr>
                                  </m:ctrlPr>
                                </m:sSubPr>
                                <m:e>
                                  <m:r>
                                    <a:rPr lang="zh-CN" altLang="en-US" sz="1300" i="1">
                                      <a:latin typeface="Cambria Math" panose="02040503050406030204" pitchFamily="18" charset="0"/>
                                    </a:rPr>
                                    <m:t>𝐵</m:t>
                                  </m:r>
                                </m:e>
                                <m:sub>
                                  <m:r>
                                    <a:rPr lang="zh-CN" altLang="en-US" sz="1300" i="1">
                                      <a:latin typeface="Cambria Math" panose="02040503050406030204" pitchFamily="18" charset="0"/>
                                    </a:rPr>
                                    <m:t>𝑚𝑖𝑛</m:t>
                                  </m:r>
                                  <m:r>
                                    <a:rPr lang="zh-CN" altLang="en-US" sz="1300" i="0">
                                      <a:latin typeface="Cambria Math" panose="02040503050406030204" pitchFamily="18" charset="0"/>
                                    </a:rPr>
                                    <m:t>,</m:t>
                                  </m:r>
                                  <m:r>
                                    <a:rPr lang="zh-CN" altLang="en-US" sz="1300" i="1">
                                      <a:latin typeface="Cambria Math" panose="02040503050406030204" pitchFamily="18" charset="0"/>
                                    </a:rPr>
                                    <m:t>𝑖</m:t>
                                  </m:r>
                                </m:sub>
                              </m:sSub>
                            </m:num>
                            <m:den>
                              <m:r>
                                <a:rPr lang="zh-CN" altLang="en-US" sz="1300" i="0">
                                  <a:latin typeface="Cambria Math" panose="02040503050406030204" pitchFamily="18" charset="0"/>
                                </a:rPr>
                                <m:t>2</m:t>
                              </m:r>
                            </m:den>
                          </m:f>
                          <m:r>
                            <a:rPr lang="zh-CN" altLang="en-US" sz="1300" i="0">
                              <a:latin typeface="Cambria Math" panose="02040503050406030204" pitchFamily="18" charset="0"/>
                            </a:rPr>
                            <m:t>∙</m:t>
                          </m:r>
                          <m:r>
                            <m:rPr>
                              <m:sty m:val="p"/>
                            </m:rPr>
                            <a:rPr lang="zh-CN" altLang="en-US" sz="1300" i="0">
                              <a:latin typeface="Cambria Math" panose="02040503050406030204" pitchFamily="18" charset="0"/>
                            </a:rPr>
                            <m:t>co</m:t>
                          </m:r>
                          <m:func>
                            <m:funcPr>
                              <m:ctrlPr>
                                <a:rPr lang="zh-CN" altLang="en-US" sz="1300" i="1">
                                  <a:latin typeface="Cambria Math" panose="02040503050406030204" pitchFamily="18" charset="0"/>
                                </a:rPr>
                              </m:ctrlPr>
                            </m:funcPr>
                            <m:fName>
                              <m:r>
                                <m:rPr>
                                  <m:sty m:val="p"/>
                                </m:rPr>
                                <a:rPr lang="zh-CN" altLang="en-US" sz="1300" i="0">
                                  <a:latin typeface="Cambria Math" panose="02040503050406030204" pitchFamily="18" charset="0"/>
                                </a:rPr>
                                <m:t>s</m:t>
                              </m:r>
                            </m:fName>
                            <m:e>
                              <m:d>
                                <m:dPr>
                                  <m:ctrlPr>
                                    <a:rPr lang="zh-CN" altLang="en-US" sz="1300" i="1">
                                      <a:solidFill>
                                        <a:srgbClr val="836967"/>
                                      </a:solidFill>
                                      <a:latin typeface="Cambria Math" panose="02040503050406030204" pitchFamily="18" charset="0"/>
                                    </a:rPr>
                                  </m:ctrlPr>
                                </m:dPr>
                                <m:e>
                                  <m:r>
                                    <a:rPr lang="zh-CN" altLang="en-US" sz="1300" i="0">
                                      <a:latin typeface="Cambria Math" panose="02040503050406030204" pitchFamily="18" charset="0"/>
                                    </a:rPr>
                                    <m:t>4</m:t>
                                  </m:r>
                                  <m:d>
                                    <m:dPr>
                                      <m:ctrlPr>
                                        <a:rPr lang="zh-CN" altLang="en-US" sz="1300" i="1">
                                          <a:solidFill>
                                            <a:srgbClr val="836967"/>
                                          </a:solidFill>
                                          <a:latin typeface="Cambria Math" panose="02040503050406030204" pitchFamily="18" charset="0"/>
                                        </a:rPr>
                                      </m:ctrlPr>
                                    </m:dPr>
                                    <m:e>
                                      <m:r>
                                        <a:rPr lang="zh-CN" altLang="en-US" sz="1300" i="1">
                                          <a:latin typeface="Cambria Math" panose="02040503050406030204" pitchFamily="18" charset="0"/>
                                        </a:rPr>
                                        <m:t>𝜃</m:t>
                                      </m:r>
                                      <m:r>
                                        <a:rPr lang="zh-CN" altLang="en-US" sz="1300" i="0">
                                          <a:latin typeface="Cambria Math" panose="02040503050406030204" pitchFamily="18" charset="0"/>
                                        </a:rPr>
                                        <m:t>−</m:t>
                                      </m:r>
                                      <m:f>
                                        <m:fPr>
                                          <m:ctrlPr>
                                            <a:rPr lang="zh-CN" altLang="en-US" sz="1300" i="1">
                                              <a:solidFill>
                                                <a:srgbClr val="836967"/>
                                              </a:solidFill>
                                              <a:latin typeface="Cambria Math" panose="02040503050406030204" pitchFamily="18" charset="0"/>
                                            </a:rPr>
                                          </m:ctrlPr>
                                        </m:fPr>
                                        <m:num>
                                          <m:r>
                                            <a:rPr lang="zh-CN" altLang="en-US" sz="1300" i="1">
                                              <a:latin typeface="Cambria Math" panose="02040503050406030204" pitchFamily="18" charset="0"/>
                                            </a:rPr>
                                            <m:t>𝜋</m:t>
                                          </m:r>
                                        </m:num>
                                        <m:den>
                                          <m:r>
                                            <a:rPr lang="zh-CN" altLang="en-US" sz="1300" i="0">
                                              <a:latin typeface="Cambria Math" panose="02040503050406030204" pitchFamily="18" charset="0"/>
                                            </a:rPr>
                                            <m:t>4</m:t>
                                          </m:r>
                                        </m:den>
                                      </m:f>
                                    </m:e>
                                  </m:d>
                                </m:e>
                              </m:d>
                            </m:e>
                          </m:func>
                        </m:e>
                      </m:d>
                      <m:r>
                        <a:rPr lang="zh-CN" altLang="en-US" sz="1300" i="0">
                          <a:latin typeface="Cambria Math" panose="02040503050406030204" pitchFamily="18" charset="0"/>
                        </a:rPr>
                        <m:t>∙</m:t>
                      </m:r>
                      <m:f>
                        <m:fPr>
                          <m:ctrlPr>
                            <a:rPr lang="zh-CN" altLang="en-US" sz="1300" i="1">
                              <a:solidFill>
                                <a:srgbClr val="836967"/>
                              </a:solidFill>
                              <a:latin typeface="Cambria Math" panose="02040503050406030204" pitchFamily="18" charset="0"/>
                            </a:rPr>
                          </m:ctrlPr>
                        </m:fPr>
                        <m:num>
                          <m:sSub>
                            <m:sSubPr>
                              <m:ctrlPr>
                                <a:rPr lang="zh-CN" altLang="en-US" sz="1300" i="1">
                                  <a:solidFill>
                                    <a:srgbClr val="836967"/>
                                  </a:solidFill>
                                  <a:latin typeface="Cambria Math" panose="02040503050406030204" pitchFamily="18" charset="0"/>
                                </a:rPr>
                              </m:ctrlPr>
                            </m:sSubPr>
                            <m:e>
                              <m:r>
                                <a:rPr lang="zh-CN" altLang="en-US" sz="1300" i="1">
                                  <a:latin typeface="Cambria Math" panose="02040503050406030204" pitchFamily="18" charset="0"/>
                                </a:rPr>
                                <m:t>𝐼</m:t>
                              </m:r>
                            </m:e>
                            <m:sub>
                              <m:r>
                                <a:rPr lang="zh-CN" altLang="en-US" sz="1300" i="1">
                                  <a:latin typeface="Cambria Math" panose="02040503050406030204" pitchFamily="18" charset="0"/>
                                </a:rPr>
                                <m:t>𝑐𝑜𝑖𝑙</m:t>
                              </m:r>
                            </m:sub>
                          </m:sSub>
                        </m:num>
                        <m:den>
                          <m:sSub>
                            <m:sSubPr>
                              <m:ctrlPr>
                                <a:rPr lang="zh-CN" altLang="en-US" sz="1300" i="1">
                                  <a:solidFill>
                                    <a:srgbClr val="836967"/>
                                  </a:solidFill>
                                  <a:latin typeface="Cambria Math" panose="02040503050406030204" pitchFamily="18" charset="0"/>
                                </a:rPr>
                              </m:ctrlPr>
                            </m:sSubPr>
                            <m:e>
                              <m:r>
                                <a:rPr lang="zh-CN" altLang="en-US" sz="1300" i="1">
                                  <a:latin typeface="Cambria Math" panose="02040503050406030204" pitchFamily="18" charset="0"/>
                                </a:rPr>
                                <m:t>𝐼</m:t>
                              </m:r>
                            </m:e>
                            <m:sub>
                              <m:r>
                                <a:rPr lang="zh-CN" altLang="en-US" sz="1300" i="1">
                                  <a:latin typeface="Cambria Math" panose="02040503050406030204" pitchFamily="18" charset="0"/>
                                </a:rPr>
                                <m:t>𝑜𝑝</m:t>
                              </m:r>
                            </m:sub>
                          </m:sSub>
                        </m:den>
                      </m:f>
                      <m:r>
                        <a:rPr lang="zh-CN" altLang="en-US" sz="1300" i="0">
                          <a:latin typeface="Cambria Math" panose="02040503050406030204" pitchFamily="18" charset="0"/>
                        </a:rPr>
                        <m:t>    </m:t>
                      </m:r>
                      <m:d>
                        <m:dPr>
                          <m:ctrlPr>
                            <a:rPr lang="zh-CN" altLang="en-US" sz="1300" i="1">
                              <a:latin typeface="Cambria Math" panose="02040503050406030204" pitchFamily="18" charset="0"/>
                            </a:rPr>
                          </m:ctrlPr>
                        </m:dPr>
                        <m:e>
                          <m:r>
                            <a:rPr lang="en-US" altLang="zh-CN" sz="1300" b="0" i="1" smtClean="0">
                              <a:latin typeface="Cambria Math" panose="02040503050406030204" pitchFamily="18" charset="0"/>
                            </a:rPr>
                            <m:t>2</m:t>
                          </m:r>
                        </m:e>
                      </m:d>
                    </m:oMath>
                  </m:oMathPara>
                </a14:m>
                <a:endParaRPr lang="zh-CN" altLang="en-US" sz="1300" dirty="0"/>
              </a:p>
            </p:txBody>
          </p:sp>
        </mc:Choice>
        <mc:Fallback xmlns="">
          <p:sp>
            <p:nvSpPr>
              <p:cNvPr id="7" name="文本框 6">
                <a:extLst>
                  <a:ext uri="{FF2B5EF4-FFF2-40B4-BE49-F238E27FC236}">
                    <a16:creationId xmlns:a16="http://schemas.microsoft.com/office/drawing/2014/main" id="{27F171F1-E800-7869-E968-DE8F43BCC843}"/>
                  </a:ext>
                </a:extLst>
              </p:cNvPr>
              <p:cNvSpPr txBox="1">
                <a:spLocks noRot="1" noChangeAspect="1" noMove="1" noResize="1" noEditPoints="1" noAdjustHandles="1" noChangeArrowheads="1" noChangeShapeType="1" noTextEdit="1"/>
              </p:cNvSpPr>
              <p:nvPr/>
            </p:nvSpPr>
            <p:spPr>
              <a:xfrm>
                <a:off x="6507685" y="2801102"/>
                <a:ext cx="5684315" cy="545534"/>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56F930D1-6983-2C23-1209-3440A74DD09D}"/>
                  </a:ext>
                </a:extLst>
              </p:cNvPr>
              <p:cNvSpPr txBox="1"/>
              <p:nvPr/>
            </p:nvSpPr>
            <p:spPr>
              <a:xfrm>
                <a:off x="6507685" y="3357287"/>
                <a:ext cx="2030919" cy="2923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1300" i="1" smtClean="0">
                          <a:latin typeface="Cambria Math" panose="02040503050406030204" pitchFamily="18" charset="0"/>
                        </a:rPr>
                        <m:t>𝐽</m:t>
                      </m:r>
                      <m:d>
                        <m:dPr>
                          <m:ctrlPr>
                            <a:rPr lang="zh-CN" altLang="en-US" sz="1300" i="1">
                              <a:solidFill>
                                <a:srgbClr val="836967"/>
                              </a:solidFill>
                              <a:latin typeface="Cambria Math" panose="02040503050406030204" pitchFamily="18" charset="0"/>
                            </a:rPr>
                          </m:ctrlPr>
                        </m:dPr>
                        <m:e>
                          <m:r>
                            <a:rPr lang="zh-CN" altLang="en-US" sz="1300" i="1">
                              <a:latin typeface="Cambria Math" panose="02040503050406030204" pitchFamily="18" charset="0"/>
                            </a:rPr>
                            <m:t>𝜃</m:t>
                          </m:r>
                        </m:e>
                      </m:d>
                      <m:r>
                        <a:rPr lang="zh-CN" altLang="en-US" sz="1300" i="0">
                          <a:latin typeface="Cambria Math" panose="02040503050406030204" pitchFamily="18" charset="0"/>
                        </a:rPr>
                        <m:t>=</m:t>
                      </m:r>
                      <m:sSub>
                        <m:sSubPr>
                          <m:ctrlPr>
                            <a:rPr lang="zh-CN" altLang="en-US" sz="1300" i="1">
                              <a:solidFill>
                                <a:srgbClr val="836967"/>
                              </a:solidFill>
                              <a:latin typeface="Cambria Math" panose="02040503050406030204" pitchFamily="18" charset="0"/>
                            </a:rPr>
                          </m:ctrlPr>
                        </m:sSubPr>
                        <m:e>
                          <m:r>
                            <a:rPr lang="zh-CN" altLang="en-US" sz="1300" i="1">
                              <a:latin typeface="Cambria Math" panose="02040503050406030204" pitchFamily="18" charset="0"/>
                            </a:rPr>
                            <m:t>𝐽</m:t>
                          </m:r>
                        </m:e>
                        <m:sub>
                          <m:r>
                            <a:rPr lang="zh-CN" altLang="en-US" sz="1300" i="0">
                              <a:latin typeface="Cambria Math" panose="02040503050406030204" pitchFamily="18" charset="0"/>
                            </a:rPr>
                            <m:t>0</m:t>
                          </m:r>
                        </m:sub>
                      </m:sSub>
                      <m:r>
                        <a:rPr lang="zh-CN" altLang="en-US" sz="1300" i="0">
                          <a:latin typeface="Cambria Math" panose="02040503050406030204" pitchFamily="18" charset="0"/>
                        </a:rPr>
                        <m:t>∙</m:t>
                      </m:r>
                      <m:r>
                        <a:rPr lang="zh-CN" altLang="en-US" sz="1300" i="1">
                          <a:latin typeface="Cambria Math" panose="02040503050406030204" pitchFamily="18" charset="0"/>
                        </a:rPr>
                        <m:t>𝑐𝑜𝑠</m:t>
                      </m:r>
                      <m:d>
                        <m:dPr>
                          <m:ctrlPr>
                            <a:rPr lang="zh-CN" altLang="en-US" sz="1300" i="1">
                              <a:solidFill>
                                <a:srgbClr val="836967"/>
                              </a:solidFill>
                              <a:latin typeface="Cambria Math" panose="02040503050406030204" pitchFamily="18" charset="0"/>
                            </a:rPr>
                          </m:ctrlPr>
                        </m:dPr>
                        <m:e>
                          <m:r>
                            <a:rPr lang="zh-CN" altLang="en-US" sz="1300" i="0">
                              <a:latin typeface="Cambria Math" panose="02040503050406030204" pitchFamily="18" charset="0"/>
                            </a:rPr>
                            <m:t>2</m:t>
                          </m:r>
                          <m:r>
                            <a:rPr lang="zh-CN" altLang="en-US" sz="1300" i="1">
                              <a:latin typeface="Cambria Math" panose="02040503050406030204" pitchFamily="18" charset="0"/>
                            </a:rPr>
                            <m:t>𝜃</m:t>
                          </m:r>
                        </m:e>
                      </m:d>
                      <m:r>
                        <a:rPr lang="zh-CN" altLang="en-US" sz="1300" i="0">
                          <a:latin typeface="Cambria Math" panose="02040503050406030204" pitchFamily="18" charset="0"/>
                        </a:rPr>
                        <m:t>    </m:t>
                      </m:r>
                      <m:d>
                        <m:dPr>
                          <m:ctrlPr>
                            <a:rPr lang="zh-CN" altLang="en-US" sz="1300" i="1" smtClean="0">
                              <a:latin typeface="Cambria Math" panose="02040503050406030204" pitchFamily="18" charset="0"/>
                            </a:rPr>
                          </m:ctrlPr>
                        </m:dPr>
                        <m:e>
                          <m:r>
                            <a:rPr lang="en-US" altLang="zh-CN" sz="1300" b="0" i="0" smtClean="0">
                              <a:latin typeface="Cambria Math" panose="02040503050406030204" pitchFamily="18" charset="0"/>
                            </a:rPr>
                            <m:t>3</m:t>
                          </m:r>
                        </m:e>
                      </m:d>
                    </m:oMath>
                  </m:oMathPara>
                </a14:m>
                <a:endParaRPr lang="zh-CN" altLang="en-US" sz="1300" dirty="0"/>
              </a:p>
            </p:txBody>
          </p:sp>
        </mc:Choice>
        <mc:Fallback xmlns="">
          <p:sp>
            <p:nvSpPr>
              <p:cNvPr id="12" name="文本框 11">
                <a:extLst>
                  <a:ext uri="{FF2B5EF4-FFF2-40B4-BE49-F238E27FC236}">
                    <a16:creationId xmlns:a16="http://schemas.microsoft.com/office/drawing/2014/main" id="{56F930D1-6983-2C23-1209-3440A74DD09D}"/>
                  </a:ext>
                </a:extLst>
              </p:cNvPr>
              <p:cNvSpPr txBox="1">
                <a:spLocks noRot="1" noChangeAspect="1" noMove="1" noResize="1" noEditPoints="1" noAdjustHandles="1" noChangeArrowheads="1" noChangeShapeType="1" noTextEdit="1"/>
              </p:cNvSpPr>
              <p:nvPr/>
            </p:nvSpPr>
            <p:spPr>
              <a:xfrm>
                <a:off x="6507685" y="3357287"/>
                <a:ext cx="2030919" cy="292388"/>
              </a:xfrm>
              <a:prstGeom prst="rect">
                <a:avLst/>
              </a:prstGeom>
              <a:blipFill>
                <a:blip r:embed="rId6"/>
                <a:stretch>
                  <a:fillRect b="-208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9D4978C0-2941-27DF-7535-BFDD62D95A96}"/>
                  </a:ext>
                </a:extLst>
              </p:cNvPr>
              <p:cNvSpPr txBox="1"/>
              <p:nvPr/>
            </p:nvSpPr>
            <p:spPr>
              <a:xfrm>
                <a:off x="6507685" y="3660326"/>
                <a:ext cx="2371454" cy="65530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1300" i="1" smtClean="0">
                              <a:solidFill>
                                <a:srgbClr val="836967"/>
                              </a:solidFill>
                              <a:latin typeface="Cambria Math" panose="02040503050406030204" pitchFamily="18" charset="0"/>
                            </a:rPr>
                          </m:ctrlPr>
                        </m:sSubPr>
                        <m:e>
                          <m:r>
                            <a:rPr lang="zh-CN" altLang="en-US" sz="1300" i="1">
                              <a:latin typeface="Cambria Math" panose="02040503050406030204" pitchFamily="18" charset="0"/>
                            </a:rPr>
                            <m:t>𝐼</m:t>
                          </m:r>
                        </m:e>
                        <m:sub>
                          <m:r>
                            <a:rPr lang="zh-CN" altLang="en-US" sz="1300" i="1">
                              <a:latin typeface="Cambria Math" panose="02040503050406030204" pitchFamily="18" charset="0"/>
                            </a:rPr>
                            <m:t>𝑖</m:t>
                          </m:r>
                        </m:sub>
                      </m:sSub>
                      <m:r>
                        <a:rPr lang="zh-CN" altLang="en-US" sz="1300" i="0">
                          <a:latin typeface="Cambria Math" panose="02040503050406030204" pitchFamily="18" charset="0"/>
                        </a:rPr>
                        <m:t>=</m:t>
                      </m:r>
                      <m:nary>
                        <m:naryPr>
                          <m:limLoc m:val="subSup"/>
                          <m:ctrlPr>
                            <a:rPr lang="zh-CN" altLang="en-US" sz="1300" i="1">
                              <a:latin typeface="Cambria Math" panose="02040503050406030204" pitchFamily="18" charset="0"/>
                            </a:rPr>
                          </m:ctrlPr>
                        </m:naryPr>
                        <m:sub>
                          <m:r>
                            <a:rPr lang="zh-CN" altLang="en-US" sz="1300" i="0">
                              <a:latin typeface="Cambria Math" panose="02040503050406030204" pitchFamily="18" charset="0"/>
                            </a:rPr>
                            <m:t>−</m:t>
                          </m:r>
                          <m:f>
                            <m:fPr>
                              <m:ctrlPr>
                                <a:rPr lang="zh-CN" altLang="en-US" sz="1300" i="1">
                                  <a:solidFill>
                                    <a:srgbClr val="836967"/>
                                  </a:solidFill>
                                  <a:latin typeface="Cambria Math" panose="02040503050406030204" pitchFamily="18" charset="0"/>
                                </a:rPr>
                              </m:ctrlPr>
                            </m:fPr>
                            <m:num>
                              <m:r>
                                <a:rPr lang="zh-CN" altLang="en-US" sz="1300" i="1">
                                  <a:latin typeface="Cambria Math" panose="02040503050406030204" pitchFamily="18" charset="0"/>
                                </a:rPr>
                                <m:t>𝜋</m:t>
                              </m:r>
                            </m:num>
                            <m:den>
                              <m:r>
                                <a:rPr lang="zh-CN" altLang="en-US" sz="1300" i="0">
                                  <a:latin typeface="Cambria Math" panose="02040503050406030204" pitchFamily="18" charset="0"/>
                                </a:rPr>
                                <m:t>4</m:t>
                              </m:r>
                            </m:den>
                          </m:f>
                        </m:sub>
                        <m:sup>
                          <m:f>
                            <m:fPr>
                              <m:ctrlPr>
                                <a:rPr lang="zh-CN" altLang="en-US" sz="1300" i="1">
                                  <a:solidFill>
                                    <a:srgbClr val="836967"/>
                                  </a:solidFill>
                                  <a:latin typeface="Cambria Math" panose="02040503050406030204" pitchFamily="18" charset="0"/>
                                </a:rPr>
                              </m:ctrlPr>
                            </m:fPr>
                            <m:num>
                              <m:r>
                                <a:rPr lang="zh-CN" altLang="en-US" sz="1300" i="1">
                                  <a:latin typeface="Cambria Math" panose="02040503050406030204" pitchFamily="18" charset="0"/>
                                </a:rPr>
                                <m:t>𝜋</m:t>
                              </m:r>
                            </m:num>
                            <m:den>
                              <m:r>
                                <a:rPr lang="zh-CN" altLang="en-US" sz="1300" i="0">
                                  <a:latin typeface="Cambria Math" panose="02040503050406030204" pitchFamily="18" charset="0"/>
                                </a:rPr>
                                <m:t>4</m:t>
                              </m:r>
                            </m:den>
                          </m:f>
                        </m:sup>
                        <m:e>
                          <m:r>
                            <a:rPr lang="zh-CN" altLang="en-US" sz="1300" i="1">
                              <a:latin typeface="Cambria Math" panose="02040503050406030204" pitchFamily="18" charset="0"/>
                            </a:rPr>
                            <m:t>𝐽</m:t>
                          </m:r>
                          <m:d>
                            <m:dPr>
                              <m:ctrlPr>
                                <a:rPr lang="zh-CN" altLang="en-US" sz="1300" i="1">
                                  <a:solidFill>
                                    <a:srgbClr val="836967"/>
                                  </a:solidFill>
                                  <a:latin typeface="Cambria Math" panose="02040503050406030204" pitchFamily="18" charset="0"/>
                                </a:rPr>
                              </m:ctrlPr>
                            </m:dPr>
                            <m:e>
                              <m:r>
                                <a:rPr lang="zh-CN" altLang="en-US" sz="1300" i="1">
                                  <a:latin typeface="Cambria Math" panose="02040503050406030204" pitchFamily="18" charset="0"/>
                                </a:rPr>
                                <m:t>𝜃</m:t>
                              </m:r>
                            </m:e>
                          </m:d>
                          <m:r>
                            <a:rPr lang="zh-CN" altLang="en-US" sz="1300" i="0">
                              <a:latin typeface="Cambria Math" panose="02040503050406030204" pitchFamily="18" charset="0"/>
                            </a:rPr>
                            <m:t>∙</m:t>
                          </m:r>
                          <m:sSub>
                            <m:sSubPr>
                              <m:ctrlPr>
                                <a:rPr lang="zh-CN" altLang="en-US" sz="1300" i="1">
                                  <a:solidFill>
                                    <a:srgbClr val="836967"/>
                                  </a:solidFill>
                                  <a:latin typeface="Cambria Math" panose="02040503050406030204" pitchFamily="18" charset="0"/>
                                </a:rPr>
                              </m:ctrlPr>
                            </m:sSubPr>
                            <m:e>
                              <m:r>
                                <a:rPr lang="zh-CN" altLang="en-US" sz="1300" i="1">
                                  <a:latin typeface="Cambria Math" panose="02040503050406030204" pitchFamily="18" charset="0"/>
                                </a:rPr>
                                <m:t>𝑡</m:t>
                              </m:r>
                            </m:e>
                            <m:sub>
                              <m:r>
                                <a:rPr lang="zh-CN" altLang="en-US" sz="1300" i="1">
                                  <a:latin typeface="Cambria Math" panose="02040503050406030204" pitchFamily="18" charset="0"/>
                                </a:rPr>
                                <m:t>𝑖</m:t>
                              </m:r>
                            </m:sub>
                          </m:sSub>
                          <m:r>
                            <a:rPr lang="zh-CN" altLang="en-US" sz="1300" i="0">
                              <a:latin typeface="Cambria Math" panose="02040503050406030204" pitchFamily="18" charset="0"/>
                            </a:rPr>
                            <m:t>∙</m:t>
                          </m:r>
                          <m:sSub>
                            <m:sSubPr>
                              <m:ctrlPr>
                                <a:rPr lang="zh-CN" altLang="en-US" sz="1300" i="1">
                                  <a:solidFill>
                                    <a:srgbClr val="836967"/>
                                  </a:solidFill>
                                  <a:latin typeface="Cambria Math" panose="02040503050406030204" pitchFamily="18" charset="0"/>
                                </a:rPr>
                              </m:ctrlPr>
                            </m:sSubPr>
                            <m:e>
                              <m:r>
                                <a:rPr lang="zh-CN" altLang="en-US" sz="1300" i="1">
                                  <a:latin typeface="Cambria Math" panose="02040503050406030204" pitchFamily="18" charset="0"/>
                                </a:rPr>
                                <m:t>𝑟</m:t>
                              </m:r>
                            </m:e>
                            <m:sub>
                              <m:r>
                                <a:rPr lang="zh-CN" altLang="en-US" sz="1300" i="1">
                                  <a:latin typeface="Cambria Math" panose="02040503050406030204" pitchFamily="18" charset="0"/>
                                </a:rPr>
                                <m:t>𝑖</m:t>
                              </m:r>
                            </m:sub>
                          </m:sSub>
                          <m:r>
                            <a:rPr lang="zh-CN" altLang="en-US" sz="1300" i="0">
                              <a:latin typeface="Cambria Math" panose="02040503050406030204" pitchFamily="18" charset="0"/>
                            </a:rPr>
                            <m:t>∙</m:t>
                          </m:r>
                          <m:r>
                            <a:rPr lang="zh-CN" altLang="en-US" sz="1300" i="1">
                              <a:latin typeface="Cambria Math" panose="02040503050406030204" pitchFamily="18" charset="0"/>
                            </a:rPr>
                            <m:t>𝑑</m:t>
                          </m:r>
                          <m:r>
                            <a:rPr lang="zh-CN" altLang="en-US" sz="1300" i="1">
                              <a:latin typeface="Cambria Math" panose="02040503050406030204" pitchFamily="18" charset="0"/>
                            </a:rPr>
                            <m:t>𝜃</m:t>
                          </m:r>
                        </m:e>
                      </m:nary>
                      <m:r>
                        <a:rPr lang="zh-CN" altLang="en-US" sz="1300" i="0">
                          <a:latin typeface="Cambria Math" panose="02040503050406030204" pitchFamily="18" charset="0"/>
                        </a:rPr>
                        <m:t>    </m:t>
                      </m:r>
                      <m:d>
                        <m:dPr>
                          <m:ctrlPr>
                            <a:rPr lang="zh-CN" altLang="en-US" sz="1300" i="1">
                              <a:latin typeface="Cambria Math" panose="02040503050406030204" pitchFamily="18" charset="0"/>
                            </a:rPr>
                          </m:ctrlPr>
                        </m:dPr>
                        <m:e>
                          <m:r>
                            <a:rPr lang="en-US" altLang="zh-CN" sz="1300" b="0" i="1" smtClean="0">
                              <a:latin typeface="Cambria Math" panose="02040503050406030204" pitchFamily="18" charset="0"/>
                            </a:rPr>
                            <m:t>4</m:t>
                          </m:r>
                        </m:e>
                      </m:d>
                    </m:oMath>
                  </m:oMathPara>
                </a14:m>
                <a:endParaRPr lang="zh-CN" altLang="en-US" sz="1300" dirty="0"/>
              </a:p>
            </p:txBody>
          </p:sp>
        </mc:Choice>
        <mc:Fallback xmlns="">
          <p:sp>
            <p:nvSpPr>
              <p:cNvPr id="14" name="文本框 13">
                <a:extLst>
                  <a:ext uri="{FF2B5EF4-FFF2-40B4-BE49-F238E27FC236}">
                    <a16:creationId xmlns:a16="http://schemas.microsoft.com/office/drawing/2014/main" id="{9D4978C0-2941-27DF-7535-BFDD62D95A96}"/>
                  </a:ext>
                </a:extLst>
              </p:cNvPr>
              <p:cNvSpPr txBox="1">
                <a:spLocks noRot="1" noChangeAspect="1" noMove="1" noResize="1" noEditPoints="1" noAdjustHandles="1" noChangeArrowheads="1" noChangeShapeType="1" noTextEdit="1"/>
              </p:cNvSpPr>
              <p:nvPr/>
            </p:nvSpPr>
            <p:spPr>
              <a:xfrm>
                <a:off x="6507685" y="3660326"/>
                <a:ext cx="2371454" cy="655308"/>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C132A007-5DCA-E2FA-D05C-69BD98001064}"/>
                  </a:ext>
                </a:extLst>
              </p:cNvPr>
              <p:cNvSpPr txBox="1"/>
              <p:nvPr/>
            </p:nvSpPr>
            <p:spPr>
              <a:xfrm>
                <a:off x="6507685" y="4326285"/>
                <a:ext cx="1425523" cy="5007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1300" i="1" smtClean="0">
                              <a:solidFill>
                                <a:srgbClr val="836967"/>
                              </a:solidFill>
                              <a:latin typeface="Cambria Math" panose="02040503050406030204" pitchFamily="18" charset="0"/>
                            </a:rPr>
                          </m:ctrlPr>
                        </m:sSubPr>
                        <m:e>
                          <m:r>
                            <a:rPr lang="zh-CN" altLang="en-US" sz="1300" i="1">
                              <a:latin typeface="Cambria Math" panose="02040503050406030204" pitchFamily="18" charset="0"/>
                            </a:rPr>
                            <m:t>𝐽</m:t>
                          </m:r>
                        </m:e>
                        <m:sub>
                          <m:r>
                            <a:rPr lang="zh-CN" altLang="en-US" sz="1300" i="0">
                              <a:latin typeface="Cambria Math" panose="02040503050406030204" pitchFamily="18" charset="0"/>
                            </a:rPr>
                            <m:t>0</m:t>
                          </m:r>
                        </m:sub>
                      </m:sSub>
                      <m:r>
                        <a:rPr lang="zh-CN" altLang="en-US" sz="1300" i="0">
                          <a:latin typeface="Cambria Math" panose="02040503050406030204" pitchFamily="18" charset="0"/>
                        </a:rPr>
                        <m:t>=</m:t>
                      </m:r>
                      <m:f>
                        <m:fPr>
                          <m:ctrlPr>
                            <a:rPr lang="zh-CN" altLang="en-US" sz="1300" i="1">
                              <a:solidFill>
                                <a:srgbClr val="836967"/>
                              </a:solidFill>
                              <a:latin typeface="Cambria Math" panose="02040503050406030204" pitchFamily="18" charset="0"/>
                            </a:rPr>
                          </m:ctrlPr>
                        </m:fPr>
                        <m:num>
                          <m:sSub>
                            <m:sSubPr>
                              <m:ctrlPr>
                                <a:rPr lang="zh-CN" altLang="en-US" sz="1300" i="1">
                                  <a:solidFill>
                                    <a:srgbClr val="836967"/>
                                  </a:solidFill>
                                  <a:latin typeface="Cambria Math" panose="02040503050406030204" pitchFamily="18" charset="0"/>
                                </a:rPr>
                              </m:ctrlPr>
                            </m:sSubPr>
                            <m:e>
                              <m:r>
                                <a:rPr lang="zh-CN" altLang="en-US" sz="1300" i="1">
                                  <a:latin typeface="Cambria Math" panose="02040503050406030204" pitchFamily="18" charset="0"/>
                                </a:rPr>
                                <m:t>𝐼</m:t>
                              </m:r>
                            </m:e>
                            <m:sub>
                              <m:r>
                                <a:rPr lang="zh-CN" altLang="en-US" sz="1300" i="1">
                                  <a:latin typeface="Cambria Math" panose="02040503050406030204" pitchFamily="18" charset="0"/>
                                </a:rPr>
                                <m:t>𝑖</m:t>
                              </m:r>
                            </m:sub>
                          </m:sSub>
                        </m:num>
                        <m:den>
                          <m:sSub>
                            <m:sSubPr>
                              <m:ctrlPr>
                                <a:rPr lang="zh-CN" altLang="en-US" sz="1300" i="1">
                                  <a:solidFill>
                                    <a:srgbClr val="836967"/>
                                  </a:solidFill>
                                  <a:latin typeface="Cambria Math" panose="02040503050406030204" pitchFamily="18" charset="0"/>
                                </a:rPr>
                              </m:ctrlPr>
                            </m:sSubPr>
                            <m:e>
                              <m:r>
                                <a:rPr lang="zh-CN" altLang="en-US" sz="1300" i="1">
                                  <a:latin typeface="Cambria Math" panose="02040503050406030204" pitchFamily="18" charset="0"/>
                                </a:rPr>
                                <m:t>𝑡</m:t>
                              </m:r>
                            </m:e>
                            <m:sub>
                              <m:r>
                                <a:rPr lang="zh-CN" altLang="en-US" sz="1300" i="1">
                                  <a:latin typeface="Cambria Math" panose="02040503050406030204" pitchFamily="18" charset="0"/>
                                </a:rPr>
                                <m:t>𝑖</m:t>
                              </m:r>
                            </m:sub>
                          </m:sSub>
                          <m:r>
                            <a:rPr lang="zh-CN" altLang="en-US" sz="1300" i="0">
                              <a:latin typeface="Cambria Math" panose="02040503050406030204" pitchFamily="18" charset="0"/>
                            </a:rPr>
                            <m:t>∙</m:t>
                          </m:r>
                          <m:sSub>
                            <m:sSubPr>
                              <m:ctrlPr>
                                <a:rPr lang="zh-CN" altLang="en-US" sz="1300" i="1">
                                  <a:solidFill>
                                    <a:srgbClr val="836967"/>
                                  </a:solidFill>
                                  <a:latin typeface="Cambria Math" panose="02040503050406030204" pitchFamily="18" charset="0"/>
                                </a:rPr>
                              </m:ctrlPr>
                            </m:sSubPr>
                            <m:e>
                              <m:r>
                                <a:rPr lang="zh-CN" altLang="en-US" sz="1300" i="1">
                                  <a:latin typeface="Cambria Math" panose="02040503050406030204" pitchFamily="18" charset="0"/>
                                </a:rPr>
                                <m:t>𝑟</m:t>
                              </m:r>
                            </m:e>
                            <m:sub>
                              <m:r>
                                <a:rPr lang="zh-CN" altLang="en-US" sz="1300" i="1">
                                  <a:latin typeface="Cambria Math" panose="02040503050406030204" pitchFamily="18" charset="0"/>
                                </a:rPr>
                                <m:t>𝑖</m:t>
                              </m:r>
                            </m:sub>
                          </m:sSub>
                        </m:den>
                      </m:f>
                      <m:r>
                        <a:rPr lang="zh-CN" altLang="en-US" sz="1300" i="0">
                          <a:latin typeface="Cambria Math" panose="02040503050406030204" pitchFamily="18" charset="0"/>
                        </a:rPr>
                        <m:t>    </m:t>
                      </m:r>
                      <m:d>
                        <m:dPr>
                          <m:ctrlPr>
                            <a:rPr lang="zh-CN" altLang="en-US" sz="1300" i="1">
                              <a:latin typeface="Cambria Math" panose="02040503050406030204" pitchFamily="18" charset="0"/>
                            </a:rPr>
                          </m:ctrlPr>
                        </m:dPr>
                        <m:e>
                          <m:r>
                            <a:rPr lang="en-US" altLang="zh-CN" sz="1300" b="0" i="0" smtClean="0">
                              <a:latin typeface="Cambria Math" panose="02040503050406030204" pitchFamily="18" charset="0"/>
                            </a:rPr>
                            <m:t>5</m:t>
                          </m:r>
                        </m:e>
                      </m:d>
                    </m:oMath>
                  </m:oMathPara>
                </a14:m>
                <a:endParaRPr lang="zh-CN" altLang="en-US" sz="1300" dirty="0"/>
              </a:p>
            </p:txBody>
          </p:sp>
        </mc:Choice>
        <mc:Fallback xmlns="">
          <p:sp>
            <p:nvSpPr>
              <p:cNvPr id="16" name="文本框 15">
                <a:extLst>
                  <a:ext uri="{FF2B5EF4-FFF2-40B4-BE49-F238E27FC236}">
                    <a16:creationId xmlns:a16="http://schemas.microsoft.com/office/drawing/2014/main" id="{C132A007-5DCA-E2FA-D05C-69BD98001064}"/>
                  </a:ext>
                </a:extLst>
              </p:cNvPr>
              <p:cNvSpPr txBox="1">
                <a:spLocks noRot="1" noChangeAspect="1" noMove="1" noResize="1" noEditPoints="1" noAdjustHandles="1" noChangeArrowheads="1" noChangeShapeType="1" noTextEdit="1"/>
              </p:cNvSpPr>
              <p:nvPr/>
            </p:nvSpPr>
            <p:spPr>
              <a:xfrm>
                <a:off x="6507685" y="4326285"/>
                <a:ext cx="1425523" cy="500715"/>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B6E42D73-1E58-CB3F-E211-DA84A2289470}"/>
                  </a:ext>
                </a:extLst>
              </p:cNvPr>
              <p:cNvSpPr txBox="1"/>
              <p:nvPr/>
            </p:nvSpPr>
            <p:spPr>
              <a:xfrm>
                <a:off x="6507685" y="4837651"/>
                <a:ext cx="4464151" cy="6488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1300" i="1" smtClean="0">
                              <a:solidFill>
                                <a:srgbClr val="836967"/>
                              </a:solidFill>
                              <a:latin typeface="Cambria Math" panose="02040503050406030204" pitchFamily="18" charset="0"/>
                            </a:rPr>
                          </m:ctrlPr>
                        </m:sSubPr>
                        <m:e>
                          <m:r>
                            <a:rPr lang="zh-CN" altLang="en-US" sz="1300" i="1">
                              <a:latin typeface="Cambria Math" panose="02040503050406030204" pitchFamily="18" charset="0"/>
                            </a:rPr>
                            <m:t>𝑃</m:t>
                          </m:r>
                        </m:e>
                        <m:sub>
                          <m:r>
                            <a:rPr lang="zh-CN" altLang="en-US" sz="1300" i="1">
                              <a:latin typeface="Cambria Math" panose="02040503050406030204" pitchFamily="18" charset="0"/>
                            </a:rPr>
                            <m:t>𝑖</m:t>
                          </m:r>
                        </m:sub>
                      </m:sSub>
                      <m:r>
                        <a:rPr lang="zh-CN" altLang="en-US" sz="1300" i="0">
                          <a:latin typeface="Cambria Math" panose="02040503050406030204" pitchFamily="18" charset="0"/>
                        </a:rPr>
                        <m:t>=</m:t>
                      </m:r>
                      <m:sSup>
                        <m:sSupPr>
                          <m:ctrlPr>
                            <a:rPr lang="zh-CN" altLang="en-US" sz="1300" i="1">
                              <a:solidFill>
                                <a:srgbClr val="836967"/>
                              </a:solidFill>
                              <a:latin typeface="Cambria Math" panose="02040503050406030204" pitchFamily="18" charset="0"/>
                            </a:rPr>
                          </m:ctrlPr>
                        </m:sSupPr>
                        <m:e>
                          <m:d>
                            <m:dPr>
                              <m:ctrlPr>
                                <a:rPr lang="zh-CN" altLang="en-US" sz="1300" i="1">
                                  <a:solidFill>
                                    <a:srgbClr val="836967"/>
                                  </a:solidFill>
                                  <a:latin typeface="Cambria Math" panose="02040503050406030204" pitchFamily="18" charset="0"/>
                                </a:rPr>
                              </m:ctrlPr>
                            </m:dPr>
                            <m:e>
                              <m:f>
                                <m:fPr>
                                  <m:ctrlPr>
                                    <a:rPr lang="zh-CN" altLang="en-US" sz="1300" i="1">
                                      <a:solidFill>
                                        <a:srgbClr val="836967"/>
                                      </a:solidFill>
                                      <a:latin typeface="Cambria Math" panose="02040503050406030204" pitchFamily="18" charset="0"/>
                                    </a:rPr>
                                  </m:ctrlPr>
                                </m:fPr>
                                <m:num>
                                  <m:sSub>
                                    <m:sSubPr>
                                      <m:ctrlPr>
                                        <a:rPr lang="zh-CN" altLang="en-US" sz="1300" i="1">
                                          <a:solidFill>
                                            <a:srgbClr val="836967"/>
                                          </a:solidFill>
                                          <a:latin typeface="Cambria Math" panose="02040503050406030204" pitchFamily="18" charset="0"/>
                                        </a:rPr>
                                      </m:ctrlPr>
                                    </m:sSubPr>
                                    <m:e>
                                      <m:r>
                                        <a:rPr lang="zh-CN" altLang="en-US" sz="1300" i="1">
                                          <a:latin typeface="Cambria Math" panose="02040503050406030204" pitchFamily="18" charset="0"/>
                                        </a:rPr>
                                        <m:t>𝐼</m:t>
                                      </m:r>
                                    </m:e>
                                    <m:sub>
                                      <m:r>
                                        <a:rPr lang="zh-CN" altLang="en-US" sz="1300" i="1">
                                          <a:latin typeface="Cambria Math" panose="02040503050406030204" pitchFamily="18" charset="0"/>
                                        </a:rPr>
                                        <m:t>𝑖</m:t>
                                      </m:r>
                                    </m:sub>
                                  </m:sSub>
                                </m:num>
                                <m:den>
                                  <m:sSub>
                                    <m:sSubPr>
                                      <m:ctrlPr>
                                        <a:rPr lang="zh-CN" altLang="en-US" sz="1300" i="1">
                                          <a:solidFill>
                                            <a:srgbClr val="836967"/>
                                          </a:solidFill>
                                          <a:latin typeface="Cambria Math" panose="02040503050406030204" pitchFamily="18" charset="0"/>
                                        </a:rPr>
                                      </m:ctrlPr>
                                    </m:sSubPr>
                                    <m:e>
                                      <m:r>
                                        <a:rPr lang="zh-CN" altLang="en-US" sz="1300" i="1">
                                          <a:latin typeface="Cambria Math" panose="02040503050406030204" pitchFamily="18" charset="0"/>
                                        </a:rPr>
                                        <m:t>𝑟</m:t>
                                      </m:r>
                                    </m:e>
                                    <m:sub>
                                      <m:r>
                                        <a:rPr lang="zh-CN" altLang="en-US" sz="1300" i="1">
                                          <a:latin typeface="Cambria Math" panose="02040503050406030204" pitchFamily="18" charset="0"/>
                                        </a:rPr>
                                        <m:t>𝑖</m:t>
                                      </m:r>
                                    </m:sub>
                                  </m:sSub>
                                  <m:r>
                                    <a:rPr lang="zh-CN" altLang="en-US" sz="1300" i="0">
                                      <a:latin typeface="Cambria Math" panose="02040503050406030204" pitchFamily="18" charset="0"/>
                                    </a:rPr>
                                    <m:t>∙</m:t>
                                  </m:r>
                                  <m:sSub>
                                    <m:sSubPr>
                                      <m:ctrlPr>
                                        <a:rPr lang="zh-CN" altLang="en-US" sz="1300" i="1">
                                          <a:solidFill>
                                            <a:srgbClr val="836967"/>
                                          </a:solidFill>
                                          <a:latin typeface="Cambria Math" panose="02040503050406030204" pitchFamily="18" charset="0"/>
                                        </a:rPr>
                                      </m:ctrlPr>
                                    </m:sSubPr>
                                    <m:e>
                                      <m:r>
                                        <a:rPr lang="zh-CN" altLang="en-US" sz="1300" i="1">
                                          <a:latin typeface="Cambria Math" panose="02040503050406030204" pitchFamily="18" charset="0"/>
                                        </a:rPr>
                                        <m:t>𝑡</m:t>
                                      </m:r>
                                    </m:e>
                                    <m:sub>
                                      <m:r>
                                        <a:rPr lang="zh-CN" altLang="en-US" sz="1300" i="1">
                                          <a:latin typeface="Cambria Math" panose="02040503050406030204" pitchFamily="18" charset="0"/>
                                        </a:rPr>
                                        <m:t>𝑖</m:t>
                                      </m:r>
                                    </m:sub>
                                  </m:sSub>
                                </m:den>
                              </m:f>
                              <m:r>
                                <a:rPr lang="zh-CN" altLang="en-US" sz="1300" i="0">
                                  <a:latin typeface="Cambria Math" panose="02040503050406030204" pitchFamily="18" charset="0"/>
                                </a:rPr>
                                <m:t>∙</m:t>
                              </m:r>
                              <m:r>
                                <a:rPr lang="zh-CN" altLang="en-US" sz="1300" i="1">
                                  <a:latin typeface="Cambria Math" panose="02040503050406030204" pitchFamily="18" charset="0"/>
                                </a:rPr>
                                <m:t>𝑐𝑜𝑠</m:t>
                              </m:r>
                              <m:d>
                                <m:dPr>
                                  <m:ctrlPr>
                                    <a:rPr lang="zh-CN" altLang="en-US" sz="1300" i="1">
                                      <a:solidFill>
                                        <a:srgbClr val="836967"/>
                                      </a:solidFill>
                                      <a:latin typeface="Cambria Math" panose="02040503050406030204" pitchFamily="18" charset="0"/>
                                    </a:rPr>
                                  </m:ctrlPr>
                                </m:dPr>
                                <m:e>
                                  <m:r>
                                    <a:rPr lang="zh-CN" altLang="en-US" sz="1300" i="0">
                                      <a:latin typeface="Cambria Math" panose="02040503050406030204" pitchFamily="18" charset="0"/>
                                    </a:rPr>
                                    <m:t>2∙</m:t>
                                  </m:r>
                                  <m:f>
                                    <m:fPr>
                                      <m:ctrlPr>
                                        <a:rPr lang="zh-CN" altLang="en-US" sz="1300" i="1">
                                          <a:solidFill>
                                            <a:srgbClr val="836967"/>
                                          </a:solidFill>
                                          <a:latin typeface="Cambria Math" panose="02040503050406030204" pitchFamily="18" charset="0"/>
                                        </a:rPr>
                                      </m:ctrlPr>
                                    </m:fPr>
                                    <m:num>
                                      <m:r>
                                        <a:rPr lang="zh-CN" altLang="en-US" sz="1300" i="1">
                                          <a:latin typeface="Cambria Math" panose="02040503050406030204" pitchFamily="18" charset="0"/>
                                        </a:rPr>
                                        <m:t>𝑥</m:t>
                                      </m:r>
                                    </m:num>
                                    <m:den>
                                      <m:sSub>
                                        <m:sSubPr>
                                          <m:ctrlPr>
                                            <a:rPr lang="zh-CN" altLang="en-US" sz="1300" i="1">
                                              <a:solidFill>
                                                <a:srgbClr val="836967"/>
                                              </a:solidFill>
                                              <a:latin typeface="Cambria Math" panose="02040503050406030204" pitchFamily="18" charset="0"/>
                                            </a:rPr>
                                          </m:ctrlPr>
                                        </m:sSubPr>
                                        <m:e>
                                          <m:r>
                                            <a:rPr lang="zh-CN" altLang="en-US" sz="1300" i="1">
                                              <a:latin typeface="Cambria Math" panose="02040503050406030204" pitchFamily="18" charset="0"/>
                                            </a:rPr>
                                            <m:t>𝐿</m:t>
                                          </m:r>
                                        </m:e>
                                        <m:sub>
                                          <m:r>
                                            <a:rPr lang="zh-CN" altLang="en-US" sz="1300" i="1">
                                              <a:latin typeface="Cambria Math" panose="02040503050406030204" pitchFamily="18" charset="0"/>
                                            </a:rPr>
                                            <m:t>𝑡𝑢𝑟𝑛</m:t>
                                          </m:r>
                                        </m:sub>
                                      </m:sSub>
                                    </m:den>
                                  </m:f>
                                  <m:r>
                                    <a:rPr lang="zh-CN" altLang="en-US" sz="1300" i="0">
                                      <a:latin typeface="Cambria Math" panose="02040503050406030204" pitchFamily="18" charset="0"/>
                                    </a:rPr>
                                    <m:t>∙2∙</m:t>
                                  </m:r>
                                  <m:r>
                                    <a:rPr lang="zh-CN" altLang="en-US" sz="1300" i="1">
                                      <a:latin typeface="Cambria Math" panose="02040503050406030204" pitchFamily="18" charset="0"/>
                                    </a:rPr>
                                    <m:t>𝑝𝑖</m:t>
                                  </m:r>
                                </m:e>
                              </m:d>
                            </m:e>
                          </m:d>
                        </m:e>
                        <m:sup>
                          <m:r>
                            <a:rPr lang="zh-CN" altLang="en-US" sz="1300" i="0">
                              <a:latin typeface="Cambria Math" panose="02040503050406030204" pitchFamily="18" charset="0"/>
                            </a:rPr>
                            <m:t>2</m:t>
                          </m:r>
                        </m:sup>
                      </m:sSup>
                      <m:r>
                        <a:rPr lang="zh-CN" altLang="en-US" sz="1300" i="0">
                          <a:latin typeface="Cambria Math" panose="02040503050406030204" pitchFamily="18" charset="0"/>
                        </a:rPr>
                        <m:t>∙</m:t>
                      </m:r>
                      <m:r>
                        <a:rPr lang="zh-CN" altLang="en-US" sz="1300" i="1">
                          <a:latin typeface="Cambria Math" panose="02040503050406030204" pitchFamily="18" charset="0"/>
                        </a:rPr>
                        <m:t>𝑅h𝑜</m:t>
                      </m:r>
                      <m:r>
                        <m:rPr>
                          <m:lit/>
                        </m:rPr>
                        <a:rPr lang="zh-CN" altLang="en-US" sz="1300" i="0">
                          <a:latin typeface="Cambria Math" panose="02040503050406030204" pitchFamily="18" charset="0"/>
                        </a:rPr>
                        <m:t>_</m:t>
                      </m:r>
                      <m:r>
                        <a:rPr lang="zh-CN" altLang="en-US" sz="1300" i="1">
                          <a:latin typeface="Cambria Math" panose="02040503050406030204" pitchFamily="18" charset="0"/>
                        </a:rPr>
                        <m:t>𝐴𝑙</m:t>
                      </m:r>
                      <m:d>
                        <m:dPr>
                          <m:ctrlPr>
                            <a:rPr lang="zh-CN" altLang="en-US" sz="1300" i="1">
                              <a:latin typeface="Cambria Math" panose="02040503050406030204" pitchFamily="18" charset="0"/>
                            </a:rPr>
                          </m:ctrlPr>
                        </m:dPr>
                        <m:e>
                          <m:r>
                            <a:rPr lang="zh-CN" altLang="en-US" sz="1300" i="1">
                              <a:latin typeface="Cambria Math" panose="02040503050406030204" pitchFamily="18" charset="0"/>
                            </a:rPr>
                            <m:t>𝑇</m:t>
                          </m:r>
                        </m:e>
                      </m:d>
                      <m:r>
                        <a:rPr lang="zh-CN" altLang="en-US" sz="1300" i="0">
                          <a:latin typeface="Cambria Math" panose="02040503050406030204" pitchFamily="18" charset="0"/>
                        </a:rPr>
                        <m:t>∙</m:t>
                      </m:r>
                      <m:r>
                        <a:rPr lang="zh-CN" altLang="en-US" sz="1300" i="1">
                          <a:latin typeface="Cambria Math" panose="02040503050406030204" pitchFamily="18" charset="0"/>
                        </a:rPr>
                        <m:t>𝑓𝑅</m:t>
                      </m:r>
                      <m:r>
                        <a:rPr lang="zh-CN" altLang="en-US" sz="1300" i="0">
                          <a:latin typeface="Cambria Math" panose="02040503050406030204" pitchFamily="18" charset="0"/>
                        </a:rPr>
                        <m:t>   </m:t>
                      </m:r>
                      <m:d>
                        <m:dPr>
                          <m:ctrlPr>
                            <a:rPr lang="zh-CN" altLang="en-US" sz="1300" i="1">
                              <a:latin typeface="Cambria Math" panose="02040503050406030204" pitchFamily="18" charset="0"/>
                            </a:rPr>
                          </m:ctrlPr>
                        </m:dPr>
                        <m:e>
                          <m:r>
                            <a:rPr lang="en-US" altLang="zh-CN" sz="1300" b="0" i="1" smtClean="0">
                              <a:latin typeface="Cambria Math" panose="02040503050406030204" pitchFamily="18" charset="0"/>
                            </a:rPr>
                            <m:t>6</m:t>
                          </m:r>
                        </m:e>
                      </m:d>
                    </m:oMath>
                  </m:oMathPara>
                </a14:m>
                <a:endParaRPr lang="zh-CN" altLang="en-US" sz="1300" dirty="0"/>
              </a:p>
            </p:txBody>
          </p:sp>
        </mc:Choice>
        <mc:Fallback xmlns="">
          <p:sp>
            <p:nvSpPr>
              <p:cNvPr id="18" name="文本框 17">
                <a:extLst>
                  <a:ext uri="{FF2B5EF4-FFF2-40B4-BE49-F238E27FC236}">
                    <a16:creationId xmlns:a16="http://schemas.microsoft.com/office/drawing/2014/main" id="{B6E42D73-1E58-CB3F-E211-DA84A2289470}"/>
                  </a:ext>
                </a:extLst>
              </p:cNvPr>
              <p:cNvSpPr txBox="1">
                <a:spLocks noRot="1" noChangeAspect="1" noMove="1" noResize="1" noEditPoints="1" noAdjustHandles="1" noChangeArrowheads="1" noChangeShapeType="1" noTextEdit="1"/>
              </p:cNvSpPr>
              <p:nvPr/>
            </p:nvSpPr>
            <p:spPr>
              <a:xfrm>
                <a:off x="6507685" y="4837651"/>
                <a:ext cx="4464151" cy="648896"/>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E3570CA7-1F1E-8BFF-A406-B7F0FF6BF633}"/>
                  </a:ext>
                </a:extLst>
              </p:cNvPr>
              <p:cNvSpPr txBox="1"/>
              <p:nvPr/>
            </p:nvSpPr>
            <p:spPr>
              <a:xfrm>
                <a:off x="6507685" y="5497198"/>
                <a:ext cx="5108348" cy="65479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1300" i="1" smtClean="0">
                              <a:solidFill>
                                <a:srgbClr val="836967"/>
                              </a:solidFill>
                              <a:latin typeface="Cambria Math" panose="02040503050406030204" pitchFamily="18" charset="0"/>
                            </a:rPr>
                          </m:ctrlPr>
                        </m:sSubPr>
                        <m:e>
                          <m:r>
                            <a:rPr lang="zh-CN" altLang="en-US" sz="1300" i="1">
                              <a:latin typeface="Cambria Math" panose="02040503050406030204" pitchFamily="18" charset="0"/>
                            </a:rPr>
                            <m:t>𝑅</m:t>
                          </m:r>
                        </m:e>
                        <m:sub>
                          <m:r>
                            <a:rPr lang="zh-CN" altLang="en-US" sz="1300" i="1">
                              <a:latin typeface="Cambria Math" panose="02040503050406030204" pitchFamily="18" charset="0"/>
                            </a:rPr>
                            <m:t>𝑐𝑜𝑖𝑙</m:t>
                          </m:r>
                        </m:sub>
                      </m:sSub>
                      <m:r>
                        <a:rPr lang="zh-CN" altLang="en-US" sz="1300" i="0">
                          <a:latin typeface="Cambria Math" panose="02040503050406030204" pitchFamily="18" charset="0"/>
                        </a:rPr>
                        <m:t>=2∙</m:t>
                      </m:r>
                      <m:sSub>
                        <m:sSubPr>
                          <m:ctrlPr>
                            <a:rPr lang="zh-CN" altLang="en-US" sz="1300" i="1">
                              <a:solidFill>
                                <a:srgbClr val="836967"/>
                              </a:solidFill>
                              <a:latin typeface="Cambria Math" panose="02040503050406030204" pitchFamily="18" charset="0"/>
                            </a:rPr>
                          </m:ctrlPr>
                        </m:sSubPr>
                        <m:e>
                          <m:r>
                            <a:rPr lang="zh-CN" altLang="en-US" sz="1300" i="1">
                              <a:latin typeface="Cambria Math" panose="02040503050406030204" pitchFamily="18" charset="0"/>
                            </a:rPr>
                            <m:t>𝑁</m:t>
                          </m:r>
                        </m:e>
                        <m:sub>
                          <m:r>
                            <a:rPr lang="zh-CN" altLang="en-US" sz="1300" i="1">
                              <a:latin typeface="Cambria Math" panose="02040503050406030204" pitchFamily="18" charset="0"/>
                            </a:rPr>
                            <m:t>𝑡𝑢𝑟𝑛</m:t>
                          </m:r>
                        </m:sub>
                      </m:sSub>
                      <m:r>
                        <a:rPr lang="zh-CN" altLang="en-US" sz="1300" i="0">
                          <a:latin typeface="Cambria Math" panose="02040503050406030204" pitchFamily="18" charset="0"/>
                        </a:rPr>
                        <m:t>∙</m:t>
                      </m:r>
                      <m:nary>
                        <m:naryPr>
                          <m:chr m:val="∑"/>
                          <m:limLoc m:val="undOvr"/>
                          <m:ctrlPr>
                            <a:rPr lang="zh-CN" altLang="en-US" sz="1300" i="1">
                              <a:latin typeface="Cambria Math" panose="02040503050406030204" pitchFamily="18" charset="0"/>
                            </a:rPr>
                          </m:ctrlPr>
                        </m:naryPr>
                        <m:sub>
                          <m:r>
                            <a:rPr lang="zh-CN" altLang="en-US" sz="1300" i="1">
                              <a:latin typeface="Cambria Math" panose="02040503050406030204" pitchFamily="18" charset="0"/>
                            </a:rPr>
                            <m:t>𝑖</m:t>
                          </m:r>
                          <m:r>
                            <a:rPr lang="zh-CN" altLang="en-US" sz="1300" i="0">
                              <a:latin typeface="Cambria Math" panose="02040503050406030204" pitchFamily="18" charset="0"/>
                            </a:rPr>
                            <m:t>=1</m:t>
                          </m:r>
                        </m:sub>
                        <m:sup>
                          <m:r>
                            <a:rPr lang="zh-CN" altLang="en-US" sz="1300" i="0">
                              <a:latin typeface="Cambria Math" panose="02040503050406030204" pitchFamily="18" charset="0"/>
                            </a:rPr>
                            <m:t>10</m:t>
                          </m:r>
                        </m:sup>
                        <m:e>
                          <m:f>
                            <m:fPr>
                              <m:ctrlPr>
                                <a:rPr lang="zh-CN" altLang="en-US" sz="1300" i="1">
                                  <a:solidFill>
                                    <a:srgbClr val="836967"/>
                                  </a:solidFill>
                                  <a:latin typeface="Cambria Math" panose="02040503050406030204" pitchFamily="18" charset="0"/>
                                </a:rPr>
                              </m:ctrlPr>
                            </m:fPr>
                            <m:num>
                              <m:nary>
                                <m:naryPr>
                                  <m:limLoc m:val="subSup"/>
                                  <m:ctrlPr>
                                    <a:rPr lang="zh-CN" altLang="en-US" sz="1300" i="1">
                                      <a:latin typeface="Cambria Math" panose="02040503050406030204" pitchFamily="18" charset="0"/>
                                    </a:rPr>
                                  </m:ctrlPr>
                                </m:naryPr>
                                <m:sub>
                                  <m:r>
                                    <a:rPr lang="zh-CN" altLang="en-US" sz="1300" i="0">
                                      <a:latin typeface="Cambria Math" panose="02040503050406030204" pitchFamily="18" charset="0"/>
                                    </a:rPr>
                                    <m:t>0</m:t>
                                  </m:r>
                                </m:sub>
                                <m:sup>
                                  <m:sSub>
                                    <m:sSubPr>
                                      <m:ctrlPr>
                                        <a:rPr lang="zh-CN" altLang="en-US" sz="1300" i="1">
                                          <a:solidFill>
                                            <a:srgbClr val="836967"/>
                                          </a:solidFill>
                                          <a:latin typeface="Cambria Math" panose="02040503050406030204" pitchFamily="18" charset="0"/>
                                        </a:rPr>
                                      </m:ctrlPr>
                                    </m:sSubPr>
                                    <m:e>
                                      <m:r>
                                        <a:rPr lang="zh-CN" altLang="en-US" sz="1300" i="1">
                                          <a:latin typeface="Cambria Math" panose="02040503050406030204" pitchFamily="18" charset="0"/>
                                        </a:rPr>
                                        <m:t>𝐿</m:t>
                                      </m:r>
                                    </m:e>
                                    <m:sub>
                                      <m:r>
                                        <a:rPr lang="zh-CN" altLang="en-US" sz="1300" i="1">
                                          <a:latin typeface="Cambria Math" panose="02040503050406030204" pitchFamily="18" charset="0"/>
                                        </a:rPr>
                                        <m:t>𝑡𝑢𝑟𝑛</m:t>
                                      </m:r>
                                    </m:sub>
                                  </m:sSub>
                                </m:sup>
                                <m:e>
                                  <m:r>
                                    <a:rPr lang="zh-CN" altLang="en-US" sz="1300" i="1">
                                      <a:latin typeface="Cambria Math" panose="02040503050406030204" pitchFamily="18" charset="0"/>
                                    </a:rPr>
                                    <m:t>𝑅</m:t>
                                  </m:r>
                                  <m:r>
                                    <m:rPr>
                                      <m:sty m:val="p"/>
                                    </m:rPr>
                                    <a:rPr lang="zh-CN" altLang="en-US" sz="1300" i="0">
                                      <a:latin typeface="Cambria Math" panose="02040503050406030204" pitchFamily="18" charset="0"/>
                                    </a:rPr>
                                    <m:t>h</m:t>
                                  </m:r>
                                  <m:r>
                                    <a:rPr lang="zh-CN" altLang="en-US" sz="1300" i="1">
                                      <a:latin typeface="Cambria Math" panose="02040503050406030204" pitchFamily="18" charset="0"/>
                                    </a:rPr>
                                    <m:t>𝑜</m:t>
                                  </m:r>
                                  <m:r>
                                    <m:rPr>
                                      <m:lit/>
                                    </m:rPr>
                                    <a:rPr lang="zh-CN" altLang="en-US" sz="1300" i="0">
                                      <a:latin typeface="Cambria Math" panose="02040503050406030204" pitchFamily="18" charset="0"/>
                                    </a:rPr>
                                    <m:t>_</m:t>
                                  </m:r>
                                  <m:r>
                                    <a:rPr lang="zh-CN" altLang="en-US" sz="1300" i="1">
                                      <a:latin typeface="Cambria Math" panose="02040503050406030204" pitchFamily="18" charset="0"/>
                                    </a:rPr>
                                    <m:t>𝑁𝑏𝑇𝑖</m:t>
                                  </m:r>
                                  <m:d>
                                    <m:dPr>
                                      <m:ctrlPr>
                                        <a:rPr lang="zh-CN" altLang="en-US" sz="1300" i="1">
                                          <a:solidFill>
                                            <a:srgbClr val="836967"/>
                                          </a:solidFill>
                                          <a:latin typeface="Cambria Math" panose="02040503050406030204" pitchFamily="18" charset="0"/>
                                        </a:rPr>
                                      </m:ctrlPr>
                                    </m:dPr>
                                    <m:e>
                                      <m:sSub>
                                        <m:sSubPr>
                                          <m:ctrlPr>
                                            <a:rPr lang="zh-CN" altLang="en-US" sz="1300" i="1">
                                              <a:solidFill>
                                                <a:srgbClr val="836967"/>
                                              </a:solidFill>
                                              <a:latin typeface="Cambria Math" panose="02040503050406030204" pitchFamily="18" charset="0"/>
                                            </a:rPr>
                                          </m:ctrlPr>
                                        </m:sSubPr>
                                        <m:e>
                                          <m:r>
                                            <a:rPr lang="zh-CN" altLang="en-US" sz="1300" i="1">
                                              <a:latin typeface="Cambria Math" panose="02040503050406030204" pitchFamily="18" charset="0"/>
                                            </a:rPr>
                                            <m:t>𝑇</m:t>
                                          </m:r>
                                        </m:e>
                                        <m:sub>
                                          <m:r>
                                            <a:rPr lang="zh-CN" altLang="en-US" sz="1300" i="1">
                                              <a:latin typeface="Cambria Math" panose="02040503050406030204" pitchFamily="18" charset="0"/>
                                            </a:rPr>
                                            <m:t>𝑖</m:t>
                                          </m:r>
                                        </m:sub>
                                      </m:sSub>
                                      <m:d>
                                        <m:dPr>
                                          <m:ctrlPr>
                                            <a:rPr lang="zh-CN" altLang="en-US" sz="1300" i="1">
                                              <a:solidFill>
                                                <a:srgbClr val="836967"/>
                                              </a:solidFill>
                                              <a:latin typeface="Cambria Math" panose="02040503050406030204" pitchFamily="18" charset="0"/>
                                            </a:rPr>
                                          </m:ctrlPr>
                                        </m:dPr>
                                        <m:e>
                                          <m:r>
                                            <a:rPr lang="zh-CN" altLang="en-US" sz="1300" i="1">
                                              <a:latin typeface="Cambria Math" panose="02040503050406030204" pitchFamily="18" charset="0"/>
                                            </a:rPr>
                                            <m:t>𝑥</m:t>
                                          </m:r>
                                        </m:e>
                                      </m:d>
                                      <m:r>
                                        <a:rPr lang="zh-CN" altLang="en-US" sz="1300" i="0">
                                          <a:latin typeface="Cambria Math" panose="02040503050406030204" pitchFamily="18" charset="0"/>
                                        </a:rPr>
                                        <m:t>,</m:t>
                                      </m:r>
                                      <m:sSub>
                                        <m:sSubPr>
                                          <m:ctrlPr>
                                            <a:rPr lang="zh-CN" altLang="en-US" sz="1300" i="1">
                                              <a:solidFill>
                                                <a:srgbClr val="836967"/>
                                              </a:solidFill>
                                              <a:latin typeface="Cambria Math" panose="02040503050406030204" pitchFamily="18" charset="0"/>
                                            </a:rPr>
                                          </m:ctrlPr>
                                        </m:sSubPr>
                                        <m:e>
                                          <m:r>
                                            <a:rPr lang="zh-CN" altLang="en-US" sz="1300" i="1">
                                              <a:latin typeface="Cambria Math" panose="02040503050406030204" pitchFamily="18" charset="0"/>
                                            </a:rPr>
                                            <m:t>𝐵</m:t>
                                          </m:r>
                                        </m:e>
                                        <m:sub>
                                          <m:r>
                                            <a:rPr lang="zh-CN" altLang="en-US" sz="1300" i="1">
                                              <a:latin typeface="Cambria Math" panose="02040503050406030204" pitchFamily="18" charset="0"/>
                                            </a:rPr>
                                            <m:t>𝑖</m:t>
                                          </m:r>
                                        </m:sub>
                                      </m:sSub>
                                      <m:d>
                                        <m:dPr>
                                          <m:ctrlPr>
                                            <a:rPr lang="zh-CN" altLang="en-US" sz="1300" i="1">
                                              <a:solidFill>
                                                <a:srgbClr val="836967"/>
                                              </a:solidFill>
                                              <a:latin typeface="Cambria Math" panose="02040503050406030204" pitchFamily="18" charset="0"/>
                                            </a:rPr>
                                          </m:ctrlPr>
                                        </m:dPr>
                                        <m:e>
                                          <m:r>
                                            <a:rPr lang="zh-CN" altLang="en-US" sz="1300" i="1">
                                              <a:latin typeface="Cambria Math" panose="02040503050406030204" pitchFamily="18" charset="0"/>
                                            </a:rPr>
                                            <m:t>𝑥</m:t>
                                          </m:r>
                                          <m:r>
                                            <a:rPr lang="zh-CN" altLang="en-US" sz="1300" i="0">
                                              <a:latin typeface="Cambria Math" panose="02040503050406030204" pitchFamily="18" charset="0"/>
                                            </a:rPr>
                                            <m:t>,</m:t>
                                          </m:r>
                                          <m:sSub>
                                            <m:sSubPr>
                                              <m:ctrlPr>
                                                <a:rPr lang="zh-CN" altLang="en-US" sz="1300" i="1">
                                                  <a:solidFill>
                                                    <a:srgbClr val="836967"/>
                                                  </a:solidFill>
                                                  <a:latin typeface="Cambria Math" panose="02040503050406030204" pitchFamily="18" charset="0"/>
                                                </a:rPr>
                                              </m:ctrlPr>
                                            </m:sSubPr>
                                            <m:e>
                                              <m:r>
                                                <a:rPr lang="zh-CN" altLang="en-US" sz="1300" i="1">
                                                  <a:latin typeface="Cambria Math" panose="02040503050406030204" pitchFamily="18" charset="0"/>
                                                </a:rPr>
                                                <m:t>𝐼</m:t>
                                              </m:r>
                                            </m:e>
                                            <m:sub>
                                              <m:r>
                                                <a:rPr lang="zh-CN" altLang="en-US" sz="1300" i="1">
                                                  <a:latin typeface="Cambria Math" panose="02040503050406030204" pitchFamily="18" charset="0"/>
                                                </a:rPr>
                                                <m:t>𝑐𝑜𝑖𝑙</m:t>
                                              </m:r>
                                            </m:sub>
                                          </m:sSub>
                                        </m:e>
                                      </m:d>
                                      <m:r>
                                        <a:rPr lang="zh-CN" altLang="en-US" sz="1300" i="0">
                                          <a:latin typeface="Cambria Math" panose="02040503050406030204" pitchFamily="18" charset="0"/>
                                        </a:rPr>
                                        <m:t>,</m:t>
                                      </m:r>
                                      <m:sSub>
                                        <m:sSubPr>
                                          <m:ctrlPr>
                                            <a:rPr lang="zh-CN" altLang="en-US" sz="1300" i="1">
                                              <a:solidFill>
                                                <a:srgbClr val="836967"/>
                                              </a:solidFill>
                                              <a:latin typeface="Cambria Math" panose="02040503050406030204" pitchFamily="18" charset="0"/>
                                            </a:rPr>
                                          </m:ctrlPr>
                                        </m:sSubPr>
                                        <m:e>
                                          <m:r>
                                            <a:rPr lang="zh-CN" altLang="en-US" sz="1300" i="1">
                                              <a:latin typeface="Cambria Math" panose="02040503050406030204" pitchFamily="18" charset="0"/>
                                            </a:rPr>
                                            <m:t>𝐼</m:t>
                                          </m:r>
                                        </m:e>
                                        <m:sub>
                                          <m:r>
                                            <a:rPr lang="zh-CN" altLang="en-US" sz="1300" i="1">
                                              <a:latin typeface="Cambria Math" panose="02040503050406030204" pitchFamily="18" charset="0"/>
                                            </a:rPr>
                                            <m:t>𝑐𝑜𝑖𝑙</m:t>
                                          </m:r>
                                        </m:sub>
                                      </m:sSub>
                                    </m:e>
                                  </m:d>
                                </m:e>
                              </m:nary>
                            </m:num>
                            <m:den>
                              <m:sSub>
                                <m:sSubPr>
                                  <m:ctrlPr>
                                    <a:rPr lang="zh-CN" altLang="en-US" sz="1300" i="1">
                                      <a:solidFill>
                                        <a:srgbClr val="836967"/>
                                      </a:solidFill>
                                      <a:latin typeface="Cambria Math" panose="02040503050406030204" pitchFamily="18" charset="0"/>
                                    </a:rPr>
                                  </m:ctrlPr>
                                </m:sSubPr>
                                <m:e>
                                  <m:r>
                                    <a:rPr lang="zh-CN" altLang="en-US" sz="1300" i="1">
                                      <a:latin typeface="Cambria Math" panose="02040503050406030204" pitchFamily="18" charset="0"/>
                                    </a:rPr>
                                    <m:t>𝐴</m:t>
                                  </m:r>
                                </m:e>
                                <m:sub>
                                  <m:r>
                                    <a:rPr lang="zh-CN" altLang="en-US" sz="1300" i="1">
                                      <a:latin typeface="Cambria Math" panose="02040503050406030204" pitchFamily="18" charset="0"/>
                                    </a:rPr>
                                    <m:t>𝑤𝑖𝑟𝑒</m:t>
                                  </m:r>
                                </m:sub>
                              </m:sSub>
                            </m:den>
                          </m:f>
                        </m:e>
                      </m:nary>
                      <m:r>
                        <a:rPr lang="zh-CN" altLang="en-US" sz="1300" i="0">
                          <a:latin typeface="Cambria Math" panose="02040503050406030204" pitchFamily="18" charset="0"/>
                        </a:rPr>
                        <m:t>     </m:t>
                      </m:r>
                      <m:d>
                        <m:dPr>
                          <m:ctrlPr>
                            <a:rPr lang="zh-CN" altLang="en-US" sz="1300" i="1">
                              <a:latin typeface="Cambria Math" panose="02040503050406030204" pitchFamily="18" charset="0"/>
                            </a:rPr>
                          </m:ctrlPr>
                        </m:dPr>
                        <m:e>
                          <m:r>
                            <a:rPr lang="en-US" altLang="zh-CN" sz="1300" b="0" i="0" smtClean="0">
                              <a:latin typeface="Cambria Math" panose="02040503050406030204" pitchFamily="18" charset="0"/>
                            </a:rPr>
                            <m:t>7</m:t>
                          </m:r>
                        </m:e>
                      </m:d>
                    </m:oMath>
                  </m:oMathPara>
                </a14:m>
                <a:endParaRPr lang="zh-CN" altLang="en-US" sz="1300" dirty="0"/>
              </a:p>
            </p:txBody>
          </p:sp>
        </mc:Choice>
        <mc:Fallback xmlns="">
          <p:sp>
            <p:nvSpPr>
              <p:cNvPr id="20" name="文本框 19">
                <a:extLst>
                  <a:ext uri="{FF2B5EF4-FFF2-40B4-BE49-F238E27FC236}">
                    <a16:creationId xmlns:a16="http://schemas.microsoft.com/office/drawing/2014/main" id="{E3570CA7-1F1E-8BFF-A406-B7F0FF6BF633}"/>
                  </a:ext>
                </a:extLst>
              </p:cNvPr>
              <p:cNvSpPr txBox="1">
                <a:spLocks noRot="1" noChangeAspect="1" noMove="1" noResize="1" noEditPoints="1" noAdjustHandles="1" noChangeArrowheads="1" noChangeShapeType="1" noTextEdit="1"/>
              </p:cNvSpPr>
              <p:nvPr/>
            </p:nvSpPr>
            <p:spPr>
              <a:xfrm>
                <a:off x="6507685" y="5497198"/>
                <a:ext cx="5108348" cy="654795"/>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D0922C90-5115-658E-ECC6-3909607376AC}"/>
                  </a:ext>
                </a:extLst>
              </p:cNvPr>
              <p:cNvSpPr txBox="1"/>
              <p:nvPr/>
            </p:nvSpPr>
            <p:spPr>
              <a:xfrm>
                <a:off x="6507685" y="6162645"/>
                <a:ext cx="3248017" cy="5615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1300" i="1" smtClean="0">
                              <a:solidFill>
                                <a:srgbClr val="836967"/>
                              </a:solidFill>
                              <a:latin typeface="Cambria Math" panose="02040503050406030204" pitchFamily="18" charset="0"/>
                            </a:rPr>
                          </m:ctrlPr>
                        </m:sSubPr>
                        <m:e>
                          <m:r>
                            <a:rPr lang="zh-CN" altLang="en-US" sz="1300" i="1">
                              <a:latin typeface="Cambria Math" panose="02040503050406030204" pitchFamily="18" charset="0"/>
                            </a:rPr>
                            <m:t>𝑅</m:t>
                          </m:r>
                        </m:e>
                        <m:sub>
                          <m:r>
                            <a:rPr lang="zh-CN" altLang="en-US" sz="1300" i="1">
                              <a:latin typeface="Cambria Math" panose="02040503050406030204" pitchFamily="18" charset="0"/>
                            </a:rPr>
                            <m:t>𝑓</m:t>
                          </m:r>
                          <m:r>
                            <m:rPr>
                              <m:lit/>
                            </m:rPr>
                            <a:rPr lang="zh-CN" altLang="en-US" sz="1300" i="0">
                              <a:latin typeface="Cambria Math" panose="02040503050406030204" pitchFamily="18" charset="0"/>
                            </a:rPr>
                            <m:t>_</m:t>
                          </m:r>
                          <m:r>
                            <a:rPr lang="zh-CN" altLang="en-US" sz="1300" i="1">
                              <a:latin typeface="Cambria Math" panose="02040503050406030204" pitchFamily="18" charset="0"/>
                            </a:rPr>
                            <m:t>𝑖</m:t>
                          </m:r>
                        </m:sub>
                      </m:sSub>
                      <m:r>
                        <a:rPr lang="zh-CN" altLang="en-US" sz="1300" i="0">
                          <a:latin typeface="Cambria Math" panose="02040503050406030204" pitchFamily="18" charset="0"/>
                        </a:rPr>
                        <m:t>=2∙</m:t>
                      </m:r>
                      <m:f>
                        <m:fPr>
                          <m:ctrlPr>
                            <a:rPr lang="zh-CN" altLang="en-US" sz="1300" i="1">
                              <a:solidFill>
                                <a:srgbClr val="836967"/>
                              </a:solidFill>
                              <a:latin typeface="Cambria Math" panose="02040503050406030204" pitchFamily="18" charset="0"/>
                            </a:rPr>
                          </m:ctrlPr>
                        </m:fPr>
                        <m:num>
                          <m:r>
                            <a:rPr lang="zh-CN" altLang="en-US" sz="1300" i="1">
                              <a:latin typeface="Cambria Math" panose="02040503050406030204" pitchFamily="18" charset="0"/>
                            </a:rPr>
                            <m:t>𝑅</m:t>
                          </m:r>
                          <m:r>
                            <m:rPr>
                              <m:sty m:val="p"/>
                            </m:rPr>
                            <a:rPr lang="zh-CN" altLang="en-US" sz="1300" i="0">
                              <a:latin typeface="Cambria Math" panose="02040503050406030204" pitchFamily="18" charset="0"/>
                            </a:rPr>
                            <m:t>h</m:t>
                          </m:r>
                          <m:r>
                            <a:rPr lang="zh-CN" altLang="en-US" sz="1300" i="1">
                              <a:latin typeface="Cambria Math" panose="02040503050406030204" pitchFamily="18" charset="0"/>
                            </a:rPr>
                            <m:t>𝑜</m:t>
                          </m:r>
                          <m:r>
                            <m:rPr>
                              <m:lit/>
                            </m:rPr>
                            <a:rPr lang="zh-CN" altLang="en-US" sz="1300" i="0">
                              <a:latin typeface="Cambria Math" panose="02040503050406030204" pitchFamily="18" charset="0"/>
                            </a:rPr>
                            <m:t>_</m:t>
                          </m:r>
                          <m:r>
                            <a:rPr lang="zh-CN" altLang="en-US" sz="1300" i="1">
                              <a:latin typeface="Cambria Math" panose="02040503050406030204" pitchFamily="18" charset="0"/>
                            </a:rPr>
                            <m:t>𝐴𝑙</m:t>
                          </m:r>
                          <m:d>
                            <m:dPr>
                              <m:ctrlPr>
                                <a:rPr lang="zh-CN" altLang="en-US" sz="1300" i="1">
                                  <a:latin typeface="Cambria Math" panose="02040503050406030204" pitchFamily="18" charset="0"/>
                                </a:rPr>
                              </m:ctrlPr>
                            </m:dPr>
                            <m:e>
                              <m:sSub>
                                <m:sSubPr>
                                  <m:ctrlPr>
                                    <a:rPr lang="zh-CN" altLang="en-US" sz="1300" i="1">
                                      <a:solidFill>
                                        <a:srgbClr val="836967"/>
                                      </a:solidFill>
                                      <a:latin typeface="Cambria Math" panose="02040503050406030204" pitchFamily="18" charset="0"/>
                                    </a:rPr>
                                  </m:ctrlPr>
                                </m:sSubPr>
                                <m:e>
                                  <m:r>
                                    <a:rPr lang="zh-CN" altLang="en-US" sz="1300" i="1">
                                      <a:latin typeface="Cambria Math" panose="02040503050406030204" pitchFamily="18" charset="0"/>
                                    </a:rPr>
                                    <m:t>𝑇</m:t>
                                  </m:r>
                                </m:e>
                                <m:sub>
                                  <m:r>
                                    <a:rPr lang="zh-CN" altLang="en-US" sz="1300" i="1">
                                      <a:latin typeface="Cambria Math" panose="02040503050406030204" pitchFamily="18" charset="0"/>
                                    </a:rPr>
                                    <m:t>𝑎𝑣𝑒</m:t>
                                  </m:r>
                                  <m:r>
                                    <a:rPr lang="zh-CN" altLang="en-US" sz="1300" i="0">
                                      <a:latin typeface="Cambria Math" panose="02040503050406030204" pitchFamily="18" charset="0"/>
                                    </a:rPr>
                                    <m:t>,</m:t>
                                  </m:r>
                                  <m:r>
                                    <a:rPr lang="zh-CN" altLang="en-US" sz="1300" i="1">
                                      <a:latin typeface="Cambria Math" panose="02040503050406030204" pitchFamily="18" charset="0"/>
                                    </a:rPr>
                                    <m:t>𝑖</m:t>
                                  </m:r>
                                </m:sub>
                              </m:sSub>
                            </m:e>
                          </m:d>
                        </m:num>
                        <m:den>
                          <m:f>
                            <m:fPr>
                              <m:type m:val="lin"/>
                              <m:ctrlPr>
                                <a:rPr lang="zh-CN" altLang="en-US" sz="1300" i="1">
                                  <a:latin typeface="Cambria Math" panose="02040503050406030204" pitchFamily="18" charset="0"/>
                                </a:rPr>
                              </m:ctrlPr>
                            </m:fPr>
                            <m:num>
                              <m:sSub>
                                <m:sSubPr>
                                  <m:ctrlPr>
                                    <a:rPr lang="zh-CN" altLang="en-US" sz="1300" i="1">
                                      <a:solidFill>
                                        <a:srgbClr val="836967"/>
                                      </a:solidFill>
                                      <a:latin typeface="Cambria Math" panose="02040503050406030204" pitchFamily="18" charset="0"/>
                                    </a:rPr>
                                  </m:ctrlPr>
                                </m:sSubPr>
                                <m:e>
                                  <m:r>
                                    <a:rPr lang="zh-CN" altLang="en-US" sz="1300" i="1">
                                      <a:latin typeface="Cambria Math" panose="02040503050406030204" pitchFamily="18" charset="0"/>
                                    </a:rPr>
                                    <m:t>𝐴</m:t>
                                  </m:r>
                                </m:e>
                                <m:sub>
                                  <m:r>
                                    <a:rPr lang="zh-CN" altLang="en-US" sz="1300" i="1">
                                      <a:latin typeface="Cambria Math" panose="02040503050406030204" pitchFamily="18" charset="0"/>
                                    </a:rPr>
                                    <m:t>𝑓</m:t>
                                  </m:r>
                                </m:sub>
                              </m:sSub>
                            </m:num>
                            <m:den>
                              <m:r>
                                <a:rPr lang="zh-CN" altLang="en-US" sz="1300" i="0">
                                  <a:latin typeface="Cambria Math" panose="02040503050406030204" pitchFamily="18" charset="0"/>
                                </a:rPr>
                                <m:t>2</m:t>
                              </m:r>
                            </m:den>
                          </m:f>
                        </m:den>
                      </m:f>
                      <m:r>
                        <a:rPr lang="zh-CN" altLang="en-US" sz="1300" i="0">
                          <a:latin typeface="Cambria Math" panose="02040503050406030204" pitchFamily="18" charset="0"/>
                        </a:rPr>
                        <m:t>∙</m:t>
                      </m:r>
                      <m:sSub>
                        <m:sSubPr>
                          <m:ctrlPr>
                            <a:rPr lang="zh-CN" altLang="en-US" sz="1300" i="1">
                              <a:solidFill>
                                <a:srgbClr val="836967"/>
                              </a:solidFill>
                              <a:latin typeface="Cambria Math" panose="02040503050406030204" pitchFamily="18" charset="0"/>
                            </a:rPr>
                          </m:ctrlPr>
                        </m:sSubPr>
                        <m:e>
                          <m:r>
                            <a:rPr lang="zh-CN" altLang="en-US" sz="1300" i="1">
                              <a:latin typeface="Cambria Math" panose="02040503050406030204" pitchFamily="18" charset="0"/>
                            </a:rPr>
                            <m:t>𝐿</m:t>
                          </m:r>
                        </m:e>
                        <m:sub>
                          <m:r>
                            <a:rPr lang="zh-CN" altLang="en-US" sz="1300" i="1">
                              <a:latin typeface="Cambria Math" panose="02040503050406030204" pitchFamily="18" charset="0"/>
                            </a:rPr>
                            <m:t>𝑚𝑎𝑔</m:t>
                          </m:r>
                        </m:sub>
                      </m:sSub>
                      <m:r>
                        <a:rPr lang="zh-CN" altLang="en-US" sz="1300" i="0">
                          <a:latin typeface="Cambria Math" panose="02040503050406030204" pitchFamily="18" charset="0"/>
                        </a:rPr>
                        <m:t>∙</m:t>
                      </m:r>
                      <m:r>
                        <a:rPr lang="zh-CN" altLang="en-US" sz="1300" i="1">
                          <a:latin typeface="Cambria Math" panose="02040503050406030204" pitchFamily="18" charset="0"/>
                        </a:rPr>
                        <m:t>𝑓𝑅</m:t>
                      </m:r>
                      <m:r>
                        <a:rPr lang="zh-CN" altLang="en-US" sz="1300" i="0">
                          <a:latin typeface="Cambria Math" panose="02040503050406030204" pitchFamily="18" charset="0"/>
                        </a:rPr>
                        <m:t>    </m:t>
                      </m:r>
                      <m:d>
                        <m:dPr>
                          <m:ctrlPr>
                            <a:rPr lang="zh-CN" altLang="en-US" sz="1300" i="1">
                              <a:latin typeface="Cambria Math" panose="02040503050406030204" pitchFamily="18" charset="0"/>
                            </a:rPr>
                          </m:ctrlPr>
                        </m:dPr>
                        <m:e>
                          <m:r>
                            <a:rPr lang="en-US" altLang="zh-CN" sz="1300" b="0" i="1" smtClean="0">
                              <a:latin typeface="Cambria Math" panose="02040503050406030204" pitchFamily="18" charset="0"/>
                            </a:rPr>
                            <m:t>8</m:t>
                          </m:r>
                        </m:e>
                      </m:d>
                    </m:oMath>
                  </m:oMathPara>
                </a14:m>
                <a:endParaRPr lang="zh-CN" altLang="en-US" sz="1300" dirty="0"/>
              </a:p>
            </p:txBody>
          </p:sp>
        </mc:Choice>
        <mc:Fallback xmlns="">
          <p:sp>
            <p:nvSpPr>
              <p:cNvPr id="22" name="文本框 21">
                <a:extLst>
                  <a:ext uri="{FF2B5EF4-FFF2-40B4-BE49-F238E27FC236}">
                    <a16:creationId xmlns:a16="http://schemas.microsoft.com/office/drawing/2014/main" id="{D0922C90-5115-658E-ECC6-3909607376AC}"/>
                  </a:ext>
                </a:extLst>
              </p:cNvPr>
              <p:cNvSpPr txBox="1">
                <a:spLocks noRot="1" noChangeAspect="1" noMove="1" noResize="1" noEditPoints="1" noAdjustHandles="1" noChangeArrowheads="1" noChangeShapeType="1" noTextEdit="1"/>
              </p:cNvSpPr>
              <p:nvPr/>
            </p:nvSpPr>
            <p:spPr>
              <a:xfrm>
                <a:off x="6507685" y="6162645"/>
                <a:ext cx="3248017" cy="561500"/>
              </a:xfrm>
              <a:prstGeom prst="rect">
                <a:avLst/>
              </a:prstGeom>
              <a:blipFill>
                <a:blip r:embed="rId11"/>
                <a:stretch>
                  <a:fillRect t="-6522" b="-77174"/>
                </a:stretch>
              </a:blipFill>
            </p:spPr>
            <p:txBody>
              <a:bodyPr/>
              <a:lstStyle/>
              <a:p>
                <a:r>
                  <a:rPr lang="zh-CN" altLang="en-US">
                    <a:noFill/>
                  </a:rPr>
                  <a:t> </a:t>
                </a:r>
              </a:p>
            </p:txBody>
          </p:sp>
        </mc:Fallback>
      </mc:AlternateContent>
      <p:sp>
        <p:nvSpPr>
          <p:cNvPr id="25" name="左大括号 24">
            <a:extLst>
              <a:ext uri="{FF2B5EF4-FFF2-40B4-BE49-F238E27FC236}">
                <a16:creationId xmlns:a16="http://schemas.microsoft.com/office/drawing/2014/main" id="{40F98714-BE49-F19C-F0F5-F9AE90939970}"/>
              </a:ext>
            </a:extLst>
          </p:cNvPr>
          <p:cNvSpPr/>
          <p:nvPr/>
        </p:nvSpPr>
        <p:spPr>
          <a:xfrm>
            <a:off x="6386056" y="2411658"/>
            <a:ext cx="178820" cy="778888"/>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文本框 26">
            <a:extLst>
              <a:ext uri="{FF2B5EF4-FFF2-40B4-BE49-F238E27FC236}">
                <a16:creationId xmlns:a16="http://schemas.microsoft.com/office/drawing/2014/main" id="{D0BFA98A-BBB1-9899-C17D-FCF5144C4C5A}"/>
              </a:ext>
            </a:extLst>
          </p:cNvPr>
          <p:cNvSpPr txBox="1"/>
          <p:nvPr/>
        </p:nvSpPr>
        <p:spPr>
          <a:xfrm>
            <a:off x="5771860" y="2587646"/>
            <a:ext cx="710808" cy="461665"/>
          </a:xfrm>
          <a:prstGeom prst="rect">
            <a:avLst/>
          </a:prstGeom>
          <a:noFill/>
        </p:spPr>
        <p:txBody>
          <a:bodyPr wrap="square">
            <a:spAutoFit/>
          </a:bodyPr>
          <a:lstStyle/>
          <a:p>
            <a:r>
              <a:rPr lang="zh-CN" altLang="en-US" sz="1200" dirty="0">
                <a:solidFill>
                  <a:srgbClr val="0096BF"/>
                </a:solidFill>
                <a:latin typeface="Arial" panose="020B0604020202020204" pitchFamily="34" charset="0"/>
                <a:sym typeface="Arial" panose="020B0604020202020204" pitchFamily="34" charset="0"/>
              </a:rPr>
              <a:t>超导线焦耳热</a:t>
            </a:r>
            <a:endParaRPr lang="zh-CN" altLang="en-US" sz="1200" dirty="0">
              <a:solidFill>
                <a:srgbClr val="0096BF"/>
              </a:solidFill>
            </a:endParaRPr>
          </a:p>
        </p:txBody>
      </p:sp>
      <p:sp>
        <p:nvSpPr>
          <p:cNvPr id="29" name="左大括号 28">
            <a:extLst>
              <a:ext uri="{FF2B5EF4-FFF2-40B4-BE49-F238E27FC236}">
                <a16:creationId xmlns:a16="http://schemas.microsoft.com/office/drawing/2014/main" id="{60140D6A-988A-5178-64C6-15A0DD494610}"/>
              </a:ext>
            </a:extLst>
          </p:cNvPr>
          <p:cNvSpPr/>
          <p:nvPr/>
        </p:nvSpPr>
        <p:spPr>
          <a:xfrm>
            <a:off x="6380242" y="3420515"/>
            <a:ext cx="178820" cy="1885951"/>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文本框 30">
            <a:extLst>
              <a:ext uri="{FF2B5EF4-FFF2-40B4-BE49-F238E27FC236}">
                <a16:creationId xmlns:a16="http://schemas.microsoft.com/office/drawing/2014/main" id="{D4415552-40D6-EC7D-1FD7-4044BB3EC03D}"/>
              </a:ext>
            </a:extLst>
          </p:cNvPr>
          <p:cNvSpPr txBox="1"/>
          <p:nvPr/>
        </p:nvSpPr>
        <p:spPr>
          <a:xfrm>
            <a:off x="5766046" y="4145368"/>
            <a:ext cx="710808" cy="461665"/>
          </a:xfrm>
          <a:prstGeom prst="rect">
            <a:avLst/>
          </a:prstGeom>
          <a:noFill/>
        </p:spPr>
        <p:txBody>
          <a:bodyPr wrap="square">
            <a:spAutoFit/>
          </a:bodyPr>
          <a:lstStyle/>
          <a:p>
            <a:r>
              <a:rPr lang="zh-CN" altLang="en-US" sz="1200" dirty="0">
                <a:solidFill>
                  <a:srgbClr val="0096BF"/>
                </a:solidFill>
                <a:latin typeface="Arial" panose="020B0604020202020204" pitchFamily="34" charset="0"/>
                <a:sym typeface="Arial" panose="020B0604020202020204" pitchFamily="34" charset="0"/>
              </a:rPr>
              <a:t>骨架</a:t>
            </a:r>
            <a:endParaRPr lang="en-US" altLang="zh-CN" sz="1200" dirty="0">
              <a:solidFill>
                <a:srgbClr val="0096BF"/>
              </a:solidFill>
              <a:latin typeface="Arial" panose="020B0604020202020204" pitchFamily="34" charset="0"/>
              <a:sym typeface="Arial" panose="020B0604020202020204" pitchFamily="34" charset="0"/>
            </a:endParaRPr>
          </a:p>
          <a:p>
            <a:r>
              <a:rPr lang="zh-CN" altLang="en-US" sz="1200" dirty="0">
                <a:solidFill>
                  <a:srgbClr val="0096BF"/>
                </a:solidFill>
                <a:latin typeface="Arial" panose="020B0604020202020204" pitchFamily="34" charset="0"/>
                <a:sym typeface="Arial" panose="020B0604020202020204" pitchFamily="34" charset="0"/>
              </a:rPr>
              <a:t>焦耳热</a:t>
            </a:r>
            <a:endParaRPr lang="zh-CN" altLang="en-US" sz="1200" dirty="0">
              <a:solidFill>
                <a:srgbClr val="0096BF"/>
              </a:solidFill>
            </a:endParaRPr>
          </a:p>
        </p:txBody>
      </p:sp>
      <p:sp>
        <p:nvSpPr>
          <p:cNvPr id="36" name="文本框 35">
            <a:extLst>
              <a:ext uri="{FF2B5EF4-FFF2-40B4-BE49-F238E27FC236}">
                <a16:creationId xmlns:a16="http://schemas.microsoft.com/office/drawing/2014/main" id="{D908D8E1-1B25-845A-7B97-01C9BB49D544}"/>
              </a:ext>
            </a:extLst>
          </p:cNvPr>
          <p:cNvSpPr txBox="1"/>
          <p:nvPr/>
        </p:nvSpPr>
        <p:spPr>
          <a:xfrm>
            <a:off x="5694915" y="5695692"/>
            <a:ext cx="853070" cy="276999"/>
          </a:xfrm>
          <a:prstGeom prst="rect">
            <a:avLst/>
          </a:prstGeom>
          <a:noFill/>
        </p:spPr>
        <p:txBody>
          <a:bodyPr wrap="square">
            <a:spAutoFit/>
          </a:bodyPr>
          <a:lstStyle/>
          <a:p>
            <a:r>
              <a:rPr lang="zh-CN" altLang="en-US" sz="1200" dirty="0">
                <a:solidFill>
                  <a:srgbClr val="0096BF"/>
                </a:solidFill>
                <a:latin typeface="Arial" panose="020B0604020202020204" pitchFamily="34" charset="0"/>
                <a:sym typeface="Arial" panose="020B0604020202020204" pitchFamily="34" charset="0"/>
              </a:rPr>
              <a:t>线圈电阻</a:t>
            </a:r>
            <a:endParaRPr lang="zh-CN" altLang="en-US" sz="1200" dirty="0">
              <a:solidFill>
                <a:srgbClr val="0096BF"/>
              </a:solidFill>
            </a:endParaRPr>
          </a:p>
        </p:txBody>
      </p:sp>
      <p:sp>
        <p:nvSpPr>
          <p:cNvPr id="38" name="文本框 37">
            <a:extLst>
              <a:ext uri="{FF2B5EF4-FFF2-40B4-BE49-F238E27FC236}">
                <a16:creationId xmlns:a16="http://schemas.microsoft.com/office/drawing/2014/main" id="{BEF5665E-BB18-8719-BEAF-F407086BE5E8}"/>
              </a:ext>
            </a:extLst>
          </p:cNvPr>
          <p:cNvSpPr txBox="1"/>
          <p:nvPr/>
        </p:nvSpPr>
        <p:spPr>
          <a:xfrm>
            <a:off x="5694915" y="6307436"/>
            <a:ext cx="853070" cy="276999"/>
          </a:xfrm>
          <a:prstGeom prst="rect">
            <a:avLst/>
          </a:prstGeom>
          <a:noFill/>
        </p:spPr>
        <p:txBody>
          <a:bodyPr wrap="square">
            <a:spAutoFit/>
          </a:bodyPr>
          <a:lstStyle/>
          <a:p>
            <a:r>
              <a:rPr lang="zh-CN" altLang="en-US" sz="1200" dirty="0">
                <a:solidFill>
                  <a:srgbClr val="0096BF"/>
                </a:solidFill>
                <a:latin typeface="Arial" panose="020B0604020202020204" pitchFamily="34" charset="0"/>
                <a:sym typeface="Arial" panose="020B0604020202020204" pitchFamily="34" charset="0"/>
              </a:rPr>
              <a:t>骨架电阻</a:t>
            </a:r>
            <a:endParaRPr lang="zh-CN" altLang="en-US" sz="1200" dirty="0">
              <a:solidFill>
                <a:srgbClr val="0096BF"/>
              </a:solidFill>
            </a:endParaRPr>
          </a:p>
        </p:txBody>
      </p:sp>
      <p:sp>
        <p:nvSpPr>
          <p:cNvPr id="40" name="文本框 15">
            <a:extLst>
              <a:ext uri="{FF2B5EF4-FFF2-40B4-BE49-F238E27FC236}">
                <a16:creationId xmlns:a16="http://schemas.microsoft.com/office/drawing/2014/main" id="{4DE4D386-BBED-EDDC-DCDA-7267734F1D21}"/>
              </a:ext>
            </a:extLst>
          </p:cNvPr>
          <p:cNvSpPr>
            <a:spLocks/>
          </p:cNvSpPr>
          <p:nvPr/>
        </p:nvSpPr>
        <p:spPr bwMode="auto">
          <a:xfrm>
            <a:off x="228185" y="879537"/>
            <a:ext cx="11737408" cy="1292662"/>
          </a:xfrm>
          <a:prstGeom prst="rect">
            <a:avLst/>
          </a:prstGeom>
          <a:noFill/>
        </p:spPr>
        <p:txBody>
          <a:bodyPr wrap="square" rtlCol="0">
            <a:spAutoFit/>
          </a:bodyPr>
          <a:lstStyle/>
          <a:p>
            <a:pPr>
              <a:spcAft>
                <a:spcPts val="400"/>
              </a:spcAft>
              <a:defRPr/>
            </a:pPr>
            <a:r>
              <a:rPr lang="zh-CN" sz="2000" b="1" dirty="0"/>
              <a:t>几个重要假设：</a:t>
            </a:r>
            <a:endParaRPr lang="en-US" sz="2000" b="1" dirty="0"/>
          </a:p>
          <a:p>
            <a:pPr>
              <a:spcAft>
                <a:spcPts val="400"/>
              </a:spcAft>
              <a:defRPr/>
            </a:pPr>
            <a:r>
              <a:rPr lang="en-US" altLang="zh-CN" sz="1600" dirty="0"/>
              <a:t>1</a:t>
            </a:r>
            <a:r>
              <a:rPr lang="zh-CN" altLang="en-US" sz="1600" dirty="0"/>
              <a:t>）</a:t>
            </a:r>
            <a:r>
              <a:rPr lang="zh-CN" sz="1600" dirty="0"/>
              <a:t>感应电流只存在于骨架底部；</a:t>
            </a:r>
            <a:r>
              <a:rPr lang="en-US" altLang="zh-CN" sz="1600" dirty="0"/>
              <a:t>2</a:t>
            </a:r>
            <a:r>
              <a:rPr lang="zh-CN" altLang="en-US" sz="1600" dirty="0"/>
              <a:t>）感应电流密度服从</a:t>
            </a:r>
            <a:r>
              <a:rPr lang="en-US" altLang="zh-CN" sz="1600" dirty="0"/>
              <a:t>cos(2nθ)</a:t>
            </a:r>
            <a:r>
              <a:rPr lang="zh-CN" altLang="en-US" sz="1600" dirty="0"/>
              <a:t>分布；</a:t>
            </a:r>
            <a:r>
              <a:rPr lang="en-US" altLang="zh-CN" sz="1600" dirty="0"/>
              <a:t>3</a:t>
            </a:r>
            <a:r>
              <a:rPr lang="zh-CN" altLang="en-US" sz="1600" dirty="0"/>
              <a:t>）</a:t>
            </a:r>
            <a:r>
              <a:rPr lang="zh-CN" sz="1600" dirty="0"/>
              <a:t>只考虑导线正下方的骨架部分与导线的换热；</a:t>
            </a:r>
            <a:endParaRPr lang="en-US" altLang="zh-CN" sz="1600" dirty="0"/>
          </a:p>
          <a:p>
            <a:pPr>
              <a:spcAft>
                <a:spcPts val="400"/>
              </a:spcAft>
              <a:defRPr/>
            </a:pPr>
            <a:r>
              <a:rPr lang="en-US" altLang="zh-CN" sz="1600" dirty="0"/>
              <a:t>4</a:t>
            </a:r>
            <a:r>
              <a:rPr lang="zh-CN" altLang="en-US" sz="1600" dirty="0"/>
              <a:t>）</a:t>
            </a:r>
            <a:r>
              <a:rPr lang="zh-CN" sz="1600" dirty="0"/>
              <a:t>任一匝导线都具有相同的磁场分布</a:t>
            </a:r>
            <a:r>
              <a:rPr lang="en-US" altLang="zh-CN" sz="1600" dirty="0"/>
              <a:t>cos(2n(θ-pi/4))</a:t>
            </a:r>
            <a:r>
              <a:rPr lang="zh-CN" sz="1600" dirty="0"/>
              <a:t>；</a:t>
            </a:r>
            <a:r>
              <a:rPr lang="en-US" altLang="zh-CN" sz="1600" dirty="0"/>
              <a:t>5</a:t>
            </a:r>
            <a:r>
              <a:rPr lang="zh-CN" altLang="en-US" sz="1600" dirty="0"/>
              <a:t>）</a:t>
            </a:r>
            <a:r>
              <a:rPr lang="zh-CN" altLang="zh-CN" sz="1600" dirty="0"/>
              <a:t>相同径向位置的两根导线</a:t>
            </a:r>
            <a:r>
              <a:rPr lang="zh-CN" sz="1600" dirty="0"/>
              <a:t>具有相同的磁场；</a:t>
            </a:r>
            <a:endParaRPr lang="en-US" altLang="zh-CN" sz="1600" dirty="0"/>
          </a:p>
          <a:p>
            <a:pPr>
              <a:spcAft>
                <a:spcPts val="400"/>
              </a:spcAft>
              <a:defRPr/>
            </a:pPr>
            <a:r>
              <a:rPr lang="en-US" altLang="zh-CN" sz="1600" dirty="0"/>
              <a:t>6</a:t>
            </a:r>
            <a:r>
              <a:rPr lang="zh-CN" altLang="en-US" sz="1600" dirty="0"/>
              <a:t>）</a:t>
            </a:r>
            <a:r>
              <a:rPr lang="zh-CN" sz="1600" dirty="0"/>
              <a:t>相同径向位置的两根导线具有相同的温度</a:t>
            </a:r>
            <a:r>
              <a:rPr lang="zh-CN" altLang="en-US" sz="1600" dirty="0"/>
              <a:t>；</a:t>
            </a:r>
            <a:r>
              <a:rPr lang="en-US" altLang="zh-CN" sz="1600" dirty="0"/>
              <a:t>7</a:t>
            </a:r>
            <a:r>
              <a:rPr lang="zh-CN" altLang="en-US" sz="1600" dirty="0"/>
              <a:t>）引入参数</a:t>
            </a:r>
            <a:r>
              <a:rPr lang="en-US" altLang="zh-CN" sz="1600" dirty="0"/>
              <a:t>fR</a:t>
            </a:r>
            <a:r>
              <a:rPr lang="zh-CN" altLang="en-US" sz="1600" dirty="0"/>
              <a:t>调整骨架回路的电阻（参考</a:t>
            </a:r>
            <a:r>
              <a:rPr lang="en-US" altLang="zh-CN" sz="1600" dirty="0"/>
              <a:t>CERN</a:t>
            </a:r>
            <a:r>
              <a:rPr lang="zh-CN" altLang="en-US" sz="1600" dirty="0"/>
              <a:t>开发的</a:t>
            </a:r>
            <a:r>
              <a:rPr lang="en-US" altLang="zh-CN" sz="1600" dirty="0"/>
              <a:t>ProteCCT</a:t>
            </a:r>
            <a:r>
              <a:rPr lang="zh-CN" altLang="en-US" sz="1600" dirty="0"/>
              <a:t>程序）</a:t>
            </a:r>
            <a:r>
              <a:rPr lang="zh-CN" sz="1600" dirty="0"/>
              <a:t>。</a:t>
            </a:r>
            <a:endParaRPr lang="en-US" dirty="0"/>
          </a:p>
        </p:txBody>
      </p:sp>
    </p:spTree>
    <p:extLst>
      <p:ext uri="{BB962C8B-B14F-4D97-AF65-F5344CB8AC3E}">
        <p14:creationId xmlns:p14="http://schemas.microsoft.com/office/powerpoint/2010/main" val="2444839076"/>
      </p:ext>
    </p:extLst>
  </p:cSld>
  <p:clrMapOvr>
    <a:masterClrMapping/>
  </p:clrMapOvr>
  <mc:AlternateContent xmlns:mc="http://schemas.openxmlformats.org/markup-compatibility/2006" xmlns:p14="http://schemas.microsoft.com/office/powerpoint/2010/main">
    <mc:Choice Requires="p14">
      <p:transition spd="slow" p14:dur="2000" advTm="9435"/>
    </mc:Choice>
    <mc:Fallback xmlns="">
      <p:transition spd="slow" advTm="943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id="{8F3F3164-FFFE-45F3-9132-D849031B7FE8}"/>
              </a:ext>
            </a:extLst>
          </p:cNvPr>
          <p:cNvSpPr/>
          <p:nvPr/>
        </p:nvSpPr>
        <p:spPr>
          <a:xfrm>
            <a:off x="0" y="0"/>
            <a:ext cx="12192000" cy="774700"/>
          </a:xfrm>
          <a:prstGeom prst="rect">
            <a:avLst/>
          </a:prstGeom>
          <a:solidFill>
            <a:srgbClr val="0096BF"/>
          </a:solidFill>
          <a:ln>
            <a:solidFill>
              <a:srgbClr val="0096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Title 1"/>
          <p:cNvSpPr>
            <a:spLocks noGrp="1"/>
          </p:cNvSpPr>
          <p:nvPr>
            <p:ph type="title" idx="4294967295"/>
          </p:nvPr>
        </p:nvSpPr>
        <p:spPr>
          <a:xfrm>
            <a:off x="0" y="38100"/>
            <a:ext cx="10258023" cy="750888"/>
          </a:xfrm>
        </p:spPr>
        <p:txBody>
          <a:bodyPr>
            <a:normAutofit/>
          </a:bodyPr>
          <a:lstStyle/>
          <a:p>
            <a:r>
              <a:rPr lang="en-US" altLang="zh-CN" sz="3200" dirty="0">
                <a:solidFill>
                  <a:schemeClr val="bg1"/>
                </a:solidFill>
                <a:latin typeface="等线" panose="02010600030101010101" pitchFamily="2" charset="-122"/>
                <a:ea typeface="等线" panose="02010600030101010101" pitchFamily="2" charset="-122"/>
              </a:rPr>
              <a:t>Quench-Back</a:t>
            </a:r>
            <a:r>
              <a:rPr lang="zh-CN" altLang="en-US" sz="3200" dirty="0">
                <a:solidFill>
                  <a:schemeClr val="bg1"/>
                </a:solidFill>
                <a:latin typeface="等线" panose="02010600030101010101" pitchFamily="2" charset="-122"/>
                <a:ea typeface="等线" panose="02010600030101010101" pitchFamily="2" charset="-122"/>
              </a:rPr>
              <a:t>效应的模拟：导线磁场分布</a:t>
            </a:r>
          </a:p>
        </p:txBody>
      </p:sp>
      <p:sp>
        <p:nvSpPr>
          <p:cNvPr id="8" name="灯片编号占位符 7">
            <a:extLst>
              <a:ext uri="{FF2B5EF4-FFF2-40B4-BE49-F238E27FC236}">
                <a16:creationId xmlns:a16="http://schemas.microsoft.com/office/drawing/2014/main" id="{4A6A903A-52EB-42CE-BB4F-AE22D0EF1589}"/>
              </a:ext>
            </a:extLst>
          </p:cNvPr>
          <p:cNvSpPr>
            <a:spLocks noGrp="1"/>
          </p:cNvSpPr>
          <p:nvPr>
            <p:ph type="sldNum" sz="quarter" idx="12"/>
          </p:nvPr>
        </p:nvSpPr>
        <p:spPr/>
        <p:txBody>
          <a:bodyPr/>
          <a:lstStyle/>
          <a:p>
            <a:fld id="{1CCC14F9-CC17-411D-8E65-FB472F26BE97}" type="slidenum">
              <a:rPr lang="zh-CN" altLang="en-US" smtClean="0"/>
              <a:pPr/>
              <a:t>8</a:t>
            </a:fld>
            <a:endParaRPr lang="en-US" altLang="zh-CN" dirty="0"/>
          </a:p>
        </p:txBody>
      </p:sp>
      <p:pic>
        <p:nvPicPr>
          <p:cNvPr id="3" name="图片 2" descr="图表, 直方图&#10;&#10;描述已自动生成">
            <a:extLst>
              <a:ext uri="{FF2B5EF4-FFF2-40B4-BE49-F238E27FC236}">
                <a16:creationId xmlns:a16="http://schemas.microsoft.com/office/drawing/2014/main" id="{84DB241A-D8DD-7EE3-479B-01A37B0F560C}"/>
              </a:ext>
            </a:extLst>
          </p:cNvPr>
          <p:cNvPicPr>
            <a:picLocks noChangeAspect="1"/>
          </p:cNvPicPr>
          <p:nvPr/>
        </p:nvPicPr>
        <p:blipFill>
          <a:blip r:embed="rId3"/>
          <a:stretch>
            <a:fillRect/>
          </a:stretch>
        </p:blipFill>
        <p:spPr>
          <a:xfrm>
            <a:off x="198437" y="1059179"/>
            <a:ext cx="7726363" cy="5182711"/>
          </a:xfrm>
          <a:prstGeom prst="rect">
            <a:avLst/>
          </a:prstGeom>
        </p:spPr>
      </p:pic>
      <p:sp>
        <p:nvSpPr>
          <p:cNvPr id="7" name="文本框 6">
            <a:extLst>
              <a:ext uri="{FF2B5EF4-FFF2-40B4-BE49-F238E27FC236}">
                <a16:creationId xmlns:a16="http://schemas.microsoft.com/office/drawing/2014/main" id="{4EC79A12-19A8-B9B1-EE25-FB0956EAF499}"/>
              </a:ext>
            </a:extLst>
          </p:cNvPr>
          <p:cNvSpPr txBox="1"/>
          <p:nvPr/>
        </p:nvSpPr>
        <p:spPr>
          <a:xfrm>
            <a:off x="8070850" y="1840977"/>
            <a:ext cx="3790951" cy="3323987"/>
          </a:xfrm>
          <a:prstGeom prst="rect">
            <a:avLst/>
          </a:prstGeom>
          <a:noFill/>
        </p:spPr>
        <p:txBody>
          <a:bodyPr wrap="square">
            <a:spAutoFit/>
          </a:bodyPr>
          <a:lstStyle/>
          <a:p>
            <a:pPr marL="285750" indent="-285750">
              <a:lnSpc>
                <a:spcPts val="2400"/>
              </a:lnSpc>
              <a:spcBef>
                <a:spcPts val="600"/>
              </a:spcBef>
              <a:buFont typeface="Wingdings" panose="05000000000000000000" pitchFamily="2" charset="2"/>
              <a:buChar char="Ø"/>
            </a:pPr>
            <a:r>
              <a:rPr lang="zh-CN" altLang="en-US" sz="2000" dirty="0"/>
              <a:t>左图为从线圈</a:t>
            </a:r>
            <a:r>
              <a:rPr lang="en-US" altLang="zh-CN" sz="2000" dirty="0"/>
              <a:t>3D</a:t>
            </a:r>
            <a:r>
              <a:rPr lang="zh-CN" altLang="en-US" sz="2000" dirty="0"/>
              <a:t>电磁计算结果中提取得到的不同径向位置超导线上的磁场随着方位角的变化关系；</a:t>
            </a:r>
            <a:endParaRPr lang="en-US" altLang="zh-CN" sz="2000" dirty="0"/>
          </a:p>
          <a:p>
            <a:pPr marL="285750" indent="-285750">
              <a:lnSpc>
                <a:spcPts val="2400"/>
              </a:lnSpc>
              <a:spcBef>
                <a:spcPts val="600"/>
              </a:spcBef>
              <a:buFont typeface="Wingdings" panose="05000000000000000000" pitchFamily="2" charset="2"/>
              <a:buChar char="Ø"/>
            </a:pPr>
            <a:endParaRPr lang="en-US" altLang="zh-CN" sz="2000" dirty="0"/>
          </a:p>
          <a:p>
            <a:pPr marL="285750" indent="-285750">
              <a:lnSpc>
                <a:spcPts val="2400"/>
              </a:lnSpc>
              <a:spcBef>
                <a:spcPts val="600"/>
              </a:spcBef>
              <a:buFont typeface="Wingdings" panose="05000000000000000000" pitchFamily="2" charset="2"/>
              <a:buChar char="Ø"/>
            </a:pPr>
            <a:r>
              <a:rPr lang="zh-CN" altLang="en-US" sz="2000" dirty="0"/>
              <a:t>导线上的磁场都服从</a:t>
            </a:r>
            <a:r>
              <a:rPr lang="en-US" altLang="zh-CN" sz="2000" dirty="0"/>
              <a:t>cos(4(θ-pi/4))</a:t>
            </a:r>
            <a:r>
              <a:rPr lang="zh-CN" altLang="en-US" sz="2000" dirty="0"/>
              <a:t>的分布，但大小有一定差异，会影响各自的分流温度（可简单看作特定磁场、运行电流下的临界温度）；</a:t>
            </a:r>
            <a:endParaRPr lang="en-US" altLang="zh-CN" sz="2000" dirty="0"/>
          </a:p>
        </p:txBody>
      </p:sp>
    </p:spTree>
    <p:extLst>
      <p:ext uri="{BB962C8B-B14F-4D97-AF65-F5344CB8AC3E}">
        <p14:creationId xmlns:p14="http://schemas.microsoft.com/office/powerpoint/2010/main" val="4029765689"/>
      </p:ext>
    </p:extLst>
  </p:cSld>
  <p:clrMapOvr>
    <a:masterClrMapping/>
  </p:clrMapOvr>
  <mc:AlternateContent xmlns:mc="http://schemas.openxmlformats.org/markup-compatibility/2006" xmlns:p14="http://schemas.microsoft.com/office/powerpoint/2010/main">
    <mc:Choice Requires="p14">
      <p:transition spd="slow" p14:dur="2000" advTm="9435"/>
    </mc:Choice>
    <mc:Fallback xmlns="">
      <p:transition spd="slow" advTm="943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id="{8F3F3164-FFFE-45F3-9132-D849031B7FE8}"/>
              </a:ext>
            </a:extLst>
          </p:cNvPr>
          <p:cNvSpPr/>
          <p:nvPr/>
        </p:nvSpPr>
        <p:spPr>
          <a:xfrm>
            <a:off x="0" y="0"/>
            <a:ext cx="12192000" cy="774700"/>
          </a:xfrm>
          <a:prstGeom prst="rect">
            <a:avLst/>
          </a:prstGeom>
          <a:solidFill>
            <a:srgbClr val="0096BF"/>
          </a:solidFill>
          <a:ln>
            <a:solidFill>
              <a:srgbClr val="0096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Title 1"/>
          <p:cNvSpPr>
            <a:spLocks noGrp="1"/>
          </p:cNvSpPr>
          <p:nvPr>
            <p:ph type="title" idx="4294967295"/>
          </p:nvPr>
        </p:nvSpPr>
        <p:spPr>
          <a:xfrm>
            <a:off x="0" y="38100"/>
            <a:ext cx="10258023" cy="750888"/>
          </a:xfrm>
        </p:spPr>
        <p:txBody>
          <a:bodyPr>
            <a:normAutofit/>
          </a:bodyPr>
          <a:lstStyle/>
          <a:p>
            <a:r>
              <a:rPr lang="en-US" altLang="zh-CN" sz="3200" dirty="0">
                <a:solidFill>
                  <a:schemeClr val="bg1"/>
                </a:solidFill>
                <a:latin typeface="等线" panose="02010600030101010101" pitchFamily="2" charset="-122"/>
                <a:ea typeface="等线" panose="02010600030101010101" pitchFamily="2" charset="-122"/>
              </a:rPr>
              <a:t>Quench-Back</a:t>
            </a:r>
            <a:r>
              <a:rPr lang="zh-CN" altLang="en-US" sz="3200" dirty="0">
                <a:solidFill>
                  <a:schemeClr val="bg1"/>
                </a:solidFill>
                <a:latin typeface="等线" panose="02010600030101010101" pitchFamily="2" charset="-122"/>
                <a:ea typeface="等线" panose="02010600030101010101" pitchFamily="2" charset="-122"/>
              </a:rPr>
              <a:t>效应的模拟：线圈及骨架电感的计算</a:t>
            </a:r>
          </a:p>
        </p:txBody>
      </p:sp>
      <p:sp>
        <p:nvSpPr>
          <p:cNvPr id="8" name="灯片编号占位符 7">
            <a:extLst>
              <a:ext uri="{FF2B5EF4-FFF2-40B4-BE49-F238E27FC236}">
                <a16:creationId xmlns:a16="http://schemas.microsoft.com/office/drawing/2014/main" id="{4A6A903A-52EB-42CE-BB4F-AE22D0EF1589}"/>
              </a:ext>
            </a:extLst>
          </p:cNvPr>
          <p:cNvSpPr>
            <a:spLocks noGrp="1"/>
          </p:cNvSpPr>
          <p:nvPr>
            <p:ph type="sldNum" sz="quarter" idx="12"/>
          </p:nvPr>
        </p:nvSpPr>
        <p:spPr/>
        <p:txBody>
          <a:bodyPr/>
          <a:lstStyle/>
          <a:p>
            <a:fld id="{1CCC14F9-CC17-411D-8E65-FB472F26BE97}" type="slidenum">
              <a:rPr lang="zh-CN" altLang="en-US" smtClean="0"/>
              <a:pPr/>
              <a:t>9</a:t>
            </a:fld>
            <a:endParaRPr lang="en-US" altLang="zh-CN" dirty="0"/>
          </a:p>
        </p:txBody>
      </p:sp>
      <p:pic>
        <p:nvPicPr>
          <p:cNvPr id="4" name="图片 5" descr="图形用户界面, 应用程序, 表格, Excel&#10;&#10;描述已自动生成">
            <a:extLst>
              <a:ext uri="{FF2B5EF4-FFF2-40B4-BE49-F238E27FC236}">
                <a16:creationId xmlns:a16="http://schemas.microsoft.com/office/drawing/2014/main" id="{0ADEB5E6-DE6F-7031-97C7-54FEEAA033EC}"/>
              </a:ext>
            </a:extLst>
          </p:cNvPr>
          <p:cNvPicPr>
            <a:picLocks noChangeAspect="1"/>
          </p:cNvPicPr>
          <p:nvPr/>
        </p:nvPicPr>
        <p:blipFill>
          <a:blip r:embed="rId3"/>
          <a:stretch/>
        </p:blipFill>
        <p:spPr bwMode="auto">
          <a:xfrm>
            <a:off x="4408758" y="1699779"/>
            <a:ext cx="7758746" cy="3800603"/>
          </a:xfrm>
          <a:prstGeom prst="rect">
            <a:avLst/>
          </a:prstGeom>
        </p:spPr>
      </p:pic>
      <p:sp>
        <p:nvSpPr>
          <p:cNvPr id="6" name="箭头: 右弧形 6">
            <a:extLst>
              <a:ext uri="{FF2B5EF4-FFF2-40B4-BE49-F238E27FC236}">
                <a16:creationId xmlns:a16="http://schemas.microsoft.com/office/drawing/2014/main" id="{DB78DA5A-4B35-1DE4-6D1C-9C9B3A630282}"/>
              </a:ext>
            </a:extLst>
          </p:cNvPr>
          <p:cNvSpPr/>
          <p:nvPr/>
        </p:nvSpPr>
        <p:spPr bwMode="auto">
          <a:xfrm>
            <a:off x="7191894" y="3307659"/>
            <a:ext cx="1575117" cy="2014596"/>
          </a:xfrm>
          <a:prstGeom prst="curvedLeftArrow">
            <a:avLst>
              <a:gd name="adj1" fmla="val 15796"/>
              <a:gd name="adj2" fmla="val 32984"/>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solidFill>
                <a:schemeClr val="tx1"/>
              </a:solidFill>
            </a:endParaRPr>
          </a:p>
        </p:txBody>
      </p:sp>
      <p:sp>
        <p:nvSpPr>
          <p:cNvPr id="15" name="文本框 14">
            <a:extLst>
              <a:ext uri="{FF2B5EF4-FFF2-40B4-BE49-F238E27FC236}">
                <a16:creationId xmlns:a16="http://schemas.microsoft.com/office/drawing/2014/main" id="{DB90C297-12FF-D8CC-1D18-3B0EA1A0C530}"/>
              </a:ext>
            </a:extLst>
          </p:cNvPr>
          <p:cNvSpPr txBox="1"/>
          <p:nvPr/>
        </p:nvSpPr>
        <p:spPr bwMode="auto">
          <a:xfrm>
            <a:off x="4806571" y="3062708"/>
            <a:ext cx="2385323" cy="600164"/>
          </a:xfrm>
          <a:prstGeom prst="rect">
            <a:avLst/>
          </a:prstGeom>
          <a:noFill/>
        </p:spPr>
        <p:txBody>
          <a:bodyPr wrap="square">
            <a:spAutoFit/>
          </a:bodyPr>
          <a:lstStyle/>
          <a:p>
            <a:r>
              <a:rPr lang="en-US" altLang="zh-CN" sz="1100" dirty="0">
                <a:solidFill>
                  <a:srgbClr val="FF0000"/>
                </a:solidFill>
              </a:rPr>
              <a:t>1. </a:t>
            </a:r>
            <a:r>
              <a:rPr lang="zh-CN" altLang="en-US" sz="1100" dirty="0">
                <a:solidFill>
                  <a:srgbClr val="FF0000"/>
                </a:solidFill>
              </a:rPr>
              <a:t>分别为线圈及骨架加载</a:t>
            </a:r>
            <a:r>
              <a:rPr lang="en-US" altLang="zh-CN" sz="1100" dirty="0">
                <a:solidFill>
                  <a:srgbClr val="FF0000"/>
                </a:solidFill>
              </a:rPr>
              <a:t>cos(2n</a:t>
            </a:r>
            <a:r>
              <a:rPr lang="el-GR" altLang="zh-CN" sz="1100" dirty="0">
                <a:solidFill>
                  <a:srgbClr val="FF0000"/>
                </a:solidFill>
              </a:rPr>
              <a:t>θ)</a:t>
            </a:r>
            <a:r>
              <a:rPr lang="zh-CN" altLang="en-US" sz="1100" dirty="0">
                <a:solidFill>
                  <a:srgbClr val="FF0000"/>
                </a:solidFill>
              </a:rPr>
              <a:t>电流分布，计算不同情况的能量（单位磁体长度）</a:t>
            </a:r>
          </a:p>
        </p:txBody>
      </p:sp>
      <p:sp>
        <p:nvSpPr>
          <p:cNvPr id="17" name="文本框 16">
            <a:extLst>
              <a:ext uri="{FF2B5EF4-FFF2-40B4-BE49-F238E27FC236}">
                <a16:creationId xmlns:a16="http://schemas.microsoft.com/office/drawing/2014/main" id="{63C550B3-F6C0-D2B9-D908-F5232058511B}"/>
              </a:ext>
            </a:extLst>
          </p:cNvPr>
          <p:cNvSpPr txBox="1"/>
          <p:nvPr/>
        </p:nvSpPr>
        <p:spPr bwMode="auto">
          <a:xfrm>
            <a:off x="7979452" y="2907247"/>
            <a:ext cx="1359093" cy="600164"/>
          </a:xfrm>
          <a:prstGeom prst="rect">
            <a:avLst/>
          </a:prstGeom>
          <a:noFill/>
        </p:spPr>
        <p:txBody>
          <a:bodyPr wrap="square">
            <a:spAutoFit/>
          </a:bodyPr>
          <a:lstStyle/>
          <a:p>
            <a:r>
              <a:rPr lang="en-US" altLang="zh-CN" sz="1100" dirty="0">
                <a:solidFill>
                  <a:srgbClr val="FF0000"/>
                </a:solidFill>
              </a:rPr>
              <a:t>2. </a:t>
            </a:r>
            <a:r>
              <a:rPr lang="zh-CN" altLang="en-US" sz="1100" dirty="0">
                <a:solidFill>
                  <a:srgbClr val="FF0000"/>
                </a:solidFill>
              </a:rPr>
              <a:t>根据能量及电流，计算得到单位磁体长度的电感矩阵</a:t>
            </a:r>
          </a:p>
        </p:txBody>
      </p:sp>
      <p:sp>
        <p:nvSpPr>
          <p:cNvPr id="19" name="文本框 18">
            <a:extLst>
              <a:ext uri="{FF2B5EF4-FFF2-40B4-BE49-F238E27FC236}">
                <a16:creationId xmlns:a16="http://schemas.microsoft.com/office/drawing/2014/main" id="{A17B60F7-0AE6-6F5E-9569-1AA03C77D921}"/>
              </a:ext>
            </a:extLst>
          </p:cNvPr>
          <p:cNvSpPr txBox="1"/>
          <p:nvPr/>
        </p:nvSpPr>
        <p:spPr bwMode="auto">
          <a:xfrm>
            <a:off x="8832304" y="3843885"/>
            <a:ext cx="1721477" cy="430887"/>
          </a:xfrm>
          <a:prstGeom prst="rect">
            <a:avLst/>
          </a:prstGeom>
          <a:noFill/>
        </p:spPr>
        <p:txBody>
          <a:bodyPr wrap="square">
            <a:spAutoFit/>
          </a:bodyPr>
          <a:lstStyle/>
          <a:p>
            <a:r>
              <a:rPr lang="en-US" altLang="zh-CN" sz="1100" dirty="0">
                <a:solidFill>
                  <a:srgbClr val="FF0000"/>
                </a:solidFill>
              </a:rPr>
              <a:t>3. </a:t>
            </a:r>
            <a:r>
              <a:rPr lang="zh-CN" altLang="en-US" sz="1100" dirty="0">
                <a:solidFill>
                  <a:srgbClr val="FF0000"/>
                </a:solidFill>
              </a:rPr>
              <a:t>根据线圈自感的差异，矫正电感矩阵</a:t>
            </a:r>
          </a:p>
        </p:txBody>
      </p:sp>
      <p:sp>
        <p:nvSpPr>
          <p:cNvPr id="21" name="文本框 20">
            <a:extLst>
              <a:ext uri="{FF2B5EF4-FFF2-40B4-BE49-F238E27FC236}">
                <a16:creationId xmlns:a16="http://schemas.microsoft.com/office/drawing/2014/main" id="{6C209247-4179-B8D2-3BBA-547ACA9AF669}"/>
              </a:ext>
            </a:extLst>
          </p:cNvPr>
          <p:cNvSpPr txBox="1"/>
          <p:nvPr/>
        </p:nvSpPr>
        <p:spPr bwMode="auto">
          <a:xfrm>
            <a:off x="8615284" y="4675184"/>
            <a:ext cx="2632406" cy="600164"/>
          </a:xfrm>
          <a:prstGeom prst="rect">
            <a:avLst/>
          </a:prstGeom>
          <a:noFill/>
        </p:spPr>
        <p:txBody>
          <a:bodyPr wrap="square">
            <a:spAutoFit/>
          </a:bodyPr>
          <a:lstStyle/>
          <a:p>
            <a:r>
              <a:rPr lang="en-US" altLang="zh-CN" sz="1100" dirty="0">
                <a:solidFill>
                  <a:srgbClr val="FF0000"/>
                </a:solidFill>
              </a:rPr>
              <a:t>4. </a:t>
            </a:r>
            <a:r>
              <a:rPr lang="zh-CN" altLang="en-US" sz="1100" dirty="0">
                <a:solidFill>
                  <a:srgbClr val="FF0000"/>
                </a:solidFill>
              </a:rPr>
              <a:t>根据是否有轭铁，进一步矫正，得到最终的电感矩阵，此时仍为单位长度值，后期失超计算时应乘以磁体的磁长度</a:t>
            </a:r>
          </a:p>
        </p:txBody>
      </p:sp>
      <p:pic>
        <p:nvPicPr>
          <p:cNvPr id="24" name="图片 23">
            <a:extLst>
              <a:ext uri="{FF2B5EF4-FFF2-40B4-BE49-F238E27FC236}">
                <a16:creationId xmlns:a16="http://schemas.microsoft.com/office/drawing/2014/main" id="{4E588E90-F671-B224-DE86-120F920BF420}"/>
              </a:ext>
            </a:extLst>
          </p:cNvPr>
          <p:cNvPicPr>
            <a:picLocks noChangeAspect="1"/>
          </p:cNvPicPr>
          <p:nvPr/>
        </p:nvPicPr>
        <p:blipFill rotWithShape="1">
          <a:blip r:embed="rId4"/>
          <a:srcRect r="3831"/>
          <a:stretch/>
        </p:blipFill>
        <p:spPr>
          <a:xfrm>
            <a:off x="65446" y="1708986"/>
            <a:ext cx="4169591" cy="3544020"/>
          </a:xfrm>
          <a:prstGeom prst="rect">
            <a:avLst/>
          </a:prstGeom>
        </p:spPr>
      </p:pic>
      <p:sp>
        <p:nvSpPr>
          <p:cNvPr id="26" name="文本框 25">
            <a:extLst>
              <a:ext uri="{FF2B5EF4-FFF2-40B4-BE49-F238E27FC236}">
                <a16:creationId xmlns:a16="http://schemas.microsoft.com/office/drawing/2014/main" id="{255B17DC-5CBE-B98D-BB7F-0A9A1532485F}"/>
              </a:ext>
            </a:extLst>
          </p:cNvPr>
          <p:cNvSpPr txBox="1"/>
          <p:nvPr/>
        </p:nvSpPr>
        <p:spPr>
          <a:xfrm>
            <a:off x="963141" y="1324269"/>
            <a:ext cx="1863772" cy="338554"/>
          </a:xfrm>
          <a:prstGeom prst="rect">
            <a:avLst/>
          </a:prstGeom>
          <a:solidFill>
            <a:schemeClr val="tx1">
              <a:lumMod val="50000"/>
              <a:lumOff val="50000"/>
              <a:alpha val="78000"/>
            </a:schemeClr>
          </a:solidFill>
        </p:spPr>
        <p:txBody>
          <a:bodyPr wrap="square" rtlCol="0">
            <a:spAutoFit/>
          </a:bodyPr>
          <a:lstStyle/>
          <a:p>
            <a:r>
              <a:rPr lang="zh-CN" altLang="en-US" sz="1600" dirty="0">
                <a:solidFill>
                  <a:schemeClr val="bg1"/>
                </a:solidFill>
                <a:latin typeface="Times New Roman" panose="02020603050405020304" pitchFamily="18" charset="0"/>
                <a:cs typeface="Times New Roman" panose="02020603050405020304" pitchFamily="18" charset="0"/>
              </a:rPr>
              <a:t>二维电磁计算示意</a:t>
            </a:r>
          </a:p>
        </p:txBody>
      </p:sp>
      <p:sp>
        <p:nvSpPr>
          <p:cNvPr id="28" name="文本框 27">
            <a:extLst>
              <a:ext uri="{FF2B5EF4-FFF2-40B4-BE49-F238E27FC236}">
                <a16:creationId xmlns:a16="http://schemas.microsoft.com/office/drawing/2014/main" id="{9A889700-7D73-2A6D-C974-E79BFE64F10E}"/>
              </a:ext>
            </a:extLst>
          </p:cNvPr>
          <p:cNvSpPr txBox="1"/>
          <p:nvPr/>
        </p:nvSpPr>
        <p:spPr>
          <a:xfrm>
            <a:off x="7152889" y="1324269"/>
            <a:ext cx="2686570" cy="338554"/>
          </a:xfrm>
          <a:prstGeom prst="rect">
            <a:avLst/>
          </a:prstGeom>
          <a:solidFill>
            <a:schemeClr val="tx1">
              <a:lumMod val="50000"/>
              <a:lumOff val="50000"/>
              <a:alpha val="78000"/>
            </a:schemeClr>
          </a:solidFill>
        </p:spPr>
        <p:txBody>
          <a:bodyPr wrap="square" rtlCol="0">
            <a:spAutoFit/>
          </a:bodyPr>
          <a:lstStyle/>
          <a:p>
            <a:r>
              <a:rPr lang="zh-CN" altLang="en-US" sz="1600" dirty="0">
                <a:solidFill>
                  <a:schemeClr val="bg1"/>
                </a:solidFill>
                <a:latin typeface="Times New Roman" panose="02020603050405020304" pitchFamily="18" charset="0"/>
                <a:cs typeface="Times New Roman" panose="02020603050405020304" pitchFamily="18" charset="0"/>
              </a:rPr>
              <a:t>电感矩阵的计算流程示意</a:t>
            </a:r>
            <a:r>
              <a:rPr lang="en-US" altLang="zh-CN" sz="1600" b="1" dirty="0">
                <a:solidFill>
                  <a:schemeClr val="bg1"/>
                </a:solidFill>
                <a:latin typeface="Times New Roman" panose="02020603050405020304" pitchFamily="18" charset="0"/>
                <a:cs typeface="Times New Roman" panose="02020603050405020304" pitchFamily="18" charset="0"/>
              </a:rPr>
              <a:t>*</a:t>
            </a:r>
            <a:r>
              <a:rPr lang="en-US" altLang="zh-CN" sz="1600" b="1" baseline="30000" dirty="0">
                <a:solidFill>
                  <a:schemeClr val="bg1"/>
                </a:solidFill>
                <a:latin typeface="Times New Roman" panose="02020603050405020304" pitchFamily="18" charset="0"/>
                <a:cs typeface="Times New Roman" panose="02020603050405020304" pitchFamily="18" charset="0"/>
              </a:rPr>
              <a:t>[2]</a:t>
            </a:r>
            <a:endParaRPr lang="zh-CN" altLang="en-US"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9740681"/>
      </p:ext>
    </p:extLst>
  </p:cSld>
  <p:clrMapOvr>
    <a:masterClrMapping/>
  </p:clrMapOvr>
  <mc:AlternateContent xmlns:mc="http://schemas.openxmlformats.org/markup-compatibility/2006" xmlns:p14="http://schemas.microsoft.com/office/powerpoint/2010/main">
    <mc:Choice Requires="p14">
      <p:transition spd="slow" p14:dur="2000" advTm="9435"/>
    </mc:Choice>
    <mc:Fallback xmlns="">
      <p:transition spd="slow" advTm="9435"/>
    </mc:Fallback>
  </mc:AlternateContent>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15801</TotalTime>
  <Words>2485</Words>
  <Application>Microsoft Office PowerPoint</Application>
  <PresentationFormat>宽屏</PresentationFormat>
  <Paragraphs>321</Paragraphs>
  <Slides>17</Slides>
  <Notes>17</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17</vt:i4>
      </vt:variant>
    </vt:vector>
  </HeadingPairs>
  <TitlesOfParts>
    <vt:vector size="30" baseType="lpstr">
      <vt:lpstr>等线</vt:lpstr>
      <vt:lpstr>黑体</vt:lpstr>
      <vt:lpstr>微软雅黑</vt:lpstr>
      <vt:lpstr>Arial</vt:lpstr>
      <vt:lpstr>Arial Black</vt:lpstr>
      <vt:lpstr>Calibri</vt:lpstr>
      <vt:lpstr>Calibri Light</vt:lpstr>
      <vt:lpstr>Cambria Math</vt:lpstr>
      <vt:lpstr>Comic Sans MS</vt:lpstr>
      <vt:lpstr>Times New Roman</vt:lpstr>
      <vt:lpstr>Wingdings</vt:lpstr>
      <vt:lpstr>Office 主题</vt:lpstr>
      <vt:lpstr>Document</vt:lpstr>
      <vt:lpstr>PowerPoint 演示文稿</vt:lpstr>
      <vt:lpstr>加速器超导磁体中的CCT型磁体</vt:lpstr>
      <vt:lpstr>CCT磁体的问题——有效的电流密度偏低</vt:lpstr>
      <vt:lpstr>超导磁体的失超（Quench）</vt:lpstr>
      <vt:lpstr>SCQ-CCT实验线圈失超面临的挑战</vt:lpstr>
      <vt:lpstr>CCT磁体中的Quench-Back效应</vt:lpstr>
      <vt:lpstr>Quench-Back效应的模拟：模型的基本示意</vt:lpstr>
      <vt:lpstr>Quench-Back效应的模拟：导线磁场分布</vt:lpstr>
      <vt:lpstr>Quench-Back效应的模拟：线圈及骨架电感的计算</vt:lpstr>
      <vt:lpstr>Quench-Back效应的模拟：材料的物性*[3]</vt:lpstr>
      <vt:lpstr>Quench-Back效应的模拟：计算相关的其他参数</vt:lpstr>
      <vt:lpstr>结果：计算和实验数据的初步对比</vt:lpstr>
      <vt:lpstr>结果：fR的修正</vt:lpstr>
      <vt:lpstr>结果：fR修正后的计算结果和实验数据的对比</vt:lpstr>
      <vt:lpstr>结果：超导线RRR对结果的影响</vt:lpstr>
      <vt:lpstr>结果：线圈最终运行情况下的失超分析</vt:lpstr>
      <vt:lpstr>小结</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 kW / 150 rpm 全超导型高温超导电机设计研究</dc:title>
  <dc:creator>wqh</dc:creator>
  <cp:lastModifiedBy>芮 康</cp:lastModifiedBy>
  <cp:revision>30</cp:revision>
  <cp:lastPrinted>2022-04-12T05:48:58Z</cp:lastPrinted>
  <dcterms:created xsi:type="dcterms:W3CDTF">2016-05-24T04:39:08Z</dcterms:created>
  <dcterms:modified xsi:type="dcterms:W3CDTF">2022-06-29T05:47:42Z</dcterms:modified>
</cp:coreProperties>
</file>