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58" r:id="rId6"/>
    <p:sldId id="261" r:id="rId7"/>
    <p:sldId id="268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250B-5533-4CE6-9A02-E1E8B55AE4B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1C18-04C1-4ECE-88AD-A3039576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3006" y="1452154"/>
            <a:ext cx="9126583" cy="198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SYNTHESIS, STRUCTURE AND CONDUCTIVITY OF NOVEL ANTIPEROVSKITE Na</a:t>
            </a:r>
            <a:r>
              <a:rPr lang="en-US" sz="2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(H)(SO</a:t>
            </a:r>
            <a:r>
              <a:rPr lang="en-US" sz="2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)(SO</a:t>
            </a:r>
            <a:r>
              <a:rPr lang="en-US" sz="2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 SOLID ELECTROLYTES IN BATTERIES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7371" y="3746861"/>
            <a:ext cx="3696789" cy="886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KOEDTRUAD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Anucha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9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303" y="64838"/>
            <a:ext cx="4220164" cy="69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All-solid state batteries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8006" y="2413180"/>
            <a:ext cx="511884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High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bulk ionic conductivity 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(&gt;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2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-4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S/cm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Compatibility with a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positive electrode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negative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electrode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Stability against ambient atmosphere and high voltage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Low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electronic conductivity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31807" y="1777783"/>
            <a:ext cx="5660193" cy="4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Required properties </a:t>
            </a:r>
            <a:r>
              <a:rPr lang="en-US" sz="23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</a:t>
            </a:r>
            <a:r>
              <a:rPr lang="en-US" sz="23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solid </a:t>
            </a:r>
            <a:r>
              <a:rPr lang="en-US" sz="23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sz="23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lectrolytes</a:t>
            </a:r>
            <a:endParaRPr lang="en-US" sz="23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265514" y="1412055"/>
            <a:ext cx="2606062" cy="3148016"/>
            <a:chOff x="-186621" y="1165991"/>
            <a:chExt cx="2303929" cy="2725271"/>
          </a:xfrm>
        </p:grpSpPr>
        <p:grpSp>
          <p:nvGrpSpPr>
            <p:cNvPr id="24" name="Group 23"/>
            <p:cNvGrpSpPr/>
            <p:nvPr/>
          </p:nvGrpSpPr>
          <p:grpSpPr>
            <a:xfrm>
              <a:off x="-186621" y="1165991"/>
              <a:ext cx="2303929" cy="2725271"/>
              <a:chOff x="-186621" y="1165991"/>
              <a:chExt cx="2303929" cy="272527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-186621" y="1165991"/>
                <a:ext cx="2303929" cy="2725271"/>
                <a:chOff x="-186621" y="1165991"/>
                <a:chExt cx="2303929" cy="272527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-186621" y="1165991"/>
                  <a:ext cx="2303929" cy="2725271"/>
                  <a:chOff x="234720" y="1310746"/>
                  <a:chExt cx="2303929" cy="2725271"/>
                </a:xfrm>
              </p:grpSpPr>
              <p:pic>
                <p:nvPicPr>
                  <p:cNvPr id="1028" name="Picture 4" descr="Charged EVs | Hydro-Québec commercializing electrolyte patents for  solid-state batteries - Charged EVs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133" t="922" r="6218" b="12377"/>
                  <a:stretch/>
                </p:blipFill>
                <p:spPr bwMode="auto">
                  <a:xfrm>
                    <a:off x="234720" y="1310746"/>
                    <a:ext cx="2303929" cy="27252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788894" y="2209400"/>
                    <a:ext cx="286871" cy="1756010"/>
                  </a:xfrm>
                  <a:prstGeom prst="rect">
                    <a:avLst/>
                  </a:prstGeom>
                  <a:solidFill>
                    <a:srgbClr val="9F5DD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-143436" y="2056241"/>
                  <a:ext cx="495661" cy="229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81056" y="2053917"/>
                <a:ext cx="554497" cy="232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5400000">
              <a:off x="856562" y="2608920"/>
              <a:ext cx="930099" cy="660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Anode</a:t>
              </a:r>
              <a:endPara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9772" y="2551262"/>
              <a:ext cx="930099" cy="660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Cathode</a:t>
              </a:r>
              <a:endPara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13807" y="1995392"/>
            <a:ext cx="5081496" cy="4356240"/>
            <a:chOff x="1981039" y="2892248"/>
            <a:chExt cx="4809667" cy="3965752"/>
          </a:xfrm>
        </p:grpSpPr>
        <p:grpSp>
          <p:nvGrpSpPr>
            <p:cNvPr id="32" name="Group 31"/>
            <p:cNvGrpSpPr/>
            <p:nvPr/>
          </p:nvGrpSpPr>
          <p:grpSpPr>
            <a:xfrm>
              <a:off x="2120169" y="3060589"/>
              <a:ext cx="4670537" cy="3797411"/>
              <a:chOff x="0" y="-83524"/>
              <a:chExt cx="3464378" cy="279814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0" y="-83524"/>
                <a:ext cx="3464378" cy="2798149"/>
                <a:chOff x="0" y="-89881"/>
                <a:chExt cx="3464378" cy="2798445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0" y="-89881"/>
                  <a:ext cx="3464378" cy="2798445"/>
                  <a:chOff x="0" y="-89881"/>
                  <a:chExt cx="3464378" cy="2798445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0" y="-53859"/>
                    <a:ext cx="3340100" cy="2762423"/>
                    <a:chOff x="0" y="-74641"/>
                    <a:chExt cx="3340100" cy="2762423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0" y="41564"/>
                      <a:ext cx="3340100" cy="2646218"/>
                      <a:chOff x="0" y="0"/>
                      <a:chExt cx="3340100" cy="2646218"/>
                    </a:xfrm>
                  </p:grpSpPr>
                  <p:pic>
                    <p:nvPicPr>
                      <p:cNvPr id="41" name="Picture 40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401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6927" y="1988127"/>
                        <a:ext cx="2625436" cy="6580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2200"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p:grp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21351" y="-74641"/>
                      <a:ext cx="1316182" cy="2632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Cathode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Rectangle 37"/>
                  <p:cNvSpPr/>
                  <p:nvPr/>
                </p:nvSpPr>
                <p:spPr>
                  <a:xfrm>
                    <a:off x="2312535" y="-89881"/>
                    <a:ext cx="1151843" cy="2628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80000"/>
                      </a:lnSpc>
                      <a:spcBef>
                        <a:spcPts val="0"/>
                      </a:spcBef>
                    </a:pP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Anode </a:t>
                    </a:r>
                    <a:endParaRPr lang="en-US" sz="2200" dirty="0" smtClean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1238250" y="-71697"/>
                  <a:ext cx="1187161" cy="262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80000"/>
                    </a:lnSpc>
                    <a:spcBef>
                      <a:spcPts val="0"/>
                    </a:spcBef>
                  </a:pPr>
                  <a:r>
                    <a:rPr lang="en-US" sz="22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Solid </a:t>
                  </a:r>
                  <a:r>
                    <a:rPr lang="en-US" sz="2200" dirty="0" smtClean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Electrolyte</a:t>
                  </a:r>
                  <a:endParaRPr lang="en-US" sz="2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1238250" y="1892300"/>
                <a:ext cx="1316182" cy="263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b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en-US" sz="22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1981039" y="2892248"/>
              <a:ext cx="4770120" cy="3060317"/>
            </a:xfrm>
            <a:prstGeom prst="roundRect">
              <a:avLst/>
            </a:prstGeom>
            <a:noFill/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23578" y="5929957"/>
            <a:ext cx="6374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Ref: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Wu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B.; Wang, S.;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Xiao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J.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J. Mater. Chem. 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2016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15266 - 15280.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78481" y="4138042"/>
            <a:ext cx="1567192" cy="485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rved Up Arrow 48"/>
          <p:cNvSpPr/>
          <p:nvPr/>
        </p:nvSpPr>
        <p:spPr>
          <a:xfrm rot="1522850">
            <a:off x="865327" y="4725953"/>
            <a:ext cx="1248686" cy="575601"/>
          </a:xfrm>
          <a:prstGeom prst="curvedUpArrow">
            <a:avLst/>
          </a:prstGeom>
          <a:solidFill>
            <a:srgbClr val="0000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00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409" y="857725"/>
            <a:ext cx="10608056" cy="4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solid electrolyte is considered a key factor for efficient all-solid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stae</a:t>
            </a:r>
            <a:r>
              <a:rPr lang="en-US" sz="23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batteries</a:t>
            </a:r>
            <a:endParaRPr lang="en-US" sz="23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561398" y="6304079"/>
            <a:ext cx="618330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2019" y="5929664"/>
            <a:ext cx="7377318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reported results are limited with oxide-based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antiperovskites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50760" y="644439"/>
            <a:ext cx="8266653" cy="58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Rotational dynamics of cluster anions facilitate ionic mobility</a:t>
            </a:r>
          </a:p>
        </p:txBody>
      </p: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4192133" y="1368020"/>
            <a:ext cx="3748087" cy="3489325"/>
            <a:chOff x="259806" y="1325583"/>
            <a:chExt cx="5030080" cy="5079681"/>
          </a:xfrm>
        </p:grpSpPr>
        <p:grpSp>
          <p:nvGrpSpPr>
            <p:cNvPr id="5150" name="Group 10"/>
            <p:cNvGrpSpPr>
              <a:grpSpLocks/>
            </p:cNvGrpSpPr>
            <p:nvPr/>
          </p:nvGrpSpPr>
          <p:grpSpPr bwMode="auto">
            <a:xfrm>
              <a:off x="259806" y="1325583"/>
              <a:ext cx="5030080" cy="5079681"/>
              <a:chOff x="259806" y="1325583"/>
              <a:chExt cx="5030080" cy="5079681"/>
            </a:xfrm>
          </p:grpSpPr>
          <p:sp>
            <p:nvSpPr>
              <p:cNvPr id="5152" name="Rectangle 13"/>
              <p:cNvSpPr>
                <a:spLocks noChangeArrowheads="1"/>
              </p:cNvSpPr>
              <p:nvPr/>
            </p:nvSpPr>
            <p:spPr bwMode="auto">
              <a:xfrm>
                <a:off x="259806" y="1326369"/>
                <a:ext cx="1890210" cy="6050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Na</a:t>
                </a:r>
                <a:r>
                  <a:rPr lang="en-US" altLang="en-US" sz="2100" baseline="-2500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3</a:t>
                </a:r>
                <a:r>
                  <a:rPr lang="en-US" altLang="en-US" sz="210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OBH</a:t>
                </a:r>
                <a:r>
                  <a:rPr lang="en-US" altLang="en-US" sz="2100" baseline="-2500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4</a:t>
                </a:r>
              </a:p>
            </p:txBody>
          </p:sp>
          <p:grpSp>
            <p:nvGrpSpPr>
              <p:cNvPr id="5153" name="Group 9"/>
              <p:cNvGrpSpPr>
                <a:grpSpLocks/>
              </p:cNvGrpSpPr>
              <p:nvPr/>
            </p:nvGrpSpPr>
            <p:grpSpPr bwMode="auto">
              <a:xfrm>
                <a:off x="259806" y="1325583"/>
                <a:ext cx="5030080" cy="5079681"/>
                <a:chOff x="259806" y="1325583"/>
                <a:chExt cx="5030080" cy="5079681"/>
              </a:xfrm>
            </p:grpSpPr>
            <p:pic>
              <p:nvPicPr>
                <p:cNvPr id="5154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806" y="2295524"/>
                  <a:ext cx="4939991" cy="4109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5078" y="1325583"/>
                  <a:ext cx="2764808" cy="2242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287502" y="2467240"/>
                  <a:ext cx="272702" cy="302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2524513" y="1385670"/>
              <a:ext cx="272702" cy="300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126" name="Group 3"/>
          <p:cNvGrpSpPr>
            <a:grpSpLocks/>
          </p:cNvGrpSpPr>
          <p:nvPr/>
        </p:nvGrpSpPr>
        <p:grpSpPr bwMode="auto">
          <a:xfrm>
            <a:off x="8557899" y="1229114"/>
            <a:ext cx="3252787" cy="4748212"/>
            <a:chOff x="5537058" y="1773779"/>
            <a:chExt cx="3252592" cy="4747980"/>
          </a:xfrm>
        </p:grpSpPr>
        <p:grpSp>
          <p:nvGrpSpPr>
            <p:cNvPr id="5131" name="Group 2"/>
            <p:cNvGrpSpPr>
              <a:grpSpLocks/>
            </p:cNvGrpSpPr>
            <p:nvPr/>
          </p:nvGrpSpPr>
          <p:grpSpPr bwMode="auto">
            <a:xfrm>
              <a:off x="5537058" y="1773779"/>
              <a:ext cx="3252592" cy="4693285"/>
              <a:chOff x="5537058" y="1773779"/>
              <a:chExt cx="3252592" cy="4693285"/>
            </a:xfrm>
          </p:grpSpPr>
          <p:grpSp>
            <p:nvGrpSpPr>
              <p:cNvPr id="5138" name="Group 1"/>
              <p:cNvGrpSpPr>
                <a:grpSpLocks/>
              </p:cNvGrpSpPr>
              <p:nvPr/>
            </p:nvGrpSpPr>
            <p:grpSpPr bwMode="auto">
              <a:xfrm>
                <a:off x="5540612" y="1773779"/>
                <a:ext cx="3249038" cy="4693285"/>
                <a:chOff x="5479541" y="1835041"/>
                <a:chExt cx="3249038" cy="4693285"/>
              </a:xfrm>
            </p:grpSpPr>
            <p:grpSp>
              <p:nvGrpSpPr>
                <p:cNvPr id="5143" name="Group 13"/>
                <p:cNvGrpSpPr>
                  <a:grpSpLocks/>
                </p:cNvGrpSpPr>
                <p:nvPr/>
              </p:nvGrpSpPr>
              <p:grpSpPr bwMode="auto">
                <a:xfrm>
                  <a:off x="5479541" y="1835041"/>
                  <a:ext cx="3249038" cy="4693285"/>
                  <a:chOff x="6393455" y="1224896"/>
                  <a:chExt cx="3458712" cy="5084832"/>
                </a:xfrm>
              </p:grpSpPr>
              <p:pic>
                <p:nvPicPr>
                  <p:cNvPr id="514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99906" y="1225490"/>
                    <a:ext cx="3452261" cy="5084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6393052" y="1224896"/>
                    <a:ext cx="273755" cy="3009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144" name="Rectangle 13"/>
                <p:cNvSpPr>
                  <a:spLocks noChangeArrowheads="1"/>
                </p:cNvSpPr>
                <p:nvPr/>
              </p:nvSpPr>
              <p:spPr bwMode="auto">
                <a:xfrm>
                  <a:off x="7362205" y="1933023"/>
                  <a:ext cx="1290477" cy="41549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100">
                      <a:latin typeface="Cambria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Na</a:t>
                  </a:r>
                  <a:r>
                    <a:rPr lang="en-US" altLang="en-US" sz="2100" baseline="-25000">
                      <a:latin typeface="Cambria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3</a:t>
                  </a:r>
                  <a:r>
                    <a:rPr lang="en-US" altLang="en-US" sz="2100">
                      <a:latin typeface="Cambria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ONO</a:t>
                  </a:r>
                  <a:r>
                    <a:rPr lang="en-US" altLang="en-US" sz="2100" baseline="-25000">
                      <a:latin typeface="Cambria" panose="02040503050406030204" pitchFamily="18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2</a:t>
                  </a:r>
                </a:p>
              </p:txBody>
            </p:sp>
            <p:pic>
              <p:nvPicPr>
                <p:cNvPr id="5145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0291" y="3353485"/>
                  <a:ext cx="1086119" cy="971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6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8017" y="1924602"/>
                  <a:ext cx="1070890" cy="936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7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4467" y="4795759"/>
                  <a:ext cx="1116535" cy="959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9" name="Picture 2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935" y="3311217"/>
                <a:ext cx="6762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0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360" y="1899332"/>
                <a:ext cx="70485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1" name="Picture 2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656" y="4733502"/>
                <a:ext cx="7048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2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058" y="3420014"/>
                <a:ext cx="247650" cy="113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2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583" y="6135357"/>
              <a:ext cx="3048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3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914" y="6149005"/>
              <a:ext cx="228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3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629" y="6133083"/>
              <a:ext cx="304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3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095" y="6130878"/>
              <a:ext cx="28575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3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416" y="6131234"/>
              <a:ext cx="2762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3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70" y="6321734"/>
              <a:ext cx="10668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346329" y="5039577"/>
            <a:ext cx="3773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500" dirty="0" smtClean="0">
                <a:latin typeface="Cambria" panose="02040503050406030204" pitchFamily="18" charset="0"/>
              </a:rPr>
              <a:t>Ref</a:t>
            </a:r>
            <a:r>
              <a:rPr lang="de-DE" altLang="en-US" sz="1500" i="1" dirty="0" smtClean="0">
                <a:latin typeface="Cambria" panose="02040503050406030204" pitchFamily="18" charset="0"/>
              </a:rPr>
              <a:t>: J</a:t>
            </a:r>
            <a:r>
              <a:rPr lang="de-DE" altLang="en-US" sz="1500" i="1" dirty="0">
                <a:latin typeface="Cambria" panose="02040503050406030204" pitchFamily="18" charset="0"/>
              </a:rPr>
              <a:t>. Am. Chem. Soc</a:t>
            </a:r>
            <a:r>
              <a:rPr lang="de-DE" altLang="en-US" sz="1500" dirty="0">
                <a:latin typeface="Cambria" panose="02040503050406030204" pitchFamily="18" charset="0"/>
              </a:rPr>
              <a:t>. </a:t>
            </a:r>
            <a:r>
              <a:rPr lang="de-DE" altLang="en-US" sz="1500" b="1" dirty="0">
                <a:latin typeface="Cambria" panose="02040503050406030204" pitchFamily="18" charset="0"/>
              </a:rPr>
              <a:t>2019</a:t>
            </a:r>
            <a:r>
              <a:rPr lang="de-DE" altLang="en-US" sz="1500" dirty="0">
                <a:latin typeface="Cambria" panose="02040503050406030204" pitchFamily="18" charset="0"/>
              </a:rPr>
              <a:t>, </a:t>
            </a:r>
            <a:r>
              <a:rPr lang="de-DE" altLang="en-US" sz="1500" i="1" dirty="0">
                <a:latin typeface="Cambria" panose="02040503050406030204" pitchFamily="18" charset="0"/>
              </a:rPr>
              <a:t>141</a:t>
            </a:r>
            <a:r>
              <a:rPr lang="de-DE" altLang="en-US" sz="1500" dirty="0">
                <a:latin typeface="Cambria" panose="02040503050406030204" pitchFamily="18" charset="0"/>
              </a:rPr>
              <a:t>, 5640−5644</a:t>
            </a:r>
            <a:endParaRPr lang="en-US" altLang="en-US" sz="1500" dirty="0">
              <a:latin typeface="Cambria" panose="02040503050406030204" pitchFamily="18" charset="0"/>
            </a:endParaRPr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8395226" y="6068780"/>
            <a:ext cx="38207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mbria" panose="02040503050406030204" pitchFamily="18" charset="0"/>
              </a:rPr>
              <a:t>Ref</a:t>
            </a:r>
            <a:r>
              <a:rPr lang="en-US" altLang="en-US" sz="1500" i="1" dirty="0" smtClean="0">
                <a:latin typeface="Cambria" panose="02040503050406030204" pitchFamily="18" charset="0"/>
              </a:rPr>
              <a:t>: J</a:t>
            </a:r>
            <a:r>
              <a:rPr lang="en-US" altLang="en-US" sz="1500" i="1" dirty="0">
                <a:latin typeface="Cambria" panose="02040503050406030204" pitchFamily="18" charset="0"/>
              </a:rPr>
              <a:t>. Mater. Chem. A, </a:t>
            </a:r>
            <a:r>
              <a:rPr lang="en-US" altLang="en-US" sz="1500" b="1" dirty="0">
                <a:latin typeface="Cambria" panose="02040503050406030204" pitchFamily="18" charset="0"/>
              </a:rPr>
              <a:t>2020</a:t>
            </a:r>
            <a:r>
              <a:rPr lang="en-US" altLang="en-US" sz="1500" dirty="0">
                <a:latin typeface="Cambria" panose="02040503050406030204" pitchFamily="18" charset="0"/>
              </a:rPr>
              <a:t>, </a:t>
            </a:r>
            <a:r>
              <a:rPr lang="en-US" altLang="en-US" sz="1500" i="1" dirty="0">
                <a:latin typeface="Cambria" panose="02040503050406030204" pitchFamily="18" charset="0"/>
              </a:rPr>
              <a:t>8</a:t>
            </a:r>
            <a:r>
              <a:rPr lang="en-US" altLang="en-US" sz="1500" dirty="0">
                <a:latin typeface="Cambria" panose="02040503050406030204" pitchFamily="18" charset="0"/>
              </a:rPr>
              <a:t>, 21265–21272</a:t>
            </a:r>
          </a:p>
        </p:txBody>
      </p:sp>
      <p:sp>
        <p:nvSpPr>
          <p:cNvPr id="40" name="Oval 39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84374" y="994594"/>
            <a:ext cx="3890486" cy="4295165"/>
            <a:chOff x="8440774" y="3465994"/>
            <a:chExt cx="3890885" cy="4296188"/>
          </a:xfrm>
        </p:grpSpPr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8440774" y="4255737"/>
              <a:ext cx="3720772" cy="3506445"/>
              <a:chOff x="7919467" y="4053492"/>
              <a:chExt cx="3720772" cy="3506445"/>
            </a:xfrm>
          </p:grpSpPr>
          <p:pic>
            <p:nvPicPr>
              <p:cNvPr id="56" name="Picture 2" descr="Li-rich anti-perovskite Li3OCl films with enhanced ionic conductivity -  Chemical Communications (RSC Publishing)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85" b="9000"/>
              <a:stretch>
                <a:fillRect/>
              </a:stretch>
            </p:blipFill>
            <p:spPr bwMode="auto">
              <a:xfrm>
                <a:off x="7933117" y="4053492"/>
                <a:ext cx="3707122" cy="3506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7919467" y="4223512"/>
                <a:ext cx="684885" cy="346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8582840" y="3465994"/>
              <a:ext cx="3748819" cy="539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</a:t>
              </a:r>
              <a:r>
                <a:rPr lang="en-US" sz="2400" b="1" baseline="-25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4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r>
                <a:rPr lang="en-US" sz="2400" b="1" dirty="0" smtClean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400" b="1" dirty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= Cl, Br, BH</a:t>
              </a:r>
              <a:r>
                <a:rPr lang="en-US" sz="2400" b="1" baseline="-25000" dirty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2400" b="1" dirty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smtClean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</a:t>
              </a:r>
              <a:r>
                <a:rPr lang="en-US" sz="2400" b="1" baseline="-25000" dirty="0" smtClean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2400" b="1" dirty="0" smtClean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SO</a:t>
              </a:r>
              <a:r>
                <a:rPr lang="en-US" sz="2400" b="1" baseline="-25000" dirty="0" smtClean="0">
                  <a:solidFill>
                    <a:srgbClr val="00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2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323388" y="-2341"/>
            <a:ext cx="3274945" cy="69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Solid Electrolytes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2809"/>
            <a:ext cx="4690649" cy="3648892"/>
            <a:chOff x="235131" y="992775"/>
            <a:chExt cx="4690649" cy="3648892"/>
          </a:xfrm>
        </p:grpSpPr>
        <p:grpSp>
          <p:nvGrpSpPr>
            <p:cNvPr id="7" name="Group 6"/>
            <p:cNvGrpSpPr/>
            <p:nvPr/>
          </p:nvGrpSpPr>
          <p:grpSpPr>
            <a:xfrm>
              <a:off x="235131" y="992775"/>
              <a:ext cx="4690649" cy="3648892"/>
              <a:chOff x="235131" y="714101"/>
              <a:chExt cx="4690649" cy="3648892"/>
            </a:xfrm>
          </p:grpSpPr>
          <p:pic>
            <p:nvPicPr>
              <p:cNvPr id="3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131" y="714101"/>
                <a:ext cx="4690649" cy="364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35131" y="2403566"/>
                <a:ext cx="992778" cy="757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749040" y="2338252"/>
                <a:ext cx="1176740" cy="757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463040" y="1105989"/>
              <a:ext cx="2107474" cy="496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50665" y="4474788"/>
            <a:ext cx="43514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mbria" panose="02040503050406030204" pitchFamily="18" charset="0"/>
              </a:rPr>
              <a:t>[1]</a:t>
            </a:r>
            <a:r>
              <a:rPr lang="en-US" altLang="en-US" sz="1500" i="1" dirty="0" smtClean="0">
                <a:latin typeface="Cambria" panose="02040503050406030204" pitchFamily="18" charset="0"/>
              </a:rPr>
              <a:t> J</a:t>
            </a:r>
            <a:r>
              <a:rPr lang="en-US" altLang="en-US" sz="1500" i="1" dirty="0">
                <a:latin typeface="Cambria" panose="02040503050406030204" pitchFamily="18" charset="0"/>
              </a:rPr>
              <a:t>. Mater. Chem. A, </a:t>
            </a:r>
            <a:r>
              <a:rPr lang="en-US" altLang="en-US" sz="1500" b="1" dirty="0" smtClean="0">
                <a:latin typeface="Cambria" panose="02040503050406030204" pitchFamily="18" charset="0"/>
              </a:rPr>
              <a:t>2019</a:t>
            </a:r>
            <a:r>
              <a:rPr lang="en-US" altLang="en-US" sz="1500" dirty="0" smtClean="0">
                <a:latin typeface="Cambria" panose="02040503050406030204" pitchFamily="18" charset="0"/>
              </a:rPr>
              <a:t>, </a:t>
            </a:r>
            <a:r>
              <a:rPr lang="en-US" altLang="en-US" sz="1500" i="1" dirty="0">
                <a:latin typeface="Cambria" panose="02040503050406030204" pitchFamily="18" charset="0"/>
              </a:rPr>
              <a:t>7</a:t>
            </a:r>
            <a:r>
              <a:rPr lang="en-US" altLang="en-US" sz="1500" dirty="0" smtClean="0">
                <a:latin typeface="Cambria" panose="02040503050406030204" pitchFamily="18" charset="0"/>
              </a:rPr>
              <a:t>, 21985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mbria" panose="02040503050406030204" pitchFamily="18" charset="0"/>
              </a:rPr>
              <a:t>[2]</a:t>
            </a:r>
            <a:r>
              <a:rPr lang="en-US" altLang="en-US" sz="1500" i="1" dirty="0" smtClean="0">
                <a:latin typeface="Cambria" panose="02040503050406030204" pitchFamily="18" charset="0"/>
              </a:rPr>
              <a:t> Energy </a:t>
            </a:r>
            <a:r>
              <a:rPr lang="en-US" altLang="en-US" sz="1500" i="1" dirty="0">
                <a:latin typeface="Cambria" panose="02040503050406030204" pitchFamily="18" charset="0"/>
              </a:rPr>
              <a:t>Storage Materials, </a:t>
            </a:r>
            <a:r>
              <a:rPr lang="en-US" altLang="en-US" sz="1500" b="1" dirty="0">
                <a:latin typeface="Cambria" panose="02040503050406030204" pitchFamily="18" charset="0"/>
              </a:rPr>
              <a:t>2020</a:t>
            </a:r>
            <a:r>
              <a:rPr lang="en-US" altLang="en-US" sz="1500" dirty="0">
                <a:latin typeface="Cambria" panose="02040503050406030204" pitchFamily="18" charset="0"/>
              </a:rPr>
              <a:t>, </a:t>
            </a:r>
            <a:r>
              <a:rPr lang="en-US" altLang="en-US" sz="1500" i="1" dirty="0">
                <a:latin typeface="Cambria" panose="02040503050406030204" pitchFamily="18" charset="0"/>
              </a:rPr>
              <a:t>31</a:t>
            </a:r>
            <a:r>
              <a:rPr lang="en-US" altLang="en-US" sz="1500" dirty="0">
                <a:latin typeface="Cambria" panose="02040503050406030204" pitchFamily="18" charset="0"/>
              </a:rPr>
              <a:t>, </a:t>
            </a:r>
            <a:r>
              <a:rPr lang="en-US" altLang="en-US" sz="1500" dirty="0" smtClean="0">
                <a:latin typeface="Cambria" panose="02040503050406030204" pitchFamily="18" charset="0"/>
              </a:rPr>
              <a:t>87-94</a:t>
            </a:r>
            <a:endParaRPr lang="en-US" altLang="en-US" sz="1500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078" y="5464816"/>
            <a:ext cx="7044933" cy="88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Novel Na</a:t>
            </a:r>
            <a:r>
              <a:rPr lang="en-US" sz="2400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(H)SO</a:t>
            </a:r>
            <a:r>
              <a:rPr lang="en-US" sz="2400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Na</a:t>
            </a:r>
            <a:r>
              <a:rPr lang="en-US" sz="2400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(NH</a:t>
            </a:r>
            <a:r>
              <a:rPr lang="en-US" sz="2400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)(SO</a:t>
            </a:r>
            <a:r>
              <a:rPr lang="en-US" sz="2400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antiperovskites</a:t>
            </a:r>
            <a:endParaRPr lang="en-US" sz="24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0658" y="879732"/>
            <a:ext cx="3213887" cy="539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b="1" baseline="-25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(F/Cl)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(SO4)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8" descr="https://pubs.rsc.org/image/article/2019/ta/c9ta08584j/c9ta08584j-f8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1" r="880" b="53107"/>
          <a:stretch>
            <a:fillRect/>
          </a:stretch>
        </p:blipFill>
        <p:spPr bwMode="auto">
          <a:xfrm rot="60000">
            <a:off x="3813860" y="1203250"/>
            <a:ext cx="28971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5848" y="105556"/>
            <a:ext cx="3190521" cy="69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Solid Electrolytes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9454" y="4789473"/>
            <a:ext cx="4153959" cy="88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Stable structure and 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ood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Na-conductivity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Ionic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Weak ionic H-Na bond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Local dynamics of H</a:t>
            </a:r>
            <a:endParaRPr lang="en-US" sz="24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94459"/>
              </p:ext>
            </p:extLst>
          </p:nvPr>
        </p:nvGraphicFramePr>
        <p:xfrm>
          <a:off x="7189524" y="1612845"/>
          <a:ext cx="4676892" cy="1381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72925">
                  <a:extLst>
                    <a:ext uri="{9D8B030D-6E8A-4147-A177-3AD203B41FA5}">
                      <a16:colId xmlns:a16="http://schemas.microsoft.com/office/drawing/2014/main" val="3191070485"/>
                    </a:ext>
                  </a:extLst>
                </a:gridCol>
                <a:gridCol w="1073449">
                  <a:extLst>
                    <a:ext uri="{9D8B030D-6E8A-4147-A177-3AD203B41FA5}">
                      <a16:colId xmlns:a16="http://schemas.microsoft.com/office/drawing/2014/main" val="1482477834"/>
                    </a:ext>
                  </a:extLst>
                </a:gridCol>
                <a:gridCol w="1530518">
                  <a:extLst>
                    <a:ext uri="{9D8B030D-6E8A-4147-A177-3AD203B41FA5}">
                      <a16:colId xmlns:a16="http://schemas.microsoft.com/office/drawing/2014/main" val="375041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(eV)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/cm) at 300 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5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)(SO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6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(Cl)(SO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812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913690" y="1091523"/>
            <a:ext cx="506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Calculated </a:t>
            </a:r>
            <a:r>
              <a:rPr lang="en-US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conductivity of Na</a:t>
            </a:r>
            <a:r>
              <a:rPr lang="en-US" baseline="-2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(F/Cl)(SO</a:t>
            </a:r>
            <a:r>
              <a:rPr lang="en-US" baseline="-2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8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358" y="165276"/>
            <a:ext cx="6947682" cy="670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Synthesis and Characterization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Documents and Settings\ゲスト\デスクトップ\研究室用\その他\写真\高圧合成装置\Infinite_02.JPG"/>
          <p:cNvPicPr>
            <a:picLocks noChangeAspect="1" noChangeArrowheads="1"/>
          </p:cNvPicPr>
          <p:nvPr/>
        </p:nvPicPr>
        <p:blipFill>
          <a:blip r:embed="rId2" cstate="print"/>
          <a:srcRect t="13992" b="6720"/>
          <a:stretch>
            <a:fillRect/>
          </a:stretch>
        </p:blipFill>
        <p:spPr bwMode="auto">
          <a:xfrm>
            <a:off x="8579744" y="3118512"/>
            <a:ext cx="3047369" cy="3202305"/>
          </a:xfrm>
          <a:prstGeom prst="rect">
            <a:avLst/>
          </a:prstGeom>
          <a:noFill/>
        </p:spPr>
      </p:pic>
      <p:grpSp>
        <p:nvGrpSpPr>
          <p:cNvPr id="5" name="グループ化 2"/>
          <p:cNvGrpSpPr/>
          <p:nvPr/>
        </p:nvGrpSpPr>
        <p:grpSpPr>
          <a:xfrm>
            <a:off x="8553388" y="393554"/>
            <a:ext cx="3100083" cy="2555966"/>
            <a:chOff x="16091141" y="14763549"/>
            <a:chExt cx="4199721" cy="3735539"/>
          </a:xfrm>
        </p:grpSpPr>
        <p:pic>
          <p:nvPicPr>
            <p:cNvPr id="6" name="Picture 2" descr="C:\Documents and Settings\ゲスト\デスクトップ\研究室用\その他\写真\高圧合成装置\cell_anvil_25mm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91141" y="15061743"/>
              <a:ext cx="4199721" cy="31319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</p:pic>
        <p:sp>
          <p:nvSpPr>
            <p:cNvPr id="7" name="右矢印 59"/>
            <p:cNvSpPr/>
            <p:nvPr/>
          </p:nvSpPr>
          <p:spPr>
            <a:xfrm rot="18666754">
              <a:off x="16439802" y="16633064"/>
              <a:ext cx="1092335" cy="663508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20137535" lon="19810123" rev="21290680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右矢印 60"/>
            <p:cNvSpPr/>
            <p:nvPr/>
          </p:nvSpPr>
          <p:spPr>
            <a:xfrm rot="2545052">
              <a:off x="16598509" y="15190578"/>
              <a:ext cx="1098549" cy="659757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19208651" lon="2004197" rev="20225402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右矢印 61"/>
            <p:cNvSpPr/>
            <p:nvPr/>
          </p:nvSpPr>
          <p:spPr>
            <a:xfrm rot="13328108">
              <a:off x="18742265" y="16689867"/>
              <a:ext cx="1098549" cy="659757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1846843" lon="19520641" rev="20878508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右矢印 62"/>
            <p:cNvSpPr/>
            <p:nvPr/>
          </p:nvSpPr>
          <p:spPr>
            <a:xfrm rot="5400000">
              <a:off x="17627060" y="14942143"/>
              <a:ext cx="1000130" cy="642941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0" lon="1200000" rev="0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右矢印 63"/>
            <p:cNvSpPr/>
            <p:nvPr/>
          </p:nvSpPr>
          <p:spPr>
            <a:xfrm rot="16200000">
              <a:off x="17591240" y="17621167"/>
              <a:ext cx="1092335" cy="663508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21599966" lon="21299986" rev="0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右矢印 64"/>
            <p:cNvSpPr/>
            <p:nvPr/>
          </p:nvSpPr>
          <p:spPr>
            <a:xfrm rot="7716405">
              <a:off x="18645345" y="15351351"/>
              <a:ext cx="1092335" cy="663508"/>
            </a:xfrm>
            <a:prstGeom prst="rightArrow">
              <a:avLst/>
            </a:prstGeom>
            <a:solidFill>
              <a:srgbClr val="CA0824"/>
            </a:solidFill>
            <a:ln>
              <a:noFill/>
            </a:ln>
            <a:scene3d>
              <a:camera prst="orthographicFront">
                <a:rot lat="513369" lon="2096646" rev="21205872"/>
              </a:camera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00" tIns="46602" rIns="93200" bIns="46602" rtlCol="0" anchor="ctr"/>
            <a:lstStyle/>
            <a:p>
              <a:pPr algn="ctr"/>
              <a:endParaRPr kumimoji="1" lang="ja-JP" altLang="en-US" dirty="0">
                <a:latin typeface="Times New Roman" panose="02020603050405020304" pitchFamily="18" charset="0"/>
                <a:ea typeface="HGPｺﾞｼｯｸM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613443" y="1268314"/>
            <a:ext cx="5940197" cy="1175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Pressure High Temperature Technique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GPa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– 400 C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5722152" y="1856104"/>
            <a:ext cx="2532074" cy="2139577"/>
            <a:chOff x="6108008" y="1506028"/>
            <a:chExt cx="2532074" cy="2139577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07670" y="1506028"/>
              <a:ext cx="1832412" cy="2139577"/>
              <a:chOff x="4176502" y="2423714"/>
              <a:chExt cx="3704579" cy="425576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176502" y="2423714"/>
                <a:ext cx="3556709" cy="4255760"/>
                <a:chOff x="14966706" y="7274572"/>
                <a:chExt cx="3454661" cy="4172541"/>
              </a:xfrm>
            </p:grpSpPr>
            <p:sp>
              <p:nvSpPr>
                <p:cNvPr id="65" name="正方形/長方形 182"/>
                <p:cNvSpPr/>
                <p:nvPr/>
              </p:nvSpPr>
              <p:spPr>
                <a:xfrm rot="2445244">
                  <a:off x="16864440" y="7468034"/>
                  <a:ext cx="1159588" cy="165535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3200" tIns="46602" rIns="93200" bIns="46602" rtlCol="0" anchor="ctr"/>
                <a:lstStyle/>
                <a:p>
                  <a:pPr algn="ctr"/>
                  <a:endParaRPr kumimoji="1" lang="ja-JP" altLang="en-US" sz="2400" dirty="0">
                    <a:latin typeface="Times New Roman" panose="02020603050405020304" pitchFamily="18" charset="0"/>
                    <a:ea typeface="HGPｺﾞｼｯｸM" pitchFamily="50" charset="-128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4966706" y="7274572"/>
                  <a:ext cx="3454661" cy="4172541"/>
                  <a:chOff x="14966706" y="7274572"/>
                  <a:chExt cx="3454661" cy="4172541"/>
                </a:xfrm>
              </p:grpSpPr>
              <p:sp>
                <p:nvSpPr>
                  <p:cNvPr id="67" name="円/楕円 167"/>
                  <p:cNvSpPr/>
                  <p:nvPr/>
                </p:nvSpPr>
                <p:spPr>
                  <a:xfrm>
                    <a:off x="15770399" y="8613151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円/楕円 168"/>
                  <p:cNvSpPr/>
                  <p:nvPr/>
                </p:nvSpPr>
                <p:spPr>
                  <a:xfrm>
                    <a:off x="15624274" y="8831102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円/楕円 169"/>
                  <p:cNvSpPr/>
                  <p:nvPr/>
                </p:nvSpPr>
                <p:spPr>
                  <a:xfrm>
                    <a:off x="15828948" y="9194352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円/楕円 175"/>
                  <p:cNvSpPr/>
                  <p:nvPr/>
                </p:nvSpPr>
                <p:spPr>
                  <a:xfrm>
                    <a:off x="15258961" y="8613151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円/楕円 176"/>
                  <p:cNvSpPr/>
                  <p:nvPr/>
                </p:nvSpPr>
                <p:spPr>
                  <a:xfrm flipH="1">
                    <a:off x="15258961" y="9049052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円/楕円 177"/>
                  <p:cNvSpPr/>
                  <p:nvPr/>
                </p:nvSpPr>
                <p:spPr>
                  <a:xfrm>
                    <a:off x="15754486" y="9267002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円/楕円 178"/>
                  <p:cNvSpPr/>
                  <p:nvPr/>
                </p:nvSpPr>
                <p:spPr>
                  <a:xfrm>
                    <a:off x="15487887" y="9058735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円/楕円 179"/>
                  <p:cNvSpPr/>
                  <p:nvPr/>
                </p:nvSpPr>
                <p:spPr>
                  <a:xfrm>
                    <a:off x="15643755" y="9213722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円/楕円 180"/>
                  <p:cNvSpPr/>
                  <p:nvPr/>
                </p:nvSpPr>
                <p:spPr>
                  <a:xfrm>
                    <a:off x="15332023" y="8903752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円/楕円 183"/>
                  <p:cNvSpPr/>
                  <p:nvPr/>
                </p:nvSpPr>
                <p:spPr>
                  <a:xfrm>
                    <a:off x="16033224" y="11009703"/>
                    <a:ext cx="1143731" cy="43741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正方形/長方形 184"/>
                  <p:cNvSpPr/>
                  <p:nvPr/>
                </p:nvSpPr>
                <p:spPr>
                  <a:xfrm>
                    <a:off x="16033224" y="9521917"/>
                    <a:ext cx="1143731" cy="172819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円/楕円 185"/>
                  <p:cNvSpPr/>
                  <p:nvPr/>
                </p:nvSpPr>
                <p:spPr>
                  <a:xfrm>
                    <a:off x="16037770" y="9301514"/>
                    <a:ext cx="1143731" cy="43741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円/楕円 198"/>
                  <p:cNvSpPr/>
                  <p:nvPr/>
                </p:nvSpPr>
                <p:spPr>
                  <a:xfrm>
                    <a:off x="16109768" y="9377902"/>
                    <a:ext cx="1008111" cy="2880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0" name="直線コネクタ 199"/>
                  <p:cNvCxnSpPr/>
                  <p:nvPr/>
                </p:nvCxnSpPr>
                <p:spPr>
                  <a:xfrm>
                    <a:off x="16042749" y="11231059"/>
                    <a:ext cx="1123553" cy="9525"/>
                  </a:xfrm>
                  <a:prstGeom prst="line">
                    <a:avLst/>
                  </a:prstGeom>
                  <a:ln w="952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円/楕円 200"/>
                  <p:cNvSpPr/>
                  <p:nvPr/>
                </p:nvSpPr>
                <p:spPr>
                  <a:xfrm rot="2445244">
                    <a:off x="16379520" y="8638270"/>
                    <a:ext cx="1159588" cy="44347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2" name="直線コネクタ 201"/>
                  <p:cNvCxnSpPr/>
                  <p:nvPr/>
                </p:nvCxnSpPr>
                <p:spPr>
                  <a:xfrm>
                    <a:off x="17564891" y="7274572"/>
                    <a:ext cx="856476" cy="750560"/>
                  </a:xfrm>
                  <a:prstGeom prst="line">
                    <a:avLst/>
                  </a:prstGeom>
                  <a:ln w="952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円/楕円 202"/>
                  <p:cNvSpPr/>
                  <p:nvPr/>
                </p:nvSpPr>
                <p:spPr>
                  <a:xfrm rot="2397434">
                    <a:off x="16465030" y="8713640"/>
                    <a:ext cx="981194" cy="303716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円/楕円 203"/>
                  <p:cNvSpPr/>
                  <p:nvPr/>
                </p:nvSpPr>
                <p:spPr>
                  <a:xfrm>
                    <a:off x="15332023" y="9267002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円/楕円 204"/>
                  <p:cNvSpPr/>
                  <p:nvPr/>
                </p:nvSpPr>
                <p:spPr>
                  <a:xfrm>
                    <a:off x="15551211" y="8976402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円/楕円 205"/>
                  <p:cNvSpPr/>
                  <p:nvPr/>
                </p:nvSpPr>
                <p:spPr>
                  <a:xfrm>
                    <a:off x="15478149" y="8758451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円/楕円 206"/>
                  <p:cNvSpPr/>
                  <p:nvPr/>
                </p:nvSpPr>
                <p:spPr>
                  <a:xfrm>
                    <a:off x="15529209" y="9109612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円/楕円 207"/>
                  <p:cNvSpPr/>
                  <p:nvPr/>
                </p:nvSpPr>
                <p:spPr>
                  <a:xfrm>
                    <a:off x="15624274" y="8758451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円/楕円 208"/>
                  <p:cNvSpPr/>
                  <p:nvPr/>
                </p:nvSpPr>
                <p:spPr>
                  <a:xfrm>
                    <a:off x="14966706" y="8831102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円/楕円 209"/>
                  <p:cNvSpPr/>
                  <p:nvPr/>
                </p:nvSpPr>
                <p:spPr>
                  <a:xfrm>
                    <a:off x="15478149" y="8540501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円/楕円 210"/>
                  <p:cNvSpPr/>
                  <p:nvPr/>
                </p:nvSpPr>
                <p:spPr>
                  <a:xfrm flipH="1">
                    <a:off x="15112831" y="8613151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円/楕円 211"/>
                  <p:cNvSpPr/>
                  <p:nvPr/>
                </p:nvSpPr>
                <p:spPr>
                  <a:xfrm flipH="1">
                    <a:off x="15405086" y="9267002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円/楕円 212"/>
                  <p:cNvSpPr/>
                  <p:nvPr/>
                </p:nvSpPr>
                <p:spPr>
                  <a:xfrm>
                    <a:off x="15258961" y="8831102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円/楕円 213"/>
                  <p:cNvSpPr/>
                  <p:nvPr/>
                </p:nvSpPr>
                <p:spPr>
                  <a:xfrm>
                    <a:off x="15039768" y="9049052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円/楕円 214"/>
                  <p:cNvSpPr/>
                  <p:nvPr/>
                </p:nvSpPr>
                <p:spPr>
                  <a:xfrm>
                    <a:off x="15843462" y="8758451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円/楕円 215"/>
                  <p:cNvSpPr/>
                  <p:nvPr/>
                </p:nvSpPr>
                <p:spPr>
                  <a:xfrm>
                    <a:off x="15697336" y="8976402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左カーブ矢印 217"/>
                  <p:cNvSpPr/>
                  <p:nvPr/>
                </p:nvSpPr>
                <p:spPr>
                  <a:xfrm rot="20176418">
                    <a:off x="16213822" y="8574929"/>
                    <a:ext cx="429243" cy="985260"/>
                  </a:xfrm>
                  <a:prstGeom prst="curvedLeftArrow">
                    <a:avLst>
                      <a:gd name="adj1" fmla="val 25000"/>
                      <a:gd name="adj2" fmla="val 58271"/>
                      <a:gd name="adj3" fmla="val 37308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円/楕円 220"/>
                  <p:cNvSpPr/>
                  <p:nvPr/>
                </p:nvSpPr>
                <p:spPr>
                  <a:xfrm>
                    <a:off x="15560041" y="8901036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9" name="円/楕円 221"/>
                  <p:cNvSpPr/>
                  <p:nvPr/>
                </p:nvSpPr>
                <p:spPr>
                  <a:xfrm>
                    <a:off x="15413916" y="9118987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円/楕円 222"/>
                  <p:cNvSpPr/>
                  <p:nvPr/>
                </p:nvSpPr>
                <p:spPr>
                  <a:xfrm>
                    <a:off x="15690254" y="9482237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円/楕円 223"/>
                  <p:cNvSpPr/>
                  <p:nvPr/>
                </p:nvSpPr>
                <p:spPr>
                  <a:xfrm>
                    <a:off x="15048603" y="8901036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円/楕円 224"/>
                  <p:cNvSpPr/>
                  <p:nvPr/>
                </p:nvSpPr>
                <p:spPr>
                  <a:xfrm flipH="1">
                    <a:off x="15048603" y="9336937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円/楕円 225"/>
                  <p:cNvSpPr/>
                  <p:nvPr/>
                </p:nvSpPr>
                <p:spPr>
                  <a:xfrm>
                    <a:off x="15486978" y="9554887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円/楕円 226"/>
                  <p:cNvSpPr/>
                  <p:nvPr/>
                </p:nvSpPr>
                <p:spPr>
                  <a:xfrm>
                    <a:off x="15277529" y="9346620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円/楕円 227"/>
                  <p:cNvSpPr/>
                  <p:nvPr/>
                </p:nvSpPr>
                <p:spPr>
                  <a:xfrm>
                    <a:off x="15433397" y="9501607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円/楕円 228"/>
                  <p:cNvSpPr/>
                  <p:nvPr/>
                </p:nvSpPr>
                <p:spPr>
                  <a:xfrm>
                    <a:off x="15121665" y="9191637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円/楕円 229"/>
                  <p:cNvSpPr/>
                  <p:nvPr/>
                </p:nvSpPr>
                <p:spPr>
                  <a:xfrm>
                    <a:off x="15121665" y="9554887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" name="円/楕円 230"/>
                  <p:cNvSpPr/>
                  <p:nvPr/>
                </p:nvSpPr>
                <p:spPr>
                  <a:xfrm>
                    <a:off x="15340853" y="9264287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円/楕円 231"/>
                  <p:cNvSpPr/>
                  <p:nvPr/>
                </p:nvSpPr>
                <p:spPr>
                  <a:xfrm>
                    <a:off x="15267791" y="9046336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円/楕円 232"/>
                  <p:cNvSpPr/>
                  <p:nvPr/>
                </p:nvSpPr>
                <p:spPr>
                  <a:xfrm>
                    <a:off x="15318851" y="9397497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円/楕円 233"/>
                  <p:cNvSpPr/>
                  <p:nvPr/>
                </p:nvSpPr>
                <p:spPr>
                  <a:xfrm>
                    <a:off x="15413916" y="9046336"/>
                    <a:ext cx="184096" cy="18305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" name="円/楕円 234"/>
                  <p:cNvSpPr/>
                  <p:nvPr/>
                </p:nvSpPr>
                <p:spPr>
                  <a:xfrm>
                    <a:off x="15267791" y="8828386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円/楕円 235"/>
                  <p:cNvSpPr/>
                  <p:nvPr/>
                </p:nvSpPr>
                <p:spPr>
                  <a:xfrm flipH="1">
                    <a:off x="15194728" y="9554887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円/楕円 236"/>
                  <p:cNvSpPr/>
                  <p:nvPr/>
                </p:nvSpPr>
                <p:spPr>
                  <a:xfrm>
                    <a:off x="15048603" y="9118987"/>
                    <a:ext cx="184096" cy="1830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円/楕円 237"/>
                  <p:cNvSpPr/>
                  <p:nvPr/>
                </p:nvSpPr>
                <p:spPr>
                  <a:xfrm>
                    <a:off x="15633104" y="9046336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円/楕円 238"/>
                  <p:cNvSpPr/>
                  <p:nvPr/>
                </p:nvSpPr>
                <p:spPr>
                  <a:xfrm>
                    <a:off x="15486978" y="9264287"/>
                    <a:ext cx="184096" cy="18305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3200" tIns="46602" rIns="93200" bIns="46602" rtlCol="0" anchor="ctr"/>
                  <a:lstStyle/>
                  <a:p>
                    <a:pPr algn="ctr"/>
                    <a:endParaRPr kumimoji="1" lang="ja-JP" altLang="en-US" sz="2400" dirty="0">
                      <a:latin typeface="Times New Roman" panose="02020603050405020304" pitchFamily="18" charset="0"/>
                      <a:ea typeface="HGPｺﾞｼｯｸM" pitchFamily="50" charset="-128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7" name="円/楕円 183"/>
              <p:cNvSpPr/>
              <p:nvPr/>
            </p:nvSpPr>
            <p:spPr>
              <a:xfrm rot="2082038">
                <a:off x="6703565" y="2602456"/>
                <a:ext cx="1177516" cy="4461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3200" tIns="46602" rIns="93200" bIns="46602" rtlCol="0" anchor="ctr"/>
              <a:lstStyle/>
              <a:p>
                <a:pPr algn="ctr"/>
                <a:endParaRPr kumimoji="1" lang="ja-JP" altLang="en-US" sz="2400" dirty="0">
                  <a:latin typeface="Times New Roman" panose="02020603050405020304" pitchFamily="18" charset="0"/>
                  <a:ea typeface="HGPｺﾞｼｯｸM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6359280" y="2662316"/>
              <a:ext cx="930420" cy="6969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</a:t>
              </a:r>
              <a:r>
                <a:rPr lang="en-US" baseline="-25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</a:t>
              </a:r>
              <a:r>
                <a:rPr lang="en-US" baseline="-25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baseline="-25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108008" y="1575610"/>
              <a:ext cx="1493074" cy="6969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NaNH</a:t>
              </a:r>
              <a:r>
                <a:rPr lang="en-US" baseline="-25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NaH</a:t>
              </a:r>
              <a:endParaRPr lang="en-US" baseline="-25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680084" y="4047175"/>
            <a:ext cx="7594530" cy="200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Characterization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-Phase identification by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laboratory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XRD,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-Detailed structure analysis by synchrotron XRD and neutron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diffractometry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-Conductivity by impedance spectroscopy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391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439" y="122552"/>
            <a:ext cx="6914217" cy="66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analysis with synchrotron XRD data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3360" y="2751174"/>
            <a:ext cx="5175887" cy="3379624"/>
            <a:chOff x="4379586" y="4238878"/>
            <a:chExt cx="4078232" cy="26288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86" y="4238878"/>
              <a:ext cx="3747236" cy="2628806"/>
            </a:xfrm>
            <a:prstGeom prst="rect">
              <a:avLst/>
            </a:prstGeom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479042" y="4330740"/>
              <a:ext cx="1687634" cy="49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1600" b="1" baseline="-25000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6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(H</a:t>
              </a:r>
              <a:r>
                <a:rPr lang="en-US" altLang="en-US" sz="1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)(SO</a:t>
              </a:r>
              <a:r>
                <a:rPr lang="en-US" altLang="en-US" sz="1600" b="1" baseline="-25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16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Tetragonal</a:t>
              </a:r>
              <a:r>
                <a:rPr lang="en-US" altLang="en-US" sz="1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P4/</a:t>
              </a:r>
              <a:r>
                <a:rPr lang="en-US" altLang="en-US" sz="1600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nmm</a:t>
              </a:r>
              <a:endPara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488724" y="4829052"/>
              <a:ext cx="1105350" cy="28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i="1" dirty="0" err="1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R</a:t>
              </a:r>
              <a:r>
                <a:rPr lang="en-US" altLang="en-US" sz="1600" baseline="-25000" dirty="0" err="1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wp</a:t>
              </a: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=  11.67 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444620" y="5096069"/>
              <a:ext cx="2013198" cy="49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Na</a:t>
              </a:r>
              <a:r>
                <a:rPr lang="en-US" altLang="en-US" sz="1600" baseline="-250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3</a:t>
              </a: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(H)(SO</a:t>
              </a:r>
              <a:r>
                <a:rPr lang="en-US" altLang="en-US" sz="1600" baseline="-250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4</a:t>
              </a: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) = 88% </a:t>
              </a:r>
              <a:r>
                <a:rPr lang="en-US" altLang="en-US" sz="1600" dirty="0" err="1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wt</a:t>
              </a:r>
              <a:endPara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Na</a:t>
              </a:r>
              <a:r>
                <a:rPr lang="en-US" altLang="en-US" sz="1600" baseline="-250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2</a:t>
              </a: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SO</a:t>
              </a:r>
              <a:r>
                <a:rPr lang="en-US" altLang="en-US" sz="1600" baseline="-250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4</a:t>
              </a:r>
              <a:r>
                <a: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= 12%wt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6583" y="2778602"/>
            <a:ext cx="5739080" cy="3390657"/>
            <a:chOff x="7971010" y="4207979"/>
            <a:chExt cx="4191485" cy="26425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010" y="4207979"/>
              <a:ext cx="3733522" cy="26425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0017357" y="4464741"/>
              <a:ext cx="2145138" cy="1281162"/>
              <a:chOff x="10017357" y="4464741"/>
              <a:chExt cx="2145138" cy="1281162"/>
            </a:xfrm>
          </p:grpSpPr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10017357" y="4464741"/>
                <a:ext cx="1680987" cy="500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en-US" sz="1600" b="1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(NH</a:t>
                </a:r>
                <a:r>
                  <a:rPr lang="en-US" altLang="en-US" sz="1600" b="1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)(SO</a:t>
                </a:r>
                <a:r>
                  <a:rPr lang="en-US" altLang="en-US" sz="1600" b="1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16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Tetragonal, P4/</a:t>
                </a:r>
                <a:r>
                  <a:rPr lang="en-US" altLang="en-US" sz="16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nmm</a:t>
                </a:r>
                <a:endParaRPr lang="en-US" altLang="en-US" sz="1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10037116" y="5245261"/>
                <a:ext cx="2125379" cy="500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Na</a:t>
                </a:r>
                <a:r>
                  <a:rPr lang="en-US" altLang="en-US" sz="16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(NH</a:t>
                </a:r>
                <a:r>
                  <a:rPr lang="en-US" altLang="en-US" sz="16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)(SO</a:t>
                </a:r>
                <a:r>
                  <a:rPr lang="en-US" altLang="en-US" sz="16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= 96% </a:t>
                </a:r>
                <a:r>
                  <a:rPr lang="en-US" altLang="en-US" sz="16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wt</a:t>
                </a:r>
                <a:endParaRPr lang="en-US" altLang="en-US" sz="1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Na</a:t>
                </a:r>
                <a:r>
                  <a:rPr lang="en-US" altLang="en-US" sz="16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altLang="en-US" sz="16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4%wt</a:t>
                </a: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0099087" y="4980785"/>
                <a:ext cx="998801" cy="289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600" baseline="-250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wp</a:t>
                </a:r>
                <a:r>
                  <a:rPr lang="en-US" altLang="en-US" sz="16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 13.69 </a:t>
                </a:r>
              </a:p>
            </p:txBody>
          </p:sp>
        </p:grp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350016" y="273459"/>
            <a:ext cx="4389120" cy="2916672"/>
            <a:chOff x="7061124" y="775516"/>
            <a:chExt cx="5032962" cy="3362787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7061124" y="775516"/>
              <a:ext cx="5032962" cy="3082835"/>
              <a:chOff x="6462579" y="775516"/>
              <a:chExt cx="5032962" cy="3082835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2579" y="775516"/>
                <a:ext cx="5032962" cy="3082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6564451" y="1739167"/>
                <a:ext cx="772725" cy="497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Na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108564" y="2202272"/>
                <a:ext cx="272996" cy="14124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6564451" y="2407981"/>
                <a:ext cx="815179" cy="497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FF99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1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7265694" y="2814872"/>
                <a:ext cx="423779" cy="22853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9773623" y="2408590"/>
              <a:ext cx="278456" cy="13101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9741113" y="3640397"/>
              <a:ext cx="1635708" cy="4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H/NH</a:t>
              </a:r>
              <a:r>
                <a:rPr lang="en-US" altLang="en-US" sz="14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35222" y="6248897"/>
            <a:ext cx="7884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Typical RT SXRD patterns of </a:t>
            </a:r>
            <a:r>
              <a: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(H)(SO</a:t>
            </a:r>
            <a:r>
              <a:rPr lang="en-US" altLang="en-US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(NH</a:t>
            </a:r>
            <a:r>
              <a:rPr lang="en-US" altLang="en-US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)(SO</a:t>
            </a:r>
            <a:r>
              <a:rPr lang="en-US" altLang="en-US" sz="16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and their refinement results</a:t>
            </a:r>
            <a:endParaRPr lang="en-US" altLang="en-U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49649"/>
              </p:ext>
            </p:extLst>
          </p:nvPr>
        </p:nvGraphicFramePr>
        <p:xfrm>
          <a:off x="193584" y="836835"/>
          <a:ext cx="7105926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137">
                  <a:extLst>
                    <a:ext uri="{9D8B030D-6E8A-4147-A177-3AD203B41FA5}">
                      <a16:colId xmlns:a16="http://schemas.microsoft.com/office/drawing/2014/main" val="3088241245"/>
                    </a:ext>
                  </a:extLst>
                </a:gridCol>
                <a:gridCol w="5677789">
                  <a:extLst>
                    <a:ext uri="{9D8B030D-6E8A-4147-A177-3AD203B41FA5}">
                      <a16:colId xmlns:a16="http://schemas.microsoft.com/office/drawing/2014/main" val="3967364330"/>
                    </a:ext>
                  </a:extLst>
                </a:gridCol>
              </a:tblGrid>
              <a:tr h="32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2021B1437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75435"/>
                  </a:ext>
                </a:extLst>
              </a:tr>
              <a:tr h="404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Study of the structure behavior of Na-ion conducting Na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(H)(SO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 and Na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)(SO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antiperovskites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52033"/>
                  </a:ext>
                </a:extLst>
              </a:tr>
              <a:tr h="32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BL02B2 at SPring-8, Japan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62814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909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6"/>
          <p:cNvSpPr>
            <a:spLocks noChangeArrowheads="1"/>
          </p:cNvSpPr>
          <p:nvPr/>
        </p:nvSpPr>
        <p:spPr bwMode="auto">
          <a:xfrm>
            <a:off x="634639" y="774374"/>
            <a:ext cx="10527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Both compounds are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thermally stable: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(H)(SO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~ 207 C,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)(SO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~147 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6546584" y="1786068"/>
            <a:ext cx="4764088" cy="3763962"/>
            <a:chOff x="-95536" y="1027537"/>
            <a:chExt cx="6352637" cy="5018421"/>
          </a:xfrm>
        </p:grpSpPr>
        <p:grpSp>
          <p:nvGrpSpPr>
            <p:cNvPr id="32775" name="Group 32"/>
            <p:cNvGrpSpPr>
              <a:grpSpLocks/>
            </p:cNvGrpSpPr>
            <p:nvPr/>
          </p:nvGrpSpPr>
          <p:grpSpPr bwMode="auto">
            <a:xfrm>
              <a:off x="-95536" y="1027537"/>
              <a:ext cx="6352637" cy="5018421"/>
              <a:chOff x="-95536" y="1027537"/>
              <a:chExt cx="6352637" cy="5018421"/>
            </a:xfrm>
          </p:grpSpPr>
          <p:pic>
            <p:nvPicPr>
              <p:cNvPr id="3277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5536" y="1027537"/>
                <a:ext cx="6352637" cy="5018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78" name="Group 19"/>
              <p:cNvGrpSpPr>
                <a:grpSpLocks/>
              </p:cNvGrpSpPr>
              <p:nvPr/>
            </p:nvGrpSpPr>
            <p:grpSpPr bwMode="auto">
              <a:xfrm>
                <a:off x="5055792" y="1611690"/>
                <a:ext cx="1071321" cy="3929182"/>
                <a:chOff x="5055792" y="1611690"/>
                <a:chExt cx="1071321" cy="3929182"/>
              </a:xfrm>
            </p:grpSpPr>
            <p:grpSp>
              <p:nvGrpSpPr>
                <p:cNvPr id="32779" name="Group 15"/>
                <p:cNvGrpSpPr>
                  <a:grpSpLocks/>
                </p:cNvGrpSpPr>
                <p:nvPr/>
              </p:nvGrpSpPr>
              <p:grpSpPr bwMode="auto">
                <a:xfrm>
                  <a:off x="5055792" y="2887307"/>
                  <a:ext cx="1071321" cy="2653565"/>
                  <a:chOff x="9975494" y="4037905"/>
                  <a:chExt cx="1503134" cy="2192690"/>
                </a:xfrm>
              </p:grpSpPr>
              <p:sp>
                <p:nvSpPr>
                  <p:cNvPr id="3278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0126110" y="5874634"/>
                    <a:ext cx="1149053" cy="355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rPr>
                      <a:t>27 </a:t>
                    </a:r>
                    <a:r>
                      <a:rPr lang="en-US" altLang="en-US" sz="1500" baseline="30000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FF00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0131264" y="5551233"/>
                    <a:ext cx="1149244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>
                        <a:solidFill>
                          <a:srgbClr val="FFC000"/>
                        </a:solidFill>
                        <a:latin typeface="Cambria" panose="02040503050406030204" pitchFamily="18" charset="0"/>
                      </a:rPr>
                      <a:t>4</a:t>
                    </a:r>
                    <a:r>
                      <a:rPr lang="en-US" altLang="en-US" sz="1500" dirty="0" smtClean="0">
                        <a:solidFill>
                          <a:srgbClr val="FFC000"/>
                        </a:solidFill>
                        <a:latin typeface="Cambria" panose="02040503050406030204" pitchFamily="18" charset="0"/>
                      </a:rPr>
                      <a:t>7 </a:t>
                    </a:r>
                    <a:r>
                      <a:rPr lang="en-US" altLang="en-US" sz="1500" baseline="30000" dirty="0" err="1">
                        <a:solidFill>
                          <a:srgbClr val="FFC0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FFC0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FFC0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141879" y="5273144"/>
                    <a:ext cx="1149244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>
                        <a:solidFill>
                          <a:srgbClr val="F0EA00"/>
                        </a:solidFill>
                        <a:latin typeface="Cambria" panose="02040503050406030204" pitchFamily="18" charset="0"/>
                      </a:rPr>
                      <a:t>6</a:t>
                    </a:r>
                    <a:r>
                      <a:rPr lang="en-US" altLang="en-US" sz="1500" dirty="0" smtClean="0">
                        <a:solidFill>
                          <a:srgbClr val="F0EA00"/>
                        </a:solidFill>
                        <a:latin typeface="Cambria" panose="02040503050406030204" pitchFamily="18" charset="0"/>
                      </a:rPr>
                      <a:t>7 </a:t>
                    </a:r>
                    <a:r>
                      <a:rPr lang="en-US" altLang="en-US" sz="1500" baseline="30000" dirty="0" err="1">
                        <a:solidFill>
                          <a:srgbClr val="F0EA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F0EA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F0EA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101803" y="4965080"/>
                    <a:ext cx="1149244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8</a:t>
                    </a:r>
                    <a:r>
                      <a:rPr lang="en-US" altLang="en-US" sz="1500" dirty="0" smtClean="0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7 </a:t>
                    </a:r>
                    <a:r>
                      <a:rPr lang="en-US" altLang="en-US" sz="1500" baseline="30000" dirty="0" err="1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00FF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0103582" y="4697482"/>
                    <a:ext cx="1347183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 smtClean="0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10</a:t>
                    </a:r>
                    <a:r>
                      <a:rPr lang="en-US" altLang="en-US" sz="1500" dirty="0" smtClean="0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7 </a:t>
                    </a:r>
                    <a:r>
                      <a:rPr lang="en-US" altLang="en-US" sz="1500" baseline="30000" dirty="0" err="1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00FF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00FF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9975494" y="4380131"/>
                    <a:ext cx="1503134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>
                        <a:solidFill>
                          <a:srgbClr val="FF9900"/>
                        </a:solidFill>
                        <a:latin typeface="Cambria" panose="02040503050406030204" pitchFamily="18" charset="0"/>
                      </a:rPr>
                      <a:t>  </a:t>
                    </a:r>
                    <a:r>
                      <a:rPr lang="en-US" altLang="en-US" sz="1500" dirty="0" smtClean="0">
                        <a:solidFill>
                          <a:srgbClr val="FF9900"/>
                        </a:solidFill>
                        <a:latin typeface="Cambria" panose="02040503050406030204" pitchFamily="18" charset="0"/>
                      </a:rPr>
                      <a:t>127 </a:t>
                    </a:r>
                    <a:r>
                      <a:rPr lang="en-US" altLang="en-US" sz="1500" baseline="30000" dirty="0" err="1">
                        <a:solidFill>
                          <a:srgbClr val="FF9900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FF9900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FF99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278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0104010" y="4037905"/>
                    <a:ext cx="1347183" cy="356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500" dirty="0" smtClean="0">
                        <a:solidFill>
                          <a:srgbClr val="2BDDF5"/>
                        </a:solidFill>
                        <a:latin typeface="Cambria" panose="02040503050406030204" pitchFamily="18" charset="0"/>
                      </a:rPr>
                      <a:t>14</a:t>
                    </a:r>
                    <a:r>
                      <a:rPr lang="en-US" altLang="en-US" sz="1500" dirty="0" smtClean="0">
                        <a:solidFill>
                          <a:srgbClr val="2BDDF5"/>
                        </a:solidFill>
                        <a:latin typeface="Cambria" panose="02040503050406030204" pitchFamily="18" charset="0"/>
                      </a:rPr>
                      <a:t>7 </a:t>
                    </a:r>
                    <a:r>
                      <a:rPr lang="en-US" altLang="en-US" sz="1500" baseline="30000" dirty="0" err="1">
                        <a:solidFill>
                          <a:srgbClr val="2BDDF5"/>
                        </a:solidFill>
                        <a:latin typeface="Cambria" panose="02040503050406030204" pitchFamily="18" charset="0"/>
                      </a:rPr>
                      <a:t>o</a:t>
                    </a:r>
                    <a:r>
                      <a:rPr lang="en-US" altLang="en-US" sz="1500" dirty="0" err="1">
                        <a:solidFill>
                          <a:srgbClr val="2BDDF5"/>
                        </a:solidFill>
                        <a:latin typeface="Cambria" panose="02040503050406030204" pitchFamily="18" charset="0"/>
                      </a:rPr>
                      <a:t>C</a:t>
                    </a:r>
                    <a:endParaRPr lang="en-US" altLang="en-US" sz="1500" dirty="0">
                      <a:solidFill>
                        <a:srgbClr val="2BDDF5"/>
                      </a:solidFill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32780" name="Rectangle 22"/>
                <p:cNvSpPr>
                  <a:spLocks noChangeArrowheads="1"/>
                </p:cNvSpPr>
                <p:nvPr/>
              </p:nvSpPr>
              <p:spPr bwMode="auto">
                <a:xfrm>
                  <a:off x="5141253" y="2425558"/>
                  <a:ext cx="960170" cy="430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dirty="0" smtClean="0">
                      <a:solidFill>
                        <a:srgbClr val="0AB8D0"/>
                      </a:solidFill>
                      <a:latin typeface="Cambria" panose="02040503050406030204" pitchFamily="18" charset="0"/>
                    </a:rPr>
                    <a:t>16</a:t>
                  </a:r>
                  <a:r>
                    <a:rPr lang="en-US" altLang="en-US" sz="1500" dirty="0" smtClean="0">
                      <a:solidFill>
                        <a:srgbClr val="0AB8D0"/>
                      </a:solidFill>
                      <a:latin typeface="Cambria" panose="02040503050406030204" pitchFamily="18" charset="0"/>
                    </a:rPr>
                    <a:t>7 </a:t>
                  </a:r>
                  <a:r>
                    <a:rPr lang="en-US" altLang="en-US" sz="1500" baseline="30000" dirty="0" err="1">
                      <a:solidFill>
                        <a:srgbClr val="0AB8D0"/>
                      </a:solidFill>
                      <a:latin typeface="Cambria" panose="02040503050406030204" pitchFamily="18" charset="0"/>
                    </a:rPr>
                    <a:t>o</a:t>
                  </a:r>
                  <a:r>
                    <a:rPr lang="en-US" altLang="en-US" sz="1500" dirty="0" err="1">
                      <a:solidFill>
                        <a:srgbClr val="0AB8D0"/>
                      </a:solidFill>
                      <a:latin typeface="Cambria" panose="02040503050406030204" pitchFamily="18" charset="0"/>
                    </a:rPr>
                    <a:t>C</a:t>
                  </a:r>
                  <a:endParaRPr lang="en-US" altLang="en-US" sz="1500" dirty="0">
                    <a:solidFill>
                      <a:srgbClr val="0AB8D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2781" name="Rectangle 22"/>
                <p:cNvSpPr>
                  <a:spLocks noChangeArrowheads="1"/>
                </p:cNvSpPr>
                <p:nvPr/>
              </p:nvSpPr>
              <p:spPr bwMode="auto">
                <a:xfrm>
                  <a:off x="5094217" y="2025449"/>
                  <a:ext cx="960170" cy="430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dirty="0" smtClean="0">
                      <a:solidFill>
                        <a:srgbClr val="0066FF"/>
                      </a:solidFill>
                      <a:latin typeface="Cambria" panose="02040503050406030204" pitchFamily="18" charset="0"/>
                    </a:rPr>
                    <a:t>187 </a:t>
                  </a:r>
                  <a:r>
                    <a:rPr lang="en-US" altLang="en-US" sz="1500" baseline="30000" dirty="0" err="1">
                      <a:solidFill>
                        <a:srgbClr val="0066FF"/>
                      </a:solidFill>
                      <a:latin typeface="Cambria" panose="02040503050406030204" pitchFamily="18" charset="0"/>
                    </a:rPr>
                    <a:t>o</a:t>
                  </a:r>
                  <a:r>
                    <a:rPr lang="en-US" altLang="en-US" sz="1500" dirty="0" err="1">
                      <a:solidFill>
                        <a:srgbClr val="0066FF"/>
                      </a:solidFill>
                      <a:latin typeface="Cambria" panose="02040503050406030204" pitchFamily="18" charset="0"/>
                    </a:rPr>
                    <a:t>C</a:t>
                  </a:r>
                  <a:endParaRPr lang="en-US" altLang="en-US" sz="1500" dirty="0">
                    <a:solidFill>
                      <a:srgbClr val="0066FF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2782" name="Rectangle 22"/>
                <p:cNvSpPr>
                  <a:spLocks noChangeArrowheads="1"/>
                </p:cNvSpPr>
                <p:nvPr/>
              </p:nvSpPr>
              <p:spPr bwMode="auto">
                <a:xfrm>
                  <a:off x="5101431" y="1611690"/>
                  <a:ext cx="960170" cy="430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dirty="0" smtClean="0">
                      <a:solidFill>
                        <a:srgbClr val="7030A0"/>
                      </a:solidFill>
                      <a:latin typeface="Cambria" panose="02040503050406030204" pitchFamily="18" charset="0"/>
                    </a:rPr>
                    <a:t>20</a:t>
                  </a:r>
                  <a:r>
                    <a:rPr lang="en-US" altLang="en-US" sz="1500" dirty="0" smtClean="0">
                      <a:solidFill>
                        <a:srgbClr val="7030A0"/>
                      </a:solidFill>
                      <a:latin typeface="Cambria" panose="02040503050406030204" pitchFamily="18" charset="0"/>
                    </a:rPr>
                    <a:t>7 </a:t>
                  </a:r>
                  <a:r>
                    <a:rPr lang="en-US" altLang="en-US" sz="1500" baseline="30000" dirty="0" err="1">
                      <a:solidFill>
                        <a:srgbClr val="7030A0"/>
                      </a:solidFill>
                      <a:latin typeface="Cambria" panose="02040503050406030204" pitchFamily="18" charset="0"/>
                    </a:rPr>
                    <a:t>o</a:t>
                  </a:r>
                  <a:r>
                    <a:rPr lang="en-US" altLang="en-US" sz="1500" dirty="0" err="1">
                      <a:solidFill>
                        <a:srgbClr val="7030A0"/>
                      </a:solidFill>
                      <a:latin typeface="Cambria" panose="02040503050406030204" pitchFamily="18" charset="0"/>
                    </a:rPr>
                    <a:t>C</a:t>
                  </a:r>
                  <a:endParaRPr lang="en-US" altLang="en-US" sz="1500" dirty="0">
                    <a:solidFill>
                      <a:srgbClr val="7030A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8201" name="Rectangle 16"/>
            <p:cNvSpPr>
              <a:spLocks noChangeArrowheads="1"/>
            </p:cNvSpPr>
            <p:nvPr/>
          </p:nvSpPr>
          <p:spPr bwMode="auto">
            <a:xfrm>
              <a:off x="3973031" y="1086801"/>
              <a:ext cx="1951726" cy="4614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50" b="1" dirty="0">
                  <a:latin typeface="Cambria" panose="02040503050406030204" pitchFamily="18" charset="0"/>
                </a:rPr>
                <a:t> Na</a:t>
              </a:r>
              <a:r>
                <a:rPr lang="en-US" altLang="en-US" sz="1650" b="1" baseline="-25000" dirty="0">
                  <a:latin typeface="Cambria" panose="02040503050406030204" pitchFamily="18" charset="0"/>
                </a:rPr>
                <a:t>3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(H)(SO</a:t>
              </a:r>
              <a:r>
                <a:rPr lang="en-US" altLang="en-US" sz="1650" b="1" baseline="-25000" dirty="0">
                  <a:latin typeface="Cambria" panose="02040503050406030204" pitchFamily="18" charset="0"/>
                </a:rPr>
                <a:t>4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6691028" y="5546985"/>
            <a:ext cx="363856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US" alt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emperature-variable SXRD</a:t>
            </a:r>
            <a:endParaRPr lang="en-US" alt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439" y="122552"/>
            <a:ext cx="6914217" cy="66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analysis with synchrotron XRD data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688704" y="6395362"/>
            <a:ext cx="55713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Temperature-dependent lattice parameters of the compounds</a:t>
            </a:r>
            <a:endParaRPr lang="en-US" alt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2293" y="1474833"/>
            <a:ext cx="4874885" cy="4759796"/>
            <a:chOff x="1023268" y="1483166"/>
            <a:chExt cx="4874885" cy="47597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23268" y="1483166"/>
              <a:ext cx="4874885" cy="4759796"/>
              <a:chOff x="1415" y="7934"/>
              <a:chExt cx="4450" cy="4557"/>
            </a:xfrm>
          </p:grpSpPr>
          <p:pic>
            <p:nvPicPr>
              <p:cNvPr id="1028" name="Picture 4" descr="lattice parameter_NaHSO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7934"/>
                <a:ext cx="4425" cy="2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 descr="lattice parameter NaNH2SO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5" y="10147"/>
                <a:ext cx="4426" cy="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1775568" y="1743387"/>
              <a:ext cx="1463675" cy="3460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50" b="1" dirty="0">
                  <a:latin typeface="Cambria" panose="02040503050406030204" pitchFamily="18" charset="0"/>
                </a:rPr>
                <a:t> Na</a:t>
              </a:r>
              <a:r>
                <a:rPr lang="en-US" altLang="en-US" sz="1650" b="1" baseline="-25000" dirty="0">
                  <a:latin typeface="Cambria" panose="02040503050406030204" pitchFamily="18" charset="0"/>
                </a:rPr>
                <a:t>3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(H)(SO</a:t>
              </a:r>
              <a:r>
                <a:rPr lang="en-US" altLang="en-US" sz="1650" b="1" baseline="-25000" dirty="0">
                  <a:latin typeface="Cambria" panose="02040503050406030204" pitchFamily="18" charset="0"/>
                </a:rPr>
                <a:t>4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)</a:t>
              </a: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1670794" y="4028370"/>
              <a:ext cx="1710582" cy="3462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50" b="1" dirty="0">
                  <a:latin typeface="Cambria" panose="02040503050406030204" pitchFamily="18" charset="0"/>
                </a:rPr>
                <a:t> </a:t>
              </a:r>
              <a:r>
                <a:rPr lang="en-US" altLang="en-US" sz="1650" b="1" dirty="0" smtClean="0">
                  <a:latin typeface="Cambria" panose="02040503050406030204" pitchFamily="18" charset="0"/>
                </a:rPr>
                <a:t>Na</a:t>
              </a:r>
              <a:r>
                <a:rPr lang="en-US" altLang="en-US" sz="1650" b="1" baseline="-25000" dirty="0" smtClean="0">
                  <a:latin typeface="Cambria" panose="02040503050406030204" pitchFamily="18" charset="0"/>
                </a:rPr>
                <a:t>3</a:t>
              </a:r>
              <a:r>
                <a:rPr lang="en-US" altLang="en-US" sz="1650" b="1" dirty="0" smtClean="0">
                  <a:latin typeface="Cambria" panose="02040503050406030204" pitchFamily="18" charset="0"/>
                </a:rPr>
                <a:t>(NH2)(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SO</a:t>
              </a:r>
              <a:r>
                <a:rPr lang="en-US" altLang="en-US" sz="1650" b="1" baseline="-25000" dirty="0">
                  <a:latin typeface="Cambria" panose="02040503050406030204" pitchFamily="18" charset="0"/>
                </a:rPr>
                <a:t>4</a:t>
              </a:r>
              <a:r>
                <a:rPr lang="en-US" altLang="en-US" sz="1650" b="1" dirty="0">
                  <a:latin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11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749" y="161043"/>
            <a:ext cx="7732823" cy="495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analysis with neutron diffraction data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19463" y="5729272"/>
            <a:ext cx="8301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 analysis will be implemented to get visualization of Na, H</a:t>
            </a:r>
            <a:r>
              <a:rPr lang="en-US" alt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18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dynamics </a:t>
            </a:r>
            <a:endParaRPr lang="en-US" altLang="en-US" sz="18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Correlation between H/NH</a:t>
            </a:r>
            <a:r>
              <a:rPr lang="en-US" altLang="en-US" sz="1800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dynamics and Na-mobility 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</a:t>
            </a:r>
            <a:r>
              <a:rPr lang="en-US" alt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discussed with </a:t>
            </a:r>
            <a:r>
              <a:rPr lang="en-US" altLang="en-US" sz="1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NPD</a:t>
            </a:r>
            <a:endParaRPr lang="en-US" altLang="en-US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99389"/>
              </p:ext>
            </p:extLst>
          </p:nvPr>
        </p:nvGraphicFramePr>
        <p:xfrm>
          <a:off x="267715" y="809263"/>
          <a:ext cx="1179634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5925">
                  <a:extLst>
                    <a:ext uri="{9D8B030D-6E8A-4147-A177-3AD203B41FA5}">
                      <a16:colId xmlns:a16="http://schemas.microsoft.com/office/drawing/2014/main" val="3088241245"/>
                    </a:ext>
                  </a:extLst>
                </a:gridCol>
                <a:gridCol w="9840416">
                  <a:extLst>
                    <a:ext uri="{9D8B030D-6E8A-4147-A177-3AD203B41FA5}">
                      <a16:colId xmlns:a16="http://schemas.microsoft.com/office/drawing/2014/main" val="3967364330"/>
                    </a:ext>
                  </a:extLst>
                </a:gridCol>
              </a:tblGrid>
              <a:tr h="32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2022A0055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75435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of the H and NH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dynamics in Na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(H)(SO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and Na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)(SO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antiperovskites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electrolytes for Na-ion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batteries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52033"/>
                  </a:ext>
                </a:extLst>
              </a:tr>
              <a:tr h="32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BL-09 </a:t>
                      </a:r>
                      <a:r>
                        <a:rPr lang="en-US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SPICA at J-PARC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6281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33639" y="3226520"/>
            <a:ext cx="6914981" cy="2255673"/>
            <a:chOff x="255273" y="2206079"/>
            <a:chExt cx="5957956" cy="1746203"/>
          </a:xfrm>
        </p:grpSpPr>
        <p:grpSp>
          <p:nvGrpSpPr>
            <p:cNvPr id="9" name="Group 8"/>
            <p:cNvGrpSpPr/>
            <p:nvPr/>
          </p:nvGrpSpPr>
          <p:grpSpPr>
            <a:xfrm>
              <a:off x="255273" y="2206079"/>
              <a:ext cx="5957956" cy="1620946"/>
              <a:chOff x="466303" y="2757537"/>
              <a:chExt cx="5957956" cy="162094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6303" y="2823922"/>
                <a:ext cx="5581922" cy="1554561"/>
              </a:xfrm>
              <a:prstGeom prst="rect">
                <a:avLst/>
              </a:prstGeom>
            </p:spPr>
          </p:pic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536550" y="2873314"/>
                <a:ext cx="214186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en-US" sz="1600" b="1" baseline="-250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(H</a:t>
                </a:r>
                <a:r>
                  <a:rPr lang="en-US" altLang="en-US" sz="16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)(SO</a:t>
                </a:r>
                <a:r>
                  <a:rPr lang="en-US" altLang="en-US" sz="1600" b="1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1600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), RT </a:t>
                </a:r>
                <a:endParaRPr lang="en-US" altLang="en-US" sz="16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Tetragonal</a:t>
                </a:r>
                <a:r>
                  <a:rPr lang="en-US" altLang="en-US" sz="1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14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P4/</a:t>
                </a:r>
                <a:r>
                  <a:rPr lang="en-US" altLang="en-US" sz="1400" dirty="0" err="1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nmm</a:t>
                </a:r>
                <a:endParaRPr lang="en-US" altLang="en-US" sz="1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3869209" y="2969534"/>
                <a:ext cx="25550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Na</a:t>
                </a:r>
                <a:r>
                  <a:rPr lang="en-US" altLang="en-US" sz="1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3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(H)(SO</a:t>
                </a:r>
                <a:r>
                  <a:rPr lang="en-US" altLang="en-US" sz="1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4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) = </a:t>
                </a:r>
                <a:r>
                  <a:rPr lang="en-US" altLang="en-US" sz="1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91% </a:t>
                </a:r>
                <a:r>
                  <a:rPr lang="en-US" altLang="en-US" sz="1400" dirty="0" err="1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wt</a:t>
                </a:r>
                <a:endPara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Na</a:t>
                </a:r>
                <a:r>
                  <a:rPr lang="en-US" altLang="en-US" sz="1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2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SO</a:t>
                </a:r>
                <a:r>
                  <a:rPr lang="en-US" altLang="en-US" sz="1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4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= 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9</a:t>
                </a:r>
                <a:r>
                  <a:rPr lang="en-US" altLang="en-US" sz="1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%wt</a:t>
                </a:r>
                <a:endPara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3940338" y="2757537"/>
                <a:ext cx="104547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R</a:t>
                </a:r>
                <a:r>
                  <a:rPr lang="en-US" altLang="en-US" sz="1400" baseline="-25000" dirty="0" err="1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wp</a:t>
                </a:r>
                <a:r>
                  <a:rPr lang="en-US" altLang="en-US" sz="1400" dirty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=  </a:t>
                </a:r>
                <a:r>
                  <a:rPr lang="en-US" altLang="en-US" sz="1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3.75 </a:t>
                </a:r>
                <a:endPara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</p:grp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637107" y="3706061"/>
              <a:ext cx="251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d</a:t>
              </a:r>
              <a:endParaRPr lang="en-US" altLang="en-US" sz="1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7528630" y="2565521"/>
            <a:ext cx="4389120" cy="2815372"/>
            <a:chOff x="7061124" y="775516"/>
            <a:chExt cx="5032962" cy="3245993"/>
          </a:xfrm>
        </p:grpSpPr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7061124" y="775516"/>
              <a:ext cx="5032962" cy="3082835"/>
              <a:chOff x="6462579" y="775516"/>
              <a:chExt cx="5032962" cy="3082835"/>
            </a:xfrm>
          </p:grpSpPr>
          <p:pic>
            <p:nvPicPr>
              <p:cNvPr id="16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2579" y="775516"/>
                <a:ext cx="5032962" cy="3082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6564451" y="1739167"/>
                <a:ext cx="772725" cy="497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Na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7108564" y="2202272"/>
                <a:ext cx="272996" cy="14124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6564451" y="2407981"/>
                <a:ext cx="815179" cy="497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FF99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1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7265694" y="2814872"/>
                <a:ext cx="423779" cy="22853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 flipV="1">
              <a:off x="9773623" y="2408590"/>
              <a:ext cx="278456" cy="13101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9868200" y="3666656"/>
              <a:ext cx="526697" cy="35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  <a:endParaRPr lang="en-US" altLang="en-US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77651" y="2400974"/>
            <a:ext cx="3346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800" b="1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</a:t>
            </a:r>
            <a:r>
              <a:rPr lang="en-US" alt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)(SO</a:t>
            </a:r>
            <a:r>
              <a:rPr lang="en-US" altLang="en-US" sz="18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RT and 200 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8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(H)(SO</a:t>
            </a:r>
            <a:r>
              <a:rPr lang="en-US" altLang="en-US" sz="18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RT and 150 C </a:t>
            </a:r>
            <a:endParaRPr lang="en-US" altLang="en-US" sz="18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0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594" y="243840"/>
            <a:ext cx="2177144" cy="81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48037" y="1538272"/>
            <a:ext cx="10710537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3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compounds were successfully prepared by a high pressure high temperature technique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3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phases and detailed </a:t>
            </a:r>
            <a:r>
              <a:rPr lang="en-US" altLang="en-US" sz="23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antiperovskite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were </a:t>
            </a:r>
            <a:r>
              <a:rPr lang="en-US" alt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confirmed with SXRD and NPD 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3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compounds show good thermal stability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3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ionic conductivity will be next measured, and the conduction pathway/mechanism and structure-property relationship will be discussed with SXRD and NPD data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48037" y="1212160"/>
            <a:ext cx="1108201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Novel Na</a:t>
            </a:r>
            <a:r>
              <a:rPr lang="en-US" altLang="en-US" sz="23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(H)(SO</a:t>
            </a:r>
            <a:r>
              <a:rPr lang="en-US" altLang="en-US" sz="23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and Na</a:t>
            </a:r>
            <a:r>
              <a:rPr lang="en-US" altLang="en-US" sz="23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(NH</a:t>
            </a:r>
            <a:r>
              <a:rPr lang="en-US" altLang="en-US" sz="23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)(SO</a:t>
            </a:r>
            <a:r>
              <a:rPr lang="en-US" altLang="en-US" sz="2300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have been studied for solid electrolytes in batteries</a:t>
            </a:r>
            <a:endParaRPr lang="en-US" altLang="en-US" sz="23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588750" y="6303963"/>
            <a:ext cx="617538" cy="549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9341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685</Words>
  <Application>Microsoft Office PowerPoint</Application>
  <PresentationFormat>Widescreen</PresentationFormat>
  <Paragraphs>131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HGPｺﾞｼｯｸM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SYNTHESIS, STRUCTURE AND CONDUCTIVITY OF NOVEL ANTIPEROVSKITE Na3(H)(SO4) and Na3(NH2)(SO4) AS SOLID ELECTROLYTES IN BATTERIES</dc:title>
  <dc:creator>ANUCHA KOEDTRUAD</dc:creator>
  <cp:lastModifiedBy>ANUCHA KOEDTRUAD</cp:lastModifiedBy>
  <cp:revision>43</cp:revision>
  <dcterms:created xsi:type="dcterms:W3CDTF">2022-06-24T08:00:33Z</dcterms:created>
  <dcterms:modified xsi:type="dcterms:W3CDTF">2022-06-29T06:43:28Z</dcterms:modified>
</cp:coreProperties>
</file>