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" ContentType="image/tiff"/>
  <Default Extension="tiff" ContentType="image/tif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5455" r:id="rId1"/>
  </p:sldMasterIdLst>
  <p:notesMasterIdLst>
    <p:notesMasterId r:id="rId17"/>
  </p:notesMasterIdLst>
  <p:handoutMasterIdLst>
    <p:handoutMasterId r:id="rId18"/>
  </p:handoutMasterIdLst>
  <p:sldIdLst>
    <p:sldId id="256" r:id="rId2"/>
    <p:sldId id="393" r:id="rId3"/>
    <p:sldId id="328" r:id="rId4"/>
    <p:sldId id="436" r:id="rId5"/>
    <p:sldId id="435" r:id="rId6"/>
    <p:sldId id="359" r:id="rId7"/>
    <p:sldId id="451" r:id="rId8"/>
    <p:sldId id="445" r:id="rId9"/>
    <p:sldId id="424" r:id="rId10"/>
    <p:sldId id="449" r:id="rId11"/>
    <p:sldId id="453" r:id="rId12"/>
    <p:sldId id="454" r:id="rId13"/>
    <p:sldId id="448" r:id="rId14"/>
    <p:sldId id="447" r:id="rId15"/>
    <p:sldId id="383" r:id="rId16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08" userDrawn="1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253" userDrawn="1">
          <p15:clr>
            <a:srgbClr val="A4A3A4"/>
          </p15:clr>
        </p15:guide>
        <p15:guide id="4" pos="523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33CC33"/>
    <a:srgbClr val="FF6600"/>
    <a:srgbClr val="FFCC99"/>
    <a:srgbClr val="FFCC66"/>
    <a:srgbClr val="FF9933"/>
    <a:srgbClr val="FF9966"/>
    <a:srgbClr val="A9A9A9"/>
    <a:srgbClr val="2910E0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浅色样式 2 - 强调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浅色样式 1 - 强调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586" autoAdjust="0"/>
    <p:restoredTop sz="94581" autoAdjust="0"/>
  </p:normalViewPr>
  <p:slideViewPr>
    <p:cSldViewPr showGuides="1">
      <p:cViewPr varScale="1">
        <p:scale>
          <a:sx n="94" d="100"/>
          <a:sy n="94" d="100"/>
        </p:scale>
        <p:origin x="90" y="330"/>
      </p:cViewPr>
      <p:guideLst>
        <p:guide orient="horz" pos="1008"/>
        <p:guide pos="2880"/>
        <p:guide orient="horz" pos="1253"/>
        <p:guide pos="523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984"/>
    </p:cViewPr>
  </p:sorterViewPr>
  <p:notesViewPr>
    <p:cSldViewPr showGuides="1">
      <p:cViewPr varScale="1">
        <p:scale>
          <a:sx n="58" d="100"/>
          <a:sy n="58" d="100"/>
        </p:scale>
        <p:origin x="-2496" y="-84"/>
      </p:cViewPr>
      <p:guideLst>
        <p:guide orient="horz" pos="2880"/>
        <p:guide pos="2160"/>
      </p:guideLst>
    </p:cSldViewPr>
  </p:notes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B33CA9-FFC6-4A58-944E-EFD96C4EE04E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C2FF6171-A9B0-4D9A-983B-FAC61C210AA7}">
      <dgm:prSet phldrT="[文本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zh-CN" altLang="en-US" sz="1800" dirty="0" smtClean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rPr>
            <a:t>沸石分子筛</a:t>
          </a:r>
          <a:endParaRPr lang="zh-CN" altLang="en-US" sz="1800" dirty="0">
            <a:solidFill>
              <a:schemeClr val="tx1"/>
            </a:solidFill>
            <a:latin typeface="楷体" panose="02010609060101010101" pitchFamily="49" charset="-122"/>
            <a:ea typeface="楷体" panose="02010609060101010101" pitchFamily="49" charset="-122"/>
          </a:endParaRPr>
        </a:p>
      </dgm:t>
    </dgm:pt>
    <dgm:pt modelId="{E460B9A8-936A-41EF-AB72-EA03B4204083}" type="parTrans" cxnId="{5D90151E-09F9-41EC-9C9D-E46AC01E2B6C}">
      <dgm:prSet/>
      <dgm:spPr/>
      <dgm:t>
        <a:bodyPr/>
        <a:lstStyle/>
        <a:p>
          <a:endParaRPr lang="zh-CN" altLang="en-US"/>
        </a:p>
      </dgm:t>
    </dgm:pt>
    <dgm:pt modelId="{3431659B-1A0A-44A9-8E53-D05B4F7CEA19}" type="sibTrans" cxnId="{5D90151E-09F9-41EC-9C9D-E46AC01E2B6C}">
      <dgm:prSet/>
      <dgm:spPr/>
      <dgm:t>
        <a:bodyPr/>
        <a:lstStyle/>
        <a:p>
          <a:endParaRPr lang="zh-CN" altLang="en-US"/>
        </a:p>
      </dgm:t>
    </dgm:pt>
    <dgm:pt modelId="{E00C45BE-78B3-455C-A688-E625F0F23F19}">
      <dgm:prSet phldrT="[文本]" custT="1"/>
      <dgm:spPr>
        <a:solidFill>
          <a:srgbClr val="FFCC66"/>
        </a:solidFill>
      </dgm:spPr>
      <dgm:t>
        <a:bodyPr/>
        <a:lstStyle/>
        <a:p>
          <a:r>
            <a:rPr lang="zh-CN" altLang="en-US" sz="1800" dirty="0" smtClean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rPr>
            <a:t>多孔碳材料</a:t>
          </a:r>
          <a:endParaRPr lang="zh-CN" altLang="en-US" sz="1800" dirty="0">
            <a:solidFill>
              <a:schemeClr val="tx1"/>
            </a:solidFill>
            <a:latin typeface="楷体" panose="02010609060101010101" pitchFamily="49" charset="-122"/>
            <a:ea typeface="楷体" panose="02010609060101010101" pitchFamily="49" charset="-122"/>
          </a:endParaRPr>
        </a:p>
      </dgm:t>
    </dgm:pt>
    <dgm:pt modelId="{665EC15D-F4BE-4223-A078-1C002F89A143}" type="parTrans" cxnId="{1A054BC2-EDC3-4824-8945-69A3A8CE2A4E}">
      <dgm:prSet/>
      <dgm:spPr/>
      <dgm:t>
        <a:bodyPr/>
        <a:lstStyle/>
        <a:p>
          <a:endParaRPr lang="zh-CN" altLang="en-US"/>
        </a:p>
      </dgm:t>
    </dgm:pt>
    <dgm:pt modelId="{CC213485-879B-4B79-8ED3-593D03E29ED7}" type="sibTrans" cxnId="{1A054BC2-EDC3-4824-8945-69A3A8CE2A4E}">
      <dgm:prSet/>
      <dgm:spPr/>
      <dgm:t>
        <a:bodyPr/>
        <a:lstStyle/>
        <a:p>
          <a:endParaRPr lang="zh-CN" altLang="en-US"/>
        </a:p>
      </dgm:t>
    </dgm:pt>
    <dgm:pt modelId="{9F15FC70-D3D1-4221-A956-CECEBABFC8D5}">
      <dgm:prSet phldrT="[文本]" custT="1"/>
      <dgm:spPr>
        <a:solidFill>
          <a:srgbClr val="FFCC66"/>
        </a:solidFill>
      </dgm:spPr>
      <dgm:t>
        <a:bodyPr/>
        <a:lstStyle/>
        <a:p>
          <a:r>
            <a:rPr lang="zh-CN" altLang="en-US" sz="1800" dirty="0" smtClean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rPr>
            <a:t>活性炭</a:t>
          </a:r>
          <a:endParaRPr lang="zh-CN" altLang="en-US" sz="1800" dirty="0">
            <a:solidFill>
              <a:schemeClr val="tx1"/>
            </a:solidFill>
            <a:latin typeface="楷体" panose="02010609060101010101" pitchFamily="49" charset="-122"/>
            <a:ea typeface="楷体" panose="02010609060101010101" pitchFamily="49" charset="-122"/>
          </a:endParaRPr>
        </a:p>
      </dgm:t>
    </dgm:pt>
    <dgm:pt modelId="{082645C8-8994-4616-B859-6E95516465F4}" type="parTrans" cxnId="{ACEDB07A-2957-4E0D-A6F5-4E9DCFC45D6E}">
      <dgm:prSet/>
      <dgm:spPr/>
      <dgm:t>
        <a:bodyPr/>
        <a:lstStyle/>
        <a:p>
          <a:endParaRPr lang="zh-CN" altLang="en-US"/>
        </a:p>
      </dgm:t>
    </dgm:pt>
    <dgm:pt modelId="{42FAD998-1FA0-493C-B1A2-2A83A9292816}" type="sibTrans" cxnId="{ACEDB07A-2957-4E0D-A6F5-4E9DCFC45D6E}">
      <dgm:prSet/>
      <dgm:spPr/>
      <dgm:t>
        <a:bodyPr/>
        <a:lstStyle/>
        <a:p>
          <a:endParaRPr lang="zh-CN" altLang="en-US"/>
        </a:p>
      </dgm:t>
    </dgm:pt>
    <dgm:pt modelId="{6B5A546C-DD04-4AF5-B600-30704B4FE0B3}">
      <dgm:prSet phldrT="[文本]" custT="1"/>
      <dgm:spPr>
        <a:solidFill>
          <a:srgbClr val="FFCC66"/>
        </a:solidFill>
      </dgm:spPr>
      <dgm:t>
        <a:bodyPr/>
        <a:lstStyle/>
        <a:p>
          <a:r>
            <a:rPr lang="zh-CN" altLang="en-US" sz="1800" dirty="0" smtClean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rPr>
            <a:t>碳纳米管</a:t>
          </a:r>
          <a:endParaRPr lang="zh-CN" altLang="en-US" sz="1800" dirty="0">
            <a:solidFill>
              <a:schemeClr val="tx1"/>
            </a:solidFill>
            <a:latin typeface="楷体" panose="02010609060101010101" pitchFamily="49" charset="-122"/>
            <a:ea typeface="楷体" panose="02010609060101010101" pitchFamily="49" charset="-122"/>
          </a:endParaRPr>
        </a:p>
      </dgm:t>
    </dgm:pt>
    <dgm:pt modelId="{29136840-5440-41A7-921E-661B4FE04403}" type="parTrans" cxnId="{8A8E7682-8FA4-47E7-B7C7-64D96032AF12}">
      <dgm:prSet/>
      <dgm:spPr/>
      <dgm:t>
        <a:bodyPr/>
        <a:lstStyle/>
        <a:p>
          <a:endParaRPr lang="zh-CN" altLang="en-US"/>
        </a:p>
      </dgm:t>
    </dgm:pt>
    <dgm:pt modelId="{26618390-F337-46CE-A051-9DC30AAE354E}" type="sibTrans" cxnId="{8A8E7682-8FA4-47E7-B7C7-64D96032AF12}">
      <dgm:prSet/>
      <dgm:spPr/>
      <dgm:t>
        <a:bodyPr/>
        <a:lstStyle/>
        <a:p>
          <a:endParaRPr lang="zh-CN" altLang="en-US"/>
        </a:p>
      </dgm:t>
    </dgm:pt>
    <dgm:pt modelId="{4DE2F6F5-67C0-499C-B704-A1E2E0E0DCAE}">
      <dgm:prSet phldrT="[文本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zh-CN" altLang="en-US" sz="1800" dirty="0" smtClean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rPr>
            <a:t>金属有机骨架</a:t>
          </a:r>
          <a:endParaRPr lang="zh-CN" altLang="en-US" sz="1800" dirty="0">
            <a:solidFill>
              <a:schemeClr val="tx1"/>
            </a:solidFill>
            <a:latin typeface="楷体" panose="02010609060101010101" pitchFamily="49" charset="-122"/>
            <a:ea typeface="楷体" panose="02010609060101010101" pitchFamily="49" charset="-122"/>
          </a:endParaRPr>
        </a:p>
      </dgm:t>
    </dgm:pt>
    <dgm:pt modelId="{F6939135-B415-423D-ADBA-2EE09D8BAE46}" type="parTrans" cxnId="{A53FD7C0-AFB6-4B30-AF85-D19F9F1249B4}">
      <dgm:prSet/>
      <dgm:spPr/>
      <dgm:t>
        <a:bodyPr/>
        <a:lstStyle/>
        <a:p>
          <a:endParaRPr lang="zh-CN" altLang="en-US"/>
        </a:p>
      </dgm:t>
    </dgm:pt>
    <dgm:pt modelId="{94A2BA4D-8E8D-42C7-8890-2A2BE34DF96B}" type="sibTrans" cxnId="{A53FD7C0-AFB6-4B30-AF85-D19F9F1249B4}">
      <dgm:prSet/>
      <dgm:spPr/>
      <dgm:t>
        <a:bodyPr/>
        <a:lstStyle/>
        <a:p>
          <a:endParaRPr lang="zh-CN" altLang="en-US"/>
        </a:p>
      </dgm:t>
    </dgm:pt>
    <dgm:pt modelId="{BCFE4707-CC51-4FE7-930F-46319F6BD637}">
      <dgm:prSet custT="1"/>
      <dgm:spPr>
        <a:solidFill>
          <a:srgbClr val="FFCC99"/>
        </a:solidFill>
      </dgm:spPr>
      <dgm:t>
        <a:bodyPr/>
        <a:lstStyle/>
        <a:p>
          <a:r>
            <a:rPr lang="zh-CN" altLang="en-US" sz="1800" dirty="0" smtClean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rPr>
            <a:t>共价有机骨架</a:t>
          </a:r>
          <a:endParaRPr lang="zh-CN" altLang="en-US" sz="1800" dirty="0">
            <a:solidFill>
              <a:schemeClr val="tx1"/>
            </a:solidFill>
            <a:latin typeface="楷体" panose="02010609060101010101" pitchFamily="49" charset="-122"/>
            <a:ea typeface="楷体" panose="02010609060101010101" pitchFamily="49" charset="-122"/>
          </a:endParaRPr>
        </a:p>
      </dgm:t>
    </dgm:pt>
    <dgm:pt modelId="{3173D464-B839-47AB-9643-4474906F43EF}" type="parTrans" cxnId="{20F8B129-D368-4CCD-813F-6223028A6FC9}">
      <dgm:prSet/>
      <dgm:spPr/>
      <dgm:t>
        <a:bodyPr/>
        <a:lstStyle/>
        <a:p>
          <a:endParaRPr lang="zh-CN" altLang="en-US"/>
        </a:p>
      </dgm:t>
    </dgm:pt>
    <dgm:pt modelId="{CACD2DB0-13EB-4853-86B4-D3214439A89B}" type="sibTrans" cxnId="{20F8B129-D368-4CCD-813F-6223028A6FC9}">
      <dgm:prSet/>
      <dgm:spPr/>
      <dgm:t>
        <a:bodyPr/>
        <a:lstStyle/>
        <a:p>
          <a:endParaRPr lang="zh-CN" altLang="en-US"/>
        </a:p>
      </dgm:t>
    </dgm:pt>
    <dgm:pt modelId="{199EA01F-637B-4D18-94A1-966225B38DEA}" type="pres">
      <dgm:prSet presAssocID="{FBB33CA9-FFC6-4A58-944E-EFD96C4EE04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C6200B48-7782-4242-9CF7-AD3C278CD107}" type="pres">
      <dgm:prSet presAssocID="{C2FF6171-A9B0-4D9A-983B-FAC61C210AA7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64A4946-0ACA-4D4F-BECE-07452AC30365}" type="pres">
      <dgm:prSet presAssocID="{3431659B-1A0A-44A9-8E53-D05B4F7CEA19}" presName="sibTrans" presStyleCnt="0"/>
      <dgm:spPr/>
    </dgm:pt>
    <dgm:pt modelId="{DF0F5951-41AD-40B3-AACB-C0A371CDDA92}" type="pres">
      <dgm:prSet presAssocID="{E00C45BE-78B3-455C-A688-E625F0F23F19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87AE8E7-94C2-4A0A-850B-4DBFEF740701}" type="pres">
      <dgm:prSet presAssocID="{CC213485-879B-4B79-8ED3-593D03E29ED7}" presName="sibTrans" presStyleCnt="0"/>
      <dgm:spPr/>
    </dgm:pt>
    <dgm:pt modelId="{0129BB96-431F-4885-BC63-F540EBE68386}" type="pres">
      <dgm:prSet presAssocID="{4DE2F6F5-67C0-499C-B704-A1E2E0E0DCAE}" presName="node" presStyleLbl="node1" presStyleIdx="2" presStyleCnt="4" custLinFactNeighborX="23155" custLinFactNeighborY="113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6DB5431-D818-4B44-9C64-8EB7542DFDB3}" type="pres">
      <dgm:prSet presAssocID="{94A2BA4D-8E8D-42C7-8890-2A2BE34DF96B}" presName="sibTrans" presStyleCnt="0"/>
      <dgm:spPr/>
    </dgm:pt>
    <dgm:pt modelId="{FD224C70-614C-422A-A3FD-9F2DCC41AE5E}" type="pres">
      <dgm:prSet presAssocID="{BCFE4707-CC51-4FE7-930F-46319F6BD637}" presName="node" presStyleLbl="node1" presStyleIdx="3" presStyleCnt="4" custLinFactX="77652" custLinFactNeighborX="100000" custLinFactNeighborY="-9439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8A8E7682-8FA4-47E7-B7C7-64D96032AF12}" srcId="{E00C45BE-78B3-455C-A688-E625F0F23F19}" destId="{6B5A546C-DD04-4AF5-B600-30704B4FE0B3}" srcOrd="1" destOrd="0" parTransId="{29136840-5440-41A7-921E-661B4FE04403}" sibTransId="{26618390-F337-46CE-A051-9DC30AAE354E}"/>
    <dgm:cxn modelId="{2502D77E-223A-4C66-9F79-DB59C094BDCE}" type="presOf" srcId="{9F15FC70-D3D1-4221-A956-CECEBABFC8D5}" destId="{DF0F5951-41AD-40B3-AACB-C0A371CDDA92}" srcOrd="0" destOrd="1" presId="urn:microsoft.com/office/officeart/2005/8/layout/hList6"/>
    <dgm:cxn modelId="{25C43FA9-8D4B-44A8-9807-29BC713AB76A}" type="presOf" srcId="{FBB33CA9-FFC6-4A58-944E-EFD96C4EE04E}" destId="{199EA01F-637B-4D18-94A1-966225B38DEA}" srcOrd="0" destOrd="0" presId="urn:microsoft.com/office/officeart/2005/8/layout/hList6"/>
    <dgm:cxn modelId="{AF97B059-3C35-425C-9BAC-AA265ED832C7}" type="presOf" srcId="{C2FF6171-A9B0-4D9A-983B-FAC61C210AA7}" destId="{C6200B48-7782-4242-9CF7-AD3C278CD107}" srcOrd="0" destOrd="0" presId="urn:microsoft.com/office/officeart/2005/8/layout/hList6"/>
    <dgm:cxn modelId="{FA3F8692-9C15-4996-824F-FB597035D6B3}" type="presOf" srcId="{E00C45BE-78B3-455C-A688-E625F0F23F19}" destId="{DF0F5951-41AD-40B3-AACB-C0A371CDDA92}" srcOrd="0" destOrd="0" presId="urn:microsoft.com/office/officeart/2005/8/layout/hList6"/>
    <dgm:cxn modelId="{351E8881-C5FE-4D36-808A-55547D8DDCDA}" type="presOf" srcId="{6B5A546C-DD04-4AF5-B600-30704B4FE0B3}" destId="{DF0F5951-41AD-40B3-AACB-C0A371CDDA92}" srcOrd="0" destOrd="2" presId="urn:microsoft.com/office/officeart/2005/8/layout/hList6"/>
    <dgm:cxn modelId="{A53FD7C0-AFB6-4B30-AF85-D19F9F1249B4}" srcId="{FBB33CA9-FFC6-4A58-944E-EFD96C4EE04E}" destId="{4DE2F6F5-67C0-499C-B704-A1E2E0E0DCAE}" srcOrd="2" destOrd="0" parTransId="{F6939135-B415-423D-ADBA-2EE09D8BAE46}" sibTransId="{94A2BA4D-8E8D-42C7-8890-2A2BE34DF96B}"/>
    <dgm:cxn modelId="{1A054BC2-EDC3-4824-8945-69A3A8CE2A4E}" srcId="{FBB33CA9-FFC6-4A58-944E-EFD96C4EE04E}" destId="{E00C45BE-78B3-455C-A688-E625F0F23F19}" srcOrd="1" destOrd="0" parTransId="{665EC15D-F4BE-4223-A078-1C002F89A143}" sibTransId="{CC213485-879B-4B79-8ED3-593D03E29ED7}"/>
    <dgm:cxn modelId="{ACEDB07A-2957-4E0D-A6F5-4E9DCFC45D6E}" srcId="{E00C45BE-78B3-455C-A688-E625F0F23F19}" destId="{9F15FC70-D3D1-4221-A956-CECEBABFC8D5}" srcOrd="0" destOrd="0" parTransId="{082645C8-8994-4616-B859-6E95516465F4}" sibTransId="{42FAD998-1FA0-493C-B1A2-2A83A9292816}"/>
    <dgm:cxn modelId="{76F1033D-2020-4CE8-B300-09B468CEB0C2}" type="presOf" srcId="{4DE2F6F5-67C0-499C-B704-A1E2E0E0DCAE}" destId="{0129BB96-431F-4885-BC63-F540EBE68386}" srcOrd="0" destOrd="0" presId="urn:microsoft.com/office/officeart/2005/8/layout/hList6"/>
    <dgm:cxn modelId="{5D90151E-09F9-41EC-9C9D-E46AC01E2B6C}" srcId="{FBB33CA9-FFC6-4A58-944E-EFD96C4EE04E}" destId="{C2FF6171-A9B0-4D9A-983B-FAC61C210AA7}" srcOrd="0" destOrd="0" parTransId="{E460B9A8-936A-41EF-AB72-EA03B4204083}" sibTransId="{3431659B-1A0A-44A9-8E53-D05B4F7CEA19}"/>
    <dgm:cxn modelId="{20F8B129-D368-4CCD-813F-6223028A6FC9}" srcId="{FBB33CA9-FFC6-4A58-944E-EFD96C4EE04E}" destId="{BCFE4707-CC51-4FE7-930F-46319F6BD637}" srcOrd="3" destOrd="0" parTransId="{3173D464-B839-47AB-9643-4474906F43EF}" sibTransId="{CACD2DB0-13EB-4853-86B4-D3214439A89B}"/>
    <dgm:cxn modelId="{83604AA0-DFF9-4D23-A533-7B2A531FFE0F}" type="presOf" srcId="{BCFE4707-CC51-4FE7-930F-46319F6BD637}" destId="{FD224C70-614C-422A-A3FD-9F2DCC41AE5E}" srcOrd="0" destOrd="0" presId="urn:microsoft.com/office/officeart/2005/8/layout/hList6"/>
    <dgm:cxn modelId="{8245D17A-7B1D-4338-BDA2-9B2712212378}" type="presParOf" srcId="{199EA01F-637B-4D18-94A1-966225B38DEA}" destId="{C6200B48-7782-4242-9CF7-AD3C278CD107}" srcOrd="0" destOrd="0" presId="urn:microsoft.com/office/officeart/2005/8/layout/hList6"/>
    <dgm:cxn modelId="{5B7B44BF-1A59-4511-8528-1F91064E769E}" type="presParOf" srcId="{199EA01F-637B-4D18-94A1-966225B38DEA}" destId="{C64A4946-0ACA-4D4F-BECE-07452AC30365}" srcOrd="1" destOrd="0" presId="urn:microsoft.com/office/officeart/2005/8/layout/hList6"/>
    <dgm:cxn modelId="{06F8DD54-883C-43C6-B8F9-9553CB8E3D8C}" type="presParOf" srcId="{199EA01F-637B-4D18-94A1-966225B38DEA}" destId="{DF0F5951-41AD-40B3-AACB-C0A371CDDA92}" srcOrd="2" destOrd="0" presId="urn:microsoft.com/office/officeart/2005/8/layout/hList6"/>
    <dgm:cxn modelId="{8088C95C-CCDE-456C-A78D-841AA8EE8CA9}" type="presParOf" srcId="{199EA01F-637B-4D18-94A1-966225B38DEA}" destId="{887AE8E7-94C2-4A0A-850B-4DBFEF740701}" srcOrd="3" destOrd="0" presId="urn:microsoft.com/office/officeart/2005/8/layout/hList6"/>
    <dgm:cxn modelId="{4426F21D-9714-4EC9-AD69-415CDB60AAD8}" type="presParOf" srcId="{199EA01F-637B-4D18-94A1-966225B38DEA}" destId="{0129BB96-431F-4885-BC63-F540EBE68386}" srcOrd="4" destOrd="0" presId="urn:microsoft.com/office/officeart/2005/8/layout/hList6"/>
    <dgm:cxn modelId="{7AF3BE16-FBF7-4CC7-90D1-CBB747737E97}" type="presParOf" srcId="{199EA01F-637B-4D18-94A1-966225B38DEA}" destId="{36DB5431-D818-4B44-9C64-8EB7542DFDB3}" srcOrd="5" destOrd="0" presId="urn:microsoft.com/office/officeart/2005/8/layout/hList6"/>
    <dgm:cxn modelId="{4098F7B4-2A24-4DCD-91A5-1F4C20192F13}" type="presParOf" srcId="{199EA01F-637B-4D18-94A1-966225B38DEA}" destId="{FD224C70-614C-422A-A3FD-9F2DCC41AE5E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200B48-7782-4242-9CF7-AD3C278CD107}">
      <dsp:nvSpPr>
        <dsp:cNvPr id="0" name=""/>
        <dsp:cNvSpPr/>
      </dsp:nvSpPr>
      <dsp:spPr>
        <a:xfrm rot="16200000">
          <a:off x="-594706" y="595864"/>
          <a:ext cx="2327519" cy="1135790"/>
        </a:xfrm>
        <a:prstGeom prst="flowChartManualOperation">
          <a:avLst/>
        </a:prstGeom>
        <a:solidFill>
          <a:schemeClr val="accent4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dirty="0" smtClean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rPr>
            <a:t>沸石分子筛</a:t>
          </a:r>
          <a:endParaRPr lang="zh-CN" altLang="en-US" sz="1800" kern="1200" dirty="0">
            <a:solidFill>
              <a:schemeClr val="tx1"/>
            </a:solidFill>
            <a:latin typeface="楷体" panose="02010609060101010101" pitchFamily="49" charset="-122"/>
            <a:ea typeface="楷体" panose="02010609060101010101" pitchFamily="49" charset="-122"/>
          </a:endParaRPr>
        </a:p>
      </dsp:txBody>
      <dsp:txXfrm rot="5400000">
        <a:off x="1158" y="465504"/>
        <a:ext cx="1135790" cy="1396511"/>
      </dsp:txXfrm>
    </dsp:sp>
    <dsp:sp modelId="{DF0F5951-41AD-40B3-AACB-C0A371CDDA92}">
      <dsp:nvSpPr>
        <dsp:cNvPr id="0" name=""/>
        <dsp:cNvSpPr/>
      </dsp:nvSpPr>
      <dsp:spPr>
        <a:xfrm rot="16200000">
          <a:off x="626268" y="595864"/>
          <a:ext cx="2327519" cy="1135790"/>
        </a:xfrm>
        <a:prstGeom prst="flowChartManualOperation">
          <a:avLst/>
        </a:prstGeom>
        <a:solidFill>
          <a:srgbClr val="FFCC66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dirty="0" smtClean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rPr>
            <a:t>多孔碳材料</a:t>
          </a:r>
          <a:endParaRPr lang="zh-CN" altLang="en-US" sz="1800" kern="1200" dirty="0">
            <a:solidFill>
              <a:schemeClr val="tx1"/>
            </a:solidFill>
            <a:latin typeface="楷体" panose="02010609060101010101" pitchFamily="49" charset="-122"/>
            <a:ea typeface="楷体" panose="02010609060101010101" pitchFamily="49" charset="-122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800" kern="1200" dirty="0" smtClean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rPr>
            <a:t>活性炭</a:t>
          </a:r>
          <a:endParaRPr lang="zh-CN" altLang="en-US" sz="1800" kern="1200" dirty="0">
            <a:solidFill>
              <a:schemeClr val="tx1"/>
            </a:solidFill>
            <a:latin typeface="楷体" panose="02010609060101010101" pitchFamily="49" charset="-122"/>
            <a:ea typeface="楷体" panose="02010609060101010101" pitchFamily="49" charset="-122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800" kern="1200" dirty="0" smtClean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rPr>
            <a:t>碳纳米管</a:t>
          </a:r>
          <a:endParaRPr lang="zh-CN" altLang="en-US" sz="1800" kern="1200" dirty="0">
            <a:solidFill>
              <a:schemeClr val="tx1"/>
            </a:solidFill>
            <a:latin typeface="楷体" panose="02010609060101010101" pitchFamily="49" charset="-122"/>
            <a:ea typeface="楷体" panose="02010609060101010101" pitchFamily="49" charset="-122"/>
          </a:endParaRPr>
        </a:p>
      </dsp:txBody>
      <dsp:txXfrm rot="5400000">
        <a:off x="1222132" y="465504"/>
        <a:ext cx="1135790" cy="1396511"/>
      </dsp:txXfrm>
    </dsp:sp>
    <dsp:sp modelId="{0129BB96-431F-4885-BC63-F540EBE68386}">
      <dsp:nvSpPr>
        <dsp:cNvPr id="0" name=""/>
        <dsp:cNvSpPr/>
      </dsp:nvSpPr>
      <dsp:spPr>
        <a:xfrm rot="16200000">
          <a:off x="1866967" y="595864"/>
          <a:ext cx="2327519" cy="1135790"/>
        </a:xfrm>
        <a:prstGeom prst="flowChartManualOperation">
          <a:avLst/>
        </a:prstGeom>
        <a:solidFill>
          <a:schemeClr val="accent1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dirty="0" smtClean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rPr>
            <a:t>金属有机骨架</a:t>
          </a:r>
          <a:endParaRPr lang="zh-CN" altLang="en-US" sz="1800" kern="1200" dirty="0">
            <a:solidFill>
              <a:schemeClr val="tx1"/>
            </a:solidFill>
            <a:latin typeface="楷体" panose="02010609060101010101" pitchFamily="49" charset="-122"/>
            <a:ea typeface="楷体" panose="02010609060101010101" pitchFamily="49" charset="-122"/>
          </a:endParaRPr>
        </a:p>
      </dsp:txBody>
      <dsp:txXfrm rot="5400000">
        <a:off x="2462831" y="465504"/>
        <a:ext cx="1135790" cy="1396511"/>
      </dsp:txXfrm>
    </dsp:sp>
    <dsp:sp modelId="{FD224C70-614C-422A-A3FD-9F2DCC41AE5E}">
      <dsp:nvSpPr>
        <dsp:cNvPr id="0" name=""/>
        <dsp:cNvSpPr/>
      </dsp:nvSpPr>
      <dsp:spPr>
        <a:xfrm rot="16200000">
          <a:off x="3069375" y="595864"/>
          <a:ext cx="2327519" cy="1135790"/>
        </a:xfrm>
        <a:prstGeom prst="flowChartManualOperation">
          <a:avLst/>
        </a:prstGeom>
        <a:solidFill>
          <a:srgbClr val="FFCC99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dirty="0" smtClean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rPr>
            <a:t>共价有机骨架</a:t>
          </a:r>
          <a:endParaRPr lang="zh-CN" altLang="en-US" sz="1800" kern="1200" dirty="0">
            <a:solidFill>
              <a:schemeClr val="tx1"/>
            </a:solidFill>
            <a:latin typeface="楷体" panose="02010609060101010101" pitchFamily="49" charset="-122"/>
            <a:ea typeface="楷体" panose="02010609060101010101" pitchFamily="49" charset="-122"/>
          </a:endParaRPr>
        </a:p>
      </dsp:txBody>
      <dsp:txXfrm rot="5400000">
        <a:off x="3665239" y="465504"/>
        <a:ext cx="1135790" cy="13965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883036DB-FE8B-48EF-A501-FF441568379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41E0F2C-BAF9-43AF-8BC1-5540E98ACE8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fld id="{11FCF4D4-38D7-42FE-86E0-F8FC25181D31}" type="datetimeFigureOut">
              <a:rPr lang="zh-CN" altLang="en-US"/>
              <a:pPr>
                <a:defRPr/>
              </a:pPr>
              <a:t>2022/6/29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4C619571-C976-49C6-8C31-1424DA96594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C94E6FA-75E4-4334-8989-4B7E386638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2542D2B-92D9-4D1A-8AB1-8F8AFF4E79E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9D8E2107-E2CF-49B5-AE2A-18B5AC0CC2D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CD2A9424-007F-4944-BE29-E07D5E4B6CF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9" name="Rectangle 5">
            <a:extLst>
              <a:ext uri="{FF2B5EF4-FFF2-40B4-BE49-F238E27FC236}">
                <a16:creationId xmlns:a16="http://schemas.microsoft.com/office/drawing/2014/main" id="{D30549DB-256B-489E-B2F7-21C7635AF98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47110" name="Rectangle 6">
            <a:extLst>
              <a:ext uri="{FF2B5EF4-FFF2-40B4-BE49-F238E27FC236}">
                <a16:creationId xmlns:a16="http://schemas.microsoft.com/office/drawing/2014/main" id="{216F9491-E252-4481-BAE2-26B86D18878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7111" name="Rectangle 7">
            <a:extLst>
              <a:ext uri="{FF2B5EF4-FFF2-40B4-BE49-F238E27FC236}">
                <a16:creationId xmlns:a16="http://schemas.microsoft.com/office/drawing/2014/main" id="{86A2280D-AE70-42AF-9833-F417C08FCDB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fld id="{5164E0F0-8FC4-4D10-ACEE-C5A3345F9E6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 smtClean="0">
                <a:latin typeface="Arial" panose="020B0604020202020204" pitchFamily="34" charset="0"/>
              </a:rPr>
              <a:t>论文答辩的题目是</a:t>
            </a:r>
          </a:p>
        </p:txBody>
      </p:sp>
      <p:sp>
        <p:nvSpPr>
          <p:cNvPr id="24580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3C7D151-EAA7-423B-9A3F-3C4815C3FA54}" type="slidenum">
              <a:rPr lang="en-US" altLang="zh-CN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0</a:t>
            </a:fld>
            <a:endParaRPr lang="en-US" altLang="zh-CN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Droplets-SD-Title-R1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/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DCFCC11-9F42-4D9A-8739-DBBA3C36C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80EDB8B-7830-4695-8DCB-E97D17BC4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0B8AA4A-DD11-403B-9DD8-CB6AD3053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C99BC-6D80-440F-93A3-E403976DF98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49974514"/>
      </p:ext>
    </p:extLst>
  </p:cSld>
  <p:clrMapOvr>
    <a:masterClrMapping/>
  </p:clrMapOvr>
  <p:transition>
    <p:pull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全景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Droplets-SD-Content-R1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/>
              <a:t>单击图标添加图片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F582B70C-ABC3-407D-B0AC-EA4F53AB0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5558599F-F607-46E0-BDA4-3B9D97BD9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CCC18BF2-A004-4C9B-90DE-C65E7B050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9BD003-F0B6-4018-849A-1F9912A5EED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3505975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Droplets-SD-Content-R1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7791D2FC-AD69-4063-B521-62ED17027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AA2BFD81-B740-4493-84E9-C3BA03A94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7986E86E-A638-45C8-81BB-AF68D97D8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D51729-7263-454F-A0FC-0F3B95273C2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0378688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Droplets-SD-Content-R1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10">
            <a:extLst>
              <a:ext uri="{FF2B5EF4-FFF2-40B4-BE49-F238E27FC236}">
                <a16:creationId xmlns:a16="http://schemas.microsoft.com/office/drawing/2014/main" id="{BDEF6733-46C2-4814-9977-D9F878645AFF}"/>
              </a:ext>
            </a:extLst>
          </p:cNvPr>
          <p:cNvSpPr txBox="1"/>
          <p:nvPr/>
        </p:nvSpPr>
        <p:spPr>
          <a:xfrm>
            <a:off x="738188" y="887413"/>
            <a:ext cx="546100" cy="585787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zh-CN" sz="8000"/>
              <a:t>“</a:t>
            </a:r>
          </a:p>
        </p:txBody>
      </p:sp>
      <p:sp>
        <p:nvSpPr>
          <p:cNvPr id="7" name="TextBox 13">
            <a:extLst>
              <a:ext uri="{FF2B5EF4-FFF2-40B4-BE49-F238E27FC236}">
                <a16:creationId xmlns:a16="http://schemas.microsoft.com/office/drawing/2014/main" id="{DED6122E-0A52-46CA-AD32-7A722954C483}"/>
              </a:ext>
            </a:extLst>
          </p:cNvPr>
          <p:cNvSpPr txBox="1"/>
          <p:nvPr/>
        </p:nvSpPr>
        <p:spPr>
          <a:xfrm>
            <a:off x="7850188" y="3119438"/>
            <a:ext cx="554037" cy="585787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altLang="zh-CN" sz="800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/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8531E3AE-52BF-4AC1-A2D7-5BAD8363A5D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5C631029-5E2C-4414-98CA-F7CC77A41DF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8BDAA3AE-514F-43A3-9FD0-7A7664A9E75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42B82C-C7B5-4648-8D26-49439B824B5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3843052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Droplets-SD-Content-R1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4331AECC-E488-42F5-8A50-31E45B2FF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93986CE8-890C-4CF4-91BE-607C3B99A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C5952F9B-7F63-4AE5-B72F-BFB74484A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0F5F9-9EE4-4759-95C7-B5604B7B9EE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910406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3" descr="Droplets-SD-Content-R1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14" name="Date Placeholder 2">
            <a:extLst>
              <a:ext uri="{FF2B5EF4-FFF2-40B4-BE49-F238E27FC236}">
                <a16:creationId xmlns:a16="http://schemas.microsoft.com/office/drawing/2014/main" id="{B45FB40C-3C59-4EA1-A918-B51403D24EAA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9D7AC3A5-0CC3-49F5-9888-A09489BAD786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9EE4A0F6-8279-425D-B70D-E9080859B9F2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5506ED-8E0E-4EAA-B0FF-2725D9C9A73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4542887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图片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6" descr="Droplets-SD-Content-R1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noProof="0"/>
              <a:t>单击图标添加图片</a:t>
            </a:r>
            <a:endParaRPr lang="en-US" noProof="0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noProof="0"/>
              <a:t>单击图标添加图片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noProof="0"/>
              <a:t>单击图标添加图片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13" name="Date Placeholder 2">
            <a:extLst>
              <a:ext uri="{FF2B5EF4-FFF2-40B4-BE49-F238E27FC236}">
                <a16:creationId xmlns:a16="http://schemas.microsoft.com/office/drawing/2014/main" id="{52372B9B-5F24-46BD-9841-7BCF17940482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A3714412-5816-4F43-977C-ABB867EED630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5" name="Slide Number Placeholder 4">
            <a:extLst>
              <a:ext uri="{FF2B5EF4-FFF2-40B4-BE49-F238E27FC236}">
                <a16:creationId xmlns:a16="http://schemas.microsoft.com/office/drawing/2014/main" id="{8E762CC9-6262-40B5-AACD-E0024EB423D9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4AF28C-3CE0-4F65-81C5-2E0508722CD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2933405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Droplets-SD-Content-R1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03465EB-497D-42E2-92C5-16B8FCC0A25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A25EF9E-F874-4B76-B9C5-73895383C4C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7943168-D94A-4EE9-B669-95CD18ADDF5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A84433-A5B4-426A-948B-1537CBC3F11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825741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Droplets-SD-Content-R1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E5B16CD-3FE0-4701-B733-755EEEF3ADA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6DF2651-9F34-4A80-A738-D165391F81D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D9E3809-89B4-4345-8A6A-78ECACB9A81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60F06E-FAA4-41DE-BB31-6540018D429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2111695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4">
            <a:extLst>
              <a:ext uri="{FF2B5EF4-FFF2-40B4-BE49-F238E27FC236}">
                <a16:creationId xmlns:a16="http://schemas.microsoft.com/office/drawing/2014/main" id="{27055F56-DD04-4999-8FBC-612CAC5C4A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5EB917F-403B-4D46-9793-B4CF6F031940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8203970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4">
            <a:extLst>
              <a:ext uri="{FF2B5EF4-FFF2-40B4-BE49-F238E27FC236}">
                <a16:creationId xmlns:a16="http://schemas.microsoft.com/office/drawing/2014/main" id="{AE6EBA61-58AF-4B19-A1B4-DFA22253407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4D9CCB0-04F7-41F5-910A-9BA8CD17FFCF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64669211"/>
      </p:ext>
    </p:extLst>
  </p:cSld>
  <p:clrMapOvr>
    <a:masterClrMapping/>
  </p:clrMapOvr>
  <p:transition>
    <p:pull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Droplets-SD-Content-R1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AF8702C-9378-4D0F-BB56-5B0987986AA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0551694-2D9B-4999-85B5-E7050BBCE7B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BA3B773-4FFF-40F3-99B2-18BA519BC1D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BA6525-70AB-434F-9359-4A2D31445A4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3882567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Droplets-SD-Content-R1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3EB6BD5-442D-4418-88ED-09CD732DE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C109029-3036-429A-B2F0-8574021A3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92627BB-AD5D-4928-8E5A-BE335C6B7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0F9173-3B61-40F4-91B2-CFC4FA29E83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5229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Droplets-SD-Content-R1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1DA3F0FE-BB02-49DE-992E-F345048FE722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CEBCBBBB-A765-45A4-A550-1A0CFB49C61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E3A7EDA1-DCC7-445C-BDAC-1F24C4CF799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17C8E3-8641-4604-A35D-989F92E8C25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3152671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 descr="Droplets-SD-Content-R1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8" name="Date Placeholder 6">
            <a:extLst>
              <a:ext uri="{FF2B5EF4-FFF2-40B4-BE49-F238E27FC236}">
                <a16:creationId xmlns:a16="http://schemas.microsoft.com/office/drawing/2014/main" id="{52C43ACB-E4A3-4342-9702-9C30D3DB36CF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Footer Placeholder 7">
            <a:extLst>
              <a:ext uri="{FF2B5EF4-FFF2-40B4-BE49-F238E27FC236}">
                <a16:creationId xmlns:a16="http://schemas.microsoft.com/office/drawing/2014/main" id="{5C589F1D-D95A-4161-8D45-19AC8C4B575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5A9985D3-DC14-49D8-B168-F7ABDE55806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F543D4-7E55-41BB-9656-EDBA68622AD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3928093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Droplets-SD-Content-R1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2F17EC6F-D107-4AAC-8EA8-1C9F481D8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BB93947D-870E-4C20-A2F0-0188E7941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5DA4BA1A-1DDC-471B-8DA0-C02A3199A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0C1F1-FB24-4DDF-9BA1-4EEA9855CF2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4750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Droplets-SD-Content-R1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6E4CB99A-D167-4B04-8C7F-02BC0CEB6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3814667F-195E-4A6F-8576-F1F30163E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ED92B618-635F-4357-8264-D8ECB90AE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5B996E-A928-42E0-A818-B32569DF483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1874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Droplets-SD-Content-R1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08523FD0-A8C9-4543-A640-62BD11B645C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903888AF-751F-42D9-BCB4-61CEB668BDE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771B05D-E17A-4622-82AC-6044A22A95D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31FF5-B2E3-43E8-AC73-DC887117CA4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7284791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Droplets-SD-Content-R1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/>
              <a:t>单击图标添加图片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3B655473-6335-4B50-ABF1-032BF9412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F3498562-DDCD-45F3-B7E6-AD35999AA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4DD182D6-ABAA-46D4-9DE9-47A27733A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27E3AE-4DFB-49FA-A0EC-B38770E0C49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7797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EAF1F6"/>
            </a:gs>
            <a:gs pos="100000">
              <a:srgbClr val="73ABDC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324311-55D5-45E3-874F-B1797E38F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19125"/>
            <a:ext cx="7772400" cy="1595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EE9F7B-DC74-4AB2-B336-7213C7F674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2366963"/>
            <a:ext cx="7772400" cy="3424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AE31B4-6102-4E9A-BEF2-4F408D4439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759450" y="58832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05F899-B70F-4000-94B3-25673B1754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5800" y="5883275"/>
            <a:ext cx="500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B478D4-E88E-4502-9CC4-0FAD20640E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5113" y="5883275"/>
            <a:ext cx="5730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8B79B518-21B7-4E6B-963C-024A0A8B85CD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139" r:id="rId1"/>
    <p:sldLayoutId id="2147486140" r:id="rId2"/>
    <p:sldLayoutId id="2147486141" r:id="rId3"/>
    <p:sldLayoutId id="2147486142" r:id="rId4"/>
    <p:sldLayoutId id="2147486143" r:id="rId5"/>
    <p:sldLayoutId id="2147486144" r:id="rId6"/>
    <p:sldLayoutId id="2147486145" r:id="rId7"/>
    <p:sldLayoutId id="2147486146" r:id="rId8"/>
    <p:sldLayoutId id="2147486147" r:id="rId9"/>
    <p:sldLayoutId id="2147486148" r:id="rId10"/>
    <p:sldLayoutId id="2147486149" r:id="rId11"/>
    <p:sldLayoutId id="2147486150" r:id="rId12"/>
    <p:sldLayoutId id="2147486151" r:id="rId13"/>
    <p:sldLayoutId id="2147486152" r:id="rId14"/>
    <p:sldLayoutId id="2147486153" r:id="rId15"/>
    <p:sldLayoutId id="2147486154" r:id="rId16"/>
    <p:sldLayoutId id="2147486155" r:id="rId17"/>
    <p:sldLayoutId id="2147486156" r:id="rId18"/>
    <p:sldLayoutId id="2147486157" r:id="rId19"/>
  </p:sldLayoutIdLst>
  <p:transition>
    <p:pull dir="ru"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0"/>
        </a:defRPr>
      </a:lvl9pPr>
    </p:titleStyle>
    <p:bodyStyle>
      <a:lvl1pPr marL="228600" indent="-228600" algn="l" rtl="0" eaLnBrk="0" fontAlgn="base" hangingPunct="0">
        <a:lnSpc>
          <a:spcPct val="120000"/>
        </a:lnSpc>
        <a:spcBef>
          <a:spcPts val="10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000" kern="1200" cap="all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kern="1200" cap="all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600" kern="1200" cap="all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400" kern="1200" cap="all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400" kern="1200" cap="all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2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iff"/><Relationship Id="rId2" Type="http://schemas.openxmlformats.org/officeDocument/2006/relationships/image" Target="../media/image25.tiff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tif"/><Relationship Id="rId3" Type="http://schemas.openxmlformats.org/officeDocument/2006/relationships/image" Target="../media/image30.tiff"/><Relationship Id="rId7" Type="http://schemas.openxmlformats.org/officeDocument/2006/relationships/image" Target="../media/image32.tif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1.tiff"/><Relationship Id="rId5" Type="http://schemas.openxmlformats.org/officeDocument/2006/relationships/image" Target="../media/image29.emf"/><Relationship Id="rId4" Type="http://schemas.openxmlformats.org/officeDocument/2006/relationships/oleObject" Target="../embeddings/oleObject3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JPG"/><Relationship Id="rId5" Type="http://schemas.openxmlformats.org/officeDocument/2006/relationships/image" Target="../media/image7.tiff"/><Relationship Id="rId4" Type="http://schemas.openxmlformats.org/officeDocument/2006/relationships/image" Target="../media/image6.t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.JPG"/><Relationship Id="rId5" Type="http://schemas.openxmlformats.org/officeDocument/2006/relationships/image" Target="../media/image13.jpe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EAF1F6"/>
            </a:gs>
            <a:gs pos="100000">
              <a:srgbClr val="73ABDC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矩形 2"/>
          <p:cNvSpPr>
            <a:spLocks noChangeArrowheads="1"/>
          </p:cNvSpPr>
          <p:nvPr/>
        </p:nvSpPr>
        <p:spPr bwMode="auto">
          <a:xfrm>
            <a:off x="381000" y="4038600"/>
            <a:ext cx="6477000" cy="476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511425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lnSpc>
                <a:spcPts val="3500"/>
              </a:lnSpc>
              <a:spcBef>
                <a:spcPct val="0"/>
              </a:spcBef>
              <a:buClrTx/>
              <a:buFontTx/>
              <a:buNone/>
            </a:pPr>
            <a:r>
              <a:rPr lang="zh-CN" altLang="en-US" sz="2200" b="1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报 告 人</a:t>
            </a:r>
            <a:r>
              <a:rPr lang="zh-CN" altLang="en-US" sz="22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r>
              <a:rPr lang="zh-CN" altLang="en-US" sz="2200" b="1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鲍伶香</a:t>
            </a:r>
            <a:endParaRPr lang="en-US" altLang="zh-CN" sz="2200" b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3555" name="文本框 3"/>
          <p:cNvSpPr txBox="1">
            <a:spLocks noChangeArrowheads="1"/>
          </p:cNvSpPr>
          <p:nvPr/>
        </p:nvSpPr>
        <p:spPr bwMode="auto">
          <a:xfrm>
            <a:off x="747271" y="2169000"/>
            <a:ext cx="791933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CN" altLang="en-US" sz="3200" b="1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金属</a:t>
            </a:r>
            <a:r>
              <a:rPr lang="en-US" altLang="zh-CN" sz="32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-</a:t>
            </a:r>
            <a:r>
              <a:rPr lang="zh-CN" altLang="en-US" sz="32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有机骨架材料的制备及其气体吸附应用研究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zh-CN" altLang="en-US" sz="3200" b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621273" y="5139000"/>
            <a:ext cx="1685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 smtClean="0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2022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年</a:t>
            </a:r>
            <a:r>
              <a:rPr lang="en-US" altLang="zh-CN" dirty="0" smtClean="0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6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月</a:t>
            </a:r>
            <a:r>
              <a:rPr lang="en-US" altLang="zh-CN" dirty="0" smtClean="0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30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日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灯片编号占位符 1">
            <a:extLst>
              <a:ext uri="{FF2B5EF4-FFF2-40B4-BE49-F238E27FC236}">
                <a16:creationId xmlns:a16="http://schemas.microsoft.com/office/drawing/2014/main" id="{57BCEFA1-B61C-4B6B-808D-B49B5E950A0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6477000" y="6324600"/>
            <a:ext cx="21336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lnSpcReduction="10000"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fld id="{A42DAB4A-199F-40EE-A142-CE6CA8CC9F8A}" type="slidenum">
              <a:rPr lang="en-US" altLang="zh-CN" smtClean="0"/>
              <a:pPr>
                <a:defRPr/>
              </a:pPr>
              <a:t>9</a:t>
            </a:fld>
            <a:endParaRPr lang="en-US" altLang="zh-CN" dirty="0"/>
          </a:p>
        </p:txBody>
      </p:sp>
      <p:grpSp>
        <p:nvGrpSpPr>
          <p:cNvPr id="36868" name="Group 28"/>
          <p:cNvGrpSpPr>
            <a:grpSpLocks/>
          </p:cNvGrpSpPr>
          <p:nvPr/>
        </p:nvGrpSpPr>
        <p:grpSpPr bwMode="auto">
          <a:xfrm>
            <a:off x="911225" y="990600"/>
            <a:ext cx="3452813" cy="195263"/>
            <a:chOff x="1239" y="3147"/>
            <a:chExt cx="2398" cy="115"/>
          </a:xfrm>
        </p:grpSpPr>
        <p:sp>
          <p:nvSpPr>
            <p:cNvPr id="4" name="Line 22">
              <a:extLst>
                <a:ext uri="{FF2B5EF4-FFF2-40B4-BE49-F238E27FC236}">
                  <a16:creationId xmlns:a16="http://schemas.microsoft.com/office/drawing/2014/main" id="{18156310-CD91-40FA-B808-1F9DC841022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92" y="3204"/>
              <a:ext cx="2245" cy="9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Tw Cen MT" panose="020B0602020104020603"/>
              </a:endParaRPr>
            </a:p>
          </p:txBody>
        </p:sp>
        <p:grpSp>
          <p:nvGrpSpPr>
            <p:cNvPr id="36879" name="Group 23"/>
            <p:cNvGrpSpPr>
              <a:grpSpLocks/>
            </p:cNvGrpSpPr>
            <p:nvPr/>
          </p:nvGrpSpPr>
          <p:grpSpPr bwMode="auto">
            <a:xfrm>
              <a:off x="1239" y="3147"/>
              <a:ext cx="115" cy="115"/>
              <a:chOff x="1239" y="1515"/>
              <a:chExt cx="115" cy="115"/>
            </a:xfrm>
          </p:grpSpPr>
          <p:sp>
            <p:nvSpPr>
              <p:cNvPr id="6" name="AutoShape 24">
                <a:extLst>
                  <a:ext uri="{FF2B5EF4-FFF2-40B4-BE49-F238E27FC236}">
                    <a16:creationId xmlns:a16="http://schemas.microsoft.com/office/drawing/2014/main" id="{13B0C4D1-C161-41FA-9ACB-51AEC30652F5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2700000">
                <a:off x="1239" y="1515"/>
                <a:ext cx="115" cy="115"/>
              </a:xfrm>
              <a:prstGeom prst="rtTriangle">
                <a:avLst/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zh-CN" altLang="en-US" sz="2400" kern="0">
                  <a:solidFill>
                    <a:srgbClr val="000000"/>
                  </a:solidFill>
                  <a:latin typeface="Times New Roman" pitchFamily="18" charset="0"/>
                  <a:ea typeface="굴림" pitchFamily="34" charset="-127"/>
                </a:endParaRPr>
              </a:p>
            </p:txBody>
          </p:sp>
          <p:sp>
            <p:nvSpPr>
              <p:cNvPr id="7" name="AutoShape 25">
                <a:extLst>
                  <a:ext uri="{FF2B5EF4-FFF2-40B4-BE49-F238E27FC236}">
                    <a16:creationId xmlns:a16="http://schemas.microsoft.com/office/drawing/2014/main" id="{11243FEF-D5BF-4CDE-A1BC-C4CF9E4AF026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18900000" flipH="1">
                <a:off x="1239" y="1515"/>
                <a:ext cx="115" cy="115"/>
              </a:xfrm>
              <a:prstGeom prst="rtTriangle">
                <a:avLst/>
              </a:prstGeom>
              <a:solidFill>
                <a:srgbClr val="FF99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zh-CN" altLang="en-US" sz="2400" kern="0">
                  <a:solidFill>
                    <a:srgbClr val="000000"/>
                  </a:solidFill>
                  <a:latin typeface="Times New Roman" pitchFamily="18" charset="0"/>
                  <a:ea typeface="굴림" pitchFamily="34" charset="-127"/>
                </a:endParaRPr>
              </a:p>
            </p:txBody>
          </p:sp>
        </p:grpSp>
      </p:grpSp>
      <p:sp>
        <p:nvSpPr>
          <p:cNvPr id="36869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zh-CN" altLang="en-US" sz="18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6870" name="Rectangle 7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zh-CN" altLang="en-US" sz="18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6871" name="矩形 9"/>
          <p:cNvSpPr>
            <a:spLocks noChangeArrowheads="1"/>
          </p:cNvSpPr>
          <p:nvPr/>
        </p:nvSpPr>
        <p:spPr bwMode="auto">
          <a:xfrm>
            <a:off x="803617" y="1324246"/>
            <a:ext cx="8191014" cy="412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-457200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just" eaLnBrk="1" hangingPunct="1">
              <a:lnSpc>
                <a:spcPts val="25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CN" sz="1800" b="1" dirty="0" smtClean="0">
                <a:solidFill>
                  <a:srgbClr val="0C121A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UiO-66-A</a:t>
            </a:r>
            <a:r>
              <a:rPr lang="zh-CN" altLang="en-US" sz="1800" b="1" dirty="0" smtClean="0">
                <a:solidFill>
                  <a:srgbClr val="0C121A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的制备与氢气存储研究</a:t>
            </a:r>
            <a:endParaRPr lang="en-US" altLang="zh-CN" sz="1800" b="1" dirty="0">
              <a:solidFill>
                <a:srgbClr val="0C121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6872" name="Group 28"/>
          <p:cNvGrpSpPr>
            <a:grpSpLocks/>
          </p:cNvGrpSpPr>
          <p:nvPr/>
        </p:nvGrpSpPr>
        <p:grpSpPr bwMode="auto">
          <a:xfrm>
            <a:off x="911225" y="990600"/>
            <a:ext cx="3452813" cy="195263"/>
            <a:chOff x="1239" y="3147"/>
            <a:chExt cx="2398" cy="115"/>
          </a:xfrm>
        </p:grpSpPr>
        <p:sp>
          <p:nvSpPr>
            <p:cNvPr id="24" name="Line 22">
              <a:extLst>
                <a:ext uri="{FF2B5EF4-FFF2-40B4-BE49-F238E27FC236}">
                  <a16:creationId xmlns:a16="http://schemas.microsoft.com/office/drawing/2014/main" id="{BB20116B-CC6D-46E6-93B4-F3251B2EE9B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92" y="3204"/>
              <a:ext cx="2245" cy="9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grpSp>
          <p:nvGrpSpPr>
            <p:cNvPr id="36875" name="Group 23"/>
            <p:cNvGrpSpPr>
              <a:grpSpLocks/>
            </p:cNvGrpSpPr>
            <p:nvPr/>
          </p:nvGrpSpPr>
          <p:grpSpPr bwMode="auto">
            <a:xfrm>
              <a:off x="1239" y="3147"/>
              <a:ext cx="115" cy="115"/>
              <a:chOff x="1239" y="1515"/>
              <a:chExt cx="115" cy="115"/>
            </a:xfrm>
          </p:grpSpPr>
          <p:sp>
            <p:nvSpPr>
              <p:cNvPr id="26" name="AutoShape 24">
                <a:extLst>
                  <a:ext uri="{FF2B5EF4-FFF2-40B4-BE49-F238E27FC236}">
                    <a16:creationId xmlns:a16="http://schemas.microsoft.com/office/drawing/2014/main" id="{6AD4AEB2-1313-41E8-A5FC-AF893EF85489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2700000">
                <a:off x="1239" y="1515"/>
                <a:ext cx="115" cy="115"/>
              </a:xfrm>
              <a:prstGeom prst="rtTriangle">
                <a:avLst/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zh-CN" altLang="en-US" sz="2400" kern="0">
                  <a:solidFill>
                    <a:srgbClr val="000000"/>
                  </a:solidFill>
                  <a:latin typeface="Times New Roman" pitchFamily="18" charset="0"/>
                  <a:ea typeface="굴림" pitchFamily="34" charset="-127"/>
                </a:endParaRPr>
              </a:p>
            </p:txBody>
          </p:sp>
          <p:sp>
            <p:nvSpPr>
              <p:cNvPr id="27" name="AutoShape 25">
                <a:extLst>
                  <a:ext uri="{FF2B5EF4-FFF2-40B4-BE49-F238E27FC236}">
                    <a16:creationId xmlns:a16="http://schemas.microsoft.com/office/drawing/2014/main" id="{A21B8758-AD71-432D-AEDF-BB7173CA0FF8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18900000" flipH="1">
                <a:off x="1239" y="1515"/>
                <a:ext cx="115" cy="115"/>
              </a:xfrm>
              <a:prstGeom prst="rtTriangle">
                <a:avLst/>
              </a:prstGeom>
              <a:solidFill>
                <a:srgbClr val="FF99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zh-CN" altLang="en-US" sz="2400" kern="0">
                  <a:solidFill>
                    <a:srgbClr val="000000"/>
                  </a:solidFill>
                  <a:latin typeface="Times New Roman" pitchFamily="18" charset="0"/>
                  <a:ea typeface="굴림" pitchFamily="34" charset="-127"/>
                </a:endParaRPr>
              </a:p>
            </p:txBody>
          </p:sp>
        </p:grpSp>
      </p:grpSp>
      <p:sp>
        <p:nvSpPr>
          <p:cNvPr id="36873" name="TextBox 45"/>
          <p:cNvSpPr txBox="1">
            <a:spLocks noChangeArrowheads="1"/>
          </p:cNvSpPr>
          <p:nvPr/>
        </p:nvSpPr>
        <p:spPr bwMode="auto">
          <a:xfrm>
            <a:off x="902433" y="597863"/>
            <a:ext cx="34909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CN" altLang="en-US" sz="28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研究</a:t>
            </a:r>
            <a:r>
              <a:rPr lang="zh-CN" altLang="en-US" sz="2800" b="1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内容与进展</a:t>
            </a:r>
            <a:endParaRPr lang="zh-CN" altLang="en-US" sz="2800" b="1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19" name="对象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4795326"/>
              </p:ext>
            </p:extLst>
          </p:nvPr>
        </p:nvGraphicFramePr>
        <p:xfrm>
          <a:off x="375444" y="2193820"/>
          <a:ext cx="8697912" cy="1014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05" name="CS ChemDraw Drawing" r:id="rId3" imgW="6613655" imgH="767896" progId="ChemDraw.Document.6.0">
                  <p:embed/>
                </p:oleObj>
              </mc:Choice>
              <mc:Fallback>
                <p:oleObj name="CS ChemDraw Drawing" r:id="rId3" imgW="6613655" imgH="767896" progId="ChemDraw.Document.6.0">
                  <p:embed/>
                  <p:pic>
                    <p:nvPicPr>
                      <p:cNvPr id="18" name="对象 1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5444" y="2193820"/>
                        <a:ext cx="8697912" cy="1014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对象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5220149"/>
              </p:ext>
            </p:extLst>
          </p:nvPr>
        </p:nvGraphicFramePr>
        <p:xfrm>
          <a:off x="1332000" y="3669488"/>
          <a:ext cx="6718300" cy="206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06" name="CS ChemDraw Drawing" r:id="rId5" imgW="5292887" imgH="1626305" progId="ChemDraw.Document.6.0">
                  <p:embed/>
                </p:oleObj>
              </mc:Choice>
              <mc:Fallback>
                <p:oleObj name="CS ChemDraw Drawing" r:id="rId5" imgW="5292887" imgH="1626305" progId="ChemDraw.Document.6.0">
                  <p:embed/>
                  <p:pic>
                    <p:nvPicPr>
                      <p:cNvPr id="3" name="对象 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32000" y="3669488"/>
                        <a:ext cx="6718300" cy="2062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15229698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灯片编号占位符 1">
            <a:extLst>
              <a:ext uri="{FF2B5EF4-FFF2-40B4-BE49-F238E27FC236}">
                <a16:creationId xmlns:a16="http://schemas.microsoft.com/office/drawing/2014/main" id="{57BCEFA1-B61C-4B6B-808D-B49B5E950A0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6477000" y="6324600"/>
            <a:ext cx="21336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lnSpcReduction="10000"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fld id="{A42DAB4A-199F-40EE-A142-CE6CA8CC9F8A}" type="slidenum">
              <a:rPr lang="en-US" altLang="zh-CN" smtClean="0"/>
              <a:pPr>
                <a:defRPr/>
              </a:pPr>
              <a:t>10</a:t>
            </a:fld>
            <a:endParaRPr lang="en-US" altLang="zh-CN" dirty="0"/>
          </a:p>
        </p:txBody>
      </p:sp>
      <p:grpSp>
        <p:nvGrpSpPr>
          <p:cNvPr id="36868" name="Group 28"/>
          <p:cNvGrpSpPr>
            <a:grpSpLocks/>
          </p:cNvGrpSpPr>
          <p:nvPr/>
        </p:nvGrpSpPr>
        <p:grpSpPr bwMode="auto">
          <a:xfrm>
            <a:off x="911225" y="990600"/>
            <a:ext cx="3452813" cy="195263"/>
            <a:chOff x="1239" y="3147"/>
            <a:chExt cx="2398" cy="115"/>
          </a:xfrm>
        </p:grpSpPr>
        <p:sp>
          <p:nvSpPr>
            <p:cNvPr id="4" name="Line 22">
              <a:extLst>
                <a:ext uri="{FF2B5EF4-FFF2-40B4-BE49-F238E27FC236}">
                  <a16:creationId xmlns:a16="http://schemas.microsoft.com/office/drawing/2014/main" id="{18156310-CD91-40FA-B808-1F9DC841022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92" y="3204"/>
              <a:ext cx="2245" cy="9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Tw Cen MT" panose="020B0602020104020603"/>
              </a:endParaRPr>
            </a:p>
          </p:txBody>
        </p:sp>
        <p:grpSp>
          <p:nvGrpSpPr>
            <p:cNvPr id="36879" name="Group 23"/>
            <p:cNvGrpSpPr>
              <a:grpSpLocks/>
            </p:cNvGrpSpPr>
            <p:nvPr/>
          </p:nvGrpSpPr>
          <p:grpSpPr bwMode="auto">
            <a:xfrm>
              <a:off x="1239" y="3147"/>
              <a:ext cx="115" cy="115"/>
              <a:chOff x="1239" y="1515"/>
              <a:chExt cx="115" cy="115"/>
            </a:xfrm>
          </p:grpSpPr>
          <p:sp>
            <p:nvSpPr>
              <p:cNvPr id="6" name="AutoShape 24">
                <a:extLst>
                  <a:ext uri="{FF2B5EF4-FFF2-40B4-BE49-F238E27FC236}">
                    <a16:creationId xmlns:a16="http://schemas.microsoft.com/office/drawing/2014/main" id="{13B0C4D1-C161-41FA-9ACB-51AEC30652F5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2700000">
                <a:off x="1239" y="1515"/>
                <a:ext cx="115" cy="115"/>
              </a:xfrm>
              <a:prstGeom prst="rtTriangle">
                <a:avLst/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zh-CN" altLang="en-US" sz="2400" kern="0">
                  <a:solidFill>
                    <a:srgbClr val="000000"/>
                  </a:solidFill>
                  <a:latin typeface="Times New Roman" pitchFamily="18" charset="0"/>
                  <a:ea typeface="굴림" pitchFamily="34" charset="-127"/>
                </a:endParaRPr>
              </a:p>
            </p:txBody>
          </p:sp>
          <p:sp>
            <p:nvSpPr>
              <p:cNvPr id="7" name="AutoShape 25">
                <a:extLst>
                  <a:ext uri="{FF2B5EF4-FFF2-40B4-BE49-F238E27FC236}">
                    <a16:creationId xmlns:a16="http://schemas.microsoft.com/office/drawing/2014/main" id="{11243FEF-D5BF-4CDE-A1BC-C4CF9E4AF026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18900000" flipH="1">
                <a:off x="1239" y="1515"/>
                <a:ext cx="115" cy="115"/>
              </a:xfrm>
              <a:prstGeom prst="rtTriangle">
                <a:avLst/>
              </a:prstGeom>
              <a:solidFill>
                <a:srgbClr val="FF99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zh-CN" altLang="en-US" sz="2400" kern="0">
                  <a:solidFill>
                    <a:srgbClr val="000000"/>
                  </a:solidFill>
                  <a:latin typeface="Times New Roman" pitchFamily="18" charset="0"/>
                  <a:ea typeface="굴림" pitchFamily="34" charset="-127"/>
                </a:endParaRPr>
              </a:p>
            </p:txBody>
          </p:sp>
        </p:grpSp>
      </p:grpSp>
      <p:sp>
        <p:nvSpPr>
          <p:cNvPr id="36869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zh-CN" altLang="en-US" sz="18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6870" name="Rectangle 7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zh-CN" altLang="en-US" sz="18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6871" name="矩形 9"/>
          <p:cNvSpPr>
            <a:spLocks noChangeArrowheads="1"/>
          </p:cNvSpPr>
          <p:nvPr/>
        </p:nvSpPr>
        <p:spPr bwMode="auto">
          <a:xfrm>
            <a:off x="803617" y="1324246"/>
            <a:ext cx="8191014" cy="412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-457200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just" eaLnBrk="1" hangingPunct="1">
              <a:lnSpc>
                <a:spcPts val="25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CN" sz="1800" b="1" dirty="0" smtClean="0">
                <a:solidFill>
                  <a:srgbClr val="0C121A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UiO-66-A</a:t>
            </a:r>
            <a:r>
              <a:rPr lang="zh-CN" altLang="en-US" sz="1800" b="1" dirty="0" smtClean="0">
                <a:solidFill>
                  <a:srgbClr val="0C121A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的制备与氢气存储研究</a:t>
            </a:r>
            <a:endParaRPr lang="en-US" altLang="zh-CN" sz="1800" b="1" dirty="0">
              <a:solidFill>
                <a:srgbClr val="0C121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6872" name="Group 28"/>
          <p:cNvGrpSpPr>
            <a:grpSpLocks/>
          </p:cNvGrpSpPr>
          <p:nvPr/>
        </p:nvGrpSpPr>
        <p:grpSpPr bwMode="auto">
          <a:xfrm>
            <a:off x="911225" y="990600"/>
            <a:ext cx="3452813" cy="195263"/>
            <a:chOff x="1239" y="3147"/>
            <a:chExt cx="2398" cy="115"/>
          </a:xfrm>
        </p:grpSpPr>
        <p:sp>
          <p:nvSpPr>
            <p:cNvPr id="24" name="Line 22">
              <a:extLst>
                <a:ext uri="{FF2B5EF4-FFF2-40B4-BE49-F238E27FC236}">
                  <a16:creationId xmlns:a16="http://schemas.microsoft.com/office/drawing/2014/main" id="{BB20116B-CC6D-46E6-93B4-F3251B2EE9B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92" y="3204"/>
              <a:ext cx="2245" cy="9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grpSp>
          <p:nvGrpSpPr>
            <p:cNvPr id="36875" name="Group 23"/>
            <p:cNvGrpSpPr>
              <a:grpSpLocks/>
            </p:cNvGrpSpPr>
            <p:nvPr/>
          </p:nvGrpSpPr>
          <p:grpSpPr bwMode="auto">
            <a:xfrm>
              <a:off x="1239" y="3147"/>
              <a:ext cx="115" cy="115"/>
              <a:chOff x="1239" y="1515"/>
              <a:chExt cx="115" cy="115"/>
            </a:xfrm>
          </p:grpSpPr>
          <p:sp>
            <p:nvSpPr>
              <p:cNvPr id="26" name="AutoShape 24">
                <a:extLst>
                  <a:ext uri="{FF2B5EF4-FFF2-40B4-BE49-F238E27FC236}">
                    <a16:creationId xmlns:a16="http://schemas.microsoft.com/office/drawing/2014/main" id="{6AD4AEB2-1313-41E8-A5FC-AF893EF85489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2700000">
                <a:off x="1239" y="1515"/>
                <a:ext cx="115" cy="115"/>
              </a:xfrm>
              <a:prstGeom prst="rtTriangle">
                <a:avLst/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zh-CN" altLang="en-US" sz="2400" kern="0">
                  <a:solidFill>
                    <a:srgbClr val="000000"/>
                  </a:solidFill>
                  <a:latin typeface="Times New Roman" pitchFamily="18" charset="0"/>
                  <a:ea typeface="굴림" pitchFamily="34" charset="-127"/>
                </a:endParaRPr>
              </a:p>
            </p:txBody>
          </p:sp>
          <p:sp>
            <p:nvSpPr>
              <p:cNvPr id="27" name="AutoShape 25">
                <a:extLst>
                  <a:ext uri="{FF2B5EF4-FFF2-40B4-BE49-F238E27FC236}">
                    <a16:creationId xmlns:a16="http://schemas.microsoft.com/office/drawing/2014/main" id="{A21B8758-AD71-432D-AEDF-BB7173CA0FF8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18900000" flipH="1">
                <a:off x="1239" y="1515"/>
                <a:ext cx="115" cy="115"/>
              </a:xfrm>
              <a:prstGeom prst="rtTriangle">
                <a:avLst/>
              </a:prstGeom>
              <a:solidFill>
                <a:srgbClr val="FF99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zh-CN" altLang="en-US" sz="2400" kern="0">
                  <a:solidFill>
                    <a:srgbClr val="000000"/>
                  </a:solidFill>
                  <a:latin typeface="Times New Roman" pitchFamily="18" charset="0"/>
                  <a:ea typeface="굴림" pitchFamily="34" charset="-127"/>
                </a:endParaRPr>
              </a:p>
            </p:txBody>
          </p:sp>
        </p:grpSp>
      </p:grpSp>
      <p:sp>
        <p:nvSpPr>
          <p:cNvPr id="36873" name="TextBox 45"/>
          <p:cNvSpPr txBox="1">
            <a:spLocks noChangeArrowheads="1"/>
          </p:cNvSpPr>
          <p:nvPr/>
        </p:nvSpPr>
        <p:spPr bwMode="auto">
          <a:xfrm>
            <a:off x="902433" y="597863"/>
            <a:ext cx="34909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CN" altLang="en-US" sz="28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研究</a:t>
            </a:r>
            <a:r>
              <a:rPr lang="zh-CN" altLang="en-US" sz="2800" b="1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内容与进展</a:t>
            </a:r>
            <a:endParaRPr lang="zh-CN" altLang="en-US" sz="2800" b="1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7" name="图片 14" descr="Graph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55" y="2200963"/>
            <a:ext cx="3347938" cy="2984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图片 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1525" y="2217857"/>
            <a:ext cx="3481282" cy="2980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矩形 18"/>
          <p:cNvSpPr/>
          <p:nvPr/>
        </p:nvSpPr>
        <p:spPr>
          <a:xfrm>
            <a:off x="907280" y="5350415"/>
            <a:ext cx="280557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altLang="zh-CN" sz="1400" b="1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UiO-66-A</a:t>
            </a:r>
            <a:r>
              <a:rPr lang="zh-CN" altLang="zh-CN" sz="1400" b="1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和</a:t>
            </a:r>
            <a:r>
              <a:rPr lang="en-US" altLang="zh-CN" sz="1400" b="1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UiO-66</a:t>
            </a:r>
            <a:r>
              <a:rPr lang="zh-CN" altLang="zh-CN" sz="1400" b="1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</a:t>
            </a:r>
            <a:r>
              <a:rPr lang="en-US" altLang="zh-CN" sz="1400" b="1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XRD</a:t>
            </a:r>
            <a:r>
              <a:rPr lang="zh-CN" altLang="zh-CN" sz="1400" b="1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对比图</a:t>
            </a:r>
          </a:p>
        </p:txBody>
      </p:sp>
      <p:sp>
        <p:nvSpPr>
          <p:cNvPr id="20" name="矩形 19"/>
          <p:cNvSpPr/>
          <p:nvPr/>
        </p:nvSpPr>
        <p:spPr>
          <a:xfrm>
            <a:off x="5522651" y="5341513"/>
            <a:ext cx="278473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altLang="zh-CN" sz="1400" b="1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UiO-66-A</a:t>
            </a:r>
            <a:r>
              <a:rPr lang="zh-CN" altLang="zh-CN" sz="1400" b="1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和</a:t>
            </a:r>
            <a:r>
              <a:rPr lang="en-US" altLang="zh-CN" sz="1400" b="1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UiO-66</a:t>
            </a:r>
            <a:r>
              <a:rPr lang="zh-CN" altLang="zh-CN" sz="1400" b="1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的红外对比图</a:t>
            </a:r>
          </a:p>
        </p:txBody>
      </p:sp>
      <p:sp>
        <p:nvSpPr>
          <p:cNvPr id="21" name="TextBox 6">
            <a:extLst>
              <a:ext uri="{FF2B5EF4-FFF2-40B4-BE49-F238E27FC236}">
                <a16:creationId xmlns:a16="http://schemas.microsoft.com/office/drawing/2014/main" id="{71A0F7DF-0181-4997-8E00-7746E8C40A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221" y="5761973"/>
            <a:ext cx="428378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kern="100" dirty="0" smtClean="0">
                <a:solidFill>
                  <a:srgbClr val="00206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UiO-66-</a:t>
            </a:r>
            <a:r>
              <a:rPr lang="en-US" altLang="zh-CN" kern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en-US" kern="100" dirty="0" smtClean="0">
                <a:solidFill>
                  <a:srgbClr val="00206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与</a:t>
            </a:r>
            <a:r>
              <a:rPr lang="en-US" altLang="zh-CN" kern="100" dirty="0" smtClean="0">
                <a:solidFill>
                  <a:srgbClr val="00206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UiO-66</a:t>
            </a:r>
            <a:r>
              <a:rPr lang="zh-CN" altLang="en-US" dirty="0" smtClean="0">
                <a:solidFill>
                  <a:srgbClr val="00206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具有相同的晶型结构</a:t>
            </a:r>
            <a:endParaRPr lang="zh-CN" altLang="en-US" dirty="0">
              <a:solidFill>
                <a:srgbClr val="00206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5202000" y="5664004"/>
            <a:ext cx="36796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kern="100" dirty="0">
                <a:solidFill>
                  <a:srgbClr val="00206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1386 </a:t>
            </a:r>
            <a:r>
              <a:rPr lang="en-US" altLang="zh-CN" b="1" kern="100" dirty="0" smtClean="0">
                <a:solidFill>
                  <a:srgbClr val="00206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cm</a:t>
            </a:r>
            <a:r>
              <a:rPr lang="en-US" altLang="zh-CN" b="1" kern="100" baseline="30000" dirty="0" smtClean="0">
                <a:solidFill>
                  <a:srgbClr val="00206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-1</a:t>
            </a:r>
            <a:r>
              <a:rPr lang="en-US" altLang="zh-CN" b="1" kern="100" dirty="0" smtClean="0">
                <a:solidFill>
                  <a:srgbClr val="00206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  </a:t>
            </a:r>
            <a:r>
              <a:rPr lang="en-US" altLang="zh-CN" b="1" dirty="0" smtClean="0">
                <a:solidFill>
                  <a:srgbClr val="00206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C-O-C</a:t>
            </a:r>
            <a:r>
              <a:rPr lang="zh-CN" altLang="zh-CN" b="1" dirty="0">
                <a:solidFill>
                  <a:srgbClr val="00206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基团的</a:t>
            </a:r>
            <a:r>
              <a:rPr lang="zh-CN" altLang="zh-CN" b="1" dirty="0" smtClean="0">
                <a:solidFill>
                  <a:srgbClr val="00206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伸缩振动</a:t>
            </a:r>
            <a:endParaRPr lang="en-US" altLang="zh-CN" b="1" dirty="0" smtClean="0">
              <a:solidFill>
                <a:srgbClr val="002060"/>
              </a:solidFill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  <a:p>
            <a:r>
              <a:rPr lang="en-US" altLang="zh-CN" b="1" dirty="0">
                <a:solidFill>
                  <a:srgbClr val="00206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2120 </a:t>
            </a:r>
            <a:r>
              <a:rPr lang="en-US" altLang="zh-CN" b="1" dirty="0" smtClean="0">
                <a:solidFill>
                  <a:srgbClr val="00206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cm</a:t>
            </a:r>
            <a:r>
              <a:rPr lang="en-US" altLang="zh-CN" b="1" baseline="30000" dirty="0" smtClean="0">
                <a:solidFill>
                  <a:srgbClr val="00206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-1   </a:t>
            </a:r>
            <a:r>
              <a:rPr lang="en-US" altLang="zh-CN" b="1" dirty="0" smtClean="0">
                <a:solidFill>
                  <a:srgbClr val="00206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C</a:t>
            </a:r>
            <a:r>
              <a:rPr lang="en-US" altLang="zh-CN" b="1" dirty="0">
                <a:solidFill>
                  <a:srgbClr val="00206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≡C</a:t>
            </a:r>
            <a:r>
              <a:rPr lang="zh-CN" altLang="zh-CN" b="1" dirty="0">
                <a:solidFill>
                  <a:srgbClr val="00206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的伸缩振动</a:t>
            </a:r>
            <a:endParaRPr lang="zh-CN" altLang="en-US" b="1" dirty="0">
              <a:solidFill>
                <a:srgbClr val="002060"/>
              </a:solidFill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710325" y="1737180"/>
            <a:ext cx="842400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kern="0" dirty="0" smtClean="0">
                <a:solidFill>
                  <a:srgbClr val="002060"/>
                </a:solidFill>
                <a:latin typeface="Arial" panose="020B0604020202020204" pitchFamily="34" charset="0"/>
                <a:ea typeface="华文新魏" panose="02010800040101010101" charset="-122"/>
                <a:cs typeface="Arial" panose="020B0604020202020204" pitchFamily="34" charset="0"/>
              </a:rPr>
              <a:t>PXRD</a:t>
            </a:r>
            <a:endParaRPr lang="en-US" altLang="zh-CN" b="1" kern="0" dirty="0">
              <a:solidFill>
                <a:srgbClr val="002060"/>
              </a:solidFill>
              <a:latin typeface="Arial" panose="020B0604020202020204" pitchFamily="34" charset="0"/>
              <a:ea typeface="华文新魏" panose="02010800040101010101" charset="-122"/>
              <a:cs typeface="Arial" panose="020B0604020202020204" pitchFamily="34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5243693" y="1666564"/>
            <a:ext cx="813307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kern="0" dirty="0" smtClean="0">
                <a:solidFill>
                  <a:srgbClr val="002060"/>
                </a:solidFill>
                <a:latin typeface="Arial" panose="020B0604020202020204" pitchFamily="34" charset="0"/>
                <a:ea typeface="华文新魏" panose="02010800040101010101" charset="-122"/>
                <a:cs typeface="Arial" panose="020B0604020202020204" pitchFamily="34" charset="0"/>
              </a:rPr>
              <a:t>IR</a:t>
            </a:r>
            <a:endParaRPr lang="en-US" altLang="zh-CN" b="1" kern="0" dirty="0">
              <a:solidFill>
                <a:srgbClr val="002060"/>
              </a:solidFill>
              <a:latin typeface="Arial" panose="020B0604020202020204" pitchFamily="34" charset="0"/>
              <a:ea typeface="华文新魏" panose="02010800040101010101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573903"/>
      </p:ext>
    </p:extLst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灯片编号占位符 1">
            <a:extLst>
              <a:ext uri="{FF2B5EF4-FFF2-40B4-BE49-F238E27FC236}">
                <a16:creationId xmlns:a16="http://schemas.microsoft.com/office/drawing/2014/main" id="{57BCEFA1-B61C-4B6B-808D-B49B5E950A0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6477000" y="6324600"/>
            <a:ext cx="21336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lnSpcReduction="10000"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fld id="{A42DAB4A-199F-40EE-A142-CE6CA8CC9F8A}" type="slidenum">
              <a:rPr lang="en-US" altLang="zh-CN" smtClean="0"/>
              <a:pPr>
                <a:defRPr/>
              </a:pPr>
              <a:t>11</a:t>
            </a:fld>
            <a:endParaRPr lang="en-US" altLang="zh-CN" dirty="0"/>
          </a:p>
        </p:txBody>
      </p:sp>
      <p:grpSp>
        <p:nvGrpSpPr>
          <p:cNvPr id="36868" name="Group 28"/>
          <p:cNvGrpSpPr>
            <a:grpSpLocks/>
          </p:cNvGrpSpPr>
          <p:nvPr/>
        </p:nvGrpSpPr>
        <p:grpSpPr bwMode="auto">
          <a:xfrm>
            <a:off x="911225" y="990600"/>
            <a:ext cx="3452813" cy="195263"/>
            <a:chOff x="1239" y="3147"/>
            <a:chExt cx="2398" cy="115"/>
          </a:xfrm>
        </p:grpSpPr>
        <p:sp>
          <p:nvSpPr>
            <p:cNvPr id="4" name="Line 22">
              <a:extLst>
                <a:ext uri="{FF2B5EF4-FFF2-40B4-BE49-F238E27FC236}">
                  <a16:creationId xmlns:a16="http://schemas.microsoft.com/office/drawing/2014/main" id="{18156310-CD91-40FA-B808-1F9DC841022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92" y="3204"/>
              <a:ext cx="2245" cy="9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Tw Cen MT" panose="020B0602020104020603"/>
              </a:endParaRPr>
            </a:p>
          </p:txBody>
        </p:sp>
        <p:grpSp>
          <p:nvGrpSpPr>
            <p:cNvPr id="36879" name="Group 23"/>
            <p:cNvGrpSpPr>
              <a:grpSpLocks/>
            </p:cNvGrpSpPr>
            <p:nvPr/>
          </p:nvGrpSpPr>
          <p:grpSpPr bwMode="auto">
            <a:xfrm>
              <a:off x="1239" y="3147"/>
              <a:ext cx="115" cy="115"/>
              <a:chOff x="1239" y="1515"/>
              <a:chExt cx="115" cy="115"/>
            </a:xfrm>
          </p:grpSpPr>
          <p:sp>
            <p:nvSpPr>
              <p:cNvPr id="6" name="AutoShape 24">
                <a:extLst>
                  <a:ext uri="{FF2B5EF4-FFF2-40B4-BE49-F238E27FC236}">
                    <a16:creationId xmlns:a16="http://schemas.microsoft.com/office/drawing/2014/main" id="{13B0C4D1-C161-41FA-9ACB-51AEC30652F5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2700000">
                <a:off x="1239" y="1515"/>
                <a:ext cx="115" cy="115"/>
              </a:xfrm>
              <a:prstGeom prst="rtTriangle">
                <a:avLst/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zh-CN" altLang="en-US" sz="2400" kern="0">
                  <a:solidFill>
                    <a:srgbClr val="000000"/>
                  </a:solidFill>
                  <a:latin typeface="Times New Roman" pitchFamily="18" charset="0"/>
                  <a:ea typeface="굴림" pitchFamily="34" charset="-127"/>
                </a:endParaRPr>
              </a:p>
            </p:txBody>
          </p:sp>
          <p:sp>
            <p:nvSpPr>
              <p:cNvPr id="7" name="AutoShape 25">
                <a:extLst>
                  <a:ext uri="{FF2B5EF4-FFF2-40B4-BE49-F238E27FC236}">
                    <a16:creationId xmlns:a16="http://schemas.microsoft.com/office/drawing/2014/main" id="{11243FEF-D5BF-4CDE-A1BC-C4CF9E4AF026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18900000" flipH="1">
                <a:off x="1239" y="1515"/>
                <a:ext cx="115" cy="115"/>
              </a:xfrm>
              <a:prstGeom prst="rtTriangle">
                <a:avLst/>
              </a:prstGeom>
              <a:solidFill>
                <a:srgbClr val="FF99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zh-CN" altLang="en-US" sz="2400" kern="0">
                  <a:solidFill>
                    <a:srgbClr val="000000"/>
                  </a:solidFill>
                  <a:latin typeface="Times New Roman" pitchFamily="18" charset="0"/>
                  <a:ea typeface="굴림" pitchFamily="34" charset="-127"/>
                </a:endParaRPr>
              </a:p>
            </p:txBody>
          </p:sp>
        </p:grpSp>
      </p:grpSp>
      <p:sp>
        <p:nvSpPr>
          <p:cNvPr id="36869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zh-CN" altLang="en-US" sz="18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6870" name="Rectangle 7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zh-CN" altLang="en-US" sz="18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6871" name="矩形 9"/>
          <p:cNvSpPr>
            <a:spLocks noChangeArrowheads="1"/>
          </p:cNvSpPr>
          <p:nvPr/>
        </p:nvSpPr>
        <p:spPr bwMode="auto">
          <a:xfrm>
            <a:off x="803617" y="1324246"/>
            <a:ext cx="8191014" cy="412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-457200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just" eaLnBrk="1" hangingPunct="1">
              <a:lnSpc>
                <a:spcPts val="25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CN" sz="1800" b="1" dirty="0" smtClean="0">
                <a:solidFill>
                  <a:srgbClr val="0C121A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UiO-66-A</a:t>
            </a:r>
            <a:r>
              <a:rPr lang="zh-CN" altLang="en-US" sz="1800" b="1" dirty="0" smtClean="0">
                <a:solidFill>
                  <a:srgbClr val="0C121A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的制备与氢气存储研究</a:t>
            </a:r>
            <a:endParaRPr lang="en-US" altLang="zh-CN" sz="1800" b="1" dirty="0">
              <a:solidFill>
                <a:srgbClr val="0C121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6872" name="Group 28"/>
          <p:cNvGrpSpPr>
            <a:grpSpLocks/>
          </p:cNvGrpSpPr>
          <p:nvPr/>
        </p:nvGrpSpPr>
        <p:grpSpPr bwMode="auto">
          <a:xfrm>
            <a:off x="911225" y="990600"/>
            <a:ext cx="3452813" cy="195263"/>
            <a:chOff x="1239" y="3147"/>
            <a:chExt cx="2398" cy="115"/>
          </a:xfrm>
        </p:grpSpPr>
        <p:sp>
          <p:nvSpPr>
            <p:cNvPr id="24" name="Line 22">
              <a:extLst>
                <a:ext uri="{FF2B5EF4-FFF2-40B4-BE49-F238E27FC236}">
                  <a16:creationId xmlns:a16="http://schemas.microsoft.com/office/drawing/2014/main" id="{BB20116B-CC6D-46E6-93B4-F3251B2EE9B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92" y="3204"/>
              <a:ext cx="2245" cy="9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grpSp>
          <p:nvGrpSpPr>
            <p:cNvPr id="36875" name="Group 23"/>
            <p:cNvGrpSpPr>
              <a:grpSpLocks/>
            </p:cNvGrpSpPr>
            <p:nvPr/>
          </p:nvGrpSpPr>
          <p:grpSpPr bwMode="auto">
            <a:xfrm>
              <a:off x="1239" y="3147"/>
              <a:ext cx="115" cy="115"/>
              <a:chOff x="1239" y="1515"/>
              <a:chExt cx="115" cy="115"/>
            </a:xfrm>
          </p:grpSpPr>
          <p:sp>
            <p:nvSpPr>
              <p:cNvPr id="26" name="AutoShape 24">
                <a:extLst>
                  <a:ext uri="{FF2B5EF4-FFF2-40B4-BE49-F238E27FC236}">
                    <a16:creationId xmlns:a16="http://schemas.microsoft.com/office/drawing/2014/main" id="{6AD4AEB2-1313-41E8-A5FC-AF893EF85489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2700000">
                <a:off x="1239" y="1515"/>
                <a:ext cx="115" cy="115"/>
              </a:xfrm>
              <a:prstGeom prst="rtTriangle">
                <a:avLst/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zh-CN" altLang="en-US" sz="2400" kern="0">
                  <a:solidFill>
                    <a:srgbClr val="000000"/>
                  </a:solidFill>
                  <a:latin typeface="Times New Roman" pitchFamily="18" charset="0"/>
                  <a:ea typeface="굴림" pitchFamily="34" charset="-127"/>
                </a:endParaRPr>
              </a:p>
            </p:txBody>
          </p:sp>
          <p:sp>
            <p:nvSpPr>
              <p:cNvPr id="27" name="AutoShape 25">
                <a:extLst>
                  <a:ext uri="{FF2B5EF4-FFF2-40B4-BE49-F238E27FC236}">
                    <a16:creationId xmlns:a16="http://schemas.microsoft.com/office/drawing/2014/main" id="{A21B8758-AD71-432D-AEDF-BB7173CA0FF8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18900000" flipH="1">
                <a:off x="1239" y="1515"/>
                <a:ext cx="115" cy="115"/>
              </a:xfrm>
              <a:prstGeom prst="rtTriangle">
                <a:avLst/>
              </a:prstGeom>
              <a:solidFill>
                <a:srgbClr val="FF99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zh-CN" altLang="en-US" sz="2400" kern="0">
                  <a:solidFill>
                    <a:srgbClr val="000000"/>
                  </a:solidFill>
                  <a:latin typeface="Times New Roman" pitchFamily="18" charset="0"/>
                  <a:ea typeface="굴림" pitchFamily="34" charset="-127"/>
                </a:endParaRPr>
              </a:p>
            </p:txBody>
          </p:sp>
        </p:grpSp>
      </p:grpSp>
      <p:sp>
        <p:nvSpPr>
          <p:cNvPr id="36873" name="TextBox 45"/>
          <p:cNvSpPr txBox="1">
            <a:spLocks noChangeArrowheads="1"/>
          </p:cNvSpPr>
          <p:nvPr/>
        </p:nvSpPr>
        <p:spPr bwMode="auto">
          <a:xfrm>
            <a:off x="902433" y="597863"/>
            <a:ext cx="34909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CN" altLang="en-US" sz="28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研究</a:t>
            </a:r>
            <a:r>
              <a:rPr lang="zh-CN" altLang="en-US" sz="2800" b="1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内容与进展</a:t>
            </a:r>
            <a:endParaRPr lang="zh-CN" altLang="en-US" sz="2800" b="1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78447" y="4379402"/>
            <a:ext cx="30540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altLang="zh-CN" sz="1400" b="1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UiO-66-A</a:t>
            </a:r>
            <a:r>
              <a:rPr lang="zh-CN" altLang="en-US" sz="1400" b="1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</a:t>
            </a:r>
            <a:r>
              <a:rPr lang="en-US" altLang="zh-CN" sz="1400" b="1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N</a:t>
            </a:r>
            <a:r>
              <a:rPr lang="en-US" altLang="zh-CN" sz="1400" b="1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zh-CN" sz="1400" b="1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吸附</a:t>
            </a:r>
            <a:r>
              <a:rPr lang="en-US" altLang="zh-CN" sz="1400" b="1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-</a:t>
            </a:r>
            <a:r>
              <a:rPr lang="zh-CN" altLang="zh-CN" sz="1400" b="1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脱附</a:t>
            </a:r>
            <a:r>
              <a:rPr lang="zh-CN" altLang="zh-CN" sz="1400" b="1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等温线</a:t>
            </a:r>
            <a:r>
              <a:rPr lang="en-US" altLang="zh-CN" sz="1400" b="1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(77K)</a:t>
            </a:r>
            <a:endParaRPr lang="zh-CN" altLang="zh-CN" sz="1400" b="1" kern="1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612079" y="1755022"/>
            <a:ext cx="3552595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kern="0" dirty="0" smtClean="0">
                <a:solidFill>
                  <a:srgbClr val="002060"/>
                </a:solidFill>
                <a:latin typeface="Arial" panose="020B0604020202020204" pitchFamily="34" charset="0"/>
                <a:ea typeface="华文新魏" panose="02010800040101010101" charset="-122"/>
                <a:cs typeface="Arial" panose="020B0604020202020204" pitchFamily="34" charset="0"/>
              </a:rPr>
              <a:t>N</a:t>
            </a:r>
            <a:r>
              <a:rPr lang="en-US" altLang="zh-CN" b="1" kern="0" baseline="-25000" dirty="0" smtClean="0">
                <a:solidFill>
                  <a:srgbClr val="002060"/>
                </a:solidFill>
                <a:latin typeface="Arial" panose="020B0604020202020204" pitchFamily="34" charset="0"/>
                <a:ea typeface="华文新魏" panose="02010800040101010101" charset="-122"/>
                <a:cs typeface="Arial" panose="020B0604020202020204" pitchFamily="34" charset="0"/>
              </a:rPr>
              <a:t>2</a:t>
            </a:r>
            <a:r>
              <a:rPr lang="en-US" altLang="zh-CN" b="1" kern="0" dirty="0">
                <a:solidFill>
                  <a:srgbClr val="002060"/>
                </a:solidFill>
                <a:latin typeface="Arial" panose="020B0604020202020204" pitchFamily="34" charset="0"/>
                <a:ea typeface="华文新魏" panose="02010800040101010101" charset="-122"/>
                <a:cs typeface="Arial" panose="020B0604020202020204" pitchFamily="34" charset="0"/>
              </a:rPr>
              <a:t>  adsorption and desorption</a:t>
            </a:r>
            <a:endParaRPr lang="en-US" altLang="zh-CN" b="1" kern="0" baseline="-25000" dirty="0">
              <a:solidFill>
                <a:srgbClr val="002060"/>
              </a:solidFill>
              <a:latin typeface="Arial" panose="020B0604020202020204" pitchFamily="34" charset="0"/>
              <a:ea typeface="华文新魏" panose="02010800040101010101" charset="-122"/>
              <a:cs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79" y="2192563"/>
            <a:ext cx="2531415" cy="2160000"/>
          </a:xfrm>
          <a:prstGeom prst="rect">
            <a:avLst/>
          </a:prstGeom>
        </p:spPr>
      </p:pic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2144822"/>
              </p:ext>
            </p:extLst>
          </p:nvPr>
        </p:nvGraphicFramePr>
        <p:xfrm>
          <a:off x="2207044" y="5122137"/>
          <a:ext cx="3915259" cy="759773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886415">
                  <a:extLst>
                    <a:ext uri="{9D8B030D-6E8A-4147-A177-3AD203B41FA5}">
                      <a16:colId xmlns:a16="http://schemas.microsoft.com/office/drawing/2014/main" val="349968180"/>
                    </a:ext>
                  </a:extLst>
                </a:gridCol>
                <a:gridCol w="1061035">
                  <a:extLst>
                    <a:ext uri="{9D8B030D-6E8A-4147-A177-3AD203B41FA5}">
                      <a16:colId xmlns:a16="http://schemas.microsoft.com/office/drawing/2014/main" val="1642299851"/>
                    </a:ext>
                  </a:extLst>
                </a:gridCol>
                <a:gridCol w="984296">
                  <a:extLst>
                    <a:ext uri="{9D8B030D-6E8A-4147-A177-3AD203B41FA5}">
                      <a16:colId xmlns:a16="http://schemas.microsoft.com/office/drawing/2014/main" val="846097906"/>
                    </a:ext>
                  </a:extLst>
                </a:gridCol>
                <a:gridCol w="983513">
                  <a:extLst>
                    <a:ext uri="{9D8B030D-6E8A-4147-A177-3AD203B41FA5}">
                      <a16:colId xmlns:a16="http://schemas.microsoft.com/office/drawing/2014/main" val="1149353061"/>
                    </a:ext>
                  </a:extLst>
                </a:gridCol>
              </a:tblGrid>
              <a:tr h="3880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样品</a:t>
                      </a:r>
                    </a:p>
                  </a:txBody>
                  <a:tcPr marL="38783" marR="3878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比表面积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sz="1400" kern="10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en-US" sz="1400" kern="100" baseline="3000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400" kern="10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∙g</a:t>
                      </a:r>
                      <a:r>
                        <a:rPr lang="en-US" sz="1400" kern="100" baseline="3000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-1</a:t>
                      </a:r>
                      <a:r>
                        <a:rPr lang="zh-CN" sz="1400" kern="10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）</a:t>
                      </a:r>
                    </a:p>
                  </a:txBody>
                  <a:tcPr marL="38783" marR="3878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总孔容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sz="1400" kern="10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cm</a:t>
                      </a:r>
                      <a:r>
                        <a:rPr lang="en-US" sz="1400" kern="100" baseline="3000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400" kern="10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∙g</a:t>
                      </a:r>
                      <a:r>
                        <a:rPr lang="en-US" sz="1400" kern="100" baseline="3000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-1</a:t>
                      </a:r>
                      <a:r>
                        <a:rPr lang="zh-CN" sz="1400" kern="10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）</a:t>
                      </a:r>
                    </a:p>
                  </a:txBody>
                  <a:tcPr marL="38783" marR="3878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平均孔径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sz="1400" kern="10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nm</a:t>
                      </a:r>
                      <a:r>
                        <a:rPr lang="zh-CN" sz="1400" kern="10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）</a:t>
                      </a:r>
                    </a:p>
                  </a:txBody>
                  <a:tcPr marL="38783" marR="38783" marT="0" marB="0"/>
                </a:tc>
                <a:extLst>
                  <a:ext uri="{0D108BD9-81ED-4DB2-BD59-A6C34878D82A}">
                    <a16:rowId xmlns:a16="http://schemas.microsoft.com/office/drawing/2014/main" val="860776149"/>
                  </a:ext>
                </a:extLst>
              </a:tr>
              <a:tr h="3330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UiO-66-A</a:t>
                      </a:r>
                      <a:endParaRPr lang="zh-CN" sz="140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38783" marR="3878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583.70</a:t>
                      </a:r>
                      <a:endParaRPr lang="zh-CN" sz="1400" b="1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38783" marR="3878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0.30</a:t>
                      </a:r>
                      <a:endParaRPr lang="zh-CN" sz="1400" b="1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38783" marR="3878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3.42</a:t>
                      </a:r>
                      <a:endParaRPr lang="zh-CN" sz="1400" b="1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38783" marR="38783" marT="0" marB="0"/>
                </a:tc>
                <a:extLst>
                  <a:ext uri="{0D108BD9-81ED-4DB2-BD59-A6C34878D82A}">
                    <a16:rowId xmlns:a16="http://schemas.microsoft.com/office/drawing/2014/main" val="41536883"/>
                  </a:ext>
                </a:extLst>
              </a:tr>
            </a:tbl>
          </a:graphicData>
        </a:graphic>
      </p:graphicFrame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227" y="2266646"/>
            <a:ext cx="2683733" cy="2160000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4810964" y="1748858"/>
            <a:ext cx="358139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kern="0" dirty="0" smtClean="0">
                <a:solidFill>
                  <a:srgbClr val="002060"/>
                </a:solidFill>
                <a:latin typeface="Arial" panose="020B0604020202020204" pitchFamily="34" charset="0"/>
                <a:ea typeface="华文新魏" panose="02010800040101010101" charset="-122"/>
                <a:cs typeface="Arial" panose="020B0604020202020204" pitchFamily="34" charset="0"/>
              </a:rPr>
              <a:t>H</a:t>
            </a:r>
            <a:r>
              <a:rPr lang="en-US" altLang="zh-CN" b="1" kern="0" baseline="-25000" dirty="0" smtClean="0">
                <a:solidFill>
                  <a:srgbClr val="002060"/>
                </a:solidFill>
                <a:latin typeface="Arial" panose="020B0604020202020204" pitchFamily="34" charset="0"/>
                <a:ea typeface="华文新魏" panose="02010800040101010101" charset="-122"/>
                <a:cs typeface="Arial" panose="020B0604020202020204" pitchFamily="34" charset="0"/>
              </a:rPr>
              <a:t>2</a:t>
            </a:r>
            <a:r>
              <a:rPr lang="en-US" altLang="zh-CN" b="1" kern="0" dirty="0">
                <a:solidFill>
                  <a:srgbClr val="002060"/>
                </a:solidFill>
                <a:latin typeface="Arial" panose="020B0604020202020204" pitchFamily="34" charset="0"/>
                <a:ea typeface="华文新魏" panose="02010800040101010101" charset="-122"/>
                <a:cs typeface="Arial" panose="020B0604020202020204" pitchFamily="34" charset="0"/>
              </a:rPr>
              <a:t>  adsorption and desorption</a:t>
            </a:r>
            <a:endParaRPr lang="en-US" altLang="zh-CN" b="1" kern="0" baseline="-25000" dirty="0">
              <a:solidFill>
                <a:srgbClr val="002060"/>
              </a:solidFill>
              <a:latin typeface="Arial" panose="020B0604020202020204" pitchFamily="34" charset="0"/>
              <a:ea typeface="华文新魏" panose="02010800040101010101" charset="-122"/>
              <a:cs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641677" y="4814360"/>
            <a:ext cx="278324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b="1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UiO-66-A</a:t>
            </a:r>
            <a:r>
              <a:rPr lang="zh-CN" altLang="zh-CN" sz="1400" b="1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</a:t>
            </a:r>
            <a:r>
              <a:rPr lang="zh-CN" altLang="zh-CN" sz="1400" b="1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比表面积和结构参数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410307" y="4433532"/>
            <a:ext cx="315342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altLang="zh-CN" sz="1400" b="1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UiO-66-A</a:t>
            </a:r>
            <a:r>
              <a:rPr lang="zh-CN" altLang="en-US" sz="1400" b="1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</a:t>
            </a:r>
            <a:r>
              <a:rPr lang="en-US" altLang="zh-CN" sz="1400" b="1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H</a:t>
            </a:r>
            <a:r>
              <a:rPr lang="en-US" altLang="zh-CN" sz="1400" b="1" kern="100" baseline="-250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zh-CN" sz="1400" b="1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吸附</a:t>
            </a:r>
            <a:r>
              <a:rPr lang="en-US" altLang="zh-CN" sz="1400" b="1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-</a:t>
            </a:r>
            <a:r>
              <a:rPr lang="zh-CN" altLang="zh-CN" sz="1400" b="1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脱附</a:t>
            </a:r>
            <a:r>
              <a:rPr lang="zh-CN" altLang="zh-CN" sz="1400" b="1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等温线</a:t>
            </a:r>
            <a:r>
              <a:rPr lang="en-US" altLang="zh-CN" sz="1400" b="1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(298K)</a:t>
            </a:r>
            <a:endParaRPr lang="zh-CN" altLang="zh-CN" sz="1400" b="1" kern="1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712250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灯片编号占位符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73D1E225-1BAD-4305-9DB3-6CFB57D00B74}" type="slidenum">
              <a:rPr lang="en-US" altLang="zh-CN" sz="1800" b="1" smtClean="0">
                <a:latin typeface="Arial" panose="020B0604020202020204" pitchFamily="34" charset="0"/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12</a:t>
            </a:fld>
            <a:endParaRPr lang="en-US" altLang="zh-CN" sz="1800" b="1" smtClean="0">
              <a:latin typeface="Arial" panose="020B0604020202020204" pitchFamily="34" charset="0"/>
            </a:endParaRPr>
          </a:p>
        </p:txBody>
      </p:sp>
      <p:grpSp>
        <p:nvGrpSpPr>
          <p:cNvPr id="39941" name="Group 28"/>
          <p:cNvGrpSpPr>
            <a:grpSpLocks/>
          </p:cNvGrpSpPr>
          <p:nvPr/>
        </p:nvGrpSpPr>
        <p:grpSpPr bwMode="auto">
          <a:xfrm>
            <a:off x="911225" y="990600"/>
            <a:ext cx="3452813" cy="195263"/>
            <a:chOff x="1239" y="3147"/>
            <a:chExt cx="2398" cy="115"/>
          </a:xfrm>
        </p:grpSpPr>
        <p:sp>
          <p:nvSpPr>
            <p:cNvPr id="5" name="Line 22">
              <a:extLst>
                <a:ext uri="{FF2B5EF4-FFF2-40B4-BE49-F238E27FC236}">
                  <a16:creationId xmlns:a16="http://schemas.microsoft.com/office/drawing/2014/main" id="{89C82293-F9AE-4587-B860-F7DEDF6B7E6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92" y="3204"/>
              <a:ext cx="2245" cy="9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grpSp>
          <p:nvGrpSpPr>
            <p:cNvPr id="39958" name="Group 23"/>
            <p:cNvGrpSpPr>
              <a:grpSpLocks/>
            </p:cNvGrpSpPr>
            <p:nvPr/>
          </p:nvGrpSpPr>
          <p:grpSpPr bwMode="auto">
            <a:xfrm>
              <a:off x="1239" y="3147"/>
              <a:ext cx="115" cy="115"/>
              <a:chOff x="1239" y="1515"/>
              <a:chExt cx="115" cy="115"/>
            </a:xfrm>
          </p:grpSpPr>
          <p:sp>
            <p:nvSpPr>
              <p:cNvPr id="7" name="AutoShape 24">
                <a:extLst>
                  <a:ext uri="{FF2B5EF4-FFF2-40B4-BE49-F238E27FC236}">
                    <a16:creationId xmlns:a16="http://schemas.microsoft.com/office/drawing/2014/main" id="{B6DAFA5E-AA50-4347-BB5B-F57BB8EDADB4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2700000">
                <a:off x="1239" y="1515"/>
                <a:ext cx="115" cy="115"/>
              </a:xfrm>
              <a:prstGeom prst="rtTriangle">
                <a:avLst/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zh-CN" altLang="en-US" sz="2400" kern="0">
                  <a:solidFill>
                    <a:srgbClr val="000000"/>
                  </a:solidFill>
                  <a:latin typeface="Times New Roman" pitchFamily="18" charset="0"/>
                  <a:ea typeface="굴림" pitchFamily="34" charset="-127"/>
                </a:endParaRPr>
              </a:p>
            </p:txBody>
          </p:sp>
          <p:sp>
            <p:nvSpPr>
              <p:cNvPr id="8" name="AutoShape 25">
                <a:extLst>
                  <a:ext uri="{FF2B5EF4-FFF2-40B4-BE49-F238E27FC236}">
                    <a16:creationId xmlns:a16="http://schemas.microsoft.com/office/drawing/2014/main" id="{38956771-CF52-4C33-8A60-42B3679DD0EA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18900000" flipH="1">
                <a:off x="1239" y="1515"/>
                <a:ext cx="115" cy="115"/>
              </a:xfrm>
              <a:prstGeom prst="rtTriangle">
                <a:avLst/>
              </a:prstGeom>
              <a:solidFill>
                <a:srgbClr val="FF99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zh-CN" altLang="en-US" sz="2400" kern="0">
                  <a:solidFill>
                    <a:srgbClr val="000000"/>
                  </a:solidFill>
                  <a:latin typeface="Times New Roman" pitchFamily="18" charset="0"/>
                  <a:ea typeface="굴림" pitchFamily="34" charset="-127"/>
                </a:endParaRPr>
              </a:p>
            </p:txBody>
          </p:sp>
        </p:grpSp>
      </p:grpSp>
      <p:sp>
        <p:nvSpPr>
          <p:cNvPr id="39942" name="TextBox 45"/>
          <p:cNvSpPr txBox="1">
            <a:spLocks noChangeArrowheads="1"/>
          </p:cNvSpPr>
          <p:nvPr/>
        </p:nvSpPr>
        <p:spPr bwMode="auto">
          <a:xfrm>
            <a:off x="993775" y="579438"/>
            <a:ext cx="34909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CN" altLang="en-US" sz="28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研究内容与进展</a:t>
            </a:r>
          </a:p>
        </p:txBody>
      </p:sp>
      <p:sp>
        <p:nvSpPr>
          <p:cNvPr id="39943" name="文本框 2"/>
          <p:cNvSpPr txBox="1">
            <a:spLocks noChangeArrowheads="1"/>
          </p:cNvSpPr>
          <p:nvPr/>
        </p:nvSpPr>
        <p:spPr bwMode="auto">
          <a:xfrm>
            <a:off x="727294" y="1225682"/>
            <a:ext cx="42607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CN" sz="1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Ni-HKUST-1</a:t>
            </a:r>
            <a:r>
              <a:rPr lang="zh-CN" altLang="en-US" sz="18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的</a:t>
            </a:r>
            <a:r>
              <a:rPr lang="zh-CN" altLang="en-US" sz="18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制备</a:t>
            </a:r>
            <a:r>
              <a:rPr lang="zh-CN" altLang="en-US" sz="1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与</a:t>
            </a:r>
            <a:r>
              <a:rPr lang="zh-CN" altLang="en-US" sz="18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甲烷存储应用研究</a:t>
            </a:r>
            <a:endParaRPr lang="zh-CN" altLang="en-US" b="1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8F8FA"/>
              </a:clrFrom>
              <a:clrTo>
                <a:srgbClr val="F8F8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7" t="15863" r="4018" b="25755"/>
          <a:stretch/>
        </p:blipFill>
        <p:spPr>
          <a:xfrm>
            <a:off x="2580279" y="2103640"/>
            <a:ext cx="2523394" cy="1591408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9571" y="1795059"/>
            <a:ext cx="2270166" cy="2286664"/>
          </a:xfrm>
          <a:prstGeom prst="rect">
            <a:avLst/>
          </a:prstGeom>
        </p:spPr>
      </p:pic>
      <p:sp>
        <p:nvSpPr>
          <p:cNvPr id="29" name="文本框 28"/>
          <p:cNvSpPr txBox="1"/>
          <p:nvPr/>
        </p:nvSpPr>
        <p:spPr>
          <a:xfrm>
            <a:off x="672401" y="4255785"/>
            <a:ext cx="1471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Cu-HKUST-1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3132000" y="3978070"/>
            <a:ext cx="18389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Paddle wheel unit</a:t>
            </a:r>
          </a:p>
          <a:p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（轮桨式结构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</a:p>
        </p:txBody>
      </p:sp>
      <p:graphicFrame>
        <p:nvGraphicFramePr>
          <p:cNvPr id="32" name="表格 31"/>
          <p:cNvGraphicFramePr>
            <a:graphicFrameLocks noGrp="1"/>
          </p:cNvGraphicFramePr>
          <p:nvPr>
            <p:extLst/>
          </p:nvPr>
        </p:nvGraphicFramePr>
        <p:xfrm>
          <a:off x="5236009" y="2108606"/>
          <a:ext cx="3594175" cy="21698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1223">
                  <a:extLst>
                    <a:ext uri="{9D8B030D-6E8A-4147-A177-3AD203B41FA5}">
                      <a16:colId xmlns:a16="http://schemas.microsoft.com/office/drawing/2014/main" val="3857356241"/>
                    </a:ext>
                  </a:extLst>
                </a:gridCol>
                <a:gridCol w="520177">
                  <a:extLst>
                    <a:ext uri="{9D8B030D-6E8A-4147-A177-3AD203B41FA5}">
                      <a16:colId xmlns:a16="http://schemas.microsoft.com/office/drawing/2014/main" val="3237925455"/>
                    </a:ext>
                  </a:extLst>
                </a:gridCol>
                <a:gridCol w="673908">
                  <a:extLst>
                    <a:ext uri="{9D8B030D-6E8A-4147-A177-3AD203B41FA5}">
                      <a16:colId xmlns:a16="http://schemas.microsoft.com/office/drawing/2014/main" val="2822005223"/>
                    </a:ext>
                  </a:extLst>
                </a:gridCol>
                <a:gridCol w="825407">
                  <a:extLst>
                    <a:ext uri="{9D8B030D-6E8A-4147-A177-3AD203B41FA5}">
                      <a16:colId xmlns:a16="http://schemas.microsoft.com/office/drawing/2014/main" val="1259243772"/>
                    </a:ext>
                  </a:extLst>
                </a:gridCol>
                <a:gridCol w="663460">
                  <a:extLst>
                    <a:ext uri="{9D8B030D-6E8A-4147-A177-3AD203B41FA5}">
                      <a16:colId xmlns:a16="http://schemas.microsoft.com/office/drawing/2014/main" val="499879453"/>
                    </a:ext>
                  </a:extLst>
                </a:gridCol>
              </a:tblGrid>
              <a:tr h="40918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MOFs</a:t>
                      </a:r>
                      <a:endParaRPr lang="zh-CN" altLang="en-US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64" marR="39664" marT="19832" marB="198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BET</a:t>
                      </a:r>
                    </a:p>
                    <a:p>
                      <a:pPr algn="ctr"/>
                      <a:r>
                        <a:rPr lang="en-US" altLang="zh-CN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(m</a:t>
                      </a:r>
                      <a:r>
                        <a:rPr lang="en-US" altLang="zh-CN" sz="800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altLang="zh-CN" sz="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altLang="zh-CN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r>
                        <a:rPr lang="en-US" altLang="zh-CN" sz="800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</a:t>
                      </a:r>
                      <a:r>
                        <a:rPr lang="en-US" altLang="zh-CN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zh-CN" altLang="en-US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64" marR="39664" marT="19832" marB="198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Pressure</a:t>
                      </a:r>
                    </a:p>
                    <a:p>
                      <a:pPr algn="ctr"/>
                      <a:r>
                        <a:rPr lang="en-US" altLang="zh-CN" sz="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(bar)</a:t>
                      </a:r>
                      <a:endParaRPr lang="zh-CN" altLang="en-US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64" marR="39664" marT="19832" marB="198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Temperature</a:t>
                      </a:r>
                    </a:p>
                    <a:p>
                      <a:pPr algn="ctr"/>
                      <a:r>
                        <a:rPr lang="en-US" altLang="zh-CN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(K)</a:t>
                      </a:r>
                      <a:endParaRPr lang="zh-CN" altLang="en-US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64" marR="39664" marT="19832" marB="198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Capacity</a:t>
                      </a:r>
                    </a:p>
                    <a:p>
                      <a:pPr algn="ctr"/>
                      <a:r>
                        <a:rPr lang="en-US" altLang="zh-CN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(cm</a:t>
                      </a:r>
                      <a:r>
                        <a:rPr lang="en-US" altLang="zh-CN" sz="800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r>
                        <a:rPr lang="en-US" altLang="zh-CN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cm</a:t>
                      </a:r>
                      <a:r>
                        <a:rPr lang="en-US" altLang="zh-CN" sz="800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</a:t>
                      </a:r>
                      <a:r>
                        <a:rPr lang="en-US" altLang="zh-CN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zh-CN" altLang="en-US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64" marR="39664" marT="19832" marB="19832"/>
                </a:tc>
                <a:extLst>
                  <a:ext uri="{0D108BD9-81ED-4DB2-BD59-A6C34878D82A}">
                    <a16:rowId xmlns:a16="http://schemas.microsoft.com/office/drawing/2014/main" val="1642513363"/>
                  </a:ext>
                </a:extLst>
              </a:tr>
              <a:tr h="22699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HKUST-1</a:t>
                      </a:r>
                      <a:endParaRPr lang="zh-CN" altLang="en-US" sz="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64" marR="39664" marT="19832" marB="198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1830</a:t>
                      </a:r>
                      <a:endParaRPr lang="zh-CN" altLang="en-US" sz="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64" marR="39664" marT="19832" marB="198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  <a:endParaRPr lang="zh-CN" altLang="en-US" sz="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64" marR="39664" marT="19832" marB="198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298</a:t>
                      </a:r>
                      <a:endParaRPr lang="zh-CN" altLang="en-US" sz="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64" marR="39664" marT="19832" marB="198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267</a:t>
                      </a:r>
                      <a:endParaRPr lang="zh-CN" altLang="en-US" sz="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64" marR="39664" marT="19832" marB="19832"/>
                </a:tc>
                <a:extLst>
                  <a:ext uri="{0D108BD9-81ED-4DB2-BD59-A6C34878D82A}">
                    <a16:rowId xmlns:a16="http://schemas.microsoft.com/office/drawing/2014/main" val="1104228304"/>
                  </a:ext>
                </a:extLst>
              </a:tr>
              <a:tr h="17175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UTSA-110</a:t>
                      </a:r>
                      <a:endParaRPr lang="zh-CN" altLang="en-US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64" marR="39664" marT="19832" marB="198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2110</a:t>
                      </a:r>
                      <a:endParaRPr lang="zh-CN" altLang="en-US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64" marR="39664" marT="19832" marB="198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  <a:endParaRPr lang="zh-CN" altLang="en-US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64" marR="39664" marT="19832" marB="198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298</a:t>
                      </a:r>
                      <a:endParaRPr lang="zh-CN" altLang="en-US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64" marR="39664" marT="19832" marB="198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241</a:t>
                      </a:r>
                      <a:endParaRPr lang="zh-CN" altLang="en-US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64" marR="39664" marT="19832" marB="19832"/>
                </a:tc>
                <a:extLst>
                  <a:ext uri="{0D108BD9-81ED-4DB2-BD59-A6C34878D82A}">
                    <a16:rowId xmlns:a16="http://schemas.microsoft.com/office/drawing/2014/main" val="1338591257"/>
                  </a:ext>
                </a:extLst>
              </a:tr>
              <a:tr h="17175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UTSA-76</a:t>
                      </a:r>
                      <a:endParaRPr lang="zh-CN" altLang="en-US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64" marR="39664" marT="19832" marB="198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3241</a:t>
                      </a:r>
                      <a:endParaRPr lang="zh-CN" altLang="en-US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64" marR="39664" marT="19832" marB="198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  <a:endParaRPr lang="zh-CN" altLang="en-US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64" marR="39664" marT="19832" marB="198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298</a:t>
                      </a:r>
                      <a:endParaRPr lang="zh-CN" altLang="en-US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64" marR="39664" marT="19832" marB="198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257</a:t>
                      </a:r>
                      <a:endParaRPr lang="zh-CN" altLang="en-US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64" marR="39664" marT="19832" marB="19832"/>
                </a:tc>
                <a:extLst>
                  <a:ext uri="{0D108BD9-81ED-4DB2-BD59-A6C34878D82A}">
                    <a16:rowId xmlns:a16="http://schemas.microsoft.com/office/drawing/2014/main" val="346343916"/>
                  </a:ext>
                </a:extLst>
              </a:tr>
              <a:tr h="17175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NJU-Bai43</a:t>
                      </a:r>
                      <a:endParaRPr lang="zh-CN" altLang="en-US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64" marR="39664" marT="19832" marB="198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3090</a:t>
                      </a:r>
                      <a:endParaRPr lang="zh-CN" altLang="en-US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64" marR="39664" marT="19832" marB="198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  <a:endParaRPr lang="zh-CN" altLang="en-US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64" marR="39664" marT="19832" marB="198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298</a:t>
                      </a:r>
                      <a:endParaRPr lang="zh-CN" altLang="en-US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64" marR="39664" marT="19832" marB="198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254</a:t>
                      </a:r>
                      <a:endParaRPr lang="zh-CN" altLang="en-US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64" marR="39664" marT="19832" marB="19832"/>
                </a:tc>
                <a:extLst>
                  <a:ext uri="{0D108BD9-81ED-4DB2-BD59-A6C34878D82A}">
                    <a16:rowId xmlns:a16="http://schemas.microsoft.com/office/drawing/2014/main" val="2871454235"/>
                  </a:ext>
                </a:extLst>
              </a:tr>
              <a:tr h="17175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MOF-177</a:t>
                      </a:r>
                      <a:endParaRPr lang="zh-CN" altLang="en-US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64" marR="39664" marT="19832" marB="198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4500</a:t>
                      </a:r>
                      <a:endParaRPr lang="zh-CN" altLang="en-US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64" marR="39664" marT="19832" marB="198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  <a:endParaRPr lang="zh-CN" altLang="en-US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64" marR="39664" marT="19832" marB="198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298</a:t>
                      </a:r>
                      <a:endParaRPr lang="zh-CN" altLang="en-US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64" marR="39664" marT="19832" marB="198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203</a:t>
                      </a:r>
                      <a:endParaRPr lang="zh-CN" altLang="en-US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64" marR="39664" marT="19832" marB="19832"/>
                </a:tc>
                <a:extLst>
                  <a:ext uri="{0D108BD9-81ED-4DB2-BD59-A6C34878D82A}">
                    <a16:rowId xmlns:a16="http://schemas.microsoft.com/office/drawing/2014/main" val="2112395231"/>
                  </a:ext>
                </a:extLst>
              </a:tr>
              <a:tr h="17175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MOF-905</a:t>
                      </a:r>
                      <a:endParaRPr lang="zh-CN" altLang="en-US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64" marR="39664" marT="19832" marB="198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3490</a:t>
                      </a:r>
                      <a:endParaRPr lang="zh-CN" altLang="en-US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64" marR="39664" marT="19832" marB="198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  <a:endParaRPr lang="zh-CN" altLang="en-US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64" marR="39664" marT="19832" marB="198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298</a:t>
                      </a:r>
                      <a:endParaRPr lang="zh-CN" altLang="en-US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64" marR="39664" marT="19832" marB="198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207</a:t>
                      </a:r>
                      <a:endParaRPr lang="zh-CN" altLang="en-US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64" marR="39664" marT="19832" marB="19832"/>
                </a:tc>
                <a:extLst>
                  <a:ext uri="{0D108BD9-81ED-4DB2-BD59-A6C34878D82A}">
                    <a16:rowId xmlns:a16="http://schemas.microsoft.com/office/drawing/2014/main" val="1440279270"/>
                  </a:ext>
                </a:extLst>
              </a:tr>
              <a:tr h="16873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NU-111</a:t>
                      </a:r>
                      <a:endParaRPr lang="zh-CN" altLang="en-US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64" marR="39664" marT="19832" marB="198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4930</a:t>
                      </a:r>
                      <a:endParaRPr lang="zh-CN" altLang="en-US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64" marR="39664" marT="19832" marB="198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  <a:endParaRPr lang="zh-CN" altLang="en-US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64" marR="39664" marT="19832" marB="198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298</a:t>
                      </a:r>
                      <a:endParaRPr lang="zh-CN" altLang="en-US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64" marR="39664" marT="19832" marB="198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206</a:t>
                      </a:r>
                      <a:endParaRPr lang="zh-CN" altLang="en-US" sz="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64" marR="39664" marT="19832" marB="19832"/>
                </a:tc>
                <a:extLst>
                  <a:ext uri="{0D108BD9-81ED-4DB2-BD59-A6C34878D82A}">
                    <a16:rowId xmlns:a16="http://schemas.microsoft.com/office/drawing/2014/main" val="2424722405"/>
                  </a:ext>
                </a:extLst>
              </a:tr>
              <a:tr h="16873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NU-125</a:t>
                      </a:r>
                      <a:endParaRPr lang="zh-CN" altLang="en-US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64" marR="39664" marT="19832" marB="198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3286</a:t>
                      </a:r>
                      <a:endParaRPr lang="zh-CN" altLang="en-US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64" marR="39664" marT="19832" marB="198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  <a:endParaRPr lang="zh-CN" altLang="en-US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64" marR="39664" marT="19832" marB="198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298</a:t>
                      </a:r>
                      <a:endParaRPr lang="zh-CN" altLang="en-US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64" marR="39664" marT="19832" marB="198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232</a:t>
                      </a:r>
                      <a:endParaRPr lang="zh-CN" altLang="en-US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64" marR="39664" marT="19832" marB="19832"/>
                </a:tc>
                <a:extLst>
                  <a:ext uri="{0D108BD9-81ED-4DB2-BD59-A6C34878D82A}">
                    <a16:rowId xmlns:a16="http://schemas.microsoft.com/office/drawing/2014/main" val="17594382"/>
                  </a:ext>
                </a:extLst>
              </a:tr>
              <a:tr h="16873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MAF-38</a:t>
                      </a:r>
                      <a:endParaRPr lang="zh-CN" altLang="en-US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64" marR="39664" marT="19832" marB="198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zh-CN" altLang="en-US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64" marR="39664" marT="19832" marB="198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  <a:endParaRPr lang="zh-CN" altLang="en-US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64" marR="39664" marT="19832" marB="198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298</a:t>
                      </a:r>
                      <a:endParaRPr lang="zh-CN" altLang="en-US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64" marR="39664" marT="19832" marB="198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263</a:t>
                      </a:r>
                      <a:endParaRPr lang="zh-CN" altLang="en-US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64" marR="39664" marT="19832" marB="19832"/>
                </a:tc>
                <a:extLst>
                  <a:ext uri="{0D108BD9-81ED-4DB2-BD59-A6C34878D82A}">
                    <a16:rowId xmlns:a16="http://schemas.microsoft.com/office/drawing/2014/main" val="471349866"/>
                  </a:ext>
                </a:extLst>
              </a:tr>
              <a:tr h="16873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Al-soc-MOF-1</a:t>
                      </a:r>
                      <a:endParaRPr lang="zh-CN" altLang="en-US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64" marR="39664" marT="19832" marB="198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5585</a:t>
                      </a:r>
                      <a:endParaRPr lang="zh-CN" altLang="en-US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64" marR="39664" marT="19832" marB="198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  <a:endParaRPr lang="zh-CN" altLang="en-US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64" marR="39664" marT="19832" marB="198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298</a:t>
                      </a:r>
                      <a:endParaRPr lang="zh-CN" altLang="en-US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64" marR="39664" marT="19832" marB="198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197</a:t>
                      </a:r>
                      <a:endParaRPr lang="zh-CN" altLang="en-US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64" marR="39664" marT="19832" marB="19832"/>
                </a:tc>
                <a:extLst>
                  <a:ext uri="{0D108BD9-81ED-4DB2-BD59-A6C34878D82A}">
                    <a16:rowId xmlns:a16="http://schemas.microsoft.com/office/drawing/2014/main" val="2263569780"/>
                  </a:ext>
                </a:extLst>
              </a:tr>
            </a:tbl>
          </a:graphicData>
        </a:graphic>
      </p:graphicFrame>
      <p:sp>
        <p:nvSpPr>
          <p:cNvPr id="33" name="矩形 32"/>
          <p:cNvSpPr/>
          <p:nvPr/>
        </p:nvSpPr>
        <p:spPr>
          <a:xfrm>
            <a:off x="4899497" y="1649948"/>
            <a:ext cx="4267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Summary 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</a:t>
            </a:r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altLang="zh-CN" sz="1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adsorption data of MOFs 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242000" y="4819654"/>
            <a:ext cx="6197209" cy="8707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tx2"/>
              </a:buClr>
              <a:buFont typeface="Wingdings" panose="05000000000000000000" pitchFamily="2" charset="2"/>
              <a:buChar char="u"/>
            </a:pPr>
            <a:r>
              <a:rPr lang="zh-CN" altLang="en-US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具有轮桨式结构的</a:t>
            </a:r>
            <a:r>
              <a:rPr lang="en-US" altLang="zh-CN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HKUST-1</a:t>
            </a:r>
            <a:r>
              <a:rPr lang="zh-CN" altLang="en-US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报道了最高的</a:t>
            </a:r>
            <a:r>
              <a:rPr lang="en-US" altLang="zh-CN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CH</a:t>
            </a:r>
            <a:r>
              <a:rPr lang="en-US" altLang="zh-CN" baseline="-250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lang="zh-CN" altLang="en-US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体积存储量</a:t>
            </a:r>
          </a:p>
          <a:p>
            <a:pPr marL="285750" indent="-285750">
              <a:lnSpc>
                <a:spcPct val="150000"/>
              </a:lnSpc>
              <a:buClr>
                <a:schemeClr val="tx2"/>
              </a:buClr>
              <a:buFont typeface="Wingdings" panose="05000000000000000000" pitchFamily="2" charset="2"/>
              <a:buChar char="u"/>
            </a:pPr>
            <a:r>
              <a:rPr lang="zh-CN" altLang="en-US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理论计算表明</a:t>
            </a:r>
            <a:r>
              <a:rPr lang="en-US" altLang="zh-CN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Ni</a:t>
            </a:r>
            <a:r>
              <a:rPr lang="en-US" altLang="zh-CN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-HKUST-1</a:t>
            </a:r>
            <a:r>
              <a:rPr lang="zh-CN" alt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具有更好的</a:t>
            </a:r>
            <a:r>
              <a:rPr lang="en-US" altLang="zh-CN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CH</a:t>
            </a:r>
            <a:r>
              <a:rPr lang="en-US" altLang="zh-CN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lang="zh-CN" alt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体积存储量</a:t>
            </a:r>
            <a:endParaRPr lang="zh-CN" altLang="en-US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350891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灯片编号占位符 1">
            <a:extLst>
              <a:ext uri="{FF2B5EF4-FFF2-40B4-BE49-F238E27FC236}">
                <a16:creationId xmlns:a16="http://schemas.microsoft.com/office/drawing/2014/main" id="{57BCEFA1-B61C-4B6B-808D-B49B5E950A0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6477000" y="6324600"/>
            <a:ext cx="21336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lnSpcReduction="10000"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fld id="{A42DAB4A-199F-40EE-A142-CE6CA8CC9F8A}" type="slidenum">
              <a:rPr lang="en-US" altLang="zh-CN" smtClean="0"/>
              <a:pPr>
                <a:defRPr/>
              </a:pPr>
              <a:t>13</a:t>
            </a:fld>
            <a:endParaRPr lang="en-US" altLang="zh-CN" dirty="0"/>
          </a:p>
        </p:txBody>
      </p:sp>
      <p:grpSp>
        <p:nvGrpSpPr>
          <p:cNvPr id="36868" name="Group 28"/>
          <p:cNvGrpSpPr>
            <a:grpSpLocks/>
          </p:cNvGrpSpPr>
          <p:nvPr/>
        </p:nvGrpSpPr>
        <p:grpSpPr bwMode="auto">
          <a:xfrm>
            <a:off x="911225" y="990600"/>
            <a:ext cx="3452813" cy="195263"/>
            <a:chOff x="1239" y="3147"/>
            <a:chExt cx="2398" cy="115"/>
          </a:xfrm>
        </p:grpSpPr>
        <p:sp>
          <p:nvSpPr>
            <p:cNvPr id="4" name="Line 22">
              <a:extLst>
                <a:ext uri="{FF2B5EF4-FFF2-40B4-BE49-F238E27FC236}">
                  <a16:creationId xmlns:a16="http://schemas.microsoft.com/office/drawing/2014/main" id="{18156310-CD91-40FA-B808-1F9DC841022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92" y="3204"/>
              <a:ext cx="2245" cy="9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Tw Cen MT" panose="020B0602020104020603"/>
              </a:endParaRPr>
            </a:p>
          </p:txBody>
        </p:sp>
        <p:grpSp>
          <p:nvGrpSpPr>
            <p:cNvPr id="36879" name="Group 23"/>
            <p:cNvGrpSpPr>
              <a:grpSpLocks/>
            </p:cNvGrpSpPr>
            <p:nvPr/>
          </p:nvGrpSpPr>
          <p:grpSpPr bwMode="auto">
            <a:xfrm>
              <a:off x="1239" y="3147"/>
              <a:ext cx="115" cy="115"/>
              <a:chOff x="1239" y="1515"/>
              <a:chExt cx="115" cy="115"/>
            </a:xfrm>
          </p:grpSpPr>
          <p:sp>
            <p:nvSpPr>
              <p:cNvPr id="6" name="AutoShape 24">
                <a:extLst>
                  <a:ext uri="{FF2B5EF4-FFF2-40B4-BE49-F238E27FC236}">
                    <a16:creationId xmlns:a16="http://schemas.microsoft.com/office/drawing/2014/main" id="{13B0C4D1-C161-41FA-9ACB-51AEC30652F5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2700000">
                <a:off x="1239" y="1515"/>
                <a:ext cx="115" cy="115"/>
              </a:xfrm>
              <a:prstGeom prst="rtTriangle">
                <a:avLst/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zh-CN" altLang="en-US" sz="2400" kern="0">
                  <a:solidFill>
                    <a:srgbClr val="000000"/>
                  </a:solidFill>
                  <a:latin typeface="Times New Roman" pitchFamily="18" charset="0"/>
                  <a:ea typeface="굴림" pitchFamily="34" charset="-127"/>
                </a:endParaRPr>
              </a:p>
            </p:txBody>
          </p:sp>
          <p:sp>
            <p:nvSpPr>
              <p:cNvPr id="7" name="AutoShape 25">
                <a:extLst>
                  <a:ext uri="{FF2B5EF4-FFF2-40B4-BE49-F238E27FC236}">
                    <a16:creationId xmlns:a16="http://schemas.microsoft.com/office/drawing/2014/main" id="{11243FEF-D5BF-4CDE-A1BC-C4CF9E4AF026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18900000" flipH="1">
                <a:off x="1239" y="1515"/>
                <a:ext cx="115" cy="115"/>
              </a:xfrm>
              <a:prstGeom prst="rtTriangle">
                <a:avLst/>
              </a:prstGeom>
              <a:solidFill>
                <a:srgbClr val="FF99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zh-CN" altLang="en-US" sz="2400" kern="0">
                  <a:solidFill>
                    <a:srgbClr val="000000"/>
                  </a:solidFill>
                  <a:latin typeface="Times New Roman" pitchFamily="18" charset="0"/>
                  <a:ea typeface="굴림" pitchFamily="34" charset="-127"/>
                </a:endParaRPr>
              </a:p>
            </p:txBody>
          </p:sp>
        </p:grpSp>
      </p:grpSp>
      <p:sp>
        <p:nvSpPr>
          <p:cNvPr id="36869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zh-CN" altLang="en-US" sz="18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6870" name="Rectangle 7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zh-CN" altLang="en-US" sz="18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6871" name="矩形 9"/>
          <p:cNvSpPr>
            <a:spLocks noChangeArrowheads="1"/>
          </p:cNvSpPr>
          <p:nvPr/>
        </p:nvSpPr>
        <p:spPr bwMode="auto">
          <a:xfrm>
            <a:off x="803617" y="1324246"/>
            <a:ext cx="8191014" cy="412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-457200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just" eaLnBrk="1" hangingPunct="1">
              <a:lnSpc>
                <a:spcPts val="25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CN" sz="1800" b="1" dirty="0" smtClean="0">
                <a:solidFill>
                  <a:srgbClr val="0C121A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Ni-HKUST-1</a:t>
            </a:r>
            <a:r>
              <a:rPr lang="zh-CN" altLang="en-US" sz="1800" b="1" dirty="0" smtClean="0">
                <a:solidFill>
                  <a:srgbClr val="0C121A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的制备与甲烷</a:t>
            </a:r>
            <a:r>
              <a:rPr lang="zh-CN" altLang="en-US" sz="1800" b="1" dirty="0" smtClean="0">
                <a:solidFill>
                  <a:srgbClr val="0C121A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存储应用研究</a:t>
            </a:r>
            <a:endParaRPr lang="en-US" altLang="zh-CN" sz="1800" b="1" dirty="0">
              <a:solidFill>
                <a:srgbClr val="0C121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6872" name="Group 28"/>
          <p:cNvGrpSpPr>
            <a:grpSpLocks/>
          </p:cNvGrpSpPr>
          <p:nvPr/>
        </p:nvGrpSpPr>
        <p:grpSpPr bwMode="auto">
          <a:xfrm>
            <a:off x="911225" y="990600"/>
            <a:ext cx="3452813" cy="195263"/>
            <a:chOff x="1239" y="3147"/>
            <a:chExt cx="2398" cy="115"/>
          </a:xfrm>
        </p:grpSpPr>
        <p:sp>
          <p:nvSpPr>
            <p:cNvPr id="24" name="Line 22">
              <a:extLst>
                <a:ext uri="{FF2B5EF4-FFF2-40B4-BE49-F238E27FC236}">
                  <a16:creationId xmlns:a16="http://schemas.microsoft.com/office/drawing/2014/main" id="{BB20116B-CC6D-46E6-93B4-F3251B2EE9B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92" y="3204"/>
              <a:ext cx="2245" cy="9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grpSp>
          <p:nvGrpSpPr>
            <p:cNvPr id="36875" name="Group 23"/>
            <p:cNvGrpSpPr>
              <a:grpSpLocks/>
            </p:cNvGrpSpPr>
            <p:nvPr/>
          </p:nvGrpSpPr>
          <p:grpSpPr bwMode="auto">
            <a:xfrm>
              <a:off x="1239" y="3147"/>
              <a:ext cx="115" cy="115"/>
              <a:chOff x="1239" y="1515"/>
              <a:chExt cx="115" cy="115"/>
            </a:xfrm>
          </p:grpSpPr>
          <p:sp>
            <p:nvSpPr>
              <p:cNvPr id="26" name="AutoShape 24">
                <a:extLst>
                  <a:ext uri="{FF2B5EF4-FFF2-40B4-BE49-F238E27FC236}">
                    <a16:creationId xmlns:a16="http://schemas.microsoft.com/office/drawing/2014/main" id="{6AD4AEB2-1313-41E8-A5FC-AF893EF85489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2700000">
                <a:off x="1239" y="1515"/>
                <a:ext cx="115" cy="115"/>
              </a:xfrm>
              <a:prstGeom prst="rtTriangle">
                <a:avLst/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zh-CN" altLang="en-US" sz="2400" kern="0">
                  <a:solidFill>
                    <a:srgbClr val="000000"/>
                  </a:solidFill>
                  <a:latin typeface="Times New Roman" pitchFamily="18" charset="0"/>
                  <a:ea typeface="굴림" pitchFamily="34" charset="-127"/>
                </a:endParaRPr>
              </a:p>
            </p:txBody>
          </p:sp>
          <p:sp>
            <p:nvSpPr>
              <p:cNvPr id="27" name="AutoShape 25">
                <a:extLst>
                  <a:ext uri="{FF2B5EF4-FFF2-40B4-BE49-F238E27FC236}">
                    <a16:creationId xmlns:a16="http://schemas.microsoft.com/office/drawing/2014/main" id="{A21B8758-AD71-432D-AEDF-BB7173CA0FF8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18900000" flipH="1">
                <a:off x="1239" y="1515"/>
                <a:ext cx="115" cy="115"/>
              </a:xfrm>
              <a:prstGeom prst="rtTriangle">
                <a:avLst/>
              </a:prstGeom>
              <a:solidFill>
                <a:srgbClr val="FF99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zh-CN" altLang="en-US" sz="2400" kern="0">
                  <a:solidFill>
                    <a:srgbClr val="000000"/>
                  </a:solidFill>
                  <a:latin typeface="Times New Roman" pitchFamily="18" charset="0"/>
                  <a:ea typeface="굴림" pitchFamily="34" charset="-127"/>
                </a:endParaRPr>
              </a:p>
            </p:txBody>
          </p:sp>
        </p:grpSp>
      </p:grpSp>
      <p:sp>
        <p:nvSpPr>
          <p:cNvPr id="36873" name="TextBox 45"/>
          <p:cNvSpPr txBox="1">
            <a:spLocks noChangeArrowheads="1"/>
          </p:cNvSpPr>
          <p:nvPr/>
        </p:nvSpPr>
        <p:spPr bwMode="auto">
          <a:xfrm>
            <a:off x="902433" y="597863"/>
            <a:ext cx="34909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CN" altLang="en-US" sz="28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研究</a:t>
            </a:r>
            <a:r>
              <a:rPr lang="zh-CN" altLang="en-US" sz="2800" b="1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内容与进展</a:t>
            </a:r>
            <a:endParaRPr lang="zh-CN" altLang="en-US" sz="2800" b="1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43" name="图片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29" y="4665502"/>
            <a:ext cx="2116800" cy="1190700"/>
          </a:xfrm>
          <a:prstGeom prst="rect">
            <a:avLst/>
          </a:prstGeom>
        </p:spPr>
      </p:pic>
      <p:graphicFrame>
        <p:nvGraphicFramePr>
          <p:cNvPr id="45" name="对象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9645493"/>
              </p:ext>
            </p:extLst>
          </p:nvPr>
        </p:nvGraphicFramePr>
        <p:xfrm>
          <a:off x="902743" y="1955741"/>
          <a:ext cx="7526337" cy="973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89" name="CS ChemDraw Drawing" r:id="rId4" imgW="5428266" imgH="703943" progId="ChemDraw.Document.6.0">
                  <p:embed/>
                </p:oleObj>
              </mc:Choice>
              <mc:Fallback>
                <p:oleObj name="CS ChemDraw Drawing" r:id="rId4" imgW="5428266" imgH="703943" progId="ChemDraw.Document.6.0">
                  <p:embed/>
                  <p:pic>
                    <p:nvPicPr>
                      <p:cNvPr id="45" name="对象 4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02743" y="1955741"/>
                        <a:ext cx="7526337" cy="973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7" name="图片 4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29" y="3458334"/>
            <a:ext cx="2115000" cy="118968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041" y="3495466"/>
            <a:ext cx="2665376" cy="2293594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826205" y="3082532"/>
            <a:ext cx="7206525" cy="4129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eaLnBrk="1" hangingPunct="1">
              <a:lnSpc>
                <a:spcPts val="2500"/>
              </a:lnSpc>
            </a:pPr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Solvent</a:t>
            </a:r>
            <a:r>
              <a:rPr lang="zh-CN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</a:t>
            </a:r>
            <a:r>
              <a:rPr lang="en-US" altLang="zh-CN" b="1" dirty="0" smtClean="0">
                <a:solidFill>
                  <a:srgbClr val="0C121A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DMF , 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Temp</a:t>
            </a:r>
            <a:r>
              <a:rPr lang="en-US" altLang="zh-CN" b="1" dirty="0" smtClean="0">
                <a:solidFill>
                  <a:srgbClr val="0C121A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: 170</a:t>
            </a:r>
            <a:r>
              <a:rPr lang="zh-CN" altLang="en-US" b="1" dirty="0" smtClean="0">
                <a:solidFill>
                  <a:srgbClr val="0C121A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℃</a:t>
            </a:r>
            <a:r>
              <a:rPr lang="en-US" altLang="zh-CN" b="1" dirty="0" smtClean="0">
                <a:solidFill>
                  <a:srgbClr val="0C121A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, n(Ni</a:t>
            </a:r>
            <a:r>
              <a:rPr lang="en-US" altLang="zh-CN" b="1" dirty="0">
                <a:solidFill>
                  <a:srgbClr val="0C121A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)</a:t>
            </a:r>
            <a:r>
              <a:rPr lang="zh-CN" altLang="en-US" b="1" dirty="0" smtClean="0">
                <a:solidFill>
                  <a:srgbClr val="0C121A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</a:t>
            </a:r>
            <a:r>
              <a:rPr lang="en-US" altLang="zh-CN" b="1" dirty="0" smtClean="0">
                <a:solidFill>
                  <a:srgbClr val="0C121A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n(BTC)</a:t>
            </a:r>
            <a:r>
              <a:rPr lang="zh-CN" altLang="en-US" b="1" dirty="0">
                <a:solidFill>
                  <a:srgbClr val="0C121A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</a:t>
            </a:r>
            <a:r>
              <a:rPr lang="en-US" altLang="zh-CN" b="1" dirty="0" smtClean="0">
                <a:solidFill>
                  <a:srgbClr val="0C121A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n(niacin) =1</a:t>
            </a:r>
            <a:r>
              <a:rPr lang="zh-CN" altLang="en-US" b="1" dirty="0" smtClean="0">
                <a:solidFill>
                  <a:srgbClr val="0C121A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</a:t>
            </a:r>
            <a:r>
              <a:rPr lang="en-US" altLang="zh-CN" b="1" dirty="0" smtClean="0">
                <a:solidFill>
                  <a:srgbClr val="0C121A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0.4</a:t>
            </a:r>
            <a:r>
              <a:rPr lang="zh-CN" altLang="en-US" b="1" dirty="0" smtClean="0">
                <a:solidFill>
                  <a:srgbClr val="0C121A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</a:t>
            </a:r>
            <a:r>
              <a:rPr lang="en-US" altLang="zh-CN" b="1" dirty="0" smtClean="0">
                <a:solidFill>
                  <a:srgbClr val="0C121A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0.8</a:t>
            </a:r>
            <a:endParaRPr lang="en-US" altLang="zh-CN" b="1" dirty="0">
              <a:solidFill>
                <a:srgbClr val="0C121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3540182" y="5886980"/>
            <a:ext cx="19330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altLang="zh-CN" sz="1400" b="1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Ni-HKUST-1</a:t>
            </a:r>
            <a:r>
              <a:rPr lang="zh-CN" altLang="zh-CN" sz="1400" b="1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</a:t>
            </a:r>
            <a:r>
              <a:rPr lang="en-US" altLang="zh-CN" sz="1400" b="1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XRD</a:t>
            </a:r>
            <a:r>
              <a:rPr lang="zh-CN" altLang="zh-CN" sz="1400" b="1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图</a:t>
            </a:r>
            <a:endParaRPr lang="zh-CN" altLang="zh-CN" sz="1400" b="1" kern="1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775" y="3489139"/>
            <a:ext cx="2811195" cy="22752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5926707" y="5856202"/>
            <a:ext cx="31273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altLang="zh-CN" sz="1400" b="1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Ni-HKUST-1</a:t>
            </a:r>
            <a:r>
              <a:rPr lang="en-US" altLang="zh-CN" sz="1400" b="1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N</a:t>
            </a:r>
            <a:r>
              <a:rPr lang="en-US" altLang="zh-CN" sz="1400" b="1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zh-CN" sz="1400" b="1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吸附</a:t>
            </a:r>
            <a:r>
              <a:rPr lang="en-US" altLang="zh-CN" sz="1400" b="1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-</a:t>
            </a:r>
            <a:r>
              <a:rPr lang="zh-CN" altLang="zh-CN" sz="1400" b="1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脱附等温线</a:t>
            </a:r>
            <a:r>
              <a:rPr lang="en-US" altLang="zh-CN" sz="1400" b="1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(77K)</a:t>
            </a:r>
            <a:endParaRPr lang="zh-CN" altLang="zh-CN" sz="1400" b="1" kern="1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691527" y="5886979"/>
            <a:ext cx="22617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altLang="zh-CN" sz="1400" b="1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Ni-HKUST-1</a:t>
            </a:r>
            <a:r>
              <a:rPr lang="zh-CN" altLang="zh-CN" sz="1400" b="1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</a:t>
            </a:r>
            <a:r>
              <a:rPr lang="zh-CN" altLang="en-US" sz="1400" b="1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显微镜照片</a:t>
            </a:r>
            <a:endParaRPr lang="zh-CN" altLang="zh-CN" sz="1400" b="1" kern="1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711388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8542B417-CAA6-4DCB-A5DD-752D498BFC37}"/>
              </a:ext>
            </a:extLst>
          </p:cNvPr>
          <p:cNvSpPr/>
          <p:nvPr/>
        </p:nvSpPr>
        <p:spPr>
          <a:xfrm>
            <a:off x="3498875" y="2304000"/>
            <a:ext cx="191591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谢谢</a:t>
            </a:r>
            <a:r>
              <a:rPr lang="en-US" altLang="zh-CN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!</a:t>
            </a:r>
            <a:endParaRPr lang="zh-CN" alt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灯片编号占位符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FF73940A-3F74-4D59-BC3F-429A9E616B78}" type="slidenum">
              <a:rPr lang="en-US" altLang="zh-CN" sz="1800" b="1" smtClean="0">
                <a:latin typeface="Arial" panose="020B0604020202020204" pitchFamily="34" charset="0"/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1</a:t>
            </a:fld>
            <a:endParaRPr lang="en-US" altLang="zh-CN" sz="1800" b="1" dirty="0" smtClean="0">
              <a:latin typeface="Arial" panose="020B0604020202020204" pitchFamily="34" charset="0"/>
            </a:endParaRPr>
          </a:p>
        </p:txBody>
      </p:sp>
      <p:sp>
        <p:nvSpPr>
          <p:cNvPr id="2560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zh-CN" altLang="en-US" sz="1800" b="1">
              <a:latin typeface="Arial" panose="020B0604020202020204" pitchFamily="34" charset="0"/>
            </a:endParaRPr>
          </a:p>
        </p:txBody>
      </p:sp>
      <p:sp>
        <p:nvSpPr>
          <p:cNvPr id="48" name="AutoShape 5">
            <a:extLst>
              <a:ext uri="{FF2B5EF4-FFF2-40B4-BE49-F238E27FC236}">
                <a16:creationId xmlns:a16="http://schemas.microsoft.com/office/drawing/2014/main" id="{14408557-A282-4187-BBCF-B745DE70BB78}"/>
              </a:ext>
            </a:extLst>
          </p:cNvPr>
          <p:cNvSpPr>
            <a:spLocks noChangeArrowheads="1"/>
          </p:cNvSpPr>
          <p:nvPr/>
        </p:nvSpPr>
        <p:spPr bwMode="ltGray">
          <a:xfrm rot="5400000">
            <a:off x="-1660525" y="1450975"/>
            <a:ext cx="4824412" cy="4770438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rgbClr val="808080">
                  <a:gamma/>
                  <a:tint val="45490"/>
                  <a:invGamma/>
                </a:srgbClr>
              </a:gs>
              <a:gs pos="50000">
                <a:srgbClr val="808080"/>
              </a:gs>
              <a:gs pos="100000">
                <a:srgbClr val="808080">
                  <a:gamma/>
                  <a:tint val="45490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49" name="AutoShape 6">
            <a:extLst>
              <a:ext uri="{FF2B5EF4-FFF2-40B4-BE49-F238E27FC236}">
                <a16:creationId xmlns:a16="http://schemas.microsoft.com/office/drawing/2014/main" id="{AC50AED7-FAFC-496F-A464-6260CC445465}"/>
              </a:ext>
            </a:extLst>
          </p:cNvPr>
          <p:cNvSpPr>
            <a:spLocks noChangeArrowheads="1"/>
          </p:cNvSpPr>
          <p:nvPr/>
        </p:nvSpPr>
        <p:spPr bwMode="ltGray">
          <a:xfrm rot="5400000" flipH="1">
            <a:off x="-1273968" y="1916906"/>
            <a:ext cx="4032250" cy="3929063"/>
          </a:xfrm>
          <a:custGeom>
            <a:avLst/>
            <a:gdLst>
              <a:gd name="T0" fmla="*/ 1270 w 21600"/>
              <a:gd name="T1" fmla="*/ 0 h 21600"/>
              <a:gd name="T2" fmla="*/ 632 w 21600"/>
              <a:gd name="T3" fmla="*/ 1238 h 21600"/>
              <a:gd name="T4" fmla="*/ 1270 w 21600"/>
              <a:gd name="T5" fmla="*/ 1231 h 21600"/>
              <a:gd name="T6" fmla="*/ 1908 w 21600"/>
              <a:gd name="T7" fmla="*/ 1238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10744" y="10800"/>
                </a:lnTo>
                <a:close/>
              </a:path>
            </a:pathLst>
          </a:custGeom>
          <a:solidFill>
            <a:srgbClr val="6EAED6"/>
          </a:solidFill>
          <a:ln w="0" algn="ctr">
            <a:solidFill>
              <a:srgbClr val="4289B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52" name="AutoShape 9">
            <a:extLst>
              <a:ext uri="{FF2B5EF4-FFF2-40B4-BE49-F238E27FC236}">
                <a16:creationId xmlns:a16="http://schemas.microsoft.com/office/drawing/2014/main" id="{5E607441-FF15-4397-87DE-6CA309D67F2F}"/>
              </a:ext>
            </a:extLst>
          </p:cNvPr>
          <p:cNvSpPr>
            <a:spLocks noChangeArrowheads="1"/>
          </p:cNvSpPr>
          <p:nvPr/>
        </p:nvSpPr>
        <p:spPr bwMode="gray">
          <a:xfrm>
            <a:off x="3009188" y="4756932"/>
            <a:ext cx="4419600" cy="508000"/>
          </a:xfrm>
          <a:prstGeom prst="roundRect">
            <a:avLst>
              <a:gd name="adj" fmla="val 50000"/>
            </a:avLst>
          </a:prstGeom>
          <a:solidFill>
            <a:srgbClr val="AEE0F2"/>
          </a:solidFill>
          <a:ln w="28575" algn="ctr">
            <a:solidFill>
              <a:srgbClr val="80808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zh-CN" kern="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53" name="AutoShape 10">
            <a:extLst>
              <a:ext uri="{FF2B5EF4-FFF2-40B4-BE49-F238E27FC236}">
                <a16:creationId xmlns:a16="http://schemas.microsoft.com/office/drawing/2014/main" id="{3C797714-7B4F-4879-93B1-91E366EF4F3D}"/>
              </a:ext>
            </a:extLst>
          </p:cNvPr>
          <p:cNvSpPr>
            <a:spLocks noChangeArrowheads="1"/>
          </p:cNvSpPr>
          <p:nvPr/>
        </p:nvSpPr>
        <p:spPr bwMode="gray">
          <a:xfrm>
            <a:off x="3240049" y="3174039"/>
            <a:ext cx="4419600" cy="508000"/>
          </a:xfrm>
          <a:prstGeom prst="roundRect">
            <a:avLst>
              <a:gd name="adj" fmla="val 50000"/>
            </a:avLst>
          </a:prstGeom>
          <a:solidFill>
            <a:srgbClr val="A3DCF0"/>
          </a:solidFill>
          <a:ln w="28575" algn="ctr">
            <a:solidFill>
              <a:srgbClr val="80808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kern="0" dirty="0">
                <a:solidFill>
                  <a:srgbClr val="FF00FF"/>
                </a:solidFill>
                <a:latin typeface="+mn-lt"/>
              </a:rPr>
              <a:t> </a:t>
            </a:r>
            <a:endParaRPr lang="en-US" altLang="zh-CN" kern="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54" name="AutoShape 11">
            <a:extLst>
              <a:ext uri="{FF2B5EF4-FFF2-40B4-BE49-F238E27FC236}">
                <a16:creationId xmlns:a16="http://schemas.microsoft.com/office/drawing/2014/main" id="{54D8DE86-C10A-43B4-8050-5139454D87C3}"/>
              </a:ext>
            </a:extLst>
          </p:cNvPr>
          <p:cNvSpPr>
            <a:spLocks noChangeArrowheads="1"/>
          </p:cNvSpPr>
          <p:nvPr/>
        </p:nvSpPr>
        <p:spPr bwMode="gray">
          <a:xfrm>
            <a:off x="2527300" y="1797050"/>
            <a:ext cx="4419600" cy="508000"/>
          </a:xfrm>
          <a:prstGeom prst="roundRect">
            <a:avLst>
              <a:gd name="adj" fmla="val 50000"/>
            </a:avLst>
          </a:prstGeom>
          <a:solidFill>
            <a:srgbClr val="AEE0F2"/>
          </a:solidFill>
          <a:ln w="28575" algn="ctr">
            <a:solidFill>
              <a:srgbClr val="80808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kern="0" dirty="0">
                <a:solidFill>
                  <a:schemeClr val="bg1"/>
                </a:solidFill>
                <a:latin typeface="+mn-lt"/>
              </a:rPr>
              <a:t> </a:t>
            </a:r>
          </a:p>
        </p:txBody>
      </p:sp>
      <p:grpSp>
        <p:nvGrpSpPr>
          <p:cNvPr id="25611" name="Group 12"/>
          <p:cNvGrpSpPr>
            <a:grpSpLocks/>
          </p:cNvGrpSpPr>
          <p:nvPr/>
        </p:nvGrpSpPr>
        <p:grpSpPr bwMode="auto">
          <a:xfrm>
            <a:off x="2209800" y="1885950"/>
            <a:ext cx="381000" cy="381000"/>
            <a:chOff x="2078" y="1680"/>
            <a:chExt cx="1615" cy="1615"/>
          </a:xfrm>
        </p:grpSpPr>
        <p:sp>
          <p:nvSpPr>
            <p:cNvPr id="85" name="Oval 13">
              <a:extLst>
                <a:ext uri="{FF2B5EF4-FFF2-40B4-BE49-F238E27FC236}">
                  <a16:creationId xmlns:a16="http://schemas.microsoft.com/office/drawing/2014/main" id="{0CE3CB7F-F1F2-4A8E-B44B-D5B55631AD3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600" kern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86" name="Oval 14">
              <a:extLst>
                <a:ext uri="{FF2B5EF4-FFF2-40B4-BE49-F238E27FC236}">
                  <a16:creationId xmlns:a16="http://schemas.microsoft.com/office/drawing/2014/main" id="{6B473D97-9CFC-48BF-A38D-857C980B555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72" y="1774"/>
              <a:ext cx="1427" cy="1427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600" kern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87" name="Oval 15">
              <a:extLst>
                <a:ext uri="{FF2B5EF4-FFF2-40B4-BE49-F238E27FC236}">
                  <a16:creationId xmlns:a16="http://schemas.microsoft.com/office/drawing/2014/main" id="{6A386D3E-F06C-4ED6-9684-F5745C486E6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53" y="1855"/>
              <a:ext cx="1265" cy="1258"/>
            </a:xfrm>
            <a:prstGeom prst="ellipse">
              <a:avLst/>
            </a:prstGeom>
            <a:gradFill rotWithShape="1">
              <a:gsLst>
                <a:gs pos="0">
                  <a:srgbClr val="009999">
                    <a:gamma/>
                    <a:tint val="0"/>
                    <a:invGamma/>
                  </a:srgbClr>
                </a:gs>
                <a:gs pos="50000">
                  <a:srgbClr val="009999"/>
                </a:gs>
                <a:gs pos="100000">
                  <a:srgbClr val="009999">
                    <a:gamma/>
                    <a:tint val="0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600" kern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88" name="Oval 16">
              <a:extLst>
                <a:ext uri="{FF2B5EF4-FFF2-40B4-BE49-F238E27FC236}">
                  <a16:creationId xmlns:a16="http://schemas.microsoft.com/office/drawing/2014/main" id="{534F624A-4BD8-49DC-82C1-E0781360245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600" kern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89" name="Oval 17">
              <a:extLst>
                <a:ext uri="{FF2B5EF4-FFF2-40B4-BE49-F238E27FC236}">
                  <a16:creationId xmlns:a16="http://schemas.microsoft.com/office/drawing/2014/main" id="{60AEA80D-12A5-4591-AB0A-A14D62E393D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rgbClr val="009999">
                    <a:gamma/>
                    <a:shade val="54118"/>
                    <a:invGamma/>
                  </a:srgbClr>
                </a:gs>
                <a:gs pos="50000">
                  <a:srgbClr val="009999"/>
                </a:gs>
                <a:gs pos="100000">
                  <a:srgbClr val="009999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600" kern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90" name="Oval 18">
              <a:extLst>
                <a:ext uri="{FF2B5EF4-FFF2-40B4-BE49-F238E27FC236}">
                  <a16:creationId xmlns:a16="http://schemas.microsoft.com/office/drawing/2014/main" id="{C743D1FD-A946-4D1D-9D7F-7A3D5F7195D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600" kern="0">
                <a:solidFill>
                  <a:srgbClr val="000000"/>
                </a:solidFill>
                <a:latin typeface="+mn-lt"/>
              </a:endParaRPr>
            </a:p>
          </p:txBody>
        </p:sp>
      </p:grpSp>
      <p:grpSp>
        <p:nvGrpSpPr>
          <p:cNvPr id="25612" name="Group 19"/>
          <p:cNvGrpSpPr>
            <a:grpSpLocks/>
          </p:cNvGrpSpPr>
          <p:nvPr/>
        </p:nvGrpSpPr>
        <p:grpSpPr bwMode="auto">
          <a:xfrm>
            <a:off x="2893121" y="3264163"/>
            <a:ext cx="381000" cy="381000"/>
            <a:chOff x="2078" y="1680"/>
            <a:chExt cx="1615" cy="1615"/>
          </a:xfrm>
        </p:grpSpPr>
        <p:sp>
          <p:nvSpPr>
            <p:cNvPr id="79" name="Oval 20">
              <a:extLst>
                <a:ext uri="{FF2B5EF4-FFF2-40B4-BE49-F238E27FC236}">
                  <a16:creationId xmlns:a16="http://schemas.microsoft.com/office/drawing/2014/main" id="{CFB05DB5-67A7-4D49-955A-807CDB4ACB7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600" kern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80" name="Oval 21">
              <a:extLst>
                <a:ext uri="{FF2B5EF4-FFF2-40B4-BE49-F238E27FC236}">
                  <a16:creationId xmlns:a16="http://schemas.microsoft.com/office/drawing/2014/main" id="{D10F370D-6764-4443-A8D1-42C39CB7D2A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72" y="1774"/>
              <a:ext cx="1427" cy="1427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600" kern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81" name="Oval 22">
              <a:extLst>
                <a:ext uri="{FF2B5EF4-FFF2-40B4-BE49-F238E27FC236}">
                  <a16:creationId xmlns:a16="http://schemas.microsoft.com/office/drawing/2014/main" id="{E43DE7D9-F4F0-428D-99FD-9EE90BD419D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53" y="1855"/>
              <a:ext cx="1265" cy="1258"/>
            </a:xfrm>
            <a:prstGeom prst="ellipse">
              <a:avLst/>
            </a:prstGeom>
            <a:gradFill rotWithShape="1">
              <a:gsLst>
                <a:gs pos="0">
                  <a:srgbClr val="009999">
                    <a:gamma/>
                    <a:tint val="0"/>
                    <a:invGamma/>
                  </a:srgbClr>
                </a:gs>
                <a:gs pos="50000">
                  <a:srgbClr val="009999"/>
                </a:gs>
                <a:gs pos="100000">
                  <a:srgbClr val="009999">
                    <a:gamma/>
                    <a:tint val="0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600" kern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82" name="Oval 23">
              <a:extLst>
                <a:ext uri="{FF2B5EF4-FFF2-40B4-BE49-F238E27FC236}">
                  <a16:creationId xmlns:a16="http://schemas.microsoft.com/office/drawing/2014/main" id="{A325A575-0C18-4CFC-9093-DDE3AAC8A8A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600" kern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83" name="Oval 24">
              <a:extLst>
                <a:ext uri="{FF2B5EF4-FFF2-40B4-BE49-F238E27FC236}">
                  <a16:creationId xmlns:a16="http://schemas.microsoft.com/office/drawing/2014/main" id="{F4C76C1B-E1BB-4CA6-BA92-B2DE7FBE9D8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rgbClr val="009999">
                    <a:gamma/>
                    <a:shade val="54118"/>
                    <a:invGamma/>
                  </a:srgbClr>
                </a:gs>
                <a:gs pos="50000">
                  <a:srgbClr val="009999"/>
                </a:gs>
                <a:gs pos="100000">
                  <a:srgbClr val="009999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600" kern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84" name="Oval 25">
              <a:extLst>
                <a:ext uri="{FF2B5EF4-FFF2-40B4-BE49-F238E27FC236}">
                  <a16:creationId xmlns:a16="http://schemas.microsoft.com/office/drawing/2014/main" id="{BCF8A86C-EAED-4E48-BB55-4149BEB5614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600" kern="0">
                <a:solidFill>
                  <a:srgbClr val="000000"/>
                </a:solidFill>
                <a:latin typeface="+mn-lt"/>
              </a:endParaRPr>
            </a:p>
          </p:txBody>
        </p:sp>
      </p:grpSp>
      <p:grpSp>
        <p:nvGrpSpPr>
          <p:cNvPr id="25613" name="Group 26"/>
          <p:cNvGrpSpPr>
            <a:grpSpLocks/>
          </p:cNvGrpSpPr>
          <p:nvPr/>
        </p:nvGrpSpPr>
        <p:grpSpPr bwMode="auto">
          <a:xfrm>
            <a:off x="2644502" y="4824852"/>
            <a:ext cx="381000" cy="381000"/>
            <a:chOff x="2078" y="1680"/>
            <a:chExt cx="1615" cy="1615"/>
          </a:xfrm>
        </p:grpSpPr>
        <p:sp>
          <p:nvSpPr>
            <p:cNvPr id="73" name="Oval 27">
              <a:extLst>
                <a:ext uri="{FF2B5EF4-FFF2-40B4-BE49-F238E27FC236}">
                  <a16:creationId xmlns:a16="http://schemas.microsoft.com/office/drawing/2014/main" id="{370D253F-C3C4-459E-B438-6FDF0AC3065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600" kern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74" name="Oval 28">
              <a:extLst>
                <a:ext uri="{FF2B5EF4-FFF2-40B4-BE49-F238E27FC236}">
                  <a16:creationId xmlns:a16="http://schemas.microsoft.com/office/drawing/2014/main" id="{34F9105A-5071-4D99-97EF-0F7EB2F963A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72" y="1774"/>
              <a:ext cx="1427" cy="1427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600" kern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75" name="Oval 29">
              <a:extLst>
                <a:ext uri="{FF2B5EF4-FFF2-40B4-BE49-F238E27FC236}">
                  <a16:creationId xmlns:a16="http://schemas.microsoft.com/office/drawing/2014/main" id="{9AB37547-36A8-4BF4-894E-CFFEB99792B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53" y="1855"/>
              <a:ext cx="1265" cy="1258"/>
            </a:xfrm>
            <a:prstGeom prst="ellipse">
              <a:avLst/>
            </a:prstGeom>
            <a:gradFill rotWithShape="1">
              <a:gsLst>
                <a:gs pos="0">
                  <a:srgbClr val="009999">
                    <a:gamma/>
                    <a:tint val="0"/>
                    <a:invGamma/>
                  </a:srgbClr>
                </a:gs>
                <a:gs pos="50000">
                  <a:srgbClr val="009999"/>
                </a:gs>
                <a:gs pos="100000">
                  <a:srgbClr val="009999">
                    <a:gamma/>
                    <a:tint val="0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600" kern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76" name="Oval 30">
              <a:extLst>
                <a:ext uri="{FF2B5EF4-FFF2-40B4-BE49-F238E27FC236}">
                  <a16:creationId xmlns:a16="http://schemas.microsoft.com/office/drawing/2014/main" id="{5CC92AB7-6BDC-4650-A57D-22515F4AA36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600" kern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77" name="Oval 31">
              <a:extLst>
                <a:ext uri="{FF2B5EF4-FFF2-40B4-BE49-F238E27FC236}">
                  <a16:creationId xmlns:a16="http://schemas.microsoft.com/office/drawing/2014/main" id="{EBC09D90-43AD-4557-B2AA-CB9B6332465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rgbClr val="009999">
                    <a:gamma/>
                    <a:shade val="54118"/>
                    <a:invGamma/>
                  </a:srgbClr>
                </a:gs>
                <a:gs pos="50000">
                  <a:srgbClr val="009999"/>
                </a:gs>
                <a:gs pos="100000">
                  <a:srgbClr val="009999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600" kern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78" name="Oval 32">
              <a:extLst>
                <a:ext uri="{FF2B5EF4-FFF2-40B4-BE49-F238E27FC236}">
                  <a16:creationId xmlns:a16="http://schemas.microsoft.com/office/drawing/2014/main" id="{DFC28E90-8FB5-415D-A0DC-6CD31E7813D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600" kern="0">
                <a:solidFill>
                  <a:srgbClr val="000000"/>
                </a:solidFill>
                <a:latin typeface="+mn-lt"/>
              </a:endParaRPr>
            </a:p>
          </p:txBody>
        </p:sp>
      </p:grpSp>
      <p:sp>
        <p:nvSpPr>
          <p:cNvPr id="60" name="Text Box 47">
            <a:extLst>
              <a:ext uri="{FF2B5EF4-FFF2-40B4-BE49-F238E27FC236}">
                <a16:creationId xmlns:a16="http://schemas.microsoft.com/office/drawing/2014/main" id="{2B5700F6-8658-4444-B274-874A5154E7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7375" y="990600"/>
            <a:ext cx="13684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800" kern="0" dirty="0">
              <a:solidFill>
                <a:srgbClr val="FF0066"/>
              </a:solidFill>
            </a:endParaRPr>
          </a:p>
        </p:txBody>
      </p:sp>
      <p:sp>
        <p:nvSpPr>
          <p:cNvPr id="25626" name="TextBox 2"/>
          <p:cNvSpPr txBox="1">
            <a:spLocks noChangeArrowheads="1"/>
          </p:cNvSpPr>
          <p:nvPr/>
        </p:nvSpPr>
        <p:spPr bwMode="auto">
          <a:xfrm>
            <a:off x="3264011" y="1862638"/>
            <a:ext cx="3392593" cy="461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金属有机骨架简介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5627" name="TextBox 50"/>
          <p:cNvSpPr txBox="1">
            <a:spLocks noChangeArrowheads="1"/>
          </p:cNvSpPr>
          <p:nvPr/>
        </p:nvSpPr>
        <p:spPr bwMode="auto">
          <a:xfrm>
            <a:off x="3442211" y="3174039"/>
            <a:ext cx="4038724" cy="4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金属有机骨架与气体吸附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5628" name="TextBox 51"/>
          <p:cNvSpPr txBox="1">
            <a:spLocks noChangeArrowheads="1"/>
          </p:cNvSpPr>
          <p:nvPr/>
        </p:nvSpPr>
        <p:spPr bwMode="auto">
          <a:xfrm>
            <a:off x="3149171" y="4795821"/>
            <a:ext cx="3889494" cy="4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研究内容与进展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5631" name="TextBox 4"/>
          <p:cNvSpPr txBox="1">
            <a:spLocks noChangeArrowheads="1"/>
          </p:cNvSpPr>
          <p:nvPr/>
        </p:nvSpPr>
        <p:spPr bwMode="auto">
          <a:xfrm>
            <a:off x="1797285" y="754730"/>
            <a:ext cx="1676452" cy="523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CN" altLang="en-US" sz="2800">
                <a:solidFill>
                  <a:srgbClr val="3485D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目  录</a:t>
            </a: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9000">
              <a:schemeClr val="bg1"/>
            </a:gs>
            <a:gs pos="0">
              <a:schemeClr val="bg1"/>
            </a:gs>
            <a:gs pos="100000">
              <a:srgbClr val="73ABDC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灯片编号占位符 1"/>
          <p:cNvSpPr>
            <a:spLocks noGrp="1"/>
          </p:cNvSpPr>
          <p:nvPr>
            <p:ph type="sldNum" sz="quarter" idx="10"/>
          </p:nvPr>
        </p:nvSpPr>
        <p:spPr bwMode="auto">
          <a:xfrm>
            <a:off x="7994650" y="6246813"/>
            <a:ext cx="573088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154B5874-7381-4FCA-A45F-1B4D1DF45833}" type="slidenum">
              <a:rPr lang="en-US" altLang="zh-CN" sz="1800" b="1" smtClean="0">
                <a:latin typeface="Arial" panose="020B0604020202020204" pitchFamily="34" charset="0"/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2</a:t>
            </a:fld>
            <a:endParaRPr lang="en-US" altLang="zh-CN" sz="1800" b="1" dirty="0" smtClean="0">
              <a:latin typeface="Arial" panose="020B0604020202020204" pitchFamily="34" charset="0"/>
            </a:endParaRPr>
          </a:p>
        </p:txBody>
      </p:sp>
      <p:grpSp>
        <p:nvGrpSpPr>
          <p:cNvPr id="26628" name="Group 28"/>
          <p:cNvGrpSpPr>
            <a:grpSpLocks/>
          </p:cNvGrpSpPr>
          <p:nvPr/>
        </p:nvGrpSpPr>
        <p:grpSpPr bwMode="auto">
          <a:xfrm>
            <a:off x="571500" y="687383"/>
            <a:ext cx="3452813" cy="195263"/>
            <a:chOff x="1239" y="3147"/>
            <a:chExt cx="2398" cy="115"/>
          </a:xfrm>
        </p:grpSpPr>
        <p:sp>
          <p:nvSpPr>
            <p:cNvPr id="28" name="Line 22">
              <a:extLst>
                <a:ext uri="{FF2B5EF4-FFF2-40B4-BE49-F238E27FC236}">
                  <a16:creationId xmlns:a16="http://schemas.microsoft.com/office/drawing/2014/main" id="{5501854F-83C1-422B-8ED8-30EA9B22996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92" y="3204"/>
              <a:ext cx="2245" cy="9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grpSp>
          <p:nvGrpSpPr>
            <p:cNvPr id="26639" name="Group 23"/>
            <p:cNvGrpSpPr>
              <a:grpSpLocks/>
            </p:cNvGrpSpPr>
            <p:nvPr/>
          </p:nvGrpSpPr>
          <p:grpSpPr bwMode="auto">
            <a:xfrm>
              <a:off x="1239" y="3147"/>
              <a:ext cx="115" cy="115"/>
              <a:chOff x="1239" y="1515"/>
              <a:chExt cx="115" cy="115"/>
            </a:xfrm>
          </p:grpSpPr>
          <p:sp>
            <p:nvSpPr>
              <p:cNvPr id="30" name="AutoShape 24">
                <a:extLst>
                  <a:ext uri="{FF2B5EF4-FFF2-40B4-BE49-F238E27FC236}">
                    <a16:creationId xmlns:a16="http://schemas.microsoft.com/office/drawing/2014/main" id="{3C1DDACC-72D7-49F2-ACE9-8CE64C952AF6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2700000">
                <a:off x="1239" y="1515"/>
                <a:ext cx="115" cy="115"/>
              </a:xfrm>
              <a:prstGeom prst="rtTriangle">
                <a:avLst/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zh-CN" altLang="en-US" sz="2400" kern="0">
                  <a:solidFill>
                    <a:srgbClr val="000000"/>
                  </a:solidFill>
                  <a:latin typeface="Times New Roman" pitchFamily="18" charset="0"/>
                  <a:ea typeface="굴림" pitchFamily="34" charset="-127"/>
                </a:endParaRPr>
              </a:p>
            </p:txBody>
          </p:sp>
          <p:sp>
            <p:nvSpPr>
              <p:cNvPr id="31" name="AutoShape 25">
                <a:extLst>
                  <a:ext uri="{FF2B5EF4-FFF2-40B4-BE49-F238E27FC236}">
                    <a16:creationId xmlns:a16="http://schemas.microsoft.com/office/drawing/2014/main" id="{4F7B1E3D-DE09-4860-91DC-129B3D22A3F0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18900000" flipH="1">
                <a:off x="1239" y="1515"/>
                <a:ext cx="115" cy="115"/>
              </a:xfrm>
              <a:prstGeom prst="rtTriangle">
                <a:avLst/>
              </a:prstGeom>
              <a:solidFill>
                <a:srgbClr val="FF99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zh-CN" altLang="en-US" sz="2400" kern="0">
                  <a:solidFill>
                    <a:srgbClr val="000000"/>
                  </a:solidFill>
                  <a:latin typeface="Times New Roman" pitchFamily="18" charset="0"/>
                  <a:ea typeface="굴림" pitchFamily="34" charset="-127"/>
                </a:endParaRPr>
              </a:p>
            </p:txBody>
          </p:sp>
        </p:grpSp>
      </p:grpSp>
      <p:sp>
        <p:nvSpPr>
          <p:cNvPr id="26629" name="TextBox 45"/>
          <p:cNvSpPr txBox="1">
            <a:spLocks noChangeArrowheads="1"/>
          </p:cNvSpPr>
          <p:nvPr/>
        </p:nvSpPr>
        <p:spPr bwMode="auto">
          <a:xfrm>
            <a:off x="533400" y="280983"/>
            <a:ext cx="34909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CN" altLang="en-US" sz="2800" b="1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金属有机骨架简介</a:t>
            </a:r>
            <a:endParaRPr lang="zh-CN" altLang="en-US" sz="2800" b="1" dirty="0">
              <a:solidFill>
                <a:srgbClr val="3485DE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346" y="829136"/>
            <a:ext cx="4572000" cy="154212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989" y="2709000"/>
            <a:ext cx="2766134" cy="1800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45"/>
          <a:stretch/>
        </p:blipFill>
        <p:spPr>
          <a:xfrm>
            <a:off x="5067000" y="2709000"/>
            <a:ext cx="2549662" cy="1800000"/>
          </a:xfrm>
          <a:prstGeom prst="rect">
            <a:avLst/>
          </a:prstGeom>
          <a:solidFill>
            <a:schemeClr val="bg1"/>
          </a:solidFill>
          <a:effectLst>
            <a:softEdge rad="0"/>
          </a:effectLst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6" b="5462"/>
          <a:stretch/>
        </p:blipFill>
        <p:spPr>
          <a:xfrm>
            <a:off x="5247000" y="5004000"/>
            <a:ext cx="2650540" cy="102767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44" b="12784"/>
          <a:stretch/>
        </p:blipFill>
        <p:spPr>
          <a:xfrm>
            <a:off x="919221" y="4938852"/>
            <a:ext cx="2977669" cy="1092820"/>
          </a:xfrm>
          <a:prstGeom prst="rect">
            <a:avLst/>
          </a:prstGeom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AF1F6"/>
            </a:gs>
            <a:gs pos="100000">
              <a:srgbClr val="73ABDC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灯片编号占位符 1"/>
          <p:cNvSpPr>
            <a:spLocks noGrp="1"/>
          </p:cNvSpPr>
          <p:nvPr>
            <p:ph type="sldNum" sz="quarter" idx="10"/>
          </p:nvPr>
        </p:nvSpPr>
        <p:spPr bwMode="auto">
          <a:xfrm>
            <a:off x="7994650" y="6246813"/>
            <a:ext cx="573088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154B5874-7381-4FCA-A45F-1B4D1DF45833}" type="slidenum">
              <a:rPr lang="en-US" altLang="zh-CN" sz="1800" b="1" smtClean="0">
                <a:latin typeface="Arial" panose="020B0604020202020204" pitchFamily="34" charset="0"/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3</a:t>
            </a:fld>
            <a:endParaRPr lang="en-US" altLang="zh-CN" sz="1800" b="1" dirty="0" smtClean="0">
              <a:latin typeface="Arial" panose="020B0604020202020204" pitchFamily="34" charset="0"/>
            </a:endParaRPr>
          </a:p>
        </p:txBody>
      </p:sp>
      <p:grpSp>
        <p:nvGrpSpPr>
          <p:cNvPr id="26628" name="Group 28"/>
          <p:cNvGrpSpPr>
            <a:grpSpLocks/>
          </p:cNvGrpSpPr>
          <p:nvPr/>
        </p:nvGrpSpPr>
        <p:grpSpPr bwMode="auto">
          <a:xfrm>
            <a:off x="571500" y="687383"/>
            <a:ext cx="3452813" cy="195263"/>
            <a:chOff x="1239" y="3147"/>
            <a:chExt cx="2398" cy="115"/>
          </a:xfrm>
        </p:grpSpPr>
        <p:sp>
          <p:nvSpPr>
            <p:cNvPr id="28" name="Line 22">
              <a:extLst>
                <a:ext uri="{FF2B5EF4-FFF2-40B4-BE49-F238E27FC236}">
                  <a16:creationId xmlns:a16="http://schemas.microsoft.com/office/drawing/2014/main" id="{5501854F-83C1-422B-8ED8-30EA9B22996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92" y="3204"/>
              <a:ext cx="2245" cy="9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grpSp>
          <p:nvGrpSpPr>
            <p:cNvPr id="26639" name="Group 23"/>
            <p:cNvGrpSpPr>
              <a:grpSpLocks/>
            </p:cNvGrpSpPr>
            <p:nvPr/>
          </p:nvGrpSpPr>
          <p:grpSpPr bwMode="auto">
            <a:xfrm>
              <a:off x="1239" y="3147"/>
              <a:ext cx="115" cy="115"/>
              <a:chOff x="1239" y="1515"/>
              <a:chExt cx="115" cy="115"/>
            </a:xfrm>
          </p:grpSpPr>
          <p:sp>
            <p:nvSpPr>
              <p:cNvPr id="30" name="AutoShape 24">
                <a:extLst>
                  <a:ext uri="{FF2B5EF4-FFF2-40B4-BE49-F238E27FC236}">
                    <a16:creationId xmlns:a16="http://schemas.microsoft.com/office/drawing/2014/main" id="{3C1DDACC-72D7-49F2-ACE9-8CE64C952AF6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2700000">
                <a:off x="1239" y="1515"/>
                <a:ext cx="115" cy="115"/>
              </a:xfrm>
              <a:prstGeom prst="rtTriangle">
                <a:avLst/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zh-CN" altLang="en-US" sz="2400" kern="0">
                  <a:solidFill>
                    <a:srgbClr val="000000"/>
                  </a:solidFill>
                  <a:latin typeface="Times New Roman" pitchFamily="18" charset="0"/>
                  <a:ea typeface="굴림" pitchFamily="34" charset="-127"/>
                </a:endParaRPr>
              </a:p>
            </p:txBody>
          </p:sp>
          <p:sp>
            <p:nvSpPr>
              <p:cNvPr id="31" name="AutoShape 25">
                <a:extLst>
                  <a:ext uri="{FF2B5EF4-FFF2-40B4-BE49-F238E27FC236}">
                    <a16:creationId xmlns:a16="http://schemas.microsoft.com/office/drawing/2014/main" id="{4F7B1E3D-DE09-4860-91DC-129B3D22A3F0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18900000" flipH="1">
                <a:off x="1239" y="1515"/>
                <a:ext cx="115" cy="115"/>
              </a:xfrm>
              <a:prstGeom prst="rtTriangle">
                <a:avLst/>
              </a:prstGeom>
              <a:solidFill>
                <a:srgbClr val="FF99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zh-CN" altLang="en-US" sz="2400" kern="0">
                  <a:solidFill>
                    <a:srgbClr val="000000"/>
                  </a:solidFill>
                  <a:latin typeface="Times New Roman" pitchFamily="18" charset="0"/>
                  <a:ea typeface="굴림" pitchFamily="34" charset="-127"/>
                </a:endParaRPr>
              </a:p>
            </p:txBody>
          </p:sp>
        </p:grpSp>
      </p:grpSp>
      <p:sp>
        <p:nvSpPr>
          <p:cNvPr id="26629" name="TextBox 45"/>
          <p:cNvSpPr txBox="1">
            <a:spLocks noChangeArrowheads="1"/>
          </p:cNvSpPr>
          <p:nvPr/>
        </p:nvSpPr>
        <p:spPr bwMode="auto">
          <a:xfrm>
            <a:off x="533400" y="280983"/>
            <a:ext cx="34909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CN" altLang="en-US" sz="2800" b="1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金属有机骨架简介</a:t>
            </a:r>
            <a:endParaRPr lang="zh-CN" altLang="en-US" sz="2800" b="1" dirty="0">
              <a:solidFill>
                <a:srgbClr val="3485DE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矩形 2"/>
          <p:cNvSpPr>
            <a:spLocks noChangeArrowheads="1"/>
          </p:cNvSpPr>
          <p:nvPr/>
        </p:nvSpPr>
        <p:spPr bwMode="auto">
          <a:xfrm>
            <a:off x="678935" y="1143947"/>
            <a:ext cx="7199312" cy="2185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04788" indent="-204788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defTabSz="914400" eaLnBrk="1" hangingPunct="1">
              <a:spcBef>
                <a:spcPct val="20000"/>
              </a:spcBef>
              <a:buClr>
                <a:srgbClr val="0BD0D9"/>
              </a:buClr>
              <a:buSzPct val="95000"/>
              <a:buFontTx/>
              <a:buNone/>
            </a:pPr>
            <a:r>
              <a:rPr lang="zh-CN" alt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金属有机骨架（</a:t>
            </a:r>
            <a:r>
              <a:rPr lang="en-US" altLang="zh-CN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MOFs</a:t>
            </a:r>
            <a:r>
              <a:rPr lang="zh-CN" alt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  <a:r>
              <a:rPr lang="zh-CN" altLang="en-US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具有</a:t>
            </a:r>
            <a:r>
              <a:rPr lang="zh-CN" altLang="en-US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以下特点：</a:t>
            </a:r>
            <a:endParaRPr lang="en-US" altLang="zh-CN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defTabSz="914400" eaLnBrk="1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SzPct val="95000"/>
              <a:buFont typeface="Wingdings" panose="05000000000000000000" pitchFamily="2" charset="2"/>
              <a:buChar char="u"/>
            </a:pPr>
            <a:r>
              <a:rPr lang="zh-CN" altLang="en-US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可以通过改变金属离子与不同的有机配体结合</a:t>
            </a:r>
            <a:r>
              <a:rPr lang="zh-CN" altLang="en-US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，结构多样</a:t>
            </a:r>
            <a:endParaRPr lang="en-US" altLang="zh-CN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defTabSz="914400" eaLnBrk="1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SzPct val="95000"/>
              <a:buFont typeface="Wingdings" panose="05000000000000000000" pitchFamily="2" charset="2"/>
              <a:buChar char="u"/>
            </a:pPr>
            <a:r>
              <a:rPr lang="zh-CN" altLang="en-US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高比表面积、高孔隙率</a:t>
            </a:r>
            <a:endParaRPr lang="en-US" altLang="zh-CN" dirty="0" smtClean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defTabSz="914400" eaLnBrk="1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SzPct val="95000"/>
              <a:buFont typeface="Wingdings" panose="05000000000000000000" pitchFamily="2" charset="2"/>
              <a:buChar char="u"/>
            </a:pPr>
            <a:r>
              <a:rPr lang="zh-CN" altLang="en-US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结构有序</a:t>
            </a:r>
            <a:endParaRPr lang="en-US" altLang="zh-CN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defTabSz="914400" eaLnBrk="1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SzPct val="95000"/>
              <a:buFont typeface="Wingdings" panose="05000000000000000000" pitchFamily="2" charset="2"/>
              <a:buChar char="u"/>
            </a:pPr>
            <a:r>
              <a:rPr lang="zh-CN" altLang="en-US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孔尺寸可</a:t>
            </a:r>
            <a:r>
              <a:rPr lang="zh-CN" altLang="en-US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控</a:t>
            </a:r>
            <a:endParaRPr lang="en-US" altLang="zh-CN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aphicFrame>
        <p:nvGraphicFramePr>
          <p:cNvPr id="10" name="图示 9"/>
          <p:cNvGraphicFramePr/>
          <p:nvPr>
            <p:extLst>
              <p:ext uri="{D42A27DB-BD31-4B8C-83A1-F6EECF244321}">
                <p14:modId xmlns:p14="http://schemas.microsoft.com/office/powerpoint/2010/main" val="1512916382"/>
              </p:ext>
            </p:extLst>
          </p:nvPr>
        </p:nvGraphicFramePr>
        <p:xfrm>
          <a:off x="2514170" y="3873455"/>
          <a:ext cx="4801030" cy="23275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37950782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AF1F6"/>
            </a:gs>
            <a:gs pos="100000">
              <a:srgbClr val="73ABDC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灯片编号占位符 1"/>
          <p:cNvSpPr>
            <a:spLocks noGrp="1"/>
          </p:cNvSpPr>
          <p:nvPr>
            <p:ph type="sldNum" sz="quarter" idx="10"/>
          </p:nvPr>
        </p:nvSpPr>
        <p:spPr bwMode="auto">
          <a:xfrm>
            <a:off x="8070872" y="6107612"/>
            <a:ext cx="573088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154B5874-7381-4FCA-A45F-1B4D1DF45833}" type="slidenum">
              <a:rPr lang="en-US" altLang="zh-CN" sz="1800" b="1" smtClean="0">
                <a:latin typeface="Arial" panose="020B0604020202020204" pitchFamily="34" charset="0"/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4</a:t>
            </a:fld>
            <a:endParaRPr lang="en-US" altLang="zh-CN" sz="1800" b="1" dirty="0" smtClean="0">
              <a:latin typeface="Arial" panose="020B0604020202020204" pitchFamily="34" charset="0"/>
            </a:endParaRPr>
          </a:p>
        </p:txBody>
      </p:sp>
      <p:grpSp>
        <p:nvGrpSpPr>
          <p:cNvPr id="26628" name="Group 28"/>
          <p:cNvGrpSpPr>
            <a:grpSpLocks/>
          </p:cNvGrpSpPr>
          <p:nvPr/>
        </p:nvGrpSpPr>
        <p:grpSpPr bwMode="auto">
          <a:xfrm>
            <a:off x="346214" y="717013"/>
            <a:ext cx="3452813" cy="195263"/>
            <a:chOff x="1239" y="3147"/>
            <a:chExt cx="2398" cy="115"/>
          </a:xfrm>
        </p:grpSpPr>
        <p:sp>
          <p:nvSpPr>
            <p:cNvPr id="28" name="Line 22">
              <a:extLst>
                <a:ext uri="{FF2B5EF4-FFF2-40B4-BE49-F238E27FC236}">
                  <a16:creationId xmlns:a16="http://schemas.microsoft.com/office/drawing/2014/main" id="{5501854F-83C1-422B-8ED8-30EA9B22996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92" y="3204"/>
              <a:ext cx="2245" cy="9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grpSp>
          <p:nvGrpSpPr>
            <p:cNvPr id="26639" name="Group 23"/>
            <p:cNvGrpSpPr>
              <a:grpSpLocks/>
            </p:cNvGrpSpPr>
            <p:nvPr/>
          </p:nvGrpSpPr>
          <p:grpSpPr bwMode="auto">
            <a:xfrm>
              <a:off x="1239" y="3147"/>
              <a:ext cx="115" cy="115"/>
              <a:chOff x="1239" y="1515"/>
              <a:chExt cx="115" cy="115"/>
            </a:xfrm>
          </p:grpSpPr>
          <p:sp>
            <p:nvSpPr>
              <p:cNvPr id="30" name="AutoShape 24">
                <a:extLst>
                  <a:ext uri="{FF2B5EF4-FFF2-40B4-BE49-F238E27FC236}">
                    <a16:creationId xmlns:a16="http://schemas.microsoft.com/office/drawing/2014/main" id="{3C1DDACC-72D7-49F2-ACE9-8CE64C952AF6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2700000">
                <a:off x="1239" y="1515"/>
                <a:ext cx="115" cy="115"/>
              </a:xfrm>
              <a:prstGeom prst="rtTriangle">
                <a:avLst/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zh-CN" altLang="en-US" sz="2400" kern="0">
                  <a:solidFill>
                    <a:srgbClr val="000000"/>
                  </a:solidFill>
                  <a:latin typeface="Times New Roman" pitchFamily="18" charset="0"/>
                  <a:ea typeface="굴림" pitchFamily="34" charset="-127"/>
                </a:endParaRPr>
              </a:p>
            </p:txBody>
          </p:sp>
          <p:sp>
            <p:nvSpPr>
              <p:cNvPr id="31" name="AutoShape 25">
                <a:extLst>
                  <a:ext uri="{FF2B5EF4-FFF2-40B4-BE49-F238E27FC236}">
                    <a16:creationId xmlns:a16="http://schemas.microsoft.com/office/drawing/2014/main" id="{4F7B1E3D-DE09-4860-91DC-129B3D22A3F0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18900000" flipH="1">
                <a:off x="1239" y="1515"/>
                <a:ext cx="115" cy="115"/>
              </a:xfrm>
              <a:prstGeom prst="rtTriangle">
                <a:avLst/>
              </a:prstGeom>
              <a:solidFill>
                <a:srgbClr val="FF99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zh-CN" altLang="en-US" sz="2400" kern="0">
                  <a:solidFill>
                    <a:srgbClr val="000000"/>
                  </a:solidFill>
                  <a:latin typeface="Times New Roman" pitchFamily="18" charset="0"/>
                  <a:ea typeface="굴림" pitchFamily="34" charset="-127"/>
                </a:endParaRPr>
              </a:p>
            </p:txBody>
          </p:sp>
        </p:grpSp>
      </p:grpSp>
      <p:sp>
        <p:nvSpPr>
          <p:cNvPr id="26629" name="TextBox 45"/>
          <p:cNvSpPr txBox="1">
            <a:spLocks noChangeArrowheads="1"/>
          </p:cNvSpPr>
          <p:nvPr/>
        </p:nvSpPr>
        <p:spPr bwMode="auto">
          <a:xfrm>
            <a:off x="277482" y="230884"/>
            <a:ext cx="34909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CN" altLang="en-US" sz="2800" b="1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金属有机骨架简介</a:t>
            </a:r>
            <a:endParaRPr lang="zh-CN" altLang="en-US" sz="2800" b="1" dirty="0">
              <a:solidFill>
                <a:srgbClr val="3485DE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946531" y="6017655"/>
            <a:ext cx="15103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MOFs</a:t>
            </a:r>
            <a:r>
              <a:rPr lang="zh-CN" alt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的应用</a:t>
            </a:r>
            <a:endParaRPr lang="zh-CN" altLang="en-US" dirty="0"/>
          </a:p>
        </p:txBody>
      </p:sp>
      <p:grpSp>
        <p:nvGrpSpPr>
          <p:cNvPr id="9" name="组合 8"/>
          <p:cNvGrpSpPr/>
          <p:nvPr/>
        </p:nvGrpSpPr>
        <p:grpSpPr>
          <a:xfrm>
            <a:off x="2030901" y="830321"/>
            <a:ext cx="5082198" cy="5125619"/>
            <a:chOff x="1987188" y="1227820"/>
            <a:chExt cx="5082198" cy="5125619"/>
          </a:xfrm>
        </p:grpSpPr>
        <p:sp>
          <p:nvSpPr>
            <p:cNvPr id="15" name="空心弧 14"/>
            <p:cNvSpPr/>
            <p:nvPr/>
          </p:nvSpPr>
          <p:spPr>
            <a:xfrm rot="9128975">
              <a:off x="1987188" y="1227820"/>
              <a:ext cx="5040000" cy="5125619"/>
            </a:xfrm>
            <a:prstGeom prst="blockArc">
              <a:avLst>
                <a:gd name="adj1" fmla="val 13584268"/>
                <a:gd name="adj2" fmla="val 18599708"/>
                <a:gd name="adj3" fmla="val 15769"/>
              </a:avLst>
            </a:prstGeom>
            <a:gradFill flip="none" rotWithShape="1">
              <a:gsLst>
                <a:gs pos="0">
                  <a:schemeClr val="accent3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3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3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>
              <a:solidFill>
                <a:srgbClr val="A9A9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6" name="空心弧 15"/>
            <p:cNvSpPr/>
            <p:nvPr/>
          </p:nvSpPr>
          <p:spPr>
            <a:xfrm rot="12273568">
              <a:off x="2011864" y="1298214"/>
              <a:ext cx="5040000" cy="5040000"/>
            </a:xfrm>
            <a:prstGeom prst="blockArc">
              <a:avLst>
                <a:gd name="adj1" fmla="val 15504502"/>
                <a:gd name="adj2" fmla="val 19608877"/>
                <a:gd name="adj3" fmla="val 15864"/>
              </a:avLst>
            </a:prstGeom>
            <a:gradFill flip="none" rotWithShape="1">
              <a:gsLst>
                <a:gs pos="0">
                  <a:srgbClr val="FFCC00">
                    <a:tint val="66000"/>
                    <a:satMod val="160000"/>
                  </a:srgbClr>
                </a:gs>
                <a:gs pos="50000">
                  <a:srgbClr val="FFCC00">
                    <a:tint val="44500"/>
                    <a:satMod val="160000"/>
                  </a:srgbClr>
                </a:gs>
                <a:gs pos="100000">
                  <a:srgbClr val="FFCC00">
                    <a:tint val="23500"/>
                    <a:satMod val="160000"/>
                  </a:srgbClr>
                </a:gs>
              </a:gsLst>
              <a:lin ang="18900000" scaled="1"/>
              <a:tileRect/>
            </a:gradFill>
            <a:ln>
              <a:solidFill>
                <a:srgbClr val="A9A9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7" name="空心弧 16"/>
            <p:cNvSpPr/>
            <p:nvPr/>
          </p:nvSpPr>
          <p:spPr>
            <a:xfrm rot="19899037">
              <a:off x="2020178" y="1313292"/>
              <a:ext cx="5040000" cy="5040000"/>
            </a:xfrm>
            <a:prstGeom prst="blockArc">
              <a:avLst>
                <a:gd name="adj1" fmla="val 15832286"/>
                <a:gd name="adj2" fmla="val 20250232"/>
                <a:gd name="adj3" fmla="val 15604"/>
              </a:avLst>
            </a:prstGeom>
            <a:gradFill flip="none" rotWithShape="1">
              <a:gsLst>
                <a:gs pos="0">
                  <a:srgbClr val="FFCC66">
                    <a:tint val="66000"/>
                    <a:satMod val="160000"/>
                  </a:srgbClr>
                </a:gs>
                <a:gs pos="50000">
                  <a:srgbClr val="FFCC66">
                    <a:tint val="44500"/>
                    <a:satMod val="160000"/>
                  </a:srgbClr>
                </a:gs>
                <a:gs pos="100000">
                  <a:srgbClr val="FFCC66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>
              <a:solidFill>
                <a:srgbClr val="A9A9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2" name="空心弧 31"/>
            <p:cNvSpPr/>
            <p:nvPr/>
          </p:nvSpPr>
          <p:spPr>
            <a:xfrm rot="4274904">
              <a:off x="2029386" y="1304753"/>
              <a:ext cx="5040000" cy="5040000"/>
            </a:xfrm>
            <a:prstGeom prst="blockArc">
              <a:avLst>
                <a:gd name="adj1" fmla="val 14259194"/>
                <a:gd name="adj2" fmla="val 18409855"/>
                <a:gd name="adj3" fmla="val 16370"/>
              </a:avLst>
            </a:prstGeom>
            <a:gradFill flip="none" rotWithShape="1">
              <a:gsLst>
                <a:gs pos="0">
                  <a:srgbClr val="FF9933">
                    <a:tint val="66000"/>
                    <a:satMod val="160000"/>
                  </a:srgbClr>
                </a:gs>
                <a:gs pos="50000">
                  <a:srgbClr val="FF9933">
                    <a:tint val="44500"/>
                    <a:satMod val="160000"/>
                  </a:srgbClr>
                </a:gs>
                <a:gs pos="100000">
                  <a:srgbClr val="FF9933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ln>
              <a:solidFill>
                <a:srgbClr val="A9A9A9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2009785" y="1294250"/>
              <a:ext cx="5057600" cy="5048380"/>
              <a:chOff x="2009785" y="1294250"/>
              <a:chExt cx="5057600" cy="5048380"/>
            </a:xfrm>
          </p:grpSpPr>
          <p:sp>
            <p:nvSpPr>
              <p:cNvPr id="3" name="同心圆 2"/>
              <p:cNvSpPr/>
              <p:nvPr/>
            </p:nvSpPr>
            <p:spPr>
              <a:xfrm>
                <a:off x="2009785" y="1302630"/>
                <a:ext cx="5040000" cy="5040000"/>
              </a:xfrm>
              <a:prstGeom prst="donut">
                <a:avLst>
                  <a:gd name="adj" fmla="val 15976"/>
                </a:avLst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空心弧 18"/>
              <p:cNvSpPr/>
              <p:nvPr/>
            </p:nvSpPr>
            <p:spPr>
              <a:xfrm rot="16390425">
                <a:off x="2027385" y="1294250"/>
                <a:ext cx="5040000" cy="5040000"/>
              </a:xfrm>
              <a:prstGeom prst="blockArc">
                <a:avLst>
                  <a:gd name="adj1" fmla="val 15498884"/>
                  <a:gd name="adj2" fmla="val 19341957"/>
                  <a:gd name="adj3" fmla="val 15724"/>
                </a:avLst>
              </a:prstGeom>
              <a:gradFill flip="none" rotWithShape="1">
                <a:gsLst>
                  <a:gs pos="0">
                    <a:schemeClr val="accent2">
                      <a:lumMod val="75000"/>
                      <a:tint val="66000"/>
                      <a:satMod val="160000"/>
                    </a:schemeClr>
                  </a:gs>
                  <a:gs pos="50000">
                    <a:schemeClr val="accent2">
                      <a:lumMod val="75000"/>
                      <a:tint val="44500"/>
                      <a:satMod val="160000"/>
                    </a:schemeClr>
                  </a:gs>
                  <a:gs pos="100000">
                    <a:schemeClr val="accent2">
                      <a:lumMod val="75000"/>
                      <a:tint val="23500"/>
                      <a:satMod val="160000"/>
                    </a:schemeClr>
                  </a:gs>
                </a:gsLst>
                <a:lin ang="2700000" scaled="1"/>
                <a:tileRect/>
              </a:gradFill>
              <a:ln>
                <a:solidFill>
                  <a:srgbClr val="A9A9A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" name="文本框 4"/>
              <p:cNvSpPr txBox="1"/>
              <p:nvPr/>
            </p:nvSpPr>
            <p:spPr>
              <a:xfrm rot="19605218">
                <a:off x="5016431" y="5507874"/>
                <a:ext cx="11079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催化转化</a:t>
                </a:r>
                <a:endParaRPr lang="zh-CN" altLang="en-US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21" name="文本框 20"/>
              <p:cNvSpPr txBox="1"/>
              <p:nvPr/>
            </p:nvSpPr>
            <p:spPr>
              <a:xfrm>
                <a:off x="4077000" y="1623966"/>
                <a:ext cx="11079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生物医药</a:t>
                </a:r>
                <a:endParaRPr lang="zh-CN" altLang="en-US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22" name="文本框 21"/>
              <p:cNvSpPr txBox="1"/>
              <p:nvPr/>
            </p:nvSpPr>
            <p:spPr>
              <a:xfrm rot="2703939">
                <a:off x="2414817" y="5064592"/>
                <a:ext cx="11079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化学传感</a:t>
                </a:r>
                <a:endParaRPr lang="zh-CN" altLang="en-US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23" name="文本框 22"/>
              <p:cNvSpPr txBox="1"/>
              <p:nvPr/>
            </p:nvSpPr>
            <p:spPr>
              <a:xfrm rot="18034559">
                <a:off x="2065035" y="2848499"/>
                <a:ext cx="121390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气体吸附</a:t>
                </a:r>
                <a:endParaRPr lang="zh-CN" altLang="en-US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24" name="文本框 23"/>
              <p:cNvSpPr txBox="1"/>
              <p:nvPr/>
            </p:nvSpPr>
            <p:spPr>
              <a:xfrm rot="4410430">
                <a:off x="5925092" y="3008646"/>
                <a:ext cx="11079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质子传导</a:t>
                </a:r>
                <a:endParaRPr lang="zh-CN" altLang="en-US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pic>
            <p:nvPicPr>
              <p:cNvPr id="2" name="图片 1"/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3F1F4"/>
                  </a:clrFrom>
                  <a:clrTo>
                    <a:srgbClr val="F3F1F4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08193" y="2903327"/>
                <a:ext cx="1704975" cy="1662113"/>
              </a:xfrm>
              <a:prstGeom prst="rect">
                <a:avLst/>
              </a:prstGeom>
            </p:spPr>
          </p:pic>
          <p:sp>
            <p:nvSpPr>
              <p:cNvPr id="6" name="矩形 5"/>
              <p:cNvSpPr/>
              <p:nvPr/>
            </p:nvSpPr>
            <p:spPr>
              <a:xfrm>
                <a:off x="4050743" y="4549847"/>
                <a:ext cx="81304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MOFs</a:t>
                </a:r>
                <a:endParaRPr lang="zh-CN" alt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89273649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AF1F6"/>
            </a:gs>
            <a:gs pos="100000">
              <a:srgbClr val="73ABDC"/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灯片编号占位符 1"/>
          <p:cNvSpPr>
            <a:spLocks noGrp="1"/>
          </p:cNvSpPr>
          <p:nvPr>
            <p:ph type="sldNum" sz="quarter" idx="10"/>
          </p:nvPr>
        </p:nvSpPr>
        <p:spPr bwMode="auto">
          <a:xfrm>
            <a:off x="8305800" y="6324600"/>
            <a:ext cx="573087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FE2453E2-94CD-4882-BCBB-4797D43293DB}" type="slidenum">
              <a:rPr lang="en-US" altLang="zh-CN" sz="1800" b="1" smtClean="0">
                <a:latin typeface="Arial" panose="020B0604020202020204" pitchFamily="34" charset="0"/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5</a:t>
            </a:fld>
            <a:endParaRPr lang="en-US" altLang="zh-CN" sz="1800" b="1" dirty="0" smtClean="0">
              <a:latin typeface="Arial" panose="020B0604020202020204" pitchFamily="34" charset="0"/>
            </a:endParaRPr>
          </a:p>
        </p:txBody>
      </p:sp>
      <p:grpSp>
        <p:nvGrpSpPr>
          <p:cNvPr id="27651" name="Group 28"/>
          <p:cNvGrpSpPr>
            <a:grpSpLocks/>
          </p:cNvGrpSpPr>
          <p:nvPr/>
        </p:nvGrpSpPr>
        <p:grpSpPr bwMode="auto">
          <a:xfrm>
            <a:off x="911225" y="990601"/>
            <a:ext cx="3889375" cy="152400"/>
            <a:chOff x="1239" y="3147"/>
            <a:chExt cx="2398" cy="115"/>
          </a:xfrm>
        </p:grpSpPr>
        <p:sp>
          <p:nvSpPr>
            <p:cNvPr id="4" name="Line 22">
              <a:extLst>
                <a:ext uri="{FF2B5EF4-FFF2-40B4-BE49-F238E27FC236}">
                  <a16:creationId xmlns:a16="http://schemas.microsoft.com/office/drawing/2014/main" id="{F8D9D857-CD51-49CC-BD53-1D333E4CB78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92" y="3204"/>
              <a:ext cx="2245" cy="9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grpSp>
          <p:nvGrpSpPr>
            <p:cNvPr id="27671" name="Group 23"/>
            <p:cNvGrpSpPr>
              <a:grpSpLocks/>
            </p:cNvGrpSpPr>
            <p:nvPr/>
          </p:nvGrpSpPr>
          <p:grpSpPr bwMode="auto">
            <a:xfrm>
              <a:off x="1239" y="3147"/>
              <a:ext cx="115" cy="115"/>
              <a:chOff x="1239" y="1515"/>
              <a:chExt cx="115" cy="115"/>
            </a:xfrm>
          </p:grpSpPr>
          <p:sp>
            <p:nvSpPr>
              <p:cNvPr id="6" name="AutoShape 24">
                <a:extLst>
                  <a:ext uri="{FF2B5EF4-FFF2-40B4-BE49-F238E27FC236}">
                    <a16:creationId xmlns:a16="http://schemas.microsoft.com/office/drawing/2014/main" id="{8BCAA008-1383-4571-9E84-4FEB89634E9C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2700000">
                <a:off x="1239" y="1515"/>
                <a:ext cx="115" cy="115"/>
              </a:xfrm>
              <a:prstGeom prst="rtTriangle">
                <a:avLst/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zh-CN" altLang="en-US" sz="2400" kern="0">
                  <a:solidFill>
                    <a:srgbClr val="000000"/>
                  </a:solidFill>
                  <a:latin typeface="Times New Roman" pitchFamily="18" charset="0"/>
                  <a:ea typeface="굴림" pitchFamily="34" charset="-127"/>
                </a:endParaRPr>
              </a:p>
            </p:txBody>
          </p:sp>
          <p:sp>
            <p:nvSpPr>
              <p:cNvPr id="7" name="AutoShape 25">
                <a:extLst>
                  <a:ext uri="{FF2B5EF4-FFF2-40B4-BE49-F238E27FC236}">
                    <a16:creationId xmlns:a16="http://schemas.microsoft.com/office/drawing/2014/main" id="{6BF5EA99-ED50-43AE-827E-CA69808EAB03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18900000" flipH="1">
                <a:off x="1239" y="1515"/>
                <a:ext cx="115" cy="115"/>
              </a:xfrm>
              <a:prstGeom prst="rtTriangle">
                <a:avLst/>
              </a:prstGeom>
              <a:solidFill>
                <a:srgbClr val="FF99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zh-CN" altLang="en-US" sz="2400" kern="0">
                  <a:solidFill>
                    <a:srgbClr val="000000"/>
                  </a:solidFill>
                  <a:latin typeface="Times New Roman" pitchFamily="18" charset="0"/>
                  <a:ea typeface="굴림" pitchFamily="34" charset="-127"/>
                </a:endParaRPr>
              </a:p>
            </p:txBody>
          </p:sp>
        </p:grpSp>
      </p:grpSp>
      <p:sp>
        <p:nvSpPr>
          <p:cNvPr id="27652" name="TextBox 45"/>
          <p:cNvSpPr txBox="1">
            <a:spLocks noChangeArrowheads="1"/>
          </p:cNvSpPr>
          <p:nvPr/>
        </p:nvSpPr>
        <p:spPr bwMode="auto">
          <a:xfrm>
            <a:off x="762000" y="437432"/>
            <a:ext cx="48418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CN" altLang="en-US" sz="28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2800" b="1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金属有机骨架与气体吸附</a:t>
            </a:r>
            <a:endParaRPr lang="zh-CN" altLang="en-US" sz="2800" b="1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47007" y="1270904"/>
            <a:ext cx="2339102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eaLnBrk="1" hangingPunct="1">
              <a:lnSpc>
                <a:spcPct val="90000"/>
              </a:lnSpc>
              <a:buClrTx/>
              <a:buFont typeface="Arial" panose="020B0604020202020204" pitchFamily="34" charset="0"/>
              <a:buNone/>
            </a:pPr>
            <a:r>
              <a:rPr lang="zh-CN" altLang="en-US" sz="28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气体吸附存储</a:t>
            </a:r>
            <a:endParaRPr lang="zh-CN" altLang="en-US" sz="2800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08" y="2242368"/>
            <a:ext cx="3741229" cy="18066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1" name="组合 10"/>
          <p:cNvGrpSpPr/>
          <p:nvPr/>
        </p:nvGrpSpPr>
        <p:grpSpPr>
          <a:xfrm>
            <a:off x="5672545" y="3145683"/>
            <a:ext cx="2774354" cy="2762762"/>
            <a:chOff x="4764207" y="1726294"/>
            <a:chExt cx="2774354" cy="2841568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0714" y="1726294"/>
              <a:ext cx="797847" cy="712869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4207" y="1849962"/>
              <a:ext cx="675000" cy="573750"/>
            </a:xfrm>
            <a:prstGeom prst="rect">
              <a:avLst/>
            </a:prstGeom>
          </p:spPr>
        </p:pic>
        <p:sp>
          <p:nvSpPr>
            <p:cNvPr id="15" name="矩形 14"/>
            <p:cNvSpPr/>
            <p:nvPr/>
          </p:nvSpPr>
          <p:spPr>
            <a:xfrm>
              <a:off x="4818533" y="2447667"/>
              <a:ext cx="661013" cy="33074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r>
                <a:rPr lang="en-US" altLang="zh-CN" b="1" baseline="-250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zh-CN" altLang="en-US" b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6877548" y="2509243"/>
              <a:ext cx="661013" cy="33074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</a:t>
              </a:r>
              <a:r>
                <a:rPr lang="en-US" altLang="zh-CN" b="1" baseline="-250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zh-CN" altLang="en-US" b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5872609" y="3640215"/>
              <a:ext cx="688487" cy="3312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en-US" altLang="zh-CN" b="1" baseline="-250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altLang="zh-CN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r>
                <a:rPr lang="en-US" altLang="zh-CN" b="1" baseline="-250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zh-CN" altLang="en-US" b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6630" y="3725746"/>
              <a:ext cx="1668125" cy="842116"/>
            </a:xfrm>
            <a:prstGeom prst="rect">
              <a:avLst/>
            </a:prstGeom>
          </p:spPr>
        </p:pic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25" y="5094000"/>
            <a:ext cx="3740400" cy="9697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文本框 8"/>
          <p:cNvSpPr txBox="1"/>
          <p:nvPr/>
        </p:nvSpPr>
        <p:spPr>
          <a:xfrm>
            <a:off x="418408" y="1876621"/>
            <a:ext cx="1755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Methane </a:t>
            </a:r>
            <a:r>
              <a:rPr lang="en-US" altLang="zh-CN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Storage</a:t>
            </a:r>
            <a:endParaRPr lang="zh-CN" altLang="en-US" dirty="0">
              <a:solidFill>
                <a:srgbClr val="FF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416088" y="4619790"/>
            <a:ext cx="1871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Hydrogen Storage</a:t>
            </a:r>
            <a:endParaRPr lang="zh-CN" altLang="en-US" dirty="0">
              <a:solidFill>
                <a:srgbClr val="FF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5370369" y="3114000"/>
            <a:ext cx="3378707" cy="255845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432825" y="4158143"/>
            <a:ext cx="25218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i="1" dirty="0">
                <a:latin typeface="Arial" panose="020B0604020202020204" pitchFamily="34" charset="0"/>
                <a:cs typeface="Arial" panose="020B0604020202020204" pitchFamily="34" charset="0"/>
              </a:rPr>
              <a:t>Science</a:t>
            </a: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, 295 </a:t>
            </a:r>
            <a:r>
              <a:rPr lang="en-US" altLang="zh-CN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469-472, 2002</a:t>
            </a:r>
            <a:endParaRPr lang="zh-CN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32825" y="6170711"/>
            <a:ext cx="26442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i="1" dirty="0">
                <a:latin typeface="Arial" panose="020B0604020202020204" pitchFamily="34" charset="0"/>
                <a:cs typeface="Arial" panose="020B0604020202020204" pitchFamily="34" charset="0"/>
              </a:rPr>
              <a:t>Science, 300, 1127-1129, 2003</a:t>
            </a:r>
            <a:endParaRPr lang="zh-CN" altLang="en-US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七角星 16"/>
          <p:cNvSpPr/>
          <p:nvPr/>
        </p:nvSpPr>
        <p:spPr>
          <a:xfrm>
            <a:off x="6000313" y="4158650"/>
            <a:ext cx="1823416" cy="761889"/>
          </a:xfrm>
          <a:prstGeom prst="star7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易燃</a:t>
            </a:r>
            <a:endParaRPr lang="en-US" altLang="zh-CN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r>
              <a:rPr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易爆炸</a:t>
            </a:r>
            <a:endParaRPr lang="zh-CN" altLang="en-US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1" name="云形标注 20"/>
          <p:cNvSpPr/>
          <p:nvPr/>
        </p:nvSpPr>
        <p:spPr>
          <a:xfrm>
            <a:off x="6057377" y="722764"/>
            <a:ext cx="2913815" cy="1636461"/>
          </a:xfrm>
          <a:prstGeom prst="cloud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defTabSz="914400" eaLnBrk="1" hangingPunct="1">
              <a:lnSpc>
                <a:spcPct val="90000"/>
              </a:lnSpc>
              <a:buClrTx/>
              <a:buFont typeface="Arial" panose="020B0604020202020204" pitchFamily="34" charset="0"/>
              <a:buNone/>
            </a:pPr>
            <a:endParaRPr lang="en-US" altLang="zh-CN" dirty="0" smtClean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defTabSz="914400" eaLnBrk="1" hangingPunct="1">
              <a:lnSpc>
                <a:spcPct val="90000"/>
              </a:lnSpc>
              <a:buClrTx/>
              <a:buFont typeface="Arial" panose="020B0604020202020204" pitchFamily="34" charset="0"/>
              <a:buNone/>
            </a:pPr>
            <a:r>
              <a:rPr lang="zh-CN" altLang="en-US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优点：</a:t>
            </a:r>
            <a:endParaRPr lang="en-US" altLang="zh-CN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defTabSz="914400" eaLnBrk="1" hangingPunct="1">
              <a:lnSpc>
                <a:spcPct val="90000"/>
              </a:lnSpc>
              <a:buClrTx/>
              <a:buFont typeface="Arial" panose="020B0604020202020204" pitchFamily="34" charset="0"/>
              <a:buNone/>
            </a:pPr>
            <a:r>
              <a:rPr lang="zh-CN" altLang="en-US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体积能量密度大</a:t>
            </a:r>
            <a:endParaRPr lang="en-US" altLang="zh-CN" dirty="0" smtClean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defTabSz="914400" eaLnBrk="1" hangingPunct="1">
              <a:lnSpc>
                <a:spcPct val="90000"/>
              </a:lnSpc>
              <a:buClrTx/>
              <a:buFont typeface="Arial" panose="020B0604020202020204" pitchFamily="34" charset="0"/>
              <a:buNone/>
            </a:pPr>
            <a:r>
              <a:rPr lang="zh-CN" altLang="en-US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储存效率高</a:t>
            </a:r>
            <a:endParaRPr lang="en-US" altLang="zh-CN" dirty="0" smtClean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defTabSz="914400" eaLnBrk="1" hangingPunct="1">
              <a:lnSpc>
                <a:spcPct val="90000"/>
              </a:lnSpc>
              <a:buClrTx/>
              <a:buFont typeface="Arial" panose="020B0604020202020204" pitchFamily="34" charset="0"/>
              <a:buNone/>
            </a:pPr>
            <a:r>
              <a:rPr lang="zh-CN" altLang="en-US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安全可靠</a:t>
            </a:r>
            <a:endParaRPr lang="zh-CN" altLang="en-US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endParaRPr lang="zh-CN" altLang="en-US" dirty="0"/>
          </a:p>
        </p:txBody>
      </p:sp>
      <p:sp>
        <p:nvSpPr>
          <p:cNvPr id="23" name="右箭头 22"/>
          <p:cNvSpPr/>
          <p:nvPr/>
        </p:nvSpPr>
        <p:spPr>
          <a:xfrm>
            <a:off x="4428875" y="4279447"/>
            <a:ext cx="855000" cy="227563"/>
          </a:xfrm>
          <a:prstGeom prst="rightArrow">
            <a:avLst/>
          </a:prstGeom>
          <a:ln>
            <a:solidFill>
              <a:srgbClr val="33CC33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5456047" y="2729576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应用范围</a:t>
            </a:r>
            <a:endParaRPr lang="zh-CN" altLang="en-US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AF1F6"/>
            </a:gs>
            <a:gs pos="100000">
              <a:srgbClr val="73ABDC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灯片编号占位符 1"/>
          <p:cNvSpPr>
            <a:spLocks noGrp="1"/>
          </p:cNvSpPr>
          <p:nvPr>
            <p:ph type="sldNum" sz="quarter" idx="10"/>
          </p:nvPr>
        </p:nvSpPr>
        <p:spPr bwMode="auto">
          <a:xfrm>
            <a:off x="8305800" y="6324600"/>
            <a:ext cx="573087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FE2453E2-94CD-4882-BCBB-4797D43293DB}" type="slidenum">
              <a:rPr lang="en-US" altLang="zh-CN" sz="1800" b="1" smtClean="0">
                <a:latin typeface="Arial" panose="020B0604020202020204" pitchFamily="34" charset="0"/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6</a:t>
            </a:fld>
            <a:endParaRPr lang="en-US" altLang="zh-CN" sz="1800" b="1" dirty="0" smtClean="0">
              <a:latin typeface="Arial" panose="020B0604020202020204" pitchFamily="34" charset="0"/>
            </a:endParaRPr>
          </a:p>
        </p:txBody>
      </p:sp>
      <p:grpSp>
        <p:nvGrpSpPr>
          <p:cNvPr id="27651" name="Group 28"/>
          <p:cNvGrpSpPr>
            <a:grpSpLocks/>
          </p:cNvGrpSpPr>
          <p:nvPr/>
        </p:nvGrpSpPr>
        <p:grpSpPr bwMode="auto">
          <a:xfrm>
            <a:off x="911225" y="990601"/>
            <a:ext cx="3889375" cy="152400"/>
            <a:chOff x="1239" y="3147"/>
            <a:chExt cx="2398" cy="115"/>
          </a:xfrm>
        </p:grpSpPr>
        <p:sp>
          <p:nvSpPr>
            <p:cNvPr id="4" name="Line 22">
              <a:extLst>
                <a:ext uri="{FF2B5EF4-FFF2-40B4-BE49-F238E27FC236}">
                  <a16:creationId xmlns:a16="http://schemas.microsoft.com/office/drawing/2014/main" id="{F8D9D857-CD51-49CC-BD53-1D333E4CB78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92" y="3204"/>
              <a:ext cx="2245" cy="9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grpSp>
          <p:nvGrpSpPr>
            <p:cNvPr id="27671" name="Group 23"/>
            <p:cNvGrpSpPr>
              <a:grpSpLocks/>
            </p:cNvGrpSpPr>
            <p:nvPr/>
          </p:nvGrpSpPr>
          <p:grpSpPr bwMode="auto">
            <a:xfrm>
              <a:off x="1239" y="3147"/>
              <a:ext cx="115" cy="115"/>
              <a:chOff x="1239" y="1515"/>
              <a:chExt cx="115" cy="115"/>
            </a:xfrm>
          </p:grpSpPr>
          <p:sp>
            <p:nvSpPr>
              <p:cNvPr id="6" name="AutoShape 24">
                <a:extLst>
                  <a:ext uri="{FF2B5EF4-FFF2-40B4-BE49-F238E27FC236}">
                    <a16:creationId xmlns:a16="http://schemas.microsoft.com/office/drawing/2014/main" id="{8BCAA008-1383-4571-9E84-4FEB89634E9C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2700000">
                <a:off x="1239" y="1515"/>
                <a:ext cx="115" cy="115"/>
              </a:xfrm>
              <a:prstGeom prst="rtTriangle">
                <a:avLst/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zh-CN" altLang="en-US" sz="2400" kern="0">
                  <a:solidFill>
                    <a:srgbClr val="000000"/>
                  </a:solidFill>
                  <a:latin typeface="Times New Roman" pitchFamily="18" charset="0"/>
                  <a:ea typeface="굴림" pitchFamily="34" charset="-127"/>
                </a:endParaRPr>
              </a:p>
            </p:txBody>
          </p:sp>
          <p:sp>
            <p:nvSpPr>
              <p:cNvPr id="7" name="AutoShape 25">
                <a:extLst>
                  <a:ext uri="{FF2B5EF4-FFF2-40B4-BE49-F238E27FC236}">
                    <a16:creationId xmlns:a16="http://schemas.microsoft.com/office/drawing/2014/main" id="{6BF5EA99-ED50-43AE-827E-CA69808EAB03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18900000" flipH="1">
                <a:off x="1239" y="1515"/>
                <a:ext cx="115" cy="115"/>
              </a:xfrm>
              <a:prstGeom prst="rtTriangle">
                <a:avLst/>
              </a:prstGeom>
              <a:solidFill>
                <a:srgbClr val="FF99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zh-CN" altLang="en-US" sz="2400" kern="0">
                  <a:solidFill>
                    <a:srgbClr val="000000"/>
                  </a:solidFill>
                  <a:latin typeface="Times New Roman" pitchFamily="18" charset="0"/>
                  <a:ea typeface="굴림" pitchFamily="34" charset="-127"/>
                </a:endParaRPr>
              </a:p>
            </p:txBody>
          </p:sp>
        </p:grpSp>
      </p:grpSp>
      <p:sp>
        <p:nvSpPr>
          <p:cNvPr id="27652" name="TextBox 45"/>
          <p:cNvSpPr txBox="1">
            <a:spLocks noChangeArrowheads="1"/>
          </p:cNvSpPr>
          <p:nvPr/>
        </p:nvSpPr>
        <p:spPr bwMode="auto">
          <a:xfrm>
            <a:off x="762000" y="437432"/>
            <a:ext cx="48418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CN" altLang="en-US" sz="28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2800" b="1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金属有机骨架与气体吸附</a:t>
            </a:r>
            <a:endParaRPr lang="zh-CN" altLang="en-US" sz="2800" b="1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56527" y="1524247"/>
            <a:ext cx="2339102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eaLnBrk="1" hangingPunct="1">
              <a:lnSpc>
                <a:spcPct val="90000"/>
              </a:lnSpc>
              <a:buClrTx/>
              <a:buFont typeface="Arial" panose="020B0604020202020204" pitchFamily="34" charset="0"/>
              <a:buNone/>
            </a:pPr>
            <a:r>
              <a:rPr lang="zh-CN" altLang="en-US" sz="28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气体吸附分离</a:t>
            </a:r>
            <a:endParaRPr lang="zh-CN" altLang="en-US" sz="2800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22000" y="6245552"/>
            <a:ext cx="5895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i="1" dirty="0">
                <a:latin typeface="Arial" panose="020B0604020202020204" pitchFamily="34" charset="0"/>
                <a:cs typeface="Arial" panose="020B0604020202020204" pitchFamily="34" charset="0"/>
              </a:rPr>
              <a:t>Microporous and Mesoporous Materials 55,217–230,2002</a:t>
            </a:r>
            <a:endParaRPr lang="zh-CN" altLang="en-US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74"/>
          <a:stretch/>
        </p:blipFill>
        <p:spPr>
          <a:xfrm>
            <a:off x="1332000" y="2004378"/>
            <a:ext cx="6127600" cy="11915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8" name="组合 7"/>
          <p:cNvGrpSpPr/>
          <p:nvPr/>
        </p:nvGrpSpPr>
        <p:grpSpPr>
          <a:xfrm>
            <a:off x="2612043" y="4537343"/>
            <a:ext cx="3567514" cy="1338828"/>
            <a:chOff x="1004486" y="4329000"/>
            <a:chExt cx="3567514" cy="1338828"/>
          </a:xfrm>
        </p:grpSpPr>
        <p:sp>
          <p:nvSpPr>
            <p:cNvPr id="10" name="矩形 9"/>
            <p:cNvSpPr/>
            <p:nvPr/>
          </p:nvSpPr>
          <p:spPr>
            <a:xfrm>
              <a:off x="1004486" y="4329000"/>
              <a:ext cx="1537600" cy="133882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en-US" altLang="zh-CN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en-US" altLang="zh-CN" b="1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altLang="zh-CN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r>
                <a:rPr lang="en-US" altLang="zh-CN" b="1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r>
                <a:rPr lang="en-US" altLang="zh-CN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/C</a:t>
              </a:r>
              <a:r>
                <a:rPr lang="en-US" altLang="zh-CN" b="1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altLang="zh-CN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r>
                <a:rPr lang="en-US" altLang="zh-CN" b="1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en-US" altLang="zh-CN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en-US" altLang="zh-CN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altLang="zh-CN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r>
                <a:rPr lang="en-US" altLang="zh-CN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altLang="zh-CN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/C</a:t>
              </a:r>
              <a:r>
                <a:rPr lang="en-US" altLang="zh-CN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altLang="zh-CN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r>
                <a:rPr lang="en-US" altLang="zh-CN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en-US" altLang="zh-CN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en-US" altLang="zh-CN" b="1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altLang="zh-CN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r>
                <a:rPr lang="en-US" altLang="zh-CN" b="1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r>
                <a:rPr lang="en-US" altLang="zh-CN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/C</a:t>
              </a:r>
              <a:r>
                <a:rPr lang="en-US" altLang="zh-CN" b="1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altLang="zh-CN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r>
                <a:rPr lang="en-US" altLang="zh-CN" b="1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  <a:endParaRPr lang="en-US" altLang="zh-CN" b="1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2781000" y="4329000"/>
              <a:ext cx="1791000" cy="13388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en-US" altLang="zh-CN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</a:t>
              </a:r>
              <a:r>
                <a:rPr lang="en-US" altLang="zh-CN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r>
                <a:rPr lang="en-US" altLang="zh-CN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/N</a:t>
              </a:r>
              <a:r>
                <a:rPr lang="en-US" altLang="zh-CN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en-US" altLang="zh-CN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</a:t>
              </a:r>
              <a:r>
                <a:rPr lang="en-US" altLang="zh-CN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r>
                <a:rPr lang="en-US" altLang="zh-CN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/CO</a:t>
              </a:r>
              <a:r>
                <a:rPr lang="en-US" altLang="zh-CN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en-US" altLang="zh-CN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en-US" altLang="zh-CN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altLang="zh-CN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r>
                <a:rPr lang="en-US" altLang="zh-CN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altLang="zh-CN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/CO</a:t>
              </a:r>
              <a:r>
                <a:rPr lang="en-US" altLang="zh-CN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9" name="圆角矩形 8"/>
          <p:cNvSpPr/>
          <p:nvPr/>
        </p:nvSpPr>
        <p:spPr>
          <a:xfrm>
            <a:off x="2719934" y="4239656"/>
            <a:ext cx="3330000" cy="1710000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下箭头 10"/>
          <p:cNvSpPr/>
          <p:nvPr/>
        </p:nvSpPr>
        <p:spPr>
          <a:xfrm>
            <a:off x="4269514" y="3449209"/>
            <a:ext cx="257486" cy="585000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451358" y="4093672"/>
            <a:ext cx="20506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常规方法：</a:t>
            </a:r>
            <a:endParaRPr lang="en-US" altLang="zh-CN" dirty="0" smtClean="0">
              <a:solidFill>
                <a:schemeClr val="accent1">
                  <a:lumMod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低温</a:t>
            </a: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高压精馏</a:t>
            </a:r>
            <a:endParaRPr lang="en-US" altLang="zh-CN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en-US" altLang="zh-CN" dirty="0"/>
          </a:p>
        </p:txBody>
      </p:sp>
      <p:sp>
        <p:nvSpPr>
          <p:cNvPr id="13" name="矩形 12"/>
          <p:cNvSpPr/>
          <p:nvPr/>
        </p:nvSpPr>
        <p:spPr>
          <a:xfrm>
            <a:off x="669292" y="4968930"/>
            <a:ext cx="13751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高能耗 </a:t>
            </a:r>
            <a:endParaRPr lang="en-US" altLang="zh-CN" sz="24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高成本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2682000" y="388112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应用范围</a:t>
            </a:r>
            <a:endParaRPr lang="zh-CN" altLang="en-US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1" name="云形标注 20"/>
          <p:cNvSpPr/>
          <p:nvPr/>
        </p:nvSpPr>
        <p:spPr>
          <a:xfrm>
            <a:off x="6106879" y="3580257"/>
            <a:ext cx="2786259" cy="1636461"/>
          </a:xfrm>
          <a:prstGeom prst="cloud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defTabSz="914400" eaLnBrk="1" hangingPunct="1">
              <a:lnSpc>
                <a:spcPct val="90000"/>
              </a:lnSpc>
              <a:buClrTx/>
              <a:buFont typeface="Arial" panose="020B0604020202020204" pitchFamily="34" charset="0"/>
              <a:buNone/>
            </a:pPr>
            <a:endParaRPr lang="en-US" altLang="zh-CN" dirty="0" smtClean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defTabSz="914400" eaLnBrk="1" hangingPunct="1">
              <a:lnSpc>
                <a:spcPct val="90000"/>
              </a:lnSpc>
              <a:buClrTx/>
              <a:buFont typeface="Arial" panose="020B0604020202020204" pitchFamily="34" charset="0"/>
              <a:buNone/>
            </a:pPr>
            <a:r>
              <a:rPr lang="zh-CN" altLang="en-US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优点：</a:t>
            </a:r>
            <a:endParaRPr lang="en-US" altLang="zh-CN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defTabSz="914400" eaLnBrk="1" hangingPunct="1">
              <a:lnSpc>
                <a:spcPct val="90000"/>
              </a:lnSpc>
              <a:buClrTx/>
              <a:buFont typeface="Arial" panose="020B0604020202020204" pitchFamily="34" charset="0"/>
              <a:buNone/>
            </a:pPr>
            <a:r>
              <a:rPr lang="zh-CN" altLang="en-US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操作成本低</a:t>
            </a:r>
            <a:endParaRPr lang="en-US" altLang="zh-CN" dirty="0" smtClean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defTabSz="914400" eaLnBrk="1" hangingPunct="1">
              <a:lnSpc>
                <a:spcPct val="90000"/>
              </a:lnSpc>
              <a:buClrTx/>
              <a:buFont typeface="Arial" panose="020B0604020202020204" pitchFamily="34" charset="0"/>
              <a:buNone/>
            </a:pPr>
            <a:r>
              <a:rPr lang="zh-CN" altLang="en-US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能效高</a:t>
            </a:r>
            <a:endParaRPr lang="en-US" altLang="zh-CN" dirty="0" smtClean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defTabSz="914400" eaLnBrk="1" hangingPunct="1">
              <a:lnSpc>
                <a:spcPct val="90000"/>
              </a:lnSpc>
              <a:buClrTx/>
              <a:buFont typeface="Arial" panose="020B0604020202020204" pitchFamily="34" charset="0"/>
              <a:buNone/>
            </a:pPr>
            <a:r>
              <a:rPr lang="zh-CN" altLang="en-US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稳定性好</a:t>
            </a:r>
            <a:endParaRPr lang="en-US" altLang="zh-CN" dirty="0" smtClean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defTabSz="914400" eaLnBrk="1" hangingPunct="1">
              <a:lnSpc>
                <a:spcPct val="90000"/>
              </a:lnSpc>
              <a:buClrTx/>
              <a:buFont typeface="Arial" panose="020B0604020202020204" pitchFamily="34" charset="0"/>
              <a:buNone/>
            </a:pPr>
            <a:r>
              <a:rPr lang="zh-CN" altLang="en-US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选择性好</a:t>
            </a:r>
            <a:endParaRPr lang="zh-CN" altLang="en-US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35353953"/>
      </p:ext>
    </p:extLst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灯片编号占位符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FE2453E2-94CD-4882-BCBB-4797D43293DB}" type="slidenum">
              <a:rPr lang="en-US" altLang="zh-CN" sz="1800" b="1" smtClean="0">
                <a:latin typeface="Arial" panose="020B0604020202020204" pitchFamily="34" charset="0"/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7</a:t>
            </a:fld>
            <a:endParaRPr lang="en-US" altLang="zh-CN" sz="1800" b="1" dirty="0" smtClean="0">
              <a:latin typeface="Arial" panose="020B0604020202020204" pitchFamily="34" charset="0"/>
            </a:endParaRPr>
          </a:p>
        </p:txBody>
      </p:sp>
      <p:grpSp>
        <p:nvGrpSpPr>
          <p:cNvPr id="27651" name="Group 28"/>
          <p:cNvGrpSpPr>
            <a:grpSpLocks/>
          </p:cNvGrpSpPr>
          <p:nvPr/>
        </p:nvGrpSpPr>
        <p:grpSpPr bwMode="auto">
          <a:xfrm>
            <a:off x="686055" y="751819"/>
            <a:ext cx="3889375" cy="152400"/>
            <a:chOff x="1239" y="3147"/>
            <a:chExt cx="2398" cy="115"/>
          </a:xfrm>
        </p:grpSpPr>
        <p:sp>
          <p:nvSpPr>
            <p:cNvPr id="4" name="Line 22">
              <a:extLst>
                <a:ext uri="{FF2B5EF4-FFF2-40B4-BE49-F238E27FC236}">
                  <a16:creationId xmlns:a16="http://schemas.microsoft.com/office/drawing/2014/main" id="{F8D9D857-CD51-49CC-BD53-1D333E4CB78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92" y="3204"/>
              <a:ext cx="2245" cy="9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grpSp>
          <p:nvGrpSpPr>
            <p:cNvPr id="27671" name="Group 23"/>
            <p:cNvGrpSpPr>
              <a:grpSpLocks/>
            </p:cNvGrpSpPr>
            <p:nvPr/>
          </p:nvGrpSpPr>
          <p:grpSpPr bwMode="auto">
            <a:xfrm>
              <a:off x="1239" y="3147"/>
              <a:ext cx="115" cy="115"/>
              <a:chOff x="1239" y="1515"/>
              <a:chExt cx="115" cy="115"/>
            </a:xfrm>
          </p:grpSpPr>
          <p:sp>
            <p:nvSpPr>
              <p:cNvPr id="6" name="AutoShape 24">
                <a:extLst>
                  <a:ext uri="{FF2B5EF4-FFF2-40B4-BE49-F238E27FC236}">
                    <a16:creationId xmlns:a16="http://schemas.microsoft.com/office/drawing/2014/main" id="{8BCAA008-1383-4571-9E84-4FEB89634E9C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2700000">
                <a:off x="1239" y="1515"/>
                <a:ext cx="115" cy="115"/>
              </a:xfrm>
              <a:prstGeom prst="rtTriangle">
                <a:avLst/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zh-CN" altLang="en-US" sz="2400" kern="0">
                  <a:solidFill>
                    <a:srgbClr val="000000"/>
                  </a:solidFill>
                  <a:latin typeface="Times New Roman" pitchFamily="18" charset="0"/>
                  <a:ea typeface="굴림" pitchFamily="34" charset="-127"/>
                </a:endParaRPr>
              </a:p>
            </p:txBody>
          </p:sp>
          <p:sp>
            <p:nvSpPr>
              <p:cNvPr id="7" name="AutoShape 25">
                <a:extLst>
                  <a:ext uri="{FF2B5EF4-FFF2-40B4-BE49-F238E27FC236}">
                    <a16:creationId xmlns:a16="http://schemas.microsoft.com/office/drawing/2014/main" id="{6BF5EA99-ED50-43AE-827E-CA69808EAB03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18900000" flipH="1">
                <a:off x="1239" y="1515"/>
                <a:ext cx="115" cy="115"/>
              </a:xfrm>
              <a:prstGeom prst="rtTriangle">
                <a:avLst/>
              </a:prstGeom>
              <a:solidFill>
                <a:srgbClr val="FF99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zh-CN" altLang="en-US" sz="2400" kern="0">
                  <a:solidFill>
                    <a:srgbClr val="000000"/>
                  </a:solidFill>
                  <a:latin typeface="Times New Roman" pitchFamily="18" charset="0"/>
                  <a:ea typeface="굴림" pitchFamily="34" charset="-127"/>
                </a:endParaRPr>
              </a:p>
            </p:txBody>
          </p:sp>
        </p:grpSp>
      </p:grpSp>
      <p:sp>
        <p:nvSpPr>
          <p:cNvPr id="27652" name="TextBox 45"/>
          <p:cNvSpPr txBox="1">
            <a:spLocks noChangeArrowheads="1"/>
          </p:cNvSpPr>
          <p:nvPr/>
        </p:nvSpPr>
        <p:spPr bwMode="auto">
          <a:xfrm>
            <a:off x="612000" y="281972"/>
            <a:ext cx="48418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CN" altLang="en-US" sz="28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2800" b="1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金属有机骨架与气体吸附</a:t>
            </a:r>
            <a:endParaRPr lang="zh-CN" altLang="en-US" sz="2800" b="1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42000" y="1041954"/>
            <a:ext cx="3252513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eaLnBrk="1" hangingPunct="1">
              <a:lnSpc>
                <a:spcPct val="90000"/>
              </a:lnSpc>
              <a:buClrTx/>
              <a:buFont typeface="Arial" panose="020B0604020202020204" pitchFamily="34" charset="0"/>
              <a:buNone/>
            </a:pPr>
            <a:r>
              <a:rPr lang="zh-CN" altLang="en-US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中子衍射</a:t>
            </a:r>
            <a:r>
              <a:rPr lang="zh-CN" altLang="en-US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分析</a:t>
            </a:r>
            <a:r>
              <a:rPr lang="zh-CN" altLang="en-US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气体吸附机理</a:t>
            </a:r>
            <a:endParaRPr lang="zh-CN" altLang="en-US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7000" y="4487329"/>
            <a:ext cx="2115000" cy="211041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000" y="1474163"/>
            <a:ext cx="3375000" cy="281732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7000" y="1498034"/>
            <a:ext cx="4825096" cy="28188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252000" y="5139000"/>
            <a:ext cx="42119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Rietveld </a:t>
            </a:r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</a:rPr>
              <a:t>refinements of the neutron powder diffraction data for </a:t>
            </a: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</a:rPr>
              <a:t>[Cu(Qc)</a:t>
            </a:r>
            <a:r>
              <a:rPr lang="en-US" altLang="zh-CN" sz="11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</a:rPr>
              <a:t>]</a:t>
            </a:r>
            <a:r>
              <a:rPr lang="en-US" altLang="zh-CN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∙0.67C</a:t>
            </a:r>
            <a:r>
              <a:rPr lang="en-US" altLang="zh-CN" sz="11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  <a:r>
              <a:rPr lang="en-US" altLang="zh-CN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D</a:t>
            </a:r>
            <a:r>
              <a:rPr lang="en-US" altLang="zh-CN" sz="11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6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22972911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灯片编号占位符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73D1E225-1BAD-4305-9DB3-6CFB57D00B74}" type="slidenum">
              <a:rPr lang="en-US" altLang="zh-CN" sz="1800" b="1" smtClean="0">
                <a:latin typeface="Arial" panose="020B0604020202020204" pitchFamily="34" charset="0"/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8</a:t>
            </a:fld>
            <a:endParaRPr lang="en-US" altLang="zh-CN" sz="1800" b="1" smtClean="0">
              <a:latin typeface="Arial" panose="020B0604020202020204" pitchFamily="34" charset="0"/>
            </a:endParaRPr>
          </a:p>
        </p:txBody>
      </p:sp>
      <p:grpSp>
        <p:nvGrpSpPr>
          <p:cNvPr id="39941" name="Group 28"/>
          <p:cNvGrpSpPr>
            <a:grpSpLocks/>
          </p:cNvGrpSpPr>
          <p:nvPr/>
        </p:nvGrpSpPr>
        <p:grpSpPr bwMode="auto">
          <a:xfrm>
            <a:off x="911225" y="990600"/>
            <a:ext cx="3452813" cy="195263"/>
            <a:chOff x="1239" y="3147"/>
            <a:chExt cx="2398" cy="115"/>
          </a:xfrm>
        </p:grpSpPr>
        <p:sp>
          <p:nvSpPr>
            <p:cNvPr id="5" name="Line 22">
              <a:extLst>
                <a:ext uri="{FF2B5EF4-FFF2-40B4-BE49-F238E27FC236}">
                  <a16:creationId xmlns:a16="http://schemas.microsoft.com/office/drawing/2014/main" id="{89C82293-F9AE-4587-B860-F7DEDF6B7E6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92" y="3204"/>
              <a:ext cx="2245" cy="9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grpSp>
          <p:nvGrpSpPr>
            <p:cNvPr id="39958" name="Group 23"/>
            <p:cNvGrpSpPr>
              <a:grpSpLocks/>
            </p:cNvGrpSpPr>
            <p:nvPr/>
          </p:nvGrpSpPr>
          <p:grpSpPr bwMode="auto">
            <a:xfrm>
              <a:off x="1239" y="3147"/>
              <a:ext cx="115" cy="115"/>
              <a:chOff x="1239" y="1515"/>
              <a:chExt cx="115" cy="115"/>
            </a:xfrm>
          </p:grpSpPr>
          <p:sp>
            <p:nvSpPr>
              <p:cNvPr id="7" name="AutoShape 24">
                <a:extLst>
                  <a:ext uri="{FF2B5EF4-FFF2-40B4-BE49-F238E27FC236}">
                    <a16:creationId xmlns:a16="http://schemas.microsoft.com/office/drawing/2014/main" id="{B6DAFA5E-AA50-4347-BB5B-F57BB8EDADB4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2700000">
                <a:off x="1239" y="1515"/>
                <a:ext cx="115" cy="115"/>
              </a:xfrm>
              <a:prstGeom prst="rtTriangle">
                <a:avLst/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zh-CN" altLang="en-US" sz="2400" kern="0">
                  <a:solidFill>
                    <a:srgbClr val="000000"/>
                  </a:solidFill>
                  <a:latin typeface="Times New Roman" pitchFamily="18" charset="0"/>
                  <a:ea typeface="굴림" pitchFamily="34" charset="-127"/>
                </a:endParaRPr>
              </a:p>
            </p:txBody>
          </p:sp>
          <p:sp>
            <p:nvSpPr>
              <p:cNvPr id="8" name="AutoShape 25">
                <a:extLst>
                  <a:ext uri="{FF2B5EF4-FFF2-40B4-BE49-F238E27FC236}">
                    <a16:creationId xmlns:a16="http://schemas.microsoft.com/office/drawing/2014/main" id="{38956771-CF52-4C33-8A60-42B3679DD0EA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18900000" flipH="1">
                <a:off x="1239" y="1515"/>
                <a:ext cx="115" cy="115"/>
              </a:xfrm>
              <a:prstGeom prst="rtTriangle">
                <a:avLst/>
              </a:prstGeom>
              <a:solidFill>
                <a:srgbClr val="FF99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zh-CN" altLang="en-US" sz="2400" kern="0">
                  <a:solidFill>
                    <a:srgbClr val="000000"/>
                  </a:solidFill>
                  <a:latin typeface="Times New Roman" pitchFamily="18" charset="0"/>
                  <a:ea typeface="굴림" pitchFamily="34" charset="-127"/>
                </a:endParaRPr>
              </a:p>
            </p:txBody>
          </p:sp>
        </p:grpSp>
      </p:grpSp>
      <p:sp>
        <p:nvSpPr>
          <p:cNvPr id="39942" name="TextBox 45"/>
          <p:cNvSpPr txBox="1">
            <a:spLocks noChangeArrowheads="1"/>
          </p:cNvSpPr>
          <p:nvPr/>
        </p:nvSpPr>
        <p:spPr bwMode="auto">
          <a:xfrm>
            <a:off x="993775" y="579438"/>
            <a:ext cx="34909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CN" altLang="en-US" sz="2800" b="1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研究内容与进展</a:t>
            </a:r>
            <a:endParaRPr lang="zh-CN" altLang="en-US" sz="2800" b="1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198734" y="5049000"/>
            <a:ext cx="58208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tx2"/>
              </a:buClr>
              <a:buFont typeface="Wingdings" panose="05000000000000000000" pitchFamily="2" charset="2"/>
              <a:buChar char="u"/>
            </a:pPr>
            <a:r>
              <a:rPr lang="zh-CN" altLang="en-US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增加</a:t>
            </a:r>
            <a:r>
              <a:rPr lang="en-US" altLang="zh-CN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MOFs</a:t>
            </a:r>
            <a:r>
              <a:rPr lang="zh-CN" altLang="en-US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骨架中极性基团可以提高</a:t>
            </a:r>
            <a:r>
              <a:rPr lang="en-US" altLang="zh-CN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H</a:t>
            </a:r>
            <a:r>
              <a:rPr lang="en-US" altLang="zh-CN" baseline="-250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存储量</a:t>
            </a:r>
          </a:p>
          <a:p>
            <a:pPr marL="285750" indent="-285750">
              <a:lnSpc>
                <a:spcPct val="150000"/>
              </a:lnSpc>
              <a:buClr>
                <a:schemeClr val="tx2"/>
              </a:buClr>
              <a:buFont typeface="Wingdings" panose="05000000000000000000" pitchFamily="2" charset="2"/>
              <a:buChar char="u"/>
            </a:pPr>
            <a:r>
              <a:rPr lang="en-US" altLang="zh-CN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UiO-66</a:t>
            </a:r>
            <a:r>
              <a:rPr lang="en-US" altLang="zh-CN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-A</a:t>
            </a:r>
            <a:r>
              <a:rPr lang="zh-CN" alt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结构中炔基的引入可以增加</a:t>
            </a:r>
            <a:r>
              <a:rPr lang="zh-CN" altLang="en-US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与</a:t>
            </a:r>
            <a:r>
              <a:rPr lang="en-US" altLang="zh-CN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H</a:t>
            </a:r>
            <a:r>
              <a:rPr lang="en-US" altLang="zh-CN" baseline="-25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的相互作用</a:t>
            </a:r>
          </a:p>
        </p:txBody>
      </p:sp>
      <p:sp>
        <p:nvSpPr>
          <p:cNvPr id="17" name="矩形 9"/>
          <p:cNvSpPr>
            <a:spLocks noChangeArrowheads="1"/>
          </p:cNvSpPr>
          <p:nvPr/>
        </p:nvSpPr>
        <p:spPr bwMode="auto">
          <a:xfrm>
            <a:off x="803617" y="1324246"/>
            <a:ext cx="8191014" cy="412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-457200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just" eaLnBrk="1" hangingPunct="1">
              <a:lnSpc>
                <a:spcPts val="25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CN" sz="1800" b="1" dirty="0" smtClean="0">
                <a:solidFill>
                  <a:srgbClr val="0C121A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UiO-66-A</a:t>
            </a:r>
            <a:r>
              <a:rPr lang="zh-CN" altLang="en-US" sz="1800" b="1" dirty="0" smtClean="0">
                <a:solidFill>
                  <a:srgbClr val="0C121A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的制备与氢气存储研究</a:t>
            </a:r>
            <a:endParaRPr lang="en-US" altLang="zh-CN" sz="1800" b="1" dirty="0">
              <a:solidFill>
                <a:srgbClr val="0C121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000" y="2259000"/>
            <a:ext cx="3253258" cy="175048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038" y="1600200"/>
            <a:ext cx="3776663" cy="2557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954309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水滴">
  <a:themeElements>
    <a:clrScheme name="水滴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水滴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水滴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水滴</Template>
  <TotalTime>26151</TotalTime>
  <Words>592</Words>
  <Application>Microsoft Office PowerPoint</Application>
  <PresentationFormat>全屏显示(4:3)</PresentationFormat>
  <Paragraphs>192</Paragraphs>
  <Slides>15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7" baseType="lpstr">
      <vt:lpstr>굴림</vt:lpstr>
      <vt:lpstr>黑体</vt:lpstr>
      <vt:lpstr>华文新魏</vt:lpstr>
      <vt:lpstr>楷体</vt:lpstr>
      <vt:lpstr>宋体</vt:lpstr>
      <vt:lpstr>Arial</vt:lpstr>
      <vt:lpstr>Calibri</vt:lpstr>
      <vt:lpstr>Times New Roman</vt:lpstr>
      <vt:lpstr>Tw Cen MT</vt:lpstr>
      <vt:lpstr>Wingdings</vt:lpstr>
      <vt:lpstr>水滴</vt:lpstr>
      <vt:lpstr>CS ChemDraw Drawing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HuHong</dc:creator>
  <cp:lastModifiedBy>鲍鲍</cp:lastModifiedBy>
  <cp:revision>2469</cp:revision>
  <cp:lastPrinted>1601-01-01T00:00:00Z</cp:lastPrinted>
  <dcterms:created xsi:type="dcterms:W3CDTF">1601-01-01T00:00:00Z</dcterms:created>
  <dcterms:modified xsi:type="dcterms:W3CDTF">2022-06-29T05:52:39Z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