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3" r:id="rId7"/>
    <p:sldId id="264" r:id="rId8"/>
    <p:sldId id="265" r:id="rId9"/>
    <p:sldId id="266" r:id="rId10"/>
    <p:sldId id="261" r:id="rId11"/>
    <p:sldId id="268" r:id="rId12"/>
    <p:sldId id="269" r:id="rId13"/>
    <p:sldId id="267" r:id="rId14"/>
    <p:sldId id="272" r:id="rId15"/>
    <p:sldId id="262" r:id="rId1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560E"/>
    <a:srgbClr val="3772A8"/>
    <a:srgbClr val="BF540C"/>
    <a:srgbClr val="D6D6D6"/>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9" autoAdjust="0"/>
    <p:restoredTop sz="94660"/>
  </p:normalViewPr>
  <p:slideViewPr>
    <p:cSldViewPr snapToGrid="0">
      <p:cViewPr varScale="1">
        <p:scale>
          <a:sx n="64" d="100"/>
          <a:sy n="64" d="100"/>
        </p:scale>
        <p:origin x="125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A7DEC-CE00-4B87-9BF1-59C5DA73329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zh-CN" altLang="en-US"/>
        </a:p>
      </dgm:t>
    </dgm:pt>
    <dgm:pt modelId="{CBCAEFAD-ABE8-4091-A5A4-CDFB7A11961F}">
      <dgm:prSet phldrT="[文本]"/>
      <dgm:spPr/>
      <dgm:t>
        <a:bodyPr/>
        <a:lstStyle/>
        <a:p>
          <a:r>
            <a:rPr lang="zh-CN" altLang="en-US" b="0" cap="none" spc="0" dirty="0" smtClean="0">
              <a:ln w="0"/>
              <a:effectLst>
                <a:outerShdw blurRad="38100" dist="19050" dir="2700000" algn="tl" rotWithShape="0">
                  <a:schemeClr val="dk1">
                    <a:alpha val="40000"/>
                  </a:schemeClr>
                </a:outerShdw>
              </a:effectLst>
            </a:rPr>
            <a:t>    研究背景</a:t>
          </a:r>
          <a:endParaRPr lang="zh-CN" altLang="en-US" b="0" cap="none" spc="0" dirty="0">
            <a:ln w="0"/>
            <a:effectLst>
              <a:outerShdw blurRad="38100" dist="19050" dir="2700000" algn="tl" rotWithShape="0">
                <a:schemeClr val="dk1">
                  <a:alpha val="40000"/>
                </a:schemeClr>
              </a:outerShdw>
            </a:effectLst>
          </a:endParaRPr>
        </a:p>
      </dgm:t>
    </dgm:pt>
    <dgm:pt modelId="{87B2EF08-4A09-4CB4-8580-F926D9137E41}" type="parTrans" cxnId="{0A6CCC47-AC03-48FE-BF14-6179EB4CDE1B}">
      <dgm:prSet/>
      <dgm:spPr/>
      <dgm:t>
        <a:bodyPr/>
        <a:lstStyle/>
        <a:p>
          <a:endParaRPr lang="zh-CN" altLang="en-US"/>
        </a:p>
      </dgm:t>
    </dgm:pt>
    <dgm:pt modelId="{32E2E813-B1B2-47A7-A159-4D267AA50B93}" type="sibTrans" cxnId="{0A6CCC47-AC03-48FE-BF14-6179EB4CDE1B}">
      <dgm:prSet/>
      <dgm:spPr/>
      <dgm:t>
        <a:bodyPr/>
        <a:lstStyle/>
        <a:p>
          <a:endParaRPr lang="zh-CN" altLang="en-US"/>
        </a:p>
      </dgm:t>
    </dgm:pt>
    <dgm:pt modelId="{D295D043-8894-4B4C-B7D4-DE327F711EFB}">
      <dgm:prSet phldrT="[文本]"/>
      <dgm:spPr/>
      <dgm:t>
        <a:bodyPr/>
        <a:lstStyle/>
        <a:p>
          <a:r>
            <a:rPr lang="zh-CN" altLang="en-US" b="0" cap="none" spc="0" smtClean="0">
              <a:ln w="0"/>
              <a:effectLst>
                <a:outerShdw blurRad="38100" dist="19050" dir="2700000" algn="tl" rotWithShape="0">
                  <a:schemeClr val="dk1">
                    <a:alpha val="40000"/>
                  </a:schemeClr>
                </a:outerShdw>
              </a:effectLst>
            </a:rPr>
            <a:t>    研究方法</a:t>
          </a:r>
          <a:endParaRPr lang="zh-CN" altLang="en-US" b="0" cap="none" spc="0" dirty="0">
            <a:ln w="0"/>
            <a:effectLst>
              <a:outerShdw blurRad="38100" dist="19050" dir="2700000" algn="tl" rotWithShape="0">
                <a:schemeClr val="dk1">
                  <a:alpha val="40000"/>
                </a:schemeClr>
              </a:outerShdw>
            </a:effectLst>
          </a:endParaRPr>
        </a:p>
      </dgm:t>
    </dgm:pt>
    <dgm:pt modelId="{8D1BB2CA-7136-4F7F-B439-78DD2D017CCE}" type="parTrans" cxnId="{B3EB6AB0-7982-417C-8A38-321C9F8FDAAB}">
      <dgm:prSet/>
      <dgm:spPr/>
      <dgm:t>
        <a:bodyPr/>
        <a:lstStyle/>
        <a:p>
          <a:endParaRPr lang="zh-CN" altLang="en-US"/>
        </a:p>
      </dgm:t>
    </dgm:pt>
    <dgm:pt modelId="{23478050-0301-4E64-90FB-C9B77F5E9016}" type="sibTrans" cxnId="{B3EB6AB0-7982-417C-8A38-321C9F8FDAAB}">
      <dgm:prSet/>
      <dgm:spPr/>
      <dgm:t>
        <a:bodyPr/>
        <a:lstStyle/>
        <a:p>
          <a:endParaRPr lang="zh-CN" altLang="en-US"/>
        </a:p>
      </dgm:t>
    </dgm:pt>
    <dgm:pt modelId="{43CDFC27-7992-4845-A2FF-945503D8AFE1}">
      <dgm:prSet phldrT="[文本]"/>
      <dgm:spPr/>
      <dgm:t>
        <a:bodyPr/>
        <a:lstStyle/>
        <a:p>
          <a:r>
            <a:rPr lang="zh-CN" altLang="en-US" b="0" cap="none" spc="0" smtClean="0">
              <a:ln w="0"/>
              <a:effectLst>
                <a:outerShdw blurRad="38100" dist="19050" dir="2700000" algn="tl" rotWithShape="0">
                  <a:schemeClr val="dk1">
                    <a:alpha val="40000"/>
                  </a:schemeClr>
                </a:outerShdw>
              </a:effectLst>
            </a:rPr>
            <a:t>    研究内容</a:t>
          </a:r>
          <a:endParaRPr lang="zh-CN" altLang="en-US" b="0" cap="none" spc="0" dirty="0">
            <a:ln w="0"/>
            <a:effectLst>
              <a:outerShdw blurRad="38100" dist="19050" dir="2700000" algn="tl" rotWithShape="0">
                <a:schemeClr val="dk1">
                  <a:alpha val="40000"/>
                </a:schemeClr>
              </a:outerShdw>
            </a:effectLst>
          </a:endParaRPr>
        </a:p>
      </dgm:t>
    </dgm:pt>
    <dgm:pt modelId="{C7E0E323-E3DE-4DD9-A8F3-A04C11FCD10D}" type="parTrans" cxnId="{51CBFC55-74FF-4D00-9B55-7DBE5C9AF7F5}">
      <dgm:prSet/>
      <dgm:spPr/>
      <dgm:t>
        <a:bodyPr/>
        <a:lstStyle/>
        <a:p>
          <a:endParaRPr lang="zh-CN" altLang="en-US"/>
        </a:p>
      </dgm:t>
    </dgm:pt>
    <dgm:pt modelId="{C58815E8-DD4C-43F0-87EC-EF2C58FF8A78}" type="sibTrans" cxnId="{51CBFC55-74FF-4D00-9B55-7DBE5C9AF7F5}">
      <dgm:prSet/>
      <dgm:spPr/>
      <dgm:t>
        <a:bodyPr/>
        <a:lstStyle/>
        <a:p>
          <a:endParaRPr lang="zh-CN" altLang="en-US"/>
        </a:p>
      </dgm:t>
    </dgm:pt>
    <dgm:pt modelId="{050EE3DC-11DE-425D-AFDF-11D462CE494F}">
      <dgm:prSet/>
      <dgm:spPr/>
      <dgm:t>
        <a:bodyPr/>
        <a:lstStyle/>
        <a:p>
          <a:r>
            <a:rPr lang="zh-CN" altLang="en-US" b="0" cap="none" spc="0" dirty="0" smtClean="0">
              <a:ln w="0"/>
              <a:effectLst>
                <a:outerShdw blurRad="38100" dist="19050" dir="2700000" algn="tl" rotWithShape="0">
                  <a:schemeClr val="dk1">
                    <a:alpha val="40000"/>
                  </a:schemeClr>
                </a:outerShdw>
              </a:effectLst>
            </a:rPr>
            <a:t>    研究总结</a:t>
          </a:r>
          <a:endParaRPr lang="zh-CN" altLang="en-US" b="0" cap="none" spc="0" dirty="0">
            <a:ln w="0"/>
            <a:effectLst>
              <a:outerShdw blurRad="38100" dist="19050" dir="2700000" algn="tl" rotWithShape="0">
                <a:schemeClr val="dk1">
                  <a:alpha val="40000"/>
                </a:schemeClr>
              </a:outerShdw>
            </a:effectLst>
          </a:endParaRPr>
        </a:p>
      </dgm:t>
    </dgm:pt>
    <dgm:pt modelId="{F46D2361-C8B0-4C9E-9553-8EC1F1C0FEC2}" type="parTrans" cxnId="{5AC8E6BD-7974-47EE-AC18-61C3DB6AAB95}">
      <dgm:prSet/>
      <dgm:spPr/>
      <dgm:t>
        <a:bodyPr/>
        <a:lstStyle/>
        <a:p>
          <a:endParaRPr lang="zh-CN" altLang="en-US"/>
        </a:p>
      </dgm:t>
    </dgm:pt>
    <dgm:pt modelId="{BC2FFD9D-A814-453E-BF4A-14E42F402DE6}" type="sibTrans" cxnId="{5AC8E6BD-7974-47EE-AC18-61C3DB6AAB95}">
      <dgm:prSet/>
      <dgm:spPr/>
      <dgm:t>
        <a:bodyPr/>
        <a:lstStyle/>
        <a:p>
          <a:endParaRPr lang="zh-CN" altLang="en-US"/>
        </a:p>
      </dgm:t>
    </dgm:pt>
    <dgm:pt modelId="{B61306B4-A6F6-469D-9300-DC5A9D5B1A7A}">
      <dgm:prSet/>
      <dgm:spPr/>
      <dgm:t>
        <a:bodyPr/>
        <a:lstStyle/>
        <a:p>
          <a:r>
            <a:rPr lang="zh-CN" altLang="en-US" b="0" cap="none" spc="0" smtClean="0">
              <a:ln w="0"/>
              <a:effectLst>
                <a:outerShdw blurRad="38100" dist="19050" dir="2700000" algn="tl" rotWithShape="0">
                  <a:schemeClr val="dk1">
                    <a:alpha val="40000"/>
                  </a:schemeClr>
                </a:outerShdw>
              </a:effectLst>
            </a:rPr>
            <a:t>    致谢</a:t>
          </a:r>
          <a:endParaRPr lang="zh-CN" altLang="en-US" b="0" cap="none" spc="0" dirty="0">
            <a:ln w="0"/>
            <a:effectLst>
              <a:outerShdw blurRad="38100" dist="19050" dir="2700000" algn="tl" rotWithShape="0">
                <a:schemeClr val="dk1">
                  <a:alpha val="40000"/>
                </a:schemeClr>
              </a:outerShdw>
            </a:effectLst>
          </a:endParaRPr>
        </a:p>
      </dgm:t>
    </dgm:pt>
    <dgm:pt modelId="{CB5F4E61-4C1D-487F-BCF6-2D8243ADCA12}" type="parTrans" cxnId="{BB4DC37D-B045-4C0E-9DFE-6BFC5007DBFB}">
      <dgm:prSet/>
      <dgm:spPr/>
      <dgm:t>
        <a:bodyPr/>
        <a:lstStyle/>
        <a:p>
          <a:endParaRPr lang="zh-CN" altLang="en-US"/>
        </a:p>
      </dgm:t>
    </dgm:pt>
    <dgm:pt modelId="{7CADA95F-D000-4D8C-BA71-189610623411}" type="sibTrans" cxnId="{BB4DC37D-B045-4C0E-9DFE-6BFC5007DBFB}">
      <dgm:prSet/>
      <dgm:spPr/>
      <dgm:t>
        <a:bodyPr/>
        <a:lstStyle/>
        <a:p>
          <a:endParaRPr lang="zh-CN" altLang="en-US"/>
        </a:p>
      </dgm:t>
    </dgm:pt>
    <dgm:pt modelId="{080F2DBC-A4AA-48BE-A47D-25D2A5094CD1}" type="pres">
      <dgm:prSet presAssocID="{703A7DEC-CE00-4B87-9BF1-59C5DA733297}" presName="Name0" presStyleCnt="0">
        <dgm:presLayoutVars>
          <dgm:chMax val="7"/>
          <dgm:chPref val="7"/>
          <dgm:dir/>
        </dgm:presLayoutVars>
      </dgm:prSet>
      <dgm:spPr/>
      <dgm:t>
        <a:bodyPr/>
        <a:lstStyle/>
        <a:p>
          <a:endParaRPr lang="zh-CN" altLang="en-US"/>
        </a:p>
      </dgm:t>
    </dgm:pt>
    <dgm:pt modelId="{479D9D4F-FD12-4A00-965E-B68C0EFD4D0D}" type="pres">
      <dgm:prSet presAssocID="{703A7DEC-CE00-4B87-9BF1-59C5DA733297}" presName="Name1" presStyleCnt="0"/>
      <dgm:spPr/>
    </dgm:pt>
    <dgm:pt modelId="{5ED4D27F-F53D-4F29-9E3E-818207CD6E4D}" type="pres">
      <dgm:prSet presAssocID="{703A7DEC-CE00-4B87-9BF1-59C5DA733297}" presName="cycle" presStyleCnt="0"/>
      <dgm:spPr/>
    </dgm:pt>
    <dgm:pt modelId="{99EDCF7E-1688-4BE9-AEAD-29C2B47107FD}" type="pres">
      <dgm:prSet presAssocID="{703A7DEC-CE00-4B87-9BF1-59C5DA733297}" presName="srcNode" presStyleLbl="node1" presStyleIdx="0" presStyleCnt="5"/>
      <dgm:spPr/>
    </dgm:pt>
    <dgm:pt modelId="{986CDD75-C27E-4BCF-8E49-6911D7007104}" type="pres">
      <dgm:prSet presAssocID="{703A7DEC-CE00-4B87-9BF1-59C5DA733297}" presName="conn" presStyleLbl="parChTrans1D2" presStyleIdx="0" presStyleCnt="1"/>
      <dgm:spPr/>
      <dgm:t>
        <a:bodyPr/>
        <a:lstStyle/>
        <a:p>
          <a:endParaRPr lang="zh-CN" altLang="en-US"/>
        </a:p>
      </dgm:t>
    </dgm:pt>
    <dgm:pt modelId="{A4CAF404-388E-4136-8A50-C8CE2CDAE507}" type="pres">
      <dgm:prSet presAssocID="{703A7DEC-CE00-4B87-9BF1-59C5DA733297}" presName="extraNode" presStyleLbl="node1" presStyleIdx="0" presStyleCnt="5"/>
      <dgm:spPr/>
    </dgm:pt>
    <dgm:pt modelId="{39C8276C-5826-4292-BDC0-B72BEE8FD1D7}" type="pres">
      <dgm:prSet presAssocID="{703A7DEC-CE00-4B87-9BF1-59C5DA733297}" presName="dstNode" presStyleLbl="node1" presStyleIdx="0" presStyleCnt="5"/>
      <dgm:spPr/>
    </dgm:pt>
    <dgm:pt modelId="{C1021364-023F-4031-ADEB-F877B1901E23}" type="pres">
      <dgm:prSet presAssocID="{CBCAEFAD-ABE8-4091-A5A4-CDFB7A11961F}" presName="text_1" presStyleLbl="node1" presStyleIdx="0" presStyleCnt="5">
        <dgm:presLayoutVars>
          <dgm:bulletEnabled val="1"/>
        </dgm:presLayoutVars>
      </dgm:prSet>
      <dgm:spPr/>
      <dgm:t>
        <a:bodyPr/>
        <a:lstStyle/>
        <a:p>
          <a:endParaRPr lang="zh-CN" altLang="en-US"/>
        </a:p>
      </dgm:t>
    </dgm:pt>
    <dgm:pt modelId="{DF100259-C2B8-4957-8047-8787DB240916}" type="pres">
      <dgm:prSet presAssocID="{CBCAEFAD-ABE8-4091-A5A4-CDFB7A11961F}" presName="accent_1" presStyleCnt="0"/>
      <dgm:spPr/>
    </dgm:pt>
    <dgm:pt modelId="{CA0452F3-E3E5-44CF-879E-DEF6E71FC7F8}" type="pres">
      <dgm:prSet presAssocID="{CBCAEFAD-ABE8-4091-A5A4-CDFB7A11961F}" presName="accentRepeatNode" presStyleLbl="solidFgAcc1" presStyleIdx="0" presStyleCnt="5"/>
      <dgm:spPr/>
    </dgm:pt>
    <dgm:pt modelId="{3B625940-4C4C-4B19-AABE-CAB01CFEBD02}" type="pres">
      <dgm:prSet presAssocID="{D295D043-8894-4B4C-B7D4-DE327F711EFB}" presName="text_2" presStyleLbl="node1" presStyleIdx="1" presStyleCnt="5">
        <dgm:presLayoutVars>
          <dgm:bulletEnabled val="1"/>
        </dgm:presLayoutVars>
      </dgm:prSet>
      <dgm:spPr/>
      <dgm:t>
        <a:bodyPr/>
        <a:lstStyle/>
        <a:p>
          <a:endParaRPr lang="zh-CN" altLang="en-US"/>
        </a:p>
      </dgm:t>
    </dgm:pt>
    <dgm:pt modelId="{F5691471-4224-424E-BE8B-169086C63350}" type="pres">
      <dgm:prSet presAssocID="{D295D043-8894-4B4C-B7D4-DE327F711EFB}" presName="accent_2" presStyleCnt="0"/>
      <dgm:spPr/>
    </dgm:pt>
    <dgm:pt modelId="{444E0C07-2AB9-4855-B8BC-342B549F694B}" type="pres">
      <dgm:prSet presAssocID="{D295D043-8894-4B4C-B7D4-DE327F711EFB}" presName="accentRepeatNode" presStyleLbl="solidFgAcc1" presStyleIdx="1" presStyleCnt="5"/>
      <dgm:spPr/>
    </dgm:pt>
    <dgm:pt modelId="{43587DA9-0BEA-4FAF-9909-8024941B3E09}" type="pres">
      <dgm:prSet presAssocID="{43CDFC27-7992-4845-A2FF-945503D8AFE1}" presName="text_3" presStyleLbl="node1" presStyleIdx="2" presStyleCnt="5">
        <dgm:presLayoutVars>
          <dgm:bulletEnabled val="1"/>
        </dgm:presLayoutVars>
      </dgm:prSet>
      <dgm:spPr/>
      <dgm:t>
        <a:bodyPr/>
        <a:lstStyle/>
        <a:p>
          <a:endParaRPr lang="zh-CN" altLang="en-US"/>
        </a:p>
      </dgm:t>
    </dgm:pt>
    <dgm:pt modelId="{81181927-8D0E-4A10-95DF-067CF19C5947}" type="pres">
      <dgm:prSet presAssocID="{43CDFC27-7992-4845-A2FF-945503D8AFE1}" presName="accent_3" presStyleCnt="0"/>
      <dgm:spPr/>
    </dgm:pt>
    <dgm:pt modelId="{11468DFD-172D-44CB-9052-C3E6456DC3AE}" type="pres">
      <dgm:prSet presAssocID="{43CDFC27-7992-4845-A2FF-945503D8AFE1}" presName="accentRepeatNode" presStyleLbl="solidFgAcc1" presStyleIdx="2" presStyleCnt="5"/>
      <dgm:spPr/>
    </dgm:pt>
    <dgm:pt modelId="{F688BAE2-0EA3-402C-AFE5-0981C8E58E07}" type="pres">
      <dgm:prSet presAssocID="{050EE3DC-11DE-425D-AFDF-11D462CE494F}" presName="text_4" presStyleLbl="node1" presStyleIdx="3" presStyleCnt="5">
        <dgm:presLayoutVars>
          <dgm:bulletEnabled val="1"/>
        </dgm:presLayoutVars>
      </dgm:prSet>
      <dgm:spPr/>
      <dgm:t>
        <a:bodyPr/>
        <a:lstStyle/>
        <a:p>
          <a:endParaRPr lang="zh-CN" altLang="en-US"/>
        </a:p>
      </dgm:t>
    </dgm:pt>
    <dgm:pt modelId="{1E26F8CD-9DE5-496B-BFB4-D65F073F08D4}" type="pres">
      <dgm:prSet presAssocID="{050EE3DC-11DE-425D-AFDF-11D462CE494F}" presName="accent_4" presStyleCnt="0"/>
      <dgm:spPr/>
    </dgm:pt>
    <dgm:pt modelId="{5EDB143B-E64B-4FFC-AA76-1D61ED5DC4A0}" type="pres">
      <dgm:prSet presAssocID="{050EE3DC-11DE-425D-AFDF-11D462CE494F}" presName="accentRepeatNode" presStyleLbl="solidFgAcc1" presStyleIdx="3" presStyleCnt="5"/>
      <dgm:spPr/>
    </dgm:pt>
    <dgm:pt modelId="{3F7BB152-71DB-4AAA-AAB4-5F3FA5492B9F}" type="pres">
      <dgm:prSet presAssocID="{B61306B4-A6F6-469D-9300-DC5A9D5B1A7A}" presName="text_5" presStyleLbl="node1" presStyleIdx="4" presStyleCnt="5">
        <dgm:presLayoutVars>
          <dgm:bulletEnabled val="1"/>
        </dgm:presLayoutVars>
      </dgm:prSet>
      <dgm:spPr/>
      <dgm:t>
        <a:bodyPr/>
        <a:lstStyle/>
        <a:p>
          <a:endParaRPr lang="zh-CN" altLang="en-US"/>
        </a:p>
      </dgm:t>
    </dgm:pt>
    <dgm:pt modelId="{2160F904-CF80-4BC8-8E33-EF88748301F4}" type="pres">
      <dgm:prSet presAssocID="{B61306B4-A6F6-469D-9300-DC5A9D5B1A7A}" presName="accent_5" presStyleCnt="0"/>
      <dgm:spPr/>
    </dgm:pt>
    <dgm:pt modelId="{594F31B9-9702-41CF-B9C1-DD0288DAF8EB}" type="pres">
      <dgm:prSet presAssocID="{B61306B4-A6F6-469D-9300-DC5A9D5B1A7A}" presName="accentRepeatNode" presStyleLbl="solidFgAcc1" presStyleIdx="4" presStyleCnt="5"/>
      <dgm:spPr/>
    </dgm:pt>
  </dgm:ptLst>
  <dgm:cxnLst>
    <dgm:cxn modelId="{E5089A82-ADD5-45F0-8031-DCBF4C5ED645}" type="presOf" srcId="{32E2E813-B1B2-47A7-A159-4D267AA50B93}" destId="{986CDD75-C27E-4BCF-8E49-6911D7007104}" srcOrd="0" destOrd="0" presId="urn:microsoft.com/office/officeart/2008/layout/VerticalCurvedList"/>
    <dgm:cxn modelId="{EA8C8244-9011-45D6-B9A4-AEF9A0A66D6D}" type="presOf" srcId="{703A7DEC-CE00-4B87-9BF1-59C5DA733297}" destId="{080F2DBC-A4AA-48BE-A47D-25D2A5094CD1}" srcOrd="0" destOrd="0" presId="urn:microsoft.com/office/officeart/2008/layout/VerticalCurvedList"/>
    <dgm:cxn modelId="{51CBFC55-74FF-4D00-9B55-7DBE5C9AF7F5}" srcId="{703A7DEC-CE00-4B87-9BF1-59C5DA733297}" destId="{43CDFC27-7992-4845-A2FF-945503D8AFE1}" srcOrd="2" destOrd="0" parTransId="{C7E0E323-E3DE-4DD9-A8F3-A04C11FCD10D}" sibTransId="{C58815E8-DD4C-43F0-87EC-EF2C58FF8A78}"/>
    <dgm:cxn modelId="{574C1EF1-AE4C-4B6F-A5D4-B6FAF0B977BF}" type="presOf" srcId="{B61306B4-A6F6-469D-9300-DC5A9D5B1A7A}" destId="{3F7BB152-71DB-4AAA-AAB4-5F3FA5492B9F}" srcOrd="0" destOrd="0" presId="urn:microsoft.com/office/officeart/2008/layout/VerticalCurvedList"/>
    <dgm:cxn modelId="{BB4DC37D-B045-4C0E-9DFE-6BFC5007DBFB}" srcId="{703A7DEC-CE00-4B87-9BF1-59C5DA733297}" destId="{B61306B4-A6F6-469D-9300-DC5A9D5B1A7A}" srcOrd="4" destOrd="0" parTransId="{CB5F4E61-4C1D-487F-BCF6-2D8243ADCA12}" sibTransId="{7CADA95F-D000-4D8C-BA71-189610623411}"/>
    <dgm:cxn modelId="{DB972EDC-60A1-4799-B58B-154AB2C5C750}" type="presOf" srcId="{D295D043-8894-4B4C-B7D4-DE327F711EFB}" destId="{3B625940-4C4C-4B19-AABE-CAB01CFEBD02}" srcOrd="0" destOrd="0" presId="urn:microsoft.com/office/officeart/2008/layout/VerticalCurvedList"/>
    <dgm:cxn modelId="{5C0F8967-E24B-45BE-86A4-D5716FC40AB4}" type="presOf" srcId="{43CDFC27-7992-4845-A2FF-945503D8AFE1}" destId="{43587DA9-0BEA-4FAF-9909-8024941B3E09}" srcOrd="0" destOrd="0" presId="urn:microsoft.com/office/officeart/2008/layout/VerticalCurvedList"/>
    <dgm:cxn modelId="{0A6CCC47-AC03-48FE-BF14-6179EB4CDE1B}" srcId="{703A7DEC-CE00-4B87-9BF1-59C5DA733297}" destId="{CBCAEFAD-ABE8-4091-A5A4-CDFB7A11961F}" srcOrd="0" destOrd="0" parTransId="{87B2EF08-4A09-4CB4-8580-F926D9137E41}" sibTransId="{32E2E813-B1B2-47A7-A159-4D267AA50B93}"/>
    <dgm:cxn modelId="{49D3A6DB-22BE-4ACF-8130-289B4196E5E5}" type="presOf" srcId="{CBCAEFAD-ABE8-4091-A5A4-CDFB7A11961F}" destId="{C1021364-023F-4031-ADEB-F877B1901E23}" srcOrd="0" destOrd="0" presId="urn:microsoft.com/office/officeart/2008/layout/VerticalCurvedList"/>
    <dgm:cxn modelId="{5AC8E6BD-7974-47EE-AC18-61C3DB6AAB95}" srcId="{703A7DEC-CE00-4B87-9BF1-59C5DA733297}" destId="{050EE3DC-11DE-425D-AFDF-11D462CE494F}" srcOrd="3" destOrd="0" parTransId="{F46D2361-C8B0-4C9E-9553-8EC1F1C0FEC2}" sibTransId="{BC2FFD9D-A814-453E-BF4A-14E42F402DE6}"/>
    <dgm:cxn modelId="{B3EB6AB0-7982-417C-8A38-321C9F8FDAAB}" srcId="{703A7DEC-CE00-4B87-9BF1-59C5DA733297}" destId="{D295D043-8894-4B4C-B7D4-DE327F711EFB}" srcOrd="1" destOrd="0" parTransId="{8D1BB2CA-7136-4F7F-B439-78DD2D017CCE}" sibTransId="{23478050-0301-4E64-90FB-C9B77F5E9016}"/>
    <dgm:cxn modelId="{619EC769-532E-4AE8-B395-150E1B28DCDC}" type="presOf" srcId="{050EE3DC-11DE-425D-AFDF-11D462CE494F}" destId="{F688BAE2-0EA3-402C-AFE5-0981C8E58E07}" srcOrd="0" destOrd="0" presId="urn:microsoft.com/office/officeart/2008/layout/VerticalCurvedList"/>
    <dgm:cxn modelId="{8D82951E-AA4A-4790-87DA-0DEF4CD1818A}" type="presParOf" srcId="{080F2DBC-A4AA-48BE-A47D-25D2A5094CD1}" destId="{479D9D4F-FD12-4A00-965E-B68C0EFD4D0D}" srcOrd="0" destOrd="0" presId="urn:microsoft.com/office/officeart/2008/layout/VerticalCurvedList"/>
    <dgm:cxn modelId="{D6CB034B-2B71-4742-A05C-35CD8D3DCBD3}" type="presParOf" srcId="{479D9D4F-FD12-4A00-965E-B68C0EFD4D0D}" destId="{5ED4D27F-F53D-4F29-9E3E-818207CD6E4D}" srcOrd="0" destOrd="0" presId="urn:microsoft.com/office/officeart/2008/layout/VerticalCurvedList"/>
    <dgm:cxn modelId="{724165DF-1B43-4358-8EC7-08ED59583000}" type="presParOf" srcId="{5ED4D27F-F53D-4F29-9E3E-818207CD6E4D}" destId="{99EDCF7E-1688-4BE9-AEAD-29C2B47107FD}" srcOrd="0" destOrd="0" presId="urn:microsoft.com/office/officeart/2008/layout/VerticalCurvedList"/>
    <dgm:cxn modelId="{EABC1EB0-AE9F-498B-93F3-CF5637B12D95}" type="presParOf" srcId="{5ED4D27F-F53D-4F29-9E3E-818207CD6E4D}" destId="{986CDD75-C27E-4BCF-8E49-6911D7007104}" srcOrd="1" destOrd="0" presId="urn:microsoft.com/office/officeart/2008/layout/VerticalCurvedList"/>
    <dgm:cxn modelId="{81724B78-1348-4128-AEE3-54BCCCD913D2}" type="presParOf" srcId="{5ED4D27F-F53D-4F29-9E3E-818207CD6E4D}" destId="{A4CAF404-388E-4136-8A50-C8CE2CDAE507}" srcOrd="2" destOrd="0" presId="urn:microsoft.com/office/officeart/2008/layout/VerticalCurvedList"/>
    <dgm:cxn modelId="{EACCE85B-87AE-42DC-A5E3-D57A9806932B}" type="presParOf" srcId="{5ED4D27F-F53D-4F29-9E3E-818207CD6E4D}" destId="{39C8276C-5826-4292-BDC0-B72BEE8FD1D7}" srcOrd="3" destOrd="0" presId="urn:microsoft.com/office/officeart/2008/layout/VerticalCurvedList"/>
    <dgm:cxn modelId="{8202F70A-1117-4146-9DB8-D38F1DFBA52A}" type="presParOf" srcId="{479D9D4F-FD12-4A00-965E-B68C0EFD4D0D}" destId="{C1021364-023F-4031-ADEB-F877B1901E23}" srcOrd="1" destOrd="0" presId="urn:microsoft.com/office/officeart/2008/layout/VerticalCurvedList"/>
    <dgm:cxn modelId="{8648FFED-51AE-4DDD-8904-F85966EE604A}" type="presParOf" srcId="{479D9D4F-FD12-4A00-965E-B68C0EFD4D0D}" destId="{DF100259-C2B8-4957-8047-8787DB240916}" srcOrd="2" destOrd="0" presId="urn:microsoft.com/office/officeart/2008/layout/VerticalCurvedList"/>
    <dgm:cxn modelId="{271706AF-D9D8-4809-92AB-4F34920B42EB}" type="presParOf" srcId="{DF100259-C2B8-4957-8047-8787DB240916}" destId="{CA0452F3-E3E5-44CF-879E-DEF6E71FC7F8}" srcOrd="0" destOrd="0" presId="urn:microsoft.com/office/officeart/2008/layout/VerticalCurvedList"/>
    <dgm:cxn modelId="{67BFDD66-DBA7-4CF9-B189-162F9B7F9C92}" type="presParOf" srcId="{479D9D4F-FD12-4A00-965E-B68C0EFD4D0D}" destId="{3B625940-4C4C-4B19-AABE-CAB01CFEBD02}" srcOrd="3" destOrd="0" presId="urn:microsoft.com/office/officeart/2008/layout/VerticalCurvedList"/>
    <dgm:cxn modelId="{80C7B481-5B90-45F2-9490-AEB765B6180E}" type="presParOf" srcId="{479D9D4F-FD12-4A00-965E-B68C0EFD4D0D}" destId="{F5691471-4224-424E-BE8B-169086C63350}" srcOrd="4" destOrd="0" presId="urn:microsoft.com/office/officeart/2008/layout/VerticalCurvedList"/>
    <dgm:cxn modelId="{A89BCC19-8B70-43CE-8D38-E7F804FD90C1}" type="presParOf" srcId="{F5691471-4224-424E-BE8B-169086C63350}" destId="{444E0C07-2AB9-4855-B8BC-342B549F694B}" srcOrd="0" destOrd="0" presId="urn:microsoft.com/office/officeart/2008/layout/VerticalCurvedList"/>
    <dgm:cxn modelId="{EAED6645-9B78-4AE5-ACF6-5DB7EAF0E01E}" type="presParOf" srcId="{479D9D4F-FD12-4A00-965E-B68C0EFD4D0D}" destId="{43587DA9-0BEA-4FAF-9909-8024941B3E09}" srcOrd="5" destOrd="0" presId="urn:microsoft.com/office/officeart/2008/layout/VerticalCurvedList"/>
    <dgm:cxn modelId="{D2FF41A8-5F67-4899-ACCD-34274B814FC7}" type="presParOf" srcId="{479D9D4F-FD12-4A00-965E-B68C0EFD4D0D}" destId="{81181927-8D0E-4A10-95DF-067CF19C5947}" srcOrd="6" destOrd="0" presId="urn:microsoft.com/office/officeart/2008/layout/VerticalCurvedList"/>
    <dgm:cxn modelId="{890195A9-21B2-451C-976A-1182D68488EB}" type="presParOf" srcId="{81181927-8D0E-4A10-95DF-067CF19C5947}" destId="{11468DFD-172D-44CB-9052-C3E6456DC3AE}" srcOrd="0" destOrd="0" presId="urn:microsoft.com/office/officeart/2008/layout/VerticalCurvedList"/>
    <dgm:cxn modelId="{D0164E9D-DD61-4832-B3C7-4ADC6541700B}" type="presParOf" srcId="{479D9D4F-FD12-4A00-965E-B68C0EFD4D0D}" destId="{F688BAE2-0EA3-402C-AFE5-0981C8E58E07}" srcOrd="7" destOrd="0" presId="urn:microsoft.com/office/officeart/2008/layout/VerticalCurvedList"/>
    <dgm:cxn modelId="{E1126604-CF02-405C-8D13-D58043F439E5}" type="presParOf" srcId="{479D9D4F-FD12-4A00-965E-B68C0EFD4D0D}" destId="{1E26F8CD-9DE5-496B-BFB4-D65F073F08D4}" srcOrd="8" destOrd="0" presId="urn:microsoft.com/office/officeart/2008/layout/VerticalCurvedList"/>
    <dgm:cxn modelId="{E38CB78C-C6F7-4BA1-9843-979627964EB9}" type="presParOf" srcId="{1E26F8CD-9DE5-496B-BFB4-D65F073F08D4}" destId="{5EDB143B-E64B-4FFC-AA76-1D61ED5DC4A0}" srcOrd="0" destOrd="0" presId="urn:microsoft.com/office/officeart/2008/layout/VerticalCurvedList"/>
    <dgm:cxn modelId="{51878B7B-8BEC-44F7-BD90-0F5833F5BFCB}" type="presParOf" srcId="{479D9D4F-FD12-4A00-965E-B68C0EFD4D0D}" destId="{3F7BB152-71DB-4AAA-AAB4-5F3FA5492B9F}" srcOrd="9" destOrd="0" presId="urn:microsoft.com/office/officeart/2008/layout/VerticalCurvedList"/>
    <dgm:cxn modelId="{9FDCCA50-E2C9-4218-BA89-1545494DD99D}" type="presParOf" srcId="{479D9D4F-FD12-4A00-965E-B68C0EFD4D0D}" destId="{2160F904-CF80-4BC8-8E33-EF88748301F4}" srcOrd="10" destOrd="0" presId="urn:microsoft.com/office/officeart/2008/layout/VerticalCurvedList"/>
    <dgm:cxn modelId="{10DD11E8-E038-4CAC-86F5-0D61EB38D053}" type="presParOf" srcId="{2160F904-CF80-4BC8-8E33-EF88748301F4}" destId="{594F31B9-9702-41CF-B9C1-DD0288DAF8E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A0DFF0-5189-47B9-ABCD-27AB4FC7FA64}"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zh-CN" altLang="en-US"/>
        </a:p>
      </dgm:t>
    </dgm:pt>
    <dgm:pt modelId="{25CC5CCE-5DA9-45F3-B8F4-734D12A7B8AF}">
      <dgm:prSet phldrT="[文本]"/>
      <dgm:spPr/>
      <dgm:t>
        <a:bodyPr/>
        <a:lstStyle/>
        <a:p>
          <a:r>
            <a:rPr lang="zh-CN" altLang="en-US" dirty="0" smtClean="0">
              <a:latin typeface="微软雅黑" panose="020B0503020204020204" pitchFamily="34" charset="-122"/>
              <a:ea typeface="微软雅黑" panose="020B0503020204020204" pitchFamily="34" charset="-122"/>
            </a:rPr>
            <a:t>三元氢化物</a:t>
          </a:r>
          <a:endParaRPr lang="zh-CN" altLang="en-US" dirty="0">
            <a:latin typeface="微软雅黑" panose="020B0503020204020204" pitchFamily="34" charset="-122"/>
            <a:ea typeface="微软雅黑" panose="020B0503020204020204" pitchFamily="34" charset="-122"/>
          </a:endParaRPr>
        </a:p>
      </dgm:t>
    </dgm:pt>
    <dgm:pt modelId="{22D05EC6-A1B8-4A3E-BCA5-03AD14DEBB7D}" type="parTrans" cxnId="{CE393416-F7EC-455A-B30A-EAAABDB40085}">
      <dgm:prSet/>
      <dgm:spPr/>
      <dgm:t>
        <a:bodyPr/>
        <a:lstStyle/>
        <a:p>
          <a:endParaRPr lang="zh-CN" altLang="en-US"/>
        </a:p>
      </dgm:t>
    </dgm:pt>
    <dgm:pt modelId="{C3CAD3F1-E18B-4C62-9153-30C247252D0B}" type="sibTrans" cxnId="{CE393416-F7EC-455A-B30A-EAAABDB40085}">
      <dgm:prSet/>
      <dgm:spPr/>
      <dgm:t>
        <a:bodyPr/>
        <a:lstStyle/>
        <a:p>
          <a:endParaRPr lang="zh-CN" altLang="en-US"/>
        </a:p>
      </dgm:t>
    </dgm:pt>
    <dgm:pt modelId="{F3AA0DCF-C21F-49FD-AB55-C4F6F106202E}">
      <dgm:prSet phldrT="[文本]"/>
      <dgm:spPr/>
      <dgm:t>
        <a:bodyPr/>
        <a:lstStyle/>
        <a:p>
          <a:r>
            <a:rPr lang="zh-CN" altLang="en-US" dirty="0" smtClean="0">
              <a:latin typeface="微软雅黑" panose="020B0503020204020204" pitchFamily="34" charset="-122"/>
              <a:ea typeface="微软雅黑" panose="020B0503020204020204" pitchFamily="34" charset="-122"/>
            </a:rPr>
            <a:t>金属氢化物</a:t>
          </a:r>
          <a:endParaRPr lang="zh-CN" altLang="en-US" dirty="0">
            <a:latin typeface="微软雅黑" panose="020B0503020204020204" pitchFamily="34" charset="-122"/>
            <a:ea typeface="微软雅黑" panose="020B0503020204020204" pitchFamily="34" charset="-122"/>
          </a:endParaRPr>
        </a:p>
      </dgm:t>
    </dgm:pt>
    <dgm:pt modelId="{1AB2541E-F581-4D6A-AC34-780314506C35}" type="parTrans" cxnId="{5931B709-A72B-4332-9EC5-46A5934C0447}">
      <dgm:prSet/>
      <dgm:spPr/>
      <dgm:t>
        <a:bodyPr/>
        <a:lstStyle/>
        <a:p>
          <a:endParaRPr lang="zh-CN" altLang="en-US"/>
        </a:p>
      </dgm:t>
    </dgm:pt>
    <dgm:pt modelId="{2AE954FF-17C6-4F89-B27F-3089E64E5B94}" type="sibTrans" cxnId="{5931B709-A72B-4332-9EC5-46A5934C0447}">
      <dgm:prSet/>
      <dgm:spPr/>
      <dgm:t>
        <a:bodyPr/>
        <a:lstStyle/>
        <a:p>
          <a:endParaRPr lang="zh-CN" altLang="en-US"/>
        </a:p>
      </dgm:t>
    </dgm:pt>
    <dgm:pt modelId="{20097EAA-2F1D-4BB2-97E1-10A77D194188}">
      <dgm:prSet phldrT="[文本]"/>
      <dgm:spPr/>
      <dgm:t>
        <a:bodyPr/>
        <a:lstStyle/>
        <a:p>
          <a:r>
            <a:rPr lang="en-US" altLang="zh-CN" b="1" dirty="0" err="1" smtClean="0"/>
            <a:t>Sc</a:t>
          </a:r>
          <a:r>
            <a:rPr lang="en-US" altLang="zh-CN" b="1" dirty="0" smtClean="0"/>
            <a:t>-Ca-H</a:t>
          </a:r>
          <a:endParaRPr lang="zh-CN" altLang="en-US" b="1" dirty="0"/>
        </a:p>
      </dgm:t>
    </dgm:pt>
    <dgm:pt modelId="{16BE64A8-22F6-42C8-AB7B-700D147D59EE}" type="parTrans" cxnId="{74945CC5-B18A-46D5-B1D8-487CD65A317A}">
      <dgm:prSet/>
      <dgm:spPr/>
      <dgm:t>
        <a:bodyPr/>
        <a:lstStyle/>
        <a:p>
          <a:endParaRPr lang="zh-CN" altLang="en-US"/>
        </a:p>
      </dgm:t>
    </dgm:pt>
    <dgm:pt modelId="{DC23CBCB-F461-4349-AC54-E901E1B64EE4}" type="sibTrans" cxnId="{74945CC5-B18A-46D5-B1D8-487CD65A317A}">
      <dgm:prSet/>
      <dgm:spPr/>
      <dgm:t>
        <a:bodyPr/>
        <a:lstStyle/>
        <a:p>
          <a:endParaRPr lang="zh-CN" altLang="en-US"/>
        </a:p>
      </dgm:t>
    </dgm:pt>
    <dgm:pt modelId="{DCE4556D-3D9E-4180-A0B5-69EDC80C1213}">
      <dgm:prSet phldrT="[文本]"/>
      <dgm:spPr/>
      <dgm:t>
        <a:bodyPr/>
        <a:lstStyle/>
        <a:p>
          <a:r>
            <a:rPr lang="en-US" altLang="zh-CN" b="1" dirty="0" smtClean="0"/>
            <a:t>Y-</a:t>
          </a:r>
          <a:r>
            <a:rPr lang="en-US" altLang="zh-CN" b="1" dirty="0" err="1" smtClean="0"/>
            <a:t>Sc</a:t>
          </a:r>
          <a:r>
            <a:rPr lang="en-US" altLang="zh-CN" b="1" dirty="0" smtClean="0"/>
            <a:t>-H</a:t>
          </a:r>
          <a:endParaRPr lang="zh-CN" altLang="en-US" b="1" dirty="0"/>
        </a:p>
      </dgm:t>
    </dgm:pt>
    <dgm:pt modelId="{8F158108-D2E8-421B-8180-5B2584096781}" type="parTrans" cxnId="{BD708C22-6B1C-4664-9C49-01126D01F70B}">
      <dgm:prSet/>
      <dgm:spPr/>
      <dgm:t>
        <a:bodyPr/>
        <a:lstStyle/>
        <a:p>
          <a:endParaRPr lang="zh-CN" altLang="en-US"/>
        </a:p>
      </dgm:t>
    </dgm:pt>
    <dgm:pt modelId="{41CAF482-49F9-4D59-8D87-5EA83383A13D}" type="sibTrans" cxnId="{BD708C22-6B1C-4664-9C49-01126D01F70B}">
      <dgm:prSet/>
      <dgm:spPr/>
      <dgm:t>
        <a:bodyPr/>
        <a:lstStyle/>
        <a:p>
          <a:endParaRPr lang="zh-CN" altLang="en-US"/>
        </a:p>
      </dgm:t>
    </dgm:pt>
    <dgm:pt modelId="{87B2E01C-95BD-4349-A48D-2CB6FF7B7E1B}">
      <dgm:prSet phldrT="[文本]"/>
      <dgm:spPr/>
      <dgm:t>
        <a:bodyPr/>
        <a:lstStyle/>
        <a:p>
          <a:r>
            <a:rPr lang="zh-CN" altLang="en-US" dirty="0" smtClean="0">
              <a:latin typeface="微软雅黑" panose="020B0503020204020204" pitchFamily="34" charset="-122"/>
              <a:ea typeface="微软雅黑" panose="020B0503020204020204" pitchFamily="34" charset="-122"/>
            </a:rPr>
            <a:t>共价氢化物</a:t>
          </a:r>
          <a:endParaRPr lang="zh-CN" altLang="en-US" dirty="0">
            <a:latin typeface="微软雅黑" panose="020B0503020204020204" pitchFamily="34" charset="-122"/>
            <a:ea typeface="微软雅黑" panose="020B0503020204020204" pitchFamily="34" charset="-122"/>
          </a:endParaRPr>
        </a:p>
      </dgm:t>
    </dgm:pt>
    <dgm:pt modelId="{F7FF7803-86C1-4A6B-A601-9F29EF9C1F73}" type="parTrans" cxnId="{4892CC97-2401-414E-8F5A-DF94E7F17271}">
      <dgm:prSet/>
      <dgm:spPr/>
      <dgm:t>
        <a:bodyPr/>
        <a:lstStyle/>
        <a:p>
          <a:endParaRPr lang="zh-CN" altLang="en-US"/>
        </a:p>
      </dgm:t>
    </dgm:pt>
    <dgm:pt modelId="{23CFA1B7-7F8A-454F-93DE-6E08AA64F227}" type="sibTrans" cxnId="{4892CC97-2401-414E-8F5A-DF94E7F17271}">
      <dgm:prSet/>
      <dgm:spPr/>
      <dgm:t>
        <a:bodyPr/>
        <a:lstStyle/>
        <a:p>
          <a:endParaRPr lang="zh-CN" altLang="en-US"/>
        </a:p>
      </dgm:t>
    </dgm:pt>
    <dgm:pt modelId="{76D73740-1B82-4440-9EA3-6034E9A111BA}">
      <dgm:prSet phldrT="[文本]"/>
      <dgm:spPr/>
      <dgm:t>
        <a:bodyPr/>
        <a:lstStyle/>
        <a:p>
          <a:r>
            <a:rPr lang="en-US" altLang="zh-CN" b="1" dirty="0" smtClean="0"/>
            <a:t>NH</a:t>
          </a:r>
          <a:r>
            <a:rPr lang="en-US" altLang="zh-CN" b="1" baseline="-25000" dirty="0" smtClean="0"/>
            <a:t>3</a:t>
          </a:r>
          <a:r>
            <a:rPr lang="en-US" altLang="zh-CN" b="1" dirty="0" smtClean="0"/>
            <a:t>BH</a:t>
          </a:r>
          <a:r>
            <a:rPr lang="en-US" altLang="zh-CN" b="1" baseline="-25000" dirty="0" smtClean="0"/>
            <a:t>3</a:t>
          </a:r>
          <a:endParaRPr lang="zh-CN" altLang="en-US" b="1" baseline="-25000" dirty="0"/>
        </a:p>
      </dgm:t>
    </dgm:pt>
    <dgm:pt modelId="{69C84FBC-A2C2-4C45-9FE8-E1194F5A2891}" type="parTrans" cxnId="{0590596C-17F8-4FB8-8D3C-A607FBE90292}">
      <dgm:prSet/>
      <dgm:spPr/>
      <dgm:t>
        <a:bodyPr/>
        <a:lstStyle/>
        <a:p>
          <a:endParaRPr lang="zh-CN" altLang="en-US"/>
        </a:p>
      </dgm:t>
    </dgm:pt>
    <dgm:pt modelId="{F576F0A7-0964-4DF2-B566-6F8922D04085}" type="sibTrans" cxnId="{0590596C-17F8-4FB8-8D3C-A607FBE90292}">
      <dgm:prSet/>
      <dgm:spPr/>
      <dgm:t>
        <a:bodyPr/>
        <a:lstStyle/>
        <a:p>
          <a:endParaRPr lang="zh-CN" altLang="en-US"/>
        </a:p>
      </dgm:t>
    </dgm:pt>
    <dgm:pt modelId="{E69B39A4-08EB-462A-9A53-C42B5A9F92FA}">
      <dgm:prSet phldrT="[文本]"/>
      <dgm:spPr/>
      <dgm:t>
        <a:bodyPr/>
        <a:lstStyle/>
        <a:p>
          <a:r>
            <a:rPr lang="en-US" altLang="zh-CN" b="1" dirty="0" smtClean="0"/>
            <a:t>NH</a:t>
          </a:r>
          <a:r>
            <a:rPr lang="en-US" altLang="zh-CN" b="1" baseline="-25000" dirty="0" smtClean="0"/>
            <a:t>3</a:t>
          </a:r>
          <a:r>
            <a:rPr lang="en-US" altLang="zh-CN" b="1" dirty="0" smtClean="0"/>
            <a:t>BH</a:t>
          </a:r>
          <a:r>
            <a:rPr lang="en-US" altLang="zh-CN" b="1" baseline="-25000" dirty="0" smtClean="0"/>
            <a:t>3</a:t>
          </a:r>
          <a:r>
            <a:rPr lang="en-US" altLang="zh-CN" b="1" dirty="0" smtClean="0"/>
            <a:t>-H</a:t>
          </a:r>
          <a:r>
            <a:rPr lang="en-US" altLang="zh-CN" b="1" baseline="-25000" dirty="0" smtClean="0"/>
            <a:t>2</a:t>
          </a:r>
          <a:endParaRPr lang="zh-CN" altLang="en-US" b="1" baseline="-25000" dirty="0"/>
        </a:p>
      </dgm:t>
    </dgm:pt>
    <dgm:pt modelId="{99FBD2D5-C3C2-4B5F-BED8-307FCE9781B2}" type="parTrans" cxnId="{214CF0FA-526C-4221-A6E0-4FB848D64069}">
      <dgm:prSet/>
      <dgm:spPr/>
      <dgm:t>
        <a:bodyPr/>
        <a:lstStyle/>
        <a:p>
          <a:endParaRPr lang="zh-CN" altLang="en-US"/>
        </a:p>
      </dgm:t>
    </dgm:pt>
    <dgm:pt modelId="{55F37BF2-2665-44D9-B2AB-DF1A7A78711B}" type="sibTrans" cxnId="{214CF0FA-526C-4221-A6E0-4FB848D64069}">
      <dgm:prSet/>
      <dgm:spPr/>
      <dgm:t>
        <a:bodyPr/>
        <a:lstStyle/>
        <a:p>
          <a:endParaRPr lang="zh-CN" altLang="en-US"/>
        </a:p>
      </dgm:t>
    </dgm:pt>
    <dgm:pt modelId="{D077A7BE-64A1-442C-9569-2811FD2949A3}" type="pres">
      <dgm:prSet presAssocID="{88A0DFF0-5189-47B9-ABCD-27AB4FC7FA64}" presName="hierChild1" presStyleCnt="0">
        <dgm:presLayoutVars>
          <dgm:chPref val="1"/>
          <dgm:dir/>
          <dgm:animOne val="branch"/>
          <dgm:animLvl val="lvl"/>
          <dgm:resizeHandles/>
        </dgm:presLayoutVars>
      </dgm:prSet>
      <dgm:spPr/>
      <dgm:t>
        <a:bodyPr/>
        <a:lstStyle/>
        <a:p>
          <a:endParaRPr lang="zh-CN" altLang="en-US"/>
        </a:p>
      </dgm:t>
    </dgm:pt>
    <dgm:pt modelId="{440DE693-D13C-4508-B456-6FDE0589B1FE}" type="pres">
      <dgm:prSet presAssocID="{25CC5CCE-5DA9-45F3-B8F4-734D12A7B8AF}" presName="hierRoot1" presStyleCnt="0"/>
      <dgm:spPr/>
      <dgm:t>
        <a:bodyPr/>
        <a:lstStyle/>
        <a:p>
          <a:endParaRPr lang="zh-CN" altLang="en-US"/>
        </a:p>
      </dgm:t>
    </dgm:pt>
    <dgm:pt modelId="{EE0D18D6-7E3A-46F3-8C13-8F3373F314C3}" type="pres">
      <dgm:prSet presAssocID="{25CC5CCE-5DA9-45F3-B8F4-734D12A7B8AF}" presName="composite" presStyleCnt="0"/>
      <dgm:spPr/>
      <dgm:t>
        <a:bodyPr/>
        <a:lstStyle/>
        <a:p>
          <a:endParaRPr lang="zh-CN" altLang="en-US"/>
        </a:p>
      </dgm:t>
    </dgm:pt>
    <dgm:pt modelId="{81C96AF4-22FC-4380-87B4-2A7B1491447B}" type="pres">
      <dgm:prSet presAssocID="{25CC5CCE-5DA9-45F3-B8F4-734D12A7B8AF}" presName="background" presStyleLbl="node0" presStyleIdx="0" presStyleCnt="1"/>
      <dgm:spPr/>
      <dgm:t>
        <a:bodyPr/>
        <a:lstStyle/>
        <a:p>
          <a:endParaRPr lang="zh-CN" altLang="en-US"/>
        </a:p>
      </dgm:t>
    </dgm:pt>
    <dgm:pt modelId="{F6435605-FA63-462A-A530-609C8EB5CFA6}" type="pres">
      <dgm:prSet presAssocID="{25CC5CCE-5DA9-45F3-B8F4-734D12A7B8AF}" presName="text" presStyleLbl="fgAcc0" presStyleIdx="0" presStyleCnt="1" custScaleX="144549">
        <dgm:presLayoutVars>
          <dgm:chPref val="3"/>
        </dgm:presLayoutVars>
      </dgm:prSet>
      <dgm:spPr/>
      <dgm:t>
        <a:bodyPr/>
        <a:lstStyle/>
        <a:p>
          <a:endParaRPr lang="zh-CN" altLang="en-US"/>
        </a:p>
      </dgm:t>
    </dgm:pt>
    <dgm:pt modelId="{3F2E1A6F-F58B-45EA-8462-556640CC87CA}" type="pres">
      <dgm:prSet presAssocID="{25CC5CCE-5DA9-45F3-B8F4-734D12A7B8AF}" presName="hierChild2" presStyleCnt="0"/>
      <dgm:spPr/>
      <dgm:t>
        <a:bodyPr/>
        <a:lstStyle/>
        <a:p>
          <a:endParaRPr lang="zh-CN" altLang="en-US"/>
        </a:p>
      </dgm:t>
    </dgm:pt>
    <dgm:pt modelId="{41266916-F0A0-4AC4-95B4-14617C11A452}" type="pres">
      <dgm:prSet presAssocID="{1AB2541E-F581-4D6A-AC34-780314506C35}" presName="Name10" presStyleLbl="parChTrans1D2" presStyleIdx="0" presStyleCnt="2"/>
      <dgm:spPr/>
      <dgm:t>
        <a:bodyPr/>
        <a:lstStyle/>
        <a:p>
          <a:endParaRPr lang="zh-CN" altLang="en-US"/>
        </a:p>
      </dgm:t>
    </dgm:pt>
    <dgm:pt modelId="{9CBEE5EF-DFF2-4AA1-83A6-689E389CB4F3}" type="pres">
      <dgm:prSet presAssocID="{F3AA0DCF-C21F-49FD-AB55-C4F6F106202E}" presName="hierRoot2" presStyleCnt="0"/>
      <dgm:spPr/>
      <dgm:t>
        <a:bodyPr/>
        <a:lstStyle/>
        <a:p>
          <a:endParaRPr lang="zh-CN" altLang="en-US"/>
        </a:p>
      </dgm:t>
    </dgm:pt>
    <dgm:pt modelId="{D5AD1938-81F0-45AD-A9A2-67CA17943FFD}" type="pres">
      <dgm:prSet presAssocID="{F3AA0DCF-C21F-49FD-AB55-C4F6F106202E}" presName="composite2" presStyleCnt="0"/>
      <dgm:spPr/>
      <dgm:t>
        <a:bodyPr/>
        <a:lstStyle/>
        <a:p>
          <a:endParaRPr lang="zh-CN" altLang="en-US"/>
        </a:p>
      </dgm:t>
    </dgm:pt>
    <dgm:pt modelId="{419AEE95-5C0F-4CC8-B7D7-2C7B3EBCDCB3}" type="pres">
      <dgm:prSet presAssocID="{F3AA0DCF-C21F-49FD-AB55-C4F6F106202E}" presName="background2" presStyleLbl="node2" presStyleIdx="0" presStyleCnt="2"/>
      <dgm:spPr/>
      <dgm:t>
        <a:bodyPr/>
        <a:lstStyle/>
        <a:p>
          <a:endParaRPr lang="zh-CN" altLang="en-US"/>
        </a:p>
      </dgm:t>
    </dgm:pt>
    <dgm:pt modelId="{830FE053-D932-419F-89F5-3C6892CE161D}" type="pres">
      <dgm:prSet presAssocID="{F3AA0DCF-C21F-49FD-AB55-C4F6F106202E}" presName="text2" presStyleLbl="fgAcc2" presStyleIdx="0" presStyleCnt="2" custScaleX="124040">
        <dgm:presLayoutVars>
          <dgm:chPref val="3"/>
        </dgm:presLayoutVars>
      </dgm:prSet>
      <dgm:spPr/>
      <dgm:t>
        <a:bodyPr/>
        <a:lstStyle/>
        <a:p>
          <a:endParaRPr lang="zh-CN" altLang="en-US"/>
        </a:p>
      </dgm:t>
    </dgm:pt>
    <dgm:pt modelId="{FAA73044-5929-44D6-9575-36E549C1AD13}" type="pres">
      <dgm:prSet presAssocID="{F3AA0DCF-C21F-49FD-AB55-C4F6F106202E}" presName="hierChild3" presStyleCnt="0"/>
      <dgm:spPr/>
      <dgm:t>
        <a:bodyPr/>
        <a:lstStyle/>
        <a:p>
          <a:endParaRPr lang="zh-CN" altLang="en-US"/>
        </a:p>
      </dgm:t>
    </dgm:pt>
    <dgm:pt modelId="{6B512BD2-7993-4414-A16D-1BC0F4937381}" type="pres">
      <dgm:prSet presAssocID="{16BE64A8-22F6-42C8-AB7B-700D147D59EE}" presName="Name17" presStyleLbl="parChTrans1D3" presStyleIdx="0" presStyleCnt="4"/>
      <dgm:spPr/>
      <dgm:t>
        <a:bodyPr/>
        <a:lstStyle/>
        <a:p>
          <a:endParaRPr lang="zh-CN" altLang="en-US"/>
        </a:p>
      </dgm:t>
    </dgm:pt>
    <dgm:pt modelId="{6655DA61-2736-464F-92D7-4436244E4BC2}" type="pres">
      <dgm:prSet presAssocID="{20097EAA-2F1D-4BB2-97E1-10A77D194188}" presName="hierRoot3" presStyleCnt="0"/>
      <dgm:spPr/>
      <dgm:t>
        <a:bodyPr/>
        <a:lstStyle/>
        <a:p>
          <a:endParaRPr lang="zh-CN" altLang="en-US"/>
        </a:p>
      </dgm:t>
    </dgm:pt>
    <dgm:pt modelId="{C603B291-4370-487E-A1A3-2C5901780A3F}" type="pres">
      <dgm:prSet presAssocID="{20097EAA-2F1D-4BB2-97E1-10A77D194188}" presName="composite3" presStyleCnt="0"/>
      <dgm:spPr/>
      <dgm:t>
        <a:bodyPr/>
        <a:lstStyle/>
        <a:p>
          <a:endParaRPr lang="zh-CN" altLang="en-US"/>
        </a:p>
      </dgm:t>
    </dgm:pt>
    <dgm:pt modelId="{5F3D4E3B-F763-4E49-BD07-263C0F05BEA0}" type="pres">
      <dgm:prSet presAssocID="{20097EAA-2F1D-4BB2-97E1-10A77D194188}" presName="background3" presStyleLbl="node3" presStyleIdx="0" presStyleCnt="4"/>
      <dgm:spPr/>
      <dgm:t>
        <a:bodyPr/>
        <a:lstStyle/>
        <a:p>
          <a:endParaRPr lang="zh-CN" altLang="en-US"/>
        </a:p>
      </dgm:t>
    </dgm:pt>
    <dgm:pt modelId="{128AF1D7-AF60-4789-A814-CC5B65FA9222}" type="pres">
      <dgm:prSet presAssocID="{20097EAA-2F1D-4BB2-97E1-10A77D194188}" presName="text3" presStyleLbl="fgAcc3" presStyleIdx="0" presStyleCnt="4">
        <dgm:presLayoutVars>
          <dgm:chPref val="3"/>
        </dgm:presLayoutVars>
      </dgm:prSet>
      <dgm:spPr/>
      <dgm:t>
        <a:bodyPr/>
        <a:lstStyle/>
        <a:p>
          <a:endParaRPr lang="zh-CN" altLang="en-US"/>
        </a:p>
      </dgm:t>
    </dgm:pt>
    <dgm:pt modelId="{E1A3B399-B5DC-4AAE-BDAD-E4961D703426}" type="pres">
      <dgm:prSet presAssocID="{20097EAA-2F1D-4BB2-97E1-10A77D194188}" presName="hierChild4" presStyleCnt="0"/>
      <dgm:spPr/>
      <dgm:t>
        <a:bodyPr/>
        <a:lstStyle/>
        <a:p>
          <a:endParaRPr lang="zh-CN" altLang="en-US"/>
        </a:p>
      </dgm:t>
    </dgm:pt>
    <dgm:pt modelId="{8431CB73-AFC6-480B-913E-4BF2E72363DA}" type="pres">
      <dgm:prSet presAssocID="{8F158108-D2E8-421B-8180-5B2584096781}" presName="Name17" presStyleLbl="parChTrans1D3" presStyleIdx="1" presStyleCnt="4"/>
      <dgm:spPr/>
      <dgm:t>
        <a:bodyPr/>
        <a:lstStyle/>
        <a:p>
          <a:endParaRPr lang="zh-CN" altLang="en-US"/>
        </a:p>
      </dgm:t>
    </dgm:pt>
    <dgm:pt modelId="{FD2C6225-5E0A-431E-8A36-DD27B7295595}" type="pres">
      <dgm:prSet presAssocID="{DCE4556D-3D9E-4180-A0B5-69EDC80C1213}" presName="hierRoot3" presStyleCnt="0"/>
      <dgm:spPr/>
      <dgm:t>
        <a:bodyPr/>
        <a:lstStyle/>
        <a:p>
          <a:endParaRPr lang="zh-CN" altLang="en-US"/>
        </a:p>
      </dgm:t>
    </dgm:pt>
    <dgm:pt modelId="{76B53C77-5017-4184-AEC6-504069BF2928}" type="pres">
      <dgm:prSet presAssocID="{DCE4556D-3D9E-4180-A0B5-69EDC80C1213}" presName="composite3" presStyleCnt="0"/>
      <dgm:spPr/>
      <dgm:t>
        <a:bodyPr/>
        <a:lstStyle/>
        <a:p>
          <a:endParaRPr lang="zh-CN" altLang="en-US"/>
        </a:p>
      </dgm:t>
    </dgm:pt>
    <dgm:pt modelId="{17D93D73-25E1-4685-9CA4-71086B2B4A47}" type="pres">
      <dgm:prSet presAssocID="{DCE4556D-3D9E-4180-A0B5-69EDC80C1213}" presName="background3" presStyleLbl="node3" presStyleIdx="1" presStyleCnt="4"/>
      <dgm:spPr/>
      <dgm:t>
        <a:bodyPr/>
        <a:lstStyle/>
        <a:p>
          <a:endParaRPr lang="zh-CN" altLang="en-US"/>
        </a:p>
      </dgm:t>
    </dgm:pt>
    <dgm:pt modelId="{B14977DA-5DD8-4B18-8781-E9D05F8A8A49}" type="pres">
      <dgm:prSet presAssocID="{DCE4556D-3D9E-4180-A0B5-69EDC80C1213}" presName="text3" presStyleLbl="fgAcc3" presStyleIdx="1" presStyleCnt="4">
        <dgm:presLayoutVars>
          <dgm:chPref val="3"/>
        </dgm:presLayoutVars>
      </dgm:prSet>
      <dgm:spPr/>
      <dgm:t>
        <a:bodyPr/>
        <a:lstStyle/>
        <a:p>
          <a:endParaRPr lang="zh-CN" altLang="en-US"/>
        </a:p>
      </dgm:t>
    </dgm:pt>
    <dgm:pt modelId="{564F012D-D29E-4F1A-8EFA-DE5152E6DFE8}" type="pres">
      <dgm:prSet presAssocID="{DCE4556D-3D9E-4180-A0B5-69EDC80C1213}" presName="hierChild4" presStyleCnt="0"/>
      <dgm:spPr/>
      <dgm:t>
        <a:bodyPr/>
        <a:lstStyle/>
        <a:p>
          <a:endParaRPr lang="zh-CN" altLang="en-US"/>
        </a:p>
      </dgm:t>
    </dgm:pt>
    <dgm:pt modelId="{D6CF13B6-7334-4A62-82B7-A79E139C6056}" type="pres">
      <dgm:prSet presAssocID="{F7FF7803-86C1-4A6B-A601-9F29EF9C1F73}" presName="Name10" presStyleLbl="parChTrans1D2" presStyleIdx="1" presStyleCnt="2"/>
      <dgm:spPr/>
      <dgm:t>
        <a:bodyPr/>
        <a:lstStyle/>
        <a:p>
          <a:endParaRPr lang="zh-CN" altLang="en-US"/>
        </a:p>
      </dgm:t>
    </dgm:pt>
    <dgm:pt modelId="{D02279C5-EDAF-43DC-898B-9DFD348DC03F}" type="pres">
      <dgm:prSet presAssocID="{87B2E01C-95BD-4349-A48D-2CB6FF7B7E1B}" presName="hierRoot2" presStyleCnt="0"/>
      <dgm:spPr/>
      <dgm:t>
        <a:bodyPr/>
        <a:lstStyle/>
        <a:p>
          <a:endParaRPr lang="zh-CN" altLang="en-US"/>
        </a:p>
      </dgm:t>
    </dgm:pt>
    <dgm:pt modelId="{D22D8EC7-95B8-4D78-9DA4-6B628190194E}" type="pres">
      <dgm:prSet presAssocID="{87B2E01C-95BD-4349-A48D-2CB6FF7B7E1B}" presName="composite2" presStyleCnt="0"/>
      <dgm:spPr/>
      <dgm:t>
        <a:bodyPr/>
        <a:lstStyle/>
        <a:p>
          <a:endParaRPr lang="zh-CN" altLang="en-US"/>
        </a:p>
      </dgm:t>
    </dgm:pt>
    <dgm:pt modelId="{1BBF5774-ED2D-4E35-AFBA-B30BD5FE2A0E}" type="pres">
      <dgm:prSet presAssocID="{87B2E01C-95BD-4349-A48D-2CB6FF7B7E1B}" presName="background2" presStyleLbl="node2" presStyleIdx="1" presStyleCnt="2"/>
      <dgm:spPr/>
      <dgm:t>
        <a:bodyPr/>
        <a:lstStyle/>
        <a:p>
          <a:endParaRPr lang="zh-CN" altLang="en-US"/>
        </a:p>
      </dgm:t>
    </dgm:pt>
    <dgm:pt modelId="{8DBD760E-A4FD-44FE-A236-2952E5756365}" type="pres">
      <dgm:prSet presAssocID="{87B2E01C-95BD-4349-A48D-2CB6FF7B7E1B}" presName="text2" presStyleLbl="fgAcc2" presStyleIdx="1" presStyleCnt="2" custScaleX="140033">
        <dgm:presLayoutVars>
          <dgm:chPref val="3"/>
        </dgm:presLayoutVars>
      </dgm:prSet>
      <dgm:spPr/>
      <dgm:t>
        <a:bodyPr/>
        <a:lstStyle/>
        <a:p>
          <a:endParaRPr lang="zh-CN" altLang="en-US"/>
        </a:p>
      </dgm:t>
    </dgm:pt>
    <dgm:pt modelId="{00FA56E1-905E-491D-9325-729B2FB798F9}" type="pres">
      <dgm:prSet presAssocID="{87B2E01C-95BD-4349-A48D-2CB6FF7B7E1B}" presName="hierChild3" presStyleCnt="0"/>
      <dgm:spPr/>
      <dgm:t>
        <a:bodyPr/>
        <a:lstStyle/>
        <a:p>
          <a:endParaRPr lang="zh-CN" altLang="en-US"/>
        </a:p>
      </dgm:t>
    </dgm:pt>
    <dgm:pt modelId="{6A0DCB50-81C4-4846-BBCD-B0B9C72E93E5}" type="pres">
      <dgm:prSet presAssocID="{69C84FBC-A2C2-4C45-9FE8-E1194F5A2891}" presName="Name17" presStyleLbl="parChTrans1D3" presStyleIdx="2" presStyleCnt="4"/>
      <dgm:spPr/>
      <dgm:t>
        <a:bodyPr/>
        <a:lstStyle/>
        <a:p>
          <a:endParaRPr lang="zh-CN" altLang="en-US"/>
        </a:p>
      </dgm:t>
    </dgm:pt>
    <dgm:pt modelId="{A05E6720-E175-4279-A97A-52B395F167E1}" type="pres">
      <dgm:prSet presAssocID="{76D73740-1B82-4440-9EA3-6034E9A111BA}" presName="hierRoot3" presStyleCnt="0"/>
      <dgm:spPr/>
      <dgm:t>
        <a:bodyPr/>
        <a:lstStyle/>
        <a:p>
          <a:endParaRPr lang="zh-CN" altLang="en-US"/>
        </a:p>
      </dgm:t>
    </dgm:pt>
    <dgm:pt modelId="{04615C29-459E-42F1-87E4-774CE7A1CDC1}" type="pres">
      <dgm:prSet presAssocID="{76D73740-1B82-4440-9EA3-6034E9A111BA}" presName="composite3" presStyleCnt="0"/>
      <dgm:spPr/>
      <dgm:t>
        <a:bodyPr/>
        <a:lstStyle/>
        <a:p>
          <a:endParaRPr lang="zh-CN" altLang="en-US"/>
        </a:p>
      </dgm:t>
    </dgm:pt>
    <dgm:pt modelId="{FAE2841B-8A3E-4BB4-B376-CF458F9FF4AD}" type="pres">
      <dgm:prSet presAssocID="{76D73740-1B82-4440-9EA3-6034E9A111BA}" presName="background3" presStyleLbl="node3" presStyleIdx="2" presStyleCnt="4"/>
      <dgm:spPr/>
      <dgm:t>
        <a:bodyPr/>
        <a:lstStyle/>
        <a:p>
          <a:endParaRPr lang="zh-CN" altLang="en-US"/>
        </a:p>
      </dgm:t>
    </dgm:pt>
    <dgm:pt modelId="{E24D8191-744A-4E85-A72C-36E3E24E29D6}" type="pres">
      <dgm:prSet presAssocID="{76D73740-1B82-4440-9EA3-6034E9A111BA}" presName="text3" presStyleLbl="fgAcc3" presStyleIdx="2" presStyleCnt="4">
        <dgm:presLayoutVars>
          <dgm:chPref val="3"/>
        </dgm:presLayoutVars>
      </dgm:prSet>
      <dgm:spPr/>
      <dgm:t>
        <a:bodyPr/>
        <a:lstStyle/>
        <a:p>
          <a:endParaRPr lang="zh-CN" altLang="en-US"/>
        </a:p>
      </dgm:t>
    </dgm:pt>
    <dgm:pt modelId="{F90FDDBC-BAE3-46DE-976F-C4E62649C19C}" type="pres">
      <dgm:prSet presAssocID="{76D73740-1B82-4440-9EA3-6034E9A111BA}" presName="hierChild4" presStyleCnt="0"/>
      <dgm:spPr/>
      <dgm:t>
        <a:bodyPr/>
        <a:lstStyle/>
        <a:p>
          <a:endParaRPr lang="zh-CN" altLang="en-US"/>
        </a:p>
      </dgm:t>
    </dgm:pt>
    <dgm:pt modelId="{1637C211-C403-41B2-8445-E076BD6722AB}" type="pres">
      <dgm:prSet presAssocID="{99FBD2D5-C3C2-4B5F-BED8-307FCE9781B2}" presName="Name17" presStyleLbl="parChTrans1D3" presStyleIdx="3" presStyleCnt="4"/>
      <dgm:spPr/>
      <dgm:t>
        <a:bodyPr/>
        <a:lstStyle/>
        <a:p>
          <a:endParaRPr lang="zh-CN" altLang="en-US"/>
        </a:p>
      </dgm:t>
    </dgm:pt>
    <dgm:pt modelId="{924ED9CB-CDDD-4E61-AFC3-FC5AC97F4369}" type="pres">
      <dgm:prSet presAssocID="{E69B39A4-08EB-462A-9A53-C42B5A9F92FA}" presName="hierRoot3" presStyleCnt="0"/>
      <dgm:spPr/>
      <dgm:t>
        <a:bodyPr/>
        <a:lstStyle/>
        <a:p>
          <a:endParaRPr lang="zh-CN" altLang="en-US"/>
        </a:p>
      </dgm:t>
    </dgm:pt>
    <dgm:pt modelId="{238D0D8F-A961-4CF7-82EB-DF82CD846114}" type="pres">
      <dgm:prSet presAssocID="{E69B39A4-08EB-462A-9A53-C42B5A9F92FA}" presName="composite3" presStyleCnt="0"/>
      <dgm:spPr/>
      <dgm:t>
        <a:bodyPr/>
        <a:lstStyle/>
        <a:p>
          <a:endParaRPr lang="zh-CN" altLang="en-US"/>
        </a:p>
      </dgm:t>
    </dgm:pt>
    <dgm:pt modelId="{9461A826-1ED0-4B96-96CB-D4605A63FAD1}" type="pres">
      <dgm:prSet presAssocID="{E69B39A4-08EB-462A-9A53-C42B5A9F92FA}" presName="background3" presStyleLbl="node3" presStyleIdx="3" presStyleCnt="4"/>
      <dgm:spPr/>
      <dgm:t>
        <a:bodyPr/>
        <a:lstStyle/>
        <a:p>
          <a:endParaRPr lang="zh-CN" altLang="en-US"/>
        </a:p>
      </dgm:t>
    </dgm:pt>
    <dgm:pt modelId="{3F7DA608-4BAC-42C8-931E-A9B292E98A02}" type="pres">
      <dgm:prSet presAssocID="{E69B39A4-08EB-462A-9A53-C42B5A9F92FA}" presName="text3" presStyleLbl="fgAcc3" presStyleIdx="3" presStyleCnt="4" custScaleX="115689">
        <dgm:presLayoutVars>
          <dgm:chPref val="3"/>
        </dgm:presLayoutVars>
      </dgm:prSet>
      <dgm:spPr/>
      <dgm:t>
        <a:bodyPr/>
        <a:lstStyle/>
        <a:p>
          <a:endParaRPr lang="zh-CN" altLang="en-US"/>
        </a:p>
      </dgm:t>
    </dgm:pt>
    <dgm:pt modelId="{D7265E13-0097-41DB-9F0B-6409A6DD808E}" type="pres">
      <dgm:prSet presAssocID="{E69B39A4-08EB-462A-9A53-C42B5A9F92FA}" presName="hierChild4" presStyleCnt="0"/>
      <dgm:spPr/>
      <dgm:t>
        <a:bodyPr/>
        <a:lstStyle/>
        <a:p>
          <a:endParaRPr lang="zh-CN" altLang="en-US"/>
        </a:p>
      </dgm:t>
    </dgm:pt>
  </dgm:ptLst>
  <dgm:cxnLst>
    <dgm:cxn modelId="{94FF6005-6A22-46A0-BC06-B5938FDBA38F}" type="presOf" srcId="{F3AA0DCF-C21F-49FD-AB55-C4F6F106202E}" destId="{830FE053-D932-419F-89F5-3C6892CE161D}" srcOrd="0" destOrd="0" presId="urn:microsoft.com/office/officeart/2005/8/layout/hierarchy1"/>
    <dgm:cxn modelId="{F2351056-2B2C-48BA-AC03-5AAEFA1BD2DA}" type="presOf" srcId="{DCE4556D-3D9E-4180-A0B5-69EDC80C1213}" destId="{B14977DA-5DD8-4B18-8781-E9D05F8A8A49}" srcOrd="0" destOrd="0" presId="urn:microsoft.com/office/officeart/2005/8/layout/hierarchy1"/>
    <dgm:cxn modelId="{5931B709-A72B-4332-9EC5-46A5934C0447}" srcId="{25CC5CCE-5DA9-45F3-B8F4-734D12A7B8AF}" destId="{F3AA0DCF-C21F-49FD-AB55-C4F6F106202E}" srcOrd="0" destOrd="0" parTransId="{1AB2541E-F581-4D6A-AC34-780314506C35}" sibTransId="{2AE954FF-17C6-4F89-B27F-3089E64E5B94}"/>
    <dgm:cxn modelId="{214CF0FA-526C-4221-A6E0-4FB848D64069}" srcId="{87B2E01C-95BD-4349-A48D-2CB6FF7B7E1B}" destId="{E69B39A4-08EB-462A-9A53-C42B5A9F92FA}" srcOrd="1" destOrd="0" parTransId="{99FBD2D5-C3C2-4B5F-BED8-307FCE9781B2}" sibTransId="{55F37BF2-2665-44D9-B2AB-DF1A7A78711B}"/>
    <dgm:cxn modelId="{74945CC5-B18A-46D5-B1D8-487CD65A317A}" srcId="{F3AA0DCF-C21F-49FD-AB55-C4F6F106202E}" destId="{20097EAA-2F1D-4BB2-97E1-10A77D194188}" srcOrd="0" destOrd="0" parTransId="{16BE64A8-22F6-42C8-AB7B-700D147D59EE}" sibTransId="{DC23CBCB-F461-4349-AC54-E901E1B64EE4}"/>
    <dgm:cxn modelId="{4892CC97-2401-414E-8F5A-DF94E7F17271}" srcId="{25CC5CCE-5DA9-45F3-B8F4-734D12A7B8AF}" destId="{87B2E01C-95BD-4349-A48D-2CB6FF7B7E1B}" srcOrd="1" destOrd="0" parTransId="{F7FF7803-86C1-4A6B-A601-9F29EF9C1F73}" sibTransId="{23CFA1B7-7F8A-454F-93DE-6E08AA64F227}"/>
    <dgm:cxn modelId="{BD708C22-6B1C-4664-9C49-01126D01F70B}" srcId="{F3AA0DCF-C21F-49FD-AB55-C4F6F106202E}" destId="{DCE4556D-3D9E-4180-A0B5-69EDC80C1213}" srcOrd="1" destOrd="0" parTransId="{8F158108-D2E8-421B-8180-5B2584096781}" sibTransId="{41CAF482-49F9-4D59-8D87-5EA83383A13D}"/>
    <dgm:cxn modelId="{33B543B8-E61D-41D9-BE06-2A195FC6FE10}" type="presOf" srcId="{76D73740-1B82-4440-9EA3-6034E9A111BA}" destId="{E24D8191-744A-4E85-A72C-36E3E24E29D6}" srcOrd="0" destOrd="0" presId="urn:microsoft.com/office/officeart/2005/8/layout/hierarchy1"/>
    <dgm:cxn modelId="{B22ACACD-F7FA-4601-ACC1-9A61417E2492}" type="presOf" srcId="{87B2E01C-95BD-4349-A48D-2CB6FF7B7E1B}" destId="{8DBD760E-A4FD-44FE-A236-2952E5756365}" srcOrd="0" destOrd="0" presId="urn:microsoft.com/office/officeart/2005/8/layout/hierarchy1"/>
    <dgm:cxn modelId="{27E6FFF8-1BFB-4436-9A91-40392318EF87}" type="presOf" srcId="{8F158108-D2E8-421B-8180-5B2584096781}" destId="{8431CB73-AFC6-480B-913E-4BF2E72363DA}" srcOrd="0" destOrd="0" presId="urn:microsoft.com/office/officeart/2005/8/layout/hierarchy1"/>
    <dgm:cxn modelId="{D1F5526B-B99F-44BD-8E86-3FC197EC5C29}" type="presOf" srcId="{E69B39A4-08EB-462A-9A53-C42B5A9F92FA}" destId="{3F7DA608-4BAC-42C8-931E-A9B292E98A02}" srcOrd="0" destOrd="0" presId="urn:microsoft.com/office/officeart/2005/8/layout/hierarchy1"/>
    <dgm:cxn modelId="{C28F72B1-026E-4A6C-8077-B5EEE954C151}" type="presOf" srcId="{99FBD2D5-C3C2-4B5F-BED8-307FCE9781B2}" destId="{1637C211-C403-41B2-8445-E076BD6722AB}" srcOrd="0" destOrd="0" presId="urn:microsoft.com/office/officeart/2005/8/layout/hierarchy1"/>
    <dgm:cxn modelId="{7C032067-B335-4791-9BC1-E8A48AD44A8F}" type="presOf" srcId="{25CC5CCE-5DA9-45F3-B8F4-734D12A7B8AF}" destId="{F6435605-FA63-462A-A530-609C8EB5CFA6}" srcOrd="0" destOrd="0" presId="urn:microsoft.com/office/officeart/2005/8/layout/hierarchy1"/>
    <dgm:cxn modelId="{CE393416-F7EC-455A-B30A-EAAABDB40085}" srcId="{88A0DFF0-5189-47B9-ABCD-27AB4FC7FA64}" destId="{25CC5CCE-5DA9-45F3-B8F4-734D12A7B8AF}" srcOrd="0" destOrd="0" parTransId="{22D05EC6-A1B8-4A3E-BCA5-03AD14DEBB7D}" sibTransId="{C3CAD3F1-E18B-4C62-9153-30C247252D0B}"/>
    <dgm:cxn modelId="{1310FAEB-4009-4DE1-B6EA-C0D0C1955318}" type="presOf" srcId="{F7FF7803-86C1-4A6B-A601-9F29EF9C1F73}" destId="{D6CF13B6-7334-4A62-82B7-A79E139C6056}" srcOrd="0" destOrd="0" presId="urn:microsoft.com/office/officeart/2005/8/layout/hierarchy1"/>
    <dgm:cxn modelId="{C7D098F3-DB8E-4327-AA55-CD5A523BFD6C}" type="presOf" srcId="{1AB2541E-F581-4D6A-AC34-780314506C35}" destId="{41266916-F0A0-4AC4-95B4-14617C11A452}" srcOrd="0" destOrd="0" presId="urn:microsoft.com/office/officeart/2005/8/layout/hierarchy1"/>
    <dgm:cxn modelId="{72203959-FCDA-46D6-AE0E-9178FB4DE549}" type="presOf" srcId="{20097EAA-2F1D-4BB2-97E1-10A77D194188}" destId="{128AF1D7-AF60-4789-A814-CC5B65FA9222}" srcOrd="0" destOrd="0" presId="urn:microsoft.com/office/officeart/2005/8/layout/hierarchy1"/>
    <dgm:cxn modelId="{0590596C-17F8-4FB8-8D3C-A607FBE90292}" srcId="{87B2E01C-95BD-4349-A48D-2CB6FF7B7E1B}" destId="{76D73740-1B82-4440-9EA3-6034E9A111BA}" srcOrd="0" destOrd="0" parTransId="{69C84FBC-A2C2-4C45-9FE8-E1194F5A2891}" sibTransId="{F576F0A7-0964-4DF2-B566-6F8922D04085}"/>
    <dgm:cxn modelId="{3D4ABBCE-F23B-4B39-8758-DF065486B6F3}" type="presOf" srcId="{69C84FBC-A2C2-4C45-9FE8-E1194F5A2891}" destId="{6A0DCB50-81C4-4846-BBCD-B0B9C72E93E5}" srcOrd="0" destOrd="0" presId="urn:microsoft.com/office/officeart/2005/8/layout/hierarchy1"/>
    <dgm:cxn modelId="{BC6CDA69-18BB-4C76-91AD-2AD3AD40FCA0}" type="presOf" srcId="{16BE64A8-22F6-42C8-AB7B-700D147D59EE}" destId="{6B512BD2-7993-4414-A16D-1BC0F4937381}" srcOrd="0" destOrd="0" presId="urn:microsoft.com/office/officeart/2005/8/layout/hierarchy1"/>
    <dgm:cxn modelId="{589C9C5E-533E-4559-9461-47F4519F2E1B}" type="presOf" srcId="{88A0DFF0-5189-47B9-ABCD-27AB4FC7FA64}" destId="{D077A7BE-64A1-442C-9569-2811FD2949A3}" srcOrd="0" destOrd="0" presId="urn:microsoft.com/office/officeart/2005/8/layout/hierarchy1"/>
    <dgm:cxn modelId="{DF9D8A5E-ABD3-4CA4-A68B-07BDAF36CEF5}" type="presParOf" srcId="{D077A7BE-64A1-442C-9569-2811FD2949A3}" destId="{440DE693-D13C-4508-B456-6FDE0589B1FE}" srcOrd="0" destOrd="0" presId="urn:microsoft.com/office/officeart/2005/8/layout/hierarchy1"/>
    <dgm:cxn modelId="{D4009055-33B9-4F74-A011-D6E05541A480}" type="presParOf" srcId="{440DE693-D13C-4508-B456-6FDE0589B1FE}" destId="{EE0D18D6-7E3A-46F3-8C13-8F3373F314C3}" srcOrd="0" destOrd="0" presId="urn:microsoft.com/office/officeart/2005/8/layout/hierarchy1"/>
    <dgm:cxn modelId="{41413415-06B8-42A6-A3EA-84022E73ACBA}" type="presParOf" srcId="{EE0D18D6-7E3A-46F3-8C13-8F3373F314C3}" destId="{81C96AF4-22FC-4380-87B4-2A7B1491447B}" srcOrd="0" destOrd="0" presId="urn:microsoft.com/office/officeart/2005/8/layout/hierarchy1"/>
    <dgm:cxn modelId="{0BD9783F-6DA3-4961-9A10-2D56B434AD31}" type="presParOf" srcId="{EE0D18D6-7E3A-46F3-8C13-8F3373F314C3}" destId="{F6435605-FA63-462A-A530-609C8EB5CFA6}" srcOrd="1" destOrd="0" presId="urn:microsoft.com/office/officeart/2005/8/layout/hierarchy1"/>
    <dgm:cxn modelId="{BA8DC8C9-CAEB-448A-88BB-886C5ABAF820}" type="presParOf" srcId="{440DE693-D13C-4508-B456-6FDE0589B1FE}" destId="{3F2E1A6F-F58B-45EA-8462-556640CC87CA}" srcOrd="1" destOrd="0" presId="urn:microsoft.com/office/officeart/2005/8/layout/hierarchy1"/>
    <dgm:cxn modelId="{51B13255-F659-4635-850A-76B13883E01E}" type="presParOf" srcId="{3F2E1A6F-F58B-45EA-8462-556640CC87CA}" destId="{41266916-F0A0-4AC4-95B4-14617C11A452}" srcOrd="0" destOrd="0" presId="urn:microsoft.com/office/officeart/2005/8/layout/hierarchy1"/>
    <dgm:cxn modelId="{BC6ED86F-D26F-44EC-92C0-A5F4F3BDD2FC}" type="presParOf" srcId="{3F2E1A6F-F58B-45EA-8462-556640CC87CA}" destId="{9CBEE5EF-DFF2-4AA1-83A6-689E389CB4F3}" srcOrd="1" destOrd="0" presId="urn:microsoft.com/office/officeart/2005/8/layout/hierarchy1"/>
    <dgm:cxn modelId="{61487C01-D31E-4A41-ABA2-16A0F9F1FEE2}" type="presParOf" srcId="{9CBEE5EF-DFF2-4AA1-83A6-689E389CB4F3}" destId="{D5AD1938-81F0-45AD-A9A2-67CA17943FFD}" srcOrd="0" destOrd="0" presId="urn:microsoft.com/office/officeart/2005/8/layout/hierarchy1"/>
    <dgm:cxn modelId="{8679FD72-0468-4AAE-BAC0-05964CBA2DE5}" type="presParOf" srcId="{D5AD1938-81F0-45AD-A9A2-67CA17943FFD}" destId="{419AEE95-5C0F-4CC8-B7D7-2C7B3EBCDCB3}" srcOrd="0" destOrd="0" presId="urn:microsoft.com/office/officeart/2005/8/layout/hierarchy1"/>
    <dgm:cxn modelId="{FEE319D9-DC75-4256-9952-FC7D38D75231}" type="presParOf" srcId="{D5AD1938-81F0-45AD-A9A2-67CA17943FFD}" destId="{830FE053-D932-419F-89F5-3C6892CE161D}" srcOrd="1" destOrd="0" presId="urn:microsoft.com/office/officeart/2005/8/layout/hierarchy1"/>
    <dgm:cxn modelId="{9B310F07-3AB5-4898-B598-0CE42AF58D6F}" type="presParOf" srcId="{9CBEE5EF-DFF2-4AA1-83A6-689E389CB4F3}" destId="{FAA73044-5929-44D6-9575-36E549C1AD13}" srcOrd="1" destOrd="0" presId="urn:microsoft.com/office/officeart/2005/8/layout/hierarchy1"/>
    <dgm:cxn modelId="{3C88D4ED-7D52-497D-8E6A-EC3EB405A0D6}" type="presParOf" srcId="{FAA73044-5929-44D6-9575-36E549C1AD13}" destId="{6B512BD2-7993-4414-A16D-1BC0F4937381}" srcOrd="0" destOrd="0" presId="urn:microsoft.com/office/officeart/2005/8/layout/hierarchy1"/>
    <dgm:cxn modelId="{0DF1807B-6D8B-4371-9AC6-39F9FCC528BD}" type="presParOf" srcId="{FAA73044-5929-44D6-9575-36E549C1AD13}" destId="{6655DA61-2736-464F-92D7-4436244E4BC2}" srcOrd="1" destOrd="0" presId="urn:microsoft.com/office/officeart/2005/8/layout/hierarchy1"/>
    <dgm:cxn modelId="{DFFC0D97-0EA8-494C-9EA6-6CFE28DA404E}" type="presParOf" srcId="{6655DA61-2736-464F-92D7-4436244E4BC2}" destId="{C603B291-4370-487E-A1A3-2C5901780A3F}" srcOrd="0" destOrd="0" presId="urn:microsoft.com/office/officeart/2005/8/layout/hierarchy1"/>
    <dgm:cxn modelId="{7D8D6B15-5D6C-462A-B995-158A2587F639}" type="presParOf" srcId="{C603B291-4370-487E-A1A3-2C5901780A3F}" destId="{5F3D4E3B-F763-4E49-BD07-263C0F05BEA0}" srcOrd="0" destOrd="0" presId="urn:microsoft.com/office/officeart/2005/8/layout/hierarchy1"/>
    <dgm:cxn modelId="{EBBCDC08-032E-4584-9505-05A53A14395E}" type="presParOf" srcId="{C603B291-4370-487E-A1A3-2C5901780A3F}" destId="{128AF1D7-AF60-4789-A814-CC5B65FA9222}" srcOrd="1" destOrd="0" presId="urn:microsoft.com/office/officeart/2005/8/layout/hierarchy1"/>
    <dgm:cxn modelId="{FDFBF4CD-D745-47A1-8519-FC2883447DE7}" type="presParOf" srcId="{6655DA61-2736-464F-92D7-4436244E4BC2}" destId="{E1A3B399-B5DC-4AAE-BDAD-E4961D703426}" srcOrd="1" destOrd="0" presId="urn:microsoft.com/office/officeart/2005/8/layout/hierarchy1"/>
    <dgm:cxn modelId="{FC75DAFC-DDD1-44C0-8CEF-3FD9D58258EC}" type="presParOf" srcId="{FAA73044-5929-44D6-9575-36E549C1AD13}" destId="{8431CB73-AFC6-480B-913E-4BF2E72363DA}" srcOrd="2" destOrd="0" presId="urn:microsoft.com/office/officeart/2005/8/layout/hierarchy1"/>
    <dgm:cxn modelId="{B072DA2C-8187-40B9-8945-9C42F989140C}" type="presParOf" srcId="{FAA73044-5929-44D6-9575-36E549C1AD13}" destId="{FD2C6225-5E0A-431E-8A36-DD27B7295595}" srcOrd="3" destOrd="0" presId="urn:microsoft.com/office/officeart/2005/8/layout/hierarchy1"/>
    <dgm:cxn modelId="{AEF09CE2-4586-4D3C-A70C-25A453AA8046}" type="presParOf" srcId="{FD2C6225-5E0A-431E-8A36-DD27B7295595}" destId="{76B53C77-5017-4184-AEC6-504069BF2928}" srcOrd="0" destOrd="0" presId="urn:microsoft.com/office/officeart/2005/8/layout/hierarchy1"/>
    <dgm:cxn modelId="{12C87683-98B3-426E-A97D-1757648FD1B6}" type="presParOf" srcId="{76B53C77-5017-4184-AEC6-504069BF2928}" destId="{17D93D73-25E1-4685-9CA4-71086B2B4A47}" srcOrd="0" destOrd="0" presId="urn:microsoft.com/office/officeart/2005/8/layout/hierarchy1"/>
    <dgm:cxn modelId="{47F234B5-7812-4497-B7DB-38E3C9B12292}" type="presParOf" srcId="{76B53C77-5017-4184-AEC6-504069BF2928}" destId="{B14977DA-5DD8-4B18-8781-E9D05F8A8A49}" srcOrd="1" destOrd="0" presId="urn:microsoft.com/office/officeart/2005/8/layout/hierarchy1"/>
    <dgm:cxn modelId="{0009E3AA-6BA9-4DBC-9258-431681498CB6}" type="presParOf" srcId="{FD2C6225-5E0A-431E-8A36-DD27B7295595}" destId="{564F012D-D29E-4F1A-8EFA-DE5152E6DFE8}" srcOrd="1" destOrd="0" presId="urn:microsoft.com/office/officeart/2005/8/layout/hierarchy1"/>
    <dgm:cxn modelId="{DB96671C-0E7D-4903-932A-47F8B5704645}" type="presParOf" srcId="{3F2E1A6F-F58B-45EA-8462-556640CC87CA}" destId="{D6CF13B6-7334-4A62-82B7-A79E139C6056}" srcOrd="2" destOrd="0" presId="urn:microsoft.com/office/officeart/2005/8/layout/hierarchy1"/>
    <dgm:cxn modelId="{A04E0B6C-92A1-41CF-B9FB-ADEBC5ECC807}" type="presParOf" srcId="{3F2E1A6F-F58B-45EA-8462-556640CC87CA}" destId="{D02279C5-EDAF-43DC-898B-9DFD348DC03F}" srcOrd="3" destOrd="0" presId="urn:microsoft.com/office/officeart/2005/8/layout/hierarchy1"/>
    <dgm:cxn modelId="{91F85E55-595E-48C1-AB32-2F56C17F0302}" type="presParOf" srcId="{D02279C5-EDAF-43DC-898B-9DFD348DC03F}" destId="{D22D8EC7-95B8-4D78-9DA4-6B628190194E}" srcOrd="0" destOrd="0" presId="urn:microsoft.com/office/officeart/2005/8/layout/hierarchy1"/>
    <dgm:cxn modelId="{C598AE7F-2ED9-465D-B28C-1244E4C430A8}" type="presParOf" srcId="{D22D8EC7-95B8-4D78-9DA4-6B628190194E}" destId="{1BBF5774-ED2D-4E35-AFBA-B30BD5FE2A0E}" srcOrd="0" destOrd="0" presId="urn:microsoft.com/office/officeart/2005/8/layout/hierarchy1"/>
    <dgm:cxn modelId="{1039FC03-F929-47CA-A4EC-045F4DC71F10}" type="presParOf" srcId="{D22D8EC7-95B8-4D78-9DA4-6B628190194E}" destId="{8DBD760E-A4FD-44FE-A236-2952E5756365}" srcOrd="1" destOrd="0" presId="urn:microsoft.com/office/officeart/2005/8/layout/hierarchy1"/>
    <dgm:cxn modelId="{DF2825F5-CED8-46D8-BEE8-D45ECDD82469}" type="presParOf" srcId="{D02279C5-EDAF-43DC-898B-9DFD348DC03F}" destId="{00FA56E1-905E-491D-9325-729B2FB798F9}" srcOrd="1" destOrd="0" presId="urn:microsoft.com/office/officeart/2005/8/layout/hierarchy1"/>
    <dgm:cxn modelId="{0DA3E800-0DD8-4B35-99F9-66CE1B42D4F8}" type="presParOf" srcId="{00FA56E1-905E-491D-9325-729B2FB798F9}" destId="{6A0DCB50-81C4-4846-BBCD-B0B9C72E93E5}" srcOrd="0" destOrd="0" presId="urn:microsoft.com/office/officeart/2005/8/layout/hierarchy1"/>
    <dgm:cxn modelId="{3308F140-B7E9-4EC7-B3D9-DCFC4AC76168}" type="presParOf" srcId="{00FA56E1-905E-491D-9325-729B2FB798F9}" destId="{A05E6720-E175-4279-A97A-52B395F167E1}" srcOrd="1" destOrd="0" presId="urn:microsoft.com/office/officeart/2005/8/layout/hierarchy1"/>
    <dgm:cxn modelId="{0A779192-223A-426F-9F68-F1B2495DF64D}" type="presParOf" srcId="{A05E6720-E175-4279-A97A-52B395F167E1}" destId="{04615C29-459E-42F1-87E4-774CE7A1CDC1}" srcOrd="0" destOrd="0" presId="urn:microsoft.com/office/officeart/2005/8/layout/hierarchy1"/>
    <dgm:cxn modelId="{C9B58BC5-E42A-4F33-A394-8EC2BAD39AE4}" type="presParOf" srcId="{04615C29-459E-42F1-87E4-774CE7A1CDC1}" destId="{FAE2841B-8A3E-4BB4-B376-CF458F9FF4AD}" srcOrd="0" destOrd="0" presId="urn:microsoft.com/office/officeart/2005/8/layout/hierarchy1"/>
    <dgm:cxn modelId="{89F26AEC-A3F0-43FC-94E1-5DE220113F2F}" type="presParOf" srcId="{04615C29-459E-42F1-87E4-774CE7A1CDC1}" destId="{E24D8191-744A-4E85-A72C-36E3E24E29D6}" srcOrd="1" destOrd="0" presId="urn:microsoft.com/office/officeart/2005/8/layout/hierarchy1"/>
    <dgm:cxn modelId="{7A329F4B-4418-4C16-8904-12D6C0C751DE}" type="presParOf" srcId="{A05E6720-E175-4279-A97A-52B395F167E1}" destId="{F90FDDBC-BAE3-46DE-976F-C4E62649C19C}" srcOrd="1" destOrd="0" presId="urn:microsoft.com/office/officeart/2005/8/layout/hierarchy1"/>
    <dgm:cxn modelId="{A43335F6-EE2A-43FF-B49E-90ECE94CDA5C}" type="presParOf" srcId="{00FA56E1-905E-491D-9325-729B2FB798F9}" destId="{1637C211-C403-41B2-8445-E076BD6722AB}" srcOrd="2" destOrd="0" presId="urn:microsoft.com/office/officeart/2005/8/layout/hierarchy1"/>
    <dgm:cxn modelId="{CF8BE3BE-9103-4770-A8BD-85EF7280E54D}" type="presParOf" srcId="{00FA56E1-905E-491D-9325-729B2FB798F9}" destId="{924ED9CB-CDDD-4E61-AFC3-FC5AC97F4369}" srcOrd="3" destOrd="0" presId="urn:microsoft.com/office/officeart/2005/8/layout/hierarchy1"/>
    <dgm:cxn modelId="{1F4E7422-91AD-4519-B3FB-11DC240DDE33}" type="presParOf" srcId="{924ED9CB-CDDD-4E61-AFC3-FC5AC97F4369}" destId="{238D0D8F-A961-4CF7-82EB-DF82CD846114}" srcOrd="0" destOrd="0" presId="urn:microsoft.com/office/officeart/2005/8/layout/hierarchy1"/>
    <dgm:cxn modelId="{6D7491F1-D46E-4816-AE59-A4B5FA245654}" type="presParOf" srcId="{238D0D8F-A961-4CF7-82EB-DF82CD846114}" destId="{9461A826-1ED0-4B96-96CB-D4605A63FAD1}" srcOrd="0" destOrd="0" presId="urn:microsoft.com/office/officeart/2005/8/layout/hierarchy1"/>
    <dgm:cxn modelId="{F201CE88-3006-40E4-9042-FD93D8ADBC93}" type="presParOf" srcId="{238D0D8F-A961-4CF7-82EB-DF82CD846114}" destId="{3F7DA608-4BAC-42C8-931E-A9B292E98A02}" srcOrd="1" destOrd="0" presId="urn:microsoft.com/office/officeart/2005/8/layout/hierarchy1"/>
    <dgm:cxn modelId="{3CFF74DB-C6BE-419A-9BF8-67101415FEF1}" type="presParOf" srcId="{924ED9CB-CDDD-4E61-AFC3-FC5AC97F4369}" destId="{D7265E13-0097-41DB-9F0B-6409A6DD808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D3C9E1-487C-405F-BAEB-08EF0BC15EB9}" type="doc">
      <dgm:prSet loTypeId="urn:microsoft.com/office/officeart/2005/8/layout/chevron1" loCatId="process" qsTypeId="urn:microsoft.com/office/officeart/2005/8/quickstyle/simple1" qsCatId="simple" csTypeId="urn:microsoft.com/office/officeart/2005/8/colors/colorful5" csCatId="colorful" phldr="1"/>
      <dgm:spPr/>
    </dgm:pt>
    <dgm:pt modelId="{A3747FA1-914A-49D4-ACA3-A35E6FABAA5D}">
      <dgm:prSet phldrT="[文本]"/>
      <dgm:spPr/>
      <dgm:t>
        <a:bodyPr/>
        <a:lstStyle/>
        <a:p>
          <a:r>
            <a:rPr lang="zh-CN" altLang="en-US" dirty="0" smtClean="0">
              <a:latin typeface="微软雅黑" panose="020B0503020204020204" pitchFamily="34" charset="-122"/>
              <a:ea typeface="微软雅黑" panose="020B0503020204020204" pitchFamily="34" charset="-122"/>
            </a:rPr>
            <a:t>结构</a:t>
          </a:r>
          <a:endParaRPr lang="zh-CN" altLang="en-US" dirty="0">
            <a:latin typeface="微软雅黑" panose="020B0503020204020204" pitchFamily="34" charset="-122"/>
            <a:ea typeface="微软雅黑" panose="020B0503020204020204" pitchFamily="34" charset="-122"/>
          </a:endParaRPr>
        </a:p>
      </dgm:t>
    </dgm:pt>
    <dgm:pt modelId="{30F034BE-0A73-48E9-84DB-54FBFD65B9BE}" type="parTrans" cxnId="{43EDFAC0-5096-4819-88AA-0026453009D6}">
      <dgm:prSet/>
      <dgm:spPr/>
      <dgm:t>
        <a:bodyPr/>
        <a:lstStyle/>
        <a:p>
          <a:endParaRPr lang="zh-CN" altLang="en-US"/>
        </a:p>
      </dgm:t>
    </dgm:pt>
    <dgm:pt modelId="{510B131E-DF82-4593-8D68-6367FD9C4757}" type="sibTrans" cxnId="{43EDFAC0-5096-4819-88AA-0026453009D6}">
      <dgm:prSet/>
      <dgm:spPr/>
      <dgm:t>
        <a:bodyPr/>
        <a:lstStyle/>
        <a:p>
          <a:endParaRPr lang="zh-CN" altLang="en-US"/>
        </a:p>
      </dgm:t>
    </dgm:pt>
    <dgm:pt modelId="{B31223BB-1358-4F95-B16E-BA58D83DE4DD}">
      <dgm:prSet phldrT="[文本]"/>
      <dgm:spPr/>
      <dgm:t>
        <a:bodyPr/>
        <a:lstStyle/>
        <a:p>
          <a:r>
            <a:rPr lang="zh-CN" altLang="en-US" dirty="0" smtClean="0">
              <a:latin typeface="微软雅黑" panose="020B0503020204020204" pitchFamily="34" charset="-122"/>
              <a:ea typeface="微软雅黑" panose="020B0503020204020204" pitchFamily="34" charset="-122"/>
            </a:rPr>
            <a:t>电子性质</a:t>
          </a:r>
          <a:endParaRPr lang="zh-CN" altLang="en-US" dirty="0">
            <a:latin typeface="微软雅黑" panose="020B0503020204020204" pitchFamily="34" charset="-122"/>
            <a:ea typeface="微软雅黑" panose="020B0503020204020204" pitchFamily="34" charset="-122"/>
          </a:endParaRPr>
        </a:p>
      </dgm:t>
    </dgm:pt>
    <dgm:pt modelId="{360D8284-A8AB-4C2B-B3BB-99001D13521F}" type="parTrans" cxnId="{58423C1E-35B5-42AB-9DB9-3DDA6A553D66}">
      <dgm:prSet/>
      <dgm:spPr/>
      <dgm:t>
        <a:bodyPr/>
        <a:lstStyle/>
        <a:p>
          <a:endParaRPr lang="zh-CN" altLang="en-US"/>
        </a:p>
      </dgm:t>
    </dgm:pt>
    <dgm:pt modelId="{5BDBBADC-6D40-41AF-BD17-25FB6DF237C9}" type="sibTrans" cxnId="{58423C1E-35B5-42AB-9DB9-3DDA6A553D66}">
      <dgm:prSet/>
      <dgm:spPr/>
      <dgm:t>
        <a:bodyPr/>
        <a:lstStyle/>
        <a:p>
          <a:endParaRPr lang="zh-CN" altLang="en-US"/>
        </a:p>
      </dgm:t>
    </dgm:pt>
    <dgm:pt modelId="{4147C302-EECD-4D14-A15A-7264E2FAE33B}">
      <dgm:prSet phldrT="[文本]"/>
      <dgm:spPr/>
      <dgm:t>
        <a:bodyPr/>
        <a:lstStyle/>
        <a:p>
          <a:r>
            <a:rPr lang="zh-CN" altLang="en-US" dirty="0" smtClean="0">
              <a:latin typeface="微软雅黑" panose="020B0503020204020204" pitchFamily="34" charset="-122"/>
              <a:ea typeface="微软雅黑" panose="020B0503020204020204" pitchFamily="34" charset="-122"/>
            </a:rPr>
            <a:t>超导性质</a:t>
          </a:r>
          <a:endParaRPr lang="zh-CN" altLang="en-US" dirty="0">
            <a:latin typeface="微软雅黑" panose="020B0503020204020204" pitchFamily="34" charset="-122"/>
            <a:ea typeface="微软雅黑" panose="020B0503020204020204" pitchFamily="34" charset="-122"/>
          </a:endParaRPr>
        </a:p>
      </dgm:t>
    </dgm:pt>
    <dgm:pt modelId="{2A32310E-E638-4883-8B62-5F8BDC686670}" type="parTrans" cxnId="{3FB04ACD-B0EE-4559-A8AD-F19016CEE270}">
      <dgm:prSet/>
      <dgm:spPr/>
      <dgm:t>
        <a:bodyPr/>
        <a:lstStyle/>
        <a:p>
          <a:endParaRPr lang="zh-CN" altLang="en-US"/>
        </a:p>
      </dgm:t>
    </dgm:pt>
    <dgm:pt modelId="{7E4834EA-1201-4D94-8F63-02311167546E}" type="sibTrans" cxnId="{3FB04ACD-B0EE-4559-A8AD-F19016CEE270}">
      <dgm:prSet/>
      <dgm:spPr/>
      <dgm:t>
        <a:bodyPr/>
        <a:lstStyle/>
        <a:p>
          <a:endParaRPr lang="zh-CN" altLang="en-US"/>
        </a:p>
      </dgm:t>
    </dgm:pt>
    <dgm:pt modelId="{33BD9560-5A4F-4EF6-8C6A-CC10C39B6275}">
      <dgm:prSet phldrT="[文本]"/>
      <dgm:spPr/>
      <dgm:t>
        <a:bodyPr/>
        <a:lstStyle/>
        <a:p>
          <a:r>
            <a:rPr lang="zh-CN" altLang="en-US" dirty="0" smtClean="0">
              <a:latin typeface="微软雅黑" panose="020B0503020204020204" pitchFamily="34" charset="-122"/>
              <a:ea typeface="微软雅黑" panose="020B0503020204020204" pitchFamily="34" charset="-122"/>
            </a:rPr>
            <a:t>金属化</a:t>
          </a:r>
          <a:endParaRPr lang="zh-CN" altLang="en-US" dirty="0">
            <a:latin typeface="微软雅黑" panose="020B0503020204020204" pitchFamily="34" charset="-122"/>
            <a:ea typeface="微软雅黑" panose="020B0503020204020204" pitchFamily="34" charset="-122"/>
          </a:endParaRPr>
        </a:p>
      </dgm:t>
    </dgm:pt>
    <dgm:pt modelId="{1A333D77-FD1B-4783-96EF-0627CC929DFF}" type="parTrans" cxnId="{E5A0DC63-7E7D-41EA-9196-BECB4A347EF1}">
      <dgm:prSet/>
      <dgm:spPr/>
      <dgm:t>
        <a:bodyPr/>
        <a:lstStyle/>
        <a:p>
          <a:endParaRPr lang="zh-CN" altLang="en-US"/>
        </a:p>
      </dgm:t>
    </dgm:pt>
    <dgm:pt modelId="{65CD22EA-47B2-4AC7-8222-B7A0F3804A51}" type="sibTrans" cxnId="{E5A0DC63-7E7D-41EA-9196-BECB4A347EF1}">
      <dgm:prSet/>
      <dgm:spPr/>
      <dgm:t>
        <a:bodyPr/>
        <a:lstStyle/>
        <a:p>
          <a:endParaRPr lang="zh-CN" altLang="en-US"/>
        </a:p>
      </dgm:t>
    </dgm:pt>
    <dgm:pt modelId="{5A6C48EF-6F4C-40C7-8251-36DF9CB5926A}" type="pres">
      <dgm:prSet presAssocID="{14D3C9E1-487C-405F-BAEB-08EF0BC15EB9}" presName="Name0" presStyleCnt="0">
        <dgm:presLayoutVars>
          <dgm:dir/>
          <dgm:animLvl val="lvl"/>
          <dgm:resizeHandles val="exact"/>
        </dgm:presLayoutVars>
      </dgm:prSet>
      <dgm:spPr/>
    </dgm:pt>
    <dgm:pt modelId="{210D0CAB-7B10-44B3-8D6B-5246D4764B49}" type="pres">
      <dgm:prSet presAssocID="{A3747FA1-914A-49D4-ACA3-A35E6FABAA5D}" presName="parTxOnly" presStyleLbl="node1" presStyleIdx="0" presStyleCnt="4">
        <dgm:presLayoutVars>
          <dgm:chMax val="0"/>
          <dgm:chPref val="0"/>
          <dgm:bulletEnabled val="1"/>
        </dgm:presLayoutVars>
      </dgm:prSet>
      <dgm:spPr/>
      <dgm:t>
        <a:bodyPr/>
        <a:lstStyle/>
        <a:p>
          <a:endParaRPr lang="zh-CN" altLang="en-US"/>
        </a:p>
      </dgm:t>
    </dgm:pt>
    <dgm:pt modelId="{A85A635D-AE44-41A3-A348-2B38AA9714B0}" type="pres">
      <dgm:prSet presAssocID="{510B131E-DF82-4593-8D68-6367FD9C4757}" presName="parTxOnlySpace" presStyleCnt="0"/>
      <dgm:spPr/>
    </dgm:pt>
    <dgm:pt modelId="{69A1D105-C70F-48BC-AD4E-17FCA92418B9}" type="pres">
      <dgm:prSet presAssocID="{33BD9560-5A4F-4EF6-8C6A-CC10C39B6275}" presName="parTxOnly" presStyleLbl="node1" presStyleIdx="1" presStyleCnt="4">
        <dgm:presLayoutVars>
          <dgm:chMax val="0"/>
          <dgm:chPref val="0"/>
          <dgm:bulletEnabled val="1"/>
        </dgm:presLayoutVars>
      </dgm:prSet>
      <dgm:spPr/>
      <dgm:t>
        <a:bodyPr/>
        <a:lstStyle/>
        <a:p>
          <a:endParaRPr lang="zh-CN" altLang="en-US"/>
        </a:p>
      </dgm:t>
    </dgm:pt>
    <dgm:pt modelId="{D372FD96-6645-4942-A3B9-FA9B449A2E9F}" type="pres">
      <dgm:prSet presAssocID="{65CD22EA-47B2-4AC7-8222-B7A0F3804A51}" presName="parTxOnlySpace" presStyleCnt="0"/>
      <dgm:spPr/>
    </dgm:pt>
    <dgm:pt modelId="{9A981036-2E9D-4897-9721-C2458730757A}" type="pres">
      <dgm:prSet presAssocID="{B31223BB-1358-4F95-B16E-BA58D83DE4DD}" presName="parTxOnly" presStyleLbl="node1" presStyleIdx="2" presStyleCnt="4">
        <dgm:presLayoutVars>
          <dgm:chMax val="0"/>
          <dgm:chPref val="0"/>
          <dgm:bulletEnabled val="1"/>
        </dgm:presLayoutVars>
      </dgm:prSet>
      <dgm:spPr/>
      <dgm:t>
        <a:bodyPr/>
        <a:lstStyle/>
        <a:p>
          <a:endParaRPr lang="zh-CN" altLang="en-US"/>
        </a:p>
      </dgm:t>
    </dgm:pt>
    <dgm:pt modelId="{CF822754-3420-4862-900F-1F590B5F18C6}" type="pres">
      <dgm:prSet presAssocID="{5BDBBADC-6D40-41AF-BD17-25FB6DF237C9}" presName="parTxOnlySpace" presStyleCnt="0"/>
      <dgm:spPr/>
    </dgm:pt>
    <dgm:pt modelId="{808AFCBE-94F6-4471-B033-4C491B2E9E91}" type="pres">
      <dgm:prSet presAssocID="{4147C302-EECD-4D14-A15A-7264E2FAE33B}" presName="parTxOnly" presStyleLbl="node1" presStyleIdx="3" presStyleCnt="4">
        <dgm:presLayoutVars>
          <dgm:chMax val="0"/>
          <dgm:chPref val="0"/>
          <dgm:bulletEnabled val="1"/>
        </dgm:presLayoutVars>
      </dgm:prSet>
      <dgm:spPr/>
      <dgm:t>
        <a:bodyPr/>
        <a:lstStyle/>
        <a:p>
          <a:endParaRPr lang="zh-CN" altLang="en-US"/>
        </a:p>
      </dgm:t>
    </dgm:pt>
  </dgm:ptLst>
  <dgm:cxnLst>
    <dgm:cxn modelId="{43EDFAC0-5096-4819-88AA-0026453009D6}" srcId="{14D3C9E1-487C-405F-BAEB-08EF0BC15EB9}" destId="{A3747FA1-914A-49D4-ACA3-A35E6FABAA5D}" srcOrd="0" destOrd="0" parTransId="{30F034BE-0A73-48E9-84DB-54FBFD65B9BE}" sibTransId="{510B131E-DF82-4593-8D68-6367FD9C4757}"/>
    <dgm:cxn modelId="{AEF16FDD-8D8C-4E5E-9C2D-9A5FCCE31C22}" type="presOf" srcId="{14D3C9E1-487C-405F-BAEB-08EF0BC15EB9}" destId="{5A6C48EF-6F4C-40C7-8251-36DF9CB5926A}" srcOrd="0" destOrd="0" presId="urn:microsoft.com/office/officeart/2005/8/layout/chevron1"/>
    <dgm:cxn modelId="{58423C1E-35B5-42AB-9DB9-3DDA6A553D66}" srcId="{14D3C9E1-487C-405F-BAEB-08EF0BC15EB9}" destId="{B31223BB-1358-4F95-B16E-BA58D83DE4DD}" srcOrd="2" destOrd="0" parTransId="{360D8284-A8AB-4C2B-B3BB-99001D13521F}" sibTransId="{5BDBBADC-6D40-41AF-BD17-25FB6DF237C9}"/>
    <dgm:cxn modelId="{E5A0DC63-7E7D-41EA-9196-BECB4A347EF1}" srcId="{14D3C9E1-487C-405F-BAEB-08EF0BC15EB9}" destId="{33BD9560-5A4F-4EF6-8C6A-CC10C39B6275}" srcOrd="1" destOrd="0" parTransId="{1A333D77-FD1B-4783-96EF-0627CC929DFF}" sibTransId="{65CD22EA-47B2-4AC7-8222-B7A0F3804A51}"/>
    <dgm:cxn modelId="{AA40602D-C6C6-4AD3-B489-ACFAA8CD3DDF}" type="presOf" srcId="{B31223BB-1358-4F95-B16E-BA58D83DE4DD}" destId="{9A981036-2E9D-4897-9721-C2458730757A}" srcOrd="0" destOrd="0" presId="urn:microsoft.com/office/officeart/2005/8/layout/chevron1"/>
    <dgm:cxn modelId="{3FB04ACD-B0EE-4559-A8AD-F19016CEE270}" srcId="{14D3C9E1-487C-405F-BAEB-08EF0BC15EB9}" destId="{4147C302-EECD-4D14-A15A-7264E2FAE33B}" srcOrd="3" destOrd="0" parTransId="{2A32310E-E638-4883-8B62-5F8BDC686670}" sibTransId="{7E4834EA-1201-4D94-8F63-02311167546E}"/>
    <dgm:cxn modelId="{DE29A83C-4799-41BC-8E28-99AA84F3A32B}" type="presOf" srcId="{A3747FA1-914A-49D4-ACA3-A35E6FABAA5D}" destId="{210D0CAB-7B10-44B3-8D6B-5246D4764B49}" srcOrd="0" destOrd="0" presId="urn:microsoft.com/office/officeart/2005/8/layout/chevron1"/>
    <dgm:cxn modelId="{0BD1597C-DBDB-4027-B3C5-5287660AA9EA}" type="presOf" srcId="{33BD9560-5A4F-4EF6-8C6A-CC10C39B6275}" destId="{69A1D105-C70F-48BC-AD4E-17FCA92418B9}" srcOrd="0" destOrd="0" presId="urn:microsoft.com/office/officeart/2005/8/layout/chevron1"/>
    <dgm:cxn modelId="{41E154A0-467B-4550-9AC8-13DCC0829922}" type="presOf" srcId="{4147C302-EECD-4D14-A15A-7264E2FAE33B}" destId="{808AFCBE-94F6-4471-B033-4C491B2E9E91}" srcOrd="0" destOrd="0" presId="urn:microsoft.com/office/officeart/2005/8/layout/chevron1"/>
    <dgm:cxn modelId="{70F838AD-6558-45D1-8970-18D2D21C8AA0}" type="presParOf" srcId="{5A6C48EF-6F4C-40C7-8251-36DF9CB5926A}" destId="{210D0CAB-7B10-44B3-8D6B-5246D4764B49}" srcOrd="0" destOrd="0" presId="urn:microsoft.com/office/officeart/2005/8/layout/chevron1"/>
    <dgm:cxn modelId="{3AC06275-C5D4-4041-B79C-2C9A08E2DEBF}" type="presParOf" srcId="{5A6C48EF-6F4C-40C7-8251-36DF9CB5926A}" destId="{A85A635D-AE44-41A3-A348-2B38AA9714B0}" srcOrd="1" destOrd="0" presId="urn:microsoft.com/office/officeart/2005/8/layout/chevron1"/>
    <dgm:cxn modelId="{3924B515-EF64-4CE8-8A09-1027B1398EF6}" type="presParOf" srcId="{5A6C48EF-6F4C-40C7-8251-36DF9CB5926A}" destId="{69A1D105-C70F-48BC-AD4E-17FCA92418B9}" srcOrd="2" destOrd="0" presId="urn:microsoft.com/office/officeart/2005/8/layout/chevron1"/>
    <dgm:cxn modelId="{03C13BB2-18EC-4612-823C-760186C148F5}" type="presParOf" srcId="{5A6C48EF-6F4C-40C7-8251-36DF9CB5926A}" destId="{D372FD96-6645-4942-A3B9-FA9B449A2E9F}" srcOrd="3" destOrd="0" presId="urn:microsoft.com/office/officeart/2005/8/layout/chevron1"/>
    <dgm:cxn modelId="{F255B1F8-1DA2-46B6-B02F-7A72E5314B86}" type="presParOf" srcId="{5A6C48EF-6F4C-40C7-8251-36DF9CB5926A}" destId="{9A981036-2E9D-4897-9721-C2458730757A}" srcOrd="4" destOrd="0" presId="urn:microsoft.com/office/officeart/2005/8/layout/chevron1"/>
    <dgm:cxn modelId="{3458FBF1-712B-4683-9DBF-33D9322019D8}" type="presParOf" srcId="{5A6C48EF-6F4C-40C7-8251-36DF9CB5926A}" destId="{CF822754-3420-4862-900F-1F590B5F18C6}" srcOrd="5" destOrd="0" presId="urn:microsoft.com/office/officeart/2005/8/layout/chevron1"/>
    <dgm:cxn modelId="{48FF6050-0ADA-4C22-87FF-0B770266C5F8}" type="presParOf" srcId="{5A6C48EF-6F4C-40C7-8251-36DF9CB5926A}" destId="{808AFCBE-94F6-4471-B033-4C491B2E9E91}"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CDD75-C27E-4BCF-8E49-6911D7007104}">
      <dsp:nvSpPr>
        <dsp:cNvPr id="0" name=""/>
        <dsp:cNvSpPr/>
      </dsp:nvSpPr>
      <dsp:spPr>
        <a:xfrm>
          <a:off x="-5269657" y="-807074"/>
          <a:ext cx="6275049" cy="6275049"/>
        </a:xfrm>
        <a:prstGeom prst="blockArc">
          <a:avLst>
            <a:gd name="adj1" fmla="val 18900000"/>
            <a:gd name="adj2" fmla="val 2700000"/>
            <a:gd name="adj3" fmla="val 344"/>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021364-023F-4031-ADEB-F877B1901E23}">
      <dsp:nvSpPr>
        <dsp:cNvPr id="0" name=""/>
        <dsp:cNvSpPr/>
      </dsp:nvSpPr>
      <dsp:spPr>
        <a:xfrm>
          <a:off x="439695" y="291213"/>
          <a:ext cx="5124965" cy="5827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597" tIns="68580" rIns="68580" bIns="68580" numCol="1" spcCol="1270" anchor="ctr" anchorCtr="0">
          <a:noAutofit/>
        </a:bodyPr>
        <a:lstStyle/>
        <a:p>
          <a:pPr lvl="0" algn="l" defTabSz="1200150">
            <a:lnSpc>
              <a:spcPct val="90000"/>
            </a:lnSpc>
            <a:spcBef>
              <a:spcPct val="0"/>
            </a:spcBef>
            <a:spcAft>
              <a:spcPct val="35000"/>
            </a:spcAft>
          </a:pPr>
          <a:r>
            <a:rPr lang="zh-CN" altLang="en-US" sz="2700" b="0" kern="1200" cap="none" spc="0" dirty="0" smtClean="0">
              <a:ln w="0"/>
              <a:effectLst>
                <a:outerShdw blurRad="38100" dist="19050" dir="2700000" algn="tl" rotWithShape="0">
                  <a:schemeClr val="dk1">
                    <a:alpha val="40000"/>
                  </a:schemeClr>
                </a:outerShdw>
              </a:effectLst>
            </a:rPr>
            <a:t>    研究背景</a:t>
          </a:r>
          <a:endParaRPr lang="zh-CN" altLang="en-US" sz="2700" b="0" kern="1200" cap="none" spc="0" dirty="0">
            <a:ln w="0"/>
            <a:effectLst>
              <a:outerShdw blurRad="38100" dist="19050" dir="2700000" algn="tl" rotWithShape="0">
                <a:schemeClr val="dk1">
                  <a:alpha val="40000"/>
                </a:schemeClr>
              </a:outerShdw>
            </a:effectLst>
          </a:endParaRPr>
        </a:p>
      </dsp:txBody>
      <dsp:txXfrm>
        <a:off x="439695" y="291213"/>
        <a:ext cx="5124965" cy="582798"/>
      </dsp:txXfrm>
    </dsp:sp>
    <dsp:sp modelId="{CA0452F3-E3E5-44CF-879E-DEF6E71FC7F8}">
      <dsp:nvSpPr>
        <dsp:cNvPr id="0" name=""/>
        <dsp:cNvSpPr/>
      </dsp:nvSpPr>
      <dsp:spPr>
        <a:xfrm>
          <a:off x="75446" y="218363"/>
          <a:ext cx="728498" cy="72849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625940-4C4C-4B19-AABE-CAB01CFEBD02}">
      <dsp:nvSpPr>
        <dsp:cNvPr id="0" name=""/>
        <dsp:cNvSpPr/>
      </dsp:nvSpPr>
      <dsp:spPr>
        <a:xfrm>
          <a:off x="857312" y="1165131"/>
          <a:ext cx="4707348" cy="582798"/>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597" tIns="68580" rIns="68580" bIns="68580" numCol="1" spcCol="1270" anchor="ctr" anchorCtr="0">
          <a:noAutofit/>
        </a:bodyPr>
        <a:lstStyle/>
        <a:p>
          <a:pPr lvl="0" algn="l" defTabSz="1200150">
            <a:lnSpc>
              <a:spcPct val="90000"/>
            </a:lnSpc>
            <a:spcBef>
              <a:spcPct val="0"/>
            </a:spcBef>
            <a:spcAft>
              <a:spcPct val="35000"/>
            </a:spcAft>
          </a:pPr>
          <a:r>
            <a:rPr lang="zh-CN" altLang="en-US" sz="2700" b="0" kern="1200" cap="none" spc="0" smtClean="0">
              <a:ln w="0"/>
              <a:effectLst>
                <a:outerShdw blurRad="38100" dist="19050" dir="2700000" algn="tl" rotWithShape="0">
                  <a:schemeClr val="dk1">
                    <a:alpha val="40000"/>
                  </a:schemeClr>
                </a:outerShdw>
              </a:effectLst>
            </a:rPr>
            <a:t>    研究方法</a:t>
          </a:r>
          <a:endParaRPr lang="zh-CN" altLang="en-US" sz="2700" b="0" kern="1200" cap="none" spc="0" dirty="0">
            <a:ln w="0"/>
            <a:effectLst>
              <a:outerShdw blurRad="38100" dist="19050" dir="2700000" algn="tl" rotWithShape="0">
                <a:schemeClr val="dk1">
                  <a:alpha val="40000"/>
                </a:schemeClr>
              </a:outerShdw>
            </a:effectLst>
          </a:endParaRPr>
        </a:p>
      </dsp:txBody>
      <dsp:txXfrm>
        <a:off x="857312" y="1165131"/>
        <a:ext cx="4707348" cy="582798"/>
      </dsp:txXfrm>
    </dsp:sp>
    <dsp:sp modelId="{444E0C07-2AB9-4855-B8BC-342B549F694B}">
      <dsp:nvSpPr>
        <dsp:cNvPr id="0" name=""/>
        <dsp:cNvSpPr/>
      </dsp:nvSpPr>
      <dsp:spPr>
        <a:xfrm>
          <a:off x="493062" y="1092281"/>
          <a:ext cx="728498" cy="728498"/>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587DA9-0BEA-4FAF-9909-8024941B3E09}">
      <dsp:nvSpPr>
        <dsp:cNvPr id="0" name=""/>
        <dsp:cNvSpPr/>
      </dsp:nvSpPr>
      <dsp:spPr>
        <a:xfrm>
          <a:off x="985486" y="2039050"/>
          <a:ext cx="4579174" cy="582798"/>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597" tIns="68580" rIns="68580" bIns="68580" numCol="1" spcCol="1270" anchor="ctr" anchorCtr="0">
          <a:noAutofit/>
        </a:bodyPr>
        <a:lstStyle/>
        <a:p>
          <a:pPr lvl="0" algn="l" defTabSz="1200150">
            <a:lnSpc>
              <a:spcPct val="90000"/>
            </a:lnSpc>
            <a:spcBef>
              <a:spcPct val="0"/>
            </a:spcBef>
            <a:spcAft>
              <a:spcPct val="35000"/>
            </a:spcAft>
          </a:pPr>
          <a:r>
            <a:rPr lang="zh-CN" altLang="en-US" sz="2700" b="0" kern="1200" cap="none" spc="0" smtClean="0">
              <a:ln w="0"/>
              <a:effectLst>
                <a:outerShdw blurRad="38100" dist="19050" dir="2700000" algn="tl" rotWithShape="0">
                  <a:schemeClr val="dk1">
                    <a:alpha val="40000"/>
                  </a:schemeClr>
                </a:outerShdw>
              </a:effectLst>
            </a:rPr>
            <a:t>    研究内容</a:t>
          </a:r>
          <a:endParaRPr lang="zh-CN" altLang="en-US" sz="2700" b="0" kern="1200" cap="none" spc="0" dirty="0">
            <a:ln w="0"/>
            <a:effectLst>
              <a:outerShdw blurRad="38100" dist="19050" dir="2700000" algn="tl" rotWithShape="0">
                <a:schemeClr val="dk1">
                  <a:alpha val="40000"/>
                </a:schemeClr>
              </a:outerShdw>
            </a:effectLst>
          </a:endParaRPr>
        </a:p>
      </dsp:txBody>
      <dsp:txXfrm>
        <a:off x="985486" y="2039050"/>
        <a:ext cx="4579174" cy="582798"/>
      </dsp:txXfrm>
    </dsp:sp>
    <dsp:sp modelId="{11468DFD-172D-44CB-9052-C3E6456DC3AE}">
      <dsp:nvSpPr>
        <dsp:cNvPr id="0" name=""/>
        <dsp:cNvSpPr/>
      </dsp:nvSpPr>
      <dsp:spPr>
        <a:xfrm>
          <a:off x="621237" y="1966200"/>
          <a:ext cx="728498" cy="728498"/>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88BAE2-0EA3-402C-AFE5-0981C8E58E07}">
      <dsp:nvSpPr>
        <dsp:cNvPr id="0" name=""/>
        <dsp:cNvSpPr/>
      </dsp:nvSpPr>
      <dsp:spPr>
        <a:xfrm>
          <a:off x="857312" y="2912969"/>
          <a:ext cx="4707348" cy="582798"/>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597" tIns="68580" rIns="68580" bIns="68580" numCol="1" spcCol="1270" anchor="ctr" anchorCtr="0">
          <a:noAutofit/>
        </a:bodyPr>
        <a:lstStyle/>
        <a:p>
          <a:pPr lvl="0" algn="l" defTabSz="1200150">
            <a:lnSpc>
              <a:spcPct val="90000"/>
            </a:lnSpc>
            <a:spcBef>
              <a:spcPct val="0"/>
            </a:spcBef>
            <a:spcAft>
              <a:spcPct val="35000"/>
            </a:spcAft>
          </a:pPr>
          <a:r>
            <a:rPr lang="zh-CN" altLang="en-US" sz="2700" b="0" kern="1200" cap="none" spc="0" dirty="0" smtClean="0">
              <a:ln w="0"/>
              <a:effectLst>
                <a:outerShdw blurRad="38100" dist="19050" dir="2700000" algn="tl" rotWithShape="0">
                  <a:schemeClr val="dk1">
                    <a:alpha val="40000"/>
                  </a:schemeClr>
                </a:outerShdw>
              </a:effectLst>
            </a:rPr>
            <a:t>    研究总结</a:t>
          </a:r>
          <a:endParaRPr lang="zh-CN" altLang="en-US" sz="2700" b="0" kern="1200" cap="none" spc="0" dirty="0">
            <a:ln w="0"/>
            <a:effectLst>
              <a:outerShdw blurRad="38100" dist="19050" dir="2700000" algn="tl" rotWithShape="0">
                <a:schemeClr val="dk1">
                  <a:alpha val="40000"/>
                </a:schemeClr>
              </a:outerShdw>
            </a:effectLst>
          </a:endParaRPr>
        </a:p>
      </dsp:txBody>
      <dsp:txXfrm>
        <a:off x="857312" y="2912969"/>
        <a:ext cx="4707348" cy="582798"/>
      </dsp:txXfrm>
    </dsp:sp>
    <dsp:sp modelId="{5EDB143B-E64B-4FFC-AA76-1D61ED5DC4A0}">
      <dsp:nvSpPr>
        <dsp:cNvPr id="0" name=""/>
        <dsp:cNvSpPr/>
      </dsp:nvSpPr>
      <dsp:spPr>
        <a:xfrm>
          <a:off x="493062" y="2840119"/>
          <a:ext cx="728498" cy="728498"/>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7BB152-71DB-4AAA-AAB4-5F3FA5492B9F}">
      <dsp:nvSpPr>
        <dsp:cNvPr id="0" name=""/>
        <dsp:cNvSpPr/>
      </dsp:nvSpPr>
      <dsp:spPr>
        <a:xfrm>
          <a:off x="439695" y="3786888"/>
          <a:ext cx="5124965" cy="582798"/>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597" tIns="68580" rIns="68580" bIns="68580" numCol="1" spcCol="1270" anchor="ctr" anchorCtr="0">
          <a:noAutofit/>
        </a:bodyPr>
        <a:lstStyle/>
        <a:p>
          <a:pPr lvl="0" algn="l" defTabSz="1200150">
            <a:lnSpc>
              <a:spcPct val="90000"/>
            </a:lnSpc>
            <a:spcBef>
              <a:spcPct val="0"/>
            </a:spcBef>
            <a:spcAft>
              <a:spcPct val="35000"/>
            </a:spcAft>
          </a:pPr>
          <a:r>
            <a:rPr lang="zh-CN" altLang="en-US" sz="2700" b="0" kern="1200" cap="none" spc="0" smtClean="0">
              <a:ln w="0"/>
              <a:effectLst>
                <a:outerShdw blurRad="38100" dist="19050" dir="2700000" algn="tl" rotWithShape="0">
                  <a:schemeClr val="dk1">
                    <a:alpha val="40000"/>
                  </a:schemeClr>
                </a:outerShdw>
              </a:effectLst>
            </a:rPr>
            <a:t>    致谢</a:t>
          </a:r>
          <a:endParaRPr lang="zh-CN" altLang="en-US" sz="2700" b="0" kern="1200" cap="none" spc="0" dirty="0">
            <a:ln w="0"/>
            <a:effectLst>
              <a:outerShdw blurRad="38100" dist="19050" dir="2700000" algn="tl" rotWithShape="0">
                <a:schemeClr val="dk1">
                  <a:alpha val="40000"/>
                </a:schemeClr>
              </a:outerShdw>
            </a:effectLst>
          </a:endParaRPr>
        </a:p>
      </dsp:txBody>
      <dsp:txXfrm>
        <a:off x="439695" y="3786888"/>
        <a:ext cx="5124965" cy="582798"/>
      </dsp:txXfrm>
    </dsp:sp>
    <dsp:sp modelId="{594F31B9-9702-41CF-B9C1-DD0288DAF8EB}">
      <dsp:nvSpPr>
        <dsp:cNvPr id="0" name=""/>
        <dsp:cNvSpPr/>
      </dsp:nvSpPr>
      <dsp:spPr>
        <a:xfrm>
          <a:off x="75446" y="3714038"/>
          <a:ext cx="728498" cy="728498"/>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7C211-C403-41B2-8445-E076BD6722AB}">
      <dsp:nvSpPr>
        <dsp:cNvPr id="0" name=""/>
        <dsp:cNvSpPr/>
      </dsp:nvSpPr>
      <dsp:spPr>
        <a:xfrm>
          <a:off x="5633703" y="2926644"/>
          <a:ext cx="947200" cy="450781"/>
        </a:xfrm>
        <a:custGeom>
          <a:avLst/>
          <a:gdLst/>
          <a:ahLst/>
          <a:cxnLst/>
          <a:rect l="0" t="0" r="0" b="0"/>
          <a:pathLst>
            <a:path>
              <a:moveTo>
                <a:pt x="0" y="0"/>
              </a:moveTo>
              <a:lnTo>
                <a:pt x="0" y="307194"/>
              </a:lnTo>
              <a:lnTo>
                <a:pt x="947200" y="307194"/>
              </a:lnTo>
              <a:lnTo>
                <a:pt x="947200" y="45078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DCB50-81C4-4846-BBCD-B0B9C72E93E5}">
      <dsp:nvSpPr>
        <dsp:cNvPr id="0" name=""/>
        <dsp:cNvSpPr/>
      </dsp:nvSpPr>
      <dsp:spPr>
        <a:xfrm>
          <a:off x="4564916" y="2926644"/>
          <a:ext cx="1068787" cy="450781"/>
        </a:xfrm>
        <a:custGeom>
          <a:avLst/>
          <a:gdLst/>
          <a:ahLst/>
          <a:cxnLst/>
          <a:rect l="0" t="0" r="0" b="0"/>
          <a:pathLst>
            <a:path>
              <a:moveTo>
                <a:pt x="1068787" y="0"/>
              </a:moveTo>
              <a:lnTo>
                <a:pt x="1068787" y="307194"/>
              </a:lnTo>
              <a:lnTo>
                <a:pt x="0" y="307194"/>
              </a:lnTo>
              <a:lnTo>
                <a:pt x="0" y="45078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CF13B6-7334-4A62-82B7-A79E139C6056}">
      <dsp:nvSpPr>
        <dsp:cNvPr id="0" name=""/>
        <dsp:cNvSpPr/>
      </dsp:nvSpPr>
      <dsp:spPr>
        <a:xfrm>
          <a:off x="3740480" y="1491636"/>
          <a:ext cx="1893222" cy="450781"/>
        </a:xfrm>
        <a:custGeom>
          <a:avLst/>
          <a:gdLst/>
          <a:ahLst/>
          <a:cxnLst/>
          <a:rect l="0" t="0" r="0" b="0"/>
          <a:pathLst>
            <a:path>
              <a:moveTo>
                <a:pt x="0" y="0"/>
              </a:moveTo>
              <a:lnTo>
                <a:pt x="0" y="307194"/>
              </a:lnTo>
              <a:lnTo>
                <a:pt x="1893222" y="307194"/>
              </a:lnTo>
              <a:lnTo>
                <a:pt x="1893222" y="45078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31CB73-AFC6-480B-913E-4BF2E72363DA}">
      <dsp:nvSpPr>
        <dsp:cNvPr id="0" name=""/>
        <dsp:cNvSpPr/>
      </dsp:nvSpPr>
      <dsp:spPr>
        <a:xfrm>
          <a:off x="1723315" y="2926644"/>
          <a:ext cx="947200" cy="450781"/>
        </a:xfrm>
        <a:custGeom>
          <a:avLst/>
          <a:gdLst/>
          <a:ahLst/>
          <a:cxnLst/>
          <a:rect l="0" t="0" r="0" b="0"/>
          <a:pathLst>
            <a:path>
              <a:moveTo>
                <a:pt x="0" y="0"/>
              </a:moveTo>
              <a:lnTo>
                <a:pt x="0" y="307194"/>
              </a:lnTo>
              <a:lnTo>
                <a:pt x="947200" y="307194"/>
              </a:lnTo>
              <a:lnTo>
                <a:pt x="947200" y="45078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512BD2-7993-4414-A16D-1BC0F4937381}">
      <dsp:nvSpPr>
        <dsp:cNvPr id="0" name=""/>
        <dsp:cNvSpPr/>
      </dsp:nvSpPr>
      <dsp:spPr>
        <a:xfrm>
          <a:off x="776114" y="2926644"/>
          <a:ext cx="947200" cy="450781"/>
        </a:xfrm>
        <a:custGeom>
          <a:avLst/>
          <a:gdLst/>
          <a:ahLst/>
          <a:cxnLst/>
          <a:rect l="0" t="0" r="0" b="0"/>
          <a:pathLst>
            <a:path>
              <a:moveTo>
                <a:pt x="947200" y="0"/>
              </a:moveTo>
              <a:lnTo>
                <a:pt x="947200" y="307194"/>
              </a:lnTo>
              <a:lnTo>
                <a:pt x="0" y="307194"/>
              </a:lnTo>
              <a:lnTo>
                <a:pt x="0" y="45078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266916-F0A0-4AC4-95B4-14617C11A452}">
      <dsp:nvSpPr>
        <dsp:cNvPr id="0" name=""/>
        <dsp:cNvSpPr/>
      </dsp:nvSpPr>
      <dsp:spPr>
        <a:xfrm>
          <a:off x="1723315" y="1491636"/>
          <a:ext cx="2017165" cy="450781"/>
        </a:xfrm>
        <a:custGeom>
          <a:avLst/>
          <a:gdLst/>
          <a:ahLst/>
          <a:cxnLst/>
          <a:rect l="0" t="0" r="0" b="0"/>
          <a:pathLst>
            <a:path>
              <a:moveTo>
                <a:pt x="2017165" y="0"/>
              </a:moveTo>
              <a:lnTo>
                <a:pt x="2017165" y="307194"/>
              </a:lnTo>
              <a:lnTo>
                <a:pt x="0" y="307194"/>
              </a:lnTo>
              <a:lnTo>
                <a:pt x="0" y="45078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C96AF4-22FC-4380-87B4-2A7B1491447B}">
      <dsp:nvSpPr>
        <dsp:cNvPr id="0" name=""/>
        <dsp:cNvSpPr/>
      </dsp:nvSpPr>
      <dsp:spPr>
        <a:xfrm>
          <a:off x="2620251" y="507409"/>
          <a:ext cx="2240457" cy="98422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35605-FA63-462A-A530-609C8EB5CFA6}">
      <dsp:nvSpPr>
        <dsp:cNvPr id="0" name=""/>
        <dsp:cNvSpPr/>
      </dsp:nvSpPr>
      <dsp:spPr>
        <a:xfrm>
          <a:off x="2792470" y="671016"/>
          <a:ext cx="2240457" cy="98422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kern="1200" dirty="0" smtClean="0">
              <a:latin typeface="微软雅黑" panose="020B0503020204020204" pitchFamily="34" charset="-122"/>
              <a:ea typeface="微软雅黑" panose="020B0503020204020204" pitchFamily="34" charset="-122"/>
            </a:rPr>
            <a:t>三元氢化物</a:t>
          </a:r>
          <a:endParaRPr lang="zh-CN" altLang="en-US" sz="2600" kern="1200" dirty="0">
            <a:latin typeface="微软雅黑" panose="020B0503020204020204" pitchFamily="34" charset="-122"/>
            <a:ea typeface="微软雅黑" panose="020B0503020204020204" pitchFamily="34" charset="-122"/>
          </a:endParaRPr>
        </a:p>
      </dsp:txBody>
      <dsp:txXfrm>
        <a:off x="2821297" y="699843"/>
        <a:ext cx="2182803" cy="926573"/>
      </dsp:txXfrm>
    </dsp:sp>
    <dsp:sp modelId="{419AEE95-5C0F-4CC8-B7D7-2C7B3EBCDCB3}">
      <dsp:nvSpPr>
        <dsp:cNvPr id="0" name=""/>
        <dsp:cNvSpPr/>
      </dsp:nvSpPr>
      <dsp:spPr>
        <a:xfrm>
          <a:off x="762027" y="1942417"/>
          <a:ext cx="1922575" cy="98422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FE053-D932-419F-89F5-3C6892CE161D}">
      <dsp:nvSpPr>
        <dsp:cNvPr id="0" name=""/>
        <dsp:cNvSpPr/>
      </dsp:nvSpPr>
      <dsp:spPr>
        <a:xfrm>
          <a:off x="934245" y="2106025"/>
          <a:ext cx="1922575" cy="98422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kern="1200" dirty="0" smtClean="0">
              <a:latin typeface="微软雅黑" panose="020B0503020204020204" pitchFamily="34" charset="-122"/>
              <a:ea typeface="微软雅黑" panose="020B0503020204020204" pitchFamily="34" charset="-122"/>
            </a:rPr>
            <a:t>金属氢化物</a:t>
          </a:r>
          <a:endParaRPr lang="zh-CN" altLang="en-US" sz="2600" kern="1200" dirty="0">
            <a:latin typeface="微软雅黑" panose="020B0503020204020204" pitchFamily="34" charset="-122"/>
            <a:ea typeface="微软雅黑" panose="020B0503020204020204" pitchFamily="34" charset="-122"/>
          </a:endParaRPr>
        </a:p>
      </dsp:txBody>
      <dsp:txXfrm>
        <a:off x="963072" y="2134852"/>
        <a:ext cx="1864921" cy="926573"/>
      </dsp:txXfrm>
    </dsp:sp>
    <dsp:sp modelId="{5F3D4E3B-F763-4E49-BD07-263C0F05BEA0}">
      <dsp:nvSpPr>
        <dsp:cNvPr id="0" name=""/>
        <dsp:cNvSpPr/>
      </dsp:nvSpPr>
      <dsp:spPr>
        <a:xfrm>
          <a:off x="1132" y="3377426"/>
          <a:ext cx="1549964" cy="9842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8AF1D7-AF60-4789-A814-CC5B65FA9222}">
      <dsp:nvSpPr>
        <dsp:cNvPr id="0" name=""/>
        <dsp:cNvSpPr/>
      </dsp:nvSpPr>
      <dsp:spPr>
        <a:xfrm>
          <a:off x="173350" y="3541033"/>
          <a:ext cx="1549964" cy="9842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b="1" kern="1200" dirty="0" err="1" smtClean="0"/>
            <a:t>Sc</a:t>
          </a:r>
          <a:r>
            <a:rPr lang="en-US" altLang="zh-CN" sz="2600" b="1" kern="1200" dirty="0" smtClean="0"/>
            <a:t>-Ca-H</a:t>
          </a:r>
          <a:endParaRPr lang="zh-CN" altLang="en-US" sz="2600" b="1" kern="1200" dirty="0"/>
        </a:p>
      </dsp:txBody>
      <dsp:txXfrm>
        <a:off x="202177" y="3569860"/>
        <a:ext cx="1492310" cy="926573"/>
      </dsp:txXfrm>
    </dsp:sp>
    <dsp:sp modelId="{17D93D73-25E1-4685-9CA4-71086B2B4A47}">
      <dsp:nvSpPr>
        <dsp:cNvPr id="0" name=""/>
        <dsp:cNvSpPr/>
      </dsp:nvSpPr>
      <dsp:spPr>
        <a:xfrm>
          <a:off x="1895533" y="3377426"/>
          <a:ext cx="1549964" cy="9842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4977DA-5DD8-4B18-8781-E9D05F8A8A49}">
      <dsp:nvSpPr>
        <dsp:cNvPr id="0" name=""/>
        <dsp:cNvSpPr/>
      </dsp:nvSpPr>
      <dsp:spPr>
        <a:xfrm>
          <a:off x="2067751" y="3541033"/>
          <a:ext cx="1549964" cy="9842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b="1" kern="1200" dirty="0" smtClean="0"/>
            <a:t>Y-</a:t>
          </a:r>
          <a:r>
            <a:rPr lang="en-US" altLang="zh-CN" sz="2600" b="1" kern="1200" dirty="0" err="1" smtClean="0"/>
            <a:t>Sc</a:t>
          </a:r>
          <a:r>
            <a:rPr lang="en-US" altLang="zh-CN" sz="2600" b="1" kern="1200" dirty="0" smtClean="0"/>
            <a:t>-H</a:t>
          </a:r>
          <a:endParaRPr lang="zh-CN" altLang="en-US" sz="2600" b="1" kern="1200" dirty="0"/>
        </a:p>
      </dsp:txBody>
      <dsp:txXfrm>
        <a:off x="2096578" y="3569860"/>
        <a:ext cx="1492310" cy="926573"/>
      </dsp:txXfrm>
    </dsp:sp>
    <dsp:sp modelId="{1BBF5774-ED2D-4E35-AFBA-B30BD5FE2A0E}">
      <dsp:nvSpPr>
        <dsp:cNvPr id="0" name=""/>
        <dsp:cNvSpPr/>
      </dsp:nvSpPr>
      <dsp:spPr>
        <a:xfrm>
          <a:off x="4548472" y="1942417"/>
          <a:ext cx="2170461" cy="98422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D760E-A4FD-44FE-A236-2952E5756365}">
      <dsp:nvSpPr>
        <dsp:cNvPr id="0" name=""/>
        <dsp:cNvSpPr/>
      </dsp:nvSpPr>
      <dsp:spPr>
        <a:xfrm>
          <a:off x="4720691" y="2106025"/>
          <a:ext cx="2170461" cy="98422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CN" altLang="en-US" sz="2600" kern="1200" dirty="0" smtClean="0">
              <a:latin typeface="微软雅黑" panose="020B0503020204020204" pitchFamily="34" charset="-122"/>
              <a:ea typeface="微软雅黑" panose="020B0503020204020204" pitchFamily="34" charset="-122"/>
            </a:rPr>
            <a:t>共价氢化物</a:t>
          </a:r>
          <a:endParaRPr lang="zh-CN" altLang="en-US" sz="2600" kern="1200" dirty="0">
            <a:latin typeface="微软雅黑" panose="020B0503020204020204" pitchFamily="34" charset="-122"/>
            <a:ea typeface="微软雅黑" panose="020B0503020204020204" pitchFamily="34" charset="-122"/>
          </a:endParaRPr>
        </a:p>
      </dsp:txBody>
      <dsp:txXfrm>
        <a:off x="4749518" y="2134852"/>
        <a:ext cx="2112807" cy="926573"/>
      </dsp:txXfrm>
    </dsp:sp>
    <dsp:sp modelId="{FAE2841B-8A3E-4BB4-B376-CF458F9FF4AD}">
      <dsp:nvSpPr>
        <dsp:cNvPr id="0" name=""/>
        <dsp:cNvSpPr/>
      </dsp:nvSpPr>
      <dsp:spPr>
        <a:xfrm>
          <a:off x="3789934" y="3377426"/>
          <a:ext cx="1549964" cy="9842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4D8191-744A-4E85-A72C-36E3E24E29D6}">
      <dsp:nvSpPr>
        <dsp:cNvPr id="0" name=""/>
        <dsp:cNvSpPr/>
      </dsp:nvSpPr>
      <dsp:spPr>
        <a:xfrm>
          <a:off x="3962152" y="3541033"/>
          <a:ext cx="1549964" cy="9842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b="1" kern="1200" dirty="0" smtClean="0"/>
            <a:t>NH</a:t>
          </a:r>
          <a:r>
            <a:rPr lang="en-US" altLang="zh-CN" sz="2600" b="1" kern="1200" baseline="-25000" dirty="0" smtClean="0"/>
            <a:t>3</a:t>
          </a:r>
          <a:r>
            <a:rPr lang="en-US" altLang="zh-CN" sz="2600" b="1" kern="1200" dirty="0" smtClean="0"/>
            <a:t>BH</a:t>
          </a:r>
          <a:r>
            <a:rPr lang="en-US" altLang="zh-CN" sz="2600" b="1" kern="1200" baseline="-25000" dirty="0" smtClean="0"/>
            <a:t>3</a:t>
          </a:r>
          <a:endParaRPr lang="zh-CN" altLang="en-US" sz="2600" b="1" kern="1200" baseline="-25000" dirty="0"/>
        </a:p>
      </dsp:txBody>
      <dsp:txXfrm>
        <a:off x="3990979" y="3569860"/>
        <a:ext cx="1492310" cy="926573"/>
      </dsp:txXfrm>
    </dsp:sp>
    <dsp:sp modelId="{9461A826-1ED0-4B96-96CB-D4605A63FAD1}">
      <dsp:nvSpPr>
        <dsp:cNvPr id="0" name=""/>
        <dsp:cNvSpPr/>
      </dsp:nvSpPr>
      <dsp:spPr>
        <a:xfrm>
          <a:off x="5684334" y="3377426"/>
          <a:ext cx="1793138" cy="98422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7DA608-4BAC-42C8-931E-A9B292E98A02}">
      <dsp:nvSpPr>
        <dsp:cNvPr id="0" name=""/>
        <dsp:cNvSpPr/>
      </dsp:nvSpPr>
      <dsp:spPr>
        <a:xfrm>
          <a:off x="5856553" y="3541033"/>
          <a:ext cx="1793138" cy="9842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altLang="zh-CN" sz="2600" b="1" kern="1200" dirty="0" smtClean="0"/>
            <a:t>NH</a:t>
          </a:r>
          <a:r>
            <a:rPr lang="en-US" altLang="zh-CN" sz="2600" b="1" kern="1200" baseline="-25000" dirty="0" smtClean="0"/>
            <a:t>3</a:t>
          </a:r>
          <a:r>
            <a:rPr lang="en-US" altLang="zh-CN" sz="2600" b="1" kern="1200" dirty="0" smtClean="0"/>
            <a:t>BH</a:t>
          </a:r>
          <a:r>
            <a:rPr lang="en-US" altLang="zh-CN" sz="2600" b="1" kern="1200" baseline="-25000" dirty="0" smtClean="0"/>
            <a:t>3</a:t>
          </a:r>
          <a:r>
            <a:rPr lang="en-US" altLang="zh-CN" sz="2600" b="1" kern="1200" dirty="0" smtClean="0"/>
            <a:t>-H</a:t>
          </a:r>
          <a:r>
            <a:rPr lang="en-US" altLang="zh-CN" sz="2600" b="1" kern="1200" baseline="-25000" dirty="0" smtClean="0"/>
            <a:t>2</a:t>
          </a:r>
          <a:endParaRPr lang="zh-CN" altLang="en-US" sz="2600" b="1" kern="1200" baseline="-25000" dirty="0"/>
        </a:p>
      </dsp:txBody>
      <dsp:txXfrm>
        <a:off x="5885380" y="3569860"/>
        <a:ext cx="1735484" cy="926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D0CAB-7B10-44B3-8D6B-5246D4764B49}">
      <dsp:nvSpPr>
        <dsp:cNvPr id="0" name=""/>
        <dsp:cNvSpPr/>
      </dsp:nvSpPr>
      <dsp:spPr>
        <a:xfrm>
          <a:off x="3002" y="1262472"/>
          <a:ext cx="1747839" cy="69913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结构</a:t>
          </a:r>
          <a:endParaRPr lang="zh-CN" altLang="en-US" sz="1800" kern="1200" dirty="0">
            <a:latin typeface="微软雅黑" panose="020B0503020204020204" pitchFamily="34" charset="-122"/>
            <a:ea typeface="微软雅黑" panose="020B0503020204020204" pitchFamily="34" charset="-122"/>
          </a:endParaRPr>
        </a:p>
      </dsp:txBody>
      <dsp:txXfrm>
        <a:off x="352570" y="1262472"/>
        <a:ext cx="1048704" cy="699135"/>
      </dsp:txXfrm>
    </dsp:sp>
    <dsp:sp modelId="{69A1D105-C70F-48BC-AD4E-17FCA92418B9}">
      <dsp:nvSpPr>
        <dsp:cNvPr id="0" name=""/>
        <dsp:cNvSpPr/>
      </dsp:nvSpPr>
      <dsp:spPr>
        <a:xfrm>
          <a:off x="1576058" y="1262472"/>
          <a:ext cx="1747839" cy="699135"/>
        </a:xfrm>
        <a:prstGeom prst="chevron">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金属化</a:t>
          </a:r>
          <a:endParaRPr lang="zh-CN" altLang="en-US" sz="1800" kern="1200" dirty="0">
            <a:latin typeface="微软雅黑" panose="020B0503020204020204" pitchFamily="34" charset="-122"/>
            <a:ea typeface="微软雅黑" panose="020B0503020204020204" pitchFamily="34" charset="-122"/>
          </a:endParaRPr>
        </a:p>
      </dsp:txBody>
      <dsp:txXfrm>
        <a:off x="1925626" y="1262472"/>
        <a:ext cx="1048704" cy="699135"/>
      </dsp:txXfrm>
    </dsp:sp>
    <dsp:sp modelId="{9A981036-2E9D-4897-9721-C2458730757A}">
      <dsp:nvSpPr>
        <dsp:cNvPr id="0" name=""/>
        <dsp:cNvSpPr/>
      </dsp:nvSpPr>
      <dsp:spPr>
        <a:xfrm>
          <a:off x="3149113" y="1262472"/>
          <a:ext cx="1747839" cy="699135"/>
        </a:xfrm>
        <a:prstGeom prst="chevron">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电子性质</a:t>
          </a:r>
          <a:endParaRPr lang="zh-CN" altLang="en-US" sz="1800" kern="1200" dirty="0">
            <a:latin typeface="微软雅黑" panose="020B0503020204020204" pitchFamily="34" charset="-122"/>
            <a:ea typeface="微软雅黑" panose="020B0503020204020204" pitchFamily="34" charset="-122"/>
          </a:endParaRPr>
        </a:p>
      </dsp:txBody>
      <dsp:txXfrm>
        <a:off x="3498681" y="1262472"/>
        <a:ext cx="1048704" cy="699135"/>
      </dsp:txXfrm>
    </dsp:sp>
    <dsp:sp modelId="{808AFCBE-94F6-4471-B033-4C491B2E9E91}">
      <dsp:nvSpPr>
        <dsp:cNvPr id="0" name=""/>
        <dsp:cNvSpPr/>
      </dsp:nvSpPr>
      <dsp:spPr>
        <a:xfrm>
          <a:off x="4722168" y="1262472"/>
          <a:ext cx="1747839" cy="699135"/>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微软雅黑" panose="020B0503020204020204" pitchFamily="34" charset="-122"/>
              <a:ea typeface="微软雅黑" panose="020B0503020204020204" pitchFamily="34" charset="-122"/>
            </a:rPr>
            <a:t>超导性质</a:t>
          </a:r>
          <a:endParaRPr lang="zh-CN" altLang="en-US" sz="1800" kern="1200" dirty="0">
            <a:latin typeface="微软雅黑" panose="020B0503020204020204" pitchFamily="34" charset="-122"/>
            <a:ea typeface="微软雅黑" panose="020B0503020204020204" pitchFamily="34" charset="-122"/>
          </a:endParaRPr>
        </a:p>
      </dsp:txBody>
      <dsp:txXfrm>
        <a:off x="5071736" y="1262472"/>
        <a:ext cx="1048704" cy="69913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98B3861-3F37-4358-A4A2-A4F23394BB25}" type="slidenum">
              <a:rPr lang="zh-CN" altLang="en-US" smtClean="0"/>
              <a:t>‹#›</a:t>
            </a:fld>
            <a:endParaRPr lang="zh-CN" altLang="en-US"/>
          </a:p>
        </p:txBody>
      </p:sp>
      <p:pic>
        <p:nvPicPr>
          <p:cNvPr id="7" name="图片 6"/>
          <p:cNvPicPr>
            <a:picLocks noChangeAspect="1"/>
          </p:cNvPicPr>
          <p:nvPr userDrawn="1"/>
        </p:nvPicPr>
        <p:blipFill rotWithShape="1">
          <a:blip r:embed="rId2" cstate="email">
            <a:lum bright="70000" contrast="-70000"/>
          </a:blip>
          <a:srcRect/>
          <a:stretch/>
        </p:blipFill>
        <p:spPr>
          <a:xfrm>
            <a:off x="-114848" y="484294"/>
            <a:ext cx="9373695" cy="5154506"/>
          </a:xfrm>
          <a:prstGeom prst="rect">
            <a:avLst/>
          </a:prstGeom>
          <a:noFill/>
          <a:ln w="0">
            <a:noFill/>
          </a:ln>
          <a:effectLst>
            <a:softEdge rad="660400"/>
          </a:effectLst>
        </p:spPr>
      </p:pic>
      <p:pic>
        <p:nvPicPr>
          <p:cNvPr id="8" name="图片 7"/>
          <p:cNvPicPr>
            <a:picLocks noChangeAspect="1"/>
          </p:cNvPicPr>
          <p:nvPr userDrawn="1"/>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0" y="0"/>
            <a:ext cx="2450804" cy="1237595"/>
          </a:xfrm>
          <a:prstGeom prst="rect">
            <a:avLst/>
          </a:prstGeom>
        </p:spPr>
      </p:pic>
      <p:cxnSp>
        <p:nvCxnSpPr>
          <p:cNvPr id="9" name="直接连接符 8"/>
          <p:cNvCxnSpPr/>
          <p:nvPr userDrawn="1"/>
        </p:nvCxnSpPr>
        <p:spPr>
          <a:xfrm flipV="1">
            <a:off x="1847004" y="1000817"/>
            <a:ext cx="7296996" cy="2381"/>
          </a:xfrm>
          <a:prstGeom prst="line">
            <a:avLst/>
          </a:prstGeom>
          <a:ln w="38100">
            <a:solidFill>
              <a:srgbClr val="BF56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748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98B3861-3F37-4358-A4A2-A4F23394BB25}" type="slidenum">
              <a:rPr lang="zh-CN" altLang="en-US" smtClean="0"/>
              <a:t>‹#›</a:t>
            </a:fld>
            <a:endParaRPr lang="zh-CN" altLang="en-US"/>
          </a:p>
        </p:txBody>
      </p:sp>
    </p:spTree>
    <p:extLst>
      <p:ext uri="{BB962C8B-B14F-4D97-AF65-F5344CB8AC3E}">
        <p14:creationId xmlns:p14="http://schemas.microsoft.com/office/powerpoint/2010/main" val="3828545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98B3861-3F37-4358-A4A2-A4F23394BB25}" type="slidenum">
              <a:rPr lang="zh-CN" altLang="en-US" smtClean="0"/>
              <a:t>‹#›</a:t>
            </a:fld>
            <a:endParaRPr lang="zh-CN" altLang="en-US"/>
          </a:p>
        </p:txBody>
      </p:sp>
    </p:spTree>
    <p:extLst>
      <p:ext uri="{BB962C8B-B14F-4D97-AF65-F5344CB8AC3E}">
        <p14:creationId xmlns:p14="http://schemas.microsoft.com/office/powerpoint/2010/main" val="1159640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E98B3861-3F37-4358-A4A2-A4F23394BB25}" type="slidenum">
              <a:rPr lang="zh-CN" altLang="en-US" smtClean="0"/>
              <a:t>‹#›</a:t>
            </a:fld>
            <a:endParaRPr lang="zh-CN" altLang="en-US"/>
          </a:p>
        </p:txBody>
      </p:sp>
      <p:pic>
        <p:nvPicPr>
          <p:cNvPr id="7" name="Picture 5" descr="5"/>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6" y="606848"/>
            <a:ext cx="9153000" cy="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70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98B3861-3F37-4358-A4A2-A4F23394BB25}" type="slidenum">
              <a:rPr lang="zh-CN" altLang="en-US" smtClean="0"/>
              <a:t>‹#›</a:t>
            </a:fld>
            <a:endParaRPr lang="zh-CN" altLang="en-US"/>
          </a:p>
        </p:txBody>
      </p:sp>
    </p:spTree>
    <p:extLst>
      <p:ext uri="{BB962C8B-B14F-4D97-AF65-F5344CB8AC3E}">
        <p14:creationId xmlns:p14="http://schemas.microsoft.com/office/powerpoint/2010/main" val="3415162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98B3861-3F37-4358-A4A2-A4F23394BB25}" type="slidenum">
              <a:rPr lang="zh-CN" altLang="en-US" smtClean="0"/>
              <a:t>‹#›</a:t>
            </a:fld>
            <a:endParaRPr lang="zh-CN" altLang="en-US"/>
          </a:p>
        </p:txBody>
      </p:sp>
    </p:spTree>
    <p:extLst>
      <p:ext uri="{BB962C8B-B14F-4D97-AF65-F5344CB8AC3E}">
        <p14:creationId xmlns:p14="http://schemas.microsoft.com/office/powerpoint/2010/main" val="4278553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98B3861-3F37-4358-A4A2-A4F23394BB25}" type="slidenum">
              <a:rPr lang="zh-CN" altLang="en-US" smtClean="0"/>
              <a:t>‹#›</a:t>
            </a:fld>
            <a:endParaRPr lang="zh-CN" altLang="en-US"/>
          </a:p>
        </p:txBody>
      </p:sp>
    </p:spTree>
    <p:extLst>
      <p:ext uri="{BB962C8B-B14F-4D97-AF65-F5344CB8AC3E}">
        <p14:creationId xmlns:p14="http://schemas.microsoft.com/office/powerpoint/2010/main" val="3767172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98B3861-3F37-4358-A4A2-A4F23394BB25}" type="slidenum">
              <a:rPr lang="zh-CN" altLang="en-US" smtClean="0"/>
              <a:t>‹#›</a:t>
            </a:fld>
            <a:endParaRPr lang="zh-CN" altLang="en-US"/>
          </a:p>
        </p:txBody>
      </p:sp>
    </p:spTree>
    <p:extLst>
      <p:ext uri="{BB962C8B-B14F-4D97-AF65-F5344CB8AC3E}">
        <p14:creationId xmlns:p14="http://schemas.microsoft.com/office/powerpoint/2010/main" val="659854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98B3861-3F37-4358-A4A2-A4F23394BB25}" type="slidenum">
              <a:rPr lang="zh-CN" altLang="en-US" smtClean="0"/>
              <a:t>‹#›</a:t>
            </a:fld>
            <a:endParaRPr lang="zh-CN" altLang="en-US"/>
          </a:p>
        </p:txBody>
      </p:sp>
    </p:spTree>
    <p:extLst>
      <p:ext uri="{BB962C8B-B14F-4D97-AF65-F5344CB8AC3E}">
        <p14:creationId xmlns:p14="http://schemas.microsoft.com/office/powerpoint/2010/main" val="372174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98B3861-3F37-4358-A4A2-A4F23394BB25}" type="slidenum">
              <a:rPr lang="zh-CN" altLang="en-US" smtClean="0"/>
              <a:t>‹#›</a:t>
            </a:fld>
            <a:endParaRPr lang="zh-CN" altLang="en-US"/>
          </a:p>
        </p:txBody>
      </p:sp>
    </p:spTree>
    <p:extLst>
      <p:ext uri="{BB962C8B-B14F-4D97-AF65-F5344CB8AC3E}">
        <p14:creationId xmlns:p14="http://schemas.microsoft.com/office/powerpoint/2010/main" val="1428488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98B3861-3F37-4358-A4A2-A4F23394BB25}" type="slidenum">
              <a:rPr lang="zh-CN" altLang="en-US" smtClean="0"/>
              <a:t>‹#›</a:t>
            </a:fld>
            <a:endParaRPr lang="zh-CN" altLang="en-US"/>
          </a:p>
        </p:txBody>
      </p:sp>
    </p:spTree>
    <p:extLst>
      <p:ext uri="{BB962C8B-B14F-4D97-AF65-F5344CB8AC3E}">
        <p14:creationId xmlns:p14="http://schemas.microsoft.com/office/powerpoint/2010/main" val="4120225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C838961D-504D-4456-A22D-7BB21F233AE6}" type="datetimeFigureOut">
              <a:rPr lang="zh-CN" altLang="en-US" smtClean="0"/>
              <a:t>2022/6/29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98B3861-3F37-4358-A4A2-A4F23394BB25}" type="slidenum">
              <a:rPr lang="zh-CN" altLang="en-US" smtClean="0"/>
              <a:t>‹#›</a:t>
            </a:fld>
            <a:endParaRPr lang="zh-CN" altLang="en-US"/>
          </a:p>
        </p:txBody>
      </p:sp>
    </p:spTree>
    <p:extLst>
      <p:ext uri="{BB962C8B-B14F-4D97-AF65-F5344CB8AC3E}">
        <p14:creationId xmlns:p14="http://schemas.microsoft.com/office/powerpoint/2010/main" val="4207026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38961D-504D-4456-A22D-7BB21F233AE6}" type="datetimeFigureOut">
              <a:rPr lang="zh-CN" altLang="en-US" smtClean="0"/>
              <a:t>2022/6/29</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B3861-3F37-4358-A4A2-A4F23394BB25}" type="slidenum">
              <a:rPr lang="zh-CN" altLang="en-US" smtClean="0"/>
              <a:t>‹#›</a:t>
            </a:fld>
            <a:endParaRPr lang="zh-CN" altLang="en-US"/>
          </a:p>
        </p:txBody>
      </p:sp>
    </p:spTree>
    <p:extLst>
      <p:ext uri="{BB962C8B-B14F-4D97-AF65-F5344CB8AC3E}">
        <p14:creationId xmlns:p14="http://schemas.microsoft.com/office/powerpoint/2010/main" val="4020259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3.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52.w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63.png"/><Relationship Id="rId7" Type="http://schemas.openxmlformats.org/officeDocument/2006/relationships/image" Target="../media/image61.w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2.wmf"/></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0.png"/><Relationship Id="rId7" Type="http://schemas.openxmlformats.org/officeDocument/2006/relationships/oleObject" Target="../embeddings/oleObject1.bin"/><Relationship Id="rId12" Type="http://schemas.openxmlformats.org/officeDocument/2006/relationships/image" Target="../media/image9.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oleObject" Target="../embeddings/oleObject2.bin"/><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image" Target="../media/image22.tiff"/><Relationship Id="rId13" Type="http://schemas.openxmlformats.org/officeDocument/2006/relationships/image" Target="../media/image27.tiff"/><Relationship Id="rId3" Type="http://schemas.openxmlformats.org/officeDocument/2006/relationships/image" Target="../media/image17.png"/><Relationship Id="rId7" Type="http://schemas.openxmlformats.org/officeDocument/2006/relationships/image" Target="../media/image21.tiff"/><Relationship Id="rId12" Type="http://schemas.openxmlformats.org/officeDocument/2006/relationships/image" Target="../media/image26.tiff"/><Relationship Id="rId2" Type="http://schemas.openxmlformats.org/officeDocument/2006/relationships/image" Target="../media/image16.png"/><Relationship Id="rId16" Type="http://schemas.openxmlformats.org/officeDocument/2006/relationships/image" Target="../media/image30.tiff"/><Relationship Id="rId1" Type="http://schemas.openxmlformats.org/officeDocument/2006/relationships/slideLayout" Target="../slideLayouts/slideLayout12.xml"/><Relationship Id="rId6" Type="http://schemas.openxmlformats.org/officeDocument/2006/relationships/image" Target="../media/image20.tiff"/><Relationship Id="rId11" Type="http://schemas.openxmlformats.org/officeDocument/2006/relationships/image" Target="../media/image25.tiff"/><Relationship Id="rId5" Type="http://schemas.openxmlformats.org/officeDocument/2006/relationships/image" Target="../media/image19.tiff"/><Relationship Id="rId15" Type="http://schemas.openxmlformats.org/officeDocument/2006/relationships/image" Target="../media/image29.tiff"/><Relationship Id="rId10" Type="http://schemas.openxmlformats.org/officeDocument/2006/relationships/image" Target="../media/image24.tiff"/><Relationship Id="rId4" Type="http://schemas.openxmlformats.org/officeDocument/2006/relationships/image" Target="../media/image18.png"/><Relationship Id="rId9" Type="http://schemas.openxmlformats.org/officeDocument/2006/relationships/image" Target="../media/image23.tiff"/><Relationship Id="rId14" Type="http://schemas.openxmlformats.org/officeDocument/2006/relationships/image" Target="../media/image28.tif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40.tiff"/></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jpeg"/><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tiff"/><Relationship Id="rId4" Type="http://schemas.openxmlformats.org/officeDocument/2006/relationships/image" Target="../media/image4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915701" y="4529185"/>
            <a:ext cx="3303676" cy="1757315"/>
          </a:xfrm>
        </p:spPr>
        <p:txBody>
          <a:bodyPr>
            <a:noAutofit/>
          </a:bodyPr>
          <a:lstStyle/>
          <a:p>
            <a:pPr algn="l" defTabSz="1165225"/>
            <a:r>
              <a:rPr lang="zh-CN" altLang="en-US" spc="800" dirty="0" smtClean="0">
                <a:latin typeface="微软雅黑" panose="020B0503020204020204" pitchFamily="34" charset="-122"/>
                <a:ea typeface="微软雅黑" panose="020B0503020204020204" pitchFamily="34" charset="-122"/>
              </a:rPr>
              <a:t>报告人</a:t>
            </a:r>
            <a:r>
              <a:rPr lang="zh-CN" altLang="en-US" dirty="0" smtClean="0">
                <a:latin typeface="微软雅黑" panose="020B0503020204020204" pitchFamily="34" charset="-122"/>
                <a:ea typeface="微软雅黑" panose="020B0503020204020204" pitchFamily="34" charset="-122"/>
              </a:rPr>
              <a:t>：师 兰 婷</a:t>
            </a:r>
            <a:endParaRPr lang="en-US" altLang="zh-CN" dirty="0" smtClean="0">
              <a:latin typeface="微软雅黑" panose="020B0503020204020204" pitchFamily="34" charset="-122"/>
              <a:ea typeface="微软雅黑" panose="020B0503020204020204" pitchFamily="34" charset="-122"/>
            </a:endParaRPr>
          </a:p>
          <a:p>
            <a:pPr algn="l"/>
            <a:r>
              <a:rPr lang="zh-CN" altLang="en-US" dirty="0" smtClean="0">
                <a:latin typeface="微软雅黑" panose="020B0503020204020204" pitchFamily="34" charset="-122"/>
                <a:ea typeface="微软雅黑" panose="020B0503020204020204" pitchFamily="34" charset="-122"/>
              </a:rPr>
              <a:t>合作导师：王 保 田  </a:t>
            </a:r>
            <a:endParaRPr lang="en-US" altLang="zh-CN" dirty="0" smtClean="0">
              <a:latin typeface="微软雅黑" panose="020B0503020204020204" pitchFamily="34" charset="-122"/>
              <a:ea typeface="微软雅黑" panose="020B0503020204020204" pitchFamily="34" charset="-122"/>
            </a:endParaRPr>
          </a:p>
          <a:p>
            <a:pPr algn="l"/>
            <a:r>
              <a:rPr lang="zh-CN" altLang="en-US" spc="4800" dirty="0">
                <a:latin typeface="微软雅黑" panose="020B0503020204020204" pitchFamily="34" charset="-122"/>
                <a:ea typeface="微软雅黑" panose="020B0503020204020204" pitchFamily="34" charset="-122"/>
              </a:rPr>
              <a:t>部</a:t>
            </a:r>
            <a:r>
              <a:rPr lang="zh-CN" altLang="en-US" dirty="0">
                <a:latin typeface="微软雅黑" panose="020B0503020204020204" pitchFamily="34" charset="-122"/>
                <a:ea typeface="微软雅黑" panose="020B0503020204020204" pitchFamily="34" charset="-122"/>
              </a:rPr>
              <a:t>门</a:t>
            </a:r>
            <a:r>
              <a:rPr lang="zh-CN" altLang="en-US" dirty="0" smtClean="0">
                <a:latin typeface="微软雅黑" panose="020B0503020204020204" pitchFamily="34" charset="-122"/>
                <a:ea typeface="微软雅黑" panose="020B0503020204020204" pitchFamily="34" charset="-122"/>
              </a:rPr>
              <a:t>：中子科学部</a:t>
            </a:r>
            <a:endParaRPr lang="en-US" altLang="zh-CN" dirty="0" smtClean="0">
              <a:latin typeface="微软雅黑" panose="020B0503020204020204" pitchFamily="34" charset="-122"/>
              <a:ea typeface="微软雅黑" panose="020B0503020204020204" pitchFamily="34" charset="-122"/>
            </a:endParaRPr>
          </a:p>
          <a:p>
            <a:pPr algn="l"/>
            <a:r>
              <a:rPr lang="zh-CN" altLang="en-US" spc="4800" dirty="0" smtClean="0">
                <a:latin typeface="微软雅黑" panose="020B0503020204020204" pitchFamily="34" charset="-122"/>
                <a:ea typeface="微软雅黑" panose="020B0503020204020204" pitchFamily="34" charset="-122"/>
              </a:rPr>
              <a:t>时</a:t>
            </a:r>
            <a:r>
              <a:rPr lang="zh-CN" altLang="en-US" dirty="0" smtClean="0">
                <a:latin typeface="微软雅黑" panose="020B0503020204020204" pitchFamily="34" charset="-122"/>
                <a:ea typeface="微软雅黑" panose="020B0503020204020204" pitchFamily="34" charset="-122"/>
              </a:rPr>
              <a:t>间：</a:t>
            </a:r>
            <a:r>
              <a:rPr lang="en-US" altLang="zh-CN" dirty="0" smtClean="0">
                <a:latin typeface="微软雅黑" panose="020B0503020204020204" pitchFamily="34" charset="-122"/>
                <a:ea typeface="微软雅黑" panose="020B0503020204020204" pitchFamily="34" charset="-122"/>
              </a:rPr>
              <a:t>2022.06.30</a:t>
            </a:r>
            <a:endParaRPr lang="zh-CN" altLang="en-US" dirty="0">
              <a:latin typeface="微软雅黑" panose="020B0503020204020204" pitchFamily="34" charset="-122"/>
              <a:ea typeface="微软雅黑" panose="020B0503020204020204" pitchFamily="34" charset="-122"/>
            </a:endParaRPr>
          </a:p>
        </p:txBody>
      </p:sp>
      <p:sp>
        <p:nvSpPr>
          <p:cNvPr id="5" name="文本框 5">
            <a:extLst>
              <a:ext uri="{FF2B5EF4-FFF2-40B4-BE49-F238E27FC236}">
                <a16:creationId xmlns:a16="http://schemas.microsoft.com/office/drawing/2014/main" id="{31CBE235-5220-4F11-BB0F-0871B2BE5262}"/>
              </a:ext>
            </a:extLst>
          </p:cNvPr>
          <p:cNvSpPr txBox="1"/>
          <p:nvPr/>
        </p:nvSpPr>
        <p:spPr>
          <a:xfrm>
            <a:off x="3103988" y="289631"/>
            <a:ext cx="2927103" cy="461665"/>
          </a:xfrm>
          <a:prstGeom prst="rect">
            <a:avLst/>
          </a:prstGeom>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solidFill>
                  <a:schemeClr val="tx1"/>
                </a:solidFill>
                <a:latin typeface="微软雅黑" panose="020B0503020204020204" pitchFamily="34" charset="-122"/>
                <a:ea typeface="微软雅黑" panose="020B0503020204020204" pitchFamily="34" charset="-122"/>
              </a:rPr>
              <a:t>博士后学术交流</a:t>
            </a:r>
          </a:p>
        </p:txBody>
      </p:sp>
      <p:grpSp>
        <p:nvGrpSpPr>
          <p:cNvPr id="12" name="组合 11"/>
          <p:cNvGrpSpPr/>
          <p:nvPr/>
        </p:nvGrpSpPr>
        <p:grpSpPr>
          <a:xfrm>
            <a:off x="48229" y="2796765"/>
            <a:ext cx="9038621" cy="691298"/>
            <a:chOff x="48229" y="2501490"/>
            <a:chExt cx="9038621" cy="691298"/>
          </a:xfrm>
        </p:grpSpPr>
        <p:sp>
          <p:nvSpPr>
            <p:cNvPr id="9" name="AutoShape 7"/>
            <p:cNvSpPr>
              <a:spLocks noChangeArrowheads="1"/>
            </p:cNvSpPr>
            <p:nvPr/>
          </p:nvSpPr>
          <p:spPr bwMode="auto">
            <a:xfrm>
              <a:off x="55350" y="3106625"/>
              <a:ext cx="9031500" cy="86163"/>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5">
                <a:lumMod val="40000"/>
                <a:lumOff val="60000"/>
              </a:schemeClr>
            </a:solidFill>
            <a:ln>
              <a:headEnd/>
              <a:tailEnd/>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a:lstStyle/>
            <a:p>
              <a:pPr>
                <a:defRPr/>
              </a:pPr>
              <a:endParaRPr lang="zh-CN" altLang="en-US" sz="57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0" name="文本框 9"/>
            <p:cNvSpPr txBox="1"/>
            <p:nvPr/>
          </p:nvSpPr>
          <p:spPr>
            <a:xfrm>
              <a:off x="48229" y="2501490"/>
              <a:ext cx="9030183" cy="646331"/>
            </a:xfrm>
            <a:prstGeom prst="rect">
              <a:avLst/>
            </a:prstGeom>
            <a:noFill/>
          </p:spPr>
          <p:txBody>
            <a:bodyPr wrap="square" rtlCol="0">
              <a:spAutoFit/>
            </a:bodyPr>
            <a:lstStyle/>
            <a:p>
              <a:pPr algn="ctr"/>
              <a:r>
                <a:rPr lang="zh-CN" altLang="en-US" sz="3600" b="1" dirty="0">
                  <a:solidFill>
                    <a:srgbClr val="0000FF"/>
                  </a:solidFill>
                  <a:latin typeface="微软雅黑" panose="020B0503020204020204" pitchFamily="34" charset="-122"/>
                  <a:ea typeface="微软雅黑" panose="020B0503020204020204" pitchFamily="34" charset="-122"/>
                </a:rPr>
                <a:t>三元氢化物的高压结构及其性质的理论研究 </a:t>
              </a:r>
            </a:p>
          </p:txBody>
        </p:sp>
      </p:grpSp>
    </p:spTree>
    <p:extLst>
      <p:ext uri="{BB962C8B-B14F-4D97-AF65-F5344CB8AC3E}">
        <p14:creationId xmlns:p14="http://schemas.microsoft.com/office/powerpoint/2010/main" val="2012405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540648" y="1418852"/>
            <a:ext cx="7576433" cy="5108950"/>
            <a:chOff x="608164" y="1047849"/>
            <a:chExt cx="7576433" cy="5108950"/>
          </a:xfrm>
        </p:grpSpPr>
        <p:pic>
          <p:nvPicPr>
            <p:cNvPr id="35" name="图片 34"/>
            <p:cNvPicPr>
              <a:picLocks noChangeAspect="1"/>
            </p:cNvPicPr>
            <p:nvPr/>
          </p:nvPicPr>
          <p:blipFill>
            <a:blip r:embed="rId3"/>
            <a:stretch>
              <a:fillRect/>
            </a:stretch>
          </p:blipFill>
          <p:spPr>
            <a:xfrm>
              <a:off x="608164" y="1047849"/>
              <a:ext cx="7463802" cy="4526940"/>
            </a:xfrm>
            <a:prstGeom prst="rect">
              <a:avLst/>
            </a:prstGeom>
          </p:spPr>
        </p:pic>
        <p:sp>
          <p:nvSpPr>
            <p:cNvPr id="36" name="文本框 35"/>
            <p:cNvSpPr txBox="1"/>
            <p:nvPr/>
          </p:nvSpPr>
          <p:spPr>
            <a:xfrm>
              <a:off x="749526" y="5695134"/>
              <a:ext cx="7435071" cy="461665"/>
            </a:xfrm>
            <a:prstGeom prst="rect">
              <a:avLst/>
            </a:prstGeom>
            <a:noFill/>
          </p:spPr>
          <p:txBody>
            <a:bodyPr wrap="square" rtlCol="0">
              <a:spAutoFit/>
            </a:bodyPr>
            <a:lstStyle/>
            <a:p>
              <a:pPr algn="ctr"/>
              <a:r>
                <a:rPr lang="en-US" altLang="zh-CN" sz="1200" dirty="0" smtClean="0">
                  <a:latin typeface="微软雅黑" panose="020B0503020204020204" pitchFamily="34" charset="-122"/>
                  <a:ea typeface="微软雅黑" panose="020B0503020204020204" pitchFamily="34" charset="-122"/>
                  <a:cs typeface="Times New Roman" panose="02020603050405020304" pitchFamily="18" charset="0"/>
                </a:rPr>
                <a:t>(a) </a:t>
              </a:r>
              <a:r>
                <a:rPr lang="en-US" altLang="zh-CN" sz="1200" i="1" dirty="0" smtClean="0">
                  <a:latin typeface="微软雅黑" panose="020B0503020204020204" pitchFamily="34" charset="-122"/>
                  <a:ea typeface="微软雅黑" panose="020B0503020204020204" pitchFamily="34" charset="-122"/>
                  <a:cs typeface="Times New Roman" panose="02020603050405020304" pitchFamily="18" charset="0"/>
                </a:rPr>
                <a:t>P</a:t>
              </a:r>
              <a:r>
                <a:rPr lang="en-US" altLang="zh-CN" sz="1200" dirty="0" smtClean="0">
                  <a:latin typeface="微软雅黑" panose="020B0503020204020204" pitchFamily="34" charset="-122"/>
                  <a:ea typeface="微软雅黑" panose="020B0503020204020204" pitchFamily="34" charset="-122"/>
                  <a:cs typeface="Times New Roman" panose="02020603050405020304" pitchFamily="18" charset="0"/>
                </a:rPr>
                <a:t>2</a:t>
              </a:r>
              <a:r>
                <a:rPr lang="en-US" altLang="zh-CN" sz="1200" baseline="-25000" dirty="0" smtClean="0">
                  <a:latin typeface="微软雅黑" panose="020B0503020204020204" pitchFamily="34" charset="-122"/>
                  <a:ea typeface="微软雅黑" panose="020B0503020204020204" pitchFamily="34" charset="-122"/>
                  <a:cs typeface="Times New Roman" panose="02020603050405020304" pitchFamily="18" charset="0"/>
                </a:rPr>
                <a:t>1</a:t>
              </a:r>
              <a:r>
                <a:rPr lang="en-US" altLang="zh-CN" sz="1200" dirty="0" smtClean="0">
                  <a:latin typeface="微软雅黑" panose="020B0503020204020204" pitchFamily="34" charset="-122"/>
                  <a:ea typeface="微软雅黑" panose="020B0503020204020204" pitchFamily="34" charset="-122"/>
                  <a:cs typeface="Times New Roman" panose="02020603050405020304" pitchFamily="18" charset="0"/>
                </a:rPr>
                <a:t>AB(H</a:t>
              </a:r>
              <a:r>
                <a:rPr lang="en-US" altLang="zh-CN" sz="1200" baseline="-25000" dirty="0" smtClean="0">
                  <a:latin typeface="微软雅黑" panose="020B0503020204020204" pitchFamily="34" charset="-122"/>
                  <a:ea typeface="微软雅黑" panose="020B0503020204020204" pitchFamily="34" charset="-122"/>
                  <a:cs typeface="Times New Roman" panose="02020603050405020304" pitchFamily="18" charset="0"/>
                </a:rPr>
                <a:t>2</a:t>
              </a:r>
              <a:r>
                <a:rPr lang="en-US" altLang="zh-CN" sz="1200" dirty="0" smtClean="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baseline="-25000" dirty="0" smtClean="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200" dirty="0" smtClean="0">
                  <a:latin typeface="微软雅黑" panose="020B0503020204020204" pitchFamily="34" charset="-122"/>
                  <a:ea typeface="微软雅黑" panose="020B0503020204020204" pitchFamily="34" charset="-122"/>
                  <a:cs typeface="Times New Roman" panose="02020603050405020304" pitchFamily="18" charset="0"/>
                </a:rPr>
                <a:t>在</a:t>
              </a:r>
              <a:r>
                <a:rPr lang="en-US" altLang="zh-CN" sz="1200" dirty="0" smtClean="0">
                  <a:latin typeface="微软雅黑" panose="020B0503020204020204" pitchFamily="34" charset="-122"/>
                  <a:ea typeface="微软雅黑" panose="020B0503020204020204" pitchFamily="34" charset="-122"/>
                  <a:cs typeface="Times New Roman" panose="02020603050405020304" pitchFamily="18" charset="0"/>
                </a:rPr>
                <a:t>210 GPa</a:t>
              </a:r>
              <a:r>
                <a:rPr lang="zh-CN" altLang="en-US" sz="1200" dirty="0" smtClean="0">
                  <a:latin typeface="微软雅黑" panose="020B0503020204020204" pitchFamily="34" charset="-122"/>
                  <a:ea typeface="微软雅黑" panose="020B0503020204020204" pitchFamily="34" charset="-122"/>
                  <a:cs typeface="Times New Roman" panose="02020603050405020304" pitchFamily="18" charset="0"/>
                </a:rPr>
                <a:t>下的声子谱，其中红色的小圆点为电声耦合强弱的投影；</a:t>
              </a:r>
              <a:r>
                <a:rPr lang="en-US" altLang="zh-CN" sz="1200" dirty="0" smtClean="0">
                  <a:latin typeface="微软雅黑" panose="020B0503020204020204" pitchFamily="34" charset="-122"/>
                  <a:ea typeface="微软雅黑" panose="020B0503020204020204" pitchFamily="34" charset="-122"/>
                  <a:cs typeface="Times New Roman" panose="02020603050405020304" pitchFamily="18" charset="0"/>
                </a:rPr>
                <a:t>(b)</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声</a:t>
              </a:r>
              <a:r>
                <a:rPr lang="zh-CN" altLang="en-US" sz="1200" dirty="0" smtClean="0">
                  <a:latin typeface="微软雅黑" panose="020B0503020204020204" pitchFamily="34" charset="-122"/>
                  <a:ea typeface="微软雅黑" panose="020B0503020204020204" pitchFamily="34" charset="-122"/>
                  <a:cs typeface="Times New Roman" panose="02020603050405020304" pitchFamily="18" charset="0"/>
                </a:rPr>
                <a:t>子分态密度；</a:t>
              </a:r>
              <a:r>
                <a:rPr lang="en-US" altLang="zh-CN" sz="1200" dirty="0" smtClean="0">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1200" dirty="0" smtClean="0">
                  <a:latin typeface="微软雅黑" panose="020B0503020204020204" pitchFamily="34" charset="-122"/>
                  <a:ea typeface="微软雅黑" panose="020B0503020204020204" pitchFamily="34" charset="-122"/>
                  <a:cs typeface="Times New Roman" panose="02020603050405020304" pitchFamily="18" charset="0"/>
                </a:rPr>
                <a:t>谱函数以及其积分电声耦合常数</a:t>
              </a: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7" name="文本框 36"/>
          <p:cNvSpPr txBox="1"/>
          <p:nvPr/>
        </p:nvSpPr>
        <p:spPr>
          <a:xfrm>
            <a:off x="0" y="884927"/>
            <a:ext cx="1396536" cy="369332"/>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smtClean="0">
                <a:solidFill>
                  <a:srgbClr val="0000FF"/>
                </a:solidFill>
                <a:latin typeface="微软雅黑" panose="020B0503020204020204" pitchFamily="34" charset="-122"/>
                <a:ea typeface="微软雅黑" panose="020B0503020204020204" pitchFamily="34" charset="-122"/>
              </a:rPr>
              <a:t>超导性质</a:t>
            </a:r>
            <a:endParaRPr lang="zh-CN" altLang="en-US" dirty="0">
              <a:solidFill>
                <a:srgbClr val="0000FF"/>
              </a:solidFill>
              <a:latin typeface="微软雅黑" panose="020B0503020204020204" pitchFamily="34" charset="-122"/>
              <a:ea typeface="微软雅黑" panose="020B0503020204020204" pitchFamily="34" charset="-122"/>
            </a:endParaRPr>
          </a:p>
        </p:txBody>
      </p:sp>
      <p:graphicFrame>
        <p:nvGraphicFramePr>
          <p:cNvPr id="38" name="对象 37"/>
          <p:cNvGraphicFramePr>
            <a:graphicFrameLocks noChangeAspect="1"/>
          </p:cNvGraphicFramePr>
          <p:nvPr>
            <p:extLst>
              <p:ext uri="{D42A27DB-BD31-4B8C-83A1-F6EECF244321}">
                <p14:modId xmlns:p14="http://schemas.microsoft.com/office/powerpoint/2010/main" val="1428861255"/>
              </p:ext>
            </p:extLst>
          </p:nvPr>
        </p:nvGraphicFramePr>
        <p:xfrm>
          <a:off x="7461868" y="1103734"/>
          <a:ext cx="1085164" cy="389546"/>
        </p:xfrm>
        <a:graphic>
          <a:graphicData uri="http://schemas.openxmlformats.org/presentationml/2006/ole">
            <mc:AlternateContent xmlns:mc="http://schemas.openxmlformats.org/markup-compatibility/2006">
              <mc:Choice xmlns:v="urn:schemas-microsoft-com:vml" Requires="v">
                <p:oleObj spid="_x0000_s2082" name="Equation" r:id="rId4" imgW="495000" imgH="177480" progId="Equation.DSMT4">
                  <p:embed/>
                </p:oleObj>
              </mc:Choice>
              <mc:Fallback>
                <p:oleObj name="Equation" r:id="rId4" imgW="495000" imgH="177480" progId="Equation.DSMT4">
                  <p:embed/>
                  <p:pic>
                    <p:nvPicPr>
                      <p:cNvPr id="9" name="对象 8"/>
                      <p:cNvPicPr/>
                      <p:nvPr/>
                    </p:nvPicPr>
                    <p:blipFill>
                      <a:blip r:embed="rId5"/>
                      <a:stretch>
                        <a:fillRect/>
                      </a:stretch>
                    </p:blipFill>
                    <p:spPr>
                      <a:xfrm>
                        <a:off x="7461868" y="1103734"/>
                        <a:ext cx="1085164" cy="389546"/>
                      </a:xfrm>
                      <a:prstGeom prst="rect">
                        <a:avLst/>
                      </a:prstGeom>
                    </p:spPr>
                  </p:pic>
                </p:oleObj>
              </mc:Fallback>
            </mc:AlternateContent>
          </a:graphicData>
        </a:graphic>
      </p:graphicFrame>
      <p:graphicFrame>
        <p:nvGraphicFramePr>
          <p:cNvPr id="39" name="对象 38"/>
          <p:cNvGraphicFramePr>
            <a:graphicFrameLocks noChangeAspect="1"/>
          </p:cNvGraphicFramePr>
          <p:nvPr>
            <p:extLst>
              <p:ext uri="{D42A27DB-BD31-4B8C-83A1-F6EECF244321}">
                <p14:modId xmlns:p14="http://schemas.microsoft.com/office/powerpoint/2010/main" val="3455155963"/>
              </p:ext>
            </p:extLst>
          </p:nvPr>
        </p:nvGraphicFramePr>
        <p:xfrm>
          <a:off x="3576638" y="898525"/>
          <a:ext cx="2578100" cy="520700"/>
        </p:xfrm>
        <a:graphic>
          <a:graphicData uri="http://schemas.openxmlformats.org/presentationml/2006/ole">
            <mc:AlternateContent xmlns:mc="http://schemas.openxmlformats.org/markup-compatibility/2006">
              <mc:Choice xmlns:v="urn:schemas-microsoft-com:vml" Requires="v">
                <p:oleObj spid="_x0000_s2083" name="Equation" r:id="rId6" imgW="1130040" imgH="228600" progId="Equation.DSMT4">
                  <p:embed/>
                </p:oleObj>
              </mc:Choice>
              <mc:Fallback>
                <p:oleObj name="Equation" r:id="rId6" imgW="1130040" imgH="228600" progId="Equation.DSMT4">
                  <p:embed/>
                  <p:pic>
                    <p:nvPicPr>
                      <p:cNvPr id="10" name="对象 9"/>
                      <p:cNvPicPr/>
                      <p:nvPr/>
                    </p:nvPicPr>
                    <p:blipFill>
                      <a:blip r:embed="rId7"/>
                      <a:stretch>
                        <a:fillRect/>
                      </a:stretch>
                    </p:blipFill>
                    <p:spPr>
                      <a:xfrm>
                        <a:off x="3576638" y="898525"/>
                        <a:ext cx="2578100" cy="520700"/>
                      </a:xfrm>
                      <a:prstGeom prst="rect">
                        <a:avLst/>
                      </a:prstGeom>
                    </p:spPr>
                  </p:pic>
                </p:oleObj>
              </mc:Fallback>
            </mc:AlternateContent>
          </a:graphicData>
        </a:graphic>
      </p:graphicFrame>
      <p:grpSp>
        <p:nvGrpSpPr>
          <p:cNvPr id="40" name="组合 39"/>
          <p:cNvGrpSpPr/>
          <p:nvPr/>
        </p:nvGrpSpPr>
        <p:grpSpPr>
          <a:xfrm>
            <a:off x="1396536" y="1561542"/>
            <a:ext cx="2876012" cy="4384250"/>
            <a:chOff x="1396536" y="1561542"/>
            <a:chExt cx="2876012" cy="4384250"/>
          </a:xfrm>
        </p:grpSpPr>
        <p:sp>
          <p:nvSpPr>
            <p:cNvPr id="41" name="椭圆 40"/>
            <p:cNvSpPr/>
            <p:nvPr/>
          </p:nvSpPr>
          <p:spPr>
            <a:xfrm>
              <a:off x="3330455" y="5113942"/>
              <a:ext cx="942093" cy="757382"/>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2" name="圆角矩形 41"/>
            <p:cNvSpPr/>
            <p:nvPr/>
          </p:nvSpPr>
          <p:spPr>
            <a:xfrm>
              <a:off x="1396536" y="1561542"/>
              <a:ext cx="692146" cy="4384250"/>
            </a:xfrm>
            <a:prstGeom prst="round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43" name="文本框 42"/>
          <p:cNvSpPr txBox="1"/>
          <p:nvPr/>
        </p:nvSpPr>
        <p:spPr>
          <a:xfrm>
            <a:off x="3513474" y="86257"/>
            <a:ext cx="2828018" cy="461665"/>
          </a:xfrm>
          <a:prstGeom prst="rect">
            <a:avLst/>
          </a:prstGeom>
          <a:noFill/>
        </p:spPr>
        <p:txBody>
          <a:bodyPr wrap="none" rtlCol="0">
            <a:spAutoFit/>
          </a:bodyPr>
          <a:lstStyle/>
          <a:p>
            <a:r>
              <a:rPr lang="en-US" altLang="zh-CN" sz="2400" dirty="0">
                <a:solidFill>
                  <a:srgbClr val="DA251C"/>
                </a:solidFill>
                <a:latin typeface="微软雅黑" panose="020B0503020204020204" pitchFamily="34" charset="-122"/>
                <a:ea typeface="微软雅黑" panose="020B0503020204020204" pitchFamily="34" charset="-122"/>
              </a:rPr>
              <a:t>2</a:t>
            </a:r>
            <a:r>
              <a:rPr lang="zh-CN" altLang="en-US" sz="2400" dirty="0" smtClean="0">
                <a:solidFill>
                  <a:srgbClr val="DA251C"/>
                </a:solidFill>
                <a:latin typeface="微软雅黑" panose="020B0503020204020204" pitchFamily="34" charset="-122"/>
                <a:ea typeface="微软雅黑" panose="020B0503020204020204" pitchFamily="34" charset="-122"/>
              </a:rPr>
              <a:t>、氨硼烷的金属化</a:t>
            </a:r>
            <a:endParaRPr lang="zh-CN" altLang="en-US" sz="2400" dirty="0">
              <a:solidFill>
                <a:srgbClr val="DA251C"/>
              </a:solidFill>
              <a:latin typeface="微软雅黑" panose="020B0503020204020204" pitchFamily="34" charset="-122"/>
              <a:ea typeface="微软雅黑" panose="020B0503020204020204" pitchFamily="34" charset="-122"/>
            </a:endParaRPr>
          </a:p>
        </p:txBody>
      </p:sp>
      <p:sp>
        <p:nvSpPr>
          <p:cNvPr id="44" name="文本框 5">
            <a:extLst>
              <a:ext uri="{FF2B5EF4-FFF2-40B4-BE49-F238E27FC236}">
                <a16:creationId xmlns:a16="http://schemas.microsoft.com/office/drawing/2014/main" id="{31CBE235-5220-4F11-BB0F-0871B2BE5262}"/>
              </a:ext>
            </a:extLst>
          </p:cNvPr>
          <p:cNvSpPr txBox="1"/>
          <p:nvPr/>
        </p:nvSpPr>
        <p:spPr>
          <a:xfrm>
            <a:off x="4465" y="11907"/>
            <a:ext cx="1839575"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研究内容</a:t>
            </a:r>
            <a:endParaRPr lang="zh-CN" altLang="en-US" sz="3200" b="1" dirty="0">
              <a:solidFill>
                <a:schemeClr val="tx1"/>
              </a:solidFill>
            </a:endParaRPr>
          </a:p>
        </p:txBody>
      </p:sp>
    </p:spTree>
    <p:extLst>
      <p:ext uri="{BB962C8B-B14F-4D97-AF65-F5344CB8AC3E}">
        <p14:creationId xmlns:p14="http://schemas.microsoft.com/office/powerpoint/2010/main" val="1958797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63540" y="86716"/>
            <a:ext cx="6345007" cy="461665"/>
          </a:xfrm>
          <a:prstGeom prst="rect">
            <a:avLst/>
          </a:prstGeom>
          <a:noFill/>
        </p:spPr>
        <p:txBody>
          <a:bodyPr wrap="none" rtlCol="0">
            <a:spAutoFit/>
          </a:bodyPr>
          <a:lstStyle/>
          <a:p>
            <a:r>
              <a:rPr lang="en-US" altLang="zh-CN" sz="2400" dirty="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400" dirty="0" smtClean="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、碱土</a:t>
            </a:r>
            <a:r>
              <a:rPr lang="en-US" altLang="zh-CN" sz="2400" dirty="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dirty="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稀土金属</a:t>
            </a:r>
            <a:r>
              <a:rPr lang="zh-CN" altLang="en-US" sz="2400" dirty="0">
                <a:solidFill>
                  <a:srgbClr val="DA251C"/>
                </a:solidFill>
                <a:latin typeface="微软雅黑" panose="020B0503020204020204" pitchFamily="34" charset="-122"/>
                <a:ea typeface="微软雅黑" panose="020B0503020204020204" pitchFamily="34" charset="-122"/>
              </a:rPr>
              <a:t>体系的结构与超导性质研究</a:t>
            </a:r>
          </a:p>
        </p:txBody>
      </p:sp>
      <p:sp>
        <p:nvSpPr>
          <p:cNvPr id="3" name="文本框 2"/>
          <p:cNvSpPr txBox="1"/>
          <p:nvPr/>
        </p:nvSpPr>
        <p:spPr>
          <a:xfrm>
            <a:off x="-923" y="758545"/>
            <a:ext cx="1396536" cy="369332"/>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smtClean="0">
                <a:solidFill>
                  <a:srgbClr val="0000FF"/>
                </a:solidFill>
                <a:latin typeface="微软雅黑" panose="020B0503020204020204" pitchFamily="34" charset="-122"/>
                <a:ea typeface="微软雅黑" panose="020B0503020204020204" pitchFamily="34" charset="-122"/>
              </a:rPr>
              <a:t>结构特征</a:t>
            </a:r>
            <a:endParaRPr lang="zh-CN" altLang="en-US" dirty="0">
              <a:solidFill>
                <a:srgbClr val="0000FF"/>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34753" y="1170748"/>
            <a:ext cx="4912566" cy="4615287"/>
            <a:chOff x="108775" y="856711"/>
            <a:chExt cx="4912566" cy="4615287"/>
          </a:xfrm>
        </p:grpSpPr>
        <p:pic>
          <p:nvPicPr>
            <p:cNvPr id="5" name="Picture 4" descr="Graph1"/>
            <p:cNvPicPr>
              <a:picLocks noChangeAspect="1" noChangeArrowheads="1"/>
            </p:cNvPicPr>
            <p:nvPr/>
          </p:nvPicPr>
          <p:blipFill>
            <a:blip r:embed="rId2" cstate="print">
              <a:extLst>
                <a:ext uri="{28A0092B-C50C-407E-A947-70E740481C1C}">
                  <a14:useLocalDpi xmlns:a14="http://schemas.microsoft.com/office/drawing/2010/main" val="0"/>
                </a:ext>
              </a:extLst>
            </a:blip>
            <a:srcRect r="11824"/>
            <a:stretch>
              <a:fillRect/>
            </a:stretch>
          </p:blipFill>
          <p:spPr bwMode="auto">
            <a:xfrm>
              <a:off x="108775" y="856711"/>
              <a:ext cx="4912566" cy="4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901782" y="5194999"/>
              <a:ext cx="2945037" cy="276999"/>
            </a:xfrm>
            <a:prstGeom prst="rect">
              <a:avLst/>
            </a:prstGeom>
            <a:noFill/>
          </p:spPr>
          <p:txBody>
            <a:bodyPr wrap="none" rtlCol="0">
              <a:spAutoFit/>
            </a:bodyPr>
            <a:lstStyle/>
            <a:p>
              <a:r>
                <a:rPr lang="en-US" altLang="zh-CN" sz="1200" dirty="0" err="1" smtClean="0">
                  <a:solidFill>
                    <a:srgbClr val="000000"/>
                  </a:solidFill>
                  <a:latin typeface="+mj-ea"/>
                  <a:ea typeface="+mj-ea"/>
                  <a:cs typeface="Times New Roman" panose="02020603050405020304" pitchFamily="18" charset="0"/>
                </a:rPr>
                <a:t>Sc</a:t>
              </a:r>
              <a:r>
                <a:rPr lang="en-US" altLang="zh-CN" sz="1200" dirty="0" smtClean="0">
                  <a:solidFill>
                    <a:srgbClr val="000000"/>
                  </a:solidFill>
                  <a:latin typeface="+mj-ea"/>
                  <a:ea typeface="+mj-ea"/>
                  <a:cs typeface="Times New Roman" panose="02020603050405020304" pitchFamily="18" charset="0"/>
                </a:rPr>
                <a:t>-Ca-H</a:t>
              </a:r>
              <a:r>
                <a:rPr lang="zh-CN" altLang="en-US" sz="1200" dirty="0" smtClean="0">
                  <a:solidFill>
                    <a:srgbClr val="000000"/>
                  </a:solidFill>
                  <a:latin typeface="+mj-ea"/>
                  <a:ea typeface="+mj-ea"/>
                  <a:cs typeface="Times New Roman" panose="02020603050405020304" pitchFamily="18" charset="0"/>
                </a:rPr>
                <a:t>体系的结构与其电荷局域密度图</a:t>
              </a:r>
              <a:endParaRPr lang="zh-CN" altLang="en-US" sz="1200" dirty="0">
                <a:solidFill>
                  <a:srgbClr val="000000"/>
                </a:solidFill>
                <a:latin typeface="+mj-ea"/>
                <a:ea typeface="+mj-ea"/>
                <a:cs typeface="Times New Roman" panose="02020603050405020304" pitchFamily="18" charset="0"/>
              </a:endParaRPr>
            </a:p>
          </p:txBody>
        </p:sp>
      </p:grpSp>
      <p:sp>
        <p:nvSpPr>
          <p:cNvPr id="7" name="文本框 6"/>
          <p:cNvSpPr txBox="1"/>
          <p:nvPr/>
        </p:nvSpPr>
        <p:spPr>
          <a:xfrm>
            <a:off x="0" y="5864089"/>
            <a:ext cx="5535490" cy="874407"/>
          </a:xfrm>
          <a:prstGeom prst="rect">
            <a:avLst/>
          </a:prstGeom>
          <a:noFill/>
        </p:spPr>
        <p:txBody>
          <a:bodyPr wrap="none" rtlCol="0">
            <a:spAutoFit/>
          </a:bodyPr>
          <a:lstStyle/>
          <a:p>
            <a:pPr marL="285750" indent="-285750">
              <a:lnSpc>
                <a:spcPct val="150000"/>
              </a:lnSpc>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得到了</a:t>
            </a:r>
            <a:r>
              <a:rPr lang="en-US" altLang="zh-CN" dirty="0" err="1">
                <a:latin typeface="微软雅黑" panose="020B0503020204020204" pitchFamily="34" charset="-122"/>
                <a:ea typeface="微软雅黑" panose="020B0503020204020204" pitchFamily="34" charset="-122"/>
                <a:cs typeface="Times New Roman" panose="02020603050405020304" pitchFamily="18" charset="0"/>
              </a:rPr>
              <a:t>Sc</a:t>
            </a: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-Ca-H</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体系的一系列结构以及稳定性范围</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氢亚晶格逐渐形成氢</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笼</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b="50359"/>
          <a:stretch/>
        </p:blipFill>
        <p:spPr>
          <a:xfrm>
            <a:off x="5253266" y="927338"/>
            <a:ext cx="3599445" cy="2448301"/>
          </a:xfrm>
          <a:prstGeom prst="rect">
            <a:avLst/>
          </a:prstGeom>
        </p:spPr>
      </p:pic>
      <p:sp>
        <p:nvSpPr>
          <p:cNvPr id="9" name="文本框 8"/>
          <p:cNvSpPr txBox="1"/>
          <p:nvPr/>
        </p:nvSpPr>
        <p:spPr>
          <a:xfrm>
            <a:off x="5684664" y="3407906"/>
            <a:ext cx="2736647" cy="246221"/>
          </a:xfrm>
          <a:prstGeom prst="rect">
            <a:avLst/>
          </a:prstGeom>
          <a:noFill/>
        </p:spPr>
        <p:txBody>
          <a:bodyPr wrap="none" rtlCol="0">
            <a:spAutoFit/>
          </a:bodyPr>
          <a:lstStyle/>
          <a:p>
            <a:pPr algn="ctr"/>
            <a:r>
              <a:rPr lang="zh-CN" altLang="zh-CN" sz="1000" dirty="0">
                <a:solidFill>
                  <a:srgbClr val="000000"/>
                </a:solidFill>
                <a:ea typeface="+mj-ea"/>
                <a:cs typeface="Times New Roman" panose="02020603050405020304" pitchFamily="18" charset="0"/>
              </a:rPr>
              <a:t>在</a:t>
            </a:r>
            <a:r>
              <a:rPr lang="en-US" altLang="zh-CN" sz="1000" dirty="0">
                <a:solidFill>
                  <a:srgbClr val="000000"/>
                </a:solidFill>
                <a:ea typeface="+mj-ea"/>
                <a:cs typeface="Times New Roman" panose="02020603050405020304" pitchFamily="18" charset="0"/>
              </a:rPr>
              <a:t>100-300 GPa</a:t>
            </a:r>
            <a:r>
              <a:rPr lang="zh-CN" altLang="zh-CN" sz="1000" dirty="0">
                <a:solidFill>
                  <a:srgbClr val="000000"/>
                </a:solidFill>
                <a:ea typeface="+mj-ea"/>
                <a:cs typeface="Times New Roman" panose="02020603050405020304" pitchFamily="18" charset="0"/>
              </a:rPr>
              <a:t>范围内</a:t>
            </a:r>
            <a:r>
              <a:rPr lang="en-US" altLang="zh-CN" sz="1000" dirty="0" smtClean="0">
                <a:solidFill>
                  <a:srgbClr val="000000"/>
                </a:solidFill>
                <a:ea typeface="+mj-ea"/>
                <a:cs typeface="Times New Roman" panose="02020603050405020304" pitchFamily="18" charset="0"/>
              </a:rPr>
              <a:t>ScCaH</a:t>
            </a:r>
            <a:r>
              <a:rPr lang="en-US" altLang="zh-CN" sz="1000" baseline="-25000" dirty="0" smtClean="0">
                <a:solidFill>
                  <a:srgbClr val="000000"/>
                </a:solidFill>
                <a:ea typeface="+mj-ea"/>
                <a:cs typeface="Times New Roman" panose="02020603050405020304" pitchFamily="18" charset="0"/>
              </a:rPr>
              <a:t>2</a:t>
            </a:r>
            <a:r>
              <a:rPr lang="en-US" altLang="zh-CN" sz="1000" i="1" baseline="-25000" dirty="0" smtClean="0">
                <a:solidFill>
                  <a:srgbClr val="000000"/>
                </a:solidFill>
                <a:ea typeface="+mj-ea"/>
                <a:cs typeface="Times New Roman" panose="02020603050405020304" pitchFamily="18" charset="0"/>
              </a:rPr>
              <a:t>n</a:t>
            </a:r>
            <a:r>
              <a:rPr lang="en-US" altLang="zh-CN" sz="1000" dirty="0" smtClean="0">
                <a:solidFill>
                  <a:srgbClr val="000000"/>
                </a:solidFill>
                <a:ea typeface="+mj-ea"/>
                <a:cs typeface="Times New Roman" panose="02020603050405020304" pitchFamily="18" charset="0"/>
              </a:rPr>
              <a:t>(</a:t>
            </a:r>
            <a:r>
              <a:rPr lang="en-US" altLang="zh-CN" sz="1000" i="1" dirty="0" smtClean="0">
                <a:solidFill>
                  <a:srgbClr val="000000"/>
                </a:solidFill>
                <a:ea typeface="+mj-ea"/>
                <a:cs typeface="Times New Roman" panose="02020603050405020304" pitchFamily="18" charset="0"/>
              </a:rPr>
              <a:t>n</a:t>
            </a:r>
            <a:r>
              <a:rPr lang="en-US" altLang="zh-CN" sz="1000" dirty="0" smtClean="0">
                <a:solidFill>
                  <a:srgbClr val="000000"/>
                </a:solidFill>
                <a:ea typeface="+mj-ea"/>
                <a:cs typeface="Times New Roman" panose="02020603050405020304" pitchFamily="18" charset="0"/>
              </a:rPr>
              <a:t>=2-6)</a:t>
            </a:r>
            <a:r>
              <a:rPr lang="zh-CN" altLang="en-US" sz="1000" dirty="0" smtClean="0">
                <a:solidFill>
                  <a:srgbClr val="000000"/>
                </a:solidFill>
                <a:ea typeface="+mj-ea"/>
                <a:cs typeface="Times New Roman" panose="02020603050405020304" pitchFamily="18" charset="0"/>
              </a:rPr>
              <a:t>的凸包图</a:t>
            </a:r>
            <a:endParaRPr lang="en-US" altLang="zh-CN" sz="1000" dirty="0">
              <a:solidFill>
                <a:srgbClr val="000000"/>
              </a:solidFill>
              <a:ea typeface="+mj-ea"/>
              <a:cs typeface="Times New Roman" panose="02020603050405020304" pitchFamily="18" charset="0"/>
            </a:endParaRPr>
          </a:p>
        </p:txBody>
      </p:sp>
      <p:grpSp>
        <p:nvGrpSpPr>
          <p:cNvPr id="10" name="组合 9"/>
          <p:cNvGrpSpPr>
            <a:grpSpLocks noChangeAspect="1"/>
          </p:cNvGrpSpPr>
          <p:nvPr/>
        </p:nvGrpSpPr>
        <p:grpSpPr>
          <a:xfrm>
            <a:off x="5436044" y="3860526"/>
            <a:ext cx="3233886" cy="2557413"/>
            <a:chOff x="4342411" y="904929"/>
            <a:chExt cx="4785175" cy="3784200"/>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2411" y="904929"/>
              <a:ext cx="4785175" cy="3429327"/>
            </a:xfrm>
            <a:prstGeom prst="rect">
              <a:avLst/>
            </a:prstGeom>
            <a:noFill/>
          </p:spPr>
        </p:pic>
        <p:sp>
          <p:nvSpPr>
            <p:cNvPr id="12" name="文本框 11"/>
            <p:cNvSpPr txBox="1"/>
            <p:nvPr/>
          </p:nvSpPr>
          <p:spPr>
            <a:xfrm>
              <a:off x="6043166" y="4324796"/>
              <a:ext cx="1383667" cy="364333"/>
            </a:xfrm>
            <a:prstGeom prst="rect">
              <a:avLst/>
            </a:prstGeom>
            <a:noFill/>
          </p:spPr>
          <p:txBody>
            <a:bodyPr wrap="square" rtlCol="0">
              <a:spAutoFit/>
            </a:bodyPr>
            <a:lstStyle/>
            <a:p>
              <a:r>
                <a:rPr lang="en-US" altLang="zh-CN" sz="1000" dirty="0" smtClean="0">
                  <a:solidFill>
                    <a:srgbClr val="000000"/>
                  </a:solidFill>
                  <a:ea typeface="宋体" panose="02010600030101010101" pitchFamily="2" charset="-122"/>
                  <a:cs typeface="Times New Roman" panose="02020603050405020304" pitchFamily="18" charset="0"/>
                </a:rPr>
                <a:t>Pressure (GPa)</a:t>
              </a:r>
              <a:endParaRPr lang="zh-CN" altLang="en-US" sz="1000" dirty="0">
                <a:solidFill>
                  <a:srgbClr val="000000"/>
                </a:solidFill>
                <a:ea typeface="宋体" panose="02010600030101010101" pitchFamily="2" charset="-122"/>
                <a:cs typeface="Times New Roman" panose="02020603050405020304" pitchFamily="18" charset="0"/>
              </a:endParaRPr>
            </a:p>
          </p:txBody>
        </p:sp>
      </p:grpSp>
      <p:sp>
        <p:nvSpPr>
          <p:cNvPr id="13" name="文本框 12"/>
          <p:cNvSpPr txBox="1"/>
          <p:nvPr/>
        </p:nvSpPr>
        <p:spPr>
          <a:xfrm>
            <a:off x="5620543" y="6384510"/>
            <a:ext cx="2864887" cy="246221"/>
          </a:xfrm>
          <a:prstGeom prst="rect">
            <a:avLst/>
          </a:prstGeom>
          <a:noFill/>
        </p:spPr>
        <p:txBody>
          <a:bodyPr wrap="none" rtlCol="0">
            <a:spAutoFit/>
          </a:bodyPr>
          <a:lstStyle/>
          <a:p>
            <a:pPr algn="ctr"/>
            <a:r>
              <a:rPr lang="zh-CN" altLang="zh-CN" sz="1000" dirty="0">
                <a:solidFill>
                  <a:srgbClr val="000000"/>
                </a:solidFill>
                <a:cs typeface="Times New Roman" panose="02020603050405020304" pitchFamily="18" charset="0"/>
              </a:rPr>
              <a:t>在</a:t>
            </a:r>
            <a:r>
              <a:rPr lang="en-US" altLang="zh-CN" sz="1000" dirty="0">
                <a:solidFill>
                  <a:srgbClr val="000000"/>
                </a:solidFill>
                <a:cs typeface="Times New Roman" panose="02020603050405020304" pitchFamily="18" charset="0"/>
              </a:rPr>
              <a:t>100-300 GPa</a:t>
            </a:r>
            <a:r>
              <a:rPr lang="zh-CN" altLang="zh-CN" sz="1000" dirty="0">
                <a:solidFill>
                  <a:srgbClr val="000000"/>
                </a:solidFill>
                <a:cs typeface="Times New Roman" panose="02020603050405020304" pitchFamily="18" charset="0"/>
              </a:rPr>
              <a:t>范围内</a:t>
            </a:r>
            <a:r>
              <a:rPr lang="en-US" altLang="zh-CN" sz="1000" dirty="0" smtClean="0">
                <a:solidFill>
                  <a:srgbClr val="000000"/>
                </a:solidFill>
                <a:cs typeface="Times New Roman" panose="02020603050405020304" pitchFamily="18" charset="0"/>
              </a:rPr>
              <a:t>ScCaH</a:t>
            </a:r>
            <a:r>
              <a:rPr lang="en-US" altLang="zh-CN" sz="1000" baseline="-25000" dirty="0" smtClean="0">
                <a:solidFill>
                  <a:srgbClr val="000000"/>
                </a:solidFill>
                <a:cs typeface="Times New Roman" panose="02020603050405020304" pitchFamily="18" charset="0"/>
              </a:rPr>
              <a:t>2</a:t>
            </a:r>
            <a:r>
              <a:rPr lang="en-US" altLang="zh-CN" sz="1000" i="1" baseline="-25000" dirty="0" smtClean="0">
                <a:solidFill>
                  <a:srgbClr val="000000"/>
                </a:solidFill>
                <a:cs typeface="Times New Roman" panose="02020603050405020304" pitchFamily="18" charset="0"/>
              </a:rPr>
              <a:t>n</a:t>
            </a:r>
            <a:r>
              <a:rPr lang="en-US" altLang="zh-CN" sz="1000" dirty="0" smtClean="0">
                <a:solidFill>
                  <a:srgbClr val="000000"/>
                </a:solidFill>
                <a:cs typeface="Times New Roman" panose="02020603050405020304" pitchFamily="18" charset="0"/>
              </a:rPr>
              <a:t>(</a:t>
            </a:r>
            <a:r>
              <a:rPr lang="en-US" altLang="zh-CN" sz="1000" i="1" dirty="0" smtClean="0">
                <a:solidFill>
                  <a:srgbClr val="000000"/>
                </a:solidFill>
                <a:cs typeface="Times New Roman" panose="02020603050405020304" pitchFamily="18" charset="0"/>
              </a:rPr>
              <a:t>n</a:t>
            </a:r>
            <a:r>
              <a:rPr lang="en-US" altLang="zh-CN" sz="1000" dirty="0" smtClean="0">
                <a:solidFill>
                  <a:srgbClr val="000000"/>
                </a:solidFill>
                <a:cs typeface="Times New Roman" panose="02020603050405020304" pitchFamily="18" charset="0"/>
              </a:rPr>
              <a:t>=2-6)</a:t>
            </a:r>
            <a:r>
              <a:rPr lang="zh-CN" altLang="en-US" sz="1000" dirty="0" smtClean="0">
                <a:solidFill>
                  <a:srgbClr val="000000"/>
                </a:solidFill>
                <a:cs typeface="Times New Roman" panose="02020603050405020304" pitchFamily="18" charset="0"/>
              </a:rPr>
              <a:t>的</a:t>
            </a:r>
            <a:r>
              <a:rPr lang="zh-CN" altLang="en-US" sz="1000" dirty="0">
                <a:solidFill>
                  <a:srgbClr val="000000"/>
                </a:solidFill>
                <a:cs typeface="Times New Roman" panose="02020603050405020304" pitchFamily="18" charset="0"/>
              </a:rPr>
              <a:t>一</a:t>
            </a:r>
            <a:r>
              <a:rPr lang="zh-CN" altLang="en-US" sz="1000" dirty="0" smtClean="0">
                <a:solidFill>
                  <a:srgbClr val="000000"/>
                </a:solidFill>
                <a:cs typeface="Times New Roman" panose="02020603050405020304" pitchFamily="18" charset="0"/>
              </a:rPr>
              <a:t>维相图</a:t>
            </a:r>
            <a:endParaRPr lang="en-US" altLang="zh-CN" sz="1000" dirty="0">
              <a:solidFill>
                <a:srgbClr val="000000"/>
              </a:solidFill>
              <a:cs typeface="Times New Roman" panose="02020603050405020304" pitchFamily="18" charset="0"/>
            </a:endParaRPr>
          </a:p>
        </p:txBody>
      </p:sp>
      <p:sp>
        <p:nvSpPr>
          <p:cNvPr id="14" name="文本框 13"/>
          <p:cNvSpPr txBox="1"/>
          <p:nvPr/>
        </p:nvSpPr>
        <p:spPr>
          <a:xfrm>
            <a:off x="5207266" y="631088"/>
            <a:ext cx="1165704" cy="369332"/>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smtClean="0">
                <a:solidFill>
                  <a:srgbClr val="0000FF"/>
                </a:solidFill>
                <a:latin typeface="微软雅黑" panose="020B0503020204020204" pitchFamily="34" charset="-122"/>
                <a:ea typeface="微软雅黑" panose="020B0503020204020204" pitchFamily="34" charset="-122"/>
              </a:rPr>
              <a:t>稳定性</a:t>
            </a:r>
            <a:endParaRPr lang="zh-CN" altLang="en-US" dirty="0">
              <a:solidFill>
                <a:srgbClr val="0000FF"/>
              </a:solidFill>
              <a:latin typeface="微软雅黑" panose="020B0503020204020204" pitchFamily="34" charset="-122"/>
              <a:ea typeface="微软雅黑" panose="020B0503020204020204" pitchFamily="34" charset="-122"/>
            </a:endParaRPr>
          </a:p>
        </p:txBody>
      </p:sp>
      <p:sp>
        <p:nvSpPr>
          <p:cNvPr id="15" name="文本框 5">
            <a:extLst>
              <a:ext uri="{FF2B5EF4-FFF2-40B4-BE49-F238E27FC236}">
                <a16:creationId xmlns:a16="http://schemas.microsoft.com/office/drawing/2014/main" id="{31CBE235-5220-4F11-BB0F-0871B2BE5262}"/>
              </a:ext>
            </a:extLst>
          </p:cNvPr>
          <p:cNvSpPr txBox="1"/>
          <p:nvPr/>
        </p:nvSpPr>
        <p:spPr>
          <a:xfrm>
            <a:off x="4465" y="11907"/>
            <a:ext cx="1870055"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研究内容</a:t>
            </a:r>
            <a:endParaRPr lang="zh-CN" altLang="en-US" sz="3200" b="1" dirty="0">
              <a:solidFill>
                <a:schemeClr val="tx1"/>
              </a:solidFill>
            </a:endParaRPr>
          </a:p>
        </p:txBody>
      </p:sp>
    </p:spTree>
    <p:extLst>
      <p:ext uri="{BB962C8B-B14F-4D97-AF65-F5344CB8AC3E}">
        <p14:creationId xmlns:p14="http://schemas.microsoft.com/office/powerpoint/2010/main" val="57011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986199373"/>
              </p:ext>
            </p:extLst>
          </p:nvPr>
        </p:nvGraphicFramePr>
        <p:xfrm>
          <a:off x="526729" y="1247463"/>
          <a:ext cx="2536084" cy="3859882"/>
        </p:xfrm>
        <a:graphic>
          <a:graphicData uri="http://schemas.openxmlformats.org/drawingml/2006/table">
            <a:tbl>
              <a:tblPr firstRow="1" bandRow="1">
                <a:tableStyleId>{5A111915-BE36-4E01-A7E5-04B1672EAD32}</a:tableStyleId>
              </a:tblPr>
              <a:tblGrid>
                <a:gridCol w="776581">
                  <a:extLst>
                    <a:ext uri="{9D8B030D-6E8A-4147-A177-3AD203B41FA5}">
                      <a16:colId xmlns:a16="http://schemas.microsoft.com/office/drawing/2014/main" val="314930519"/>
                    </a:ext>
                  </a:extLst>
                </a:gridCol>
                <a:gridCol w="892242">
                  <a:extLst>
                    <a:ext uri="{9D8B030D-6E8A-4147-A177-3AD203B41FA5}">
                      <a16:colId xmlns:a16="http://schemas.microsoft.com/office/drawing/2014/main" val="54597179"/>
                    </a:ext>
                  </a:extLst>
                </a:gridCol>
                <a:gridCol w="867261">
                  <a:extLst>
                    <a:ext uri="{9D8B030D-6E8A-4147-A177-3AD203B41FA5}">
                      <a16:colId xmlns:a16="http://schemas.microsoft.com/office/drawing/2014/main" val="1026101905"/>
                    </a:ext>
                  </a:extLst>
                </a:gridCol>
              </a:tblGrid>
              <a:tr h="465502">
                <a:tc>
                  <a:txBody>
                    <a:bodyPr/>
                    <a:lstStyle/>
                    <a:p>
                      <a:pPr algn="ctr"/>
                      <a:r>
                        <a:rPr lang="en-US" altLang="zh-CN" sz="1200" dirty="0" smtClean="0"/>
                        <a:t>System</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t>Pressure</a:t>
                      </a:r>
                    </a:p>
                    <a:p>
                      <a:pPr algn="ctr"/>
                      <a:r>
                        <a:rPr lang="en-US" altLang="zh-CN" sz="1200" dirty="0" smtClean="0"/>
                        <a:t>(GPa)</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b="0" baseline="0" dirty="0" smtClean="0"/>
                        <a:t>T</a:t>
                      </a:r>
                      <a:r>
                        <a:rPr lang="en-US" altLang="zh-CN" sz="1200" b="0" baseline="-25000" dirty="0" smtClean="0"/>
                        <a:t>c</a:t>
                      </a:r>
                      <a:r>
                        <a:rPr lang="en-US" altLang="zh-CN" sz="1200" b="0" baseline="0" dirty="0" smtClean="0"/>
                        <a:t> (K</a:t>
                      </a:r>
                      <a:r>
                        <a:rPr lang="en-US" altLang="zh-CN" sz="1200" b="0" dirty="0" smtClean="0"/>
                        <a:t>)</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3411017245"/>
                  </a:ext>
                </a:extLst>
              </a:tr>
              <a:tr h="308580">
                <a:tc>
                  <a:txBody>
                    <a:bodyPr/>
                    <a:lstStyle/>
                    <a:p>
                      <a:pPr algn="ctr"/>
                      <a:r>
                        <a:rPr lang="en-US" altLang="zh-CN" sz="1200" dirty="0" smtClean="0"/>
                        <a:t> ScCaH</a:t>
                      </a:r>
                      <a:r>
                        <a:rPr lang="en-US" altLang="zh-CN" sz="1200" baseline="-25000" dirty="0" smtClean="0"/>
                        <a:t>2</a:t>
                      </a:r>
                      <a:endParaRPr lang="zh-CN" altLang="en-US" sz="1200" baseline="-25000" dirty="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t>250</a:t>
                      </a:r>
                      <a:endParaRPr lang="zh-CN" altLang="en-US" sz="1200" dirty="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t>31</a:t>
                      </a:r>
                      <a:endParaRPr lang="zh-CN" altLang="en-US" sz="1200" dirty="0">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843143562"/>
                  </a:ext>
                </a:extLst>
              </a:tr>
              <a:tr h="3085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smtClean="0"/>
                        <a:t>ScCaH</a:t>
                      </a:r>
                      <a:r>
                        <a:rPr lang="en-US" altLang="zh-CN" sz="1200" baseline="-25000" dirty="0" smtClean="0"/>
                        <a:t>4</a:t>
                      </a:r>
                      <a:endParaRPr lang="zh-CN" altLang="en-US" sz="1200" baseline="-25000" dirty="0" smtClean="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t>150</a:t>
                      </a:r>
                      <a:endParaRPr lang="zh-CN" altLang="en-US" sz="1200" dirty="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t>15</a:t>
                      </a:r>
                      <a:endParaRPr lang="zh-CN" altLang="en-US" sz="1200" dirty="0">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2649821048"/>
                  </a:ext>
                </a:extLst>
              </a:tr>
              <a:tr h="3085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smtClean="0"/>
                        <a:t>ScCaH</a:t>
                      </a:r>
                      <a:r>
                        <a:rPr lang="en-US" altLang="zh-CN" sz="1200" baseline="-25000" dirty="0" smtClean="0"/>
                        <a:t>4</a:t>
                      </a:r>
                      <a:endParaRPr lang="zh-CN" altLang="en-US" sz="1200" baseline="-25000" dirty="0" smtClean="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t>200</a:t>
                      </a:r>
                      <a:endParaRPr lang="zh-CN" altLang="en-US" sz="1200" dirty="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t>2</a:t>
                      </a:r>
                      <a:endParaRPr lang="zh-CN" altLang="en-US" sz="1200" dirty="0">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3778900051"/>
                  </a:ext>
                </a:extLst>
              </a:tr>
              <a:tr h="3085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smtClean="0"/>
                        <a:t>ScCaH</a:t>
                      </a:r>
                      <a:r>
                        <a:rPr lang="en-US" altLang="zh-CN" sz="1200" baseline="-25000" dirty="0" smtClean="0"/>
                        <a:t>6</a:t>
                      </a:r>
                      <a:endParaRPr lang="zh-CN" altLang="en-US" sz="1200" baseline="-25000" dirty="0" smtClean="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t>200</a:t>
                      </a:r>
                      <a:endParaRPr lang="zh-CN" altLang="en-US" sz="1200" dirty="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t>57</a:t>
                      </a:r>
                      <a:endParaRPr lang="zh-CN" altLang="en-US" sz="1200" dirty="0">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3528999589"/>
                  </a:ext>
                </a:extLst>
              </a:tr>
              <a:tr h="308580">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smtClean="0"/>
                        <a:t>ScCaH</a:t>
                      </a:r>
                      <a:r>
                        <a:rPr lang="en-US" altLang="zh-CN" sz="1200" baseline="-25000" dirty="0" smtClean="0"/>
                        <a:t>8</a:t>
                      </a:r>
                      <a:endParaRPr lang="zh-CN" altLang="en-US" sz="1200" baseline="-25000" dirty="0" smtClean="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solidFill>
                            <a:srgbClr val="FF0000"/>
                          </a:solidFill>
                        </a:rPr>
                        <a:t>160</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solidFill>
                            <a:srgbClr val="FF0000"/>
                          </a:solidFill>
                        </a:rPr>
                        <a:t>130</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459361323"/>
                  </a:ext>
                </a:extLst>
              </a:tr>
              <a:tr h="30858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100" baseline="-25000" dirty="0" smtClean="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solidFill>
                            <a:srgbClr val="FF0000"/>
                          </a:solidFill>
                        </a:rPr>
                        <a:t>200</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solidFill>
                            <a:srgbClr val="FF0000"/>
                          </a:solidFill>
                        </a:rPr>
                        <a:t>212</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2285839508"/>
                  </a:ext>
                </a:extLst>
              </a:tr>
              <a:tr h="308580">
                <a:tc vMerge="1">
                  <a:txBody>
                    <a:bodyPr/>
                    <a:lstStyle/>
                    <a:p>
                      <a:pPr algn="ctr"/>
                      <a:endParaRPr lang="zh-CN" altLang="en-US" sz="11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solidFill>
                            <a:srgbClr val="FF0000"/>
                          </a:solidFill>
                        </a:rPr>
                        <a:t>300</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solidFill>
                            <a:srgbClr val="FF0000"/>
                          </a:solidFill>
                        </a:rPr>
                        <a:t>173</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1909052357"/>
                  </a:ext>
                </a:extLst>
              </a:tr>
              <a:tr h="3085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smtClean="0"/>
                        <a:t>ScCaH</a:t>
                      </a:r>
                      <a:r>
                        <a:rPr lang="en-US" altLang="zh-CN" sz="1200" baseline="-25000" dirty="0" smtClean="0"/>
                        <a:t>10</a:t>
                      </a:r>
                      <a:endParaRPr lang="zh-CN" altLang="en-US" sz="1200" baseline="-25000" dirty="0" smtClean="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t>300</a:t>
                      </a:r>
                      <a:endParaRPr lang="zh-CN" altLang="en-US" sz="1200" dirty="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t>68</a:t>
                      </a:r>
                      <a:endParaRPr lang="zh-CN" altLang="en-US" sz="1200" dirty="0">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3969538366"/>
                  </a:ext>
                </a:extLst>
              </a:tr>
              <a:tr h="308580">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smtClean="0"/>
                        <a:t>ScCaH</a:t>
                      </a:r>
                      <a:r>
                        <a:rPr lang="en-US" altLang="zh-CN" sz="1200" baseline="-25000" dirty="0" smtClean="0"/>
                        <a:t>12</a:t>
                      </a:r>
                      <a:endParaRPr lang="zh-CN" altLang="en-US" sz="1200" baseline="-25000" dirty="0" smtClean="0">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solidFill>
                            <a:srgbClr val="FF0000"/>
                          </a:solidFill>
                        </a:rPr>
                        <a:t>160</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solidFill>
                            <a:srgbClr val="FF0000"/>
                          </a:solidFill>
                        </a:rPr>
                        <a:t>175</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3868271002"/>
                  </a:ext>
                </a:extLst>
              </a:tr>
              <a:tr h="308580">
                <a:tc vMerge="1">
                  <a:txBody>
                    <a:bodyPr/>
                    <a:lstStyle/>
                    <a:p>
                      <a:pPr algn="ctr"/>
                      <a:endParaRPr lang="zh-CN" altLang="en-US" sz="11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solidFill>
                            <a:srgbClr val="FF0000"/>
                          </a:solidFill>
                        </a:rPr>
                        <a:t>200</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solidFill>
                            <a:srgbClr val="FF0000"/>
                          </a:solidFill>
                        </a:rPr>
                        <a:t>182</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3132624768"/>
                  </a:ext>
                </a:extLst>
              </a:tr>
              <a:tr h="308580">
                <a:tc vMerge="1">
                  <a:txBody>
                    <a:bodyPr/>
                    <a:lstStyle/>
                    <a:p>
                      <a:pPr algn="ctr"/>
                      <a:endParaRPr lang="zh-CN" altLang="en-US" sz="1100" dirty="0">
                        <a:latin typeface="Arial" panose="020B0604020202020204" pitchFamily="34" charset="0"/>
                        <a:cs typeface="Arial" panose="020B0604020202020204" pitchFamily="34" charset="0"/>
                      </a:endParaRPr>
                    </a:p>
                  </a:txBody>
                  <a:tcPr anchor="ctr"/>
                </a:tc>
                <a:tc>
                  <a:txBody>
                    <a:bodyPr/>
                    <a:lstStyle/>
                    <a:p>
                      <a:pPr algn="ctr"/>
                      <a:r>
                        <a:rPr lang="en-US" altLang="zh-CN" sz="1200" dirty="0" smtClean="0">
                          <a:solidFill>
                            <a:srgbClr val="FF0000"/>
                          </a:solidFill>
                        </a:rPr>
                        <a:t>300</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tc>
                  <a:txBody>
                    <a:bodyPr/>
                    <a:lstStyle/>
                    <a:p>
                      <a:pPr algn="ctr"/>
                      <a:r>
                        <a:rPr lang="en-US" altLang="zh-CN" sz="1200" dirty="0" smtClean="0">
                          <a:solidFill>
                            <a:srgbClr val="FF0000"/>
                          </a:solidFill>
                        </a:rPr>
                        <a:t>193</a:t>
                      </a:r>
                      <a:endParaRPr lang="zh-CN" altLang="en-US" sz="1200" dirty="0">
                        <a:solidFill>
                          <a:srgbClr val="FF0000"/>
                        </a:solidFill>
                        <a:latin typeface="Times New Roman" panose="02020603050405020304" pitchFamily="18" charset="0"/>
                        <a:cs typeface="Times New Roman" panose="02020603050405020304" pitchFamily="18" charset="0"/>
                      </a:endParaRPr>
                    </a:p>
                  </a:txBody>
                  <a:tcPr marL="94593" marR="94593" marT="47295" marB="47295" anchor="ctr"/>
                </a:tc>
                <a:extLst>
                  <a:ext uri="{0D108BD9-81ED-4DB2-BD59-A6C34878D82A}">
                    <a16:rowId xmlns:a16="http://schemas.microsoft.com/office/drawing/2014/main" val="3863689309"/>
                  </a:ext>
                </a:extLst>
              </a:tr>
            </a:tbl>
          </a:graphicData>
        </a:graphic>
      </p:graphicFrame>
      <p:pic>
        <p:nvPicPr>
          <p:cNvPr id="3" name="图片 2"/>
          <p:cNvPicPr>
            <a:picLocks noChangeAspect="1"/>
          </p:cNvPicPr>
          <p:nvPr/>
        </p:nvPicPr>
        <p:blipFill>
          <a:blip r:embed="rId2"/>
          <a:stretch>
            <a:fillRect/>
          </a:stretch>
        </p:blipFill>
        <p:spPr>
          <a:xfrm>
            <a:off x="134753" y="747549"/>
            <a:ext cx="1542422" cy="499915"/>
          </a:xfrm>
          <a:prstGeom prst="rect">
            <a:avLst/>
          </a:prstGeom>
        </p:spPr>
      </p:pic>
      <p:pic>
        <p:nvPicPr>
          <p:cNvPr id="4" name="图片 3"/>
          <p:cNvPicPr>
            <a:picLocks noChangeAspect="1"/>
          </p:cNvPicPr>
          <p:nvPr/>
        </p:nvPicPr>
        <p:blipFill>
          <a:blip r:embed="rId3"/>
          <a:stretch>
            <a:fillRect/>
          </a:stretch>
        </p:blipFill>
        <p:spPr>
          <a:xfrm>
            <a:off x="388649" y="3035300"/>
            <a:ext cx="3877827" cy="3512993"/>
          </a:xfrm>
          <a:prstGeom prst="rect">
            <a:avLst/>
          </a:prstGeom>
        </p:spPr>
      </p:pic>
      <p:pic>
        <p:nvPicPr>
          <p:cNvPr id="5" name="图片 4"/>
          <p:cNvPicPr>
            <a:picLocks noChangeAspect="1"/>
          </p:cNvPicPr>
          <p:nvPr/>
        </p:nvPicPr>
        <p:blipFill>
          <a:blip r:embed="rId4"/>
          <a:stretch>
            <a:fillRect/>
          </a:stretch>
        </p:blipFill>
        <p:spPr>
          <a:xfrm>
            <a:off x="4712106" y="907955"/>
            <a:ext cx="3871296" cy="5749026"/>
          </a:xfrm>
          <a:prstGeom prst="rect">
            <a:avLst/>
          </a:prstGeom>
        </p:spPr>
      </p:pic>
      <p:sp>
        <p:nvSpPr>
          <p:cNvPr id="6" name="文本框 5"/>
          <p:cNvSpPr txBox="1"/>
          <p:nvPr/>
        </p:nvSpPr>
        <p:spPr>
          <a:xfrm>
            <a:off x="2263540" y="86716"/>
            <a:ext cx="6345007" cy="461665"/>
          </a:xfrm>
          <a:prstGeom prst="rect">
            <a:avLst/>
          </a:prstGeom>
          <a:noFill/>
        </p:spPr>
        <p:txBody>
          <a:bodyPr wrap="none" rtlCol="0">
            <a:spAutoFit/>
          </a:bodyPr>
          <a:lstStyle/>
          <a:p>
            <a:r>
              <a:rPr lang="en-US" altLang="zh-CN" sz="2400" dirty="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400" dirty="0" smtClean="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、碱土</a:t>
            </a:r>
            <a:r>
              <a:rPr lang="en-US" altLang="zh-CN" sz="2400" dirty="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dirty="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稀土金属</a:t>
            </a:r>
            <a:r>
              <a:rPr lang="zh-CN" altLang="en-US" sz="2400" dirty="0">
                <a:solidFill>
                  <a:srgbClr val="DA251C"/>
                </a:solidFill>
                <a:latin typeface="微软雅黑" panose="020B0503020204020204" pitchFamily="34" charset="-122"/>
                <a:ea typeface="微软雅黑" panose="020B0503020204020204" pitchFamily="34" charset="-122"/>
              </a:rPr>
              <a:t>体系的结构与超导性质研究</a:t>
            </a:r>
          </a:p>
        </p:txBody>
      </p:sp>
      <p:sp>
        <p:nvSpPr>
          <p:cNvPr id="7" name="文本框 5">
            <a:extLst>
              <a:ext uri="{FF2B5EF4-FFF2-40B4-BE49-F238E27FC236}">
                <a16:creationId xmlns:a16="http://schemas.microsoft.com/office/drawing/2014/main" id="{31CBE235-5220-4F11-BB0F-0871B2BE5262}"/>
              </a:ext>
            </a:extLst>
          </p:cNvPr>
          <p:cNvSpPr txBox="1"/>
          <p:nvPr/>
        </p:nvSpPr>
        <p:spPr>
          <a:xfrm>
            <a:off x="4465" y="11907"/>
            <a:ext cx="1870055"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研究内容</a:t>
            </a:r>
            <a:endParaRPr lang="zh-CN" altLang="en-US" sz="3200" b="1" dirty="0">
              <a:solidFill>
                <a:schemeClr val="tx1"/>
              </a:solidFill>
            </a:endParaRPr>
          </a:p>
        </p:txBody>
      </p:sp>
    </p:spTree>
    <p:extLst>
      <p:ext uri="{BB962C8B-B14F-4D97-AF65-F5344CB8AC3E}">
        <p14:creationId xmlns:p14="http://schemas.microsoft.com/office/powerpoint/2010/main" val="91946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760" y="730034"/>
            <a:ext cx="1454244" cy="369332"/>
          </a:xfrm>
          <a:prstGeom prst="rect">
            <a:avLst/>
          </a:prstGeom>
          <a:noFill/>
        </p:spPr>
        <p:txBody>
          <a:bodyPr wrap="none" rtlCol="0">
            <a:spAutoFit/>
          </a:bodyPr>
          <a:lstStyle/>
          <a:p>
            <a:pPr marL="342900" indent="-342900">
              <a:buFont typeface="Wingdings" panose="05000000000000000000" pitchFamily="2" charset="2"/>
              <a:buChar char="Ø"/>
            </a:pPr>
            <a:r>
              <a:rPr lang="zh-CN" altLang="en-US" dirty="0" smtClean="0">
                <a:solidFill>
                  <a:srgbClr val="0000FF"/>
                </a:solidFill>
              </a:rPr>
              <a:t>电子性质</a:t>
            </a:r>
            <a:endParaRPr lang="zh-CN" altLang="en-US" dirty="0">
              <a:solidFill>
                <a:srgbClr val="0000FF"/>
              </a:solidFill>
            </a:endParaRPr>
          </a:p>
        </p:txBody>
      </p:sp>
      <p:pic>
        <p:nvPicPr>
          <p:cNvPr id="4" name="Picture 2" descr="H-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0" y="1156274"/>
            <a:ext cx="3829012"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H-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04595"/>
            <a:ext cx="3829372"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接箭头连接符 5"/>
          <p:cNvCxnSpPr/>
          <p:nvPr/>
        </p:nvCxnSpPr>
        <p:spPr>
          <a:xfrm>
            <a:off x="908775" y="1658032"/>
            <a:ext cx="154577" cy="154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89277" y="5652916"/>
            <a:ext cx="3199915" cy="246221"/>
          </a:xfrm>
          <a:prstGeom prst="rect">
            <a:avLst/>
          </a:prstGeom>
          <a:noFill/>
        </p:spPr>
        <p:txBody>
          <a:bodyPr wrap="none" rtlCol="0">
            <a:spAutoFit/>
          </a:bodyPr>
          <a:lstStyle/>
          <a:p>
            <a:r>
              <a:rPr lang="en-US" altLang="zh-CN" sz="1000" dirty="0" smtClean="0">
                <a:latin typeface="Times New Roman" panose="02020603050405020304" pitchFamily="18" charset="0"/>
                <a:cs typeface="Times New Roman" panose="02020603050405020304" pitchFamily="18" charset="0"/>
              </a:rPr>
              <a:t>ScCaH</a:t>
            </a:r>
            <a:r>
              <a:rPr lang="en-US" altLang="zh-CN" sz="1000" baseline="-25000" dirty="0" smtClean="0">
                <a:latin typeface="Times New Roman" panose="02020603050405020304" pitchFamily="18" charset="0"/>
                <a:cs typeface="Times New Roman" panose="02020603050405020304" pitchFamily="18" charset="0"/>
              </a:rPr>
              <a:t>8</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上</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和</a:t>
            </a:r>
            <a:r>
              <a:rPr lang="en-US" altLang="zh-CN" sz="1000" dirty="0" smtClean="0">
                <a:latin typeface="Times New Roman" panose="02020603050405020304" pitchFamily="18" charset="0"/>
                <a:cs typeface="Times New Roman" panose="02020603050405020304" pitchFamily="18" charset="0"/>
              </a:rPr>
              <a:t>ScCaH</a:t>
            </a:r>
            <a:r>
              <a:rPr lang="en-US" altLang="zh-CN" sz="1000" baseline="-25000" dirty="0" smtClean="0">
                <a:latin typeface="Times New Roman" panose="02020603050405020304" pitchFamily="18" charset="0"/>
                <a:cs typeface="Times New Roman" panose="02020603050405020304" pitchFamily="18" charset="0"/>
              </a:rPr>
              <a:t>12</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下</a:t>
            </a:r>
            <a:r>
              <a:rPr lang="en-US" altLang="zh-CN" sz="1000" dirty="0" smtClean="0">
                <a:latin typeface="Times New Roman" panose="02020603050405020304" pitchFamily="18" charset="0"/>
                <a:cs typeface="Times New Roman" panose="02020603050405020304" pitchFamily="18" charset="0"/>
              </a:rPr>
              <a:t>)</a:t>
            </a:r>
            <a:r>
              <a:rPr lang="zh-CN" altLang="en-US" sz="1000" dirty="0" smtClean="0">
                <a:latin typeface="Times New Roman" panose="02020603050405020304" pitchFamily="18" charset="0"/>
                <a:cs typeface="Times New Roman" panose="02020603050405020304" pitchFamily="18" charset="0"/>
              </a:rPr>
              <a:t>在</a:t>
            </a:r>
            <a:r>
              <a:rPr lang="en-US" altLang="zh-CN" sz="1000" dirty="0" smtClean="0">
                <a:latin typeface="Times New Roman" panose="02020603050405020304" pitchFamily="18" charset="0"/>
                <a:cs typeface="Times New Roman" panose="02020603050405020304" pitchFamily="18" charset="0"/>
              </a:rPr>
              <a:t>200 GPa</a:t>
            </a:r>
            <a:r>
              <a:rPr lang="zh-CN" altLang="en-US" sz="1000" dirty="0" smtClean="0">
                <a:latin typeface="Times New Roman" panose="02020603050405020304" pitchFamily="18" charset="0"/>
                <a:cs typeface="Times New Roman" panose="02020603050405020304" pitchFamily="18" charset="0"/>
              </a:rPr>
              <a:t>下的电子能带结构</a:t>
            </a:r>
            <a:endParaRPr lang="zh-CN" altLang="en-US" sz="1000"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t="-1" b="2120"/>
          <a:stretch/>
        </p:blipFill>
        <p:spPr bwMode="auto">
          <a:xfrm>
            <a:off x="4394745" y="1156274"/>
            <a:ext cx="3803336" cy="4500000"/>
          </a:xfrm>
          <a:prstGeom prst="rect">
            <a:avLst/>
          </a:prstGeom>
          <a:noFill/>
        </p:spPr>
      </p:pic>
      <p:sp>
        <p:nvSpPr>
          <p:cNvPr id="9" name="文本框 8"/>
          <p:cNvSpPr txBox="1"/>
          <p:nvPr/>
        </p:nvSpPr>
        <p:spPr>
          <a:xfrm>
            <a:off x="4548873" y="5652916"/>
            <a:ext cx="4208618" cy="400110"/>
          </a:xfrm>
          <a:prstGeom prst="rect">
            <a:avLst/>
          </a:prstGeom>
          <a:noFill/>
        </p:spPr>
        <p:txBody>
          <a:bodyPr wrap="square" rtlCol="0">
            <a:spAutoFit/>
          </a:bodyPr>
          <a:lstStyle/>
          <a:p>
            <a:pPr algn="ctr"/>
            <a:r>
              <a:rPr lang="zh-CN" altLang="en-US" sz="1000" dirty="0">
                <a:solidFill>
                  <a:srgbClr val="000000"/>
                </a:solidFill>
                <a:cs typeface="Times New Roman" panose="02020603050405020304" pitchFamily="18" charset="0"/>
              </a:rPr>
              <a:t>在</a:t>
            </a:r>
            <a:r>
              <a:rPr lang="en-US" altLang="zh-CN" sz="1000" dirty="0">
                <a:solidFill>
                  <a:srgbClr val="000000"/>
                </a:solidFill>
                <a:cs typeface="Times New Roman" panose="02020603050405020304" pitchFamily="18" charset="0"/>
              </a:rPr>
              <a:t>200 GPa</a:t>
            </a:r>
            <a:r>
              <a:rPr lang="zh-CN" altLang="en-US" sz="1000" dirty="0">
                <a:solidFill>
                  <a:srgbClr val="000000"/>
                </a:solidFill>
                <a:cs typeface="Times New Roman" panose="02020603050405020304" pitchFamily="18" charset="0"/>
              </a:rPr>
              <a:t>下计算的声</a:t>
            </a:r>
            <a:r>
              <a:rPr lang="zh-CN" altLang="en-US" sz="1000" dirty="0" smtClean="0">
                <a:solidFill>
                  <a:srgbClr val="000000"/>
                </a:solidFill>
                <a:cs typeface="Times New Roman" panose="02020603050405020304" pitchFamily="18" charset="0"/>
              </a:rPr>
              <a:t>子色散曲线</a:t>
            </a:r>
            <a:r>
              <a:rPr lang="en-US" altLang="zh-CN" sz="1000" dirty="0" smtClean="0">
                <a:solidFill>
                  <a:srgbClr val="000000"/>
                </a:solidFill>
                <a:cs typeface="Times New Roman" panose="02020603050405020304" pitchFamily="18" charset="0"/>
              </a:rPr>
              <a:t>(</a:t>
            </a:r>
            <a:r>
              <a:rPr lang="zh-CN" altLang="en-US" sz="1000" dirty="0" smtClean="0">
                <a:solidFill>
                  <a:srgbClr val="000000"/>
                </a:solidFill>
                <a:cs typeface="Times New Roman" panose="02020603050405020304" pitchFamily="18" charset="0"/>
              </a:rPr>
              <a:t>左边</a:t>
            </a:r>
            <a:r>
              <a:rPr lang="en-US" altLang="zh-CN" sz="1000" dirty="0" smtClean="0">
                <a:solidFill>
                  <a:srgbClr val="000000"/>
                </a:solidFill>
                <a:cs typeface="Times New Roman" panose="02020603050405020304" pitchFamily="18" charset="0"/>
              </a:rPr>
              <a:t>)</a:t>
            </a:r>
            <a:r>
              <a:rPr lang="zh-CN" altLang="en-US" sz="1000" dirty="0" smtClean="0">
                <a:solidFill>
                  <a:srgbClr val="000000"/>
                </a:solidFill>
                <a:cs typeface="Times New Roman" panose="02020603050405020304" pitchFamily="18" charset="0"/>
              </a:rPr>
              <a:t>、</a:t>
            </a:r>
            <a:r>
              <a:rPr lang="zh-CN" altLang="en-US" sz="1000" dirty="0">
                <a:solidFill>
                  <a:srgbClr val="000000"/>
                </a:solidFill>
                <a:cs typeface="Times New Roman" panose="02020603050405020304" pitchFamily="18" charset="0"/>
              </a:rPr>
              <a:t>投影声子态密度</a:t>
            </a:r>
            <a:r>
              <a:rPr lang="en-US" altLang="zh-CN" sz="1000" dirty="0">
                <a:solidFill>
                  <a:srgbClr val="000000"/>
                </a:solidFill>
                <a:cs typeface="Times New Roman" panose="02020603050405020304" pitchFamily="18" charset="0"/>
              </a:rPr>
              <a:t>(</a:t>
            </a:r>
            <a:r>
              <a:rPr lang="zh-CN" altLang="en-US" sz="1000" dirty="0">
                <a:solidFill>
                  <a:srgbClr val="000000"/>
                </a:solidFill>
                <a:cs typeface="Times New Roman" panose="02020603050405020304" pitchFamily="18" charset="0"/>
              </a:rPr>
              <a:t>中间</a:t>
            </a:r>
            <a:r>
              <a:rPr lang="en-US" altLang="zh-CN" sz="1000" dirty="0">
                <a:solidFill>
                  <a:srgbClr val="000000"/>
                </a:solidFill>
                <a:cs typeface="Times New Roman" panose="02020603050405020304" pitchFamily="18" charset="0"/>
              </a:rPr>
              <a:t>)</a:t>
            </a:r>
            <a:r>
              <a:rPr lang="zh-CN" altLang="en-US" sz="1000" dirty="0" smtClean="0">
                <a:solidFill>
                  <a:srgbClr val="000000"/>
                </a:solidFill>
                <a:cs typeface="Times New Roman" panose="02020603050405020304" pitchFamily="18" charset="0"/>
              </a:rPr>
              <a:t>、谱函数及其</a:t>
            </a:r>
            <a:r>
              <a:rPr lang="zh-CN" altLang="en-US" sz="1000" dirty="0">
                <a:solidFill>
                  <a:srgbClr val="000000"/>
                </a:solidFill>
                <a:cs typeface="Times New Roman" panose="02020603050405020304" pitchFamily="18" charset="0"/>
              </a:rPr>
              <a:t>积分 </a:t>
            </a:r>
            <a:r>
              <a:rPr lang="en-US" altLang="zh-CN" sz="1000" dirty="0">
                <a:solidFill>
                  <a:srgbClr val="000000"/>
                </a:solidFill>
                <a:cs typeface="Times New Roman" panose="02020603050405020304" pitchFamily="18" charset="0"/>
              </a:rPr>
              <a:t>(</a:t>
            </a:r>
            <a:r>
              <a:rPr lang="zh-CN" altLang="en-US" sz="1000" dirty="0">
                <a:solidFill>
                  <a:srgbClr val="000000"/>
                </a:solidFill>
                <a:cs typeface="Times New Roman" panose="02020603050405020304" pitchFamily="18" charset="0"/>
              </a:rPr>
              <a:t>右边</a:t>
            </a:r>
            <a:r>
              <a:rPr lang="en-US" altLang="zh-CN" sz="1000" dirty="0">
                <a:solidFill>
                  <a:srgbClr val="000000"/>
                </a:solidFill>
                <a:cs typeface="Times New Roman" panose="02020603050405020304" pitchFamily="18" charset="0"/>
              </a:rPr>
              <a:t>)</a:t>
            </a:r>
            <a:r>
              <a:rPr lang="zh-CN" altLang="en-US" sz="1000" dirty="0">
                <a:solidFill>
                  <a:srgbClr val="000000"/>
                </a:solidFill>
                <a:cs typeface="Times New Roman" panose="02020603050405020304" pitchFamily="18" charset="0"/>
              </a:rPr>
              <a:t>：</a:t>
            </a:r>
            <a:r>
              <a:rPr lang="en-US" altLang="zh-CN" sz="1000" dirty="0">
                <a:solidFill>
                  <a:srgbClr val="000000"/>
                </a:solidFill>
                <a:cs typeface="Times New Roman" panose="02020603050405020304" pitchFamily="18" charset="0"/>
              </a:rPr>
              <a:t>(a) </a:t>
            </a:r>
            <a:r>
              <a:rPr lang="en-US" altLang="zh-CN" sz="1000" dirty="0" smtClean="0">
                <a:solidFill>
                  <a:srgbClr val="000000"/>
                </a:solidFill>
                <a:cs typeface="Times New Roman" panose="02020603050405020304" pitchFamily="18" charset="0"/>
              </a:rPr>
              <a:t>ScCaH</a:t>
            </a:r>
            <a:r>
              <a:rPr lang="en-US" altLang="zh-CN" sz="1000" baseline="-25000" dirty="0" smtClean="0">
                <a:solidFill>
                  <a:srgbClr val="000000"/>
                </a:solidFill>
                <a:cs typeface="Times New Roman" panose="02020603050405020304" pitchFamily="18" charset="0"/>
              </a:rPr>
              <a:t>8</a:t>
            </a:r>
            <a:r>
              <a:rPr lang="zh-CN" altLang="en-US" sz="1000" dirty="0">
                <a:solidFill>
                  <a:srgbClr val="000000"/>
                </a:solidFill>
                <a:cs typeface="Times New Roman" panose="02020603050405020304" pitchFamily="18" charset="0"/>
              </a:rPr>
              <a:t>；</a:t>
            </a:r>
            <a:r>
              <a:rPr lang="en-US" altLang="zh-CN" sz="1000" dirty="0">
                <a:solidFill>
                  <a:srgbClr val="000000"/>
                </a:solidFill>
                <a:cs typeface="Times New Roman" panose="02020603050405020304" pitchFamily="18" charset="0"/>
              </a:rPr>
              <a:t>(b) </a:t>
            </a:r>
            <a:r>
              <a:rPr lang="en-US" altLang="zh-CN" sz="1000" dirty="0" smtClean="0">
                <a:solidFill>
                  <a:srgbClr val="000000"/>
                </a:solidFill>
                <a:cs typeface="Times New Roman" panose="02020603050405020304" pitchFamily="18" charset="0"/>
              </a:rPr>
              <a:t>ScCaH</a:t>
            </a:r>
            <a:r>
              <a:rPr lang="en-US" altLang="zh-CN" sz="1000" baseline="-25000" dirty="0" smtClean="0">
                <a:solidFill>
                  <a:srgbClr val="000000"/>
                </a:solidFill>
                <a:cs typeface="Times New Roman" panose="02020603050405020304" pitchFamily="18" charset="0"/>
              </a:rPr>
              <a:t>12</a:t>
            </a:r>
            <a:endParaRPr lang="zh-CN" altLang="en-US" sz="1000" dirty="0">
              <a:solidFill>
                <a:srgbClr val="000000"/>
              </a:solidFill>
              <a:cs typeface="Times New Roman" panose="02020603050405020304" pitchFamily="18" charset="0"/>
            </a:endParaRPr>
          </a:p>
        </p:txBody>
      </p:sp>
      <p:grpSp>
        <p:nvGrpSpPr>
          <p:cNvPr id="10" name="组合 9"/>
          <p:cNvGrpSpPr/>
          <p:nvPr/>
        </p:nvGrpSpPr>
        <p:grpSpPr>
          <a:xfrm>
            <a:off x="4880853" y="1239501"/>
            <a:ext cx="4192442" cy="2013555"/>
            <a:chOff x="4880853" y="1132768"/>
            <a:chExt cx="4192442" cy="2013555"/>
          </a:xfrm>
        </p:grpSpPr>
        <p:sp>
          <p:nvSpPr>
            <p:cNvPr id="11" name="矩形 10"/>
            <p:cNvSpPr/>
            <p:nvPr/>
          </p:nvSpPr>
          <p:spPr>
            <a:xfrm>
              <a:off x="4880853" y="1132768"/>
              <a:ext cx="3106994" cy="1325297"/>
            </a:xfrm>
            <a:prstGeom prst="rect">
              <a:avLst/>
            </a:prstGeom>
            <a:noFill/>
            <a:ln w="28575"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4880853" y="2610475"/>
              <a:ext cx="3106994" cy="535848"/>
            </a:xfrm>
            <a:prstGeom prst="rect">
              <a:avLst/>
            </a:prstGeom>
            <a:noFill/>
            <a:ln w="28575"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a:ea typeface="宋体" panose="02010600030101010101" pitchFamily="2" charset="-122"/>
                <a:cs typeface="+mn-cs"/>
              </a:endParaRPr>
            </a:p>
          </p:txBody>
        </p:sp>
        <p:grpSp>
          <p:nvGrpSpPr>
            <p:cNvPr id="13" name="组合 12"/>
            <p:cNvGrpSpPr/>
            <p:nvPr/>
          </p:nvGrpSpPr>
          <p:grpSpPr>
            <a:xfrm>
              <a:off x="7987847" y="1246067"/>
              <a:ext cx="1085448" cy="884607"/>
              <a:chOff x="6244320" y="773505"/>
              <a:chExt cx="1085448" cy="884607"/>
            </a:xfrm>
          </p:grpSpPr>
          <p:cxnSp>
            <p:nvCxnSpPr>
              <p:cNvPr id="14" name="直接箭头连接符 13"/>
              <p:cNvCxnSpPr/>
              <p:nvPr/>
            </p:nvCxnSpPr>
            <p:spPr>
              <a:xfrm>
                <a:off x="6244320" y="1485384"/>
                <a:ext cx="216000" cy="0"/>
              </a:xfrm>
              <a:prstGeom prst="straightConnector1">
                <a:avLst/>
              </a:prstGeom>
              <a:noFill/>
              <a:ln w="9525" cap="flat" cmpd="sng" algn="ctr">
                <a:solidFill>
                  <a:srgbClr val="0000FF"/>
                </a:solidFill>
                <a:prstDash val="solid"/>
                <a:tailEnd type="triangle"/>
              </a:ln>
              <a:effectLst/>
            </p:spPr>
          </p:cxnSp>
          <p:sp>
            <p:nvSpPr>
              <p:cNvPr id="15" name="文本框 14"/>
              <p:cNvSpPr txBox="1"/>
              <p:nvPr/>
            </p:nvSpPr>
            <p:spPr>
              <a:xfrm>
                <a:off x="6388835" y="1288780"/>
                <a:ext cx="6463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0000FF"/>
                    </a:solidFill>
                    <a:effectLst/>
                    <a:uLnTx/>
                    <a:uFillTx/>
                    <a:ea typeface="宋体" panose="02010600030101010101" pitchFamily="2" charset="-122"/>
                    <a:cs typeface="Times New Roman" panose="02020603050405020304" pitchFamily="18" charset="0"/>
                  </a:rPr>
                  <a:t>73%</a:t>
                </a:r>
                <a:endParaRPr kumimoji="0" lang="zh-CN" altLang="en-US" sz="1800" b="1" i="0" u="none" strike="noStrike" kern="0" cap="none" spc="0" normalizeH="0" baseline="0" noProof="0" dirty="0" smtClean="0">
                  <a:ln>
                    <a:noFill/>
                  </a:ln>
                  <a:solidFill>
                    <a:srgbClr val="0000FF"/>
                  </a:solidFill>
                  <a:effectLst/>
                  <a:uLnTx/>
                  <a:uFillTx/>
                  <a:ea typeface="宋体" panose="02010600030101010101" pitchFamily="2" charset="-122"/>
                  <a:cs typeface="Times New Roman" panose="02020603050405020304" pitchFamily="18" charset="0"/>
                </a:endParaRPr>
              </a:p>
            </p:txBody>
          </p:sp>
          <p:graphicFrame>
            <p:nvGraphicFramePr>
              <p:cNvPr id="16" name="对象 15"/>
              <p:cNvGraphicFramePr>
                <a:graphicFrameLocks noChangeAspect="1"/>
              </p:cNvGraphicFramePr>
              <p:nvPr>
                <p:extLst>
                  <p:ext uri="{D42A27DB-BD31-4B8C-83A1-F6EECF244321}">
                    <p14:modId xmlns:p14="http://schemas.microsoft.com/office/powerpoint/2010/main" val="508703472"/>
                  </p:ext>
                </p:extLst>
              </p:nvPr>
            </p:nvGraphicFramePr>
            <p:xfrm>
              <a:off x="6388957" y="773505"/>
              <a:ext cx="940811" cy="337727"/>
            </p:xfrm>
            <a:graphic>
              <a:graphicData uri="http://schemas.openxmlformats.org/presentationml/2006/ole">
                <mc:AlternateContent xmlns:mc="http://schemas.openxmlformats.org/markup-compatibility/2006">
                  <mc:Choice xmlns:v="urn:schemas-microsoft-com:vml" Requires="v">
                    <p:oleObj spid="_x0000_s3102" name="Equation" r:id="rId6" imgW="495000" imgH="177480" progId="Equation.DSMT4">
                      <p:embed/>
                    </p:oleObj>
                  </mc:Choice>
                  <mc:Fallback>
                    <p:oleObj name="Equation" r:id="rId6" imgW="495000" imgH="177480" progId="Equation.DSMT4">
                      <p:embed/>
                      <p:pic>
                        <p:nvPicPr>
                          <p:cNvPr id="17" name="对象 16"/>
                          <p:cNvPicPr/>
                          <p:nvPr/>
                        </p:nvPicPr>
                        <p:blipFill>
                          <a:blip r:embed="rId7"/>
                          <a:stretch>
                            <a:fillRect/>
                          </a:stretch>
                        </p:blipFill>
                        <p:spPr>
                          <a:xfrm>
                            <a:off x="6388957" y="773505"/>
                            <a:ext cx="940811" cy="337727"/>
                          </a:xfrm>
                          <a:prstGeom prst="rect">
                            <a:avLst/>
                          </a:prstGeom>
                        </p:spPr>
                      </p:pic>
                    </p:oleObj>
                  </mc:Fallback>
                </mc:AlternateContent>
              </a:graphicData>
            </a:graphic>
          </p:graphicFrame>
          <p:cxnSp>
            <p:nvCxnSpPr>
              <p:cNvPr id="17" name="直接箭头连接符 16"/>
              <p:cNvCxnSpPr/>
              <p:nvPr/>
            </p:nvCxnSpPr>
            <p:spPr>
              <a:xfrm>
                <a:off x="6244320" y="954306"/>
                <a:ext cx="216000" cy="0"/>
              </a:xfrm>
              <a:prstGeom prst="straightConnector1">
                <a:avLst/>
              </a:prstGeom>
              <a:noFill/>
              <a:ln w="9525" cap="flat" cmpd="sng" algn="ctr">
                <a:solidFill>
                  <a:srgbClr val="0000FF"/>
                </a:solidFill>
                <a:prstDash val="solid"/>
                <a:tailEnd type="triangle"/>
              </a:ln>
              <a:effectLst/>
            </p:spPr>
          </p:cxnSp>
        </p:grpSp>
      </p:grpSp>
      <p:sp>
        <p:nvSpPr>
          <p:cNvPr id="18" name="文本框 17"/>
          <p:cNvSpPr txBox="1"/>
          <p:nvPr/>
        </p:nvSpPr>
        <p:spPr>
          <a:xfrm>
            <a:off x="4131315" y="730034"/>
            <a:ext cx="1454244" cy="369332"/>
          </a:xfrm>
          <a:prstGeom prst="rect">
            <a:avLst/>
          </a:prstGeom>
          <a:noFill/>
        </p:spPr>
        <p:txBody>
          <a:bodyPr wrap="none" rtlCol="0">
            <a:spAutoFit/>
          </a:bodyPr>
          <a:lstStyle/>
          <a:p>
            <a:pPr marL="342900" indent="-342900">
              <a:buFont typeface="Wingdings" panose="05000000000000000000" pitchFamily="2" charset="2"/>
              <a:buChar char="Ø"/>
            </a:pPr>
            <a:r>
              <a:rPr lang="zh-CN" altLang="en-US" dirty="0" smtClean="0">
                <a:solidFill>
                  <a:srgbClr val="0000FF"/>
                </a:solidFill>
              </a:rPr>
              <a:t>超导</a:t>
            </a:r>
            <a:r>
              <a:rPr lang="zh-CN" altLang="en-US" dirty="0">
                <a:solidFill>
                  <a:srgbClr val="0000FF"/>
                </a:solidFill>
              </a:rPr>
              <a:t>性质</a:t>
            </a:r>
          </a:p>
        </p:txBody>
      </p:sp>
      <p:grpSp>
        <p:nvGrpSpPr>
          <p:cNvPr id="19" name="组合 18"/>
          <p:cNvGrpSpPr/>
          <p:nvPr/>
        </p:nvGrpSpPr>
        <p:grpSpPr>
          <a:xfrm>
            <a:off x="4889479" y="3503175"/>
            <a:ext cx="4177576" cy="1997857"/>
            <a:chOff x="4889479" y="3396442"/>
            <a:chExt cx="4177576" cy="1997857"/>
          </a:xfrm>
        </p:grpSpPr>
        <p:sp>
          <p:nvSpPr>
            <p:cNvPr id="20" name="矩形 19"/>
            <p:cNvSpPr/>
            <p:nvPr/>
          </p:nvSpPr>
          <p:spPr>
            <a:xfrm>
              <a:off x="4889479" y="3396442"/>
              <a:ext cx="3098368" cy="1412468"/>
            </a:xfrm>
            <a:prstGeom prst="rect">
              <a:avLst/>
            </a:prstGeom>
            <a:noFill/>
            <a:ln w="28575"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a:ea typeface="宋体" panose="02010600030101010101" pitchFamily="2" charset="-122"/>
                <a:cs typeface="+mn-cs"/>
              </a:endParaRPr>
            </a:p>
          </p:txBody>
        </p:sp>
        <p:sp>
          <p:nvSpPr>
            <p:cNvPr id="21" name="矩形 20"/>
            <p:cNvSpPr/>
            <p:nvPr/>
          </p:nvSpPr>
          <p:spPr>
            <a:xfrm>
              <a:off x="4889479" y="4887954"/>
              <a:ext cx="3098368" cy="506345"/>
            </a:xfrm>
            <a:prstGeom prst="rect">
              <a:avLst/>
            </a:prstGeom>
            <a:noFill/>
            <a:ln w="28575"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a:ea typeface="宋体" panose="02010600030101010101" pitchFamily="2" charset="-122"/>
                <a:cs typeface="+mn-cs"/>
              </a:endParaRPr>
            </a:p>
          </p:txBody>
        </p:sp>
        <p:grpSp>
          <p:nvGrpSpPr>
            <p:cNvPr id="22" name="组合 21"/>
            <p:cNvGrpSpPr/>
            <p:nvPr/>
          </p:nvGrpSpPr>
          <p:grpSpPr>
            <a:xfrm>
              <a:off x="7987847" y="3648992"/>
              <a:ext cx="1079208" cy="1055521"/>
              <a:chOff x="6234795" y="3612995"/>
              <a:chExt cx="1079208" cy="1055521"/>
            </a:xfrm>
          </p:grpSpPr>
          <p:sp>
            <p:nvSpPr>
              <p:cNvPr id="23" name="文本框 22"/>
              <p:cNvSpPr txBox="1"/>
              <p:nvPr/>
            </p:nvSpPr>
            <p:spPr>
              <a:xfrm>
                <a:off x="6366127" y="4299184"/>
                <a:ext cx="6463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0000FF"/>
                    </a:solidFill>
                    <a:effectLst/>
                    <a:uLnTx/>
                    <a:uFillTx/>
                    <a:ea typeface="宋体" panose="02010600030101010101" pitchFamily="2" charset="-122"/>
                    <a:cs typeface="Times New Roman" panose="02020603050405020304" pitchFamily="18" charset="0"/>
                  </a:rPr>
                  <a:t>71%</a:t>
                </a:r>
                <a:endParaRPr kumimoji="0" lang="zh-CN" altLang="en-US" sz="1800" b="1" i="0" u="none" strike="noStrike" kern="0" cap="none" spc="0" normalizeH="0" baseline="0" noProof="0" dirty="0" smtClean="0">
                  <a:ln>
                    <a:noFill/>
                  </a:ln>
                  <a:solidFill>
                    <a:srgbClr val="0000FF"/>
                  </a:solidFill>
                  <a:effectLst/>
                  <a:uLnTx/>
                  <a:uFillTx/>
                  <a:ea typeface="宋体" panose="02010600030101010101" pitchFamily="2" charset="-122"/>
                  <a:cs typeface="Times New Roman" panose="02020603050405020304" pitchFamily="18" charset="0"/>
                </a:endParaRPr>
              </a:p>
            </p:txBody>
          </p:sp>
          <p:cxnSp>
            <p:nvCxnSpPr>
              <p:cNvPr id="24" name="直接箭头连接符 23"/>
              <p:cNvCxnSpPr/>
              <p:nvPr/>
            </p:nvCxnSpPr>
            <p:spPr>
              <a:xfrm>
                <a:off x="6234795" y="4486876"/>
                <a:ext cx="216000" cy="0"/>
              </a:xfrm>
              <a:prstGeom prst="straightConnector1">
                <a:avLst/>
              </a:prstGeom>
              <a:noFill/>
              <a:ln w="9525" cap="flat" cmpd="sng" algn="ctr">
                <a:solidFill>
                  <a:srgbClr val="0000FF"/>
                </a:solidFill>
                <a:prstDash val="solid"/>
                <a:tailEnd type="triangle"/>
              </a:ln>
              <a:effectLst/>
            </p:spPr>
          </p:cxnSp>
          <p:graphicFrame>
            <p:nvGraphicFramePr>
              <p:cNvPr id="25" name="对象 24"/>
              <p:cNvGraphicFramePr>
                <a:graphicFrameLocks noChangeAspect="1"/>
              </p:cNvGraphicFramePr>
              <p:nvPr>
                <p:extLst>
                  <p:ext uri="{D42A27DB-BD31-4B8C-83A1-F6EECF244321}">
                    <p14:modId xmlns:p14="http://schemas.microsoft.com/office/powerpoint/2010/main" val="3436901856"/>
                  </p:ext>
                </p:extLst>
              </p:nvPr>
            </p:nvGraphicFramePr>
            <p:xfrm>
              <a:off x="6373192" y="3612995"/>
              <a:ext cx="940811" cy="337727"/>
            </p:xfrm>
            <a:graphic>
              <a:graphicData uri="http://schemas.openxmlformats.org/presentationml/2006/ole">
                <mc:AlternateContent xmlns:mc="http://schemas.openxmlformats.org/markup-compatibility/2006">
                  <mc:Choice xmlns:v="urn:schemas-microsoft-com:vml" Requires="v">
                    <p:oleObj spid="_x0000_s3103" name="Equation" r:id="rId8" imgW="495000" imgH="177480" progId="Equation.DSMT4">
                      <p:embed/>
                    </p:oleObj>
                  </mc:Choice>
                  <mc:Fallback>
                    <p:oleObj name="Equation" r:id="rId8" imgW="495000" imgH="177480" progId="Equation.DSMT4">
                      <p:embed/>
                      <p:pic>
                        <p:nvPicPr>
                          <p:cNvPr id="26" name="对象 25"/>
                          <p:cNvPicPr/>
                          <p:nvPr/>
                        </p:nvPicPr>
                        <p:blipFill>
                          <a:blip r:embed="rId9"/>
                          <a:stretch>
                            <a:fillRect/>
                          </a:stretch>
                        </p:blipFill>
                        <p:spPr>
                          <a:xfrm>
                            <a:off x="6373192" y="3612995"/>
                            <a:ext cx="940811" cy="337727"/>
                          </a:xfrm>
                          <a:prstGeom prst="rect">
                            <a:avLst/>
                          </a:prstGeom>
                        </p:spPr>
                      </p:pic>
                    </p:oleObj>
                  </mc:Fallback>
                </mc:AlternateContent>
              </a:graphicData>
            </a:graphic>
          </p:graphicFrame>
          <p:cxnSp>
            <p:nvCxnSpPr>
              <p:cNvPr id="26" name="直接箭头连接符 25"/>
              <p:cNvCxnSpPr/>
              <p:nvPr/>
            </p:nvCxnSpPr>
            <p:spPr>
              <a:xfrm>
                <a:off x="6234795" y="3795830"/>
                <a:ext cx="214657" cy="0"/>
              </a:xfrm>
              <a:prstGeom prst="straightConnector1">
                <a:avLst/>
              </a:prstGeom>
              <a:noFill/>
              <a:ln w="9525" cap="flat" cmpd="sng" algn="ctr">
                <a:solidFill>
                  <a:srgbClr val="0000FF"/>
                </a:solidFill>
                <a:prstDash val="solid"/>
                <a:tailEnd type="triangle"/>
              </a:ln>
              <a:effectLst/>
            </p:spPr>
          </p:cxnSp>
        </p:grpSp>
      </p:grpSp>
      <p:sp>
        <p:nvSpPr>
          <p:cNvPr id="27" name="文本框 26"/>
          <p:cNvSpPr txBox="1"/>
          <p:nvPr/>
        </p:nvSpPr>
        <p:spPr>
          <a:xfrm>
            <a:off x="3780128" y="1627943"/>
            <a:ext cx="854599" cy="369332"/>
          </a:xfrm>
          <a:prstGeom prst="rect">
            <a:avLst/>
          </a:prstGeom>
          <a:noFill/>
        </p:spPr>
        <p:txBody>
          <a:bodyPr wrap="square" rtlCol="0">
            <a:spAutoFit/>
          </a:bodyPr>
          <a:lstStyle/>
          <a:p>
            <a:r>
              <a:rPr lang="en-US" altLang="zh-CN" b="1" dirty="0" smtClean="0">
                <a:solidFill>
                  <a:srgbClr val="0000FF"/>
                </a:solidFill>
              </a:rPr>
              <a:t>44.2%</a:t>
            </a:r>
            <a:endParaRPr lang="zh-CN" altLang="en-US" b="1" dirty="0">
              <a:solidFill>
                <a:srgbClr val="0000FF"/>
              </a:solidFill>
            </a:endParaRPr>
          </a:p>
        </p:txBody>
      </p:sp>
      <p:sp>
        <p:nvSpPr>
          <p:cNvPr id="28" name="文本框 27"/>
          <p:cNvSpPr txBox="1"/>
          <p:nvPr/>
        </p:nvSpPr>
        <p:spPr>
          <a:xfrm>
            <a:off x="3797701" y="3708033"/>
            <a:ext cx="819455" cy="369332"/>
          </a:xfrm>
          <a:prstGeom prst="rect">
            <a:avLst/>
          </a:prstGeom>
          <a:noFill/>
        </p:spPr>
        <p:txBody>
          <a:bodyPr wrap="none" rtlCol="0">
            <a:spAutoFit/>
          </a:bodyPr>
          <a:lstStyle/>
          <a:p>
            <a:r>
              <a:rPr lang="en-US" altLang="zh-CN" b="1" dirty="0" smtClean="0">
                <a:solidFill>
                  <a:srgbClr val="0000FF"/>
                </a:solidFill>
              </a:rPr>
              <a:t>37.4%</a:t>
            </a:r>
            <a:endParaRPr lang="zh-CN" altLang="en-US" b="1" dirty="0">
              <a:solidFill>
                <a:srgbClr val="0000FF"/>
              </a:solidFill>
            </a:endParaRPr>
          </a:p>
        </p:txBody>
      </p:sp>
      <p:sp>
        <p:nvSpPr>
          <p:cNvPr id="29" name="文本框 28"/>
          <p:cNvSpPr txBox="1"/>
          <p:nvPr/>
        </p:nvSpPr>
        <p:spPr>
          <a:xfrm>
            <a:off x="986063" y="6094476"/>
            <a:ext cx="7398179"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buFont typeface="Wingdings" panose="05000000000000000000" pitchFamily="2" charset="2"/>
              <a:buChar char="ü"/>
            </a:pPr>
            <a:r>
              <a:rPr lang="zh-CN" altLang="en-US" dirty="0" smtClean="0"/>
              <a:t>氢在费米能级处对</a:t>
            </a:r>
            <a:r>
              <a:rPr lang="en-US" altLang="zh-CN" dirty="0" smtClean="0"/>
              <a:t>DOS</a:t>
            </a:r>
            <a:r>
              <a:rPr lang="zh-CN" altLang="en-US" dirty="0" smtClean="0"/>
              <a:t>有高贡献的结构往往具有更高的超导转变温度</a:t>
            </a:r>
            <a:endParaRPr lang="en-US" altLang="zh-CN" dirty="0" smtClean="0"/>
          </a:p>
          <a:p>
            <a:pPr marL="285750" indent="-285750">
              <a:buFont typeface="Wingdings" panose="05000000000000000000" pitchFamily="2" charset="2"/>
              <a:buChar char="ü"/>
            </a:pPr>
            <a:r>
              <a:rPr lang="zh-CN" altLang="en-US" dirty="0" smtClean="0"/>
              <a:t>能带结构中费米能级处同时具有平缓的带和尖锐的带</a:t>
            </a:r>
            <a:endParaRPr lang="zh-CN" altLang="en-US" dirty="0"/>
          </a:p>
        </p:txBody>
      </p:sp>
      <p:sp>
        <p:nvSpPr>
          <p:cNvPr id="30" name="文本框 29"/>
          <p:cNvSpPr txBox="1"/>
          <p:nvPr/>
        </p:nvSpPr>
        <p:spPr>
          <a:xfrm>
            <a:off x="2263540" y="86716"/>
            <a:ext cx="6345007" cy="461665"/>
          </a:xfrm>
          <a:prstGeom prst="rect">
            <a:avLst/>
          </a:prstGeom>
          <a:noFill/>
        </p:spPr>
        <p:txBody>
          <a:bodyPr wrap="none" rtlCol="0">
            <a:spAutoFit/>
          </a:bodyPr>
          <a:lstStyle/>
          <a:p>
            <a:r>
              <a:rPr lang="en-US" altLang="zh-CN" sz="2400" dirty="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400" dirty="0" smtClean="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、碱土</a:t>
            </a:r>
            <a:r>
              <a:rPr lang="en-US" altLang="zh-CN" sz="2400" dirty="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dirty="0">
                <a:solidFill>
                  <a:srgbClr val="DA251C"/>
                </a:solidFill>
                <a:latin typeface="微软雅黑" panose="020B0503020204020204" pitchFamily="34" charset="-122"/>
                <a:ea typeface="微软雅黑" panose="020B0503020204020204" pitchFamily="34" charset="-122"/>
                <a:cs typeface="Times New Roman" panose="02020603050405020304" pitchFamily="18" charset="0"/>
              </a:rPr>
              <a:t>稀土金属</a:t>
            </a:r>
            <a:r>
              <a:rPr lang="zh-CN" altLang="en-US" sz="2400" dirty="0">
                <a:solidFill>
                  <a:srgbClr val="DA251C"/>
                </a:solidFill>
                <a:latin typeface="微软雅黑" panose="020B0503020204020204" pitchFamily="34" charset="-122"/>
                <a:ea typeface="微软雅黑" panose="020B0503020204020204" pitchFamily="34" charset="-122"/>
              </a:rPr>
              <a:t>体系的结构与超导性质研究</a:t>
            </a:r>
          </a:p>
        </p:txBody>
      </p:sp>
      <p:sp>
        <p:nvSpPr>
          <p:cNvPr id="31" name="文本框 5">
            <a:extLst>
              <a:ext uri="{FF2B5EF4-FFF2-40B4-BE49-F238E27FC236}">
                <a16:creationId xmlns:a16="http://schemas.microsoft.com/office/drawing/2014/main" id="{31CBE235-5220-4F11-BB0F-0871B2BE5262}"/>
              </a:ext>
            </a:extLst>
          </p:cNvPr>
          <p:cNvSpPr txBox="1"/>
          <p:nvPr/>
        </p:nvSpPr>
        <p:spPr>
          <a:xfrm>
            <a:off x="4465" y="11907"/>
            <a:ext cx="1870055"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研究内容</a:t>
            </a:r>
            <a:endParaRPr lang="zh-CN" altLang="en-US" sz="3200" b="1" dirty="0">
              <a:solidFill>
                <a:schemeClr val="tx1"/>
              </a:solidFill>
            </a:endParaRPr>
          </a:p>
        </p:txBody>
      </p:sp>
    </p:spTree>
    <p:extLst>
      <p:ext uri="{BB962C8B-B14F-4D97-AF65-F5344CB8AC3E}">
        <p14:creationId xmlns:p14="http://schemas.microsoft.com/office/powerpoint/2010/main" val="2515337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id="{31CBE235-5220-4F11-BB0F-0871B2BE5262}"/>
              </a:ext>
            </a:extLst>
          </p:cNvPr>
          <p:cNvSpPr txBox="1"/>
          <p:nvPr/>
        </p:nvSpPr>
        <p:spPr>
          <a:xfrm>
            <a:off x="4465" y="11907"/>
            <a:ext cx="1900535"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研究总结</a:t>
            </a:r>
            <a:endParaRPr lang="zh-CN" altLang="en-US" sz="3200" b="1" dirty="0">
              <a:solidFill>
                <a:schemeClr val="tx1"/>
              </a:solidFill>
            </a:endParaRPr>
          </a:p>
        </p:txBody>
      </p:sp>
      <p:graphicFrame>
        <p:nvGraphicFramePr>
          <p:cNvPr id="3" name="图示 2"/>
          <p:cNvGraphicFramePr/>
          <p:nvPr>
            <p:extLst>
              <p:ext uri="{D42A27DB-BD31-4B8C-83A1-F6EECF244321}">
                <p14:modId xmlns:p14="http://schemas.microsoft.com/office/powerpoint/2010/main" val="148488146"/>
              </p:ext>
            </p:extLst>
          </p:nvPr>
        </p:nvGraphicFramePr>
        <p:xfrm>
          <a:off x="845905" y="454330"/>
          <a:ext cx="7650824" cy="5032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组合 3"/>
          <p:cNvGrpSpPr/>
          <p:nvPr/>
        </p:nvGrpSpPr>
        <p:grpSpPr>
          <a:xfrm>
            <a:off x="0" y="4241500"/>
            <a:ext cx="9161051" cy="3224081"/>
            <a:chOff x="0" y="4426435"/>
            <a:chExt cx="9161051" cy="3224081"/>
          </a:xfrm>
        </p:grpSpPr>
        <p:cxnSp>
          <p:nvCxnSpPr>
            <p:cNvPr id="5" name="直接连接符 4"/>
            <p:cNvCxnSpPr/>
            <p:nvPr/>
          </p:nvCxnSpPr>
          <p:spPr>
            <a:xfrm>
              <a:off x="7832406" y="6038475"/>
              <a:ext cx="1328645" cy="0"/>
            </a:xfrm>
            <a:prstGeom prst="line">
              <a:avLst/>
            </a:prstGeom>
            <a:ln>
              <a:solidFill>
                <a:srgbClr val="A7C1E0"/>
              </a:solidFill>
            </a:ln>
          </p:spPr>
          <p:style>
            <a:lnRef idx="1">
              <a:schemeClr val="accent1"/>
            </a:lnRef>
            <a:fillRef idx="0">
              <a:schemeClr val="accent1"/>
            </a:fillRef>
            <a:effectRef idx="0">
              <a:schemeClr val="accent1"/>
            </a:effectRef>
            <a:fontRef idx="minor">
              <a:schemeClr val="tx1"/>
            </a:fontRef>
          </p:style>
        </p:cxnSp>
        <p:graphicFrame>
          <p:nvGraphicFramePr>
            <p:cNvPr id="6" name="图示 5"/>
            <p:cNvGraphicFramePr/>
            <p:nvPr>
              <p:extLst>
                <p:ext uri="{D42A27DB-BD31-4B8C-83A1-F6EECF244321}">
                  <p14:modId xmlns:p14="http://schemas.microsoft.com/office/powerpoint/2010/main" val="2362797480"/>
                </p:ext>
              </p:extLst>
            </p:nvPr>
          </p:nvGraphicFramePr>
          <p:xfrm>
            <a:off x="1434811" y="4426435"/>
            <a:ext cx="6473011" cy="32240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7" name="直接连接符 6"/>
            <p:cNvCxnSpPr/>
            <p:nvPr/>
          </p:nvCxnSpPr>
          <p:spPr>
            <a:xfrm>
              <a:off x="0" y="6038475"/>
              <a:ext cx="1797978" cy="0"/>
            </a:xfrm>
            <a:prstGeom prst="line">
              <a:avLst/>
            </a:prstGeom>
            <a:ln>
              <a:solidFill>
                <a:srgbClr val="588EB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4667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id="{31CBE235-5220-4F11-BB0F-0871B2BE5262}"/>
              </a:ext>
            </a:extLst>
          </p:cNvPr>
          <p:cNvSpPr txBox="1"/>
          <p:nvPr/>
        </p:nvSpPr>
        <p:spPr>
          <a:xfrm>
            <a:off x="4465" y="11907"/>
            <a:ext cx="1900535"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致谢</a:t>
            </a:r>
            <a:endParaRPr lang="zh-CN" altLang="en-US" sz="3200" b="1" dirty="0">
              <a:solidFill>
                <a:schemeClr val="tx1"/>
              </a:solidFill>
            </a:endParaRPr>
          </a:p>
        </p:txBody>
      </p:sp>
      <p:sp>
        <p:nvSpPr>
          <p:cNvPr id="3" name="文本框 2"/>
          <p:cNvSpPr txBox="1"/>
          <p:nvPr/>
        </p:nvSpPr>
        <p:spPr>
          <a:xfrm>
            <a:off x="609239" y="1454347"/>
            <a:ext cx="8225329" cy="3323987"/>
          </a:xfrm>
          <a:prstGeom prst="rect">
            <a:avLst/>
          </a:prstGeom>
          <a:noFill/>
        </p:spPr>
        <p:txBody>
          <a:bodyPr wrap="none" rtlCol="0">
            <a:spAutoFit/>
          </a:bodyPr>
          <a:lstStyle/>
          <a:p>
            <a:pPr marL="285750" indent="-285750">
              <a:lnSpc>
                <a:spcPct val="150000"/>
              </a:lnSpc>
              <a:buFont typeface="Wingdings" panose="05000000000000000000" pitchFamily="2" charset="2"/>
              <a:buChar char="Ø"/>
            </a:pPr>
            <a:r>
              <a:rPr lang="zh-CN" altLang="en-US" sz="2800" dirty="0" smtClean="0">
                <a:latin typeface="微软雅黑" panose="020B0503020204020204" pitchFamily="34" charset="-122"/>
                <a:ea typeface="微软雅黑" panose="020B0503020204020204" pitchFamily="34" charset="-122"/>
              </a:rPr>
              <a:t>  感谢博士导师陈向荣老师和姬广富老师的指导！</a:t>
            </a:r>
            <a:endParaRPr lang="en-US" altLang="zh-CN" sz="28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800" dirty="0" smtClean="0">
                <a:latin typeface="微软雅黑" panose="020B0503020204020204" pitchFamily="34" charset="-122"/>
                <a:ea typeface="微软雅黑" panose="020B0503020204020204" pitchFamily="34" charset="-122"/>
              </a:rPr>
              <a:t>  感谢课题组王保田老师和刘鹏飞老师的指导！</a:t>
            </a:r>
            <a:endParaRPr lang="en-US" altLang="zh-CN" sz="2800"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800" dirty="0" smtClean="0">
                <a:latin typeface="微软雅黑" panose="020B0503020204020204" pitchFamily="34" charset="-122"/>
                <a:ea typeface="微软雅黑" panose="020B0503020204020204" pitchFamily="34" charset="-122"/>
              </a:rPr>
              <a:t>  感谢课题组师兄师姐师弟师妹的帮助！</a:t>
            </a:r>
            <a:endParaRPr lang="en-US" altLang="zh-CN" sz="28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800" dirty="0" smtClean="0">
                <a:latin typeface="微软雅黑" panose="020B0503020204020204" pitchFamily="34" charset="-122"/>
                <a:ea typeface="微软雅黑" panose="020B0503020204020204" pitchFamily="34" charset="-122"/>
              </a:rPr>
              <a:t>  感谢中科院高能所提供的良好的科研平台！</a:t>
            </a:r>
            <a:endParaRPr lang="en-US" altLang="zh-CN" sz="28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800" dirty="0" smtClean="0">
                <a:latin typeface="微软雅黑" panose="020B0503020204020204" pitchFamily="34" charset="-122"/>
                <a:ea typeface="微软雅黑" panose="020B0503020204020204" pitchFamily="34" charset="-122"/>
              </a:rPr>
              <a:t>  感谢</a:t>
            </a:r>
            <a:r>
              <a:rPr lang="zh-CN" altLang="en-US" sz="2800" dirty="0">
                <a:latin typeface="微软雅黑" panose="020B0503020204020204" pitchFamily="34" charset="-122"/>
                <a:ea typeface="微软雅黑" panose="020B0503020204020204" pitchFamily="34" charset="-122"/>
              </a:rPr>
              <a:t>各位</a:t>
            </a:r>
            <a:r>
              <a:rPr lang="zh-CN" altLang="en-US" sz="2800" dirty="0" smtClean="0">
                <a:latin typeface="微软雅黑" panose="020B0503020204020204" pitchFamily="34" charset="-122"/>
                <a:ea typeface="微软雅黑" panose="020B0503020204020204" pitchFamily="34" charset="-122"/>
              </a:rPr>
              <a:t>的聆听与指导！！</a:t>
            </a:r>
            <a:endParaRPr lang="zh-CN" altLang="en-US" sz="2800" dirty="0">
              <a:latin typeface="微软雅黑" panose="020B0503020204020204" pitchFamily="34" charset="-122"/>
              <a:ea typeface="微软雅黑" panose="020B0503020204020204" pitchFamily="34" charset="-122"/>
            </a:endParaRPr>
          </a:p>
        </p:txBody>
      </p:sp>
      <p:pic>
        <p:nvPicPr>
          <p:cNvPr id="4" name="图片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5675" y="5500482"/>
            <a:ext cx="245268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236811" y="6000337"/>
            <a:ext cx="6368864" cy="523220"/>
          </a:xfrm>
          <a:prstGeom prst="rect">
            <a:avLst/>
          </a:prstGeom>
          <a:noFill/>
          <a:ln>
            <a:noFill/>
          </a:ln>
          <a:effectLst>
            <a:outerShdw blurRad="50800" dist="50800" dir="5400000" algn="ctr" rotWithShape="0">
              <a:srgbClr val="000000">
                <a:alpha val="38000"/>
              </a:srgbClr>
            </a:outerShdw>
          </a:effectLst>
        </p:spPr>
        <p:txBody>
          <a:bodyPr wrap="square">
            <a:spAutoFit/>
          </a:bodyPr>
          <a:lstStyle/>
          <a:p>
            <a:pPr eaLnBrk="1" fontAlgn="auto" hangingPunct="1">
              <a:spcBef>
                <a:spcPts val="0"/>
              </a:spcBef>
              <a:spcAft>
                <a:spcPts val="0"/>
              </a:spcAft>
              <a:defRPr/>
            </a:pPr>
            <a:r>
              <a:rPr lang="zh-CN" altLang="en-US" sz="2800" dirty="0">
                <a:solidFill>
                  <a:srgbClr val="3772A8"/>
                </a:solidFill>
                <a:latin typeface="华文行楷" panose="02010800040101010101" pitchFamily="2" charset="-122"/>
                <a:ea typeface="华文行楷" panose="02010800040101010101" pitchFamily="2" charset="-122"/>
              </a:rPr>
              <a:t>中国科学院高能物理研究所东莞研究部</a:t>
            </a:r>
          </a:p>
        </p:txBody>
      </p:sp>
    </p:spTree>
    <p:extLst>
      <p:ext uri="{BB962C8B-B14F-4D97-AF65-F5344CB8AC3E}">
        <p14:creationId xmlns:p14="http://schemas.microsoft.com/office/powerpoint/2010/main" val="2490461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a:extLst>
              <a:ext uri="{FF2B5EF4-FFF2-40B4-BE49-F238E27FC236}">
                <a16:creationId xmlns:a16="http://schemas.microsoft.com/office/drawing/2014/main" id="{31CBE235-5220-4F11-BB0F-0871B2BE5262}"/>
              </a:ext>
            </a:extLst>
          </p:cNvPr>
          <p:cNvSpPr txBox="1"/>
          <p:nvPr/>
        </p:nvSpPr>
        <p:spPr>
          <a:xfrm>
            <a:off x="13990" y="11907"/>
            <a:ext cx="1043285"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a:solidFill>
                  <a:schemeClr val="tx1"/>
                </a:solidFill>
              </a:rPr>
              <a:t>目录</a:t>
            </a:r>
          </a:p>
        </p:txBody>
      </p:sp>
      <p:grpSp>
        <p:nvGrpSpPr>
          <p:cNvPr id="11" name="组合 10"/>
          <p:cNvGrpSpPr/>
          <p:nvPr/>
        </p:nvGrpSpPr>
        <p:grpSpPr>
          <a:xfrm>
            <a:off x="1057275" y="1368839"/>
            <a:ext cx="5629275" cy="4660900"/>
            <a:chOff x="1143000" y="1130300"/>
            <a:chExt cx="5629275" cy="4660900"/>
          </a:xfrm>
        </p:grpSpPr>
        <p:graphicFrame>
          <p:nvGraphicFramePr>
            <p:cNvPr id="5" name="图示 4"/>
            <p:cNvGraphicFramePr/>
            <p:nvPr>
              <p:extLst>
                <p:ext uri="{D42A27DB-BD31-4B8C-83A1-F6EECF244321}">
                  <p14:modId xmlns:p14="http://schemas.microsoft.com/office/powerpoint/2010/main" val="194090080"/>
                </p:ext>
              </p:extLst>
            </p:nvPr>
          </p:nvGraphicFramePr>
          <p:xfrm>
            <a:off x="1143000" y="1130300"/>
            <a:ext cx="5629275" cy="466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5"/>
            <p:cNvSpPr txBox="1"/>
            <p:nvPr/>
          </p:nvSpPr>
          <p:spPr>
            <a:xfrm>
              <a:off x="1400175" y="1444625"/>
              <a:ext cx="377026" cy="507831"/>
            </a:xfrm>
            <a:prstGeom prst="rect">
              <a:avLst/>
            </a:prstGeom>
            <a:noFill/>
          </p:spPr>
          <p:txBody>
            <a:bodyPr wrap="none" rtlCol="0">
              <a:spAutoFit/>
            </a:bodyPr>
            <a:lstStyle/>
            <a:p>
              <a:r>
                <a:rPr lang="en-US" altLang="zh-CN" sz="2700" dirty="0" smtClean="0">
                  <a:effectLst>
                    <a:outerShdw blurRad="38100" dist="38100" dir="2700000" algn="tl">
                      <a:srgbClr val="000000">
                        <a:alpha val="43137"/>
                      </a:srgbClr>
                    </a:outerShdw>
                  </a:effectLst>
                  <a:latin typeface="+mn-ea"/>
                </a:rPr>
                <a:t>1</a:t>
              </a:r>
              <a:endParaRPr lang="zh-CN" altLang="en-US" sz="2700" dirty="0">
                <a:effectLst>
                  <a:outerShdw blurRad="38100" dist="38100" dir="2700000" algn="tl">
                    <a:srgbClr val="000000">
                      <a:alpha val="43137"/>
                    </a:srgbClr>
                  </a:outerShdw>
                </a:effectLst>
                <a:latin typeface="+mn-ea"/>
              </a:endParaRPr>
            </a:p>
          </p:txBody>
        </p:sp>
        <p:sp>
          <p:nvSpPr>
            <p:cNvPr id="7" name="文本框 6"/>
            <p:cNvSpPr txBox="1"/>
            <p:nvPr/>
          </p:nvSpPr>
          <p:spPr>
            <a:xfrm>
              <a:off x="1819275" y="2330450"/>
              <a:ext cx="367408" cy="507831"/>
            </a:xfrm>
            <a:prstGeom prst="rect">
              <a:avLst/>
            </a:prstGeom>
            <a:noFill/>
          </p:spPr>
          <p:txBody>
            <a:bodyPr wrap="none" rtlCol="0">
              <a:spAutoFit/>
            </a:bodyPr>
            <a:lstStyle/>
            <a:p>
              <a:r>
                <a:rPr lang="en-US" altLang="zh-CN" sz="2700" dirty="0">
                  <a:effectLst>
                    <a:outerShdw blurRad="38100" dist="38100" dir="2700000" algn="tl">
                      <a:srgbClr val="000000">
                        <a:alpha val="43137"/>
                      </a:srgbClr>
                    </a:outerShdw>
                  </a:effectLst>
                  <a:latin typeface="+mn-ea"/>
                </a:rPr>
                <a:t>2</a:t>
              </a:r>
              <a:endParaRPr lang="zh-CN" altLang="en-US" sz="2700" dirty="0">
                <a:effectLst>
                  <a:outerShdw blurRad="38100" dist="38100" dir="2700000" algn="tl">
                    <a:srgbClr val="000000">
                      <a:alpha val="43137"/>
                    </a:srgbClr>
                  </a:outerShdw>
                </a:effectLst>
                <a:latin typeface="+mn-ea"/>
              </a:endParaRPr>
            </a:p>
          </p:txBody>
        </p:sp>
        <p:sp>
          <p:nvSpPr>
            <p:cNvPr id="8" name="文本框 7"/>
            <p:cNvSpPr txBox="1"/>
            <p:nvPr/>
          </p:nvSpPr>
          <p:spPr>
            <a:xfrm>
              <a:off x="1952625" y="3206834"/>
              <a:ext cx="367408" cy="507831"/>
            </a:xfrm>
            <a:prstGeom prst="rect">
              <a:avLst/>
            </a:prstGeom>
            <a:noFill/>
          </p:spPr>
          <p:txBody>
            <a:bodyPr wrap="none" rtlCol="0">
              <a:spAutoFit/>
            </a:bodyPr>
            <a:lstStyle/>
            <a:p>
              <a:r>
                <a:rPr lang="en-US" altLang="zh-CN" sz="2700" dirty="0">
                  <a:effectLst>
                    <a:outerShdw blurRad="38100" dist="38100" dir="2700000" algn="tl">
                      <a:srgbClr val="000000">
                        <a:alpha val="43137"/>
                      </a:srgbClr>
                    </a:outerShdw>
                  </a:effectLst>
                  <a:latin typeface="+mn-ea"/>
                </a:rPr>
                <a:t>3</a:t>
              </a:r>
              <a:endParaRPr lang="zh-CN" altLang="en-US" sz="2700" dirty="0">
                <a:effectLst>
                  <a:outerShdw blurRad="38100" dist="38100" dir="2700000" algn="tl">
                    <a:srgbClr val="000000">
                      <a:alpha val="43137"/>
                    </a:srgbClr>
                  </a:outerShdw>
                </a:effectLst>
                <a:latin typeface="+mn-ea"/>
              </a:endParaRPr>
            </a:p>
          </p:txBody>
        </p:sp>
        <p:sp>
          <p:nvSpPr>
            <p:cNvPr id="9" name="文本框 8"/>
            <p:cNvSpPr txBox="1"/>
            <p:nvPr/>
          </p:nvSpPr>
          <p:spPr>
            <a:xfrm>
              <a:off x="1816546" y="4102268"/>
              <a:ext cx="367408" cy="507831"/>
            </a:xfrm>
            <a:prstGeom prst="rect">
              <a:avLst/>
            </a:prstGeom>
            <a:noFill/>
          </p:spPr>
          <p:txBody>
            <a:bodyPr wrap="square" rtlCol="0">
              <a:spAutoFit/>
            </a:bodyPr>
            <a:lstStyle/>
            <a:p>
              <a:r>
                <a:rPr lang="en-US" altLang="zh-CN" sz="2700" dirty="0">
                  <a:effectLst>
                    <a:outerShdw blurRad="38100" dist="38100" dir="2700000" algn="tl">
                      <a:srgbClr val="000000">
                        <a:alpha val="43137"/>
                      </a:srgbClr>
                    </a:outerShdw>
                  </a:effectLst>
                  <a:latin typeface="+mn-ea"/>
                </a:rPr>
                <a:t>4</a:t>
              </a:r>
              <a:endParaRPr lang="zh-CN" altLang="en-US" sz="2700" dirty="0">
                <a:effectLst>
                  <a:outerShdw blurRad="38100" dist="38100" dir="2700000" algn="tl">
                    <a:srgbClr val="000000">
                      <a:alpha val="43137"/>
                    </a:srgbClr>
                  </a:outerShdw>
                </a:effectLst>
                <a:latin typeface="+mn-ea"/>
              </a:endParaRPr>
            </a:p>
          </p:txBody>
        </p:sp>
        <p:sp>
          <p:nvSpPr>
            <p:cNvPr id="10" name="文本框 9"/>
            <p:cNvSpPr txBox="1"/>
            <p:nvPr/>
          </p:nvSpPr>
          <p:spPr>
            <a:xfrm>
              <a:off x="1400175" y="4978400"/>
              <a:ext cx="367408" cy="507831"/>
            </a:xfrm>
            <a:prstGeom prst="rect">
              <a:avLst/>
            </a:prstGeom>
            <a:noFill/>
          </p:spPr>
          <p:txBody>
            <a:bodyPr wrap="none" rtlCol="0">
              <a:spAutoFit/>
            </a:bodyPr>
            <a:lstStyle/>
            <a:p>
              <a:r>
                <a:rPr lang="en-US" altLang="zh-CN" sz="2700" dirty="0">
                  <a:effectLst>
                    <a:outerShdw blurRad="38100" dist="38100" dir="2700000" algn="tl">
                      <a:srgbClr val="000000">
                        <a:alpha val="43137"/>
                      </a:srgbClr>
                    </a:outerShdw>
                  </a:effectLst>
                  <a:latin typeface="+mn-ea"/>
                </a:rPr>
                <a:t>5</a:t>
              </a:r>
              <a:endParaRPr lang="zh-CN" altLang="en-US" sz="2700" dirty="0">
                <a:effectLst>
                  <a:outerShdw blurRad="38100" dist="38100" dir="2700000" algn="tl">
                    <a:srgbClr val="000000">
                      <a:alpha val="43137"/>
                    </a:srgbClr>
                  </a:outerShdw>
                </a:effectLst>
                <a:latin typeface="+mn-ea"/>
              </a:endParaRPr>
            </a:p>
          </p:txBody>
        </p:sp>
      </p:grpSp>
    </p:spTree>
    <p:extLst>
      <p:ext uri="{BB962C8B-B14F-4D97-AF65-F5344CB8AC3E}">
        <p14:creationId xmlns:p14="http://schemas.microsoft.com/office/powerpoint/2010/main" val="1103418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id="{31CBE235-5220-4F11-BB0F-0871B2BE5262}"/>
              </a:ext>
            </a:extLst>
          </p:cNvPr>
          <p:cNvSpPr txBox="1"/>
          <p:nvPr/>
        </p:nvSpPr>
        <p:spPr>
          <a:xfrm>
            <a:off x="4465" y="11907"/>
            <a:ext cx="1831955"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研究背景</a:t>
            </a:r>
            <a:endParaRPr lang="zh-CN" altLang="en-US" sz="3200" b="1" dirty="0">
              <a:solidFill>
                <a:schemeClr val="tx1"/>
              </a:solidFill>
            </a:endParaRPr>
          </a:p>
        </p:txBody>
      </p:sp>
      <p:grpSp>
        <p:nvGrpSpPr>
          <p:cNvPr id="3" name="组合 2"/>
          <p:cNvGrpSpPr/>
          <p:nvPr/>
        </p:nvGrpSpPr>
        <p:grpSpPr>
          <a:xfrm>
            <a:off x="82422" y="707538"/>
            <a:ext cx="5557041" cy="2612490"/>
            <a:chOff x="82422" y="715727"/>
            <a:chExt cx="5557041" cy="2612490"/>
          </a:xfrm>
        </p:grpSpPr>
        <p:grpSp>
          <p:nvGrpSpPr>
            <p:cNvPr id="4" name="组合 3"/>
            <p:cNvGrpSpPr/>
            <p:nvPr/>
          </p:nvGrpSpPr>
          <p:grpSpPr>
            <a:xfrm>
              <a:off x="82422" y="715727"/>
              <a:ext cx="1980000" cy="2612490"/>
              <a:chOff x="82422" y="834256"/>
              <a:chExt cx="1980000" cy="261249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rcRect b="521"/>
              <a:stretch>
                <a:fillRect/>
              </a:stretch>
            </p:blipFill>
            <p:spPr>
              <a:xfrm>
                <a:off x="185682" y="834256"/>
                <a:ext cx="1773481" cy="2160000"/>
              </a:xfrm>
              <a:prstGeom prst="rect">
                <a:avLst/>
              </a:prstGeom>
              <a:ln>
                <a:noFill/>
              </a:ln>
            </p:spPr>
          </p:pic>
          <p:sp>
            <p:nvSpPr>
              <p:cNvPr id="9" name="文本框 8"/>
              <p:cNvSpPr txBox="1"/>
              <p:nvPr/>
            </p:nvSpPr>
            <p:spPr>
              <a:xfrm>
                <a:off x="82422" y="3046636"/>
                <a:ext cx="1980000" cy="400110"/>
              </a:xfrm>
              <a:prstGeom prst="rect">
                <a:avLst/>
              </a:prstGeom>
              <a:noFill/>
            </p:spPr>
            <p:txBody>
              <a:bodyPr wrap="none" rtlCol="0">
                <a:spAutoFit/>
              </a:bodyPr>
              <a:lstStyle/>
              <a:p>
                <a:pPr algn="ctr"/>
                <a:r>
                  <a:rPr lang="zh-CN" altLang="en-US" sz="1000" dirty="0" smtClean="0"/>
                  <a:t>地球内部组成及其对应的压强和温度</a:t>
                </a:r>
                <a:endParaRPr lang="en-US" altLang="zh-CN" sz="1000" dirty="0" smtClean="0"/>
              </a:p>
              <a:p>
                <a:pPr algn="ctr"/>
                <a:r>
                  <a:rPr lang="en-US" altLang="zh-CN" sz="1000" dirty="0" smtClean="0">
                    <a:latin typeface="Times New Roman" panose="02020603050405020304" pitchFamily="18" charset="0"/>
                    <a:cs typeface="Times New Roman" panose="02020603050405020304" pitchFamily="18" charset="0"/>
                  </a:rPr>
                  <a:t>Nature, 2008, 451: 269-270</a:t>
                </a:r>
                <a:endParaRPr lang="zh-CN" altLang="en-US" sz="1000" dirty="0">
                  <a:latin typeface="Times New Roman" panose="02020603050405020304" pitchFamily="18" charset="0"/>
                  <a:cs typeface="Times New Roman" panose="02020603050405020304" pitchFamily="18" charset="0"/>
                </a:endParaRPr>
              </a:p>
            </p:txBody>
          </p:sp>
        </p:grpSp>
        <p:grpSp>
          <p:nvGrpSpPr>
            <p:cNvPr id="5" name="组合 4"/>
            <p:cNvGrpSpPr/>
            <p:nvPr/>
          </p:nvGrpSpPr>
          <p:grpSpPr>
            <a:xfrm>
              <a:off x="2162194" y="915030"/>
              <a:ext cx="3477269" cy="2413187"/>
              <a:chOff x="2162194" y="1033559"/>
              <a:chExt cx="3477269" cy="2413187"/>
            </a:xfrm>
          </p:grpSpPr>
          <p:pic>
            <p:nvPicPr>
              <p:cNvPr id="6" name="图片 5"/>
              <p:cNvPicPr>
                <a:picLocks noChangeAspect="1"/>
              </p:cNvPicPr>
              <p:nvPr/>
            </p:nvPicPr>
            <p:blipFill>
              <a:blip r:embed="rId3"/>
              <a:stretch>
                <a:fillRect/>
              </a:stretch>
            </p:blipFill>
            <p:spPr>
              <a:xfrm>
                <a:off x="2162194" y="1033559"/>
                <a:ext cx="3477269" cy="1980000"/>
              </a:xfrm>
              <a:prstGeom prst="rect">
                <a:avLst/>
              </a:prstGeom>
            </p:spPr>
          </p:pic>
          <p:sp>
            <p:nvSpPr>
              <p:cNvPr id="7" name="文本框 6"/>
              <p:cNvSpPr txBox="1"/>
              <p:nvPr/>
            </p:nvSpPr>
            <p:spPr>
              <a:xfrm>
                <a:off x="2910814" y="3046636"/>
                <a:ext cx="1980029" cy="400110"/>
              </a:xfrm>
              <a:prstGeom prst="rect">
                <a:avLst/>
              </a:prstGeom>
              <a:noFill/>
            </p:spPr>
            <p:txBody>
              <a:bodyPr wrap="none" rtlCol="0">
                <a:spAutoFit/>
              </a:bodyPr>
              <a:lstStyle/>
              <a:p>
                <a:pPr algn="ctr"/>
                <a:r>
                  <a:rPr lang="zh-CN" altLang="en-US" sz="1000" dirty="0" smtClean="0"/>
                  <a:t>高压压强与超导转变温度的进展</a:t>
                </a:r>
                <a:endParaRPr lang="en-US" altLang="zh-CN" sz="1000" dirty="0" smtClean="0"/>
              </a:p>
              <a:p>
                <a:pPr algn="ctr"/>
                <a:r>
                  <a:rPr lang="en-US" altLang="zh-CN" sz="1000" dirty="0" smtClean="0">
                    <a:latin typeface="Times New Roman" panose="02020603050405020304" pitchFamily="18" charset="0"/>
                    <a:cs typeface="Times New Roman" panose="02020603050405020304" pitchFamily="18" charset="0"/>
                  </a:rPr>
                  <a:t>Phys. Rep., 2020, 856: 1-78</a:t>
                </a:r>
                <a:endParaRPr lang="zh-CN" altLang="en-US" sz="1000" dirty="0">
                  <a:latin typeface="Times New Roman" panose="02020603050405020304" pitchFamily="18" charset="0"/>
                  <a:cs typeface="Times New Roman" panose="02020603050405020304" pitchFamily="18" charset="0"/>
                </a:endParaRPr>
              </a:p>
            </p:txBody>
          </p:sp>
        </p:grpSp>
      </p:grpSp>
      <p:grpSp>
        <p:nvGrpSpPr>
          <p:cNvPr id="10" name="组合 9"/>
          <p:cNvGrpSpPr/>
          <p:nvPr/>
        </p:nvGrpSpPr>
        <p:grpSpPr>
          <a:xfrm>
            <a:off x="5842494" y="735053"/>
            <a:ext cx="3224572" cy="2632110"/>
            <a:chOff x="5842494" y="861771"/>
            <a:chExt cx="3224572" cy="2632110"/>
          </a:xfrm>
        </p:grpSpPr>
        <p:pic>
          <p:nvPicPr>
            <p:cNvPr id="11" name="图片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42494" y="861771"/>
              <a:ext cx="3224572" cy="2232000"/>
            </a:xfrm>
            <a:prstGeom prst="rect">
              <a:avLst/>
            </a:prstGeom>
          </p:spPr>
        </p:pic>
        <p:sp>
          <p:nvSpPr>
            <p:cNvPr id="12" name="文本框 11"/>
            <p:cNvSpPr txBox="1"/>
            <p:nvPr/>
          </p:nvSpPr>
          <p:spPr>
            <a:xfrm>
              <a:off x="6208285" y="3093771"/>
              <a:ext cx="2492990" cy="400110"/>
            </a:xfrm>
            <a:prstGeom prst="rect">
              <a:avLst/>
            </a:prstGeom>
            <a:noFill/>
          </p:spPr>
          <p:txBody>
            <a:bodyPr wrap="none" rtlCol="0">
              <a:spAutoFit/>
            </a:bodyPr>
            <a:lstStyle/>
            <a:p>
              <a:pPr algn="ctr"/>
              <a:r>
                <a:rPr lang="zh-CN" altLang="zh-CN" sz="1000" dirty="0" smtClean="0"/>
                <a:t>每十年在氢化物领域发表论文的大约数量</a:t>
              </a:r>
              <a:endParaRPr lang="en-US" altLang="zh-CN" sz="1000" dirty="0" smtClean="0"/>
            </a:p>
            <a:p>
              <a:pPr algn="ctr"/>
              <a:r>
                <a:rPr lang="en-US" altLang="zh-CN" sz="1000" dirty="0" smtClean="0">
                  <a:latin typeface="Times New Roman" panose="02020603050405020304" pitchFamily="18" charset="0"/>
                  <a:cs typeface="Times New Roman" panose="02020603050405020304" pitchFamily="18" charset="0"/>
                </a:rPr>
                <a:t>Phys. Rep., 2020, 856: 1-78</a:t>
              </a:r>
              <a:endParaRPr lang="zh-CN" altLang="en-US" sz="1000" dirty="0" smtClean="0">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14356" y="4116992"/>
            <a:ext cx="9129644" cy="2755511"/>
            <a:chOff x="0" y="4030132"/>
            <a:chExt cx="9129644" cy="2755511"/>
          </a:xfrm>
        </p:grpSpPr>
        <p:grpSp>
          <p:nvGrpSpPr>
            <p:cNvPr id="14" name="组合 13"/>
            <p:cNvGrpSpPr/>
            <p:nvPr/>
          </p:nvGrpSpPr>
          <p:grpSpPr>
            <a:xfrm>
              <a:off x="0" y="4037334"/>
              <a:ext cx="4536000" cy="2748309"/>
              <a:chOff x="0" y="4075834"/>
              <a:chExt cx="4536000" cy="2748309"/>
            </a:xfrm>
          </p:grpSpPr>
          <p:pic>
            <p:nvPicPr>
              <p:cNvPr id="18" name="图片 17"/>
              <p:cNvPicPr>
                <a:picLocks noChangeAspect="1"/>
              </p:cNvPicPr>
              <p:nvPr/>
            </p:nvPicPr>
            <p:blipFill rotWithShape="1">
              <a:blip r:embed="rId5">
                <a:clrChange>
                  <a:clrFrom>
                    <a:srgbClr val="FFFFFF"/>
                  </a:clrFrom>
                  <a:clrTo>
                    <a:srgbClr val="FFFFFF">
                      <a:alpha val="0"/>
                    </a:srgbClr>
                  </a:clrTo>
                </a:clrChange>
              </a:blip>
              <a:srcRect t="357" b="50755"/>
              <a:stretch/>
            </p:blipFill>
            <p:spPr>
              <a:xfrm>
                <a:off x="0" y="4075834"/>
                <a:ext cx="4536000" cy="2370248"/>
              </a:xfrm>
              <a:prstGeom prst="rect">
                <a:avLst/>
              </a:prstGeom>
            </p:spPr>
          </p:pic>
          <p:sp>
            <p:nvSpPr>
              <p:cNvPr id="19" name="文本框 18"/>
              <p:cNvSpPr txBox="1"/>
              <p:nvPr/>
            </p:nvSpPr>
            <p:spPr>
              <a:xfrm>
                <a:off x="1213866" y="6424033"/>
                <a:ext cx="2108269" cy="400110"/>
              </a:xfrm>
              <a:prstGeom prst="rect">
                <a:avLst/>
              </a:prstGeom>
              <a:noFill/>
            </p:spPr>
            <p:txBody>
              <a:bodyPr wrap="none" rtlCol="0">
                <a:spAutoFit/>
              </a:bodyPr>
              <a:lstStyle/>
              <a:p>
                <a:pPr algn="ctr"/>
                <a:r>
                  <a:rPr lang="zh-CN" altLang="en-US" sz="1000" dirty="0" smtClean="0"/>
                  <a:t>元素超导体在元素周期表中的分布</a:t>
                </a:r>
                <a:endParaRPr lang="en-US" altLang="zh-CN" sz="1000" dirty="0" smtClean="0"/>
              </a:p>
              <a:p>
                <a:pPr algn="ctr"/>
                <a:r>
                  <a:rPr lang="en-US" altLang="zh-CN" sz="1000" dirty="0" smtClean="0">
                    <a:latin typeface="Times New Roman" panose="02020603050405020304" pitchFamily="18" charset="0"/>
                    <a:cs typeface="Times New Roman" panose="02020603050405020304" pitchFamily="18" charset="0"/>
                  </a:rPr>
                  <a:t>Phys. Rep., 2020, 856: 1-78</a:t>
                </a:r>
                <a:endParaRPr lang="zh-CN" altLang="en-US" sz="1000" dirty="0" smtClean="0">
                  <a:latin typeface="Times New Roman" panose="02020603050405020304" pitchFamily="18" charset="0"/>
                  <a:cs typeface="Times New Roman" panose="02020603050405020304" pitchFamily="18" charset="0"/>
                </a:endParaRPr>
              </a:p>
            </p:txBody>
          </p:sp>
        </p:grpSp>
        <p:grpSp>
          <p:nvGrpSpPr>
            <p:cNvPr id="15" name="组合 14"/>
            <p:cNvGrpSpPr/>
            <p:nvPr/>
          </p:nvGrpSpPr>
          <p:grpSpPr>
            <a:xfrm>
              <a:off x="4593644" y="4030132"/>
              <a:ext cx="4536000" cy="2681776"/>
              <a:chOff x="4459067" y="3720005"/>
              <a:chExt cx="4536000" cy="2681776"/>
            </a:xfrm>
          </p:grpSpPr>
          <p:pic>
            <p:nvPicPr>
              <p:cNvPr id="16" name="图片 15"/>
              <p:cNvPicPr>
                <a:picLocks noChangeAspect="1"/>
              </p:cNvPicPr>
              <p:nvPr/>
            </p:nvPicPr>
            <p:blipFill rotWithShape="1">
              <a:blip r:embed="rId5">
                <a:clrChange>
                  <a:clrFrom>
                    <a:srgbClr val="FFFFFF"/>
                  </a:clrFrom>
                  <a:clrTo>
                    <a:srgbClr val="FFFFFF">
                      <a:alpha val="0"/>
                    </a:srgbClr>
                  </a:clrTo>
                </a:clrChange>
              </a:blip>
              <a:srcRect t="52939"/>
              <a:stretch/>
            </p:blipFill>
            <p:spPr>
              <a:xfrm>
                <a:off x="4459067" y="3720005"/>
                <a:ext cx="4536000" cy="2281665"/>
              </a:xfrm>
              <a:prstGeom prst="rect">
                <a:avLst/>
              </a:prstGeom>
            </p:spPr>
          </p:pic>
          <p:sp>
            <p:nvSpPr>
              <p:cNvPr id="17" name="文本框 16"/>
              <p:cNvSpPr txBox="1"/>
              <p:nvPr/>
            </p:nvSpPr>
            <p:spPr>
              <a:xfrm>
                <a:off x="5480572" y="6001671"/>
                <a:ext cx="2492990" cy="400110"/>
              </a:xfrm>
              <a:prstGeom prst="rect">
                <a:avLst/>
              </a:prstGeom>
              <a:noFill/>
            </p:spPr>
            <p:txBody>
              <a:bodyPr wrap="none" rtlCol="0">
                <a:spAutoFit/>
              </a:bodyPr>
              <a:lstStyle/>
              <a:p>
                <a:pPr algn="ctr"/>
                <a:r>
                  <a:rPr lang="zh-CN" altLang="en-US" sz="1000" dirty="0" smtClean="0"/>
                  <a:t>二元氢化物超导体在元素周期表中的分布</a:t>
                </a:r>
                <a:endParaRPr lang="en-US" altLang="zh-CN" sz="1000" dirty="0" smtClean="0"/>
              </a:p>
              <a:p>
                <a:pPr algn="ctr"/>
                <a:r>
                  <a:rPr lang="en-US" altLang="zh-CN" sz="1000" dirty="0" smtClean="0">
                    <a:latin typeface="Times New Roman" panose="02020603050405020304" pitchFamily="18" charset="0"/>
                    <a:cs typeface="Times New Roman" panose="02020603050405020304" pitchFamily="18" charset="0"/>
                  </a:rPr>
                  <a:t>Phys. Rep., 2020, 856: 1-78</a:t>
                </a:r>
                <a:endParaRPr lang="zh-CN" altLang="en-US" sz="1000" dirty="0" smtClean="0">
                  <a:latin typeface="Times New Roman" panose="02020603050405020304" pitchFamily="18" charset="0"/>
                  <a:cs typeface="Times New Roman" panose="02020603050405020304" pitchFamily="18" charset="0"/>
                </a:endParaRPr>
              </a:p>
            </p:txBody>
          </p:sp>
        </p:grpSp>
      </p:grpSp>
      <p:sp>
        <p:nvSpPr>
          <p:cNvPr id="20" name="文本框 19"/>
          <p:cNvSpPr txBox="1"/>
          <p:nvPr/>
        </p:nvSpPr>
        <p:spPr>
          <a:xfrm>
            <a:off x="764716" y="3398945"/>
            <a:ext cx="7811410" cy="707886"/>
          </a:xfrm>
          <a:prstGeom prst="rect">
            <a:avLst/>
          </a:prstGeom>
          <a:solidFill>
            <a:srgbClr val="0000FF"/>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zh-CN" altLang="en-US" sz="2000" b="1" dirty="0" smtClean="0">
                <a:solidFill>
                  <a:srgbClr val="FFFF00"/>
                </a:solidFill>
                <a:latin typeface="微软雅黑" panose="020B0503020204020204" pitchFamily="34" charset="-122"/>
                <a:ea typeface="微软雅黑" panose="020B0503020204020204" pitchFamily="34" charset="-122"/>
              </a:rPr>
              <a:t>氢化物是潜在的高温超导体，是目前最有潜力的室温超导的候选材料之一，但是过高的稳定压力是其应用的主要局限和瓶颈</a:t>
            </a:r>
            <a:endParaRPr lang="en-US" altLang="zh-CN" sz="2000" b="1" dirty="0" smtClean="0">
              <a:solidFill>
                <a:srgbClr val="FFFF00"/>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3451248" y="80253"/>
            <a:ext cx="2696572" cy="461665"/>
          </a:xfrm>
          <a:prstGeom prst="rect">
            <a:avLst/>
          </a:prstGeom>
          <a:noFill/>
        </p:spPr>
        <p:txBody>
          <a:bodyPr wrap="none" rtlCol="0">
            <a:spAutoFit/>
          </a:bodyPr>
          <a:lstStyle/>
          <a:p>
            <a:r>
              <a:rPr lang="zh-CN" altLang="en-US" sz="2400" dirty="0" smtClean="0">
                <a:solidFill>
                  <a:srgbClr val="DA251C"/>
                </a:solidFill>
                <a:latin typeface="微软雅黑" panose="020B0503020204020204" pitchFamily="34" charset="-122"/>
                <a:ea typeface="微软雅黑" panose="020B0503020204020204" pitchFamily="34" charset="-122"/>
              </a:rPr>
              <a:t>高压物理</a:t>
            </a:r>
            <a:r>
              <a:rPr lang="en-US" altLang="zh-CN" sz="2400" dirty="0" smtClean="0">
                <a:solidFill>
                  <a:srgbClr val="DA251C"/>
                </a:solidFill>
                <a:latin typeface="微软雅黑" panose="020B0503020204020204" pitchFamily="34" charset="-122"/>
                <a:ea typeface="微软雅黑" panose="020B0503020204020204" pitchFamily="34" charset="-122"/>
              </a:rPr>
              <a:t>-----</a:t>
            </a:r>
            <a:r>
              <a:rPr lang="zh-CN" altLang="en-US" sz="2400" dirty="0" smtClean="0">
                <a:solidFill>
                  <a:srgbClr val="DA251C"/>
                </a:solidFill>
                <a:latin typeface="微软雅黑" panose="020B0503020204020204" pitchFamily="34" charset="-122"/>
                <a:ea typeface="微软雅黑" panose="020B0503020204020204" pitchFamily="34" charset="-122"/>
              </a:rPr>
              <a:t>超导</a:t>
            </a:r>
            <a:endParaRPr lang="zh-CN" altLang="en-US" sz="2400" dirty="0">
              <a:solidFill>
                <a:srgbClr val="DA251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2874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id="{31CBE235-5220-4F11-BB0F-0871B2BE5262}"/>
              </a:ext>
            </a:extLst>
          </p:cNvPr>
          <p:cNvSpPr txBox="1"/>
          <p:nvPr/>
        </p:nvSpPr>
        <p:spPr>
          <a:xfrm>
            <a:off x="4465" y="11907"/>
            <a:ext cx="1868607"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研究方法</a:t>
            </a:r>
            <a:endParaRPr lang="zh-CN" altLang="en-US" sz="3200" b="1" dirty="0">
              <a:solidFill>
                <a:schemeClr val="tx1"/>
              </a:solidFill>
            </a:endParaRPr>
          </a:p>
        </p:txBody>
      </p:sp>
      <p:sp>
        <p:nvSpPr>
          <p:cNvPr id="3" name="文本框 2"/>
          <p:cNvSpPr txBox="1"/>
          <p:nvPr/>
        </p:nvSpPr>
        <p:spPr>
          <a:xfrm>
            <a:off x="3299622" y="86257"/>
            <a:ext cx="3797835" cy="461665"/>
          </a:xfrm>
          <a:prstGeom prst="rect">
            <a:avLst/>
          </a:prstGeom>
          <a:noFill/>
        </p:spPr>
        <p:txBody>
          <a:bodyPr wrap="none" rtlCol="0">
            <a:spAutoFit/>
          </a:bodyPr>
          <a:lstStyle/>
          <a:p>
            <a:r>
              <a:rPr lang="zh-CN" altLang="en-US" sz="2400" dirty="0" smtClean="0">
                <a:solidFill>
                  <a:srgbClr val="DA251C"/>
                </a:solidFill>
                <a:latin typeface="微软雅黑" panose="020B0503020204020204" pitchFamily="34" charset="-122"/>
                <a:ea typeface="微软雅黑" panose="020B0503020204020204" pitchFamily="34" charset="-122"/>
              </a:rPr>
              <a:t>结构搜索</a:t>
            </a:r>
            <a:r>
              <a:rPr lang="en-US" altLang="zh-CN" sz="2400" dirty="0" smtClean="0">
                <a:solidFill>
                  <a:srgbClr val="DA251C"/>
                </a:solidFill>
                <a:latin typeface="微软雅黑" panose="020B0503020204020204" pitchFamily="34" charset="-122"/>
                <a:ea typeface="微软雅黑" panose="020B0503020204020204" pitchFamily="34" charset="-122"/>
              </a:rPr>
              <a:t>+</a:t>
            </a:r>
            <a:r>
              <a:rPr lang="zh-CN" altLang="en-US" sz="2400" dirty="0" smtClean="0">
                <a:solidFill>
                  <a:srgbClr val="DA251C"/>
                </a:solidFill>
                <a:latin typeface="微软雅黑" panose="020B0503020204020204" pitchFamily="34" charset="-122"/>
                <a:ea typeface="微软雅黑" panose="020B0503020204020204" pitchFamily="34" charset="-122"/>
              </a:rPr>
              <a:t>第一性原理计算</a:t>
            </a:r>
            <a:endParaRPr lang="zh-CN" altLang="en-US" sz="2400" dirty="0">
              <a:solidFill>
                <a:srgbClr val="DA251C"/>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0" y="4388717"/>
            <a:ext cx="9058275" cy="2065677"/>
            <a:chOff x="85725" y="4089712"/>
            <a:chExt cx="9058275" cy="2065677"/>
          </a:xfrm>
        </p:grpSpPr>
        <p:grpSp>
          <p:nvGrpSpPr>
            <p:cNvPr id="5" name="组合 4"/>
            <p:cNvGrpSpPr/>
            <p:nvPr/>
          </p:nvGrpSpPr>
          <p:grpSpPr>
            <a:xfrm>
              <a:off x="85725" y="4089712"/>
              <a:ext cx="1954438" cy="2065677"/>
              <a:chOff x="384190" y="4649472"/>
              <a:chExt cx="1954438" cy="2065677"/>
            </a:xfrm>
          </p:grpSpPr>
          <p:pic>
            <p:nvPicPr>
              <p:cNvPr id="15" name="图片 14"/>
              <p:cNvPicPr>
                <a:picLocks noChangeAspect="1"/>
              </p:cNvPicPr>
              <p:nvPr/>
            </p:nvPicPr>
            <p:blipFill>
              <a:blip r:embed="rId3">
                <a:clrChange>
                  <a:clrFrom>
                    <a:srgbClr val="000000"/>
                  </a:clrFrom>
                  <a:clrTo>
                    <a:srgbClr val="000000">
                      <a:alpha val="0"/>
                    </a:srgbClr>
                  </a:clrTo>
                </a:clrChange>
              </a:blip>
              <a:stretch>
                <a:fillRect/>
              </a:stretch>
            </p:blipFill>
            <p:spPr>
              <a:xfrm>
                <a:off x="384190" y="4649472"/>
                <a:ext cx="1954438" cy="1800000"/>
              </a:xfrm>
              <a:prstGeom prst="rect">
                <a:avLst/>
              </a:prstGeom>
            </p:spPr>
          </p:pic>
          <p:sp>
            <p:nvSpPr>
              <p:cNvPr id="16" name="文本框 15"/>
              <p:cNvSpPr txBox="1"/>
              <p:nvPr/>
            </p:nvSpPr>
            <p:spPr>
              <a:xfrm>
                <a:off x="790305" y="6345817"/>
                <a:ext cx="1107996"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电子密度</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6" name="组合 5"/>
            <p:cNvGrpSpPr/>
            <p:nvPr/>
          </p:nvGrpSpPr>
          <p:grpSpPr>
            <a:xfrm>
              <a:off x="1958797" y="4202794"/>
              <a:ext cx="2584179" cy="1952595"/>
              <a:chOff x="2384840" y="4351791"/>
              <a:chExt cx="2584179" cy="1952595"/>
            </a:xfrm>
          </p:grpSpPr>
          <p:pic>
            <p:nvPicPr>
              <p:cNvPr id="13" name="图片 12">
                <a:extLst>
                  <a:ext uri="{FF2B5EF4-FFF2-40B4-BE49-F238E27FC236}">
                    <a16:creationId xmlns:a16="http://schemas.microsoft.com/office/drawing/2014/main" id="{FBFEE317-7640-46D9-9948-56974DA09E9B}"/>
                  </a:ext>
                </a:extLst>
              </p:cNvPr>
              <p:cNvPicPr>
                <a:picLocks noChangeAspect="1"/>
              </p:cNvPicPr>
              <p:nvPr/>
            </p:nvPicPr>
            <p:blipFill>
              <a:blip r:embed="rId4"/>
              <a:stretch>
                <a:fillRect/>
              </a:stretch>
            </p:blipFill>
            <p:spPr>
              <a:xfrm>
                <a:off x="2567951" y="4351791"/>
                <a:ext cx="2217956" cy="1573837"/>
              </a:xfrm>
              <a:prstGeom prst="rect">
                <a:avLst/>
              </a:prstGeom>
            </p:spPr>
          </p:pic>
          <p:sp>
            <p:nvSpPr>
              <p:cNvPr id="14" name="文本框 13"/>
              <p:cNvSpPr txBox="1"/>
              <p:nvPr/>
            </p:nvSpPr>
            <p:spPr>
              <a:xfrm>
                <a:off x="2384840" y="5935054"/>
                <a:ext cx="2584179"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能量</a:t>
                </a:r>
              </a:p>
            </p:txBody>
          </p:sp>
        </p:grpSp>
        <p:grpSp>
          <p:nvGrpSpPr>
            <p:cNvPr id="7" name="组合 6"/>
            <p:cNvGrpSpPr/>
            <p:nvPr/>
          </p:nvGrpSpPr>
          <p:grpSpPr>
            <a:xfrm>
              <a:off x="4542976" y="4112418"/>
              <a:ext cx="2538211" cy="2042971"/>
              <a:chOff x="5102977" y="5026078"/>
              <a:chExt cx="2538211" cy="2042971"/>
            </a:xfrm>
          </p:grpSpPr>
          <p:pic>
            <p:nvPicPr>
              <p:cNvPr id="11" name="图片 10"/>
              <p:cNvPicPr>
                <a:picLocks noChangeAspect="1"/>
              </p:cNvPicPr>
              <p:nvPr/>
            </p:nvPicPr>
            <p:blipFill>
              <a:blip r:embed="rId5"/>
              <a:stretch>
                <a:fillRect/>
              </a:stretch>
            </p:blipFill>
            <p:spPr>
              <a:xfrm>
                <a:off x="5102977" y="5026078"/>
                <a:ext cx="2538211" cy="1810615"/>
              </a:xfrm>
              <a:prstGeom prst="rect">
                <a:avLst/>
              </a:prstGeom>
            </p:spPr>
          </p:pic>
          <p:sp>
            <p:nvSpPr>
              <p:cNvPr id="12" name="文本框 11"/>
              <p:cNvSpPr txBox="1"/>
              <p:nvPr/>
            </p:nvSpPr>
            <p:spPr>
              <a:xfrm>
                <a:off x="5736718" y="6699717"/>
                <a:ext cx="1107996" cy="369332"/>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振动性质</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8" name="组合 7"/>
            <p:cNvGrpSpPr/>
            <p:nvPr/>
          </p:nvGrpSpPr>
          <p:grpSpPr>
            <a:xfrm>
              <a:off x="6918456" y="4315283"/>
              <a:ext cx="2225544" cy="1840094"/>
              <a:chOff x="6094678" y="3835592"/>
              <a:chExt cx="2225544" cy="1710311"/>
            </a:xfrm>
          </p:grpSpPr>
          <p:pic>
            <p:nvPicPr>
              <p:cNvPr id="9" name="图片 8"/>
              <p:cNvPicPr>
                <a:picLocks noChangeAspect="1"/>
              </p:cNvPicPr>
              <p:nvPr/>
            </p:nvPicPr>
            <p:blipFill>
              <a:blip r:embed="rId6"/>
              <a:stretch>
                <a:fillRect/>
              </a:stretch>
            </p:blipFill>
            <p:spPr>
              <a:xfrm>
                <a:off x="6094678" y="3835592"/>
                <a:ext cx="2225544" cy="1253723"/>
              </a:xfrm>
              <a:prstGeom prst="rect">
                <a:avLst/>
              </a:prstGeom>
            </p:spPr>
          </p:pic>
          <p:sp>
            <p:nvSpPr>
              <p:cNvPr id="10" name="文本框 9"/>
              <p:cNvSpPr txBox="1"/>
              <p:nvPr/>
            </p:nvSpPr>
            <p:spPr>
              <a:xfrm>
                <a:off x="6725104" y="5202620"/>
                <a:ext cx="1107996" cy="343283"/>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超导性质</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17" name="组合 16"/>
          <p:cNvGrpSpPr/>
          <p:nvPr/>
        </p:nvGrpSpPr>
        <p:grpSpPr>
          <a:xfrm>
            <a:off x="137843" y="877209"/>
            <a:ext cx="8877015" cy="3211056"/>
            <a:chOff x="137843" y="739443"/>
            <a:chExt cx="8877015" cy="3211056"/>
          </a:xfrm>
        </p:grpSpPr>
        <p:grpSp>
          <p:nvGrpSpPr>
            <p:cNvPr id="18" name="组合 17"/>
            <p:cNvGrpSpPr/>
            <p:nvPr/>
          </p:nvGrpSpPr>
          <p:grpSpPr>
            <a:xfrm>
              <a:off x="137843" y="739443"/>
              <a:ext cx="8877015" cy="2712561"/>
              <a:chOff x="133350" y="1106964"/>
              <a:chExt cx="8877015" cy="2712561"/>
            </a:xfrm>
          </p:grpSpPr>
          <p:grpSp>
            <p:nvGrpSpPr>
              <p:cNvPr id="20" name="组合 19"/>
              <p:cNvGrpSpPr/>
              <p:nvPr/>
            </p:nvGrpSpPr>
            <p:grpSpPr>
              <a:xfrm>
                <a:off x="133350" y="1106964"/>
                <a:ext cx="8877015" cy="2712561"/>
                <a:chOff x="133350" y="602139"/>
                <a:chExt cx="8877015" cy="2712561"/>
              </a:xfrm>
            </p:grpSpPr>
            <p:graphicFrame>
              <p:nvGraphicFramePr>
                <p:cNvPr id="22" name="对象 21"/>
                <p:cNvGraphicFramePr>
                  <a:graphicFrameLocks noChangeAspect="1"/>
                </p:cNvGraphicFramePr>
                <p:nvPr>
                  <p:extLst>
                    <p:ext uri="{D42A27DB-BD31-4B8C-83A1-F6EECF244321}">
                      <p14:modId xmlns:p14="http://schemas.microsoft.com/office/powerpoint/2010/main" val="2055725580"/>
                    </p:ext>
                  </p:extLst>
                </p:nvPr>
              </p:nvGraphicFramePr>
              <p:xfrm>
                <a:off x="7399989" y="1585870"/>
                <a:ext cx="1610376" cy="745099"/>
              </p:xfrm>
              <a:graphic>
                <a:graphicData uri="http://schemas.openxmlformats.org/presentationml/2006/ole">
                  <mc:AlternateContent xmlns:mc="http://schemas.openxmlformats.org/markup-compatibility/2006">
                    <mc:Choice xmlns:v="urn:schemas-microsoft-com:vml" Requires="v">
                      <p:oleObj spid="_x0000_s1058" name="Equation" r:id="rId7" imgW="850680" imgH="393480" progId="Equation.DSMT4">
                        <p:embed/>
                      </p:oleObj>
                    </mc:Choice>
                    <mc:Fallback>
                      <p:oleObj name="Equation" r:id="rId7" imgW="850680" imgH="393480" progId="Equation.DSMT4">
                        <p:embed/>
                        <p:pic>
                          <p:nvPicPr>
                            <p:cNvPr id="24" name="对象 23"/>
                            <p:cNvPicPr/>
                            <p:nvPr/>
                          </p:nvPicPr>
                          <p:blipFill>
                            <a:blip r:embed="rId8"/>
                            <a:stretch>
                              <a:fillRect/>
                            </a:stretch>
                          </p:blipFill>
                          <p:spPr>
                            <a:xfrm>
                              <a:off x="7399989" y="1585870"/>
                              <a:ext cx="1610376" cy="745099"/>
                            </a:xfrm>
                            <a:prstGeom prst="rect">
                              <a:avLst/>
                            </a:prstGeom>
                            <a:solidFill>
                              <a:schemeClr val="accent5">
                                <a:lumMod val="20000"/>
                                <a:lumOff val="80000"/>
                              </a:schemeClr>
                            </a:solidFill>
                          </p:spPr>
                        </p:pic>
                      </p:oleObj>
                    </mc:Fallback>
                  </mc:AlternateContent>
                </a:graphicData>
              </a:graphic>
            </p:graphicFrame>
            <p:grpSp>
              <p:nvGrpSpPr>
                <p:cNvPr id="23" name="组合 22"/>
                <p:cNvGrpSpPr/>
                <p:nvPr/>
              </p:nvGrpSpPr>
              <p:grpSpPr>
                <a:xfrm>
                  <a:off x="133350" y="602139"/>
                  <a:ext cx="6928851" cy="2712561"/>
                  <a:chOff x="133350" y="602139"/>
                  <a:chExt cx="6928851" cy="2712561"/>
                </a:xfrm>
              </p:grpSpPr>
              <p:grpSp>
                <p:nvGrpSpPr>
                  <p:cNvPr id="25" name="组合 24"/>
                  <p:cNvGrpSpPr/>
                  <p:nvPr/>
                </p:nvGrpSpPr>
                <p:grpSpPr>
                  <a:xfrm>
                    <a:off x="344963" y="1032007"/>
                    <a:ext cx="2400000" cy="2149405"/>
                    <a:chOff x="487838" y="1032007"/>
                    <a:chExt cx="2400000" cy="2149405"/>
                  </a:xfrm>
                </p:grpSpPr>
                <p:pic>
                  <p:nvPicPr>
                    <p:cNvPr id="30" name="图片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838" y="1032007"/>
                      <a:ext cx="2400000" cy="1800000"/>
                    </a:xfrm>
                    <a:prstGeom prst="rect">
                      <a:avLst/>
                    </a:prstGeom>
                  </p:spPr>
                </p:pic>
                <p:sp>
                  <p:nvSpPr>
                    <p:cNvPr id="31" name="文本框 30"/>
                    <p:cNvSpPr txBox="1"/>
                    <p:nvPr/>
                  </p:nvSpPr>
                  <p:spPr>
                    <a:xfrm>
                      <a:off x="787838" y="2812080"/>
                      <a:ext cx="1800000" cy="369332"/>
                    </a:xfrm>
                    <a:prstGeom prst="rect">
                      <a:avLst/>
                    </a:prstGeom>
                    <a:noFill/>
                  </p:spPr>
                  <p:txBody>
                    <a:bodyPr wrap="square" rtlCol="0">
                      <a:spAutoFit/>
                    </a:bodyPr>
                    <a:lstStyle/>
                    <a:p>
                      <a:r>
                        <a:rPr lang="zh-CN" altLang="en-US"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粒子群优化算法</a:t>
                      </a:r>
                      <a:endParaRPr lang="zh-CN" altLang="en-US"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26" name="组合 25"/>
                  <p:cNvGrpSpPr/>
                  <p:nvPr/>
                </p:nvGrpSpPr>
                <p:grpSpPr>
                  <a:xfrm>
                    <a:off x="2875837" y="1032007"/>
                    <a:ext cx="4186364" cy="2149405"/>
                    <a:chOff x="3266362" y="1032007"/>
                    <a:chExt cx="4186364" cy="2149405"/>
                  </a:xfrm>
                </p:grpSpPr>
                <p:pic>
                  <p:nvPicPr>
                    <p:cNvPr id="28" name="图片 27"/>
                    <p:cNvPicPr>
                      <a:picLocks noChangeAspect="1"/>
                    </p:cNvPicPr>
                    <p:nvPr/>
                  </p:nvPicPr>
                  <p:blipFill>
                    <a:blip r:embed="rId10"/>
                    <a:stretch>
                      <a:fillRect/>
                    </a:stretch>
                  </p:blipFill>
                  <p:spPr>
                    <a:xfrm>
                      <a:off x="3266362" y="1032007"/>
                      <a:ext cx="4186364" cy="1800000"/>
                    </a:xfrm>
                    <a:prstGeom prst="rect">
                      <a:avLst/>
                    </a:prstGeom>
                  </p:spPr>
                </p:pic>
                <p:sp>
                  <p:nvSpPr>
                    <p:cNvPr id="29" name="文本框 28">
                      <a:extLst>
                        <a:ext uri="{FF2B5EF4-FFF2-40B4-BE49-F238E27FC236}">
                          <a16:creationId xmlns:a16="http://schemas.microsoft.com/office/drawing/2014/main" id="{E84482D1-5068-46C2-A3C1-824E0648A85E}"/>
                        </a:ext>
                      </a:extLst>
                    </p:cNvPr>
                    <p:cNvSpPr txBox="1"/>
                    <p:nvPr/>
                  </p:nvSpPr>
                  <p:spPr>
                    <a:xfrm>
                      <a:off x="4567544" y="2812080"/>
                      <a:ext cx="1584000" cy="369332"/>
                    </a:xfrm>
                    <a:prstGeom prst="rect">
                      <a:avLst/>
                    </a:prstGeom>
                    <a:noFill/>
                  </p:spPr>
                  <p:txBody>
                    <a:bodyPr wrap="square">
                      <a:spAutoFit/>
                    </a:bodyPr>
                    <a:lstStyle/>
                    <a:p>
                      <a:r>
                        <a:rPr lang="zh-CN" altLang="en-US" dirty="0" smtClean="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密度泛函理论</a:t>
                      </a:r>
                      <a:endPar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7" name="矩形 26"/>
                  <p:cNvSpPr/>
                  <p:nvPr/>
                </p:nvSpPr>
                <p:spPr>
                  <a:xfrm>
                    <a:off x="133350" y="602139"/>
                    <a:ext cx="6928851" cy="271256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cxnSp>
              <p:nvCxnSpPr>
                <p:cNvPr id="24" name="直接箭头连接符 23"/>
                <p:cNvCxnSpPr>
                  <a:stCxn id="27" idx="3"/>
                  <a:endCxn id="22" idx="1"/>
                </p:cNvCxnSpPr>
                <p:nvPr/>
              </p:nvCxnSpPr>
              <p:spPr>
                <a:xfrm flipV="1">
                  <a:off x="7062201" y="1958419"/>
                  <a:ext cx="33778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1" name="对象 20"/>
              <p:cNvGraphicFramePr>
                <a:graphicFrameLocks noChangeAspect="1"/>
              </p:cNvGraphicFramePr>
              <p:nvPr>
                <p:extLst>
                  <p:ext uri="{D42A27DB-BD31-4B8C-83A1-F6EECF244321}">
                    <p14:modId xmlns:p14="http://schemas.microsoft.com/office/powerpoint/2010/main" val="3971153270"/>
                  </p:ext>
                </p:extLst>
              </p:nvPr>
            </p:nvGraphicFramePr>
            <p:xfrm>
              <a:off x="147593" y="1141511"/>
              <a:ext cx="5723188" cy="360774"/>
            </p:xfrm>
            <a:graphic>
              <a:graphicData uri="http://schemas.openxmlformats.org/presentationml/2006/ole">
                <mc:AlternateContent xmlns:mc="http://schemas.openxmlformats.org/markup-compatibility/2006">
                  <mc:Choice xmlns:v="urn:schemas-microsoft-com:vml" Requires="v">
                    <p:oleObj spid="_x0000_s1059" name="Equation" r:id="rId11" imgW="4431960" imgH="279360" progId="Equation.DSMT4">
                      <p:embed/>
                    </p:oleObj>
                  </mc:Choice>
                  <mc:Fallback>
                    <p:oleObj name="Equation" r:id="rId11" imgW="4431960" imgH="279360" progId="Equation.DSMT4">
                      <p:embed/>
                      <p:pic>
                        <p:nvPicPr>
                          <p:cNvPr id="23" name="对象 22"/>
                          <p:cNvPicPr/>
                          <p:nvPr/>
                        </p:nvPicPr>
                        <p:blipFill>
                          <a:blip r:embed="rId12"/>
                          <a:stretch>
                            <a:fillRect/>
                          </a:stretch>
                        </p:blipFill>
                        <p:spPr>
                          <a:xfrm>
                            <a:off x="147593" y="1141511"/>
                            <a:ext cx="5723188" cy="360774"/>
                          </a:xfrm>
                          <a:prstGeom prst="rect">
                            <a:avLst/>
                          </a:prstGeom>
                          <a:noFill/>
                          <a:ln w="28575">
                            <a:noFill/>
                          </a:ln>
                        </p:spPr>
                      </p:pic>
                    </p:oleObj>
                  </mc:Fallback>
                </mc:AlternateContent>
              </a:graphicData>
            </a:graphic>
          </p:graphicFrame>
        </p:grpSp>
        <p:sp>
          <p:nvSpPr>
            <p:cNvPr id="19" name="下箭头 18"/>
            <p:cNvSpPr/>
            <p:nvPr/>
          </p:nvSpPr>
          <p:spPr>
            <a:xfrm>
              <a:off x="4587570" y="3452445"/>
              <a:ext cx="381449" cy="498054"/>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spTree>
    <p:extLst>
      <p:ext uri="{BB962C8B-B14F-4D97-AF65-F5344CB8AC3E}">
        <p14:creationId xmlns:p14="http://schemas.microsoft.com/office/powerpoint/2010/main" val="2371322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id="{31CBE235-5220-4F11-BB0F-0871B2BE5262}"/>
              </a:ext>
            </a:extLst>
          </p:cNvPr>
          <p:cNvSpPr txBox="1"/>
          <p:nvPr/>
        </p:nvSpPr>
        <p:spPr>
          <a:xfrm>
            <a:off x="4466" y="11907"/>
            <a:ext cx="1851896"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研究内容</a:t>
            </a:r>
            <a:endParaRPr lang="zh-CN" altLang="en-US" sz="3200" b="1" dirty="0">
              <a:solidFill>
                <a:schemeClr val="tx1"/>
              </a:solidFill>
            </a:endParaRPr>
          </a:p>
        </p:txBody>
      </p:sp>
      <p:sp>
        <p:nvSpPr>
          <p:cNvPr id="3" name="文本框 2"/>
          <p:cNvSpPr txBox="1"/>
          <p:nvPr/>
        </p:nvSpPr>
        <p:spPr>
          <a:xfrm>
            <a:off x="3660957" y="86257"/>
            <a:ext cx="3135795" cy="461665"/>
          </a:xfrm>
          <a:prstGeom prst="rect">
            <a:avLst/>
          </a:prstGeom>
          <a:noFill/>
        </p:spPr>
        <p:txBody>
          <a:bodyPr wrap="none" rtlCol="0">
            <a:spAutoFit/>
          </a:bodyPr>
          <a:lstStyle/>
          <a:p>
            <a:r>
              <a:rPr lang="en-US" altLang="zh-CN" sz="2400" dirty="0">
                <a:solidFill>
                  <a:srgbClr val="DA251C"/>
                </a:solidFill>
                <a:latin typeface="微软雅黑" panose="020B0503020204020204" pitchFamily="34" charset="-122"/>
                <a:ea typeface="微软雅黑" panose="020B0503020204020204" pitchFamily="34" charset="-122"/>
              </a:rPr>
              <a:t>1</a:t>
            </a:r>
            <a:r>
              <a:rPr lang="zh-CN" altLang="en-US" sz="2400" dirty="0" smtClean="0">
                <a:solidFill>
                  <a:srgbClr val="DA251C"/>
                </a:solidFill>
                <a:latin typeface="微软雅黑" panose="020B0503020204020204" pitchFamily="34" charset="-122"/>
                <a:ea typeface="微软雅黑" panose="020B0503020204020204" pitchFamily="34" charset="-122"/>
              </a:rPr>
              <a:t>、氨硼烷的结构相变</a:t>
            </a:r>
            <a:endParaRPr lang="zh-CN" altLang="en-US" sz="2400" dirty="0">
              <a:solidFill>
                <a:srgbClr val="DA251C"/>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271061" y="690177"/>
            <a:ext cx="8736500" cy="2970118"/>
            <a:chOff x="271061" y="690177"/>
            <a:chExt cx="8736500" cy="2970118"/>
          </a:xfrm>
        </p:grpSpPr>
        <p:grpSp>
          <p:nvGrpSpPr>
            <p:cNvPr id="5" name="组合 4"/>
            <p:cNvGrpSpPr/>
            <p:nvPr/>
          </p:nvGrpSpPr>
          <p:grpSpPr>
            <a:xfrm>
              <a:off x="271061" y="1273721"/>
              <a:ext cx="2329484" cy="1803031"/>
              <a:chOff x="186717" y="1002290"/>
              <a:chExt cx="2329484" cy="1803031"/>
            </a:xfrm>
          </p:grpSpPr>
          <p:pic>
            <p:nvPicPr>
              <p:cNvPr id="13" name="Picture 2" descr="https://upload.wikimedia.org/wikipedia/commons/thumb/a/a5/Ammonia-borane-3D-balls.png/200px-Ammonia-borane-3D-bal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63" y="1002290"/>
                <a:ext cx="1684209" cy="1440000"/>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p:cNvSpPr txBox="1"/>
              <p:nvPr/>
            </p:nvSpPr>
            <p:spPr>
              <a:xfrm>
                <a:off x="186717" y="2435989"/>
                <a:ext cx="2329484" cy="369332"/>
              </a:xfrm>
              <a:prstGeom prst="rect">
                <a:avLst/>
              </a:prstGeom>
              <a:noFill/>
            </p:spPr>
            <p:txBody>
              <a:bodyPr wrap="none" rtlCol="0">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氨</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硼烷</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(NH</a:t>
                </a:r>
                <a:r>
                  <a:rPr lang="en-US" altLang="zh-CN" baseline="-25000" dirty="0" smtClean="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BH</a:t>
                </a:r>
                <a:r>
                  <a:rPr lang="en-US" altLang="zh-CN" baseline="-25000" dirty="0" smtClean="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 AB)</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6" name="组合 5"/>
            <p:cNvGrpSpPr/>
            <p:nvPr/>
          </p:nvGrpSpPr>
          <p:grpSpPr>
            <a:xfrm>
              <a:off x="2659130" y="690177"/>
              <a:ext cx="6348431" cy="2970118"/>
              <a:chOff x="180139" y="3299780"/>
              <a:chExt cx="6348431" cy="2970118"/>
            </a:xfrm>
          </p:grpSpPr>
          <p:grpSp>
            <p:nvGrpSpPr>
              <p:cNvPr id="7" name="组合 6"/>
              <p:cNvGrpSpPr/>
              <p:nvPr/>
            </p:nvGrpSpPr>
            <p:grpSpPr>
              <a:xfrm>
                <a:off x="180139" y="3299780"/>
                <a:ext cx="3584967" cy="2970118"/>
                <a:chOff x="44495" y="676153"/>
                <a:chExt cx="3584967" cy="2970118"/>
              </a:xfrm>
            </p:grpSpPr>
            <p:pic>
              <p:nvPicPr>
                <p:cNvPr id="11" name="图片 10"/>
                <p:cNvPicPr>
                  <a:picLocks noChangeAspect="1"/>
                </p:cNvPicPr>
                <p:nvPr/>
              </p:nvPicPr>
              <p:blipFill rotWithShape="1">
                <a:blip r:embed="rId3"/>
                <a:srcRect l="3042" t="2567" r="4113"/>
                <a:stretch/>
              </p:blipFill>
              <p:spPr>
                <a:xfrm>
                  <a:off x="44495" y="676153"/>
                  <a:ext cx="3584967" cy="2664000"/>
                </a:xfrm>
                <a:prstGeom prst="rect">
                  <a:avLst/>
                </a:prstGeom>
              </p:spPr>
            </p:pic>
            <p:sp>
              <p:nvSpPr>
                <p:cNvPr id="12" name="文本框 11"/>
                <p:cNvSpPr txBox="1"/>
                <p:nvPr/>
              </p:nvSpPr>
              <p:spPr>
                <a:xfrm>
                  <a:off x="722730" y="3246161"/>
                  <a:ext cx="2228495" cy="400110"/>
                </a:xfrm>
                <a:prstGeom prst="rect">
                  <a:avLst/>
                </a:prstGeom>
                <a:noFill/>
              </p:spPr>
              <p:txBody>
                <a:bodyPr wrap="none" rtlCol="0">
                  <a:spAutoFit/>
                </a:bodyPr>
                <a:lstStyle/>
                <a:p>
                  <a:pPr algn="ctr"/>
                  <a:r>
                    <a:rPr lang="zh-CN" altLang="en-US" sz="1000" dirty="0" smtClean="0">
                      <a:latin typeface="Times New Roman" panose="02020603050405020304" pitchFamily="18" charset="0"/>
                      <a:ea typeface="微软雅黑" panose="020B0503020204020204" pitchFamily="34" charset="-122"/>
                      <a:cs typeface="Times New Roman" panose="02020603050405020304" pitchFamily="18" charset="0"/>
                    </a:rPr>
                    <a:t>氨硼烷的温度压力相图</a:t>
                  </a:r>
                  <a:endParaRPr lang="en-US" altLang="zh-CN" sz="10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1000" dirty="0" smtClean="0">
                      <a:latin typeface="Times New Roman" panose="02020603050405020304" pitchFamily="18" charset="0"/>
                      <a:ea typeface="微软雅黑" panose="020B0503020204020204" pitchFamily="34" charset="-122"/>
                      <a:cs typeface="Times New Roman" panose="02020603050405020304" pitchFamily="18" charset="0"/>
                    </a:rPr>
                    <a:t>Int. J. Hydrogen Energ., 2013, 38: 4628</a:t>
                  </a:r>
                  <a:endParaRPr lang="zh-CN" altLang="en-US" sz="10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8" name="组合 7"/>
              <p:cNvGrpSpPr/>
              <p:nvPr/>
            </p:nvGrpSpPr>
            <p:grpSpPr>
              <a:xfrm>
                <a:off x="3857369" y="3377736"/>
                <a:ext cx="2671201" cy="2892162"/>
                <a:chOff x="3778809" y="3251428"/>
                <a:chExt cx="2671201" cy="2892162"/>
              </a:xfrm>
            </p:grpSpPr>
            <p:pic>
              <p:nvPicPr>
                <p:cNvPr id="9" name="图片 8"/>
                <p:cNvPicPr>
                  <a:picLocks noChangeAspect="1"/>
                </p:cNvPicPr>
                <p:nvPr/>
              </p:nvPicPr>
              <p:blipFill rotWithShape="1">
                <a:blip r:embed="rId4"/>
                <a:srcRect l="5387" r="5417"/>
                <a:stretch/>
              </p:blipFill>
              <p:spPr>
                <a:xfrm>
                  <a:off x="3778809" y="3251428"/>
                  <a:ext cx="2671201" cy="2628000"/>
                </a:xfrm>
                <a:prstGeom prst="rect">
                  <a:avLst/>
                </a:prstGeom>
              </p:spPr>
            </p:pic>
            <p:sp>
              <p:nvSpPr>
                <p:cNvPr id="10" name="文本框 9">
                  <a:extLst>
                    <a:ext uri="{FF2B5EF4-FFF2-40B4-BE49-F238E27FC236}">
                      <a16:creationId xmlns:a16="http://schemas.microsoft.com/office/drawing/2014/main" id="{424268CB-87E9-4F81-9574-C666E8CC0CFF}"/>
                    </a:ext>
                  </a:extLst>
                </p:cNvPr>
                <p:cNvSpPr txBox="1"/>
                <p:nvPr/>
              </p:nvSpPr>
              <p:spPr>
                <a:xfrm>
                  <a:off x="4239048" y="5743480"/>
                  <a:ext cx="2199279" cy="400110"/>
                </a:xfrm>
                <a:prstGeom prst="rect">
                  <a:avLst/>
                </a:prstGeom>
                <a:noFill/>
              </p:spPr>
              <p:txBody>
                <a:bodyPr wrap="square" rtlCol="0">
                  <a:spAutoFit/>
                </a:bodyPr>
                <a:lstStyle/>
                <a:p>
                  <a:pPr algn="ctr"/>
                  <a:r>
                    <a:rPr lang="zh-CN" altLang="en-US" sz="1000" dirty="0">
                      <a:latin typeface="Times New Roman" panose="02020603050405020304" pitchFamily="18" charset="0"/>
                      <a:ea typeface="微软雅黑" panose="020B0503020204020204" pitchFamily="34" charset="-122"/>
                      <a:cs typeface="Times New Roman" panose="02020603050405020304" pitchFamily="18" charset="0"/>
                    </a:rPr>
                    <a:t>氨</a:t>
                  </a:r>
                  <a:r>
                    <a:rPr lang="zh-CN" altLang="en-US" sz="1000" dirty="0" smtClean="0">
                      <a:latin typeface="Times New Roman" panose="02020603050405020304" pitchFamily="18" charset="0"/>
                      <a:ea typeface="微软雅黑" panose="020B0503020204020204" pitchFamily="34" charset="-122"/>
                      <a:cs typeface="Times New Roman" panose="02020603050405020304" pitchFamily="18" charset="0"/>
                    </a:rPr>
                    <a:t>硼烷的温度压力相图</a:t>
                  </a:r>
                  <a:endParaRPr lang="en-US" altLang="zh-CN" sz="10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1000" dirty="0" smtClean="0">
                      <a:latin typeface="Times New Roman" panose="02020603050405020304" pitchFamily="18" charset="0"/>
                      <a:ea typeface="微软雅黑" panose="020B0503020204020204" pitchFamily="34" charset="-122"/>
                      <a:cs typeface="Times New Roman" panose="02020603050405020304" pitchFamily="18" charset="0"/>
                    </a:rPr>
                    <a:t>Chin </a:t>
                  </a:r>
                  <a:r>
                    <a:rPr lang="en-US" altLang="zh-CN" sz="1000" dirty="0">
                      <a:latin typeface="Times New Roman" panose="02020603050405020304" pitchFamily="18" charset="0"/>
                      <a:ea typeface="微软雅黑" panose="020B0503020204020204" pitchFamily="34" charset="-122"/>
                      <a:cs typeface="Times New Roman" panose="02020603050405020304" pitchFamily="18" charset="0"/>
                    </a:rPr>
                    <a:t>Sci Bull</a:t>
                  </a:r>
                  <a:r>
                    <a:rPr lang="en-US" altLang="zh-CN" sz="1000" dirty="0" smtClean="0">
                      <a:latin typeface="Times New Roman" panose="02020603050405020304" pitchFamily="18" charset="0"/>
                      <a:ea typeface="微软雅黑" panose="020B0503020204020204" pitchFamily="34" charset="-122"/>
                      <a:cs typeface="Times New Roman" panose="02020603050405020304" pitchFamily="18" charset="0"/>
                    </a:rPr>
                    <a:t>., 2014, 59: 5227</a:t>
                  </a:r>
                  <a:endParaRPr lang="zh-CN" altLang="en-US" sz="10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grpSp>
        <p:nvGrpSpPr>
          <p:cNvPr id="15" name="组合 14"/>
          <p:cNvGrpSpPr/>
          <p:nvPr/>
        </p:nvGrpSpPr>
        <p:grpSpPr>
          <a:xfrm>
            <a:off x="-1840" y="3521504"/>
            <a:ext cx="9031094" cy="3111318"/>
            <a:chOff x="-1840" y="3521504"/>
            <a:chExt cx="9031094" cy="3111318"/>
          </a:xfrm>
        </p:grpSpPr>
        <p:grpSp>
          <p:nvGrpSpPr>
            <p:cNvPr id="16" name="组合 15"/>
            <p:cNvGrpSpPr/>
            <p:nvPr/>
          </p:nvGrpSpPr>
          <p:grpSpPr>
            <a:xfrm>
              <a:off x="0" y="4130521"/>
              <a:ext cx="9029254" cy="2502301"/>
              <a:chOff x="5927" y="1019001"/>
              <a:chExt cx="9029254" cy="2502301"/>
            </a:xfrm>
          </p:grpSpPr>
          <p:grpSp>
            <p:nvGrpSpPr>
              <p:cNvPr id="18" name="组合 17"/>
              <p:cNvGrpSpPr/>
              <p:nvPr/>
            </p:nvGrpSpPr>
            <p:grpSpPr>
              <a:xfrm>
                <a:off x="5927" y="1340136"/>
                <a:ext cx="1760400" cy="2181166"/>
                <a:chOff x="5927" y="1340136"/>
                <a:chExt cx="1760400" cy="2181166"/>
              </a:xfrm>
            </p:grpSpPr>
            <p:pic>
              <p:nvPicPr>
                <p:cNvPr id="40"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7" y="1340136"/>
                  <a:ext cx="1760400" cy="1080000"/>
                </a:xfrm>
                <a:prstGeom prst="rect">
                  <a:avLst/>
                </a:prstGeom>
              </p:spPr>
            </p:pic>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283" y="2441302"/>
                  <a:ext cx="1357689" cy="1080000"/>
                </a:xfrm>
                <a:prstGeom prst="rect">
                  <a:avLst/>
                </a:prstGeom>
              </p:spPr>
            </p:pic>
          </p:grpSp>
          <p:grpSp>
            <p:nvGrpSpPr>
              <p:cNvPr id="19" name="组合 18"/>
              <p:cNvGrpSpPr/>
              <p:nvPr/>
            </p:nvGrpSpPr>
            <p:grpSpPr>
              <a:xfrm>
                <a:off x="1799230" y="1340136"/>
                <a:ext cx="1430116" cy="2181166"/>
                <a:chOff x="1737978" y="1340136"/>
                <a:chExt cx="1430116" cy="2181166"/>
              </a:xfrm>
            </p:grpSpPr>
            <p:pic>
              <p:nvPicPr>
                <p:cNvPr id="38" name="图片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978" y="1340136"/>
                  <a:ext cx="1430116" cy="1080000"/>
                </a:xfrm>
                <a:prstGeom prst="rect">
                  <a:avLst/>
                </a:prstGeom>
              </p:spPr>
            </p:pic>
            <p:pic>
              <p:nvPicPr>
                <p:cNvPr id="39" name="图片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1036" y="2441302"/>
                  <a:ext cx="1304000" cy="1080000"/>
                </a:xfrm>
                <a:prstGeom prst="rect">
                  <a:avLst/>
                </a:prstGeom>
              </p:spPr>
            </p:pic>
          </p:grpSp>
          <p:grpSp>
            <p:nvGrpSpPr>
              <p:cNvPr id="20" name="组合 19"/>
              <p:cNvGrpSpPr/>
              <p:nvPr/>
            </p:nvGrpSpPr>
            <p:grpSpPr>
              <a:xfrm>
                <a:off x="3262249" y="1340136"/>
                <a:ext cx="1334337" cy="2181166"/>
                <a:chOff x="3254577" y="1340136"/>
                <a:chExt cx="1334337" cy="2181166"/>
              </a:xfrm>
            </p:grpSpPr>
            <p:pic>
              <p:nvPicPr>
                <p:cNvPr id="36" name="图片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4577" y="1340136"/>
                  <a:ext cx="1334337" cy="1080000"/>
                </a:xfrm>
                <a:prstGeom prst="rect">
                  <a:avLst/>
                </a:prstGeom>
              </p:spPr>
            </p:pic>
            <p:pic>
              <p:nvPicPr>
                <p:cNvPr id="37" name="图片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35988" y="2441302"/>
                  <a:ext cx="971514" cy="1080000"/>
                </a:xfrm>
                <a:prstGeom prst="rect">
                  <a:avLst/>
                </a:prstGeom>
              </p:spPr>
            </p:pic>
          </p:grpSp>
          <p:grpSp>
            <p:nvGrpSpPr>
              <p:cNvPr id="21" name="组合 20"/>
              <p:cNvGrpSpPr/>
              <p:nvPr/>
            </p:nvGrpSpPr>
            <p:grpSpPr>
              <a:xfrm>
                <a:off x="4629489" y="1340137"/>
                <a:ext cx="1614118" cy="2181165"/>
                <a:chOff x="4572471" y="1340137"/>
                <a:chExt cx="1614118" cy="2181165"/>
              </a:xfrm>
            </p:grpSpPr>
            <p:pic>
              <p:nvPicPr>
                <p:cNvPr id="34" name="图片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4839530" y="1094300"/>
                  <a:ext cx="1080000" cy="1571673"/>
                </a:xfrm>
                <a:prstGeom prst="rect">
                  <a:avLst/>
                </a:prstGeom>
              </p:spPr>
            </p:pic>
            <p:pic>
              <p:nvPicPr>
                <p:cNvPr id="35" name="图片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2471" y="2441302"/>
                  <a:ext cx="1614118" cy="1080000"/>
                </a:xfrm>
                <a:prstGeom prst="rect">
                  <a:avLst/>
                </a:prstGeom>
              </p:spPr>
            </p:pic>
          </p:grpSp>
          <p:grpSp>
            <p:nvGrpSpPr>
              <p:cNvPr id="22" name="组合 21"/>
              <p:cNvGrpSpPr/>
              <p:nvPr/>
            </p:nvGrpSpPr>
            <p:grpSpPr>
              <a:xfrm>
                <a:off x="6276510" y="1340136"/>
                <a:ext cx="1569177" cy="2181166"/>
                <a:chOff x="6304069" y="1340136"/>
                <a:chExt cx="1569177" cy="2181166"/>
              </a:xfrm>
            </p:grpSpPr>
            <p:pic>
              <p:nvPicPr>
                <p:cNvPr id="32" name="图片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6548657" y="1242648"/>
                  <a:ext cx="1080000" cy="1274976"/>
                </a:xfrm>
                <a:prstGeom prst="rect">
                  <a:avLst/>
                </a:prstGeom>
              </p:spPr>
            </p:pic>
            <p:pic>
              <p:nvPicPr>
                <p:cNvPr id="33" name="图片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04069" y="2441302"/>
                  <a:ext cx="1569177" cy="1080000"/>
                </a:xfrm>
                <a:prstGeom prst="rect">
                  <a:avLst/>
                </a:prstGeom>
              </p:spPr>
            </p:pic>
          </p:grpSp>
          <p:grpSp>
            <p:nvGrpSpPr>
              <p:cNvPr id="23" name="组合 22"/>
              <p:cNvGrpSpPr/>
              <p:nvPr/>
            </p:nvGrpSpPr>
            <p:grpSpPr>
              <a:xfrm>
                <a:off x="7878591" y="1340136"/>
                <a:ext cx="1156590" cy="2181166"/>
                <a:chOff x="7938973" y="1340136"/>
                <a:chExt cx="1156590" cy="2181166"/>
              </a:xfrm>
            </p:grpSpPr>
            <p:pic>
              <p:nvPicPr>
                <p:cNvPr id="30" name="图片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68660" y="1340136"/>
                  <a:ext cx="1097217" cy="1080000"/>
                </a:xfrm>
                <a:prstGeom prst="rect">
                  <a:avLst/>
                </a:prstGeom>
              </p:spPr>
            </p:pic>
            <p:pic>
              <p:nvPicPr>
                <p:cNvPr id="31" name="图片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38973" y="2441302"/>
                  <a:ext cx="1156590" cy="1080000"/>
                </a:xfrm>
                <a:prstGeom prst="rect">
                  <a:avLst/>
                </a:prstGeom>
              </p:spPr>
            </p:pic>
          </p:grpSp>
          <p:sp>
            <p:nvSpPr>
              <p:cNvPr id="24" name="文本框 23"/>
              <p:cNvSpPr txBox="1"/>
              <p:nvPr/>
            </p:nvSpPr>
            <p:spPr>
              <a:xfrm>
                <a:off x="490127" y="1040919"/>
                <a:ext cx="792000" cy="360000"/>
              </a:xfrm>
              <a:prstGeom prst="rect">
                <a:avLst/>
              </a:prstGeom>
              <a:noFill/>
            </p:spPr>
            <p:txBody>
              <a:bodyPr wrap="square" rtlCol="0">
                <a:spAutoFit/>
              </a:bodyPr>
              <a:lstStyle/>
              <a:p>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6</a:t>
                </a:r>
                <a:r>
                  <a:rPr lang="en-US" altLang="zh-CN" baseline="-25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a:t>
                </a:r>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mc</a:t>
                </a:r>
                <a:endParaRPr lang="zh-CN" altLang="en-US"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文本框 24"/>
              <p:cNvSpPr txBox="1"/>
              <p:nvPr/>
            </p:nvSpPr>
            <p:spPr>
              <a:xfrm>
                <a:off x="2100288" y="1023667"/>
                <a:ext cx="828000" cy="360000"/>
              </a:xfrm>
              <a:prstGeom prst="rect">
                <a:avLst/>
              </a:prstGeom>
              <a:noFill/>
            </p:spPr>
            <p:txBody>
              <a:bodyPr wrap="square" rtlCol="0">
                <a:spAutoFit/>
              </a:bodyPr>
              <a:lstStyle/>
              <a:p>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Pmn2</a:t>
                </a:r>
                <a:r>
                  <a:rPr lang="en-US" altLang="zh-CN" baseline="-25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endParaRPr lang="zh-CN" altLang="en-US"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文本框 25"/>
              <p:cNvSpPr txBox="1"/>
              <p:nvPr/>
            </p:nvSpPr>
            <p:spPr>
              <a:xfrm>
                <a:off x="3443417" y="1019001"/>
                <a:ext cx="972000" cy="369332"/>
              </a:xfrm>
              <a:prstGeom prst="rect">
                <a:avLst/>
              </a:prstGeom>
              <a:noFill/>
            </p:spPr>
            <p:txBody>
              <a:bodyPr wrap="square" rtlCol="0">
                <a:spAutoFit/>
              </a:bodyPr>
              <a:lstStyle/>
              <a:p>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baseline="-25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r>
                  <a:rPr lang="en-US" altLang="zh-CN"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(Z=2)</a:t>
                </a:r>
                <a:endParaRPr lang="zh-CN" altLang="en-US"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文本框 26"/>
              <p:cNvSpPr txBox="1"/>
              <p:nvPr/>
            </p:nvSpPr>
            <p:spPr>
              <a:xfrm>
                <a:off x="4950548" y="1019001"/>
                <a:ext cx="972000" cy="369332"/>
              </a:xfrm>
              <a:prstGeom prst="rect">
                <a:avLst/>
              </a:prstGeom>
              <a:noFill/>
            </p:spPr>
            <p:txBody>
              <a:bodyPr wrap="square" rtlCol="0">
                <a:spAutoFit/>
              </a:bodyPr>
              <a:lstStyle/>
              <a:p>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baseline="-25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r>
                  <a:rPr lang="en-US" altLang="zh-CN"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(Z=4)</a:t>
                </a:r>
                <a:endParaRPr lang="zh-CN" altLang="en-US"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文本框 27"/>
              <p:cNvSpPr txBox="1"/>
              <p:nvPr/>
            </p:nvSpPr>
            <p:spPr>
              <a:xfrm>
                <a:off x="6719098" y="1019001"/>
                <a:ext cx="684000" cy="369332"/>
              </a:xfrm>
              <a:prstGeom prst="rect">
                <a:avLst/>
              </a:prstGeom>
              <a:noFill/>
            </p:spPr>
            <p:txBody>
              <a:bodyPr wrap="square" rtlCol="0">
                <a:spAutoFit/>
              </a:bodyPr>
              <a:lstStyle/>
              <a:p>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a:t>
                </a:r>
                <a:r>
                  <a:rPr lang="en-US" altLang="zh-CN"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a:t>
                </a:r>
                <a:endParaRPr lang="zh-CN" altLang="en-US"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文本框 28"/>
              <p:cNvSpPr txBox="1"/>
              <p:nvPr/>
            </p:nvSpPr>
            <p:spPr>
              <a:xfrm>
                <a:off x="8078886" y="1023667"/>
                <a:ext cx="756000" cy="360000"/>
              </a:xfrm>
              <a:prstGeom prst="rect">
                <a:avLst/>
              </a:prstGeom>
              <a:noFill/>
            </p:spPr>
            <p:txBody>
              <a:bodyPr wrap="square" rtlCol="0">
                <a:spAutoFit/>
              </a:bodyPr>
              <a:lstStyle/>
              <a:p>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baseline="-25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r>
                  <a:rPr lang="en-US" altLang="zh-CN"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a:t>
                </a:r>
                <a:endParaRPr lang="zh-CN" altLang="en-US"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7" name="文本框 16"/>
            <p:cNvSpPr txBox="1"/>
            <p:nvPr/>
          </p:nvSpPr>
          <p:spPr>
            <a:xfrm>
              <a:off x="-1840" y="3521504"/>
              <a:ext cx="1858201" cy="369332"/>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smtClean="0">
                  <a:solidFill>
                    <a:srgbClr val="0000FF"/>
                  </a:solidFill>
                  <a:latin typeface="微软雅黑" panose="020B0503020204020204" pitchFamily="34" charset="-122"/>
                  <a:ea typeface="微软雅黑" panose="020B0503020204020204" pitchFamily="34" charset="-122"/>
                </a:rPr>
                <a:t>结构搜索结果</a:t>
              </a:r>
              <a:endParaRPr lang="zh-CN" altLang="en-US" dirty="0">
                <a:solidFill>
                  <a:srgbClr val="0000FF"/>
                </a:solidFill>
                <a:latin typeface="微软雅黑" panose="020B0503020204020204" pitchFamily="34" charset="-122"/>
                <a:ea typeface="微软雅黑" panose="020B0503020204020204" pitchFamily="34" charset="-122"/>
              </a:endParaRPr>
            </a:p>
          </p:txBody>
        </p:sp>
      </p:grpSp>
      <p:sp>
        <p:nvSpPr>
          <p:cNvPr id="42" name="文本框 41"/>
          <p:cNvSpPr txBox="1"/>
          <p:nvPr/>
        </p:nvSpPr>
        <p:spPr>
          <a:xfrm>
            <a:off x="-47106" y="748248"/>
            <a:ext cx="1396536" cy="369332"/>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smtClean="0">
                <a:solidFill>
                  <a:srgbClr val="0000FF"/>
                </a:solidFill>
                <a:latin typeface="微软雅黑" panose="020B0503020204020204" pitchFamily="34" charset="-122"/>
                <a:ea typeface="微软雅黑" panose="020B0503020204020204" pitchFamily="34" charset="-122"/>
              </a:rPr>
              <a:t>研究现状</a:t>
            </a:r>
            <a:endParaRPr lang="zh-CN" altLang="en-US" dirty="0">
              <a:solidFill>
                <a:srgbClr val="0000FF"/>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4181782" y="1913812"/>
            <a:ext cx="3889206" cy="400110"/>
          </a:xfrm>
          <a:prstGeom prst="rect">
            <a:avLst/>
          </a:prstGeom>
          <a:solidFill>
            <a:srgbClr val="0000FF"/>
          </a:solidFill>
          <a:effectLst>
            <a:outerShdw blurRad="50800" dist="38100" dir="2700000" algn="tl" rotWithShape="0">
              <a:prstClr val="black">
                <a:alpha val="40000"/>
              </a:prstClr>
            </a:outerShdw>
          </a:effectLst>
        </p:spPr>
        <p:txBody>
          <a:bodyPr wrap="none" rtlCol="0">
            <a:spAutoFit/>
          </a:bodyPr>
          <a:lstStyle/>
          <a:p>
            <a:r>
              <a:rPr lang="zh-CN" altLang="en-US" sz="2000" b="1" dirty="0" smtClean="0">
                <a:solidFill>
                  <a:srgbClr val="FFFF00"/>
                </a:solidFill>
                <a:latin typeface="微软雅黑" panose="020B0503020204020204" pitchFamily="34" charset="-122"/>
                <a:ea typeface="微软雅黑" panose="020B0503020204020204" pitchFamily="34" charset="-122"/>
              </a:rPr>
              <a:t>实验上未解析出低温高压相结构</a:t>
            </a:r>
            <a:endParaRPr lang="zh-CN" altLang="en-US" sz="2000" b="1" dirty="0">
              <a:solidFill>
                <a:srgbClr val="FFFF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7135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60957" y="86257"/>
            <a:ext cx="3135795" cy="461665"/>
          </a:xfrm>
          <a:prstGeom prst="rect">
            <a:avLst/>
          </a:prstGeom>
          <a:noFill/>
        </p:spPr>
        <p:txBody>
          <a:bodyPr wrap="none" rtlCol="0">
            <a:spAutoFit/>
          </a:bodyPr>
          <a:lstStyle/>
          <a:p>
            <a:r>
              <a:rPr lang="en-US" altLang="zh-CN" sz="2400" dirty="0">
                <a:solidFill>
                  <a:srgbClr val="DA251C"/>
                </a:solidFill>
                <a:latin typeface="微软雅黑" panose="020B0503020204020204" pitchFamily="34" charset="-122"/>
                <a:ea typeface="微软雅黑" panose="020B0503020204020204" pitchFamily="34" charset="-122"/>
              </a:rPr>
              <a:t>1</a:t>
            </a:r>
            <a:r>
              <a:rPr lang="zh-CN" altLang="en-US" sz="2400" dirty="0" smtClean="0">
                <a:solidFill>
                  <a:srgbClr val="DA251C"/>
                </a:solidFill>
                <a:latin typeface="微软雅黑" panose="020B0503020204020204" pitchFamily="34" charset="-122"/>
                <a:ea typeface="微软雅黑" panose="020B0503020204020204" pitchFamily="34" charset="-122"/>
              </a:rPr>
              <a:t>、氨硼烷的结构相变</a:t>
            </a:r>
            <a:endParaRPr lang="zh-CN" altLang="en-US" sz="2400" dirty="0">
              <a:solidFill>
                <a:srgbClr val="DA251C"/>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2945" y="1061162"/>
            <a:ext cx="3984325" cy="5801115"/>
            <a:chOff x="52945" y="1135050"/>
            <a:chExt cx="3984325" cy="5801115"/>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45" y="1135050"/>
              <a:ext cx="1969883" cy="1800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1391" y="1135050"/>
              <a:ext cx="1955879" cy="180000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45" y="2954682"/>
              <a:ext cx="1957650" cy="1800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2891" y="2954682"/>
              <a:ext cx="1983996" cy="180000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45" y="4808057"/>
              <a:ext cx="1966167" cy="18000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2891" y="4808057"/>
              <a:ext cx="1952008" cy="1800000"/>
            </a:xfrm>
            <a:prstGeom prst="rect">
              <a:avLst/>
            </a:prstGeom>
          </p:spPr>
        </p:pic>
        <p:sp>
          <p:nvSpPr>
            <p:cNvPr id="10" name="文本框 9"/>
            <p:cNvSpPr txBox="1"/>
            <p:nvPr/>
          </p:nvSpPr>
          <p:spPr>
            <a:xfrm>
              <a:off x="1034822" y="6628388"/>
              <a:ext cx="2159566"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氨</a:t>
              </a:r>
              <a:r>
                <a:rPr lang="zh-CN" altLang="en-US" sz="1400" dirty="0" smtClean="0">
                  <a:latin typeface="微软雅黑" panose="020B0503020204020204" pitchFamily="34" charset="-122"/>
                  <a:ea typeface="微软雅黑" panose="020B0503020204020204" pitchFamily="34" charset="-122"/>
                  <a:cs typeface="Times New Roman" panose="02020603050405020304" pitchFamily="18" charset="0"/>
                </a:rPr>
                <a:t>硼烷各高压相的声子谱</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1" name="组合 10"/>
          <p:cNvGrpSpPr/>
          <p:nvPr/>
        </p:nvGrpSpPr>
        <p:grpSpPr>
          <a:xfrm>
            <a:off x="4223124" y="669712"/>
            <a:ext cx="4838820" cy="4951480"/>
            <a:chOff x="98405" y="767888"/>
            <a:chExt cx="4838820" cy="4951480"/>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05" y="767888"/>
              <a:ext cx="4838820" cy="4644000"/>
            </a:xfrm>
            <a:prstGeom prst="rect">
              <a:avLst/>
            </a:prstGeom>
          </p:spPr>
        </p:pic>
        <p:sp>
          <p:nvSpPr>
            <p:cNvPr id="13" name="文本框 12"/>
            <p:cNvSpPr txBox="1"/>
            <p:nvPr/>
          </p:nvSpPr>
          <p:spPr>
            <a:xfrm>
              <a:off x="2070476" y="5411591"/>
              <a:ext cx="1441420"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氨硼烷的焓差</a:t>
              </a:r>
              <a:r>
                <a:rPr lang="zh-CN" altLang="en-US" sz="1400" dirty="0" smtClean="0">
                  <a:latin typeface="微软雅黑" panose="020B0503020204020204" pitchFamily="34" charset="-122"/>
                  <a:ea typeface="微软雅黑" panose="020B0503020204020204" pitchFamily="34" charset="-122"/>
                  <a:cs typeface="Times New Roman" panose="02020603050405020304" pitchFamily="18" charset="0"/>
                </a:rPr>
                <a:t>图</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4" name="文本框 13"/>
          <p:cNvSpPr txBox="1"/>
          <p:nvPr/>
        </p:nvSpPr>
        <p:spPr>
          <a:xfrm>
            <a:off x="0" y="666163"/>
            <a:ext cx="1627369" cy="369332"/>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smtClean="0">
                <a:solidFill>
                  <a:srgbClr val="0000FF"/>
                </a:solidFill>
                <a:latin typeface="微软雅黑" panose="020B0503020204020204" pitchFamily="34" charset="-122"/>
                <a:ea typeface="微软雅黑" panose="020B0503020204020204" pitchFamily="34" charset="-122"/>
              </a:rPr>
              <a:t>结构稳定性</a:t>
            </a:r>
            <a:endParaRPr lang="zh-CN" altLang="en-US" dirty="0">
              <a:solidFill>
                <a:srgbClr val="0000FF"/>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4079541" y="5606081"/>
            <a:ext cx="4982403" cy="1162749"/>
            <a:chOff x="4079541" y="5606081"/>
            <a:chExt cx="4982403" cy="1162749"/>
          </a:xfrm>
        </p:grpSpPr>
        <p:grpSp>
          <p:nvGrpSpPr>
            <p:cNvPr id="16" name="组合 15"/>
            <p:cNvGrpSpPr/>
            <p:nvPr/>
          </p:nvGrpSpPr>
          <p:grpSpPr>
            <a:xfrm>
              <a:off x="4079541" y="5606081"/>
              <a:ext cx="4982403" cy="1162749"/>
              <a:chOff x="132789" y="5744530"/>
              <a:chExt cx="4982403" cy="1162749"/>
            </a:xfrm>
          </p:grpSpPr>
          <p:sp>
            <p:nvSpPr>
              <p:cNvPr id="20" name="文本框 19"/>
              <p:cNvSpPr txBox="1"/>
              <p:nvPr/>
            </p:nvSpPr>
            <p:spPr>
              <a:xfrm>
                <a:off x="132789" y="5922393"/>
                <a:ext cx="800219"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altLang="zh-CN" i="1" dirty="0" smtClean="0">
                    <a:latin typeface="Times New Roman" panose="02020603050405020304" pitchFamily="18" charset="0"/>
                    <a:cs typeface="Times New Roman" panose="02020603050405020304" pitchFamily="18" charset="0"/>
                  </a:rPr>
                  <a:t>P</a:t>
                </a:r>
                <a:r>
                  <a:rPr lang="en-US" altLang="zh-CN" dirty="0" smtClean="0">
                    <a:latin typeface="Times New Roman" panose="02020603050405020304" pitchFamily="18" charset="0"/>
                    <a:cs typeface="Times New Roman" panose="02020603050405020304" pitchFamily="18" charset="0"/>
                  </a:rPr>
                  <a:t>6</a:t>
                </a:r>
                <a:r>
                  <a:rPr lang="en-US" altLang="zh-CN" baseline="-25000" dirty="0" smtClean="0">
                    <a:latin typeface="Times New Roman" panose="02020603050405020304" pitchFamily="18" charset="0"/>
                    <a:cs typeface="Times New Roman" panose="02020603050405020304" pitchFamily="18" charset="0"/>
                  </a:rPr>
                  <a:t>3</a:t>
                </a:r>
                <a:r>
                  <a:rPr lang="en-US" altLang="zh-CN" i="1" dirty="0" smtClean="0">
                    <a:latin typeface="Times New Roman" panose="02020603050405020304" pitchFamily="18" charset="0"/>
                    <a:cs typeface="Times New Roman" panose="02020603050405020304" pitchFamily="18" charset="0"/>
                  </a:rPr>
                  <a:t>mc</a:t>
                </a:r>
                <a:endParaRPr lang="zh-CN" altLang="en-US" i="1"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1683888" y="5922393"/>
                <a:ext cx="825867"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altLang="zh-CN" i="1" dirty="0" smtClean="0">
                    <a:latin typeface="Times New Roman" panose="02020603050405020304" pitchFamily="18" charset="0"/>
                    <a:cs typeface="Times New Roman" panose="02020603050405020304" pitchFamily="18" charset="0"/>
                  </a:rPr>
                  <a:t>Pmn</a:t>
                </a:r>
                <a:r>
                  <a:rPr lang="en-US" altLang="zh-CN" dirty="0" smtClean="0">
                    <a:latin typeface="Times New Roman" panose="02020603050405020304" pitchFamily="18" charset="0"/>
                    <a:cs typeface="Times New Roman" panose="02020603050405020304" pitchFamily="18" charset="0"/>
                  </a:rPr>
                  <a:t>2</a:t>
                </a:r>
                <a:r>
                  <a:rPr lang="en-US" altLang="zh-CN" baseline="-25000" dirty="0" smtClean="0">
                    <a:latin typeface="Times New Roman" panose="02020603050405020304" pitchFamily="18" charset="0"/>
                    <a:cs typeface="Times New Roman" panose="02020603050405020304" pitchFamily="18" charset="0"/>
                  </a:rPr>
                  <a:t>1</a:t>
                </a:r>
                <a:endParaRPr lang="zh-CN" altLang="en-US" i="1"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3234987" y="5922393"/>
                <a:ext cx="1072730"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altLang="zh-CN" i="1" dirty="0" smtClean="0">
                    <a:latin typeface="Times New Roman" panose="02020603050405020304" pitchFamily="18" charset="0"/>
                    <a:cs typeface="Times New Roman" panose="02020603050405020304" pitchFamily="18" charset="0"/>
                  </a:rPr>
                  <a:t>P</a:t>
                </a:r>
                <a:r>
                  <a:rPr lang="en-US" altLang="zh-CN" dirty="0" smtClean="0">
                    <a:latin typeface="Times New Roman" panose="02020603050405020304" pitchFamily="18" charset="0"/>
                    <a:cs typeface="Times New Roman" panose="02020603050405020304" pitchFamily="18" charset="0"/>
                  </a:rPr>
                  <a:t>2</a:t>
                </a:r>
                <a:r>
                  <a:rPr lang="en-US" altLang="zh-CN" baseline="-25000" dirty="0" smtClean="0">
                    <a:latin typeface="Times New Roman" panose="02020603050405020304" pitchFamily="18" charset="0"/>
                    <a:cs typeface="Times New Roman" panose="02020603050405020304" pitchFamily="18" charset="0"/>
                  </a:rPr>
                  <a:t>1</a:t>
                </a:r>
                <a:r>
                  <a:rPr lang="en-US" altLang="zh-CN" dirty="0" smtClean="0">
                    <a:latin typeface="Times New Roman" panose="02020603050405020304" pitchFamily="18" charset="0"/>
                    <a:cs typeface="Times New Roman" panose="02020603050405020304" pitchFamily="18" charset="0"/>
                  </a:rPr>
                  <a:t>(Z=2)</a:t>
                </a:r>
                <a:endParaRPr lang="zh-CN" altLang="en-US"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3706729" y="6537947"/>
                <a:ext cx="1072730"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altLang="zh-CN" i="1" dirty="0" smtClean="0">
                    <a:latin typeface="Times New Roman" panose="02020603050405020304" pitchFamily="18" charset="0"/>
                    <a:cs typeface="Times New Roman" panose="02020603050405020304" pitchFamily="18" charset="0"/>
                  </a:rPr>
                  <a:t>P</a:t>
                </a:r>
                <a:r>
                  <a:rPr lang="en-US" altLang="zh-CN" dirty="0" smtClean="0">
                    <a:latin typeface="Times New Roman" panose="02020603050405020304" pitchFamily="18" charset="0"/>
                    <a:cs typeface="Times New Roman" panose="02020603050405020304" pitchFamily="18" charset="0"/>
                  </a:rPr>
                  <a:t>2</a:t>
                </a:r>
                <a:r>
                  <a:rPr lang="en-US" altLang="zh-CN" baseline="-25000" dirty="0" smtClean="0">
                    <a:latin typeface="Times New Roman" panose="02020603050405020304" pitchFamily="18" charset="0"/>
                    <a:cs typeface="Times New Roman" panose="02020603050405020304" pitchFamily="18" charset="0"/>
                  </a:rPr>
                  <a:t>1</a:t>
                </a:r>
                <a:r>
                  <a:rPr lang="en-US" altLang="zh-CN" dirty="0" smtClean="0">
                    <a:latin typeface="Times New Roman" panose="02020603050405020304" pitchFamily="18" charset="0"/>
                    <a:cs typeface="Times New Roman" panose="02020603050405020304" pitchFamily="18" charset="0"/>
                  </a:rPr>
                  <a:t>(Z=4)</a:t>
                </a:r>
                <a:endParaRPr lang="zh-CN" altLang="en-US"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1998863" y="6537947"/>
                <a:ext cx="697627"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altLang="zh-CN" i="1" dirty="0" smtClean="0">
                    <a:latin typeface="Times New Roman" panose="02020603050405020304" pitchFamily="18" charset="0"/>
                    <a:cs typeface="Times New Roman" panose="02020603050405020304" pitchFamily="18" charset="0"/>
                  </a:rPr>
                  <a:t>C</a:t>
                </a:r>
                <a:r>
                  <a:rPr lang="en-US" altLang="zh-CN" dirty="0" smtClean="0">
                    <a:latin typeface="Times New Roman" panose="02020603050405020304" pitchFamily="18" charset="0"/>
                    <a:cs typeface="Times New Roman" panose="02020603050405020304" pitchFamily="18" charset="0"/>
                  </a:rPr>
                  <a:t>2/</a:t>
                </a:r>
                <a:r>
                  <a:rPr lang="en-US" altLang="zh-CN" i="1" dirty="0" smtClean="0">
                    <a:latin typeface="Times New Roman" panose="02020603050405020304" pitchFamily="18" charset="0"/>
                    <a:cs typeface="Times New Roman" panose="02020603050405020304" pitchFamily="18" charset="0"/>
                  </a:rPr>
                  <a:t>m</a:t>
                </a:r>
                <a:endParaRPr lang="zh-CN" altLang="en-US" i="1" dirty="0">
                  <a:latin typeface="Times New Roman" panose="02020603050405020304" pitchFamily="18" charset="0"/>
                  <a:cs typeface="Times New Roman" panose="02020603050405020304" pitchFamily="18" charset="0"/>
                </a:endParaRPr>
              </a:p>
            </p:txBody>
          </p:sp>
          <p:sp>
            <p:nvSpPr>
              <p:cNvPr id="25" name="文本框 24"/>
              <p:cNvSpPr txBox="1"/>
              <p:nvPr/>
            </p:nvSpPr>
            <p:spPr>
              <a:xfrm>
                <a:off x="226878" y="6524339"/>
                <a:ext cx="761747"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altLang="zh-CN" i="1" dirty="0" smtClean="0">
                    <a:latin typeface="Times New Roman" panose="02020603050405020304" pitchFamily="18" charset="0"/>
                    <a:cs typeface="Times New Roman" panose="02020603050405020304" pitchFamily="18" charset="0"/>
                  </a:rPr>
                  <a:t>P</a:t>
                </a:r>
                <a:r>
                  <a:rPr lang="en-US" altLang="zh-CN" dirty="0" smtClean="0">
                    <a:latin typeface="Times New Roman" panose="02020603050405020304" pitchFamily="18" charset="0"/>
                    <a:cs typeface="Times New Roman" panose="02020603050405020304" pitchFamily="18" charset="0"/>
                  </a:rPr>
                  <a:t>2</a:t>
                </a:r>
                <a:r>
                  <a:rPr lang="en-US" altLang="zh-CN" baseline="-25000" dirty="0" smtClean="0">
                    <a:latin typeface="Times New Roman" panose="02020603050405020304" pitchFamily="18" charset="0"/>
                    <a:cs typeface="Times New Roman" panose="02020603050405020304" pitchFamily="18" charset="0"/>
                  </a:rPr>
                  <a:t>1</a:t>
                </a:r>
                <a:r>
                  <a:rPr lang="en-US" altLang="zh-CN" dirty="0" smtClean="0">
                    <a:latin typeface="Times New Roman" panose="02020603050405020304" pitchFamily="18" charset="0"/>
                    <a:cs typeface="Times New Roman" panose="02020603050405020304" pitchFamily="18" charset="0"/>
                  </a:rPr>
                  <a:t>/</a:t>
                </a:r>
                <a:r>
                  <a:rPr lang="en-US" altLang="zh-CN" i="1" dirty="0" smtClean="0">
                    <a:latin typeface="Times New Roman" panose="02020603050405020304" pitchFamily="18" charset="0"/>
                    <a:cs typeface="Times New Roman" panose="02020603050405020304" pitchFamily="18" charset="0"/>
                  </a:rPr>
                  <a:t>m</a:t>
                </a:r>
                <a:endParaRPr lang="zh-CN" altLang="en-US" i="1" dirty="0">
                  <a:latin typeface="Times New Roman" panose="02020603050405020304" pitchFamily="18" charset="0"/>
                  <a:cs typeface="Times New Roman" panose="02020603050405020304" pitchFamily="18" charset="0"/>
                </a:endParaRPr>
              </a:p>
            </p:txBody>
          </p:sp>
          <p:cxnSp>
            <p:nvCxnSpPr>
              <p:cNvPr id="26" name="直接箭头连接符 25"/>
              <p:cNvCxnSpPr>
                <a:stCxn id="20" idx="3"/>
                <a:endCxn id="21" idx="1"/>
              </p:cNvCxnSpPr>
              <p:nvPr/>
            </p:nvCxnSpPr>
            <p:spPr>
              <a:xfrm>
                <a:off x="933008" y="6107059"/>
                <a:ext cx="75088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1" idx="3"/>
                <a:endCxn id="22" idx="1"/>
              </p:cNvCxnSpPr>
              <p:nvPr/>
            </p:nvCxnSpPr>
            <p:spPr>
              <a:xfrm>
                <a:off x="2509755" y="6107059"/>
                <a:ext cx="72523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875580" y="5799282"/>
                <a:ext cx="881973" cy="307777"/>
              </a:xfrm>
              <a:prstGeom prst="rect">
                <a:avLst/>
              </a:prstGeom>
              <a:noFill/>
            </p:spPr>
            <p:txBody>
              <a:bodyPr wrap="none" rtlCol="0">
                <a:spAutoFit/>
              </a:bodyPr>
              <a:lstStyle/>
              <a:p>
                <a:r>
                  <a:rPr lang="en-US" altLang="zh-CN" sz="1400" dirty="0" smtClean="0">
                    <a:solidFill>
                      <a:srgbClr val="0000FF"/>
                    </a:solidFill>
                    <a:latin typeface="Times New Roman" panose="02020603050405020304" pitchFamily="18" charset="0"/>
                    <a:cs typeface="Times New Roman" panose="02020603050405020304" pitchFamily="18" charset="0"/>
                  </a:rPr>
                  <a:t>1.23 GPa</a:t>
                </a:r>
                <a:endParaRPr lang="zh-CN" altLang="en-US" sz="1400" dirty="0">
                  <a:solidFill>
                    <a:srgbClr val="0000FF"/>
                  </a:solidFill>
                  <a:latin typeface="Times New Roman" panose="02020603050405020304" pitchFamily="18" charset="0"/>
                  <a:cs typeface="Times New Roman" panose="02020603050405020304" pitchFamily="18" charset="0"/>
                </a:endParaRPr>
              </a:p>
            </p:txBody>
          </p:sp>
          <p:sp>
            <p:nvSpPr>
              <p:cNvPr id="29" name="文本框 28"/>
              <p:cNvSpPr txBox="1"/>
              <p:nvPr/>
            </p:nvSpPr>
            <p:spPr>
              <a:xfrm>
                <a:off x="2433116" y="5744530"/>
                <a:ext cx="881973" cy="307777"/>
              </a:xfrm>
              <a:prstGeom prst="rect">
                <a:avLst/>
              </a:prstGeom>
              <a:noFill/>
            </p:spPr>
            <p:txBody>
              <a:bodyPr wrap="none" rtlCol="0">
                <a:spAutoFit/>
              </a:bodyPr>
              <a:lstStyle/>
              <a:p>
                <a:r>
                  <a:rPr lang="en-US" altLang="zh-CN" sz="1400" dirty="0" smtClean="0">
                    <a:solidFill>
                      <a:srgbClr val="0000FF"/>
                    </a:solidFill>
                    <a:latin typeface="Times New Roman" panose="02020603050405020304" pitchFamily="18" charset="0"/>
                    <a:cs typeface="Times New Roman" panose="02020603050405020304" pitchFamily="18" charset="0"/>
                  </a:rPr>
                  <a:t>2.77 GPa</a:t>
                </a:r>
                <a:endParaRPr lang="zh-CN" altLang="en-US" sz="1400" dirty="0">
                  <a:solidFill>
                    <a:srgbClr val="0000FF"/>
                  </a:solidFill>
                  <a:latin typeface="Times New Roman" panose="02020603050405020304" pitchFamily="18" charset="0"/>
                  <a:cs typeface="Times New Roman" panose="02020603050405020304" pitchFamily="18" charset="0"/>
                </a:endParaRPr>
              </a:p>
            </p:txBody>
          </p:sp>
          <p:sp>
            <p:nvSpPr>
              <p:cNvPr id="30" name="文本框 29"/>
              <p:cNvSpPr txBox="1"/>
              <p:nvPr/>
            </p:nvSpPr>
            <p:spPr>
              <a:xfrm>
                <a:off x="4243094" y="5799282"/>
                <a:ext cx="872098" cy="307777"/>
              </a:xfrm>
              <a:prstGeom prst="rect">
                <a:avLst/>
              </a:prstGeom>
              <a:noFill/>
            </p:spPr>
            <p:txBody>
              <a:bodyPr wrap="none" rtlCol="0">
                <a:spAutoFit/>
              </a:bodyPr>
              <a:lstStyle/>
              <a:p>
                <a:r>
                  <a:rPr lang="en-US" altLang="zh-CN" sz="1400" dirty="0" smtClean="0">
                    <a:solidFill>
                      <a:srgbClr val="0000FF"/>
                    </a:solidFill>
                    <a:latin typeface="Times New Roman" panose="02020603050405020304" pitchFamily="18" charset="0"/>
                    <a:cs typeface="Times New Roman" panose="02020603050405020304" pitchFamily="18" charset="0"/>
                  </a:rPr>
                  <a:t>11.9 GPa</a:t>
                </a:r>
                <a:endParaRPr lang="zh-CN" altLang="en-US" sz="1400" dirty="0">
                  <a:solidFill>
                    <a:srgbClr val="0000FF"/>
                  </a:solidFill>
                  <a:latin typeface="Times New Roman" panose="02020603050405020304" pitchFamily="18" charset="0"/>
                  <a:cs typeface="Times New Roman" panose="02020603050405020304" pitchFamily="18" charset="0"/>
                </a:endParaRPr>
              </a:p>
            </p:txBody>
          </p:sp>
          <p:sp>
            <p:nvSpPr>
              <p:cNvPr id="31" name="文本框 30"/>
              <p:cNvSpPr txBox="1"/>
              <p:nvPr/>
            </p:nvSpPr>
            <p:spPr>
              <a:xfrm>
                <a:off x="2715419" y="6401228"/>
                <a:ext cx="855448" cy="307777"/>
              </a:xfrm>
              <a:prstGeom prst="rect">
                <a:avLst/>
              </a:prstGeom>
              <a:noFill/>
            </p:spPr>
            <p:txBody>
              <a:bodyPr wrap="square" rtlCol="0">
                <a:spAutoFit/>
              </a:bodyPr>
              <a:lstStyle/>
              <a:p>
                <a:r>
                  <a:rPr lang="en-US" altLang="zh-CN" sz="1400" dirty="0" smtClean="0">
                    <a:solidFill>
                      <a:srgbClr val="0000FF"/>
                    </a:solidFill>
                    <a:latin typeface="Times New Roman" panose="02020603050405020304" pitchFamily="18" charset="0"/>
                    <a:cs typeface="Times New Roman" panose="02020603050405020304" pitchFamily="18" charset="0"/>
                  </a:rPr>
                  <a:t>13.8 GPa</a:t>
                </a:r>
                <a:endParaRPr lang="zh-CN" altLang="en-US" sz="1400" dirty="0">
                  <a:solidFill>
                    <a:srgbClr val="0000FF"/>
                  </a:solidFill>
                  <a:latin typeface="Times New Roman" panose="02020603050405020304" pitchFamily="18" charset="0"/>
                  <a:cs typeface="Times New Roman" panose="02020603050405020304" pitchFamily="18" charset="0"/>
                </a:endParaRPr>
              </a:p>
            </p:txBody>
          </p:sp>
          <p:sp>
            <p:nvSpPr>
              <p:cNvPr id="32" name="文本框 31"/>
              <p:cNvSpPr txBox="1"/>
              <p:nvPr/>
            </p:nvSpPr>
            <p:spPr>
              <a:xfrm>
                <a:off x="1135298" y="6420352"/>
                <a:ext cx="881973" cy="307777"/>
              </a:xfrm>
              <a:prstGeom prst="rect">
                <a:avLst/>
              </a:prstGeom>
              <a:noFill/>
            </p:spPr>
            <p:txBody>
              <a:bodyPr wrap="none" rtlCol="0">
                <a:spAutoFit/>
              </a:bodyPr>
              <a:lstStyle/>
              <a:p>
                <a:r>
                  <a:rPr lang="en-US" altLang="zh-CN" sz="1400" dirty="0" smtClean="0">
                    <a:solidFill>
                      <a:srgbClr val="0000FF"/>
                    </a:solidFill>
                    <a:latin typeface="Times New Roman" panose="02020603050405020304" pitchFamily="18" charset="0"/>
                    <a:cs typeface="Times New Roman" panose="02020603050405020304" pitchFamily="18" charset="0"/>
                  </a:rPr>
                  <a:t>22.3 GPa</a:t>
                </a:r>
                <a:endParaRPr lang="zh-CN" altLang="en-US" sz="1400" dirty="0">
                  <a:solidFill>
                    <a:srgbClr val="0000FF"/>
                  </a:solidFill>
                  <a:latin typeface="Times New Roman" panose="02020603050405020304" pitchFamily="18" charset="0"/>
                  <a:cs typeface="Times New Roman" panose="02020603050405020304" pitchFamily="18" charset="0"/>
                </a:endParaRPr>
              </a:p>
            </p:txBody>
          </p:sp>
        </p:grpSp>
        <p:cxnSp>
          <p:nvCxnSpPr>
            <p:cNvPr id="17" name="肘形连接符 16"/>
            <p:cNvCxnSpPr>
              <a:stCxn id="22" idx="3"/>
              <a:endCxn id="23" idx="3"/>
            </p:cNvCxnSpPr>
            <p:nvPr/>
          </p:nvCxnSpPr>
          <p:spPr>
            <a:xfrm>
              <a:off x="8254469" y="5968610"/>
              <a:ext cx="471742" cy="615554"/>
            </a:xfrm>
            <a:prstGeom prst="bentConnector3">
              <a:avLst>
                <a:gd name="adj1" fmla="val 148459"/>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23" idx="1"/>
              <a:endCxn id="24" idx="3"/>
            </p:cNvCxnSpPr>
            <p:nvPr/>
          </p:nvCxnSpPr>
          <p:spPr>
            <a:xfrm flipH="1">
              <a:off x="6643242" y="6584164"/>
              <a:ext cx="101023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a:stCxn id="24" idx="1"/>
              <a:endCxn id="25" idx="3"/>
            </p:cNvCxnSpPr>
            <p:nvPr/>
          </p:nvCxnSpPr>
          <p:spPr>
            <a:xfrm flipH="1" flipV="1">
              <a:off x="4935377" y="6570556"/>
              <a:ext cx="1010238" cy="136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33" name="文本框 5">
            <a:extLst>
              <a:ext uri="{FF2B5EF4-FFF2-40B4-BE49-F238E27FC236}">
                <a16:creationId xmlns:a16="http://schemas.microsoft.com/office/drawing/2014/main" id="{31CBE235-5220-4F11-BB0F-0871B2BE5262}"/>
              </a:ext>
            </a:extLst>
          </p:cNvPr>
          <p:cNvSpPr txBox="1"/>
          <p:nvPr/>
        </p:nvSpPr>
        <p:spPr>
          <a:xfrm>
            <a:off x="4465" y="11907"/>
            <a:ext cx="1839575"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研究内容</a:t>
            </a:r>
            <a:endParaRPr lang="zh-CN" altLang="en-US" sz="3200" b="1" dirty="0">
              <a:solidFill>
                <a:schemeClr val="tx1"/>
              </a:solidFill>
            </a:endParaRPr>
          </a:p>
        </p:txBody>
      </p:sp>
    </p:spTree>
    <p:extLst>
      <p:ext uri="{BB962C8B-B14F-4D97-AF65-F5344CB8AC3E}">
        <p14:creationId xmlns:p14="http://schemas.microsoft.com/office/powerpoint/2010/main" val="3011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6880" y="1087595"/>
            <a:ext cx="3212478" cy="3027372"/>
          </a:xfrm>
          <a:prstGeom prst="rect">
            <a:avLst/>
          </a:prstGeom>
        </p:spPr>
      </p:pic>
      <p:sp>
        <p:nvSpPr>
          <p:cNvPr id="3" name="文本框 2"/>
          <p:cNvSpPr txBox="1"/>
          <p:nvPr/>
        </p:nvSpPr>
        <p:spPr>
          <a:xfrm>
            <a:off x="0" y="714612"/>
            <a:ext cx="3012363" cy="369332"/>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smtClean="0">
                <a:solidFill>
                  <a:srgbClr val="0000FF"/>
                </a:solidFill>
                <a:latin typeface="微软雅黑" panose="020B0503020204020204" pitchFamily="34" charset="-122"/>
                <a:ea typeface="微软雅黑" panose="020B0503020204020204" pitchFamily="34" charset="-122"/>
              </a:rPr>
              <a:t>温度压力相图与拉曼振动</a:t>
            </a:r>
            <a:endParaRPr lang="zh-CN" altLang="en-US" dirty="0">
              <a:solidFill>
                <a:srgbClr val="0000FF"/>
              </a:solidFill>
              <a:latin typeface="微软雅黑" panose="020B0503020204020204" pitchFamily="34" charset="-122"/>
              <a:ea typeface="微软雅黑" panose="020B0503020204020204" pitchFamily="34" charset="-122"/>
            </a:endParaRPr>
          </a:p>
        </p:txBody>
      </p:sp>
      <p:pic>
        <p:nvPicPr>
          <p:cNvPr id="4" name="图片 3"/>
          <p:cNvPicPr>
            <a:picLocks/>
          </p:cNvPicPr>
          <p:nvPr/>
        </p:nvPicPr>
        <p:blipFill rotWithShape="1">
          <a:blip r:embed="rId3">
            <a:extLst>
              <a:ext uri="{28A0092B-C50C-407E-A947-70E740481C1C}">
                <a14:useLocalDpi xmlns:a14="http://schemas.microsoft.com/office/drawing/2010/main" val="0"/>
              </a:ext>
            </a:extLst>
          </a:blip>
          <a:srcRect r="51062"/>
          <a:stretch/>
        </p:blipFill>
        <p:spPr>
          <a:xfrm>
            <a:off x="134753" y="4124394"/>
            <a:ext cx="2160000" cy="2736000"/>
          </a:xfrm>
          <a:prstGeom prst="rect">
            <a:avLst/>
          </a:prstGeom>
        </p:spPr>
      </p:pic>
      <p:pic>
        <p:nvPicPr>
          <p:cNvPr id="5" name="图片 4"/>
          <p:cNvPicPr>
            <a:picLocks/>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682"/>
          <a:stretch/>
        </p:blipFill>
        <p:spPr>
          <a:xfrm>
            <a:off x="2294753" y="4124394"/>
            <a:ext cx="2268000" cy="2736000"/>
          </a:xfrm>
          <a:prstGeom prst="rect">
            <a:avLst/>
          </a:prstGeom>
        </p:spPr>
      </p:pic>
      <p:grpSp>
        <p:nvGrpSpPr>
          <p:cNvPr id="6" name="组合 5"/>
          <p:cNvGrpSpPr/>
          <p:nvPr/>
        </p:nvGrpSpPr>
        <p:grpSpPr>
          <a:xfrm>
            <a:off x="2479265" y="4361792"/>
            <a:ext cx="1789363" cy="2210112"/>
            <a:chOff x="625356" y="3959333"/>
            <a:chExt cx="1789363" cy="2210112"/>
          </a:xfrm>
        </p:grpSpPr>
        <p:cxnSp>
          <p:nvCxnSpPr>
            <p:cNvPr id="7" name="直接箭头连接符 6"/>
            <p:cNvCxnSpPr/>
            <p:nvPr/>
          </p:nvCxnSpPr>
          <p:spPr>
            <a:xfrm flipV="1">
              <a:off x="625356" y="3959333"/>
              <a:ext cx="771180" cy="2210112"/>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flipV="1">
              <a:off x="1916935" y="3959333"/>
              <a:ext cx="497784" cy="211096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2371028" y="5230784"/>
            <a:ext cx="2040034" cy="523220"/>
          </a:xfrm>
          <a:prstGeom prst="rect">
            <a:avLst/>
          </a:prstGeom>
          <a:solidFill>
            <a:srgbClr val="0000FF"/>
          </a:solidFill>
          <a:effectLst>
            <a:outerShdw blurRad="50800" dist="38100" dir="2700000" algn="tl" rotWithShape="0">
              <a:prstClr val="black">
                <a:alpha val="40000"/>
              </a:prstClr>
            </a:outerShdw>
          </a:effectLst>
        </p:spPr>
        <p:txBody>
          <a:bodyPr wrap="square" rtlCol="0">
            <a:spAutoFit/>
          </a:bodyPr>
          <a:lstStyle/>
          <a:p>
            <a:r>
              <a:rPr lang="zh-CN" altLang="en-US" sz="1400" b="1" dirty="0">
                <a:solidFill>
                  <a:srgbClr val="FFFF00"/>
                </a:solidFill>
                <a:latin typeface="微软雅黑" panose="020B0503020204020204" pitchFamily="34" charset="-122"/>
                <a:ea typeface="微软雅黑" panose="020B0503020204020204" pitchFamily="34" charset="-122"/>
              </a:rPr>
              <a:t>随着压强的增加</a:t>
            </a:r>
            <a:r>
              <a:rPr lang="en-US" altLang="zh-CN" sz="1400" b="1" dirty="0">
                <a:solidFill>
                  <a:srgbClr val="FFFF00"/>
                </a:solidFill>
                <a:latin typeface="微软雅黑" panose="020B0503020204020204" pitchFamily="34" charset="-122"/>
                <a:ea typeface="微软雅黑" panose="020B0503020204020204" pitchFamily="34" charset="-122"/>
              </a:rPr>
              <a:t>B-H</a:t>
            </a:r>
            <a:r>
              <a:rPr lang="zh-CN" altLang="en-US" sz="1400" b="1" dirty="0">
                <a:solidFill>
                  <a:srgbClr val="FFFF00"/>
                </a:solidFill>
                <a:latin typeface="微软雅黑" panose="020B0503020204020204" pitchFamily="34" charset="-122"/>
                <a:ea typeface="微软雅黑" panose="020B0503020204020204" pitchFamily="34" charset="-122"/>
              </a:rPr>
              <a:t>键的增强和</a:t>
            </a:r>
            <a:r>
              <a:rPr lang="en-US" altLang="zh-CN" sz="1400" b="1" dirty="0">
                <a:solidFill>
                  <a:srgbClr val="FFFF00"/>
                </a:solidFill>
                <a:latin typeface="微软雅黑" panose="020B0503020204020204" pitchFamily="34" charset="-122"/>
                <a:ea typeface="微软雅黑" panose="020B0503020204020204" pitchFamily="34" charset="-122"/>
              </a:rPr>
              <a:t>N-H</a:t>
            </a:r>
            <a:r>
              <a:rPr lang="zh-CN" altLang="en-US" sz="1400" b="1" dirty="0">
                <a:solidFill>
                  <a:srgbClr val="FFFF00"/>
                </a:solidFill>
                <a:latin typeface="微软雅黑" panose="020B0503020204020204" pitchFamily="34" charset="-122"/>
                <a:ea typeface="微软雅黑" panose="020B0503020204020204" pitchFamily="34" charset="-122"/>
              </a:rPr>
              <a:t>键的减弱</a:t>
            </a:r>
          </a:p>
        </p:txBody>
      </p:sp>
      <p:sp>
        <p:nvSpPr>
          <p:cNvPr id="10" name="文本框 9"/>
          <p:cNvSpPr txBox="1"/>
          <p:nvPr/>
        </p:nvSpPr>
        <p:spPr>
          <a:xfrm>
            <a:off x="196387" y="5230784"/>
            <a:ext cx="2036732" cy="523220"/>
          </a:xfrm>
          <a:prstGeom prst="rect">
            <a:avLst/>
          </a:prstGeom>
          <a:solidFill>
            <a:srgbClr val="0000FF"/>
          </a:solidFill>
          <a:effectLst>
            <a:outerShdw blurRad="50800" dist="38100" dir="2700000" algn="tl" rotWithShape="0">
              <a:prstClr val="black">
                <a:alpha val="40000"/>
              </a:prstClr>
            </a:outerShdw>
          </a:effectLst>
        </p:spPr>
        <p:txBody>
          <a:bodyPr wrap="square" rtlCol="0">
            <a:spAutoFit/>
          </a:bodyPr>
          <a:lstStyle/>
          <a:p>
            <a:pPr algn="ctr"/>
            <a:r>
              <a:rPr lang="zh-CN" altLang="en-US" sz="1400" b="1" dirty="0" smtClean="0">
                <a:solidFill>
                  <a:srgbClr val="FFFF00"/>
                </a:solidFill>
                <a:latin typeface="微软雅黑" panose="020B0503020204020204" pitchFamily="34" charset="-122"/>
                <a:ea typeface="微软雅黑" panose="020B0503020204020204" pitchFamily="34" charset="-122"/>
              </a:rPr>
              <a:t>随着压强的增加，拉曼锋明显的产生和消失</a:t>
            </a:r>
            <a:endParaRPr lang="zh-CN" altLang="en-US" sz="1400" b="1" dirty="0">
              <a:solidFill>
                <a:srgbClr val="FFFF00"/>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4519299" y="722214"/>
            <a:ext cx="4581247" cy="4924349"/>
            <a:chOff x="3138376" y="1002304"/>
            <a:chExt cx="4581247" cy="4924349"/>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58" t="3785" r="16103" b="11020"/>
            <a:stretch/>
          </p:blipFill>
          <p:spPr bwMode="auto">
            <a:xfrm>
              <a:off x="3138376" y="1002304"/>
              <a:ext cx="4581247" cy="4612623"/>
            </a:xfrm>
            <a:prstGeom prst="rect">
              <a:avLst/>
            </a:prstGeom>
            <a:noFill/>
            <a:ln>
              <a:noFill/>
            </a:ln>
            <a:extLst>
              <a:ext uri="{53640926-AAD7-44D8-BBD7-CCE9431645EC}">
                <a14:shadowObscured xmlns:a14="http://schemas.microsoft.com/office/drawing/2010/main"/>
              </a:ext>
            </a:extLst>
          </p:spPr>
        </p:pic>
        <p:sp>
          <p:nvSpPr>
            <p:cNvPr id="13" name="文本框 12"/>
            <p:cNvSpPr txBox="1"/>
            <p:nvPr/>
          </p:nvSpPr>
          <p:spPr>
            <a:xfrm>
              <a:off x="3658775" y="5649654"/>
              <a:ext cx="3710118" cy="276999"/>
            </a:xfrm>
            <a:prstGeom prst="rect">
              <a:avLst/>
            </a:prstGeom>
            <a:noFill/>
          </p:spPr>
          <p:txBody>
            <a:bodyPr wrap="none" rtlCol="0">
              <a:spAutoFit/>
            </a:bodyPr>
            <a:lstStyle/>
            <a:p>
              <a:r>
                <a:rPr lang="zh-CN" altLang="en-US" sz="1200" dirty="0" smtClean="0">
                  <a:latin typeface="Times New Roman" panose="02020603050405020304" pitchFamily="18" charset="0"/>
                  <a:cs typeface="Times New Roman" panose="02020603050405020304" pitchFamily="18" charset="0"/>
                </a:rPr>
                <a:t>实验光谱来源于 </a:t>
              </a:r>
              <a:r>
                <a:rPr lang="en-US" altLang="zh-CN" sz="1200" dirty="0" smtClean="0">
                  <a:latin typeface="Times New Roman" panose="02020603050405020304" pitchFamily="18" charset="0"/>
                  <a:cs typeface="Times New Roman" panose="02020603050405020304" pitchFamily="18" charset="0"/>
                </a:rPr>
                <a:t>Int</a:t>
              </a:r>
              <a:r>
                <a:rPr lang="en-US" altLang="zh-CN" sz="1200" dirty="0">
                  <a:latin typeface="Times New Roman" panose="02020603050405020304" pitchFamily="18" charset="0"/>
                  <a:cs typeface="Times New Roman" panose="02020603050405020304" pitchFamily="18" charset="0"/>
                </a:rPr>
                <a:t>.</a:t>
              </a:r>
              <a:r>
                <a:rPr lang="en-US" altLang="zh-CN" sz="1200" dirty="0" smtClean="0">
                  <a:latin typeface="Times New Roman" panose="02020603050405020304" pitchFamily="18" charset="0"/>
                  <a:cs typeface="Times New Roman" panose="02020603050405020304" pitchFamily="18" charset="0"/>
                </a:rPr>
                <a:t> J. Hydrogen Energ., 2013, 38:4628</a:t>
              </a:r>
              <a:endParaRPr lang="zh-CN" altLang="en-US" sz="1200" dirty="0">
                <a:latin typeface="Times New Roman" panose="02020603050405020304" pitchFamily="18" charset="0"/>
                <a:cs typeface="Times New Roman" panose="02020603050405020304" pitchFamily="18" charset="0"/>
              </a:endParaRPr>
            </a:p>
          </p:txBody>
        </p:sp>
      </p:grpSp>
      <p:sp>
        <p:nvSpPr>
          <p:cNvPr id="14" name="文本框 13"/>
          <p:cNvSpPr txBox="1"/>
          <p:nvPr/>
        </p:nvSpPr>
        <p:spPr>
          <a:xfrm>
            <a:off x="4863803" y="6035497"/>
            <a:ext cx="393569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四</a:t>
            </a:r>
            <a:r>
              <a:rPr lang="zh-CN" altLang="en-US" dirty="0" smtClean="0">
                <a:latin typeface="微软雅黑" panose="020B0503020204020204" pitchFamily="34" charset="-122"/>
                <a:ea typeface="微软雅黑" panose="020B0503020204020204" pitchFamily="34" charset="-122"/>
              </a:rPr>
              <a:t>个相与实验的拉曼光谱吻合较好</a:t>
            </a:r>
            <a:endParaRPr lang="zh-CN" altLang="en-US"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3660957" y="86257"/>
            <a:ext cx="3135795" cy="461665"/>
          </a:xfrm>
          <a:prstGeom prst="rect">
            <a:avLst/>
          </a:prstGeom>
          <a:noFill/>
        </p:spPr>
        <p:txBody>
          <a:bodyPr wrap="none" rtlCol="0">
            <a:spAutoFit/>
          </a:bodyPr>
          <a:lstStyle/>
          <a:p>
            <a:r>
              <a:rPr lang="en-US" altLang="zh-CN" sz="2400" dirty="0">
                <a:solidFill>
                  <a:srgbClr val="DA251C"/>
                </a:solidFill>
                <a:latin typeface="微软雅黑" panose="020B0503020204020204" pitchFamily="34" charset="-122"/>
                <a:ea typeface="微软雅黑" panose="020B0503020204020204" pitchFamily="34" charset="-122"/>
              </a:rPr>
              <a:t>1</a:t>
            </a:r>
            <a:r>
              <a:rPr lang="zh-CN" altLang="en-US" sz="2400" dirty="0" smtClean="0">
                <a:solidFill>
                  <a:srgbClr val="DA251C"/>
                </a:solidFill>
                <a:latin typeface="微软雅黑" panose="020B0503020204020204" pitchFamily="34" charset="-122"/>
                <a:ea typeface="微软雅黑" panose="020B0503020204020204" pitchFamily="34" charset="-122"/>
              </a:rPr>
              <a:t>、氨硼烷的结构相变</a:t>
            </a:r>
            <a:endParaRPr lang="zh-CN" altLang="en-US" sz="2400" dirty="0">
              <a:solidFill>
                <a:srgbClr val="DA251C"/>
              </a:solidFill>
              <a:latin typeface="微软雅黑" panose="020B0503020204020204" pitchFamily="34" charset="-122"/>
              <a:ea typeface="微软雅黑" panose="020B0503020204020204" pitchFamily="34" charset="-122"/>
            </a:endParaRPr>
          </a:p>
        </p:txBody>
      </p:sp>
      <p:sp>
        <p:nvSpPr>
          <p:cNvPr id="16" name="文本框 5">
            <a:extLst>
              <a:ext uri="{FF2B5EF4-FFF2-40B4-BE49-F238E27FC236}">
                <a16:creationId xmlns:a16="http://schemas.microsoft.com/office/drawing/2014/main" id="{31CBE235-5220-4F11-BB0F-0871B2BE5262}"/>
              </a:ext>
            </a:extLst>
          </p:cNvPr>
          <p:cNvSpPr txBox="1"/>
          <p:nvPr/>
        </p:nvSpPr>
        <p:spPr>
          <a:xfrm>
            <a:off x="4465" y="11907"/>
            <a:ext cx="1824335"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研究内容</a:t>
            </a:r>
            <a:endParaRPr lang="zh-CN" altLang="en-US" sz="3200" b="1" dirty="0">
              <a:solidFill>
                <a:schemeClr val="tx1"/>
              </a:solidFill>
            </a:endParaRPr>
          </a:p>
        </p:txBody>
      </p:sp>
    </p:spTree>
    <p:extLst>
      <p:ext uri="{BB962C8B-B14F-4D97-AF65-F5344CB8AC3E}">
        <p14:creationId xmlns:p14="http://schemas.microsoft.com/office/powerpoint/2010/main" val="384654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13474" y="86257"/>
            <a:ext cx="2828018" cy="461665"/>
          </a:xfrm>
          <a:prstGeom prst="rect">
            <a:avLst/>
          </a:prstGeom>
          <a:noFill/>
        </p:spPr>
        <p:txBody>
          <a:bodyPr wrap="none" rtlCol="0">
            <a:spAutoFit/>
          </a:bodyPr>
          <a:lstStyle/>
          <a:p>
            <a:r>
              <a:rPr lang="en-US" altLang="zh-CN" sz="2400" dirty="0">
                <a:solidFill>
                  <a:srgbClr val="DA251C"/>
                </a:solidFill>
                <a:latin typeface="微软雅黑" panose="020B0503020204020204" pitchFamily="34" charset="-122"/>
                <a:ea typeface="微软雅黑" panose="020B0503020204020204" pitchFamily="34" charset="-122"/>
              </a:rPr>
              <a:t>2</a:t>
            </a:r>
            <a:r>
              <a:rPr lang="zh-CN" altLang="en-US" sz="2400" dirty="0" smtClean="0">
                <a:solidFill>
                  <a:srgbClr val="DA251C"/>
                </a:solidFill>
                <a:latin typeface="微软雅黑" panose="020B0503020204020204" pitchFamily="34" charset="-122"/>
                <a:ea typeface="微软雅黑" panose="020B0503020204020204" pitchFamily="34" charset="-122"/>
              </a:rPr>
              <a:t>、氨硼烷的金属化</a:t>
            </a:r>
            <a:endParaRPr lang="zh-CN" altLang="en-US" sz="2400" dirty="0">
              <a:solidFill>
                <a:srgbClr val="DA251C"/>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230532" y="3097186"/>
            <a:ext cx="5184122" cy="66172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spcBef>
                <a:spcPts val="600"/>
              </a:spcBef>
              <a:buFont typeface="SimSun" panose="02010600030101010101" pitchFamily="2" charset="-122"/>
              <a:buChar char="※"/>
            </a:pPr>
            <a:r>
              <a:rPr lang="zh-CN" altLang="en-US" sz="1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氨硼烷的高压相的带隙会随着压力增大而逐渐</a:t>
            </a:r>
            <a:r>
              <a:rPr lang="zh-CN" altLang="en-US" sz="1600" b="1" dirty="0" smtClean="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闭合</a:t>
            </a:r>
            <a:endParaRPr lang="en-US" altLang="zh-CN" sz="1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SimSun" panose="02010600030101010101" pitchFamily="2" charset="-122"/>
              <a:buChar char="※"/>
            </a:pPr>
            <a:r>
              <a:rPr lang="zh-CN" altLang="en-US" sz="1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氨硼烷的金属化所需要的压强很高、接近</a:t>
            </a:r>
            <a:r>
              <a:rPr lang="en-US" altLang="zh-CN" sz="1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700 </a:t>
            </a:r>
            <a:r>
              <a:rPr lang="en-US" altLang="zh-CN" sz="1600" b="1" dirty="0" smtClean="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GPa</a:t>
            </a:r>
            <a:endParaRPr lang="zh-CN" altLang="en-US" sz="1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 name="组合 3"/>
          <p:cNvGrpSpPr/>
          <p:nvPr/>
        </p:nvGrpSpPr>
        <p:grpSpPr>
          <a:xfrm>
            <a:off x="433965" y="1049202"/>
            <a:ext cx="7943480" cy="2062492"/>
            <a:chOff x="0" y="978081"/>
            <a:chExt cx="7943480" cy="2062492"/>
          </a:xfrm>
        </p:grpSpPr>
        <p:grpSp>
          <p:nvGrpSpPr>
            <p:cNvPr id="5" name="组合 4"/>
            <p:cNvGrpSpPr/>
            <p:nvPr/>
          </p:nvGrpSpPr>
          <p:grpSpPr>
            <a:xfrm>
              <a:off x="0" y="978081"/>
              <a:ext cx="7943480" cy="1800000"/>
              <a:chOff x="-1617" y="1130238"/>
              <a:chExt cx="7943480" cy="180000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7" y="1130238"/>
                <a:ext cx="1922851" cy="180000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711" y="1130238"/>
                <a:ext cx="1945602" cy="1800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0872" y="1130238"/>
                <a:ext cx="1922851" cy="1800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6282" y="1130238"/>
                <a:ext cx="1925581" cy="1800000"/>
              </a:xfrm>
              <a:prstGeom prst="rect">
                <a:avLst/>
              </a:prstGeom>
            </p:spPr>
          </p:pic>
        </p:grpSp>
        <p:sp>
          <p:nvSpPr>
            <p:cNvPr id="6" name="文本框 5"/>
            <p:cNvSpPr txBox="1"/>
            <p:nvPr/>
          </p:nvSpPr>
          <p:spPr>
            <a:xfrm>
              <a:off x="3137720" y="2763574"/>
              <a:ext cx="2031325" cy="276999"/>
            </a:xfrm>
            <a:prstGeom prst="rect">
              <a:avLst/>
            </a:prstGeom>
            <a:noFill/>
          </p:spPr>
          <p:txBody>
            <a:bodyPr wrap="none" rtlCol="0">
              <a:spAutoFit/>
            </a:bodyPr>
            <a:lstStyle/>
            <a:p>
              <a:r>
                <a:rPr lang="zh-CN" altLang="en-US" sz="1200" dirty="0"/>
                <a:t>氨</a:t>
              </a:r>
              <a:r>
                <a:rPr lang="zh-CN" altLang="en-US" sz="1200" dirty="0" smtClean="0"/>
                <a:t>硼烷的两个高压相的能带</a:t>
              </a:r>
              <a:endParaRPr lang="zh-CN" altLang="en-US" sz="1200" dirty="0"/>
            </a:p>
          </p:txBody>
        </p:sp>
      </p:grpSp>
      <p:sp>
        <p:nvSpPr>
          <p:cNvPr id="11" name="文本框 10"/>
          <p:cNvSpPr txBox="1"/>
          <p:nvPr/>
        </p:nvSpPr>
        <p:spPr>
          <a:xfrm>
            <a:off x="4028" y="731450"/>
            <a:ext cx="1858201" cy="369332"/>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a:solidFill>
                  <a:srgbClr val="0000FF"/>
                </a:solidFill>
                <a:latin typeface="微软雅黑" panose="020B0503020204020204" pitchFamily="34" charset="-122"/>
                <a:ea typeface="微软雅黑" panose="020B0503020204020204" pitchFamily="34" charset="-122"/>
              </a:rPr>
              <a:t>氨</a:t>
            </a:r>
            <a:r>
              <a:rPr lang="zh-CN" altLang="en-US" dirty="0" smtClean="0">
                <a:solidFill>
                  <a:srgbClr val="0000FF"/>
                </a:solidFill>
                <a:latin typeface="微软雅黑" panose="020B0503020204020204" pitchFamily="34" charset="-122"/>
                <a:ea typeface="微软雅黑" panose="020B0503020204020204" pitchFamily="34" charset="-122"/>
              </a:rPr>
              <a:t>硼烷金属化</a:t>
            </a:r>
            <a:endParaRPr lang="zh-CN" altLang="en-US" dirty="0">
              <a:solidFill>
                <a:srgbClr val="0000FF"/>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0" y="3851824"/>
            <a:ext cx="9057379" cy="2983318"/>
            <a:chOff x="0" y="3851824"/>
            <a:chExt cx="9057379" cy="2983318"/>
          </a:xfrm>
        </p:grpSpPr>
        <p:grpSp>
          <p:nvGrpSpPr>
            <p:cNvPr id="13" name="组合 12"/>
            <p:cNvGrpSpPr/>
            <p:nvPr/>
          </p:nvGrpSpPr>
          <p:grpSpPr>
            <a:xfrm>
              <a:off x="87152" y="4184057"/>
              <a:ext cx="2880000" cy="2651085"/>
              <a:chOff x="81591" y="1087476"/>
              <a:chExt cx="2880000" cy="2651085"/>
            </a:xfrm>
          </p:grpSpPr>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91" y="1087476"/>
                <a:ext cx="2880000" cy="2402499"/>
              </a:xfrm>
              <a:prstGeom prst="rect">
                <a:avLst/>
              </a:prstGeom>
            </p:spPr>
          </p:pic>
          <p:sp>
            <p:nvSpPr>
              <p:cNvPr id="21" name="文本框 20"/>
              <p:cNvSpPr txBox="1"/>
              <p:nvPr/>
            </p:nvSpPr>
            <p:spPr>
              <a:xfrm>
                <a:off x="797675" y="3461562"/>
                <a:ext cx="1329210" cy="276999"/>
              </a:xfrm>
              <a:prstGeom prst="rect">
                <a:avLst/>
              </a:prstGeom>
              <a:noFill/>
            </p:spPr>
            <p:txBody>
              <a:bodyPr wrap="none" rtlCol="0">
                <a:spAutoFit/>
              </a:bodyPr>
              <a:lstStyle/>
              <a:p>
                <a:r>
                  <a:rPr lang="en-US" altLang="zh-CN" sz="1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AB(H</a:t>
                </a:r>
                <a:r>
                  <a:rPr lang="en-US" altLang="zh-CN" sz="1200" baseline="-25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1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200" baseline="-250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a:t>
                </a:r>
                <a:r>
                  <a:rPr lang="zh-CN" altLang="en-US" sz="1200"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的焓差图</a:t>
                </a:r>
                <a:endParaRPr lang="zh-CN" altLang="en-US" sz="12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4" name="组合 13"/>
            <p:cNvGrpSpPr/>
            <p:nvPr/>
          </p:nvGrpSpPr>
          <p:grpSpPr>
            <a:xfrm>
              <a:off x="2987352" y="4006890"/>
              <a:ext cx="6070027" cy="2152179"/>
              <a:chOff x="2951405" y="4894044"/>
              <a:chExt cx="6070027" cy="2152179"/>
            </a:xfrm>
          </p:grpSpPr>
          <p:grpSp>
            <p:nvGrpSpPr>
              <p:cNvPr id="16" name="组合 15"/>
              <p:cNvGrpSpPr/>
              <p:nvPr/>
            </p:nvGrpSpPr>
            <p:grpSpPr>
              <a:xfrm>
                <a:off x="2951405" y="4894044"/>
                <a:ext cx="6070027" cy="2152179"/>
                <a:chOff x="2259616" y="3473586"/>
                <a:chExt cx="6070027" cy="2152179"/>
              </a:xfrm>
            </p:grpSpPr>
            <p:pic>
              <p:nvPicPr>
                <p:cNvPr id="18" name="图片 17"/>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9616" y="3473586"/>
                  <a:ext cx="6070027" cy="1875180"/>
                </a:xfrm>
                <a:prstGeom prst="rect">
                  <a:avLst/>
                </a:prstGeom>
                <a:noFill/>
                <a:ln>
                  <a:noFill/>
                </a:ln>
              </p:spPr>
            </p:pic>
            <p:sp>
              <p:nvSpPr>
                <p:cNvPr id="19" name="文本框 18"/>
                <p:cNvSpPr txBox="1"/>
                <p:nvPr/>
              </p:nvSpPr>
              <p:spPr>
                <a:xfrm>
                  <a:off x="4397014" y="5348766"/>
                  <a:ext cx="143981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P2</a:t>
                  </a:r>
                  <a:r>
                    <a:rPr kumimoji="0" lang="en-US" altLang="zh-CN" sz="1200" b="0" i="0" u="none" strike="noStrike" kern="0" cap="none" spc="0" normalizeH="0" baseline="-2500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1200" b="0" i="0" u="none" strike="noStrike" kern="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-AB(H</a:t>
                  </a:r>
                  <a:r>
                    <a:rPr kumimoji="0" lang="en-US" altLang="zh-CN" sz="1200" b="0" i="0" u="none" strike="noStrike" kern="0" cap="none" spc="0" normalizeH="0" baseline="-2500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1200" b="0" i="0" u="none" strike="noStrike" kern="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kern="0" cap="none" spc="0" normalizeH="0" baseline="-2500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kern="0" cap="none" spc="0" normalizeH="0" baseline="0" noProof="0" dirty="0" smtClean="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结构图</a:t>
                  </a:r>
                </a:p>
              </p:txBody>
            </p:sp>
          </p:grpSp>
          <p:sp>
            <p:nvSpPr>
              <p:cNvPr id="17" name="六边形 16"/>
              <p:cNvSpPr/>
              <p:nvPr/>
            </p:nvSpPr>
            <p:spPr>
              <a:xfrm rot="4800000">
                <a:off x="6532701" y="5251507"/>
                <a:ext cx="360645" cy="310901"/>
              </a:xfrm>
              <a:prstGeom prst="hexagon">
                <a:avLst/>
              </a:prstGeom>
              <a:noFill/>
              <a:ln w="38100" cap="flat" cmpd="sng" algn="ctr">
                <a:solidFill>
                  <a:srgbClr val="6F6F7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FFFF"/>
                  </a:solidFill>
                  <a:effectLst/>
                  <a:uLnTx/>
                  <a:uFillTx/>
                  <a:latin typeface="Calibri" panose="020F0502020204030204"/>
                  <a:ea typeface="宋体" panose="02010600030101010101" pitchFamily="2" charset="-122"/>
                  <a:cs typeface="+mn-cs"/>
                </a:endParaRPr>
              </a:p>
            </p:txBody>
          </p:sp>
        </p:grpSp>
        <p:sp>
          <p:nvSpPr>
            <p:cNvPr id="15" name="文本框 14"/>
            <p:cNvSpPr txBox="1"/>
            <p:nvPr/>
          </p:nvSpPr>
          <p:spPr>
            <a:xfrm>
              <a:off x="0" y="3851824"/>
              <a:ext cx="2550698" cy="369332"/>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smtClean="0">
                  <a:solidFill>
                    <a:srgbClr val="0000FF"/>
                  </a:solidFill>
                  <a:latin typeface="微软雅黑" panose="020B0503020204020204" pitchFamily="34" charset="-122"/>
                  <a:ea typeface="微软雅黑" panose="020B0503020204020204" pitchFamily="34" charset="-122"/>
                </a:rPr>
                <a:t>氨硼烷混氢结构搜索</a:t>
              </a:r>
              <a:endParaRPr lang="zh-CN" altLang="en-US" dirty="0">
                <a:solidFill>
                  <a:srgbClr val="0000FF"/>
                </a:solidFill>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3452229" y="6130054"/>
            <a:ext cx="4536739" cy="646331"/>
          </a:xfrm>
          <a:prstGeom prst="rect">
            <a:avLst/>
          </a:prstGeom>
          <a:solidFill>
            <a:srgbClr val="0000FF"/>
          </a:solidFill>
          <a:effectLst>
            <a:outerShdw blurRad="50800" dist="38100" dir="2700000" algn="tl" rotWithShape="0">
              <a:prstClr val="black">
                <a:alpha val="40000"/>
              </a:prstClr>
            </a:outerShdw>
          </a:effectLst>
        </p:spPr>
        <p:txBody>
          <a:bodyPr wrap="square" rtlCol="0">
            <a:spAutoFit/>
          </a:bodyPr>
          <a:lstStyle/>
          <a:p>
            <a:pPr algn="ctr"/>
            <a:r>
              <a:rPr lang="zh-CN" altLang="en-US" b="1" dirty="0" smtClean="0">
                <a:solidFill>
                  <a:srgbClr val="FFFF00"/>
                </a:solidFill>
                <a:latin typeface="微软雅黑" panose="020B0503020204020204" pitchFamily="34" charset="-122"/>
                <a:ea typeface="微软雅黑" panose="020B0503020204020204" pitchFamily="34" charset="-122"/>
              </a:rPr>
              <a:t>保持了与纯氨硼烷的高压相一致的对称性</a:t>
            </a:r>
            <a:endParaRPr lang="en-US" altLang="zh-CN" b="1" dirty="0" smtClean="0">
              <a:solidFill>
                <a:srgbClr val="FFFF00"/>
              </a:solidFill>
              <a:latin typeface="微软雅黑" panose="020B0503020204020204" pitchFamily="34" charset="-122"/>
              <a:ea typeface="微软雅黑" panose="020B0503020204020204" pitchFamily="34" charset="-122"/>
            </a:endParaRPr>
          </a:p>
          <a:p>
            <a:pPr algn="ctr"/>
            <a:r>
              <a:rPr lang="zh-CN" altLang="en-US" b="1" dirty="0" smtClean="0">
                <a:solidFill>
                  <a:srgbClr val="FFFF00"/>
                </a:solidFill>
                <a:latin typeface="微软雅黑" panose="020B0503020204020204" pitchFamily="34" charset="-122"/>
                <a:ea typeface="微软雅黑" panose="020B0503020204020204" pitchFamily="34" charset="-122"/>
              </a:rPr>
              <a:t>氨硼烷分子呈现层状分布</a:t>
            </a:r>
            <a:endParaRPr lang="zh-CN" altLang="en-US" b="1" dirty="0">
              <a:solidFill>
                <a:srgbClr val="FFFF00"/>
              </a:solidFill>
              <a:latin typeface="微软雅黑" panose="020B0503020204020204" pitchFamily="34" charset="-122"/>
              <a:ea typeface="微软雅黑" panose="020B0503020204020204" pitchFamily="34" charset="-122"/>
            </a:endParaRPr>
          </a:p>
        </p:txBody>
      </p:sp>
      <p:sp>
        <p:nvSpPr>
          <p:cNvPr id="23" name="文本框 5">
            <a:extLst>
              <a:ext uri="{FF2B5EF4-FFF2-40B4-BE49-F238E27FC236}">
                <a16:creationId xmlns:a16="http://schemas.microsoft.com/office/drawing/2014/main" id="{31CBE235-5220-4F11-BB0F-0871B2BE5262}"/>
              </a:ext>
            </a:extLst>
          </p:cNvPr>
          <p:cNvSpPr txBox="1"/>
          <p:nvPr/>
        </p:nvSpPr>
        <p:spPr>
          <a:xfrm>
            <a:off x="4466" y="11907"/>
            <a:ext cx="1857764"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研究内容</a:t>
            </a:r>
            <a:endParaRPr lang="zh-CN" altLang="en-US" sz="3200" b="1" dirty="0">
              <a:solidFill>
                <a:schemeClr val="tx1"/>
              </a:solidFill>
            </a:endParaRPr>
          </a:p>
        </p:txBody>
      </p:sp>
    </p:spTree>
    <p:extLst>
      <p:ext uri="{BB962C8B-B14F-4D97-AF65-F5344CB8AC3E}">
        <p14:creationId xmlns:p14="http://schemas.microsoft.com/office/powerpoint/2010/main" val="131843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a:extLst>
              <a:ext uri="{FF2B5EF4-FFF2-40B4-BE49-F238E27FC236}">
                <a16:creationId xmlns:a16="http://schemas.microsoft.com/office/drawing/2014/main" id="{31CBE235-5220-4F11-BB0F-0871B2BE5262}"/>
              </a:ext>
            </a:extLst>
          </p:cNvPr>
          <p:cNvSpPr txBox="1"/>
          <p:nvPr/>
        </p:nvSpPr>
        <p:spPr>
          <a:xfrm>
            <a:off x="4465" y="11907"/>
            <a:ext cx="1870055" cy="584775"/>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200" b="1" dirty="0" smtClean="0">
                <a:solidFill>
                  <a:schemeClr val="tx1"/>
                </a:solidFill>
              </a:rPr>
              <a:t>研究内容</a:t>
            </a:r>
            <a:endParaRPr lang="zh-CN" altLang="en-US" sz="3200" b="1" dirty="0">
              <a:solidFill>
                <a:schemeClr val="tx1"/>
              </a:solidFill>
            </a:endParaRPr>
          </a:p>
        </p:txBody>
      </p:sp>
      <p:grpSp>
        <p:nvGrpSpPr>
          <p:cNvPr id="3" name="组合 2"/>
          <p:cNvGrpSpPr/>
          <p:nvPr/>
        </p:nvGrpSpPr>
        <p:grpSpPr>
          <a:xfrm>
            <a:off x="27811" y="1088599"/>
            <a:ext cx="4264673" cy="3845484"/>
            <a:chOff x="27811" y="1088599"/>
            <a:chExt cx="4264673" cy="3845484"/>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1" y="1088599"/>
              <a:ext cx="2123187" cy="1620000"/>
            </a:xfrm>
            <a:prstGeom prst="rect">
              <a:avLst/>
            </a:prstGeom>
          </p:spPr>
        </p:pic>
        <p:sp>
          <p:nvSpPr>
            <p:cNvPr id="5" name="文本框 4"/>
            <p:cNvSpPr txBox="1"/>
            <p:nvPr/>
          </p:nvSpPr>
          <p:spPr>
            <a:xfrm>
              <a:off x="447801" y="2687067"/>
              <a:ext cx="1338828" cy="246221"/>
            </a:xfrm>
            <a:prstGeom prst="rect">
              <a:avLst/>
            </a:prstGeom>
            <a:noFill/>
          </p:spPr>
          <p:txBody>
            <a:bodyPr wrap="none" rtlCol="0">
              <a:spAutoFit/>
            </a:bodyPr>
            <a:lstStyle/>
            <a:p>
              <a:r>
                <a:rPr lang="zh-CN" altLang="en-US" sz="1000" dirty="0" smtClean="0">
                  <a:cs typeface="Times New Roman" panose="02020603050405020304" pitchFamily="18" charset="0"/>
                </a:rPr>
                <a:t>储氢量随压强的变化</a:t>
              </a:r>
              <a:endParaRPr lang="zh-CN" altLang="en-US" sz="1000" dirty="0">
                <a:cs typeface="Times New Roman" panose="02020603050405020304" pitchFamily="18" charset="0"/>
              </a:endParaRPr>
            </a:p>
          </p:txBody>
        </p:sp>
        <p:pic>
          <p:nvPicPr>
            <p:cNvPr id="6" name="图片 5"/>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75966" y="1088599"/>
              <a:ext cx="2000111" cy="1620000"/>
            </a:xfrm>
            <a:prstGeom prst="rect">
              <a:avLst/>
            </a:prstGeom>
            <a:noFill/>
            <a:ln>
              <a:noFill/>
            </a:ln>
          </p:spPr>
        </p:pic>
        <p:sp>
          <p:nvSpPr>
            <p:cNvPr id="7" name="文本框 6"/>
            <p:cNvSpPr txBox="1"/>
            <p:nvPr/>
          </p:nvSpPr>
          <p:spPr>
            <a:xfrm>
              <a:off x="2448392" y="2721729"/>
              <a:ext cx="1773242" cy="246221"/>
            </a:xfrm>
            <a:prstGeom prst="rect">
              <a:avLst/>
            </a:prstGeom>
            <a:noFill/>
          </p:spPr>
          <p:txBody>
            <a:bodyPr wrap="none" rtlCol="0">
              <a:spAutoFit/>
            </a:bodyPr>
            <a:lstStyle/>
            <a:p>
              <a:r>
                <a:rPr lang="en-US" altLang="zh-CN" sz="1000" dirty="0" smtClean="0"/>
                <a:t>AB</a:t>
              </a:r>
              <a:r>
                <a:rPr lang="zh-CN" altLang="en-US" sz="1000" dirty="0" smtClean="0"/>
                <a:t>分子层夹角随压强的变化</a:t>
              </a:r>
              <a:endParaRPr lang="zh-CN" altLang="en-US" sz="1000" dirty="0"/>
            </a:p>
          </p:txBody>
        </p:sp>
        <p:pic>
          <p:nvPicPr>
            <p:cNvPr id="8" name="图片 7"/>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468" y="3012483"/>
              <a:ext cx="2021873" cy="1620000"/>
            </a:xfrm>
            <a:prstGeom prst="rect">
              <a:avLst/>
            </a:prstGeom>
            <a:noFill/>
            <a:ln>
              <a:noFill/>
            </a:ln>
          </p:spPr>
        </p:pic>
        <p:sp>
          <p:nvSpPr>
            <p:cNvPr id="9" name="文本框 8"/>
            <p:cNvSpPr txBox="1"/>
            <p:nvPr/>
          </p:nvSpPr>
          <p:spPr>
            <a:xfrm>
              <a:off x="288640" y="4687862"/>
              <a:ext cx="1723549" cy="246221"/>
            </a:xfrm>
            <a:prstGeom prst="rect">
              <a:avLst/>
            </a:prstGeom>
            <a:noFill/>
          </p:spPr>
          <p:txBody>
            <a:bodyPr wrap="none" rtlCol="0">
              <a:spAutoFit/>
            </a:bodyPr>
            <a:lstStyle/>
            <a:p>
              <a:r>
                <a:rPr lang="zh-CN" altLang="zh-CN" sz="1000" dirty="0" smtClean="0">
                  <a:cs typeface="Times New Roman" panose="02020603050405020304" pitchFamily="18" charset="0"/>
                </a:rPr>
                <a:t>双</a:t>
              </a:r>
              <a:r>
                <a:rPr lang="zh-CN" altLang="zh-CN" sz="1000" dirty="0">
                  <a:cs typeface="Times New Roman" panose="02020603050405020304" pitchFamily="18" charset="0"/>
                </a:rPr>
                <a:t>氢键中键长与键角的关系</a:t>
              </a:r>
              <a:endParaRPr lang="zh-CN" altLang="en-US" sz="1000" dirty="0">
                <a:cs typeface="Times New Roman" panose="02020603050405020304" pitchFamily="18" charset="0"/>
              </a:endParaRPr>
            </a:p>
          </p:txBody>
        </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5966" y="3012483"/>
              <a:ext cx="2016518" cy="1620000"/>
            </a:xfrm>
            <a:prstGeom prst="rect">
              <a:avLst/>
            </a:prstGeom>
            <a:noFill/>
            <a:ln>
              <a:noFill/>
            </a:ln>
          </p:spPr>
        </p:pic>
        <p:sp>
          <p:nvSpPr>
            <p:cNvPr id="11" name="文本框 10"/>
            <p:cNvSpPr txBox="1"/>
            <p:nvPr/>
          </p:nvSpPr>
          <p:spPr>
            <a:xfrm>
              <a:off x="2671215" y="4687862"/>
              <a:ext cx="1467068" cy="246221"/>
            </a:xfrm>
            <a:prstGeom prst="rect">
              <a:avLst/>
            </a:prstGeom>
            <a:noFill/>
          </p:spPr>
          <p:txBody>
            <a:bodyPr wrap="none" rtlCol="0">
              <a:spAutoFit/>
            </a:bodyPr>
            <a:lstStyle/>
            <a:p>
              <a:r>
                <a:rPr lang="zh-CN" altLang="en-US" sz="1000" dirty="0" smtClean="0">
                  <a:cs typeface="Times New Roman" panose="02020603050405020304" pitchFamily="18" charset="0"/>
                </a:rPr>
                <a:t>双氢键键长键角的关系</a:t>
              </a:r>
              <a:endParaRPr lang="zh-CN" altLang="en-US" sz="1000" dirty="0">
                <a:cs typeface="Times New Roman" panose="02020603050405020304" pitchFamily="18" charset="0"/>
              </a:endParaRPr>
            </a:p>
          </p:txBody>
        </p:sp>
      </p:grpSp>
      <p:sp>
        <p:nvSpPr>
          <p:cNvPr id="12" name="文本框 11"/>
          <p:cNvSpPr txBox="1"/>
          <p:nvPr/>
        </p:nvSpPr>
        <p:spPr>
          <a:xfrm>
            <a:off x="0" y="680981"/>
            <a:ext cx="2319866" cy="369332"/>
          </a:xfrm>
          <a:prstGeom prst="rect">
            <a:avLst/>
          </a:prstGeom>
          <a:noFill/>
        </p:spPr>
        <p:txBody>
          <a:bodyPr wrap="none" rtlCol="0">
            <a:spAutoFit/>
          </a:bodyPr>
          <a:lstStyle/>
          <a:p>
            <a:pPr marL="285750" indent="-285750">
              <a:buFont typeface="Wingdings" panose="05000000000000000000" pitchFamily="2" charset="2"/>
              <a:buChar char="Ø"/>
            </a:pPr>
            <a:r>
              <a:rPr lang="zh-CN" altLang="en-US" dirty="0" smtClean="0">
                <a:solidFill>
                  <a:srgbClr val="0000FF"/>
                </a:solidFill>
                <a:latin typeface="微软雅黑" panose="020B0503020204020204" pitchFamily="34" charset="-122"/>
                <a:ea typeface="微软雅黑" panose="020B0503020204020204" pitchFamily="34" charset="-122"/>
              </a:rPr>
              <a:t>物理性质及金属化</a:t>
            </a:r>
            <a:endParaRPr lang="zh-CN" altLang="en-US" dirty="0">
              <a:solidFill>
                <a:srgbClr val="0000FF"/>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4473582" y="1010177"/>
            <a:ext cx="4670418" cy="4046172"/>
            <a:chOff x="4473582" y="1010177"/>
            <a:chExt cx="4670418" cy="4046172"/>
          </a:xfrm>
        </p:grpSpPr>
        <p:pic>
          <p:nvPicPr>
            <p:cNvPr id="14" name="Picture 2" descr="Graph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3582" y="1010177"/>
              <a:ext cx="4670418"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4660491" y="4656239"/>
              <a:ext cx="4483509" cy="400110"/>
            </a:xfrm>
            <a:prstGeom prst="rect">
              <a:avLst/>
            </a:prstGeom>
            <a:noFill/>
          </p:spPr>
          <p:txBody>
            <a:bodyPr wrap="square" rtlCol="0">
              <a:spAutoFit/>
            </a:bodyPr>
            <a:lstStyle/>
            <a:p>
              <a:pPr algn="just"/>
              <a:r>
                <a:rPr lang="en-US" altLang="zh-CN" sz="1000" dirty="0" smtClean="0">
                  <a:cs typeface="Times New Roman" panose="02020603050405020304" pitchFamily="18" charset="0"/>
                </a:rPr>
                <a:t>(a) </a:t>
              </a:r>
              <a:r>
                <a:rPr lang="zh-CN" altLang="en-US" sz="1000" dirty="0" smtClean="0">
                  <a:cs typeface="Times New Roman" panose="02020603050405020304" pitchFamily="18" charset="0"/>
                </a:rPr>
                <a:t>带隙随压强的变化；</a:t>
              </a:r>
              <a:r>
                <a:rPr lang="en-US" altLang="zh-CN" sz="1000" dirty="0" smtClean="0">
                  <a:cs typeface="Times New Roman" panose="02020603050405020304" pitchFamily="18" charset="0"/>
                </a:rPr>
                <a:t>(b)200 GPa</a:t>
              </a:r>
              <a:r>
                <a:rPr lang="zh-CN" altLang="en-US" sz="1000" dirty="0" smtClean="0">
                  <a:cs typeface="Times New Roman" panose="02020603050405020304" pitchFamily="18" charset="0"/>
                </a:rPr>
                <a:t>下</a:t>
              </a:r>
              <a:r>
                <a:rPr lang="en-US" altLang="zh-CN" sz="1000" dirty="0" smtClean="0">
                  <a:cs typeface="Times New Roman" panose="02020603050405020304" pitchFamily="18" charset="0"/>
                </a:rPr>
                <a:t>AB(H</a:t>
              </a:r>
              <a:r>
                <a:rPr lang="en-US" altLang="zh-CN" sz="1000" baseline="-25000" dirty="0" smtClean="0">
                  <a:cs typeface="Times New Roman" panose="02020603050405020304" pitchFamily="18" charset="0"/>
                </a:rPr>
                <a:t>2</a:t>
              </a:r>
              <a:r>
                <a:rPr lang="en-US" altLang="zh-CN" sz="1000" dirty="0" smtClean="0">
                  <a:cs typeface="Times New Roman" panose="02020603050405020304" pitchFamily="18" charset="0"/>
                </a:rPr>
                <a:t>)</a:t>
              </a:r>
              <a:r>
                <a:rPr lang="en-US" altLang="zh-CN" sz="1000" baseline="-25000" dirty="0" smtClean="0">
                  <a:cs typeface="Times New Roman" panose="02020603050405020304" pitchFamily="18" charset="0"/>
                </a:rPr>
                <a:t>3</a:t>
              </a:r>
              <a:r>
                <a:rPr lang="zh-CN" altLang="en-US" sz="1000" dirty="0" smtClean="0">
                  <a:cs typeface="Times New Roman" panose="02020603050405020304" pitchFamily="18" charset="0"/>
                </a:rPr>
                <a:t>的能带；</a:t>
              </a:r>
              <a:r>
                <a:rPr lang="en-US" altLang="zh-CN" sz="1000" dirty="0" smtClean="0">
                  <a:cs typeface="Times New Roman" panose="02020603050405020304" pitchFamily="18" charset="0"/>
                </a:rPr>
                <a:t>(c)N</a:t>
              </a:r>
              <a:r>
                <a:rPr lang="zh-CN" altLang="en-US" sz="1000" dirty="0" smtClean="0">
                  <a:cs typeface="Times New Roman" panose="02020603050405020304" pitchFamily="18" charset="0"/>
                </a:rPr>
                <a:t>、</a:t>
              </a:r>
              <a:r>
                <a:rPr lang="en-US" altLang="zh-CN" sz="1000" dirty="0" smtClean="0">
                  <a:cs typeface="Times New Roman" panose="02020603050405020304" pitchFamily="18" charset="0"/>
                </a:rPr>
                <a:t>B</a:t>
              </a:r>
              <a:r>
                <a:rPr lang="zh-CN" altLang="en-US" sz="1000" dirty="0" smtClean="0">
                  <a:cs typeface="Times New Roman" panose="02020603050405020304" pitchFamily="18" charset="0"/>
                </a:rPr>
                <a:t>、</a:t>
              </a:r>
              <a:r>
                <a:rPr lang="en-US" altLang="zh-CN" sz="1000" dirty="0" smtClean="0">
                  <a:cs typeface="Times New Roman" panose="02020603050405020304" pitchFamily="18" charset="0"/>
                </a:rPr>
                <a:t>H</a:t>
              </a:r>
              <a:r>
                <a:rPr lang="zh-CN" altLang="en-US" sz="1000" dirty="0" smtClean="0">
                  <a:cs typeface="Times New Roman" panose="02020603050405020304" pitchFamily="18" charset="0"/>
                </a:rPr>
                <a:t>原子在</a:t>
              </a:r>
              <a:r>
                <a:rPr lang="en-US" altLang="zh-CN" sz="1000" dirty="0" smtClean="0">
                  <a:cs typeface="Times New Roman" panose="02020603050405020304" pitchFamily="18" charset="0"/>
                </a:rPr>
                <a:t>CBM</a:t>
              </a:r>
              <a:r>
                <a:rPr lang="zh-CN" altLang="en-US" sz="1000" dirty="0" smtClean="0">
                  <a:cs typeface="Times New Roman" panose="02020603050405020304" pitchFamily="18" charset="0"/>
                </a:rPr>
                <a:t>和</a:t>
              </a:r>
              <a:r>
                <a:rPr lang="en-US" altLang="zh-CN" sz="1000" dirty="0" smtClean="0">
                  <a:cs typeface="Times New Roman" panose="02020603050405020304" pitchFamily="18" charset="0"/>
                </a:rPr>
                <a:t>VBM</a:t>
              </a:r>
              <a:r>
                <a:rPr lang="zh-CN" altLang="en-US" sz="1000" dirty="0" smtClean="0">
                  <a:cs typeface="Times New Roman" panose="02020603050405020304" pitchFamily="18" charset="0"/>
                </a:rPr>
                <a:t>的贡献随压强的变化；</a:t>
              </a:r>
              <a:r>
                <a:rPr lang="en-US" altLang="zh-CN" sz="1000" dirty="0" smtClean="0">
                  <a:cs typeface="Times New Roman" panose="02020603050405020304" pitchFamily="18" charset="0"/>
                </a:rPr>
                <a:t>(d)</a:t>
              </a:r>
              <a:r>
                <a:rPr lang="zh-CN" altLang="en-US" sz="1000" dirty="0" smtClean="0">
                  <a:cs typeface="Times New Roman" panose="02020603050405020304" pitchFamily="18" charset="0"/>
                </a:rPr>
                <a:t>不同</a:t>
              </a:r>
              <a:r>
                <a:rPr lang="en-US" altLang="zh-CN" sz="1000" dirty="0" smtClean="0">
                  <a:cs typeface="Times New Roman" panose="02020603050405020304" pitchFamily="18" charset="0"/>
                </a:rPr>
                <a:t>H</a:t>
              </a:r>
              <a:r>
                <a:rPr lang="zh-CN" altLang="en-US" sz="1000" dirty="0" smtClean="0">
                  <a:cs typeface="Times New Roman" panose="02020603050405020304" pitchFamily="18" charset="0"/>
                </a:rPr>
                <a:t>的贡献随压强的变化</a:t>
              </a:r>
              <a:endParaRPr lang="zh-CN" altLang="en-US" sz="1000" dirty="0">
                <a:cs typeface="Times New Roman" panose="02020603050405020304" pitchFamily="18" charset="0"/>
              </a:endParaRPr>
            </a:p>
          </p:txBody>
        </p:sp>
      </p:grpSp>
      <p:sp>
        <p:nvSpPr>
          <p:cNvPr id="16" name="文本框 15"/>
          <p:cNvSpPr txBox="1"/>
          <p:nvPr/>
        </p:nvSpPr>
        <p:spPr>
          <a:xfrm>
            <a:off x="730569" y="5272711"/>
            <a:ext cx="7859844" cy="143116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285750" indent="-285750">
              <a:spcAft>
                <a:spcPts val="600"/>
              </a:spcAft>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rPr>
              <a:t>质量储氢密度大大的增加，且在整个压力范围内都比较稳定</a:t>
            </a:r>
            <a:endParaRPr lang="en-US" altLang="zh-CN" dirty="0" smtClean="0">
              <a:latin typeface="微软雅黑" panose="020B0503020204020204" pitchFamily="34" charset="-122"/>
              <a:ea typeface="微软雅黑" panose="020B0503020204020204" pitchFamily="34" charset="-122"/>
            </a:endParaRPr>
          </a:p>
          <a:p>
            <a:pPr marL="285750" indent="-285750">
              <a:spcAft>
                <a:spcPts val="600"/>
              </a:spcAft>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rPr>
              <a:t>氢分子和氨硼烷分子之间的双氢键是在较低压力下稳定该材料的主要原因</a:t>
            </a:r>
            <a:endParaRPr lang="en-US" altLang="zh-CN" dirty="0" smtClean="0">
              <a:latin typeface="微软雅黑" panose="020B0503020204020204" pitchFamily="34" charset="-122"/>
              <a:ea typeface="微软雅黑" panose="020B0503020204020204" pitchFamily="34" charset="-122"/>
            </a:endParaRPr>
          </a:p>
          <a:p>
            <a:pPr marL="285750" indent="-285750">
              <a:spcAft>
                <a:spcPts val="600"/>
              </a:spcAft>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rPr>
              <a:t>金属化压力大大降低，呈现半金属状态</a:t>
            </a:r>
            <a:endParaRPr lang="en-US" altLang="zh-CN" dirty="0" smtClean="0">
              <a:latin typeface="微软雅黑" panose="020B0503020204020204" pitchFamily="34" charset="-122"/>
              <a:ea typeface="微软雅黑" panose="020B0503020204020204" pitchFamily="34" charset="-122"/>
            </a:endParaRPr>
          </a:p>
          <a:p>
            <a:pPr marL="285750" indent="-285750">
              <a:spcAft>
                <a:spcPts val="600"/>
              </a:spcAft>
              <a:buFont typeface="Wingdings" panose="05000000000000000000" pitchFamily="2" charset="2"/>
              <a:buChar char="ü"/>
            </a:pPr>
            <a:r>
              <a:rPr lang="zh-CN" altLang="en-US" dirty="0" smtClean="0">
                <a:latin typeface="微软雅黑" panose="020B0503020204020204" pitchFamily="34" charset="-122"/>
                <a:ea typeface="微软雅黑" panose="020B0503020204020204" pitchFamily="34" charset="-122"/>
              </a:rPr>
              <a:t>金属化的主要原因是额外添加的氢分子</a:t>
            </a:r>
            <a:endParaRPr lang="en-US" altLang="zh-CN" dirty="0" smtClean="0">
              <a:latin typeface="微软雅黑" panose="020B0503020204020204" pitchFamily="34" charset="-122"/>
              <a:ea typeface="微软雅黑" panose="020B0503020204020204" pitchFamily="34" charset="-122"/>
            </a:endParaRPr>
          </a:p>
        </p:txBody>
      </p:sp>
      <p:sp>
        <p:nvSpPr>
          <p:cNvPr id="17" name="文本框 16"/>
          <p:cNvSpPr txBox="1"/>
          <p:nvPr/>
        </p:nvSpPr>
        <p:spPr>
          <a:xfrm>
            <a:off x="3513474" y="86257"/>
            <a:ext cx="2828018" cy="461665"/>
          </a:xfrm>
          <a:prstGeom prst="rect">
            <a:avLst/>
          </a:prstGeom>
          <a:noFill/>
        </p:spPr>
        <p:txBody>
          <a:bodyPr wrap="none" rtlCol="0">
            <a:spAutoFit/>
          </a:bodyPr>
          <a:lstStyle/>
          <a:p>
            <a:r>
              <a:rPr lang="en-US" altLang="zh-CN" sz="2400" dirty="0">
                <a:solidFill>
                  <a:srgbClr val="DA251C"/>
                </a:solidFill>
                <a:latin typeface="微软雅黑" panose="020B0503020204020204" pitchFamily="34" charset="-122"/>
                <a:ea typeface="微软雅黑" panose="020B0503020204020204" pitchFamily="34" charset="-122"/>
              </a:rPr>
              <a:t>2</a:t>
            </a:r>
            <a:r>
              <a:rPr lang="zh-CN" altLang="en-US" sz="2400" dirty="0" smtClean="0">
                <a:solidFill>
                  <a:srgbClr val="DA251C"/>
                </a:solidFill>
                <a:latin typeface="微软雅黑" panose="020B0503020204020204" pitchFamily="34" charset="-122"/>
                <a:ea typeface="微软雅黑" panose="020B0503020204020204" pitchFamily="34" charset="-122"/>
              </a:rPr>
              <a:t>、氨硼烷的金属化</a:t>
            </a:r>
            <a:endParaRPr lang="zh-CN" altLang="en-US" sz="2400" dirty="0">
              <a:solidFill>
                <a:srgbClr val="DA251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111054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TotalTime>
  <Words>955</Words>
  <Application>Microsoft Office PowerPoint</Application>
  <PresentationFormat>全屏显示(4:3)</PresentationFormat>
  <Paragraphs>180</Paragraphs>
  <Slides>15</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15</vt:i4>
      </vt:variant>
    </vt:vector>
  </HeadingPairs>
  <TitlesOfParts>
    <vt:vector size="28" baseType="lpstr">
      <vt:lpstr>等线</vt:lpstr>
      <vt:lpstr>等线 Light</vt:lpstr>
      <vt:lpstr>华文行楷</vt:lpstr>
      <vt:lpstr>宋体</vt:lpstr>
      <vt:lpstr>宋体</vt:lpstr>
      <vt:lpstr>微软雅黑</vt:lpstr>
      <vt:lpstr>Arial</vt:lpstr>
      <vt:lpstr>Calibri</vt:lpstr>
      <vt:lpstr>Calibri Light</vt:lpstr>
      <vt:lpstr>Times New Roman</vt:lpstr>
      <vt:lpstr>Wingdings</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Theoretical studies on the structure and properties of  ternary hydrides under high pressure</dc:title>
  <dc:creator>Administrator</dc:creator>
  <cp:lastModifiedBy>Administrator</cp:lastModifiedBy>
  <cp:revision>21</cp:revision>
  <dcterms:created xsi:type="dcterms:W3CDTF">2022-06-28T08:14:11Z</dcterms:created>
  <dcterms:modified xsi:type="dcterms:W3CDTF">2022-06-29T01:21:53Z</dcterms:modified>
</cp:coreProperties>
</file>