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21"/>
  </p:notesMasterIdLst>
  <p:handoutMasterIdLst>
    <p:handoutMasterId r:id="rId22"/>
  </p:handoutMasterIdLst>
  <p:sldIdLst>
    <p:sldId id="346" r:id="rId2"/>
    <p:sldId id="348" r:id="rId3"/>
    <p:sldId id="378" r:id="rId4"/>
    <p:sldId id="382" r:id="rId5"/>
    <p:sldId id="383" r:id="rId6"/>
    <p:sldId id="366" r:id="rId7"/>
    <p:sldId id="350" r:id="rId8"/>
    <p:sldId id="261" r:id="rId9"/>
    <p:sldId id="379" r:id="rId10"/>
    <p:sldId id="370" r:id="rId11"/>
    <p:sldId id="373" r:id="rId12"/>
    <p:sldId id="380" r:id="rId13"/>
    <p:sldId id="374" r:id="rId14"/>
    <p:sldId id="385" r:id="rId15"/>
    <p:sldId id="376" r:id="rId16"/>
    <p:sldId id="386" r:id="rId17"/>
    <p:sldId id="388" r:id="rId18"/>
    <p:sldId id="372" r:id="rId19"/>
    <p:sldId id="365" r:id="rId20"/>
  </p:sldIdLst>
  <p:sldSz cx="9144000" cy="6858000" type="screen4x3"/>
  <p:notesSz cx="6858000" cy="9144000"/>
  <p:defaultTex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3EB"/>
    <a:srgbClr val="FFFFCC"/>
    <a:srgbClr val="FF0066"/>
    <a:srgbClr val="FF33CC"/>
    <a:srgbClr val="CCFF99"/>
    <a:srgbClr val="FFCC00"/>
    <a:srgbClr val="FF9966"/>
    <a:srgbClr val="CCECFF"/>
    <a:srgbClr val="FFFF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6" autoAdjust="0"/>
    <p:restoredTop sz="95244" autoAdjust="0"/>
  </p:normalViewPr>
  <p:slideViewPr>
    <p:cSldViewPr>
      <p:cViewPr varScale="1">
        <p:scale>
          <a:sx n="102" d="100"/>
          <a:sy n="102" d="100"/>
        </p:scale>
        <p:origin x="522" y="114"/>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0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zh-CN" altLang="en-US"/>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913DB623-E4F1-4968-96A3-99CF94D33F45}" type="datetimeFigureOut">
              <a:rPr lang="zh-CN" altLang="en-US"/>
              <a:pPr>
                <a:defRPr/>
              </a:pPr>
              <a:t>2022/6/29</a:t>
            </a:fld>
            <a:endParaRPr lang="en-US" altLang="zh-CN"/>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524E0D12-1631-4688-BDBA-B625EE6F83CF}" type="slidenum">
              <a:rPr lang="zh-CN" altLang="en-US"/>
              <a:pPr>
                <a:defRPr/>
              </a:pPr>
              <a:t>‹#›</a:t>
            </a:fld>
            <a:endParaRPr lang="en-US" altLang="zh-CN"/>
          </a:p>
        </p:txBody>
      </p:sp>
    </p:spTree>
    <p:extLst>
      <p:ext uri="{BB962C8B-B14F-4D97-AF65-F5344CB8AC3E}">
        <p14:creationId xmlns:p14="http://schemas.microsoft.com/office/powerpoint/2010/main" val="397979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solidFill>
                  <a:schemeClr val="tx1"/>
                </a:solidFill>
                <a:effectLst/>
                <a:latin typeface="Tahoma"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a:solidFill>
                  <a:schemeClr val="tx1"/>
                </a:solidFill>
                <a:effectLst/>
                <a:latin typeface="Tahoma" pitchFamily="34" charset="0"/>
                <a:ea typeface="+mn-ea"/>
              </a:defRPr>
            </a:lvl1pPr>
          </a:lstStyle>
          <a:p>
            <a:pPr>
              <a:defRPr/>
            </a:pPr>
            <a:fld id="{61FFC5FB-8FAD-4A82-A31A-6D07400DB7BC}" type="datetimeFigureOut">
              <a:rPr lang="zh-CN" altLang="en-US"/>
              <a:pPr>
                <a:defRPr/>
              </a:pPr>
              <a:t>2022/6/29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a:solidFill>
                  <a:schemeClr val="tx1"/>
                </a:solidFill>
                <a:effectLst/>
                <a:latin typeface="Tahoma"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a:solidFill>
                  <a:schemeClr val="tx1"/>
                </a:solidFill>
                <a:effectLst/>
                <a:latin typeface="Tahoma" pitchFamily="34" charset="0"/>
                <a:ea typeface="+mn-ea"/>
              </a:defRPr>
            </a:lvl1pPr>
          </a:lstStyle>
          <a:p>
            <a:pPr>
              <a:defRPr/>
            </a:pPr>
            <a:fld id="{9EBC002A-B0FF-4AB1-B1B7-F9D4F0861090}" type="slidenum">
              <a:rPr lang="zh-CN" altLang="en-US"/>
              <a:pPr>
                <a:defRPr/>
              </a:pPr>
              <a:t>‹#›</a:t>
            </a:fld>
            <a:endParaRPr lang="zh-CN" altLang="en-US"/>
          </a:p>
        </p:txBody>
      </p:sp>
    </p:spTree>
    <p:extLst>
      <p:ext uri="{BB962C8B-B14F-4D97-AF65-F5344CB8AC3E}">
        <p14:creationId xmlns:p14="http://schemas.microsoft.com/office/powerpoint/2010/main" val="2146091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3</a:t>
            </a:fld>
            <a:endParaRPr lang="zh-CN" altLang="en-US"/>
          </a:p>
        </p:txBody>
      </p:sp>
    </p:spTree>
    <p:extLst>
      <p:ext uri="{BB962C8B-B14F-4D97-AF65-F5344CB8AC3E}">
        <p14:creationId xmlns:p14="http://schemas.microsoft.com/office/powerpoint/2010/main" val="84045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13</a:t>
            </a:fld>
            <a:endParaRPr lang="zh-CN" altLang="en-US"/>
          </a:p>
        </p:txBody>
      </p:sp>
    </p:spTree>
    <p:extLst>
      <p:ext uri="{BB962C8B-B14F-4D97-AF65-F5344CB8AC3E}">
        <p14:creationId xmlns:p14="http://schemas.microsoft.com/office/powerpoint/2010/main" val="1067292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15</a:t>
            </a:fld>
            <a:endParaRPr lang="zh-CN" altLang="en-US"/>
          </a:p>
        </p:txBody>
      </p:sp>
    </p:spTree>
    <p:extLst>
      <p:ext uri="{BB962C8B-B14F-4D97-AF65-F5344CB8AC3E}">
        <p14:creationId xmlns:p14="http://schemas.microsoft.com/office/powerpoint/2010/main" val="286874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16</a:t>
            </a:fld>
            <a:endParaRPr lang="zh-CN" altLang="en-US"/>
          </a:p>
        </p:txBody>
      </p:sp>
    </p:spTree>
    <p:extLst>
      <p:ext uri="{BB962C8B-B14F-4D97-AF65-F5344CB8AC3E}">
        <p14:creationId xmlns:p14="http://schemas.microsoft.com/office/powerpoint/2010/main" val="2558590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17</a:t>
            </a:fld>
            <a:endParaRPr lang="zh-CN" altLang="en-US"/>
          </a:p>
        </p:txBody>
      </p:sp>
    </p:spTree>
    <p:extLst>
      <p:ext uri="{BB962C8B-B14F-4D97-AF65-F5344CB8AC3E}">
        <p14:creationId xmlns:p14="http://schemas.microsoft.com/office/powerpoint/2010/main" val="3349835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18</a:t>
            </a:fld>
            <a:endParaRPr lang="zh-CN" altLang="en-US"/>
          </a:p>
        </p:txBody>
      </p:sp>
    </p:spTree>
    <p:extLst>
      <p:ext uri="{BB962C8B-B14F-4D97-AF65-F5344CB8AC3E}">
        <p14:creationId xmlns:p14="http://schemas.microsoft.com/office/powerpoint/2010/main" val="303910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4</a:t>
            </a:fld>
            <a:endParaRPr lang="zh-CN" altLang="en-US"/>
          </a:p>
        </p:txBody>
      </p:sp>
    </p:spTree>
    <p:extLst>
      <p:ext uri="{BB962C8B-B14F-4D97-AF65-F5344CB8AC3E}">
        <p14:creationId xmlns:p14="http://schemas.microsoft.com/office/powerpoint/2010/main" val="186615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5</a:t>
            </a:fld>
            <a:endParaRPr lang="zh-CN" altLang="en-US"/>
          </a:p>
        </p:txBody>
      </p:sp>
    </p:spTree>
    <p:extLst>
      <p:ext uri="{BB962C8B-B14F-4D97-AF65-F5344CB8AC3E}">
        <p14:creationId xmlns:p14="http://schemas.microsoft.com/office/powerpoint/2010/main" val="121047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6</a:t>
            </a:fld>
            <a:endParaRPr lang="zh-CN" altLang="en-US"/>
          </a:p>
        </p:txBody>
      </p:sp>
    </p:spTree>
    <p:extLst>
      <p:ext uri="{BB962C8B-B14F-4D97-AF65-F5344CB8AC3E}">
        <p14:creationId xmlns:p14="http://schemas.microsoft.com/office/powerpoint/2010/main" val="226164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7</a:t>
            </a:fld>
            <a:endParaRPr lang="zh-CN" altLang="en-US"/>
          </a:p>
        </p:txBody>
      </p:sp>
    </p:spTree>
    <p:extLst>
      <p:ext uri="{BB962C8B-B14F-4D97-AF65-F5344CB8AC3E}">
        <p14:creationId xmlns:p14="http://schemas.microsoft.com/office/powerpoint/2010/main" val="274151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9</a:t>
            </a:fld>
            <a:endParaRPr lang="zh-CN" altLang="en-US"/>
          </a:p>
        </p:txBody>
      </p:sp>
    </p:spTree>
    <p:extLst>
      <p:ext uri="{BB962C8B-B14F-4D97-AF65-F5344CB8AC3E}">
        <p14:creationId xmlns:p14="http://schemas.microsoft.com/office/powerpoint/2010/main" val="66235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10</a:t>
            </a:fld>
            <a:endParaRPr lang="zh-CN" altLang="en-US"/>
          </a:p>
        </p:txBody>
      </p:sp>
    </p:spTree>
    <p:extLst>
      <p:ext uri="{BB962C8B-B14F-4D97-AF65-F5344CB8AC3E}">
        <p14:creationId xmlns:p14="http://schemas.microsoft.com/office/powerpoint/2010/main" val="28984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11</a:t>
            </a:fld>
            <a:endParaRPr lang="zh-CN" altLang="en-US"/>
          </a:p>
        </p:txBody>
      </p:sp>
    </p:spTree>
    <p:extLst>
      <p:ext uri="{BB962C8B-B14F-4D97-AF65-F5344CB8AC3E}">
        <p14:creationId xmlns:p14="http://schemas.microsoft.com/office/powerpoint/2010/main" val="311593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BC002A-B0FF-4AB1-B1B7-F9D4F0861090}" type="slidenum">
              <a:rPr lang="zh-CN" altLang="en-US" smtClean="0"/>
              <a:pPr>
                <a:defRPr/>
              </a:pPr>
              <a:t>12</a:t>
            </a:fld>
            <a:endParaRPr lang="zh-CN" altLang="en-US"/>
          </a:p>
        </p:txBody>
      </p:sp>
    </p:spTree>
    <p:extLst>
      <p:ext uri="{BB962C8B-B14F-4D97-AF65-F5344CB8AC3E}">
        <p14:creationId xmlns:p14="http://schemas.microsoft.com/office/powerpoint/2010/main" val="443002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0"/>
            <a:ext cx="9144000" cy="6858000"/>
          </a:xfrm>
          <a:prstGeom prst="rect">
            <a:avLst/>
          </a:prstGeom>
        </p:spPr>
      </p:pic>
      <p:sp>
        <p:nvSpPr>
          <p:cNvPr id="155650" name="Rectangle 2"/>
          <p:cNvSpPr>
            <a:spLocks noGrp="1" noChangeArrowheads="1"/>
          </p:cNvSpPr>
          <p:nvPr>
            <p:ph type="ctrTitle"/>
          </p:nvPr>
        </p:nvSpPr>
        <p:spPr>
          <a:xfrm>
            <a:off x="685800" y="2130425"/>
            <a:ext cx="7772400" cy="1470025"/>
          </a:xfr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6636E63E-8F84-4652-8FB1-FF44450FEA66}" type="datetime1">
              <a:rPr lang="zh-CN" altLang="en-US"/>
              <a:pPr>
                <a:defRPr/>
              </a:pPr>
              <a:t>2022/6/29</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19" name="文本占位符 18"/>
          <p:cNvSpPr>
            <a:spLocks noGrp="1"/>
          </p:cNvSpPr>
          <p:nvPr>
            <p:ph type="body" sz="quarter" idx="12"/>
          </p:nvPr>
        </p:nvSpPr>
        <p:spPr>
          <a:xfrm>
            <a:off x="1979712" y="4581525"/>
            <a:ext cx="4968552" cy="792163"/>
          </a:xfrm>
        </p:spPr>
        <p:txBody>
          <a:bodyPr/>
          <a:lstStyle>
            <a:lvl1pPr algn="ctr">
              <a:buNone/>
              <a:defRPr/>
            </a:lvl1pPr>
          </a:lstStyle>
          <a:p>
            <a:pPr lvl="0"/>
            <a:r>
              <a:rPr lang="zh-CN" altLang="en-US" dirty="0"/>
              <a:t>单击此处编辑母版文本样式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2EB8559-02A1-4B24-86EC-BE3DB242B9D9}" type="datetime1">
              <a:rPr lang="zh-CN" altLang="en-US"/>
              <a:pPr>
                <a:defRPr/>
              </a:pPr>
              <a:t>2022/6/29</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034A0C16-74D8-4C89-8613-5E45EB8B4208}" type="datetime1">
              <a:rPr lang="zh-CN" altLang="en-US"/>
              <a:pPr>
                <a:defRPr/>
              </a:pPr>
              <a:t>2022/6/29</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fld id="{02FD1267-7E2F-4700-9C61-E44B3548C528}" type="datetime1">
              <a:rPr lang="zh-CN" altLang="en-US"/>
              <a:pPr>
                <a:defRPr/>
              </a:pPr>
              <a:t>2022/6/29</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90A3148-A2A2-499D-8AD4-A42AA392E762}" type="datetime1">
              <a:rPr lang="zh-CN" altLang="en-US"/>
              <a:pPr>
                <a:defRPr/>
              </a:pPr>
              <a:t>2022/6/29</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7103C93E-36B2-40C1-B7AC-83420700120D}" type="datetime1">
              <a:rPr lang="zh-CN" altLang="en-US"/>
              <a:pPr>
                <a:defRPr/>
              </a:pPr>
              <a:t>2022/6/29</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844F64D9-8DB8-45C9-BE2D-5E39827271F5}" type="datetime1">
              <a:rPr lang="zh-CN" altLang="en-US"/>
              <a:pPr>
                <a:defRPr/>
              </a:pPr>
              <a:t>2022/6/29</a:t>
            </a:fld>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E315AF6A-52DC-4802-83F2-94AEEBC406E5}" type="datetime1">
              <a:rPr lang="zh-CN" altLang="en-US"/>
              <a:pPr>
                <a:defRPr/>
              </a:pPr>
              <a:t>2022/6/29</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6316514-12AA-447E-822F-DD9EDA71C173}" type="datetime1">
              <a:rPr lang="zh-CN" altLang="en-US"/>
              <a:pPr>
                <a:defRPr/>
              </a:pPr>
              <a:t>2022/6/29</a:t>
            </a:fld>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2E35B66-8F1E-468F-A06B-AB51DFF38B68}" type="datetime1">
              <a:rPr lang="zh-CN" altLang="en-US"/>
              <a:pPr>
                <a:defRPr/>
              </a:pPr>
              <a:t>2022/6/29</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C2FB9D-30A9-4BE6-B289-DEFC83ECD8DC}" type="datetime1">
              <a:rPr lang="zh-CN" altLang="en-US"/>
              <a:pPr>
                <a:defRPr/>
              </a:pPr>
              <a:t>2022/6/29</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03648" y="53752"/>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endParaRPr lang="zh-CN" altLang="en-US" dirty="0"/>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1DFA9564-8B1D-46BF-A8FC-7DF2AC969463}" type="datetime1">
              <a:rPr lang="zh-CN" altLang="en-US"/>
              <a:pPr>
                <a:defRPr/>
              </a:pPr>
              <a:t>2022/6/29</a:t>
            </a:fld>
            <a:endParaRPr lang="en-US" altLang="zh-CN"/>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ltLang="zh-CN"/>
          </a:p>
        </p:txBody>
      </p:sp>
      <p:sp>
        <p:nvSpPr>
          <p:cNvPr id="10" name="矩形 9"/>
          <p:cNvSpPr/>
          <p:nvPr userDrawn="1"/>
        </p:nvSpPr>
        <p:spPr bwMode="auto">
          <a:xfrm>
            <a:off x="0" y="6669360"/>
            <a:ext cx="9144000" cy="188640"/>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67664"/>
            <a:ext cx="1403302" cy="102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split orient="vert"/>
  </p:transition>
  <p:txStyles>
    <p:title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png"/><Relationship Id="rId7" Type="http://schemas.openxmlformats.org/officeDocument/2006/relationships/image" Target="../media/image2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39.wmf"/><Relationship Id="rId3" Type="http://schemas.openxmlformats.org/officeDocument/2006/relationships/notesSlide" Target="../notesSlides/notesSlide11.xml"/><Relationship Id="rId7" Type="http://schemas.openxmlformats.org/officeDocument/2006/relationships/oleObject" Target="../embeddings/oleObject9.bin"/><Relationship Id="rId12"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44.png"/><Relationship Id="rId1" Type="http://schemas.openxmlformats.org/officeDocument/2006/relationships/vmlDrawing" Target="../drawings/vmlDrawing3.vml"/><Relationship Id="rId6" Type="http://schemas.openxmlformats.org/officeDocument/2006/relationships/image" Target="../media/image36.wmf"/><Relationship Id="rId11" Type="http://schemas.openxmlformats.org/officeDocument/2006/relationships/image" Target="../media/image41.png"/><Relationship Id="rId5" Type="http://schemas.openxmlformats.org/officeDocument/2006/relationships/oleObject" Target="../embeddings/oleObject8.bin"/><Relationship Id="rId15" Type="http://schemas.openxmlformats.org/officeDocument/2006/relationships/image" Target="../media/image43.png"/><Relationship Id="rId10" Type="http://schemas.openxmlformats.org/officeDocument/2006/relationships/image" Target="../media/image38.wmf"/><Relationship Id="rId4" Type="http://schemas.openxmlformats.org/officeDocument/2006/relationships/image" Target="../media/image40.png"/><Relationship Id="rId9" Type="http://schemas.openxmlformats.org/officeDocument/2006/relationships/oleObject" Target="../embeddings/oleObject10.bin"/><Relationship Id="rId1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image" Target="../media/image20.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1.wmf"/><Relationship Id="rId1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a:t>超流氦低温预冷系统流程设计研究</a:t>
            </a:r>
            <a:endParaRPr lang="zh-CN" altLang="en-US" sz="8000" dirty="0"/>
          </a:p>
        </p:txBody>
      </p:sp>
      <p:sp>
        <p:nvSpPr>
          <p:cNvPr id="5" name="文本占位符 4"/>
          <p:cNvSpPr>
            <a:spLocks noGrp="1"/>
          </p:cNvSpPr>
          <p:nvPr>
            <p:ph type="body" sz="quarter" idx="12"/>
          </p:nvPr>
        </p:nvSpPr>
        <p:spPr>
          <a:xfrm>
            <a:off x="1979712" y="4581525"/>
            <a:ext cx="4968552" cy="1470025"/>
          </a:xfrm>
        </p:spPr>
        <p:txBody>
          <a:bodyPr/>
          <a:lstStyle/>
          <a:p>
            <a:r>
              <a:rPr lang="zh-CN" altLang="en-US" dirty="0"/>
              <a:t>曹菁</a:t>
            </a:r>
            <a:endParaRPr lang="en-US" altLang="zh-CN" dirty="0"/>
          </a:p>
          <a:p>
            <a:r>
              <a:rPr lang="zh-CN" altLang="en-US" dirty="0"/>
              <a:t>合作导师：何昆</a:t>
            </a:r>
            <a:endParaRPr lang="en-US" altLang="zh-CN" dirty="0"/>
          </a:p>
          <a:p>
            <a:r>
              <a:rPr lang="en-US" altLang="zh-CN" dirty="0"/>
              <a:t>20220630</a:t>
            </a:r>
          </a:p>
          <a:p>
            <a:endParaRPr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173362" y="1320658"/>
            <a:ext cx="8647110"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建立超流氦低温系统热力循环流程</a:t>
            </a:r>
            <a:endParaRPr lang="en-US" altLang="zh-CN" b="0" kern="0" dirty="0"/>
          </a:p>
          <a:p>
            <a:pPr lvl="1"/>
            <a:endParaRPr lang="en-US" altLang="zh-CN" sz="900" b="0" kern="0" dirty="0"/>
          </a:p>
          <a:p>
            <a:pPr lvl="1"/>
            <a:r>
              <a:rPr lang="zh-CN" altLang="en-US" sz="1800" b="0" kern="0" dirty="0"/>
              <a:t>设定为由</a:t>
            </a:r>
            <a:r>
              <a:rPr lang="en-US" altLang="zh-CN" sz="1800" b="0" kern="0" dirty="0"/>
              <a:t>4.5K</a:t>
            </a:r>
            <a:r>
              <a:rPr lang="zh-CN" altLang="en-US" sz="1800" b="0" kern="0" dirty="0"/>
              <a:t>液氦杜瓦供应冷量，使末端产生</a:t>
            </a:r>
            <a:r>
              <a:rPr lang="en-US" altLang="zh-CN" sz="1800" b="0" kern="0" dirty="0"/>
              <a:t>3.0bara/4.5K</a:t>
            </a:r>
            <a:r>
              <a:rPr lang="zh-CN" altLang="en-US" sz="1800" b="0" kern="0" dirty="0"/>
              <a:t>的过冷氦直接进入冷腔中，对超导腔进行快速降温冷却</a:t>
            </a:r>
            <a:endParaRPr lang="en-US" altLang="zh-CN" sz="1800" b="0" kern="0" dirty="0"/>
          </a:p>
          <a:p>
            <a:pPr lvl="1"/>
            <a:endParaRPr lang="en-US" altLang="zh-CN" sz="1800" b="0" kern="0" dirty="0"/>
          </a:p>
          <a:p>
            <a:pPr lvl="1"/>
            <a:r>
              <a:rPr lang="zh-CN" altLang="en-US" sz="1800" b="0" kern="0" dirty="0"/>
              <a:t>可能存在问题：预冷系统末端冷量不足，可能无法提供稳定的</a:t>
            </a:r>
            <a:r>
              <a:rPr lang="en-US" altLang="zh-CN" sz="1800" b="0" kern="0" dirty="0"/>
              <a:t>3.0bara/4.5K </a:t>
            </a:r>
            <a:r>
              <a:rPr lang="zh-CN" altLang="en-US" sz="1800" b="0" kern="0" dirty="0"/>
              <a:t>过冷氦</a:t>
            </a:r>
            <a:endParaRPr lang="en-US" altLang="zh-CN" sz="1800" b="0" kern="0" dirty="0"/>
          </a:p>
          <a:p>
            <a:pPr marL="457200" lvl="1" indent="0">
              <a:buNone/>
            </a:pPr>
            <a:endParaRPr lang="en-US" altLang="zh-CN" sz="2000" b="0" kern="0" dirty="0"/>
          </a:p>
          <a:p>
            <a:pPr marL="457200" lvl="1" indent="0">
              <a:buNone/>
            </a:pPr>
            <a:endParaRPr lang="en-US" altLang="zh-CN" b="0" kern="0" dirty="0"/>
          </a:p>
        </p:txBody>
      </p:sp>
      <p:pic>
        <p:nvPicPr>
          <p:cNvPr id="5" name="图片 4">
            <a:extLst>
              <a:ext uri="{FF2B5EF4-FFF2-40B4-BE49-F238E27FC236}">
                <a16:creationId xmlns:a16="http://schemas.microsoft.com/office/drawing/2014/main" id="{16D5C114-97C8-4A06-8DF7-DDEAB09E7EEF}"/>
              </a:ext>
            </a:extLst>
          </p:cNvPr>
          <p:cNvPicPr>
            <a:picLocks noChangeAspect="1"/>
          </p:cNvPicPr>
          <p:nvPr/>
        </p:nvPicPr>
        <p:blipFill>
          <a:blip r:embed="rId4"/>
          <a:stretch>
            <a:fillRect/>
          </a:stretch>
        </p:blipFill>
        <p:spPr>
          <a:xfrm>
            <a:off x="3551241" y="4301480"/>
            <a:ext cx="2139677" cy="1980000"/>
          </a:xfrm>
          <a:prstGeom prst="rect">
            <a:avLst/>
          </a:prstGeom>
        </p:spPr>
      </p:pic>
      <p:pic>
        <p:nvPicPr>
          <p:cNvPr id="7" name="图片 6">
            <a:extLst>
              <a:ext uri="{FF2B5EF4-FFF2-40B4-BE49-F238E27FC236}">
                <a16:creationId xmlns:a16="http://schemas.microsoft.com/office/drawing/2014/main" id="{31CD93D3-D7BC-4349-9DB1-842F11E1D516}"/>
              </a:ext>
            </a:extLst>
          </p:cNvPr>
          <p:cNvPicPr>
            <a:picLocks noChangeAspect="1"/>
          </p:cNvPicPr>
          <p:nvPr/>
        </p:nvPicPr>
        <p:blipFill>
          <a:blip r:embed="rId5"/>
          <a:stretch>
            <a:fillRect/>
          </a:stretch>
        </p:blipFill>
        <p:spPr>
          <a:xfrm>
            <a:off x="227562" y="4242671"/>
            <a:ext cx="3269479" cy="1980000"/>
          </a:xfrm>
          <a:prstGeom prst="rect">
            <a:avLst/>
          </a:prstGeom>
        </p:spPr>
      </p:pic>
      <p:pic>
        <p:nvPicPr>
          <p:cNvPr id="72" name="图片 71">
            <a:extLst>
              <a:ext uri="{FF2B5EF4-FFF2-40B4-BE49-F238E27FC236}">
                <a16:creationId xmlns:a16="http://schemas.microsoft.com/office/drawing/2014/main" id="{7EC39ED2-2758-489F-8B5C-4D8DA5723F9B}"/>
              </a:ext>
            </a:extLst>
          </p:cNvPr>
          <p:cNvPicPr>
            <a:picLocks noChangeAspect="1"/>
          </p:cNvPicPr>
          <p:nvPr/>
        </p:nvPicPr>
        <p:blipFill>
          <a:blip r:embed="rId6"/>
          <a:stretch>
            <a:fillRect/>
          </a:stretch>
        </p:blipFill>
        <p:spPr>
          <a:xfrm>
            <a:off x="6036197" y="4300314"/>
            <a:ext cx="2784275" cy="1980000"/>
          </a:xfrm>
          <a:prstGeom prst="rect">
            <a:avLst/>
          </a:prstGeom>
        </p:spPr>
      </p:pic>
      <p:sp>
        <p:nvSpPr>
          <p:cNvPr id="73" name="文本框 72">
            <a:extLst>
              <a:ext uri="{FF2B5EF4-FFF2-40B4-BE49-F238E27FC236}">
                <a16:creationId xmlns:a16="http://schemas.microsoft.com/office/drawing/2014/main" id="{5C331A88-8B15-456D-ABF4-30F9AAF2C626}"/>
              </a:ext>
            </a:extLst>
          </p:cNvPr>
          <p:cNvSpPr txBox="1"/>
          <p:nvPr/>
        </p:nvSpPr>
        <p:spPr>
          <a:xfrm>
            <a:off x="4114800" y="2971800"/>
            <a:ext cx="914400" cy="914400"/>
          </a:xfrm>
          <a:prstGeom prst="rect">
            <a:avLst/>
          </a:prstGeom>
          <a:noFill/>
        </p:spPr>
        <p:txBody>
          <a:bodyPr wrap="square" rtlCol="0">
            <a:spAutoFit/>
          </a:bodyPr>
          <a:lstStyle/>
          <a:p>
            <a:endParaRPr lang="zh-CN" altLang="en-US" dirty="0"/>
          </a:p>
        </p:txBody>
      </p:sp>
      <p:graphicFrame>
        <p:nvGraphicFramePr>
          <p:cNvPr id="75" name="对象 74">
            <a:extLst>
              <a:ext uri="{FF2B5EF4-FFF2-40B4-BE49-F238E27FC236}">
                <a16:creationId xmlns:a16="http://schemas.microsoft.com/office/drawing/2014/main" id="{576F7418-F179-4478-8D84-C8E8818CD76E}"/>
              </a:ext>
            </a:extLst>
          </p:cNvPr>
          <p:cNvGraphicFramePr>
            <a:graphicFrameLocks noChangeAspect="1"/>
          </p:cNvGraphicFramePr>
          <p:nvPr>
            <p:extLst>
              <p:ext uri="{D42A27DB-BD31-4B8C-83A1-F6EECF244321}">
                <p14:modId xmlns:p14="http://schemas.microsoft.com/office/powerpoint/2010/main" val="3859057715"/>
              </p:ext>
            </p:extLst>
          </p:nvPr>
        </p:nvGraphicFramePr>
        <p:xfrm>
          <a:off x="4325688" y="3304406"/>
          <a:ext cx="3167062" cy="628650"/>
        </p:xfrm>
        <a:graphic>
          <a:graphicData uri="http://schemas.openxmlformats.org/presentationml/2006/ole">
            <mc:AlternateContent xmlns:mc="http://schemas.openxmlformats.org/markup-compatibility/2006">
              <mc:Choice xmlns:v="urn:schemas-microsoft-com:vml" Requires="v">
                <p:oleObj spid="_x0000_s2050" name="Equation" r:id="rId7" imgW="2298600" imgH="457200" progId="Equation.DSMT4">
                  <p:embed/>
                </p:oleObj>
              </mc:Choice>
              <mc:Fallback>
                <p:oleObj name="Equation" r:id="rId7" imgW="2298600" imgH="457200" progId="Equation.DSMT4">
                  <p:embed/>
                  <p:pic>
                    <p:nvPicPr>
                      <p:cNvPr id="19" name="对象 18">
                        <a:extLst>
                          <a:ext uri="{FF2B5EF4-FFF2-40B4-BE49-F238E27FC236}">
                            <a16:creationId xmlns:a16="http://schemas.microsoft.com/office/drawing/2014/main" id="{0032650B-508C-47C7-827F-0B4CF44BE747}"/>
                          </a:ext>
                        </a:extLst>
                      </p:cNvPr>
                      <p:cNvPicPr/>
                      <p:nvPr/>
                    </p:nvPicPr>
                    <p:blipFill>
                      <a:blip r:embed="rId8"/>
                      <a:stretch>
                        <a:fillRect/>
                      </a:stretch>
                    </p:blipFill>
                    <p:spPr>
                      <a:xfrm>
                        <a:off x="4325688" y="3304406"/>
                        <a:ext cx="3167062" cy="628650"/>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898607E0-E4AC-4737-A688-CF76E92655AB}"/>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spTree>
    <p:extLst>
      <p:ext uri="{BB962C8B-B14F-4D97-AF65-F5344CB8AC3E}">
        <p14:creationId xmlns:p14="http://schemas.microsoft.com/office/powerpoint/2010/main" val="38884248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179512" y="1268760"/>
            <a:ext cx="8326189"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建立超流氦低温系统热力循环流程</a:t>
            </a:r>
            <a:endParaRPr lang="en-US" altLang="zh-CN" b="0" kern="0" dirty="0"/>
          </a:p>
          <a:p>
            <a:pPr lvl="1"/>
            <a:r>
              <a:rPr lang="zh-CN" altLang="en-US" sz="1800" b="0" kern="0" dirty="0"/>
              <a:t>修订设定为由</a:t>
            </a:r>
            <a:r>
              <a:rPr lang="en-US" altLang="zh-CN" sz="1800" b="0" kern="0" dirty="0"/>
              <a:t>4.5K</a:t>
            </a:r>
            <a:r>
              <a:rPr lang="zh-CN" altLang="en-US" sz="1800" b="0" kern="0" dirty="0"/>
              <a:t>液氦杜瓦供应冷量，使末端产生</a:t>
            </a:r>
            <a:r>
              <a:rPr lang="en-US" altLang="zh-CN" sz="1800" b="0" kern="0" dirty="0"/>
              <a:t>3.0bara</a:t>
            </a:r>
            <a:r>
              <a:rPr lang="zh-CN" altLang="en-US" sz="1800" b="0" kern="0" dirty="0"/>
              <a:t>、</a:t>
            </a:r>
            <a:r>
              <a:rPr lang="en-US" altLang="zh-CN" sz="1800" b="0" kern="0" dirty="0"/>
              <a:t>&gt;4.5K</a:t>
            </a:r>
            <a:r>
              <a:rPr lang="zh-CN" altLang="en-US" sz="1800" b="0" kern="0" dirty="0"/>
              <a:t>的氦气直接进入冷腔中，可通过控制螺旋盘管换热器中冷测液氦的流量控制进入腔体内的氦气温度。</a:t>
            </a:r>
            <a:endParaRPr lang="en-US" altLang="zh-CN" sz="1800" b="0" kern="0" dirty="0"/>
          </a:p>
          <a:p>
            <a:pPr lvl="1"/>
            <a:r>
              <a:rPr lang="zh-CN" altLang="en-US" sz="1800" b="0" kern="0" dirty="0"/>
              <a:t>改进：末级螺旋盘管由浸没在</a:t>
            </a:r>
            <a:r>
              <a:rPr lang="en-US" altLang="zh-CN" sz="1800" b="0" kern="0" dirty="0"/>
              <a:t>4.5K</a:t>
            </a:r>
            <a:r>
              <a:rPr lang="zh-CN" altLang="en-US" sz="1800" b="0" kern="0" dirty="0"/>
              <a:t>氦池中改为螺旋盘管换热器，管内为</a:t>
            </a:r>
            <a:r>
              <a:rPr lang="en-US" altLang="zh-CN" sz="1800" b="0" kern="0" dirty="0"/>
              <a:t>3.0bara</a:t>
            </a:r>
            <a:r>
              <a:rPr lang="zh-CN" altLang="en-US" sz="1800" b="0" kern="0" dirty="0"/>
              <a:t>氦气，管外侧为</a:t>
            </a:r>
            <a:r>
              <a:rPr lang="en-US" altLang="zh-CN" sz="1800" b="0" kern="0" dirty="0"/>
              <a:t>4.5K</a:t>
            </a:r>
            <a:r>
              <a:rPr lang="zh-CN" altLang="en-US" sz="1800" b="0" kern="0" dirty="0"/>
              <a:t>液氦进口，气氦出口，然后预冷上一级换热器中的氦气，将</a:t>
            </a:r>
            <a:r>
              <a:rPr lang="en-US" altLang="zh-CN" sz="1800" b="0" kern="0" dirty="0"/>
              <a:t>4.5K</a:t>
            </a:r>
            <a:r>
              <a:rPr lang="zh-CN" altLang="en-US" sz="1800" b="0" kern="0" dirty="0"/>
              <a:t>液氦做成可循环系统，可调节流量。</a:t>
            </a:r>
            <a:endParaRPr lang="en-US" altLang="zh-CN" sz="1800" b="0" kern="0" dirty="0"/>
          </a:p>
          <a:p>
            <a:pPr lvl="1"/>
            <a:r>
              <a:rPr lang="zh-CN" altLang="en-US" sz="1800" b="0" kern="0" dirty="0"/>
              <a:t>可能存在的问题：根据实际情况需要设计多组换热器串联，需要根据腔体换热确定。</a:t>
            </a:r>
            <a:endParaRPr lang="en-US" altLang="zh-CN" sz="1800" b="0" kern="0" dirty="0"/>
          </a:p>
          <a:p>
            <a:pPr marL="457200" lvl="1" indent="0">
              <a:buNone/>
            </a:pPr>
            <a:endParaRPr lang="en-US" altLang="zh-CN" sz="2000" b="0" kern="0" dirty="0"/>
          </a:p>
          <a:p>
            <a:pPr marL="457200" lvl="1" indent="0">
              <a:buNone/>
            </a:pPr>
            <a:endParaRPr lang="en-US" altLang="zh-CN" b="0" kern="0" dirty="0"/>
          </a:p>
        </p:txBody>
      </p:sp>
      <p:pic>
        <p:nvPicPr>
          <p:cNvPr id="20" name="图片 19">
            <a:extLst>
              <a:ext uri="{FF2B5EF4-FFF2-40B4-BE49-F238E27FC236}">
                <a16:creationId xmlns:a16="http://schemas.microsoft.com/office/drawing/2014/main" id="{8D2BAF77-C957-46C1-B1A4-FF14B0C5C184}"/>
              </a:ext>
            </a:extLst>
          </p:cNvPr>
          <p:cNvPicPr>
            <a:picLocks noChangeAspect="1"/>
          </p:cNvPicPr>
          <p:nvPr/>
        </p:nvPicPr>
        <p:blipFill>
          <a:blip r:embed="rId3"/>
          <a:stretch>
            <a:fillRect/>
          </a:stretch>
        </p:blipFill>
        <p:spPr>
          <a:xfrm>
            <a:off x="516112" y="4370898"/>
            <a:ext cx="3566704" cy="2160000"/>
          </a:xfrm>
          <a:prstGeom prst="rect">
            <a:avLst/>
          </a:prstGeom>
        </p:spPr>
      </p:pic>
      <p:sp>
        <p:nvSpPr>
          <p:cNvPr id="21" name="箭头: 右 20">
            <a:extLst>
              <a:ext uri="{FF2B5EF4-FFF2-40B4-BE49-F238E27FC236}">
                <a16:creationId xmlns:a16="http://schemas.microsoft.com/office/drawing/2014/main" id="{D251E3EB-DFA0-4724-9C89-03703D04D956}"/>
              </a:ext>
            </a:extLst>
          </p:cNvPr>
          <p:cNvSpPr/>
          <p:nvPr/>
        </p:nvSpPr>
        <p:spPr bwMode="auto">
          <a:xfrm>
            <a:off x="4390901" y="5589240"/>
            <a:ext cx="504055" cy="301340"/>
          </a:xfrm>
          <a:prstGeom prst="rightArrow">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pic>
        <p:nvPicPr>
          <p:cNvPr id="7" name="图片 6">
            <a:extLst>
              <a:ext uri="{FF2B5EF4-FFF2-40B4-BE49-F238E27FC236}">
                <a16:creationId xmlns:a16="http://schemas.microsoft.com/office/drawing/2014/main" id="{41A04541-7621-4D7A-A6AF-5C1E93661411}"/>
              </a:ext>
            </a:extLst>
          </p:cNvPr>
          <p:cNvPicPr>
            <a:picLocks noChangeAspect="1"/>
          </p:cNvPicPr>
          <p:nvPr/>
        </p:nvPicPr>
        <p:blipFill>
          <a:blip r:embed="rId4"/>
          <a:stretch>
            <a:fillRect/>
          </a:stretch>
        </p:blipFill>
        <p:spPr>
          <a:xfrm>
            <a:off x="5319500" y="4372014"/>
            <a:ext cx="3347245" cy="2160000"/>
          </a:xfrm>
          <a:prstGeom prst="rect">
            <a:avLst/>
          </a:prstGeom>
        </p:spPr>
      </p:pic>
      <p:sp>
        <p:nvSpPr>
          <p:cNvPr id="10" name="内容占位符 2">
            <a:extLst>
              <a:ext uri="{FF2B5EF4-FFF2-40B4-BE49-F238E27FC236}">
                <a16:creationId xmlns:a16="http://schemas.microsoft.com/office/drawing/2014/main" id="{24ABBEFC-4CF8-4666-B234-B1123B23F78B}"/>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spTree>
    <p:extLst>
      <p:ext uri="{BB962C8B-B14F-4D97-AF65-F5344CB8AC3E}">
        <p14:creationId xmlns:p14="http://schemas.microsoft.com/office/powerpoint/2010/main" val="1850908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121698" y="980926"/>
            <a:ext cx="8565102" cy="1838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建立系统设计计算模型</a:t>
            </a:r>
            <a:endParaRPr lang="en-US" altLang="zh-CN" b="0" kern="0" dirty="0"/>
          </a:p>
          <a:p>
            <a:pPr lvl="1"/>
            <a:r>
              <a:rPr lang="zh-CN" altLang="en-US" sz="1400" b="0" kern="0" dirty="0"/>
              <a:t>假设条件</a:t>
            </a:r>
            <a:endParaRPr lang="en-US" altLang="zh-CN" sz="1400" b="0" kern="0" dirty="0"/>
          </a:p>
          <a:p>
            <a:pPr marL="457200" lvl="1" indent="0">
              <a:buNone/>
            </a:pPr>
            <a:r>
              <a:rPr lang="en-US" altLang="zh-CN" sz="1400" b="0" kern="0" dirty="0"/>
              <a:t>    </a:t>
            </a:r>
            <a:r>
              <a:rPr lang="zh-CN" altLang="en-US" sz="1400" b="0" kern="0" dirty="0"/>
              <a:t>（</a:t>
            </a:r>
            <a:r>
              <a:rPr lang="en-US" altLang="zh-CN" sz="1400" b="0" kern="0" dirty="0"/>
              <a:t>1</a:t>
            </a:r>
            <a:r>
              <a:rPr lang="zh-CN" altLang="en-US" sz="1400" b="0" kern="0" dirty="0"/>
              <a:t>）超导腔的材质</a:t>
            </a:r>
            <a:r>
              <a:rPr lang="en-US" altLang="zh-CN" sz="1400" b="0" kern="0" dirty="0"/>
              <a:t>Cp</a:t>
            </a:r>
            <a:r>
              <a:rPr lang="zh-CN" altLang="en-US" sz="1400" b="0" kern="0" dirty="0"/>
              <a:t>、质量</a:t>
            </a:r>
            <a:r>
              <a:rPr lang="en-US" altLang="zh-CN" sz="1400" b="0" kern="0" dirty="0"/>
              <a:t>M</a:t>
            </a:r>
            <a:r>
              <a:rPr lang="zh-CN" altLang="en-US" sz="1400" b="0" kern="0" dirty="0"/>
              <a:t>、降温速率</a:t>
            </a:r>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dirty="0">
                <a:effectLst/>
                <a:latin typeface="Times New Roman" panose="02020603050405020304" pitchFamily="18" charset="0"/>
                <a:ea typeface="宋体" panose="02010600030101010101" pitchFamily="2" charset="-122"/>
              </a:rPr>
              <a:t>T</a:t>
            </a:r>
            <a:r>
              <a:rPr lang="zh-CN" altLang="en-US" sz="1400" b="0" kern="0" dirty="0"/>
              <a:t>；</a:t>
            </a:r>
            <a:endParaRPr lang="en-US" altLang="zh-CN" sz="1400" b="0" kern="0" dirty="0"/>
          </a:p>
          <a:p>
            <a:pPr marL="457200" lvl="1" indent="0">
              <a:buNone/>
            </a:pPr>
            <a:r>
              <a:rPr lang="zh-CN" altLang="en-US" sz="1400" b="0" kern="0" dirty="0"/>
              <a:t>    （</a:t>
            </a:r>
            <a:r>
              <a:rPr lang="en-US" altLang="zh-CN" sz="1400" b="0" kern="0" dirty="0"/>
              <a:t>2</a:t>
            </a:r>
            <a:r>
              <a:rPr lang="zh-CN" altLang="en-US" sz="1400" b="0" kern="0" dirty="0"/>
              <a:t>）预冷系统内的低温工质流量</a:t>
            </a:r>
            <a:r>
              <a:rPr lang="en-US" altLang="zh-CN" sz="1400" b="0" kern="0" dirty="0"/>
              <a:t>m1</a:t>
            </a:r>
            <a:r>
              <a:rPr lang="zh-CN" altLang="en-US" sz="1400" b="0" kern="0" dirty="0"/>
              <a:t>；</a:t>
            </a:r>
            <a:endParaRPr lang="en-US" altLang="zh-CN" sz="1400" b="0" kern="0" dirty="0"/>
          </a:p>
          <a:p>
            <a:pPr marL="457200" lvl="1" indent="0">
              <a:buNone/>
            </a:pPr>
            <a:r>
              <a:rPr lang="zh-CN" altLang="en-US" sz="1400" b="0" kern="0" dirty="0"/>
              <a:t>    （</a:t>
            </a:r>
            <a:r>
              <a:rPr lang="en-US" altLang="zh-CN" sz="1400" b="0" kern="0" dirty="0"/>
              <a:t>3</a:t>
            </a:r>
            <a:r>
              <a:rPr lang="zh-CN" altLang="en-US" sz="1400" b="0" kern="0" dirty="0"/>
              <a:t>）预冷系统内</a:t>
            </a:r>
            <a:r>
              <a:rPr lang="en-US" altLang="zh-CN" sz="1400" b="0" kern="0" dirty="0"/>
              <a:t>4.5K</a:t>
            </a:r>
            <a:r>
              <a:rPr lang="zh-CN" altLang="en-US" sz="1400" b="0" kern="0" dirty="0"/>
              <a:t>级换热器的进口；</a:t>
            </a:r>
            <a:endParaRPr lang="en-US" altLang="zh-CN" sz="1400" b="0" kern="0" dirty="0"/>
          </a:p>
          <a:p>
            <a:pPr marL="457200" lvl="1" indent="0">
              <a:buNone/>
            </a:pPr>
            <a:r>
              <a:rPr lang="zh-CN" altLang="en-US" sz="1400" b="0" kern="0" dirty="0"/>
              <a:t>    （</a:t>
            </a:r>
            <a:r>
              <a:rPr lang="en-US" altLang="zh-CN" sz="1400" b="0" kern="0" dirty="0"/>
              <a:t>4</a:t>
            </a:r>
            <a:r>
              <a:rPr lang="zh-CN" altLang="en-US" sz="1400" b="0" kern="0" dirty="0"/>
              <a:t>）预冷系统末端换热器</a:t>
            </a:r>
            <a:r>
              <a:rPr lang="en-US" altLang="zh-CN" sz="1400" b="0" kern="0" dirty="0"/>
              <a:t>4.5K</a:t>
            </a:r>
            <a:r>
              <a:rPr lang="zh-CN" altLang="en-US" sz="1400" b="0" kern="0" dirty="0"/>
              <a:t>级的杜瓦供给流量</a:t>
            </a:r>
            <a:r>
              <a:rPr lang="en-US" altLang="zh-CN" sz="1400" b="0" kern="0" dirty="0"/>
              <a:t>m2</a:t>
            </a:r>
            <a:r>
              <a:rPr lang="zh-CN" altLang="en-US" sz="1400" b="0" kern="0" dirty="0"/>
              <a:t>；</a:t>
            </a:r>
            <a:endParaRPr lang="en-US" altLang="zh-CN" sz="2000" b="0" kern="0" dirty="0"/>
          </a:p>
        </p:txBody>
      </p:sp>
      <p:pic>
        <p:nvPicPr>
          <p:cNvPr id="6" name="图片 5">
            <a:extLst>
              <a:ext uri="{FF2B5EF4-FFF2-40B4-BE49-F238E27FC236}">
                <a16:creationId xmlns:a16="http://schemas.microsoft.com/office/drawing/2014/main" id="{A6849BB2-6E35-487E-8B53-086E89CB9D9B}"/>
              </a:ext>
            </a:extLst>
          </p:cNvPr>
          <p:cNvPicPr>
            <a:picLocks noChangeAspect="1"/>
          </p:cNvPicPr>
          <p:nvPr/>
        </p:nvPicPr>
        <p:blipFill rotWithShape="1">
          <a:blip r:embed="rId3"/>
          <a:srcRect t="8487"/>
          <a:stretch/>
        </p:blipFill>
        <p:spPr>
          <a:xfrm>
            <a:off x="0" y="3573016"/>
            <a:ext cx="3993833" cy="2160000"/>
          </a:xfrm>
          <a:prstGeom prst="rect">
            <a:avLst/>
          </a:prstGeom>
        </p:spPr>
      </p:pic>
      <p:sp>
        <p:nvSpPr>
          <p:cNvPr id="44" name="内容占位符 2">
            <a:extLst>
              <a:ext uri="{FF2B5EF4-FFF2-40B4-BE49-F238E27FC236}">
                <a16:creationId xmlns:a16="http://schemas.microsoft.com/office/drawing/2014/main" id="{874F6A34-4DF1-4D0B-B300-89142F55A857}"/>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grpSp>
        <p:nvGrpSpPr>
          <p:cNvPr id="7" name="组合 6">
            <a:extLst>
              <a:ext uri="{FF2B5EF4-FFF2-40B4-BE49-F238E27FC236}">
                <a16:creationId xmlns:a16="http://schemas.microsoft.com/office/drawing/2014/main" id="{C6F024AD-580B-4296-A034-4E56DB6752B6}"/>
              </a:ext>
            </a:extLst>
          </p:cNvPr>
          <p:cNvGrpSpPr/>
          <p:nvPr/>
        </p:nvGrpSpPr>
        <p:grpSpPr>
          <a:xfrm>
            <a:off x="664539" y="2874361"/>
            <a:ext cx="6861442" cy="360000"/>
            <a:chOff x="794559" y="3356992"/>
            <a:chExt cx="6861442" cy="431397"/>
          </a:xfrm>
        </p:grpSpPr>
        <p:sp>
          <p:nvSpPr>
            <p:cNvPr id="2" name="矩形: 圆角 1">
              <a:extLst>
                <a:ext uri="{FF2B5EF4-FFF2-40B4-BE49-F238E27FC236}">
                  <a16:creationId xmlns:a16="http://schemas.microsoft.com/office/drawing/2014/main" id="{67C8370C-6F9F-4802-8FA9-5A0FB96E455D}"/>
                </a:ext>
              </a:extLst>
            </p:cNvPr>
            <p:cNvSpPr/>
            <p:nvPr/>
          </p:nvSpPr>
          <p:spPr bwMode="auto">
            <a:xfrm>
              <a:off x="794559" y="3475815"/>
              <a:ext cx="1728192" cy="306467"/>
            </a:xfrm>
            <a:prstGeom prst="roundRect">
              <a:avLst/>
            </a:prstGeom>
            <a:solidFill>
              <a:srgbClr val="FFC000"/>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a:ln>
                    <a:noFill/>
                  </a:ln>
                  <a:solidFill>
                    <a:schemeClr val="tx1"/>
                  </a:solidFill>
                  <a:effectLst/>
                  <a:latin typeface="Times New Roman" pitchFamily="18" charset="0"/>
                  <a:ea typeface="华文中宋" pitchFamily="2" charset="-122"/>
                </a:rPr>
                <a:t>超导腔入口气流温度</a:t>
              </a:r>
            </a:p>
          </p:txBody>
        </p:sp>
        <p:sp>
          <p:nvSpPr>
            <p:cNvPr id="15" name="矩形: 圆角 14">
              <a:extLst>
                <a:ext uri="{FF2B5EF4-FFF2-40B4-BE49-F238E27FC236}">
                  <a16:creationId xmlns:a16="http://schemas.microsoft.com/office/drawing/2014/main" id="{209EE6F5-B3D4-43A9-9D59-75AA7D4C7E0F}"/>
                </a:ext>
              </a:extLst>
            </p:cNvPr>
            <p:cNvSpPr/>
            <p:nvPr/>
          </p:nvSpPr>
          <p:spPr bwMode="auto">
            <a:xfrm>
              <a:off x="3347864" y="3481922"/>
              <a:ext cx="1728192" cy="306467"/>
            </a:xfrm>
            <a:prstGeom prst="roundRect">
              <a:avLst/>
            </a:prstGeom>
            <a:solidFill>
              <a:srgbClr val="FFC000"/>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a:ln>
                    <a:noFill/>
                  </a:ln>
                  <a:solidFill>
                    <a:schemeClr val="tx1"/>
                  </a:solidFill>
                  <a:effectLst/>
                  <a:latin typeface="Times New Roman" pitchFamily="18" charset="0"/>
                  <a:ea typeface="华文中宋" pitchFamily="2" charset="-122"/>
                </a:rPr>
                <a:t>超导腔出口气流温度</a:t>
              </a:r>
            </a:p>
          </p:txBody>
        </p:sp>
        <p:cxnSp>
          <p:nvCxnSpPr>
            <p:cNvPr id="4" name="直接箭头连接符 3">
              <a:extLst>
                <a:ext uri="{FF2B5EF4-FFF2-40B4-BE49-F238E27FC236}">
                  <a16:creationId xmlns:a16="http://schemas.microsoft.com/office/drawing/2014/main" id="{81F01110-F205-48C5-9566-0F71537E5701}"/>
                </a:ext>
              </a:extLst>
            </p:cNvPr>
            <p:cNvCxnSpPr>
              <a:endCxn id="15" idx="1"/>
            </p:cNvCxnSpPr>
            <p:nvPr/>
          </p:nvCxnSpPr>
          <p:spPr bwMode="auto">
            <a:xfrm>
              <a:off x="2522751" y="3629048"/>
              <a:ext cx="825113" cy="0"/>
            </a:xfrm>
            <a:prstGeom prst="straightConnector1">
              <a:avLst/>
            </a:prstGeom>
            <a:solidFill>
              <a:srgbClr val="FF0000"/>
            </a:solidFill>
            <a:ln w="19050" cap="flat" cmpd="sng" algn="ctr">
              <a:solidFill>
                <a:schemeClr val="tx1"/>
              </a:solidFill>
              <a:prstDash val="solid"/>
              <a:round/>
              <a:headEnd type="none" w="med" len="med"/>
              <a:tailEnd type="triangle"/>
            </a:ln>
            <a:effectLst/>
          </p:spPr>
        </p:cxnSp>
        <p:sp>
          <p:nvSpPr>
            <p:cNvPr id="5" name="文本框 4">
              <a:extLst>
                <a:ext uri="{FF2B5EF4-FFF2-40B4-BE49-F238E27FC236}">
                  <a16:creationId xmlns:a16="http://schemas.microsoft.com/office/drawing/2014/main" id="{59E4A2A0-C370-4B8F-A8D9-8F094E54B64F}"/>
                </a:ext>
              </a:extLst>
            </p:cNvPr>
            <p:cNvSpPr txBox="1"/>
            <p:nvPr/>
          </p:nvSpPr>
          <p:spPr>
            <a:xfrm>
              <a:off x="2411760" y="3356992"/>
              <a:ext cx="1172974" cy="246221"/>
            </a:xfrm>
            <a:prstGeom prst="rect">
              <a:avLst/>
            </a:prstGeom>
            <a:noFill/>
          </p:spPr>
          <p:txBody>
            <a:bodyPr wrap="square" rtlCol="0">
              <a:spAutoFit/>
            </a:bodyPr>
            <a:lstStyle/>
            <a:p>
              <a:r>
                <a:rPr lang="zh-CN" altLang="en-US" sz="1000" dirty="0">
                  <a:solidFill>
                    <a:schemeClr val="tx1"/>
                  </a:solidFill>
                </a:rPr>
                <a:t>（</a:t>
              </a:r>
              <a:r>
                <a:rPr lang="en-US" altLang="zh-CN" sz="1000" dirty="0">
                  <a:solidFill>
                    <a:schemeClr val="tx1"/>
                  </a:solidFill>
                </a:rPr>
                <a:t>1</a:t>
              </a:r>
              <a:r>
                <a:rPr lang="zh-CN" altLang="en-US" sz="1000" dirty="0">
                  <a:solidFill>
                    <a:schemeClr val="tx1"/>
                  </a:solidFill>
                </a:rPr>
                <a:t>）（</a:t>
              </a:r>
              <a:r>
                <a:rPr lang="en-US" altLang="zh-CN" sz="1000" dirty="0">
                  <a:solidFill>
                    <a:schemeClr val="tx1"/>
                  </a:solidFill>
                </a:rPr>
                <a:t>2</a:t>
              </a:r>
              <a:r>
                <a:rPr lang="zh-CN" altLang="en-US" sz="1000" dirty="0">
                  <a:solidFill>
                    <a:schemeClr val="tx1"/>
                  </a:solidFill>
                </a:rPr>
                <a:t>）</a:t>
              </a:r>
              <a:r>
                <a:rPr lang="zh-CN" altLang="en-US" sz="1000" dirty="0"/>
                <a:t>）</a:t>
              </a:r>
            </a:p>
          </p:txBody>
        </p:sp>
        <p:sp>
          <p:nvSpPr>
            <p:cNvPr id="19" name="矩形: 圆角 18">
              <a:extLst>
                <a:ext uri="{FF2B5EF4-FFF2-40B4-BE49-F238E27FC236}">
                  <a16:creationId xmlns:a16="http://schemas.microsoft.com/office/drawing/2014/main" id="{208D5389-F18E-4F1D-8E29-6995E2FA7FB9}"/>
                </a:ext>
              </a:extLst>
            </p:cNvPr>
            <p:cNvSpPr/>
            <p:nvPr/>
          </p:nvSpPr>
          <p:spPr bwMode="auto">
            <a:xfrm>
              <a:off x="5927809" y="3475815"/>
              <a:ext cx="1728192" cy="306467"/>
            </a:xfrm>
            <a:prstGeom prst="roundRect">
              <a:avLst/>
            </a:prstGeom>
            <a:solidFill>
              <a:srgbClr val="FFC000"/>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a:ln>
                    <a:noFill/>
                  </a:ln>
                  <a:solidFill>
                    <a:schemeClr val="tx1"/>
                  </a:solidFill>
                  <a:effectLst/>
                  <a:latin typeface="Times New Roman" pitchFamily="18" charset="0"/>
                  <a:ea typeface="华文中宋" pitchFamily="2" charset="-122"/>
                </a:rPr>
                <a:t>回流气流温度</a:t>
              </a:r>
            </a:p>
          </p:txBody>
        </p:sp>
        <p:cxnSp>
          <p:nvCxnSpPr>
            <p:cNvPr id="20" name="直接箭头连接符 19">
              <a:extLst>
                <a:ext uri="{FF2B5EF4-FFF2-40B4-BE49-F238E27FC236}">
                  <a16:creationId xmlns:a16="http://schemas.microsoft.com/office/drawing/2014/main" id="{E91E24AB-FFCD-405D-905E-E24754192A71}"/>
                </a:ext>
              </a:extLst>
            </p:cNvPr>
            <p:cNvCxnSpPr/>
            <p:nvPr/>
          </p:nvCxnSpPr>
          <p:spPr bwMode="auto">
            <a:xfrm>
              <a:off x="5076056" y="3645024"/>
              <a:ext cx="825113" cy="0"/>
            </a:xfrm>
            <a:prstGeom prst="straightConnector1">
              <a:avLst/>
            </a:prstGeom>
            <a:solidFill>
              <a:srgbClr val="FF0000"/>
            </a:solidFill>
            <a:ln w="19050" cap="flat" cmpd="sng" algn="ctr">
              <a:solidFill>
                <a:schemeClr val="tx1"/>
              </a:solidFill>
              <a:prstDash val="solid"/>
              <a:round/>
              <a:headEnd type="none" w="med" len="med"/>
              <a:tailEnd type="triangle"/>
            </a:ln>
            <a:effectLst/>
          </p:spPr>
        </p:cxnSp>
        <p:sp>
          <p:nvSpPr>
            <p:cNvPr id="21" name="文本框 20">
              <a:extLst>
                <a:ext uri="{FF2B5EF4-FFF2-40B4-BE49-F238E27FC236}">
                  <a16:creationId xmlns:a16="http://schemas.microsoft.com/office/drawing/2014/main" id="{71E39CF3-8625-4263-B5C6-DB1C0140FC01}"/>
                </a:ext>
              </a:extLst>
            </p:cNvPr>
            <p:cNvSpPr txBox="1"/>
            <p:nvPr/>
          </p:nvSpPr>
          <p:spPr>
            <a:xfrm>
              <a:off x="4972781" y="3382827"/>
              <a:ext cx="1172974" cy="246221"/>
            </a:xfrm>
            <a:prstGeom prst="rect">
              <a:avLst/>
            </a:prstGeom>
            <a:noFill/>
          </p:spPr>
          <p:txBody>
            <a:bodyPr wrap="square" rtlCol="0">
              <a:spAutoFit/>
            </a:bodyPr>
            <a:lstStyle/>
            <a:p>
              <a:r>
                <a:rPr lang="zh-CN" altLang="en-US" sz="1000" dirty="0">
                  <a:solidFill>
                    <a:schemeClr val="tx1"/>
                  </a:solidFill>
                </a:rPr>
                <a:t>（</a:t>
              </a:r>
              <a:r>
                <a:rPr lang="en-US" altLang="zh-CN" sz="1000" dirty="0">
                  <a:solidFill>
                    <a:schemeClr val="tx1"/>
                  </a:solidFill>
                </a:rPr>
                <a:t>3</a:t>
              </a:r>
              <a:r>
                <a:rPr lang="zh-CN" altLang="en-US" sz="1000" dirty="0">
                  <a:solidFill>
                    <a:schemeClr val="tx1"/>
                  </a:solidFill>
                </a:rPr>
                <a:t>）（</a:t>
              </a:r>
              <a:r>
                <a:rPr lang="en-US" altLang="zh-CN" sz="1000" dirty="0">
                  <a:solidFill>
                    <a:schemeClr val="tx1"/>
                  </a:solidFill>
                </a:rPr>
                <a:t>4</a:t>
              </a:r>
              <a:r>
                <a:rPr lang="zh-CN" altLang="en-US" sz="1000" dirty="0">
                  <a:solidFill>
                    <a:schemeClr val="tx1"/>
                  </a:solidFill>
                </a:rPr>
                <a:t>）</a:t>
              </a:r>
              <a:r>
                <a:rPr lang="zh-CN" altLang="en-US" sz="1000" dirty="0"/>
                <a:t>）</a:t>
              </a:r>
            </a:p>
          </p:txBody>
        </p:sp>
      </p:grpSp>
      <p:pic>
        <p:nvPicPr>
          <p:cNvPr id="3" name="图片 2">
            <a:extLst>
              <a:ext uri="{FF2B5EF4-FFF2-40B4-BE49-F238E27FC236}">
                <a16:creationId xmlns:a16="http://schemas.microsoft.com/office/drawing/2014/main" id="{D68A852E-E411-4D62-B168-5DB7655C6ADD}"/>
              </a:ext>
            </a:extLst>
          </p:cNvPr>
          <p:cNvPicPr>
            <a:picLocks noChangeAspect="1"/>
          </p:cNvPicPr>
          <p:nvPr/>
        </p:nvPicPr>
        <p:blipFill>
          <a:blip r:embed="rId4"/>
          <a:stretch>
            <a:fillRect/>
          </a:stretch>
        </p:blipFill>
        <p:spPr>
          <a:xfrm>
            <a:off x="4117507" y="3623640"/>
            <a:ext cx="2781194" cy="2880000"/>
          </a:xfrm>
          <a:prstGeom prst="rect">
            <a:avLst/>
          </a:prstGeom>
        </p:spPr>
      </p:pic>
      <p:pic>
        <p:nvPicPr>
          <p:cNvPr id="9" name="图片 8">
            <a:extLst>
              <a:ext uri="{FF2B5EF4-FFF2-40B4-BE49-F238E27FC236}">
                <a16:creationId xmlns:a16="http://schemas.microsoft.com/office/drawing/2014/main" id="{FBA325C2-8091-4F4F-9A7A-D48A0632A016}"/>
              </a:ext>
            </a:extLst>
          </p:cNvPr>
          <p:cNvPicPr>
            <a:picLocks noChangeAspect="1"/>
          </p:cNvPicPr>
          <p:nvPr/>
        </p:nvPicPr>
        <p:blipFill>
          <a:blip r:embed="rId5"/>
          <a:stretch>
            <a:fillRect/>
          </a:stretch>
        </p:blipFill>
        <p:spPr>
          <a:xfrm>
            <a:off x="5133693" y="3686601"/>
            <a:ext cx="3358132" cy="2880000"/>
          </a:xfrm>
          <a:prstGeom prst="rect">
            <a:avLst/>
          </a:prstGeom>
        </p:spPr>
      </p:pic>
      <p:pic>
        <p:nvPicPr>
          <p:cNvPr id="16" name="图片 15">
            <a:extLst>
              <a:ext uri="{FF2B5EF4-FFF2-40B4-BE49-F238E27FC236}">
                <a16:creationId xmlns:a16="http://schemas.microsoft.com/office/drawing/2014/main" id="{AF6C1910-8BC3-4513-9846-C3435921A82C}"/>
              </a:ext>
            </a:extLst>
          </p:cNvPr>
          <p:cNvPicPr>
            <a:picLocks noChangeAspect="1"/>
          </p:cNvPicPr>
          <p:nvPr/>
        </p:nvPicPr>
        <p:blipFill>
          <a:blip r:embed="rId6"/>
          <a:stretch>
            <a:fillRect/>
          </a:stretch>
        </p:blipFill>
        <p:spPr>
          <a:xfrm>
            <a:off x="6553730" y="29955"/>
            <a:ext cx="2468572" cy="2880000"/>
          </a:xfrm>
          <a:prstGeom prst="rect">
            <a:avLst/>
          </a:prstGeom>
        </p:spPr>
      </p:pic>
    </p:spTree>
    <p:extLst>
      <p:ext uri="{BB962C8B-B14F-4D97-AF65-F5344CB8AC3E}">
        <p14:creationId xmlns:p14="http://schemas.microsoft.com/office/powerpoint/2010/main" val="6022067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373120" y="1196752"/>
            <a:ext cx="8229600"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建立系统设计计算模型</a:t>
            </a:r>
            <a:endParaRPr lang="en-US" altLang="zh-CN" b="0" kern="0" dirty="0"/>
          </a:p>
          <a:p>
            <a:pPr marL="457200" lvl="1" indent="0">
              <a:buNone/>
            </a:pPr>
            <a:r>
              <a:rPr lang="zh-CN" altLang="en-US" sz="1800" b="0" kern="0" dirty="0"/>
              <a:t> </a:t>
            </a:r>
            <a:endParaRPr lang="en-US" altLang="zh-CN" sz="1800" b="0" kern="0" dirty="0"/>
          </a:p>
          <a:p>
            <a:pPr marL="457200" lvl="1" indent="0">
              <a:buNone/>
            </a:pPr>
            <a:endParaRPr lang="en-US" altLang="zh-CN" b="0" kern="0" dirty="0"/>
          </a:p>
          <a:p>
            <a:pPr marL="457200" lvl="1" indent="0">
              <a:buNone/>
            </a:pPr>
            <a:endParaRPr lang="en-US" altLang="zh-CN" sz="2000" b="0" kern="0" dirty="0"/>
          </a:p>
          <a:p>
            <a:pPr marL="457200" lvl="1" indent="0">
              <a:buNone/>
            </a:pPr>
            <a:endParaRPr lang="en-US" altLang="zh-CN" b="0" kern="0" dirty="0"/>
          </a:p>
        </p:txBody>
      </p:sp>
      <p:pic>
        <p:nvPicPr>
          <p:cNvPr id="16" name="图片 15">
            <a:extLst>
              <a:ext uri="{FF2B5EF4-FFF2-40B4-BE49-F238E27FC236}">
                <a16:creationId xmlns:a16="http://schemas.microsoft.com/office/drawing/2014/main" id="{4053BF77-E115-43F7-B9C4-F272641960C0}"/>
              </a:ext>
            </a:extLst>
          </p:cNvPr>
          <p:cNvPicPr>
            <a:picLocks noChangeAspect="1"/>
          </p:cNvPicPr>
          <p:nvPr/>
        </p:nvPicPr>
        <p:blipFill>
          <a:blip r:embed="rId3"/>
          <a:stretch>
            <a:fillRect/>
          </a:stretch>
        </p:blipFill>
        <p:spPr>
          <a:xfrm>
            <a:off x="3343708" y="1844824"/>
            <a:ext cx="2369204" cy="1980000"/>
          </a:xfrm>
          <a:prstGeom prst="rect">
            <a:avLst/>
          </a:prstGeom>
        </p:spPr>
      </p:pic>
      <p:pic>
        <p:nvPicPr>
          <p:cNvPr id="5" name="图片 4">
            <a:extLst>
              <a:ext uri="{FF2B5EF4-FFF2-40B4-BE49-F238E27FC236}">
                <a16:creationId xmlns:a16="http://schemas.microsoft.com/office/drawing/2014/main" id="{E1769C7A-D171-4E28-BD94-16E00C2F77CA}"/>
              </a:ext>
            </a:extLst>
          </p:cNvPr>
          <p:cNvPicPr>
            <a:picLocks noChangeAspect="1"/>
          </p:cNvPicPr>
          <p:nvPr/>
        </p:nvPicPr>
        <p:blipFill>
          <a:blip r:embed="rId4"/>
          <a:stretch>
            <a:fillRect/>
          </a:stretch>
        </p:blipFill>
        <p:spPr>
          <a:xfrm>
            <a:off x="711716" y="1850915"/>
            <a:ext cx="2139876" cy="1980000"/>
          </a:xfrm>
          <a:prstGeom prst="rect">
            <a:avLst/>
          </a:prstGeom>
        </p:spPr>
      </p:pic>
      <p:pic>
        <p:nvPicPr>
          <p:cNvPr id="9" name="图片 8">
            <a:extLst>
              <a:ext uri="{FF2B5EF4-FFF2-40B4-BE49-F238E27FC236}">
                <a16:creationId xmlns:a16="http://schemas.microsoft.com/office/drawing/2014/main" id="{315BD8A8-971E-426F-86E3-4F6DECD79D1A}"/>
              </a:ext>
            </a:extLst>
          </p:cNvPr>
          <p:cNvPicPr>
            <a:picLocks noChangeAspect="1"/>
          </p:cNvPicPr>
          <p:nvPr/>
        </p:nvPicPr>
        <p:blipFill>
          <a:blip r:embed="rId5"/>
          <a:stretch>
            <a:fillRect/>
          </a:stretch>
        </p:blipFill>
        <p:spPr>
          <a:xfrm>
            <a:off x="6118423" y="1853184"/>
            <a:ext cx="2162866" cy="1980000"/>
          </a:xfrm>
          <a:prstGeom prst="rect">
            <a:avLst/>
          </a:prstGeom>
        </p:spPr>
      </p:pic>
      <p:pic>
        <p:nvPicPr>
          <p:cNvPr id="11" name="图片 10">
            <a:extLst>
              <a:ext uri="{FF2B5EF4-FFF2-40B4-BE49-F238E27FC236}">
                <a16:creationId xmlns:a16="http://schemas.microsoft.com/office/drawing/2014/main" id="{EA6D3EEA-1C77-4248-AD2A-1FDD2C00D7F0}"/>
              </a:ext>
            </a:extLst>
          </p:cNvPr>
          <p:cNvPicPr>
            <a:picLocks noChangeAspect="1"/>
          </p:cNvPicPr>
          <p:nvPr/>
        </p:nvPicPr>
        <p:blipFill>
          <a:blip r:embed="rId6"/>
          <a:stretch>
            <a:fillRect/>
          </a:stretch>
        </p:blipFill>
        <p:spPr>
          <a:xfrm>
            <a:off x="5734430" y="4437112"/>
            <a:ext cx="3347245" cy="2160000"/>
          </a:xfrm>
          <a:prstGeom prst="rect">
            <a:avLst/>
          </a:prstGeom>
        </p:spPr>
      </p:pic>
      <p:sp>
        <p:nvSpPr>
          <p:cNvPr id="12" name="文本框 11">
            <a:extLst>
              <a:ext uri="{FF2B5EF4-FFF2-40B4-BE49-F238E27FC236}">
                <a16:creationId xmlns:a16="http://schemas.microsoft.com/office/drawing/2014/main" id="{3FE0AC7E-1F58-4F63-9055-380B54B1371F}"/>
              </a:ext>
            </a:extLst>
          </p:cNvPr>
          <p:cNvSpPr txBox="1"/>
          <p:nvPr/>
        </p:nvSpPr>
        <p:spPr>
          <a:xfrm>
            <a:off x="-4464" y="4293096"/>
            <a:ext cx="5262979" cy="369332"/>
          </a:xfrm>
          <a:prstGeom prst="rect">
            <a:avLst/>
          </a:prstGeom>
          <a:noFill/>
        </p:spPr>
        <p:txBody>
          <a:bodyPr wrap="none" rtlCol="0">
            <a:spAutoFit/>
          </a:bodyPr>
          <a:lstStyle/>
          <a:p>
            <a:r>
              <a:rPr lang="zh-CN" altLang="en-US" sz="1800" b="0" dirty="0">
                <a:solidFill>
                  <a:schemeClr val="tx1"/>
                </a:solidFill>
              </a:rPr>
              <a:t>工况选定依据</a:t>
            </a:r>
            <a:r>
              <a:rPr lang="en-US" altLang="zh-CN" sz="1800" b="0" dirty="0">
                <a:solidFill>
                  <a:schemeClr val="tx1"/>
                </a:solidFill>
              </a:rPr>
              <a:t>—</a:t>
            </a:r>
            <a:r>
              <a:rPr lang="zh-CN" altLang="en-US" sz="1800" b="0" dirty="0">
                <a:solidFill>
                  <a:schemeClr val="tx1"/>
                </a:solidFill>
              </a:rPr>
              <a:t>换热器无因次熵产率和换热效率等</a:t>
            </a:r>
          </a:p>
        </p:txBody>
      </p:sp>
      <mc:AlternateContent xmlns:mc="http://schemas.openxmlformats.org/markup-compatibility/2006" xmlns:a14="http://schemas.microsoft.com/office/drawing/2010/main">
        <mc:Choice Requires="a14">
          <p:sp>
            <p:nvSpPr>
              <p:cNvPr id="15" name="对象 14">
                <a:extLst>
                  <a:ext uri="{FF2B5EF4-FFF2-40B4-BE49-F238E27FC236}">
                    <a16:creationId xmlns:a16="http://schemas.microsoft.com/office/drawing/2014/main" id="{6441C9CE-BED7-4F52-8A1E-CBD55AF9102B}"/>
                  </a:ext>
                </a:extLst>
              </p:cNvPr>
              <p:cNvSpPr txBox="1"/>
              <p:nvPr/>
            </p:nvSpPr>
            <p:spPr>
              <a:xfrm>
                <a:off x="674303" y="4581128"/>
                <a:ext cx="4843024" cy="769942"/>
              </a:xfrm>
              <a:prstGeom prst="rect">
                <a:avLst/>
              </a:prstGeom>
            </p:spPr>
            <p:txBody>
              <a:bodyPr>
                <a:normAutofit fontScale="25000" lnSpcReduction="20000"/>
              </a:bodyPr>
              <a:lstStyle/>
              <a:p>
                <a:pPr/>
                <a14:m>
                  <m:oMathPara xmlns:m="http://schemas.openxmlformats.org/officeDocument/2006/math">
                    <m:oMathParaPr>
                      <m:jc m:val="left"/>
                    </m:oMathParaPr>
                    <m:oMath xmlns:m="http://schemas.openxmlformats.org/officeDocument/2006/math">
                      <m:sSub>
                        <m:sSubPr>
                          <m:ctrlPr>
                            <a:rPr lang="en-US" altLang="zh-CN" i="1" smtClean="0">
                              <a:solidFill>
                                <a:srgbClr val="000000"/>
                              </a:solidFill>
                              <a:latin typeface="Cambria Math" panose="02040503050406030204" pitchFamily="18" charset="0"/>
                            </a:rPr>
                          </m:ctrlPr>
                        </m:sSubPr>
                        <m:e>
                          <m:r>
                            <m:rPr>
                              <m:sty m:val="p"/>
                            </m:rPr>
                            <a:rPr lang="en-US" altLang="zh-CN" i="1">
                              <a:solidFill>
                                <a:srgbClr val="000000"/>
                              </a:solidFill>
                              <a:latin typeface="Cambria Math" panose="02040503050406030204" pitchFamily="18" charset="0"/>
                            </a:rPr>
                            <m:t>η</m:t>
                          </m:r>
                        </m:e>
                        <m:sub>
                          <m:r>
                            <m:rPr>
                              <m:sty m:val="p"/>
                            </m:rPr>
                            <a:rPr lang="en-US" altLang="zh-CN" i="1">
                              <a:solidFill>
                                <a:srgbClr val="000000"/>
                              </a:solidFill>
                              <a:latin typeface="Cambria Math" panose="02040503050406030204" pitchFamily="18" charset="0"/>
                            </a:rPr>
                            <m:t>s</m:t>
                          </m:r>
                        </m:sub>
                      </m:sSub>
                      <m:r>
                        <a:rPr lang="en-US" altLang="zh-CN" b="1" i="1" smtClean="0">
                          <a:solidFill>
                            <a:srgbClr val="000000"/>
                          </a:solidFill>
                          <a:latin typeface="Cambria Math" panose="02040503050406030204" pitchFamily="18" charset="0"/>
                        </a:rPr>
                        <m:t>=</m:t>
                      </m:r>
                      <m:f>
                        <m:fPr>
                          <m:ctrlPr>
                            <a:rPr lang="en-US" altLang="zh-CN" b="1" i="1" smtClean="0">
                              <a:solidFill>
                                <a:srgbClr val="000000"/>
                              </a:solidFill>
                              <a:latin typeface="Cambria Math" panose="02040503050406030204" pitchFamily="18" charset="0"/>
                            </a:rPr>
                          </m:ctrlPr>
                        </m:fPr>
                        <m:num>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𝒎</m:t>
                              </m:r>
                            </m:e>
                            <m:sub>
                              <m:r>
                                <a:rPr lang="en-US" altLang="zh-CN" i="1">
                                  <a:solidFill>
                                    <a:srgbClr val="000000"/>
                                  </a:solidFill>
                                  <a:latin typeface="Cambria Math" panose="02040503050406030204" pitchFamily="18" charset="0"/>
                                </a:rPr>
                                <m:t>𝒉</m:t>
                              </m:r>
                            </m:sub>
                          </m:sSub>
                          <m:sSub>
                            <m:sSubPr>
                              <m:ctrlPr>
                                <a:rPr lang="en-US" altLang="zh-CN"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𝑪𝒑</m:t>
                              </m:r>
                            </m:e>
                            <m:sub>
                              <m:r>
                                <a:rPr lang="en-US" altLang="zh-CN" i="1">
                                  <a:solidFill>
                                    <a:srgbClr val="000000"/>
                                  </a:solidFill>
                                  <a:latin typeface="Cambria Math" panose="02040503050406030204" pitchFamily="18" charset="0"/>
                                </a:rPr>
                                <m:t>𝒉</m:t>
                              </m:r>
                            </m:sub>
                          </m:sSub>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𝒍𝒏</m:t>
                          </m:r>
                          <m:d>
                            <m:dPr>
                              <m:ctrlPr>
                                <a:rPr lang="en-US" altLang="zh-CN" i="1">
                                  <a:solidFill>
                                    <a:srgbClr val="000000"/>
                                  </a:solidFill>
                                  <a:latin typeface="Cambria Math" panose="02040503050406030204" pitchFamily="18" charset="0"/>
                                </a:rPr>
                              </m:ctrlPr>
                            </m:dPr>
                            <m:e>
                              <m:f>
                                <m:fPr>
                                  <m:ctrlPr>
                                    <a:rPr lang="en-US" altLang="zh-CN" i="1">
                                      <a:solidFill>
                                        <a:srgbClr val="000000"/>
                                      </a:solidFill>
                                      <a:latin typeface="Cambria Math" panose="02040503050406030204" pitchFamily="18" charset="0"/>
                                    </a:rPr>
                                  </m:ctrlPr>
                                </m:fPr>
                                <m:num>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𝑻</m:t>
                                      </m:r>
                                    </m:e>
                                    <m:sub>
                                      <m:r>
                                        <a:rPr lang="en-US" altLang="zh-CN" i="1">
                                          <a:solidFill>
                                            <a:srgbClr val="000000"/>
                                          </a:solidFill>
                                          <a:latin typeface="Cambria Math" panose="02040503050406030204" pitchFamily="18" charset="0"/>
                                        </a:rPr>
                                        <m:t>𝒉</m:t>
                                      </m:r>
                                      <m:r>
                                        <a:rPr lang="en-US" altLang="zh-CN" i="1">
                                          <a:solidFill>
                                            <a:srgbClr val="000000"/>
                                          </a:solidFill>
                                          <a:latin typeface="Cambria Math" panose="02040503050406030204" pitchFamily="18" charset="0"/>
                                        </a:rPr>
                                        <m:t>,</m:t>
                                      </m:r>
                                      <m:r>
                                        <a:rPr lang="en-US" altLang="zh-CN" b="1" i="1" smtClean="0">
                                          <a:solidFill>
                                            <a:srgbClr val="000000"/>
                                          </a:solidFill>
                                          <a:latin typeface="Cambria Math" panose="02040503050406030204" pitchFamily="18" charset="0"/>
                                        </a:rPr>
                                        <m:t>𝟐</m:t>
                                      </m:r>
                                    </m:sub>
                                  </m:sSub>
                                </m:num>
                                <m:den>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𝑻</m:t>
                                      </m:r>
                                    </m:e>
                                    <m:sub>
                                      <m:r>
                                        <a:rPr lang="en-US" altLang="zh-CN" i="1">
                                          <a:solidFill>
                                            <a:srgbClr val="000000"/>
                                          </a:solidFill>
                                          <a:latin typeface="Cambria Math" panose="02040503050406030204" pitchFamily="18" charset="0"/>
                                        </a:rPr>
                                        <m:t>𝒉</m:t>
                                      </m:r>
                                      <m:r>
                                        <a:rPr lang="en-US" altLang="zh-CN" i="1">
                                          <a:solidFill>
                                            <a:srgbClr val="000000"/>
                                          </a:solidFill>
                                          <a:latin typeface="Cambria Math" panose="02040503050406030204" pitchFamily="18" charset="0"/>
                                        </a:rPr>
                                        <m:t>,</m:t>
                                      </m:r>
                                      <m:r>
                                        <a:rPr lang="en-US" altLang="zh-CN" b="1" i="1" smtClean="0">
                                          <a:solidFill>
                                            <a:srgbClr val="000000"/>
                                          </a:solidFill>
                                          <a:latin typeface="Cambria Math" panose="02040503050406030204" pitchFamily="18" charset="0"/>
                                        </a:rPr>
                                        <m:t>𝟏</m:t>
                                      </m:r>
                                    </m:sub>
                                  </m:sSub>
                                </m:den>
                              </m:f>
                            </m:e>
                          </m:d>
                          <m:r>
                            <a:rPr lang="en-US" altLang="zh-CN" i="1">
                              <a:solidFill>
                                <a:srgbClr val="000000"/>
                              </a:solidFill>
                              <a:latin typeface="Cambria Math" panose="02040503050406030204" pitchFamily="18" charset="0"/>
                            </a:rPr>
                            <m:t>+</m:t>
                          </m:r>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𝒎</m:t>
                              </m:r>
                            </m:e>
                            <m:sub>
                              <m:r>
                                <m:rPr>
                                  <m:sty m:val="p"/>
                                </m:rPr>
                                <a:rPr lang="en-US" altLang="zh-CN" i="1">
                                  <a:solidFill>
                                    <a:srgbClr val="000000"/>
                                  </a:solidFill>
                                  <a:latin typeface="Cambria Math" panose="02040503050406030204" pitchFamily="18" charset="0"/>
                                </a:rPr>
                                <m:t>c</m:t>
                              </m:r>
                            </m:sub>
                          </m:sSub>
                          <m:sSub>
                            <m:sSubPr>
                              <m:ctrlPr>
                                <a:rPr lang="en-US" altLang="zh-CN"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𝑪𝒑</m:t>
                              </m:r>
                            </m:e>
                            <m:sub>
                              <m:r>
                                <a:rPr lang="en-US" altLang="zh-CN" i="1">
                                  <a:solidFill>
                                    <a:srgbClr val="000000"/>
                                  </a:solidFill>
                                  <a:latin typeface="Cambria Math" panose="02040503050406030204" pitchFamily="18" charset="0"/>
                                </a:rPr>
                                <m:t>𝒄</m:t>
                              </m:r>
                            </m:sub>
                          </m:sSub>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𝒍𝒏</m:t>
                          </m:r>
                          <m:d>
                            <m:dPr>
                              <m:ctrlPr>
                                <a:rPr lang="en-US" altLang="zh-CN" i="1">
                                  <a:solidFill>
                                    <a:srgbClr val="000000"/>
                                  </a:solidFill>
                                  <a:latin typeface="Cambria Math" panose="02040503050406030204" pitchFamily="18" charset="0"/>
                                </a:rPr>
                              </m:ctrlPr>
                            </m:dPr>
                            <m:e>
                              <m:f>
                                <m:fPr>
                                  <m:ctrlPr>
                                    <a:rPr lang="en-US" altLang="zh-CN" i="1">
                                      <a:solidFill>
                                        <a:srgbClr val="000000"/>
                                      </a:solidFill>
                                      <a:latin typeface="Cambria Math" panose="02040503050406030204" pitchFamily="18" charset="0"/>
                                    </a:rPr>
                                  </m:ctrlPr>
                                </m:fPr>
                                <m:num>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𝑻</m:t>
                                      </m:r>
                                    </m:e>
                                    <m:sub>
                                      <m:r>
                                        <a:rPr lang="en-US" altLang="zh-CN" i="1">
                                          <a:solidFill>
                                            <a:srgbClr val="000000"/>
                                          </a:solidFill>
                                          <a:latin typeface="Cambria Math" panose="02040503050406030204" pitchFamily="18" charset="0"/>
                                        </a:rPr>
                                        <m:t>𝒄</m:t>
                                      </m:r>
                                      <m:r>
                                        <a:rPr lang="en-US" altLang="zh-CN" i="1">
                                          <a:solidFill>
                                            <a:srgbClr val="000000"/>
                                          </a:solidFill>
                                          <a:latin typeface="Cambria Math" panose="02040503050406030204" pitchFamily="18" charset="0"/>
                                        </a:rPr>
                                        <m:t>,</m:t>
                                      </m:r>
                                      <m:r>
                                        <a:rPr lang="en-US" altLang="zh-CN" b="1" i="1" smtClean="0">
                                          <a:solidFill>
                                            <a:srgbClr val="000000"/>
                                          </a:solidFill>
                                          <a:latin typeface="Cambria Math" panose="02040503050406030204" pitchFamily="18" charset="0"/>
                                        </a:rPr>
                                        <m:t>𝟐</m:t>
                                      </m:r>
                                    </m:sub>
                                  </m:sSub>
                                </m:num>
                                <m:den>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𝑻</m:t>
                                      </m:r>
                                    </m:e>
                                    <m:sub>
                                      <m:r>
                                        <a:rPr lang="en-US" altLang="zh-CN" i="1">
                                          <a:solidFill>
                                            <a:srgbClr val="000000"/>
                                          </a:solidFill>
                                          <a:latin typeface="Cambria Math" panose="02040503050406030204" pitchFamily="18" charset="0"/>
                                        </a:rPr>
                                        <m:t>𝒄</m:t>
                                      </m:r>
                                      <m:r>
                                        <a:rPr lang="en-US" altLang="zh-CN" i="1">
                                          <a:solidFill>
                                            <a:srgbClr val="000000"/>
                                          </a:solidFill>
                                          <a:latin typeface="Cambria Math" panose="02040503050406030204" pitchFamily="18" charset="0"/>
                                        </a:rPr>
                                        <m:t>,</m:t>
                                      </m:r>
                                      <m:r>
                                        <a:rPr lang="en-US" altLang="zh-CN" b="1" i="1" smtClean="0">
                                          <a:solidFill>
                                            <a:srgbClr val="000000"/>
                                          </a:solidFill>
                                          <a:latin typeface="Cambria Math" panose="02040503050406030204" pitchFamily="18" charset="0"/>
                                        </a:rPr>
                                        <m:t>𝟏</m:t>
                                      </m:r>
                                    </m:sub>
                                  </m:sSub>
                                </m:den>
                              </m:f>
                            </m:e>
                          </m:d>
                        </m:num>
                        <m:den>
                          <m:r>
                            <m:rPr>
                              <m:sty m:val="p"/>
                            </m:rPr>
                            <a:rPr lang="en-US" altLang="zh-CN" i="1">
                              <a:solidFill>
                                <a:srgbClr val="000000"/>
                              </a:solidFill>
                              <a:latin typeface="Cambria Math" panose="02040503050406030204" pitchFamily="18" charset="0"/>
                            </a:rPr>
                            <m:t>Q</m:t>
                          </m:r>
                          <m:r>
                            <a:rPr lang="en-US" altLang="zh-CN" i="1" smtClean="0">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f>
                            <m:fPr>
                              <m:ctrlPr>
                                <a:rPr lang="en-US" altLang="zh-CN" i="1" smtClean="0">
                                  <a:solidFill>
                                    <a:srgbClr val="000000"/>
                                  </a:solidFill>
                                  <a:latin typeface="Cambria Math" panose="02040503050406030204" pitchFamily="18" charset="0"/>
                                </a:rPr>
                              </m:ctrlPr>
                            </m:fPr>
                            <m:num>
                              <m:r>
                                <a:rPr lang="en-US" altLang="zh-CN" b="1" i="1" smtClean="0">
                                  <a:solidFill>
                                    <a:srgbClr val="000000"/>
                                  </a:solidFill>
                                  <a:latin typeface="Cambria Math" panose="02040503050406030204" pitchFamily="18" charset="0"/>
                                </a:rPr>
                                <m:t>𝟏</m:t>
                              </m:r>
                            </m:num>
                            <m:den>
                              <m:sSub>
                                <m:sSubPr>
                                  <m:ctrlPr>
                                    <a:rPr lang="en-US" altLang="zh-CN" i="1" smtClean="0">
                                      <a:solidFill>
                                        <a:srgbClr val="000000"/>
                                      </a:solidFill>
                                      <a:latin typeface="Cambria Math" panose="02040503050406030204" pitchFamily="18" charset="0"/>
                                    </a:rPr>
                                  </m:ctrlPr>
                                </m:sSubPr>
                                <m:e>
                                  <m:r>
                                    <a:rPr lang="en-US" altLang="zh-CN" b="1" i="1" smtClean="0">
                                      <a:solidFill>
                                        <a:srgbClr val="000000"/>
                                      </a:solidFill>
                                      <a:latin typeface="Cambria Math" panose="02040503050406030204" pitchFamily="18" charset="0"/>
                                    </a:rPr>
                                    <m:t>𝑻</m:t>
                                  </m:r>
                                </m:e>
                                <m:sub>
                                  <m:r>
                                    <a:rPr lang="en-US" altLang="zh-CN" b="1" i="1" smtClean="0">
                                      <a:solidFill>
                                        <a:srgbClr val="000000"/>
                                      </a:solidFill>
                                      <a:latin typeface="Cambria Math" panose="02040503050406030204" pitchFamily="18" charset="0"/>
                                    </a:rPr>
                                    <m:t>𝒄</m:t>
                                  </m:r>
                                  <m:r>
                                    <a:rPr lang="en-US" altLang="zh-CN" b="1" i="1" smtClean="0">
                                      <a:solidFill>
                                        <a:srgbClr val="000000"/>
                                      </a:solidFill>
                                      <a:latin typeface="Cambria Math" panose="02040503050406030204" pitchFamily="18" charset="0"/>
                                    </a:rPr>
                                    <m:t>,</m:t>
                                  </m:r>
                                  <m:r>
                                    <a:rPr lang="en-US" altLang="zh-CN" b="1" i="1" smtClean="0">
                                      <a:solidFill>
                                        <a:srgbClr val="000000"/>
                                      </a:solidFill>
                                      <a:latin typeface="Cambria Math" panose="02040503050406030204" pitchFamily="18" charset="0"/>
                                    </a:rPr>
                                    <m:t>𝟏</m:t>
                                  </m:r>
                                </m:sub>
                              </m:sSub>
                            </m:den>
                          </m:f>
                          <m:r>
                            <a:rPr lang="en-US" altLang="zh-CN" b="1" i="1" smtClean="0">
                              <a:solidFill>
                                <a:srgbClr val="000000"/>
                              </a:solidFill>
                              <a:latin typeface="Cambria Math" panose="02040503050406030204" pitchFamily="18" charset="0"/>
                            </a:rPr>
                            <m:t>−</m:t>
                          </m:r>
                          <m:f>
                            <m:fPr>
                              <m:ctrlPr>
                                <a:rPr lang="en-US" altLang="zh-CN" b="1" i="1" smtClean="0">
                                  <a:solidFill>
                                    <a:srgbClr val="000000"/>
                                  </a:solidFill>
                                  <a:latin typeface="Cambria Math" panose="02040503050406030204" pitchFamily="18" charset="0"/>
                                </a:rPr>
                              </m:ctrlPr>
                            </m:fPr>
                            <m:num>
                              <m:r>
                                <a:rPr lang="en-US" altLang="zh-CN" b="1" i="1" smtClean="0">
                                  <a:solidFill>
                                    <a:srgbClr val="000000"/>
                                  </a:solidFill>
                                  <a:latin typeface="Cambria Math" panose="02040503050406030204" pitchFamily="18" charset="0"/>
                                </a:rPr>
                                <m:t>𝟏</m:t>
                              </m:r>
                            </m:num>
                            <m:den>
                              <m:sSub>
                                <m:sSubPr>
                                  <m:ctrlPr>
                                    <a:rPr lang="en-US" altLang="zh-CN" b="1" i="1" smtClean="0">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𝑇</m:t>
                                  </m:r>
                                </m:e>
                                <m:sub>
                                  <m:r>
                                    <a:rPr lang="en-US" altLang="zh-CN" b="1" i="1" smtClean="0">
                                      <a:solidFill>
                                        <a:srgbClr val="000000"/>
                                      </a:solidFill>
                                      <a:latin typeface="Cambria Math" panose="02040503050406030204" pitchFamily="18" charset="0"/>
                                    </a:rPr>
                                    <m:t>𝒉</m:t>
                                  </m:r>
                                  <m:r>
                                    <a:rPr lang="en-US" altLang="zh-CN" b="1" i="1" smtClean="0">
                                      <a:solidFill>
                                        <a:srgbClr val="000000"/>
                                      </a:solidFill>
                                      <a:latin typeface="Cambria Math" panose="02040503050406030204" pitchFamily="18" charset="0"/>
                                    </a:rPr>
                                    <m:t>,</m:t>
                                  </m:r>
                                  <m:r>
                                    <a:rPr lang="en-US" altLang="zh-CN" b="1" i="1" smtClean="0">
                                      <a:solidFill>
                                        <a:srgbClr val="000000"/>
                                      </a:solidFill>
                                      <a:latin typeface="Cambria Math" panose="02040503050406030204" pitchFamily="18" charset="0"/>
                                    </a:rPr>
                                    <m:t>𝟏</m:t>
                                  </m:r>
                                </m:sub>
                              </m:sSub>
                            </m:den>
                          </m:f>
                          <m:r>
                            <a:rPr lang="zh-CN" altLang="en-US" i="1">
                              <a:solidFill>
                                <a:srgbClr val="000000"/>
                              </a:solidFill>
                              <a:latin typeface="Cambria Math" panose="02040503050406030204" pitchFamily="18" charset="0"/>
                            </a:rPr>
                            <m:t>）</m:t>
                          </m:r>
                        </m:den>
                      </m:f>
                    </m:oMath>
                  </m:oMathPara>
                </a14:m>
                <a:endParaRPr lang="zh-CN" altLang="en-US" dirty="0">
                  <a:cs typeface="Times New Roman" panose="02020603050405020304" pitchFamily="18" charset="0"/>
                </a:endParaRPr>
              </a:p>
            </p:txBody>
          </p:sp>
        </mc:Choice>
        <mc:Fallback xmlns="">
          <p:sp>
            <p:nvSpPr>
              <p:cNvPr id="15" name="对象 14">
                <a:extLst>
                  <a:ext uri="{FF2B5EF4-FFF2-40B4-BE49-F238E27FC236}">
                    <a16:creationId xmlns:a16="http://schemas.microsoft.com/office/drawing/2014/main" id="{6441C9CE-BED7-4F52-8A1E-CBD55AF9102B}"/>
                  </a:ext>
                </a:extLst>
              </p:cNvPr>
              <p:cNvSpPr txBox="1">
                <a:spLocks noRot="1" noChangeAspect="1" noMove="1" noResize="1" noEditPoints="1" noAdjustHandles="1" noChangeArrowheads="1" noChangeShapeType="1" noTextEdit="1"/>
              </p:cNvSpPr>
              <p:nvPr/>
            </p:nvSpPr>
            <p:spPr>
              <a:xfrm>
                <a:off x="674303" y="4581128"/>
                <a:ext cx="4843024" cy="76994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对象 14">
                <a:extLst>
                  <a:ext uri="{FF2B5EF4-FFF2-40B4-BE49-F238E27FC236}">
                    <a16:creationId xmlns:a16="http://schemas.microsoft.com/office/drawing/2014/main" id="{09E1D8EB-DC53-4913-B478-B1922E2B080E}"/>
                  </a:ext>
                </a:extLst>
              </p:cNvPr>
              <p:cNvSpPr txBox="1"/>
              <p:nvPr/>
            </p:nvSpPr>
            <p:spPr>
              <a:xfrm>
                <a:off x="709402" y="5229200"/>
                <a:ext cx="4728981" cy="695280"/>
              </a:xfrm>
              <a:prstGeom prst="rect">
                <a:avLst/>
              </a:prstGeom>
            </p:spPr>
            <p:txBody>
              <a:bodyPr>
                <a:normAutofit fontScale="47500" lnSpcReduction="20000"/>
              </a:bodyPr>
              <a:lstStyle/>
              <a:p>
                <a:pPr/>
                <a14:m>
                  <m:oMathPara xmlns:m="http://schemas.openxmlformats.org/officeDocument/2006/math">
                    <m:oMathParaPr>
                      <m:jc m:val="left"/>
                    </m:oMathParaPr>
                    <m:oMath xmlns:m="http://schemas.openxmlformats.org/officeDocument/2006/math">
                      <m:r>
                        <m:rPr>
                          <m:sty m:val="p"/>
                        </m:rPr>
                        <a:rPr lang="en-US" altLang="zh-CN" i="1" smtClean="0">
                          <a:solidFill>
                            <a:srgbClr val="000000"/>
                          </a:solidFill>
                          <a:latin typeface="Cambria Math" panose="02040503050406030204" pitchFamily="18" charset="0"/>
                        </a:rPr>
                        <m:t>η</m:t>
                      </m:r>
                      <m:r>
                        <a:rPr lang="en-US" altLang="zh-CN" b="1" i="1" smtClean="0">
                          <a:solidFill>
                            <a:srgbClr val="000000"/>
                          </a:solidFill>
                          <a:latin typeface="Cambria Math" panose="02040503050406030204" pitchFamily="18" charset="0"/>
                        </a:rPr>
                        <m:t>=</m:t>
                      </m:r>
                      <m:f>
                        <m:fPr>
                          <m:ctrlPr>
                            <a:rPr lang="en-US" altLang="zh-CN" b="1" i="1" smtClean="0">
                              <a:solidFill>
                                <a:srgbClr val="000000"/>
                              </a:solidFill>
                              <a:latin typeface="Cambria Math" panose="02040503050406030204" pitchFamily="18" charset="0"/>
                            </a:rPr>
                          </m:ctrlPr>
                        </m:fPr>
                        <m:num>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𝑻</m:t>
                              </m:r>
                            </m:e>
                            <m:sub>
                              <m:r>
                                <a:rPr lang="en-US" altLang="zh-CN" i="1">
                                  <a:solidFill>
                                    <a:srgbClr val="000000"/>
                                  </a:solidFill>
                                  <a:latin typeface="Cambria Math" panose="02040503050406030204" pitchFamily="18" charset="0"/>
                                </a:rPr>
                                <m:t>𝒄</m:t>
                              </m:r>
                              <m:r>
                                <a:rPr lang="en-US" altLang="zh-CN" i="1">
                                  <a:solidFill>
                                    <a:srgbClr val="000000"/>
                                  </a:solidFill>
                                  <a:latin typeface="Cambria Math" panose="02040503050406030204" pitchFamily="18" charset="0"/>
                                </a:rPr>
                                <m:t>,</m:t>
                              </m:r>
                              <m:r>
                                <a:rPr lang="en-US" altLang="zh-CN" b="1" i="1" smtClean="0">
                                  <a:solidFill>
                                    <a:srgbClr val="000000"/>
                                  </a:solidFill>
                                  <a:latin typeface="Cambria Math" panose="02040503050406030204" pitchFamily="18" charset="0"/>
                                </a:rPr>
                                <m:t>𝟐</m:t>
                              </m:r>
                            </m:sub>
                          </m:sSub>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𝑻</m:t>
                              </m:r>
                            </m:e>
                            <m:sub>
                              <m:r>
                                <m:rPr>
                                  <m:sty m:val="p"/>
                                </m:rPr>
                                <a:rPr lang="en-US" altLang="zh-CN" i="1">
                                  <a:solidFill>
                                    <a:srgbClr val="000000"/>
                                  </a:solidFill>
                                  <a:latin typeface="Cambria Math" panose="02040503050406030204" pitchFamily="18" charset="0"/>
                                </a:rPr>
                                <m:t>c</m:t>
                              </m:r>
                              <m:r>
                                <a:rPr lang="en-US" altLang="zh-CN" i="1">
                                  <a:solidFill>
                                    <a:srgbClr val="000000"/>
                                  </a:solidFill>
                                  <a:latin typeface="Cambria Math" panose="02040503050406030204" pitchFamily="18" charset="0"/>
                                </a:rPr>
                                <m:t>,</m:t>
                              </m:r>
                              <m:r>
                                <a:rPr lang="en-US" altLang="zh-CN" b="1" i="1" smtClean="0">
                                  <a:solidFill>
                                    <a:srgbClr val="000000"/>
                                  </a:solidFill>
                                  <a:latin typeface="Cambria Math" panose="02040503050406030204" pitchFamily="18" charset="0"/>
                                </a:rPr>
                                <m:t>𝟏</m:t>
                              </m:r>
                            </m:sub>
                          </m:sSub>
                        </m:num>
                        <m:den>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𝑻</m:t>
                              </m:r>
                            </m:e>
                            <m:sub>
                              <m:r>
                                <a:rPr lang="en-US" altLang="zh-CN" i="1">
                                  <a:solidFill>
                                    <a:srgbClr val="000000"/>
                                  </a:solidFill>
                                  <a:latin typeface="Cambria Math" panose="02040503050406030204" pitchFamily="18" charset="0"/>
                                </a:rPr>
                                <m:t>𝒉</m:t>
                              </m:r>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𝟏</m:t>
                              </m:r>
                            </m:sub>
                          </m:sSub>
                          <m:r>
                            <a:rPr lang="en-US" altLang="zh-CN" i="1">
                              <a:solidFill>
                                <a:srgbClr val="000000"/>
                              </a:solidFill>
                              <a:latin typeface="Cambria Math" panose="02040503050406030204" pitchFamily="18" charset="0"/>
                            </a:rPr>
                            <m:t>−</m:t>
                          </m:r>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𝑻</m:t>
                              </m:r>
                            </m:e>
                            <m:sub>
                              <m:r>
                                <a:rPr lang="en-US" altLang="zh-CN" i="1">
                                  <a:solidFill>
                                    <a:srgbClr val="000000"/>
                                  </a:solidFill>
                                  <a:latin typeface="Cambria Math" panose="02040503050406030204" pitchFamily="18" charset="0"/>
                                </a:rPr>
                                <m:t>𝒄</m:t>
                              </m:r>
                              <m:r>
                                <a:rPr lang="en-US" altLang="zh-CN" i="1">
                                  <a:solidFill>
                                    <a:srgbClr val="000000"/>
                                  </a:solidFill>
                                  <a:latin typeface="Cambria Math" panose="02040503050406030204" pitchFamily="18" charset="0"/>
                                </a:rPr>
                                <m:t>,</m:t>
                              </m:r>
                              <m:r>
                                <a:rPr lang="en-US" altLang="zh-CN" b="1" i="1" smtClean="0">
                                  <a:solidFill>
                                    <a:srgbClr val="000000"/>
                                  </a:solidFill>
                                  <a:latin typeface="Cambria Math" panose="02040503050406030204" pitchFamily="18" charset="0"/>
                                </a:rPr>
                                <m:t>𝟏</m:t>
                              </m:r>
                            </m:sub>
                          </m:sSub>
                        </m:den>
                      </m:f>
                    </m:oMath>
                  </m:oMathPara>
                </a14:m>
                <a:endParaRPr lang="zh-CN" altLang="en-US" dirty="0">
                  <a:cs typeface="Times New Roman" panose="02020603050405020304" pitchFamily="18" charset="0"/>
                </a:endParaRPr>
              </a:p>
            </p:txBody>
          </p:sp>
        </mc:Choice>
        <mc:Fallback xmlns="">
          <p:sp>
            <p:nvSpPr>
              <p:cNvPr id="13" name="对象 14">
                <a:extLst>
                  <a:ext uri="{FF2B5EF4-FFF2-40B4-BE49-F238E27FC236}">
                    <a16:creationId xmlns:a16="http://schemas.microsoft.com/office/drawing/2014/main" id="{09E1D8EB-DC53-4913-B478-B1922E2B080E}"/>
                  </a:ext>
                </a:extLst>
              </p:cNvPr>
              <p:cNvSpPr txBox="1">
                <a:spLocks noRot="1" noChangeAspect="1" noMove="1" noResize="1" noEditPoints="1" noAdjustHandles="1" noChangeArrowheads="1" noChangeShapeType="1" noTextEdit="1"/>
              </p:cNvSpPr>
              <p:nvPr/>
            </p:nvSpPr>
            <p:spPr>
              <a:xfrm>
                <a:off x="709402" y="5229200"/>
                <a:ext cx="4728981" cy="695280"/>
              </a:xfrm>
              <a:prstGeom prst="rect">
                <a:avLst/>
              </a:prstGeom>
              <a:blipFill>
                <a:blip r:embed="rId8"/>
                <a:stretch>
                  <a:fillRect/>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1F157B33-3B80-44DE-B701-5BACE1D2BC41}"/>
              </a:ext>
            </a:extLst>
          </p:cNvPr>
          <p:cNvSpPr txBox="1"/>
          <p:nvPr/>
        </p:nvSpPr>
        <p:spPr>
          <a:xfrm>
            <a:off x="729231" y="3923764"/>
            <a:ext cx="2104846" cy="307777"/>
          </a:xfrm>
          <a:prstGeom prst="rect">
            <a:avLst/>
          </a:prstGeom>
          <a:noFill/>
        </p:spPr>
        <p:txBody>
          <a:bodyPr wrap="square" rtlCol="0">
            <a:spAutoFit/>
          </a:bodyPr>
          <a:lstStyle/>
          <a:p>
            <a:pPr algn="l"/>
            <a:r>
              <a:rPr lang="zh-CN" altLang="en-US" sz="1400" b="0" dirty="0">
                <a:solidFill>
                  <a:schemeClr val="tx1"/>
                </a:solidFill>
              </a:rPr>
              <a:t>△ </a:t>
            </a:r>
            <a:r>
              <a:rPr lang="en-US" altLang="zh-CN" sz="1400" b="0" dirty="0">
                <a:solidFill>
                  <a:schemeClr val="tx1"/>
                </a:solidFill>
              </a:rPr>
              <a:t>s=423W/K    η=60.7%</a:t>
            </a:r>
            <a:endParaRPr lang="zh-CN" altLang="en-US" sz="1400" b="0" dirty="0">
              <a:solidFill>
                <a:schemeClr val="tx1"/>
              </a:solidFill>
            </a:endParaRPr>
          </a:p>
        </p:txBody>
      </p:sp>
      <p:sp>
        <p:nvSpPr>
          <p:cNvPr id="17" name="文本框 16">
            <a:extLst>
              <a:ext uri="{FF2B5EF4-FFF2-40B4-BE49-F238E27FC236}">
                <a16:creationId xmlns:a16="http://schemas.microsoft.com/office/drawing/2014/main" id="{6BB70E22-1EF4-47C8-977F-D02D9631483E}"/>
              </a:ext>
            </a:extLst>
          </p:cNvPr>
          <p:cNvSpPr txBox="1"/>
          <p:nvPr/>
        </p:nvSpPr>
        <p:spPr>
          <a:xfrm>
            <a:off x="3435497" y="3905260"/>
            <a:ext cx="2104846" cy="307777"/>
          </a:xfrm>
          <a:prstGeom prst="rect">
            <a:avLst/>
          </a:prstGeom>
          <a:noFill/>
        </p:spPr>
        <p:txBody>
          <a:bodyPr wrap="square" rtlCol="0">
            <a:spAutoFit/>
          </a:bodyPr>
          <a:lstStyle/>
          <a:p>
            <a:pPr algn="l"/>
            <a:r>
              <a:rPr lang="zh-CN" altLang="en-US" sz="1400" b="0" dirty="0">
                <a:solidFill>
                  <a:schemeClr val="tx1"/>
                </a:solidFill>
              </a:rPr>
              <a:t>△</a:t>
            </a:r>
            <a:r>
              <a:rPr lang="en-US" altLang="zh-CN" sz="1400" b="0" dirty="0">
                <a:solidFill>
                  <a:schemeClr val="tx1"/>
                </a:solidFill>
              </a:rPr>
              <a:t>s=575W/K    η=42.3%</a:t>
            </a:r>
            <a:endParaRPr lang="zh-CN" altLang="en-US" sz="1400" b="0" dirty="0">
              <a:solidFill>
                <a:schemeClr val="tx1"/>
              </a:solidFill>
            </a:endParaRPr>
          </a:p>
        </p:txBody>
      </p:sp>
      <p:sp>
        <p:nvSpPr>
          <p:cNvPr id="18" name="文本框 17">
            <a:extLst>
              <a:ext uri="{FF2B5EF4-FFF2-40B4-BE49-F238E27FC236}">
                <a16:creationId xmlns:a16="http://schemas.microsoft.com/office/drawing/2014/main" id="{827FA87E-EF12-414B-BD08-7A2A2546C21C}"/>
              </a:ext>
            </a:extLst>
          </p:cNvPr>
          <p:cNvSpPr txBox="1"/>
          <p:nvPr/>
        </p:nvSpPr>
        <p:spPr>
          <a:xfrm>
            <a:off x="6141763" y="3861048"/>
            <a:ext cx="2104846" cy="307777"/>
          </a:xfrm>
          <a:prstGeom prst="rect">
            <a:avLst/>
          </a:prstGeom>
          <a:noFill/>
        </p:spPr>
        <p:txBody>
          <a:bodyPr wrap="square" rtlCol="0">
            <a:spAutoFit/>
          </a:bodyPr>
          <a:lstStyle/>
          <a:p>
            <a:pPr algn="l"/>
            <a:r>
              <a:rPr lang="zh-CN" altLang="en-US" sz="1400" b="0" dirty="0">
                <a:solidFill>
                  <a:schemeClr val="tx1"/>
                </a:solidFill>
              </a:rPr>
              <a:t>△ </a:t>
            </a:r>
            <a:r>
              <a:rPr lang="en-US" altLang="zh-CN" sz="1400" b="0" dirty="0">
                <a:solidFill>
                  <a:schemeClr val="tx1"/>
                </a:solidFill>
              </a:rPr>
              <a:t>s=632W/K    η=50.8%</a:t>
            </a:r>
            <a:endParaRPr lang="zh-CN" altLang="en-US" sz="1400" b="0" dirty="0">
              <a:solidFill>
                <a:schemeClr val="tx1"/>
              </a:solidFill>
            </a:endParaRPr>
          </a:p>
        </p:txBody>
      </p:sp>
      <p:sp>
        <p:nvSpPr>
          <p:cNvPr id="19" name="文本框 18">
            <a:extLst>
              <a:ext uri="{FF2B5EF4-FFF2-40B4-BE49-F238E27FC236}">
                <a16:creationId xmlns:a16="http://schemas.microsoft.com/office/drawing/2014/main" id="{FE8975C3-4C44-4FAD-A59C-D55429ED9AEF}"/>
              </a:ext>
            </a:extLst>
          </p:cNvPr>
          <p:cNvSpPr txBox="1"/>
          <p:nvPr/>
        </p:nvSpPr>
        <p:spPr>
          <a:xfrm>
            <a:off x="348355" y="5869721"/>
            <a:ext cx="3416320" cy="646331"/>
          </a:xfrm>
          <a:prstGeom prst="rect">
            <a:avLst/>
          </a:prstGeom>
          <a:noFill/>
        </p:spPr>
        <p:txBody>
          <a:bodyPr wrap="none" rtlCol="0">
            <a:spAutoFit/>
          </a:bodyPr>
          <a:lstStyle/>
          <a:p>
            <a:pPr algn="l"/>
            <a:r>
              <a:rPr lang="zh-CN" altLang="en-US" sz="1800" b="0" dirty="0">
                <a:solidFill>
                  <a:srgbClr val="FF0000"/>
                </a:solidFill>
              </a:rPr>
              <a:t>可根据换热器换热性能判定条件</a:t>
            </a:r>
            <a:endParaRPr lang="en-US" altLang="zh-CN" sz="1800" b="0" dirty="0">
              <a:solidFill>
                <a:srgbClr val="FF0000"/>
              </a:solidFill>
            </a:endParaRPr>
          </a:p>
          <a:p>
            <a:pPr algn="l"/>
            <a:r>
              <a:rPr lang="zh-CN" altLang="en-US" sz="1800" b="0" dirty="0">
                <a:solidFill>
                  <a:srgbClr val="FF0000"/>
                </a:solidFill>
              </a:rPr>
              <a:t>得到换热器最优工况</a:t>
            </a:r>
          </a:p>
        </p:txBody>
      </p:sp>
      <p:sp>
        <p:nvSpPr>
          <p:cNvPr id="20" name="内容占位符 2">
            <a:extLst>
              <a:ext uri="{FF2B5EF4-FFF2-40B4-BE49-F238E27FC236}">
                <a16:creationId xmlns:a16="http://schemas.microsoft.com/office/drawing/2014/main" id="{A399B65D-A812-4D38-A1BD-6F9C178A8963}"/>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spTree>
    <p:extLst>
      <p:ext uri="{BB962C8B-B14F-4D97-AF65-F5344CB8AC3E}">
        <p14:creationId xmlns:p14="http://schemas.microsoft.com/office/powerpoint/2010/main" val="21901238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3">
            <a:extLst>
              <a:ext uri="{FF2B5EF4-FFF2-40B4-BE49-F238E27FC236}">
                <a16:creationId xmlns:a16="http://schemas.microsoft.com/office/drawing/2014/main" id="{82622D9D-FAB2-4DCA-B70E-995F4811A4FB}"/>
              </a:ext>
            </a:extLst>
          </p:cNvPr>
          <p:cNvGraphicFramePr>
            <a:graphicFrameLocks noGrp="1"/>
          </p:cNvGraphicFramePr>
          <p:nvPr>
            <p:extLst>
              <p:ext uri="{D42A27DB-BD31-4B8C-83A1-F6EECF244321}">
                <p14:modId xmlns:p14="http://schemas.microsoft.com/office/powerpoint/2010/main" val="3800256925"/>
              </p:ext>
            </p:extLst>
          </p:nvPr>
        </p:nvGraphicFramePr>
        <p:xfrm>
          <a:off x="3133522" y="1650203"/>
          <a:ext cx="5760000" cy="450342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1579038273"/>
                    </a:ext>
                  </a:extLst>
                </a:gridCol>
                <a:gridCol w="576000">
                  <a:extLst>
                    <a:ext uri="{9D8B030D-6E8A-4147-A177-3AD203B41FA5}">
                      <a16:colId xmlns:a16="http://schemas.microsoft.com/office/drawing/2014/main" val="1765505812"/>
                    </a:ext>
                  </a:extLst>
                </a:gridCol>
                <a:gridCol w="576000">
                  <a:extLst>
                    <a:ext uri="{9D8B030D-6E8A-4147-A177-3AD203B41FA5}">
                      <a16:colId xmlns:a16="http://schemas.microsoft.com/office/drawing/2014/main" val="1751779924"/>
                    </a:ext>
                  </a:extLst>
                </a:gridCol>
                <a:gridCol w="576000">
                  <a:extLst>
                    <a:ext uri="{9D8B030D-6E8A-4147-A177-3AD203B41FA5}">
                      <a16:colId xmlns:a16="http://schemas.microsoft.com/office/drawing/2014/main" val="160515311"/>
                    </a:ext>
                  </a:extLst>
                </a:gridCol>
                <a:gridCol w="576000">
                  <a:extLst>
                    <a:ext uri="{9D8B030D-6E8A-4147-A177-3AD203B41FA5}">
                      <a16:colId xmlns:a16="http://schemas.microsoft.com/office/drawing/2014/main" val="3115934429"/>
                    </a:ext>
                  </a:extLst>
                </a:gridCol>
                <a:gridCol w="576000">
                  <a:extLst>
                    <a:ext uri="{9D8B030D-6E8A-4147-A177-3AD203B41FA5}">
                      <a16:colId xmlns:a16="http://schemas.microsoft.com/office/drawing/2014/main" val="3559444178"/>
                    </a:ext>
                  </a:extLst>
                </a:gridCol>
                <a:gridCol w="576000">
                  <a:extLst>
                    <a:ext uri="{9D8B030D-6E8A-4147-A177-3AD203B41FA5}">
                      <a16:colId xmlns:a16="http://schemas.microsoft.com/office/drawing/2014/main" val="824333918"/>
                    </a:ext>
                  </a:extLst>
                </a:gridCol>
                <a:gridCol w="576000">
                  <a:extLst>
                    <a:ext uri="{9D8B030D-6E8A-4147-A177-3AD203B41FA5}">
                      <a16:colId xmlns:a16="http://schemas.microsoft.com/office/drawing/2014/main" val="2281828882"/>
                    </a:ext>
                  </a:extLst>
                </a:gridCol>
                <a:gridCol w="576000">
                  <a:extLst>
                    <a:ext uri="{9D8B030D-6E8A-4147-A177-3AD203B41FA5}">
                      <a16:colId xmlns:a16="http://schemas.microsoft.com/office/drawing/2014/main" val="2398317669"/>
                    </a:ext>
                  </a:extLst>
                </a:gridCol>
                <a:gridCol w="576000">
                  <a:extLst>
                    <a:ext uri="{9D8B030D-6E8A-4147-A177-3AD203B41FA5}">
                      <a16:colId xmlns:a16="http://schemas.microsoft.com/office/drawing/2014/main" val="2029470808"/>
                    </a:ext>
                  </a:extLst>
                </a:gridCol>
              </a:tblGrid>
              <a:tr h="419484">
                <a:tc>
                  <a:txBody>
                    <a:bodyPr/>
                    <a:lstStyle/>
                    <a:p>
                      <a:r>
                        <a:rPr lang="en-US" altLang="zh-CN" sz="1000" dirty="0" err="1">
                          <a:solidFill>
                            <a:schemeClr val="tx1"/>
                          </a:solidFill>
                        </a:rPr>
                        <a:t>LHe</a:t>
                      </a:r>
                      <a:r>
                        <a:rPr lang="zh-CN" altLang="en-US" sz="1000" dirty="0">
                          <a:solidFill>
                            <a:schemeClr val="tx1"/>
                          </a:solidFill>
                        </a:rPr>
                        <a:t>流量</a:t>
                      </a:r>
                      <a:r>
                        <a:rPr lang="en-US" altLang="zh-CN" sz="1000" dirty="0">
                          <a:solidFill>
                            <a:schemeClr val="tx1"/>
                          </a:solidFill>
                        </a:rPr>
                        <a:t>g/s</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HX3</a:t>
                      </a:r>
                      <a:r>
                        <a:rPr lang="zh-CN" altLang="en-US" sz="1000" dirty="0">
                          <a:solidFill>
                            <a:schemeClr val="tx1"/>
                          </a:solidFill>
                        </a:rPr>
                        <a:t>热端温差</a:t>
                      </a:r>
                      <a:r>
                        <a:rPr lang="en-US" altLang="zh-CN" sz="1000" dirty="0">
                          <a:solidFill>
                            <a:schemeClr val="tx1"/>
                          </a:solidFill>
                        </a:rPr>
                        <a:t>K</a:t>
                      </a:r>
                      <a:endParaRPr lang="zh-CN" altLang="en-US" sz="1000" dirty="0">
                        <a:solidFill>
                          <a:schemeClr val="tx1"/>
                        </a:solidFill>
                      </a:endParaRPr>
                    </a:p>
                  </a:txBody>
                  <a:tcPr marL="68580" marR="68580" marT="34290" marB="34290"/>
                </a:tc>
                <a:tc>
                  <a:txBody>
                    <a:bodyPr/>
                    <a:lstStyle/>
                    <a:p>
                      <a:r>
                        <a:rPr lang="zh-CN" altLang="en-US" sz="1000" dirty="0">
                          <a:solidFill>
                            <a:schemeClr val="tx1"/>
                          </a:solidFill>
                        </a:rPr>
                        <a:t>腔体进口温度</a:t>
                      </a:r>
                      <a:r>
                        <a:rPr lang="en-US" altLang="zh-CN" sz="1000" dirty="0">
                          <a:solidFill>
                            <a:schemeClr val="tx1"/>
                          </a:solidFill>
                        </a:rPr>
                        <a:t>T5   K</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T4</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T6</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T7</a:t>
                      </a:r>
                      <a:endParaRPr lang="zh-CN" altLang="en-US" sz="1000" dirty="0">
                        <a:solidFill>
                          <a:schemeClr val="tx1"/>
                        </a:solidFill>
                      </a:endParaRPr>
                    </a:p>
                  </a:txBody>
                  <a:tcPr marL="68580" marR="68580" marT="34290" marB="34290"/>
                </a:tc>
                <a:tc>
                  <a:txBody>
                    <a:bodyPr/>
                    <a:lstStyle/>
                    <a:p>
                      <a:r>
                        <a:rPr lang="en-US" altLang="zh-CN" sz="1000" dirty="0" err="1">
                          <a:solidFill>
                            <a:schemeClr val="tx1"/>
                          </a:solidFill>
                        </a:rPr>
                        <a:t>LHe</a:t>
                      </a:r>
                      <a:r>
                        <a:rPr lang="zh-CN" altLang="en-US" sz="1000" dirty="0">
                          <a:solidFill>
                            <a:schemeClr val="tx1"/>
                          </a:solidFill>
                        </a:rPr>
                        <a:t>进口</a:t>
                      </a:r>
                    </a:p>
                  </a:txBody>
                  <a:tcPr marL="68580" marR="68580" marT="34290" marB="34290"/>
                </a:tc>
                <a:tc>
                  <a:txBody>
                    <a:bodyPr/>
                    <a:lstStyle/>
                    <a:p>
                      <a:r>
                        <a:rPr lang="en-US" altLang="zh-CN" sz="1000" dirty="0" err="1">
                          <a:solidFill>
                            <a:schemeClr val="tx1"/>
                          </a:solidFill>
                        </a:rPr>
                        <a:t>Lhe</a:t>
                      </a:r>
                      <a:r>
                        <a:rPr lang="zh-CN" altLang="en-US" sz="1000" dirty="0">
                          <a:solidFill>
                            <a:schemeClr val="tx1"/>
                          </a:solidFill>
                        </a:rPr>
                        <a:t>出口</a:t>
                      </a:r>
                    </a:p>
                  </a:txBody>
                  <a:tcPr marL="68580" marR="68580" marT="34290" marB="34290"/>
                </a:tc>
                <a:tc>
                  <a:txBody>
                    <a:bodyPr/>
                    <a:lstStyle/>
                    <a:p>
                      <a:r>
                        <a:rPr lang="en-US" altLang="zh-CN" sz="1000" b="0" dirty="0">
                          <a:solidFill>
                            <a:schemeClr val="tx1"/>
                          </a:solidFill>
                        </a:rPr>
                        <a:t>HX3</a:t>
                      </a:r>
                      <a:r>
                        <a:rPr lang="zh-CN" altLang="en-US" sz="1000" b="0" dirty="0">
                          <a:solidFill>
                            <a:schemeClr val="tx1"/>
                          </a:solidFill>
                        </a:rPr>
                        <a:t>效能</a:t>
                      </a:r>
                    </a:p>
                  </a:txBody>
                  <a:tcPr marL="68580" marR="68580" marT="34290" marB="34290"/>
                </a:tc>
                <a:tc>
                  <a:txBody>
                    <a:bodyPr/>
                    <a:lstStyle/>
                    <a:p>
                      <a:r>
                        <a:rPr lang="en-US" altLang="zh-CN" sz="1000" b="0">
                          <a:solidFill>
                            <a:schemeClr val="tx1"/>
                          </a:solidFill>
                        </a:rPr>
                        <a:t>HX2</a:t>
                      </a:r>
                      <a:r>
                        <a:rPr lang="zh-CN" altLang="en-US" sz="1000" b="0">
                          <a:solidFill>
                            <a:schemeClr val="tx1"/>
                          </a:solidFill>
                        </a:rPr>
                        <a:t>效能</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2045212254"/>
                  </a:ext>
                </a:extLst>
              </a:tr>
              <a:tr h="216695">
                <a:tc>
                  <a:txBody>
                    <a:bodyPr/>
                    <a:lstStyle/>
                    <a:p>
                      <a:r>
                        <a:rPr lang="en-US" altLang="zh-CN" sz="1000" dirty="0">
                          <a:solidFill>
                            <a:schemeClr val="tx1"/>
                          </a:solidFill>
                        </a:rPr>
                        <a:t>60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10</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22.61</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12.21</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69.61</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21.61</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0.945</a:t>
                      </a:r>
                      <a:endParaRPr lang="zh-CN" altLang="en-US" sz="1000" b="0" dirty="0">
                        <a:solidFill>
                          <a:schemeClr val="tx1"/>
                        </a:solidFill>
                      </a:endParaRPr>
                    </a:p>
                  </a:txBody>
                  <a:tcPr marL="68580" marR="68580" marT="34290" marB="34290"/>
                </a:tc>
                <a:tc>
                  <a:txBody>
                    <a:bodyPr/>
                    <a:lstStyle/>
                    <a:p>
                      <a:r>
                        <a:rPr lang="en-US" altLang="zh-CN" sz="1000" b="0">
                          <a:solidFill>
                            <a:schemeClr val="tx1"/>
                          </a:solidFill>
                        </a:rPr>
                        <a:t>0.847</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2706547973"/>
                  </a:ext>
                </a:extLst>
              </a:tr>
              <a:tr h="216695">
                <a:tc>
                  <a:txBody>
                    <a:bodyPr/>
                    <a:lstStyle/>
                    <a:p>
                      <a:r>
                        <a:rPr lang="en-US" altLang="zh-CN" sz="1000" dirty="0">
                          <a:solidFill>
                            <a:schemeClr val="tx1"/>
                          </a:solidFill>
                        </a:rPr>
                        <a:t>60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10</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21.16</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12.21</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71.09</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19.16</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0.881</a:t>
                      </a:r>
                      <a:endParaRPr lang="zh-CN" altLang="en-US" sz="1000" b="0" dirty="0">
                        <a:solidFill>
                          <a:schemeClr val="tx1"/>
                        </a:solidFill>
                      </a:endParaRPr>
                    </a:p>
                  </a:txBody>
                  <a:tcPr marL="68580" marR="68580" marT="34290" marB="34290"/>
                </a:tc>
                <a:tc>
                  <a:txBody>
                    <a:bodyPr/>
                    <a:lstStyle/>
                    <a:p>
                      <a:r>
                        <a:rPr lang="en-US" altLang="zh-CN" sz="1000" b="0">
                          <a:solidFill>
                            <a:schemeClr val="tx1"/>
                          </a:solidFill>
                        </a:rPr>
                        <a:t>0.869</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2647685383"/>
                  </a:ext>
                </a:extLst>
              </a:tr>
              <a:tr h="216695">
                <a:tc>
                  <a:txBody>
                    <a:bodyPr/>
                    <a:lstStyle/>
                    <a:p>
                      <a:r>
                        <a:rPr lang="en-US" altLang="zh-CN" sz="1000" dirty="0">
                          <a:solidFill>
                            <a:schemeClr val="tx1"/>
                          </a:solidFill>
                        </a:rPr>
                        <a:t>60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3</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10</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19.78</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12.21</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72.52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16.78</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0.805</a:t>
                      </a:r>
                      <a:endParaRPr lang="zh-CN" altLang="en-US" sz="1000" b="0" dirty="0">
                        <a:solidFill>
                          <a:schemeClr val="tx1"/>
                        </a:solidFill>
                      </a:endParaRPr>
                    </a:p>
                  </a:txBody>
                  <a:tcPr marL="68580" marR="68580" marT="34290" marB="34290"/>
                </a:tc>
                <a:tc>
                  <a:txBody>
                    <a:bodyPr/>
                    <a:lstStyle/>
                    <a:p>
                      <a:r>
                        <a:rPr lang="en-US" altLang="zh-CN" sz="1000" b="0">
                          <a:solidFill>
                            <a:schemeClr val="tx1"/>
                          </a:solidFill>
                        </a:rPr>
                        <a:t>0.890</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1194980227"/>
                  </a:ext>
                </a:extLst>
              </a:tr>
              <a:tr h="216695">
                <a:tc>
                  <a:txBody>
                    <a:bodyPr/>
                    <a:lstStyle/>
                    <a:p>
                      <a:r>
                        <a:rPr lang="en-US" altLang="zh-CN" sz="1000" dirty="0">
                          <a:solidFill>
                            <a:schemeClr val="tx1"/>
                          </a:solidFill>
                        </a:rPr>
                        <a:t>50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10</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18.41</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12.21</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73.93</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17.41</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0.929</a:t>
                      </a:r>
                      <a:endParaRPr lang="zh-CN" altLang="en-US" sz="1000" b="0" dirty="0">
                        <a:solidFill>
                          <a:schemeClr val="tx1"/>
                        </a:solidFill>
                      </a:endParaRPr>
                    </a:p>
                  </a:txBody>
                  <a:tcPr marL="68580" marR="68580" marT="34290" marB="34290"/>
                </a:tc>
                <a:tc>
                  <a:txBody>
                    <a:bodyPr/>
                    <a:lstStyle/>
                    <a:p>
                      <a:r>
                        <a:rPr lang="en-US" altLang="zh-CN" sz="1000" b="0">
                          <a:solidFill>
                            <a:schemeClr val="tx1"/>
                          </a:solidFill>
                        </a:rPr>
                        <a:t>0.910</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1062336179"/>
                  </a:ext>
                </a:extLst>
              </a:tr>
              <a:tr h="216695">
                <a:tc>
                  <a:txBody>
                    <a:bodyPr/>
                    <a:lstStyle/>
                    <a:p>
                      <a:r>
                        <a:rPr lang="en-US" altLang="zh-CN" sz="1000" dirty="0">
                          <a:solidFill>
                            <a:schemeClr val="tx1"/>
                          </a:solidFill>
                        </a:rPr>
                        <a:t>50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10</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17.44</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12.21</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74.94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15.44</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0.847</a:t>
                      </a:r>
                      <a:endParaRPr lang="zh-CN" altLang="en-US" sz="1000" b="0" dirty="0">
                        <a:solidFill>
                          <a:schemeClr val="tx1"/>
                        </a:solidFill>
                      </a:endParaRPr>
                    </a:p>
                  </a:txBody>
                  <a:tcPr marL="68580" marR="68580" marT="34290" marB="34290"/>
                </a:tc>
                <a:tc>
                  <a:txBody>
                    <a:bodyPr/>
                    <a:lstStyle/>
                    <a:p>
                      <a:r>
                        <a:rPr lang="en-US" altLang="zh-CN" sz="1000" b="0">
                          <a:solidFill>
                            <a:schemeClr val="tx1"/>
                          </a:solidFill>
                        </a:rPr>
                        <a:t>0.925</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2587322711"/>
                  </a:ext>
                </a:extLst>
              </a:tr>
              <a:tr h="216695">
                <a:tc>
                  <a:txBody>
                    <a:bodyPr/>
                    <a:lstStyle/>
                    <a:p>
                      <a:r>
                        <a:rPr lang="en-US" altLang="zh-CN" sz="1000" dirty="0">
                          <a:solidFill>
                            <a:schemeClr val="tx1"/>
                          </a:solidFill>
                        </a:rPr>
                        <a:t>50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3</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10</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16.47</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12.21</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75.95</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14.47</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0.834</a:t>
                      </a:r>
                      <a:endParaRPr lang="zh-CN" altLang="en-US" sz="1000" b="0" dirty="0">
                        <a:solidFill>
                          <a:schemeClr val="tx1"/>
                        </a:solidFill>
                      </a:endParaRPr>
                    </a:p>
                  </a:txBody>
                  <a:tcPr marL="68580" marR="68580" marT="34290" marB="34290"/>
                </a:tc>
                <a:tc>
                  <a:txBody>
                    <a:bodyPr/>
                    <a:lstStyle/>
                    <a:p>
                      <a:r>
                        <a:rPr lang="en-US" altLang="zh-CN" sz="1000" b="0">
                          <a:solidFill>
                            <a:schemeClr val="tx1"/>
                          </a:solidFill>
                        </a:rPr>
                        <a:t>0.940</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3325964582"/>
                  </a:ext>
                </a:extLst>
              </a:tr>
              <a:tr h="216695">
                <a:tc>
                  <a:txBody>
                    <a:bodyPr/>
                    <a:lstStyle/>
                    <a:p>
                      <a:r>
                        <a:rPr lang="en-US" altLang="zh-CN" sz="1000" dirty="0">
                          <a:solidFill>
                            <a:schemeClr val="tx1"/>
                          </a:solidFill>
                        </a:rPr>
                        <a:t>40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10</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15.57</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12.21</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76.91</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14.57</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0.910</a:t>
                      </a:r>
                      <a:endParaRPr lang="zh-CN" altLang="en-US" sz="1000" b="0" dirty="0">
                        <a:solidFill>
                          <a:schemeClr val="tx1"/>
                        </a:solidFill>
                      </a:endParaRPr>
                    </a:p>
                  </a:txBody>
                  <a:tcPr marL="68580" marR="68580" marT="34290" marB="34290"/>
                </a:tc>
                <a:tc>
                  <a:txBody>
                    <a:bodyPr/>
                    <a:lstStyle/>
                    <a:p>
                      <a:r>
                        <a:rPr lang="en-US" altLang="zh-CN" sz="1000" b="0">
                          <a:solidFill>
                            <a:schemeClr val="tx1"/>
                          </a:solidFill>
                        </a:rPr>
                        <a:t>0.954</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3917441419"/>
                  </a:ext>
                </a:extLst>
              </a:tr>
              <a:tr h="216695">
                <a:tc>
                  <a:txBody>
                    <a:bodyPr/>
                    <a:lstStyle/>
                    <a:p>
                      <a:r>
                        <a:rPr lang="en-US" altLang="zh-CN" sz="1000" dirty="0">
                          <a:solidFill>
                            <a:schemeClr val="tx1"/>
                          </a:solidFill>
                        </a:rPr>
                        <a:t>40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10</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14.93</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12.21</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77.58</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12.93</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0.811</a:t>
                      </a:r>
                      <a:endParaRPr lang="zh-CN" altLang="en-US" sz="1000" b="0" dirty="0">
                        <a:solidFill>
                          <a:schemeClr val="tx1"/>
                        </a:solidFill>
                      </a:endParaRPr>
                    </a:p>
                  </a:txBody>
                  <a:tcPr marL="68580" marR="68580" marT="34290" marB="34290"/>
                </a:tc>
                <a:tc>
                  <a:txBody>
                    <a:bodyPr/>
                    <a:lstStyle/>
                    <a:p>
                      <a:r>
                        <a:rPr lang="en-US" altLang="zh-CN" sz="1000" b="0">
                          <a:solidFill>
                            <a:schemeClr val="tx1"/>
                          </a:solidFill>
                        </a:rPr>
                        <a:t>0.964</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3019730875"/>
                  </a:ext>
                </a:extLst>
              </a:tr>
              <a:tr h="216695">
                <a:tc>
                  <a:txBody>
                    <a:bodyPr/>
                    <a:lstStyle/>
                    <a:p>
                      <a:r>
                        <a:rPr lang="en-US" altLang="zh-CN" sz="1000" dirty="0">
                          <a:solidFill>
                            <a:schemeClr val="tx1"/>
                          </a:solidFill>
                        </a:rPr>
                        <a:t>40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3</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10</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14.28</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12.21</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78.26</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12.28</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0.798</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0.974</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466831094"/>
                  </a:ext>
                </a:extLst>
              </a:tr>
              <a:tr h="216695">
                <a:tc>
                  <a:txBody>
                    <a:bodyPr/>
                    <a:lstStyle/>
                    <a:p>
                      <a:r>
                        <a:rPr lang="en-US" altLang="zh-CN" sz="1000" dirty="0">
                          <a:solidFill>
                            <a:schemeClr val="tx1"/>
                          </a:solidFill>
                        </a:rPr>
                        <a:t>60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28.02</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14.38</a:t>
                      </a:r>
                    </a:p>
                  </a:txBody>
                  <a:tcPr marL="68580" marR="68580" marT="34290" marB="34290"/>
                </a:tc>
                <a:tc>
                  <a:txBody>
                    <a:bodyPr/>
                    <a:lstStyle/>
                    <a:p>
                      <a:r>
                        <a:rPr lang="en-US" altLang="zh-CN" sz="1000" dirty="0">
                          <a:solidFill>
                            <a:schemeClr val="tx1"/>
                          </a:solidFill>
                        </a:rPr>
                        <a:t>66.22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14.38</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0.958</a:t>
                      </a:r>
                      <a:endParaRPr lang="zh-CN" altLang="en-US" sz="1000" b="0" dirty="0">
                        <a:solidFill>
                          <a:schemeClr val="tx1"/>
                        </a:solidFill>
                      </a:endParaRPr>
                    </a:p>
                  </a:txBody>
                  <a:tcPr marL="68580" marR="68580" marT="34290" marB="34290"/>
                </a:tc>
                <a:tc>
                  <a:txBody>
                    <a:bodyPr/>
                    <a:lstStyle/>
                    <a:p>
                      <a:r>
                        <a:rPr lang="en-US" altLang="zh-CN" sz="1000" b="0">
                          <a:solidFill>
                            <a:schemeClr val="tx1"/>
                          </a:solidFill>
                        </a:rPr>
                        <a:t>0.792</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3944706444"/>
                  </a:ext>
                </a:extLst>
              </a:tr>
              <a:tr h="216695">
                <a:tc>
                  <a:txBody>
                    <a:bodyPr/>
                    <a:lstStyle/>
                    <a:p>
                      <a:r>
                        <a:rPr lang="en-US" altLang="zh-CN" sz="1000" dirty="0">
                          <a:solidFill>
                            <a:schemeClr val="tx1"/>
                          </a:solidFill>
                        </a:rPr>
                        <a:t>60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26.55</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14.38</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67.83</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solidFill>
                            <a:schemeClr val="tx1"/>
                          </a:solidFill>
                        </a:rPr>
                        <a:t>14.38</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0.910</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0.815</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1938699616"/>
                  </a:ext>
                </a:extLst>
              </a:tr>
              <a:tr h="216695">
                <a:tc>
                  <a:txBody>
                    <a:bodyPr/>
                    <a:lstStyle/>
                    <a:p>
                      <a:r>
                        <a:rPr lang="en-US" altLang="zh-CN" sz="1000" dirty="0">
                          <a:solidFill>
                            <a:schemeClr val="tx1"/>
                          </a:solidFill>
                        </a:rPr>
                        <a:t>60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3</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25.08</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14.38</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69.32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solidFill>
                            <a:schemeClr val="tx1"/>
                          </a:solidFill>
                        </a:rPr>
                        <a:t>14.38</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0.855</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0.837</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3488001480"/>
                  </a:ext>
                </a:extLst>
              </a:tr>
              <a:tr h="216695">
                <a:tc>
                  <a:txBody>
                    <a:bodyPr/>
                    <a:lstStyle/>
                    <a:p>
                      <a:r>
                        <a:rPr lang="en-US" altLang="zh-CN" sz="1000" dirty="0">
                          <a:solidFill>
                            <a:schemeClr val="tx1"/>
                          </a:solidFill>
                        </a:rPr>
                        <a:t>50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22.64</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14.38</a:t>
                      </a:r>
                    </a:p>
                  </a:txBody>
                  <a:tcPr marL="68580" marR="68580" marT="34290" marB="34290"/>
                </a:tc>
                <a:tc>
                  <a:txBody>
                    <a:bodyPr/>
                    <a:lstStyle/>
                    <a:p>
                      <a:r>
                        <a:rPr lang="en-US" altLang="zh-CN" sz="1000" dirty="0">
                          <a:solidFill>
                            <a:schemeClr val="tx1"/>
                          </a:solidFill>
                        </a:rPr>
                        <a:t>71.82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14.38</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0.945</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0.875</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3792529240"/>
                  </a:ext>
                </a:extLst>
              </a:tr>
              <a:tr h="216695">
                <a:tc>
                  <a:txBody>
                    <a:bodyPr/>
                    <a:lstStyle/>
                    <a:p>
                      <a:r>
                        <a:rPr lang="en-US" altLang="zh-CN" sz="1000" dirty="0">
                          <a:solidFill>
                            <a:schemeClr val="tx1"/>
                          </a:solidFill>
                        </a:rPr>
                        <a:t>50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21.66</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14.38</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72.82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solidFill>
                            <a:schemeClr val="tx1"/>
                          </a:solidFill>
                        </a:rPr>
                        <a:t>14.38</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0.884</a:t>
                      </a:r>
                      <a:endParaRPr lang="zh-CN" altLang="en-US" sz="1000" b="0" dirty="0">
                        <a:solidFill>
                          <a:schemeClr val="tx1"/>
                        </a:solidFill>
                      </a:endParaRPr>
                    </a:p>
                  </a:txBody>
                  <a:tcPr marL="68580" marR="68580" marT="34290" marB="34290"/>
                </a:tc>
                <a:tc>
                  <a:txBody>
                    <a:bodyPr/>
                    <a:lstStyle/>
                    <a:p>
                      <a:r>
                        <a:rPr lang="en-US" altLang="zh-CN" sz="1000" b="0">
                          <a:solidFill>
                            <a:schemeClr val="tx1"/>
                          </a:solidFill>
                        </a:rPr>
                        <a:t>0.891</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2398191342"/>
                  </a:ext>
                </a:extLst>
              </a:tr>
              <a:tr h="216695">
                <a:tc>
                  <a:txBody>
                    <a:bodyPr/>
                    <a:lstStyle/>
                    <a:p>
                      <a:r>
                        <a:rPr lang="en-US" altLang="zh-CN" sz="1000" dirty="0">
                          <a:solidFill>
                            <a:schemeClr val="tx1"/>
                          </a:solidFill>
                        </a:rPr>
                        <a:t>50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3</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20.68</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14.38</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73.82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solidFill>
                            <a:schemeClr val="tx1"/>
                          </a:solidFill>
                        </a:rPr>
                        <a:t>14.38</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0.939</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0.906</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2379883807"/>
                  </a:ext>
                </a:extLst>
              </a:tr>
              <a:tr h="216695">
                <a:tc>
                  <a:txBody>
                    <a:bodyPr/>
                    <a:lstStyle/>
                    <a:p>
                      <a:r>
                        <a:rPr lang="en-US" altLang="zh-CN" sz="1000" dirty="0">
                          <a:solidFill>
                            <a:schemeClr val="tx1"/>
                          </a:solidFill>
                        </a:rPr>
                        <a:t>40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19.10</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14.38</a:t>
                      </a:r>
                    </a:p>
                  </a:txBody>
                  <a:tcPr marL="68580" marR="68580" marT="34290" marB="34290"/>
                </a:tc>
                <a:tc>
                  <a:txBody>
                    <a:bodyPr/>
                    <a:lstStyle/>
                    <a:p>
                      <a:r>
                        <a:rPr lang="en-US" altLang="zh-CN" sz="1000" dirty="0">
                          <a:solidFill>
                            <a:schemeClr val="tx1"/>
                          </a:solidFill>
                        </a:rPr>
                        <a:t>75.46</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14.38</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0.932</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0.931</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1410253444"/>
                  </a:ext>
                </a:extLst>
              </a:tr>
              <a:tr h="216695">
                <a:tc>
                  <a:txBody>
                    <a:bodyPr/>
                    <a:lstStyle/>
                    <a:p>
                      <a:r>
                        <a:rPr lang="en-US" altLang="zh-CN" sz="1000" dirty="0">
                          <a:solidFill>
                            <a:schemeClr val="tx1"/>
                          </a:solidFill>
                        </a:rPr>
                        <a:t>40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2</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18.45</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14.38</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76.13</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solidFill>
                            <a:schemeClr val="tx1"/>
                          </a:solidFill>
                        </a:rPr>
                        <a:t>14.38</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0.858</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0.941</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9924226"/>
                  </a:ext>
                </a:extLst>
              </a:tr>
              <a:tr h="216695">
                <a:tc>
                  <a:txBody>
                    <a:bodyPr/>
                    <a:lstStyle/>
                    <a:p>
                      <a:r>
                        <a:rPr lang="en-US" altLang="zh-CN" sz="1000" dirty="0">
                          <a:solidFill>
                            <a:schemeClr val="tx1"/>
                          </a:solidFill>
                        </a:rPr>
                        <a:t>40</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3</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12</a:t>
                      </a:r>
                      <a:endParaRPr lang="zh-CN" altLang="en-US" sz="1000" dirty="0">
                        <a:solidFill>
                          <a:schemeClr val="tx1"/>
                        </a:solidFill>
                      </a:endParaRPr>
                    </a:p>
                  </a:txBody>
                  <a:tcPr marL="68580" marR="68580" marT="34290" marB="34290"/>
                </a:tc>
                <a:tc>
                  <a:txBody>
                    <a:bodyPr/>
                    <a:lstStyle/>
                    <a:p>
                      <a:r>
                        <a:rPr lang="en-US" altLang="zh-CN" sz="1000" b="0" dirty="0">
                          <a:solidFill>
                            <a:schemeClr val="tx1"/>
                          </a:solidFill>
                        </a:rPr>
                        <a:t>17.80</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14.38</a:t>
                      </a:r>
                      <a:endParaRPr lang="zh-CN" altLang="en-US" sz="1000" b="0" dirty="0">
                        <a:solidFill>
                          <a:schemeClr val="tx1"/>
                        </a:solidFill>
                      </a:endParaRPr>
                    </a:p>
                  </a:txBody>
                  <a:tcPr marL="68580" marR="68580" marT="34290" marB="34290"/>
                </a:tc>
                <a:tc>
                  <a:txBody>
                    <a:bodyPr/>
                    <a:lstStyle/>
                    <a:p>
                      <a:r>
                        <a:rPr lang="en-US" altLang="zh-CN" sz="1000" dirty="0">
                          <a:solidFill>
                            <a:schemeClr val="tx1"/>
                          </a:solidFill>
                        </a:rPr>
                        <a:t>76.81</a:t>
                      </a:r>
                      <a:endParaRPr lang="zh-CN" altLang="en-US" sz="1000" dirty="0">
                        <a:solidFill>
                          <a:schemeClr val="tx1"/>
                        </a:solidFill>
                      </a:endParaRPr>
                    </a:p>
                  </a:txBody>
                  <a:tcPr marL="68580" marR="68580" marT="34290" marB="34290"/>
                </a:tc>
                <a:tc>
                  <a:txBody>
                    <a:bodyPr/>
                    <a:lstStyle/>
                    <a:p>
                      <a:r>
                        <a:rPr lang="en-US" altLang="zh-CN" sz="1000" dirty="0">
                          <a:solidFill>
                            <a:schemeClr val="tx1"/>
                          </a:solidFill>
                        </a:rPr>
                        <a:t>4.4</a:t>
                      </a:r>
                      <a:endParaRPr lang="zh-CN" altLang="en-US" sz="100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solidFill>
                            <a:schemeClr val="tx1"/>
                          </a:solidFill>
                        </a:rPr>
                        <a:t>14.38</a:t>
                      </a:r>
                      <a:endParaRPr lang="zh-CN" altLang="en-US" sz="1000" dirty="0">
                        <a:solidFill>
                          <a:schemeClr val="tx1"/>
                        </a:solidFill>
                      </a:endParaRPr>
                    </a:p>
                  </a:txBody>
                  <a:tcPr marL="68580" marR="68580" marT="34290" marB="34290"/>
                </a:tc>
                <a:tc>
                  <a:txBody>
                    <a:bodyPr/>
                    <a:lstStyle/>
                    <a:p>
                      <a:r>
                        <a:rPr lang="en-US" altLang="zh-CN" sz="1000" b="0">
                          <a:solidFill>
                            <a:schemeClr val="tx1"/>
                          </a:solidFill>
                        </a:rPr>
                        <a:t>0.776</a:t>
                      </a:r>
                      <a:endParaRPr lang="zh-CN" altLang="en-US" sz="1000" b="0" dirty="0">
                        <a:solidFill>
                          <a:schemeClr val="tx1"/>
                        </a:solidFill>
                      </a:endParaRPr>
                    </a:p>
                  </a:txBody>
                  <a:tcPr marL="68580" marR="68580" marT="34290" marB="34290"/>
                </a:tc>
                <a:tc>
                  <a:txBody>
                    <a:bodyPr/>
                    <a:lstStyle/>
                    <a:p>
                      <a:r>
                        <a:rPr lang="en-US" altLang="zh-CN" sz="1000" b="0" dirty="0">
                          <a:solidFill>
                            <a:schemeClr val="tx1"/>
                          </a:solidFill>
                        </a:rPr>
                        <a:t>0.951</a:t>
                      </a:r>
                      <a:endParaRPr lang="zh-CN" altLang="en-US" sz="1000" b="0" dirty="0">
                        <a:solidFill>
                          <a:schemeClr val="tx1"/>
                        </a:solidFill>
                      </a:endParaRPr>
                    </a:p>
                  </a:txBody>
                  <a:tcPr marL="68580" marR="68580" marT="34290" marB="34290"/>
                </a:tc>
                <a:extLst>
                  <a:ext uri="{0D108BD9-81ED-4DB2-BD59-A6C34878D82A}">
                    <a16:rowId xmlns:a16="http://schemas.microsoft.com/office/drawing/2014/main" val="3952894792"/>
                  </a:ext>
                </a:extLst>
              </a:tr>
            </a:tbl>
          </a:graphicData>
        </a:graphic>
      </p:graphicFrame>
      <p:grpSp>
        <p:nvGrpSpPr>
          <p:cNvPr id="42" name="组合 41">
            <a:extLst>
              <a:ext uri="{FF2B5EF4-FFF2-40B4-BE49-F238E27FC236}">
                <a16:creationId xmlns:a16="http://schemas.microsoft.com/office/drawing/2014/main" id="{FBAD10D4-8E25-4A31-B918-1A04A62FD224}"/>
              </a:ext>
            </a:extLst>
          </p:cNvPr>
          <p:cNvGrpSpPr>
            <a:grpSpLocks noChangeAspect="1"/>
          </p:cNvGrpSpPr>
          <p:nvPr/>
        </p:nvGrpSpPr>
        <p:grpSpPr>
          <a:xfrm>
            <a:off x="247717" y="1317982"/>
            <a:ext cx="2867131" cy="3240000"/>
            <a:chOff x="88480" y="20758"/>
            <a:chExt cx="3822841" cy="4320000"/>
          </a:xfrm>
        </p:grpSpPr>
        <p:pic>
          <p:nvPicPr>
            <p:cNvPr id="2" name="图片 1">
              <a:extLst>
                <a:ext uri="{FF2B5EF4-FFF2-40B4-BE49-F238E27FC236}">
                  <a16:creationId xmlns:a16="http://schemas.microsoft.com/office/drawing/2014/main" id="{D115E28F-A8D3-44F4-BE1A-D517E81A1A62}"/>
                </a:ext>
              </a:extLst>
            </p:cNvPr>
            <p:cNvPicPr>
              <a:picLocks noChangeAspect="1"/>
            </p:cNvPicPr>
            <p:nvPr/>
          </p:nvPicPr>
          <p:blipFill>
            <a:blip r:embed="rId2"/>
            <a:stretch>
              <a:fillRect/>
            </a:stretch>
          </p:blipFill>
          <p:spPr>
            <a:xfrm>
              <a:off x="208463" y="20758"/>
              <a:ext cx="3702858" cy="4320000"/>
            </a:xfrm>
            <a:prstGeom prst="rect">
              <a:avLst/>
            </a:prstGeom>
          </p:spPr>
        </p:pic>
        <p:cxnSp>
          <p:nvCxnSpPr>
            <p:cNvPr id="7" name="直接箭头连接符 6">
              <a:extLst>
                <a:ext uri="{FF2B5EF4-FFF2-40B4-BE49-F238E27FC236}">
                  <a16:creationId xmlns:a16="http://schemas.microsoft.com/office/drawing/2014/main" id="{996EB9D4-736C-4473-8D48-AD16A66E1C98}"/>
                </a:ext>
              </a:extLst>
            </p:cNvPr>
            <p:cNvCxnSpPr>
              <a:cxnSpLocks/>
            </p:cNvCxnSpPr>
            <p:nvPr/>
          </p:nvCxnSpPr>
          <p:spPr>
            <a:xfrm>
              <a:off x="1926824" y="321786"/>
              <a:ext cx="301557"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4B714FD4-43EE-4148-A379-E550B8B7ED75}"/>
                </a:ext>
              </a:extLst>
            </p:cNvPr>
            <p:cNvSpPr txBox="1"/>
            <p:nvPr/>
          </p:nvSpPr>
          <p:spPr>
            <a:xfrm>
              <a:off x="2155108" y="180877"/>
              <a:ext cx="902384" cy="307776"/>
            </a:xfrm>
            <a:prstGeom prst="rect">
              <a:avLst/>
            </a:prstGeom>
            <a:noFill/>
          </p:spPr>
          <p:txBody>
            <a:bodyPr wrap="none" rtlCol="0">
              <a:spAutoFit/>
            </a:bodyPr>
            <a:lstStyle/>
            <a:p>
              <a:r>
                <a:rPr lang="en-US" altLang="zh-CN" sz="900" dirty="0">
                  <a:solidFill>
                    <a:srgbClr val="FF0000"/>
                  </a:solidFill>
                </a:rPr>
                <a:t>T2=300 K</a:t>
              </a:r>
            </a:p>
          </p:txBody>
        </p:sp>
        <p:cxnSp>
          <p:nvCxnSpPr>
            <p:cNvPr id="10" name="直接箭头连接符 9">
              <a:extLst>
                <a:ext uri="{FF2B5EF4-FFF2-40B4-BE49-F238E27FC236}">
                  <a16:creationId xmlns:a16="http://schemas.microsoft.com/office/drawing/2014/main" id="{8A82F850-681A-4BFA-BB40-B0B0B0CAD403}"/>
                </a:ext>
              </a:extLst>
            </p:cNvPr>
            <p:cNvCxnSpPr>
              <a:cxnSpLocks/>
            </p:cNvCxnSpPr>
            <p:nvPr/>
          </p:nvCxnSpPr>
          <p:spPr>
            <a:xfrm>
              <a:off x="1764979" y="1600265"/>
              <a:ext cx="301557"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48F1FC56-727B-46B4-A8C5-EE676FE85025}"/>
                </a:ext>
              </a:extLst>
            </p:cNvPr>
            <p:cNvSpPr txBox="1"/>
            <p:nvPr/>
          </p:nvSpPr>
          <p:spPr>
            <a:xfrm>
              <a:off x="2028167" y="1439901"/>
              <a:ext cx="825440" cy="307776"/>
            </a:xfrm>
            <a:prstGeom prst="rect">
              <a:avLst/>
            </a:prstGeom>
            <a:noFill/>
          </p:spPr>
          <p:txBody>
            <a:bodyPr wrap="none" rtlCol="0">
              <a:spAutoFit/>
            </a:bodyPr>
            <a:lstStyle/>
            <a:p>
              <a:r>
                <a:rPr lang="en-US" altLang="zh-CN" sz="900" dirty="0">
                  <a:solidFill>
                    <a:srgbClr val="FF0000"/>
                  </a:solidFill>
                </a:rPr>
                <a:t>T3=80 K</a:t>
              </a:r>
            </a:p>
          </p:txBody>
        </p:sp>
        <p:sp>
          <p:nvSpPr>
            <p:cNvPr id="12" name="文本框 11">
              <a:extLst>
                <a:ext uri="{FF2B5EF4-FFF2-40B4-BE49-F238E27FC236}">
                  <a16:creationId xmlns:a16="http://schemas.microsoft.com/office/drawing/2014/main" id="{B783D797-0508-4D2E-B047-1C53CADA4FDE}"/>
                </a:ext>
              </a:extLst>
            </p:cNvPr>
            <p:cNvSpPr txBox="1"/>
            <p:nvPr/>
          </p:nvSpPr>
          <p:spPr>
            <a:xfrm>
              <a:off x="2582737" y="599571"/>
              <a:ext cx="893835" cy="292388"/>
            </a:xfrm>
            <a:prstGeom prst="rect">
              <a:avLst/>
            </a:prstGeom>
            <a:noFill/>
          </p:spPr>
          <p:txBody>
            <a:bodyPr wrap="none" rtlCol="0">
              <a:spAutoFit/>
            </a:bodyPr>
            <a:lstStyle/>
            <a:p>
              <a:r>
                <a:rPr lang="en-US" altLang="zh-CN" sz="825" dirty="0">
                  <a:solidFill>
                    <a:srgbClr val="FF0000"/>
                  </a:solidFill>
                </a:rPr>
                <a:t>T</a:t>
              </a:r>
              <a:r>
                <a:rPr lang="en-US" altLang="zh-CN" sz="825" baseline="-25000" dirty="0">
                  <a:solidFill>
                    <a:srgbClr val="FF0000"/>
                  </a:solidFill>
                </a:rPr>
                <a:t>N2</a:t>
              </a:r>
              <a:r>
                <a:rPr lang="en-US" altLang="zh-CN" sz="825" dirty="0">
                  <a:solidFill>
                    <a:srgbClr val="FF0000"/>
                  </a:solidFill>
                </a:rPr>
                <a:t>=280 K</a:t>
              </a:r>
            </a:p>
          </p:txBody>
        </p:sp>
        <p:sp>
          <p:nvSpPr>
            <p:cNvPr id="13" name="文本框 12">
              <a:extLst>
                <a:ext uri="{FF2B5EF4-FFF2-40B4-BE49-F238E27FC236}">
                  <a16:creationId xmlns:a16="http://schemas.microsoft.com/office/drawing/2014/main" id="{A575E776-B07E-49FD-80C0-DC76FE5B24DC}"/>
                </a:ext>
              </a:extLst>
            </p:cNvPr>
            <p:cNvSpPr txBox="1"/>
            <p:nvPr/>
          </p:nvSpPr>
          <p:spPr>
            <a:xfrm>
              <a:off x="88480" y="54067"/>
              <a:ext cx="848951" cy="292388"/>
            </a:xfrm>
            <a:prstGeom prst="rect">
              <a:avLst/>
            </a:prstGeom>
            <a:noFill/>
          </p:spPr>
          <p:txBody>
            <a:bodyPr wrap="none" rtlCol="0">
              <a:spAutoFit/>
            </a:bodyPr>
            <a:lstStyle/>
            <a:p>
              <a:r>
                <a:rPr lang="en-US" altLang="zh-CN" sz="825" dirty="0">
                  <a:solidFill>
                    <a:srgbClr val="FF0000"/>
                  </a:solidFill>
                </a:rPr>
                <a:t>T1=280 K</a:t>
              </a:r>
            </a:p>
          </p:txBody>
        </p:sp>
      </p:grpSp>
      <p:grpSp>
        <p:nvGrpSpPr>
          <p:cNvPr id="4" name="组合 3">
            <a:extLst>
              <a:ext uri="{FF2B5EF4-FFF2-40B4-BE49-F238E27FC236}">
                <a16:creationId xmlns:a16="http://schemas.microsoft.com/office/drawing/2014/main" id="{71FA9C89-1B86-41CC-839D-191E514FE0B8}"/>
              </a:ext>
            </a:extLst>
          </p:cNvPr>
          <p:cNvGrpSpPr/>
          <p:nvPr/>
        </p:nvGrpSpPr>
        <p:grpSpPr>
          <a:xfrm>
            <a:off x="39414" y="4288515"/>
            <a:ext cx="3182650" cy="2367178"/>
            <a:chOff x="134388" y="3699432"/>
            <a:chExt cx="3182650" cy="2367178"/>
          </a:xfrm>
        </p:grpSpPr>
        <p:cxnSp>
          <p:nvCxnSpPr>
            <p:cNvPr id="15" name="直接箭头连接符 14">
              <a:extLst>
                <a:ext uri="{FF2B5EF4-FFF2-40B4-BE49-F238E27FC236}">
                  <a16:creationId xmlns:a16="http://schemas.microsoft.com/office/drawing/2014/main" id="{E3476F0D-1915-4799-B49F-AE2580C0E740}"/>
                </a:ext>
              </a:extLst>
            </p:cNvPr>
            <p:cNvCxnSpPr/>
            <p:nvPr/>
          </p:nvCxnSpPr>
          <p:spPr>
            <a:xfrm>
              <a:off x="384718" y="5820279"/>
              <a:ext cx="275156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C47B8B2D-28A0-4412-98A3-DF9B52AE143F}"/>
                </a:ext>
              </a:extLst>
            </p:cNvPr>
            <p:cNvCxnSpPr/>
            <p:nvPr/>
          </p:nvCxnSpPr>
          <p:spPr>
            <a:xfrm flipV="1">
              <a:off x="376354" y="4112818"/>
              <a:ext cx="0" cy="17074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FE5BFC48-EB44-4E88-BAA5-BE5FF24ABA49}"/>
                </a:ext>
              </a:extLst>
            </p:cNvPr>
            <p:cNvCxnSpPr>
              <a:cxnSpLocks/>
            </p:cNvCxnSpPr>
            <p:nvPr/>
          </p:nvCxnSpPr>
          <p:spPr>
            <a:xfrm flipV="1">
              <a:off x="1356103" y="5196198"/>
              <a:ext cx="518813" cy="215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2AAE0698-F58E-4161-8717-AD050FBCC31B}"/>
                </a:ext>
              </a:extLst>
            </p:cNvPr>
            <p:cNvCxnSpPr>
              <a:cxnSpLocks/>
            </p:cNvCxnSpPr>
            <p:nvPr/>
          </p:nvCxnSpPr>
          <p:spPr>
            <a:xfrm flipV="1">
              <a:off x="1891580" y="4271766"/>
              <a:ext cx="500564" cy="913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1016C29-649A-4F9E-A9C3-642E2EEED1C7}"/>
                </a:ext>
              </a:extLst>
            </p:cNvPr>
            <p:cNvCxnSpPr>
              <a:cxnSpLocks/>
            </p:cNvCxnSpPr>
            <p:nvPr/>
          </p:nvCxnSpPr>
          <p:spPr>
            <a:xfrm flipH="1">
              <a:off x="1872114" y="3879864"/>
              <a:ext cx="533814" cy="9527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9" name="直接连接符 28">
              <a:extLst>
                <a:ext uri="{FF2B5EF4-FFF2-40B4-BE49-F238E27FC236}">
                  <a16:creationId xmlns:a16="http://schemas.microsoft.com/office/drawing/2014/main" id="{AA776C5D-914C-43B7-B6FC-DE3D985B94C5}"/>
                </a:ext>
              </a:extLst>
            </p:cNvPr>
            <p:cNvCxnSpPr>
              <a:cxnSpLocks/>
            </p:cNvCxnSpPr>
            <p:nvPr/>
          </p:nvCxnSpPr>
          <p:spPr>
            <a:xfrm flipH="1">
              <a:off x="1357385" y="4833927"/>
              <a:ext cx="516020" cy="43536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2" name="直接连接符 31">
              <a:extLst>
                <a:ext uri="{FF2B5EF4-FFF2-40B4-BE49-F238E27FC236}">
                  <a16:creationId xmlns:a16="http://schemas.microsoft.com/office/drawing/2014/main" id="{39DB5698-A842-4B93-B776-C3E1A101BE63}"/>
                </a:ext>
              </a:extLst>
            </p:cNvPr>
            <p:cNvCxnSpPr>
              <a:cxnSpLocks/>
            </p:cNvCxnSpPr>
            <p:nvPr/>
          </p:nvCxnSpPr>
          <p:spPr>
            <a:xfrm flipH="1">
              <a:off x="715136" y="5269288"/>
              <a:ext cx="628770" cy="27012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0" name="文本框 39">
              <a:extLst>
                <a:ext uri="{FF2B5EF4-FFF2-40B4-BE49-F238E27FC236}">
                  <a16:creationId xmlns:a16="http://schemas.microsoft.com/office/drawing/2014/main" id="{F6A47B75-D446-42DC-8EB5-8ABA17D9F17E}"/>
                </a:ext>
              </a:extLst>
            </p:cNvPr>
            <p:cNvSpPr txBox="1"/>
            <p:nvPr/>
          </p:nvSpPr>
          <p:spPr>
            <a:xfrm>
              <a:off x="2393267" y="3775988"/>
              <a:ext cx="676788" cy="230832"/>
            </a:xfrm>
            <a:prstGeom prst="rect">
              <a:avLst/>
            </a:prstGeom>
            <a:noFill/>
          </p:spPr>
          <p:txBody>
            <a:bodyPr wrap="none" rtlCol="0">
              <a:spAutoFit/>
            </a:bodyPr>
            <a:lstStyle/>
            <a:p>
              <a:r>
                <a:rPr lang="en-US" altLang="zh-CN" sz="900" dirty="0">
                  <a:solidFill>
                    <a:srgbClr val="FF0000"/>
                  </a:solidFill>
                </a:rPr>
                <a:t>T2=300 K</a:t>
              </a:r>
              <a:endParaRPr lang="zh-CN" altLang="en-US" sz="900" dirty="0">
                <a:solidFill>
                  <a:srgbClr val="FF0000"/>
                </a:solidFill>
              </a:endParaRPr>
            </a:p>
          </p:txBody>
        </p:sp>
        <p:sp>
          <p:nvSpPr>
            <p:cNvPr id="41" name="文本框 40">
              <a:extLst>
                <a:ext uri="{FF2B5EF4-FFF2-40B4-BE49-F238E27FC236}">
                  <a16:creationId xmlns:a16="http://schemas.microsoft.com/office/drawing/2014/main" id="{E063AAAA-D5CB-4270-A89D-85A349679F7F}"/>
                </a:ext>
              </a:extLst>
            </p:cNvPr>
            <p:cNvSpPr txBox="1"/>
            <p:nvPr/>
          </p:nvSpPr>
          <p:spPr>
            <a:xfrm>
              <a:off x="1328841" y="4598501"/>
              <a:ext cx="619080" cy="230832"/>
            </a:xfrm>
            <a:prstGeom prst="rect">
              <a:avLst/>
            </a:prstGeom>
            <a:noFill/>
          </p:spPr>
          <p:txBody>
            <a:bodyPr wrap="none" rtlCol="0">
              <a:spAutoFit/>
            </a:bodyPr>
            <a:lstStyle/>
            <a:p>
              <a:r>
                <a:rPr lang="en-US" altLang="zh-CN" sz="900" dirty="0">
                  <a:solidFill>
                    <a:srgbClr val="FF0000"/>
                  </a:solidFill>
                </a:rPr>
                <a:t>T3=80 K</a:t>
              </a:r>
              <a:endParaRPr lang="zh-CN" altLang="en-US" sz="900" dirty="0">
                <a:solidFill>
                  <a:srgbClr val="FF0000"/>
                </a:solidFill>
              </a:endParaRPr>
            </a:p>
          </p:txBody>
        </p:sp>
        <p:sp>
          <p:nvSpPr>
            <p:cNvPr id="43" name="文本框 42">
              <a:extLst>
                <a:ext uri="{FF2B5EF4-FFF2-40B4-BE49-F238E27FC236}">
                  <a16:creationId xmlns:a16="http://schemas.microsoft.com/office/drawing/2014/main" id="{E64AF2D2-DE47-4D09-8DC1-B5FFF852E8D4}"/>
                </a:ext>
              </a:extLst>
            </p:cNvPr>
            <p:cNvSpPr txBox="1"/>
            <p:nvPr/>
          </p:nvSpPr>
          <p:spPr>
            <a:xfrm>
              <a:off x="1099088" y="5089215"/>
              <a:ext cx="319318" cy="230832"/>
            </a:xfrm>
            <a:prstGeom prst="rect">
              <a:avLst/>
            </a:prstGeom>
            <a:noFill/>
          </p:spPr>
          <p:txBody>
            <a:bodyPr wrap="none" rtlCol="0">
              <a:spAutoFit/>
            </a:bodyPr>
            <a:lstStyle/>
            <a:p>
              <a:r>
                <a:rPr lang="en-US" altLang="zh-CN" sz="900" dirty="0">
                  <a:solidFill>
                    <a:srgbClr val="FF0000"/>
                  </a:solidFill>
                </a:rPr>
                <a:t>T4</a:t>
              </a:r>
              <a:endParaRPr lang="zh-CN" altLang="en-US" sz="900" dirty="0">
                <a:solidFill>
                  <a:srgbClr val="FF0000"/>
                </a:solidFill>
              </a:endParaRPr>
            </a:p>
          </p:txBody>
        </p:sp>
        <p:sp>
          <p:nvSpPr>
            <p:cNvPr id="44" name="文本框 43">
              <a:extLst>
                <a:ext uri="{FF2B5EF4-FFF2-40B4-BE49-F238E27FC236}">
                  <a16:creationId xmlns:a16="http://schemas.microsoft.com/office/drawing/2014/main" id="{5A07B749-81BA-45B6-A17D-4D857DA61126}"/>
                </a:ext>
              </a:extLst>
            </p:cNvPr>
            <p:cNvSpPr txBox="1"/>
            <p:nvPr/>
          </p:nvSpPr>
          <p:spPr>
            <a:xfrm>
              <a:off x="432146" y="5361374"/>
              <a:ext cx="319318" cy="230832"/>
            </a:xfrm>
            <a:prstGeom prst="rect">
              <a:avLst/>
            </a:prstGeom>
            <a:noFill/>
          </p:spPr>
          <p:txBody>
            <a:bodyPr wrap="none" rtlCol="0">
              <a:spAutoFit/>
            </a:bodyPr>
            <a:lstStyle/>
            <a:p>
              <a:r>
                <a:rPr lang="en-US" altLang="zh-CN" sz="900" dirty="0">
                  <a:solidFill>
                    <a:srgbClr val="FF0000"/>
                  </a:solidFill>
                </a:rPr>
                <a:t>T5</a:t>
              </a:r>
              <a:endParaRPr lang="zh-CN" altLang="en-US" sz="900" dirty="0">
                <a:solidFill>
                  <a:srgbClr val="FF0000"/>
                </a:solidFill>
              </a:endParaRPr>
            </a:p>
          </p:txBody>
        </p:sp>
        <p:sp>
          <p:nvSpPr>
            <p:cNvPr id="45" name="文本框 44">
              <a:extLst>
                <a:ext uri="{FF2B5EF4-FFF2-40B4-BE49-F238E27FC236}">
                  <a16:creationId xmlns:a16="http://schemas.microsoft.com/office/drawing/2014/main" id="{A39BB66A-2F5C-4053-8EEC-7E09FC0F9E41}"/>
                </a:ext>
              </a:extLst>
            </p:cNvPr>
            <p:cNvSpPr txBox="1"/>
            <p:nvPr/>
          </p:nvSpPr>
          <p:spPr>
            <a:xfrm>
              <a:off x="1271459" y="5435542"/>
              <a:ext cx="319318" cy="230832"/>
            </a:xfrm>
            <a:prstGeom prst="rect">
              <a:avLst/>
            </a:prstGeom>
            <a:noFill/>
          </p:spPr>
          <p:txBody>
            <a:bodyPr wrap="none" rtlCol="0">
              <a:spAutoFit/>
            </a:bodyPr>
            <a:lstStyle/>
            <a:p>
              <a:r>
                <a:rPr lang="en-US" altLang="zh-CN" sz="900" dirty="0"/>
                <a:t>T6</a:t>
              </a:r>
              <a:endParaRPr lang="zh-CN" altLang="en-US" sz="900" dirty="0"/>
            </a:p>
          </p:txBody>
        </p:sp>
        <p:sp>
          <p:nvSpPr>
            <p:cNvPr id="46" name="文本框 45">
              <a:extLst>
                <a:ext uri="{FF2B5EF4-FFF2-40B4-BE49-F238E27FC236}">
                  <a16:creationId xmlns:a16="http://schemas.microsoft.com/office/drawing/2014/main" id="{D13D1F8A-CE76-425C-90D5-26D4908DCEA6}"/>
                </a:ext>
              </a:extLst>
            </p:cNvPr>
            <p:cNvSpPr txBox="1"/>
            <p:nvPr/>
          </p:nvSpPr>
          <p:spPr>
            <a:xfrm>
              <a:off x="1866639" y="5317967"/>
              <a:ext cx="319318" cy="230832"/>
            </a:xfrm>
            <a:prstGeom prst="rect">
              <a:avLst/>
            </a:prstGeom>
            <a:noFill/>
          </p:spPr>
          <p:txBody>
            <a:bodyPr wrap="none" rtlCol="0">
              <a:spAutoFit/>
            </a:bodyPr>
            <a:lstStyle/>
            <a:p>
              <a:r>
                <a:rPr lang="en-US" altLang="zh-CN" sz="900" dirty="0"/>
                <a:t>T7</a:t>
              </a:r>
              <a:endParaRPr lang="zh-CN" altLang="en-US" sz="900" dirty="0"/>
            </a:p>
          </p:txBody>
        </p:sp>
        <p:cxnSp>
          <p:nvCxnSpPr>
            <p:cNvPr id="53" name="直接连接符 52">
              <a:extLst>
                <a:ext uri="{FF2B5EF4-FFF2-40B4-BE49-F238E27FC236}">
                  <a16:creationId xmlns:a16="http://schemas.microsoft.com/office/drawing/2014/main" id="{A5B92852-9CB9-4C38-9CB7-3F11B1C15E9A}"/>
                </a:ext>
              </a:extLst>
            </p:cNvPr>
            <p:cNvCxnSpPr/>
            <p:nvPr/>
          </p:nvCxnSpPr>
          <p:spPr>
            <a:xfrm>
              <a:off x="1337875" y="4164331"/>
              <a:ext cx="0" cy="1663201"/>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cxnSp>
          <p:nvCxnSpPr>
            <p:cNvPr id="54" name="直接连接符 53">
              <a:extLst>
                <a:ext uri="{FF2B5EF4-FFF2-40B4-BE49-F238E27FC236}">
                  <a16:creationId xmlns:a16="http://schemas.microsoft.com/office/drawing/2014/main" id="{D7ECCBAC-75A1-40C2-B37B-CD694C4F9F06}"/>
                </a:ext>
              </a:extLst>
            </p:cNvPr>
            <p:cNvCxnSpPr/>
            <p:nvPr/>
          </p:nvCxnSpPr>
          <p:spPr>
            <a:xfrm>
              <a:off x="1874916" y="4157079"/>
              <a:ext cx="0" cy="1663201"/>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cxnSp>
          <p:nvCxnSpPr>
            <p:cNvPr id="57" name="直接连接符 56">
              <a:extLst>
                <a:ext uri="{FF2B5EF4-FFF2-40B4-BE49-F238E27FC236}">
                  <a16:creationId xmlns:a16="http://schemas.microsoft.com/office/drawing/2014/main" id="{96C1E602-44E6-4C3C-AF87-BB9A34635870}"/>
                </a:ext>
              </a:extLst>
            </p:cNvPr>
            <p:cNvCxnSpPr>
              <a:cxnSpLocks/>
            </p:cNvCxnSpPr>
            <p:nvPr/>
          </p:nvCxnSpPr>
          <p:spPr>
            <a:xfrm>
              <a:off x="2405928" y="3699432"/>
              <a:ext cx="0" cy="2120848"/>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cxnSp>
          <p:nvCxnSpPr>
            <p:cNvPr id="58" name="直接连接符 57">
              <a:extLst>
                <a:ext uri="{FF2B5EF4-FFF2-40B4-BE49-F238E27FC236}">
                  <a16:creationId xmlns:a16="http://schemas.microsoft.com/office/drawing/2014/main" id="{6C8E6E49-5D4C-405A-B597-F654B5F9DAE8}"/>
                </a:ext>
              </a:extLst>
            </p:cNvPr>
            <p:cNvCxnSpPr/>
            <p:nvPr/>
          </p:nvCxnSpPr>
          <p:spPr>
            <a:xfrm>
              <a:off x="716885" y="4172577"/>
              <a:ext cx="0" cy="1663201"/>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sp>
          <p:nvSpPr>
            <p:cNvPr id="60" name="文本框 59">
              <a:extLst>
                <a:ext uri="{FF2B5EF4-FFF2-40B4-BE49-F238E27FC236}">
                  <a16:creationId xmlns:a16="http://schemas.microsoft.com/office/drawing/2014/main" id="{89842D55-44B0-43E4-8DD5-70BDAB5F5AD5}"/>
                </a:ext>
              </a:extLst>
            </p:cNvPr>
            <p:cNvSpPr txBox="1"/>
            <p:nvPr/>
          </p:nvSpPr>
          <p:spPr>
            <a:xfrm>
              <a:off x="2414885" y="4198556"/>
              <a:ext cx="319318" cy="230832"/>
            </a:xfrm>
            <a:prstGeom prst="rect">
              <a:avLst/>
            </a:prstGeom>
            <a:noFill/>
          </p:spPr>
          <p:txBody>
            <a:bodyPr wrap="none" rtlCol="0">
              <a:spAutoFit/>
            </a:bodyPr>
            <a:lstStyle/>
            <a:p>
              <a:r>
                <a:rPr lang="en-US" altLang="zh-CN" sz="900" dirty="0"/>
                <a:t>T1</a:t>
              </a:r>
              <a:endParaRPr lang="zh-CN" altLang="en-US" sz="900" dirty="0"/>
            </a:p>
          </p:txBody>
        </p:sp>
        <p:sp>
          <p:nvSpPr>
            <p:cNvPr id="61" name="文本框 60">
              <a:extLst>
                <a:ext uri="{FF2B5EF4-FFF2-40B4-BE49-F238E27FC236}">
                  <a16:creationId xmlns:a16="http://schemas.microsoft.com/office/drawing/2014/main" id="{31387FE0-21C3-4518-ADCA-BBE124241684}"/>
                </a:ext>
              </a:extLst>
            </p:cNvPr>
            <p:cNvSpPr txBox="1"/>
            <p:nvPr/>
          </p:nvSpPr>
          <p:spPr>
            <a:xfrm>
              <a:off x="799768" y="5823464"/>
              <a:ext cx="415499" cy="230832"/>
            </a:xfrm>
            <a:prstGeom prst="rect">
              <a:avLst/>
            </a:prstGeom>
            <a:noFill/>
          </p:spPr>
          <p:txBody>
            <a:bodyPr wrap="none" rtlCol="0">
              <a:spAutoFit/>
            </a:bodyPr>
            <a:lstStyle/>
            <a:p>
              <a:r>
                <a:rPr lang="en-US" altLang="zh-CN" sz="900" dirty="0">
                  <a:solidFill>
                    <a:srgbClr val="FF0000"/>
                  </a:solidFill>
                </a:rPr>
                <a:t>HX3</a:t>
              </a:r>
              <a:endParaRPr lang="zh-CN" altLang="en-US" sz="900" dirty="0">
                <a:solidFill>
                  <a:srgbClr val="FF0000"/>
                </a:solidFill>
              </a:endParaRPr>
            </a:p>
          </p:txBody>
        </p:sp>
        <p:cxnSp>
          <p:nvCxnSpPr>
            <p:cNvPr id="74" name="直接连接符 73">
              <a:extLst>
                <a:ext uri="{FF2B5EF4-FFF2-40B4-BE49-F238E27FC236}">
                  <a16:creationId xmlns:a16="http://schemas.microsoft.com/office/drawing/2014/main" id="{863D65DC-EC7A-48B4-910A-D287F4980B52}"/>
                </a:ext>
              </a:extLst>
            </p:cNvPr>
            <p:cNvCxnSpPr/>
            <p:nvPr/>
          </p:nvCxnSpPr>
          <p:spPr>
            <a:xfrm flipV="1">
              <a:off x="715136" y="5435542"/>
              <a:ext cx="583013" cy="207749"/>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5" name="文本框 74">
              <a:extLst>
                <a:ext uri="{FF2B5EF4-FFF2-40B4-BE49-F238E27FC236}">
                  <a16:creationId xmlns:a16="http://schemas.microsoft.com/office/drawing/2014/main" id="{1229146A-44E6-43FF-91C9-F483762CA7A2}"/>
                </a:ext>
              </a:extLst>
            </p:cNvPr>
            <p:cNvSpPr txBox="1"/>
            <p:nvPr/>
          </p:nvSpPr>
          <p:spPr>
            <a:xfrm>
              <a:off x="1400260" y="5819516"/>
              <a:ext cx="415499" cy="230832"/>
            </a:xfrm>
            <a:prstGeom prst="rect">
              <a:avLst/>
            </a:prstGeom>
            <a:noFill/>
          </p:spPr>
          <p:txBody>
            <a:bodyPr wrap="none" rtlCol="0">
              <a:spAutoFit/>
            </a:bodyPr>
            <a:lstStyle/>
            <a:p>
              <a:r>
                <a:rPr lang="en-US" altLang="zh-CN" sz="900" dirty="0">
                  <a:solidFill>
                    <a:srgbClr val="FF0000"/>
                  </a:solidFill>
                </a:rPr>
                <a:t>HX2</a:t>
              </a:r>
              <a:endParaRPr lang="zh-CN" altLang="en-US" sz="900" dirty="0">
                <a:solidFill>
                  <a:srgbClr val="FF0000"/>
                </a:solidFill>
              </a:endParaRPr>
            </a:p>
          </p:txBody>
        </p:sp>
        <p:sp>
          <p:nvSpPr>
            <p:cNvPr id="76" name="文本框 75">
              <a:extLst>
                <a:ext uri="{FF2B5EF4-FFF2-40B4-BE49-F238E27FC236}">
                  <a16:creationId xmlns:a16="http://schemas.microsoft.com/office/drawing/2014/main" id="{E4AB646D-A027-4A74-B3EB-757DD321EDB1}"/>
                </a:ext>
              </a:extLst>
            </p:cNvPr>
            <p:cNvSpPr txBox="1"/>
            <p:nvPr/>
          </p:nvSpPr>
          <p:spPr>
            <a:xfrm>
              <a:off x="1951518" y="5835778"/>
              <a:ext cx="415499" cy="230832"/>
            </a:xfrm>
            <a:prstGeom prst="rect">
              <a:avLst/>
            </a:prstGeom>
            <a:noFill/>
          </p:spPr>
          <p:txBody>
            <a:bodyPr wrap="none" rtlCol="0">
              <a:spAutoFit/>
            </a:bodyPr>
            <a:lstStyle/>
            <a:p>
              <a:r>
                <a:rPr lang="en-US" altLang="zh-CN" sz="900" dirty="0">
                  <a:solidFill>
                    <a:srgbClr val="FF0000"/>
                  </a:solidFill>
                </a:rPr>
                <a:t>HX1</a:t>
              </a:r>
              <a:endParaRPr lang="zh-CN" altLang="en-US" sz="900" dirty="0">
                <a:solidFill>
                  <a:srgbClr val="FF0000"/>
                </a:solidFill>
              </a:endParaRPr>
            </a:p>
          </p:txBody>
        </p:sp>
        <p:sp>
          <p:nvSpPr>
            <p:cNvPr id="77" name="文本框 76">
              <a:extLst>
                <a:ext uri="{FF2B5EF4-FFF2-40B4-BE49-F238E27FC236}">
                  <a16:creationId xmlns:a16="http://schemas.microsoft.com/office/drawing/2014/main" id="{AD09B14B-E210-4934-9F64-C9DEC08AF11A}"/>
                </a:ext>
              </a:extLst>
            </p:cNvPr>
            <p:cNvSpPr txBox="1"/>
            <p:nvPr/>
          </p:nvSpPr>
          <p:spPr>
            <a:xfrm>
              <a:off x="134388" y="4038824"/>
              <a:ext cx="300083" cy="369332"/>
            </a:xfrm>
            <a:prstGeom prst="rect">
              <a:avLst/>
            </a:prstGeom>
            <a:noFill/>
          </p:spPr>
          <p:txBody>
            <a:bodyPr wrap="none" rtlCol="0">
              <a:spAutoFit/>
            </a:bodyPr>
            <a:lstStyle/>
            <a:p>
              <a:r>
                <a:rPr lang="zh-CN" altLang="en-US" sz="900" dirty="0">
                  <a:solidFill>
                    <a:srgbClr val="FF0000"/>
                  </a:solidFill>
                </a:rPr>
                <a:t>温</a:t>
              </a:r>
              <a:endParaRPr lang="en-US" altLang="zh-CN" sz="900" dirty="0">
                <a:solidFill>
                  <a:srgbClr val="FF0000"/>
                </a:solidFill>
              </a:endParaRPr>
            </a:p>
            <a:p>
              <a:r>
                <a:rPr lang="zh-CN" altLang="en-US" sz="900" dirty="0">
                  <a:solidFill>
                    <a:srgbClr val="FF0000"/>
                  </a:solidFill>
                </a:rPr>
                <a:t>度</a:t>
              </a:r>
            </a:p>
          </p:txBody>
        </p:sp>
        <p:sp>
          <p:nvSpPr>
            <p:cNvPr id="78" name="文本框 77">
              <a:extLst>
                <a:ext uri="{FF2B5EF4-FFF2-40B4-BE49-F238E27FC236}">
                  <a16:creationId xmlns:a16="http://schemas.microsoft.com/office/drawing/2014/main" id="{6BB53E44-92BC-4E2A-9FEB-0466576670BD}"/>
                </a:ext>
              </a:extLst>
            </p:cNvPr>
            <p:cNvSpPr txBox="1"/>
            <p:nvPr/>
          </p:nvSpPr>
          <p:spPr>
            <a:xfrm>
              <a:off x="2786123" y="5808707"/>
              <a:ext cx="530915" cy="230832"/>
            </a:xfrm>
            <a:prstGeom prst="rect">
              <a:avLst/>
            </a:prstGeom>
            <a:noFill/>
          </p:spPr>
          <p:txBody>
            <a:bodyPr wrap="none" rtlCol="0">
              <a:spAutoFit/>
            </a:bodyPr>
            <a:lstStyle/>
            <a:p>
              <a:r>
                <a:rPr lang="zh-CN" altLang="en-US" sz="900" dirty="0">
                  <a:solidFill>
                    <a:srgbClr val="FF0000"/>
                  </a:solidFill>
                </a:rPr>
                <a:t>状态点</a:t>
              </a:r>
            </a:p>
          </p:txBody>
        </p:sp>
      </p:grpSp>
      <p:sp>
        <p:nvSpPr>
          <p:cNvPr id="36" name="内容占位符 2">
            <a:extLst>
              <a:ext uri="{FF2B5EF4-FFF2-40B4-BE49-F238E27FC236}">
                <a16:creationId xmlns:a16="http://schemas.microsoft.com/office/drawing/2014/main" id="{603AAD7C-E30D-492F-879C-4862FE6D8F4E}"/>
              </a:ext>
            </a:extLst>
          </p:cNvPr>
          <p:cNvSpPr txBox="1">
            <a:spLocks/>
          </p:cNvSpPr>
          <p:nvPr/>
        </p:nvSpPr>
        <p:spPr bwMode="auto">
          <a:xfrm>
            <a:off x="121698" y="980925"/>
            <a:ext cx="8565102" cy="50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部分流动参数计算结果</a:t>
            </a:r>
            <a:endParaRPr lang="en-US" altLang="zh-CN" b="0" kern="0" dirty="0"/>
          </a:p>
        </p:txBody>
      </p:sp>
      <p:sp>
        <p:nvSpPr>
          <p:cNvPr id="37" name="内容占位符 2">
            <a:extLst>
              <a:ext uri="{FF2B5EF4-FFF2-40B4-BE49-F238E27FC236}">
                <a16:creationId xmlns:a16="http://schemas.microsoft.com/office/drawing/2014/main" id="{E1F0E3F2-C71D-4EC0-9243-1EAF15D7185B}"/>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spTree>
    <p:extLst>
      <p:ext uri="{BB962C8B-B14F-4D97-AF65-F5344CB8AC3E}">
        <p14:creationId xmlns:p14="http://schemas.microsoft.com/office/powerpoint/2010/main" val="6744235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39346" y="3068960"/>
            <a:ext cx="8565102" cy="503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换热器设计及校核</a:t>
            </a:r>
            <a:endParaRPr lang="en-US" altLang="zh-CN" b="0" kern="0" dirty="0"/>
          </a:p>
        </p:txBody>
      </p:sp>
      <p:pic>
        <p:nvPicPr>
          <p:cNvPr id="32" name="图片 31">
            <a:extLst>
              <a:ext uri="{FF2B5EF4-FFF2-40B4-BE49-F238E27FC236}">
                <a16:creationId xmlns:a16="http://schemas.microsoft.com/office/drawing/2014/main" id="{04347529-7493-4156-8340-6AD87ECAA6AA}"/>
              </a:ext>
            </a:extLst>
          </p:cNvPr>
          <p:cNvPicPr>
            <a:picLocks noChangeAspect="1"/>
          </p:cNvPicPr>
          <p:nvPr/>
        </p:nvPicPr>
        <p:blipFill rotWithShape="1">
          <a:blip r:embed="rId4"/>
          <a:srcRect l="12573" t="2554" r="2554" b="47701"/>
          <a:stretch/>
        </p:blipFill>
        <p:spPr>
          <a:xfrm>
            <a:off x="343342" y="3694173"/>
            <a:ext cx="1352138" cy="720000"/>
          </a:xfrm>
          <a:prstGeom prst="rect">
            <a:avLst/>
          </a:prstGeom>
        </p:spPr>
      </p:pic>
      <p:graphicFrame>
        <p:nvGraphicFramePr>
          <p:cNvPr id="33" name="对象 32">
            <a:extLst>
              <a:ext uri="{FF2B5EF4-FFF2-40B4-BE49-F238E27FC236}">
                <a16:creationId xmlns:a16="http://schemas.microsoft.com/office/drawing/2014/main" id="{8BB6376A-F8E6-4C1A-92E7-AC9C535D39DD}"/>
              </a:ext>
            </a:extLst>
          </p:cNvPr>
          <p:cNvGraphicFramePr>
            <a:graphicFrameLocks noChangeAspect="1"/>
          </p:cNvGraphicFramePr>
          <p:nvPr>
            <p:extLst>
              <p:ext uri="{D42A27DB-BD31-4B8C-83A1-F6EECF244321}">
                <p14:modId xmlns:p14="http://schemas.microsoft.com/office/powerpoint/2010/main" val="3471232113"/>
              </p:ext>
            </p:extLst>
          </p:nvPr>
        </p:nvGraphicFramePr>
        <p:xfrm>
          <a:off x="2051872" y="3815825"/>
          <a:ext cx="1761090" cy="310781"/>
        </p:xfrm>
        <a:graphic>
          <a:graphicData uri="http://schemas.openxmlformats.org/presentationml/2006/ole">
            <mc:AlternateContent xmlns:mc="http://schemas.openxmlformats.org/markup-compatibility/2006">
              <mc:Choice xmlns:v="urn:schemas-microsoft-com:vml" Requires="v">
                <p:oleObj spid="_x0000_s3074" name="Equation" r:id="rId5" imgW="2374560" imgH="419040" progId="Equation.DSMT4">
                  <p:embed/>
                </p:oleObj>
              </mc:Choice>
              <mc:Fallback>
                <p:oleObj name="Equation" r:id="rId5" imgW="2374560" imgH="419040" progId="Equation.DSMT4">
                  <p:embed/>
                  <p:pic>
                    <p:nvPicPr>
                      <p:cNvPr id="14" name="对象 13"/>
                      <p:cNvPicPr/>
                      <p:nvPr/>
                    </p:nvPicPr>
                    <p:blipFill>
                      <a:blip r:embed="rId6"/>
                      <a:stretch>
                        <a:fillRect/>
                      </a:stretch>
                    </p:blipFill>
                    <p:spPr>
                      <a:xfrm>
                        <a:off x="2051872" y="3815825"/>
                        <a:ext cx="1761090" cy="310781"/>
                      </a:xfrm>
                      <a:prstGeom prst="rect">
                        <a:avLst/>
                      </a:prstGeom>
                    </p:spPr>
                  </p:pic>
                </p:oleObj>
              </mc:Fallback>
            </mc:AlternateContent>
          </a:graphicData>
        </a:graphic>
      </p:graphicFrame>
      <p:graphicFrame>
        <p:nvGraphicFramePr>
          <p:cNvPr id="38" name="对象 37">
            <a:extLst>
              <a:ext uri="{FF2B5EF4-FFF2-40B4-BE49-F238E27FC236}">
                <a16:creationId xmlns:a16="http://schemas.microsoft.com/office/drawing/2014/main" id="{9F148387-0657-4C30-926C-8CD2762F3A44}"/>
              </a:ext>
            </a:extLst>
          </p:cNvPr>
          <p:cNvGraphicFramePr>
            <a:graphicFrameLocks noChangeAspect="1"/>
          </p:cNvGraphicFramePr>
          <p:nvPr>
            <p:extLst>
              <p:ext uri="{D42A27DB-BD31-4B8C-83A1-F6EECF244321}">
                <p14:modId xmlns:p14="http://schemas.microsoft.com/office/powerpoint/2010/main" val="2137063877"/>
              </p:ext>
            </p:extLst>
          </p:nvPr>
        </p:nvGraphicFramePr>
        <p:xfrm>
          <a:off x="2051872" y="4101604"/>
          <a:ext cx="930974" cy="310781"/>
        </p:xfrm>
        <a:graphic>
          <a:graphicData uri="http://schemas.openxmlformats.org/presentationml/2006/ole">
            <mc:AlternateContent xmlns:mc="http://schemas.openxmlformats.org/markup-compatibility/2006">
              <mc:Choice xmlns:v="urn:schemas-microsoft-com:vml" Requires="v">
                <p:oleObj spid="_x0000_s3075" name="Equation" r:id="rId7" imgW="1257120" imgH="419040" progId="Equation.DSMT4">
                  <p:embed/>
                </p:oleObj>
              </mc:Choice>
              <mc:Fallback>
                <p:oleObj name="Equation" r:id="rId7" imgW="1257120" imgH="419040" progId="Equation.DSMT4">
                  <p:embed/>
                  <p:pic>
                    <p:nvPicPr>
                      <p:cNvPr id="22" name="对象 21"/>
                      <p:cNvPicPr/>
                      <p:nvPr/>
                    </p:nvPicPr>
                    <p:blipFill>
                      <a:blip r:embed="rId8"/>
                      <a:stretch>
                        <a:fillRect/>
                      </a:stretch>
                    </p:blipFill>
                    <p:spPr>
                      <a:xfrm>
                        <a:off x="2051872" y="4101604"/>
                        <a:ext cx="930974" cy="310781"/>
                      </a:xfrm>
                      <a:prstGeom prst="rect">
                        <a:avLst/>
                      </a:prstGeom>
                    </p:spPr>
                  </p:pic>
                </p:oleObj>
              </mc:Fallback>
            </mc:AlternateContent>
          </a:graphicData>
        </a:graphic>
      </p:graphicFrame>
      <p:graphicFrame>
        <p:nvGraphicFramePr>
          <p:cNvPr id="40" name="对象 39">
            <a:extLst>
              <a:ext uri="{FF2B5EF4-FFF2-40B4-BE49-F238E27FC236}">
                <a16:creationId xmlns:a16="http://schemas.microsoft.com/office/drawing/2014/main" id="{64FA6155-3066-45D7-806C-6391EC18E474}"/>
              </a:ext>
            </a:extLst>
          </p:cNvPr>
          <p:cNvGraphicFramePr>
            <a:graphicFrameLocks noChangeAspect="1"/>
          </p:cNvGraphicFramePr>
          <p:nvPr>
            <p:extLst>
              <p:ext uri="{D42A27DB-BD31-4B8C-83A1-F6EECF244321}">
                <p14:modId xmlns:p14="http://schemas.microsoft.com/office/powerpoint/2010/main" val="1642878767"/>
              </p:ext>
            </p:extLst>
          </p:nvPr>
        </p:nvGraphicFramePr>
        <p:xfrm>
          <a:off x="2058429" y="4443441"/>
          <a:ext cx="1986020" cy="320915"/>
        </p:xfrm>
        <a:graphic>
          <a:graphicData uri="http://schemas.openxmlformats.org/presentationml/2006/ole">
            <mc:AlternateContent xmlns:mc="http://schemas.openxmlformats.org/markup-compatibility/2006">
              <mc:Choice xmlns:v="urn:schemas-microsoft-com:vml" Requires="v">
                <p:oleObj spid="_x0000_s3076" name="Equation" r:id="rId9" imgW="2679480" imgH="431640" progId="Equation.DSMT4">
                  <p:embed/>
                </p:oleObj>
              </mc:Choice>
              <mc:Fallback>
                <p:oleObj name="Equation" r:id="rId9" imgW="2679480" imgH="431640" progId="Equation.DSMT4">
                  <p:embed/>
                  <p:pic>
                    <p:nvPicPr>
                      <p:cNvPr id="32" name="对象 31"/>
                      <p:cNvPicPr/>
                      <p:nvPr/>
                    </p:nvPicPr>
                    <p:blipFill>
                      <a:blip r:embed="rId10"/>
                      <a:stretch>
                        <a:fillRect/>
                      </a:stretch>
                    </p:blipFill>
                    <p:spPr>
                      <a:xfrm>
                        <a:off x="2058429" y="4443441"/>
                        <a:ext cx="1986020" cy="320915"/>
                      </a:xfrm>
                      <a:prstGeom prst="rect">
                        <a:avLst/>
                      </a:prstGeom>
                      <a:noFill/>
                    </p:spPr>
                  </p:pic>
                </p:oleObj>
              </mc:Fallback>
            </mc:AlternateContent>
          </a:graphicData>
        </a:graphic>
      </p:graphicFrame>
      <p:pic>
        <p:nvPicPr>
          <p:cNvPr id="42" name="图片 41">
            <a:extLst>
              <a:ext uri="{FF2B5EF4-FFF2-40B4-BE49-F238E27FC236}">
                <a16:creationId xmlns:a16="http://schemas.microsoft.com/office/drawing/2014/main" id="{B6D00780-6369-41B7-9F5B-E1A7F61A0FFD}"/>
              </a:ext>
            </a:extLst>
          </p:cNvPr>
          <p:cNvPicPr>
            <a:picLocks noChangeAspect="1"/>
          </p:cNvPicPr>
          <p:nvPr/>
        </p:nvPicPr>
        <p:blipFill>
          <a:blip r:embed="rId11"/>
          <a:stretch>
            <a:fillRect/>
          </a:stretch>
        </p:blipFill>
        <p:spPr>
          <a:xfrm>
            <a:off x="304498" y="4562936"/>
            <a:ext cx="1308606" cy="720000"/>
          </a:xfrm>
          <a:prstGeom prst="rect">
            <a:avLst/>
          </a:prstGeom>
        </p:spPr>
      </p:pic>
      <p:graphicFrame>
        <p:nvGraphicFramePr>
          <p:cNvPr id="43" name="对象 42">
            <a:extLst>
              <a:ext uri="{FF2B5EF4-FFF2-40B4-BE49-F238E27FC236}">
                <a16:creationId xmlns:a16="http://schemas.microsoft.com/office/drawing/2014/main" id="{08E74915-6BA5-4733-84DF-C6309ECFE8FC}"/>
              </a:ext>
            </a:extLst>
          </p:cNvPr>
          <p:cNvGraphicFramePr>
            <a:graphicFrameLocks noChangeAspect="1"/>
          </p:cNvGraphicFramePr>
          <p:nvPr>
            <p:extLst>
              <p:ext uri="{D42A27DB-BD31-4B8C-83A1-F6EECF244321}">
                <p14:modId xmlns:p14="http://schemas.microsoft.com/office/powerpoint/2010/main" val="1444056915"/>
              </p:ext>
            </p:extLst>
          </p:nvPr>
        </p:nvGraphicFramePr>
        <p:xfrm>
          <a:off x="2006244" y="4893780"/>
          <a:ext cx="3613436" cy="320916"/>
        </p:xfrm>
        <a:graphic>
          <a:graphicData uri="http://schemas.openxmlformats.org/presentationml/2006/ole">
            <mc:AlternateContent xmlns:mc="http://schemas.openxmlformats.org/markup-compatibility/2006">
              <mc:Choice xmlns:v="urn:schemas-microsoft-com:vml" Requires="v">
                <p:oleObj spid="_x0000_s3077" name="Equation" r:id="rId12" imgW="4876560" imgH="431640" progId="Equation.DSMT4">
                  <p:embed/>
                </p:oleObj>
              </mc:Choice>
              <mc:Fallback>
                <p:oleObj name="Equation" r:id="rId12" imgW="4876560" imgH="431640" progId="Equation.DSMT4">
                  <p:embed/>
                  <p:pic>
                    <p:nvPicPr>
                      <p:cNvPr id="36" name="对象 35"/>
                      <p:cNvPicPr/>
                      <p:nvPr/>
                    </p:nvPicPr>
                    <p:blipFill>
                      <a:blip r:embed="rId13"/>
                      <a:stretch>
                        <a:fillRect/>
                      </a:stretch>
                    </p:blipFill>
                    <p:spPr>
                      <a:xfrm>
                        <a:off x="2006244" y="4893780"/>
                        <a:ext cx="3613436" cy="320916"/>
                      </a:xfrm>
                      <a:prstGeom prst="rect">
                        <a:avLst/>
                      </a:prstGeom>
                      <a:noFill/>
                    </p:spPr>
                  </p:pic>
                </p:oleObj>
              </mc:Fallback>
            </mc:AlternateContent>
          </a:graphicData>
        </a:graphic>
      </p:graphicFrame>
      <p:sp>
        <p:nvSpPr>
          <p:cNvPr id="44" name="内容占位符 2">
            <a:extLst>
              <a:ext uri="{FF2B5EF4-FFF2-40B4-BE49-F238E27FC236}">
                <a16:creationId xmlns:a16="http://schemas.microsoft.com/office/drawing/2014/main" id="{874F6A34-4DF1-4D0B-B300-89142F55A857}"/>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sp>
        <p:nvSpPr>
          <p:cNvPr id="47" name="箭头: 右 46">
            <a:extLst>
              <a:ext uri="{FF2B5EF4-FFF2-40B4-BE49-F238E27FC236}">
                <a16:creationId xmlns:a16="http://schemas.microsoft.com/office/drawing/2014/main" id="{94C985FD-5E3C-4220-8B78-BA377DEFAFF1}"/>
              </a:ext>
            </a:extLst>
          </p:cNvPr>
          <p:cNvSpPr/>
          <p:nvPr/>
        </p:nvSpPr>
        <p:spPr bwMode="auto">
          <a:xfrm>
            <a:off x="5283836" y="4562792"/>
            <a:ext cx="362617" cy="180791"/>
          </a:xfrm>
          <a:prstGeom prst="rightArrow">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pic>
        <p:nvPicPr>
          <p:cNvPr id="2" name="图片 1">
            <a:extLst>
              <a:ext uri="{FF2B5EF4-FFF2-40B4-BE49-F238E27FC236}">
                <a16:creationId xmlns:a16="http://schemas.microsoft.com/office/drawing/2014/main" id="{31D57CAA-0BE9-44BA-8244-875DF1B11D6A}"/>
              </a:ext>
            </a:extLst>
          </p:cNvPr>
          <p:cNvPicPr>
            <a:picLocks noChangeAspect="1"/>
          </p:cNvPicPr>
          <p:nvPr/>
        </p:nvPicPr>
        <p:blipFill rotWithShape="1">
          <a:blip r:embed="rId14"/>
          <a:srcRect t="1" b="968"/>
          <a:stretch/>
        </p:blipFill>
        <p:spPr>
          <a:xfrm>
            <a:off x="5724128" y="2420888"/>
            <a:ext cx="3292833" cy="4248423"/>
          </a:xfrm>
          <a:prstGeom prst="rect">
            <a:avLst/>
          </a:prstGeom>
        </p:spPr>
      </p:pic>
      <p:sp>
        <p:nvSpPr>
          <p:cNvPr id="17" name="内容占位符 2">
            <a:extLst>
              <a:ext uri="{FF2B5EF4-FFF2-40B4-BE49-F238E27FC236}">
                <a16:creationId xmlns:a16="http://schemas.microsoft.com/office/drawing/2014/main" id="{FCBF0DA7-56F7-4391-A0FD-28DFACA17F05}"/>
              </a:ext>
            </a:extLst>
          </p:cNvPr>
          <p:cNvSpPr txBox="1">
            <a:spLocks/>
          </p:cNvSpPr>
          <p:nvPr/>
        </p:nvSpPr>
        <p:spPr bwMode="auto">
          <a:xfrm>
            <a:off x="0" y="1085721"/>
            <a:ext cx="8565102" cy="2012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换热器选型设计</a:t>
            </a:r>
            <a:endParaRPr lang="en-US" altLang="zh-CN" b="0" kern="0" dirty="0"/>
          </a:p>
          <a:p>
            <a:pPr lvl="1"/>
            <a:r>
              <a:rPr lang="zh-CN" altLang="en-US" sz="1200" b="0" kern="0" dirty="0"/>
              <a:t>设计步骤</a:t>
            </a:r>
            <a:endParaRPr lang="en-US" altLang="zh-CN" sz="1200" b="0" kern="0" dirty="0"/>
          </a:p>
          <a:p>
            <a:pPr marL="457200" lvl="1" indent="0">
              <a:buNone/>
            </a:pPr>
            <a:r>
              <a:rPr lang="en-US" altLang="zh-CN" sz="1200" b="0" kern="0" dirty="0"/>
              <a:t>    </a:t>
            </a:r>
            <a:r>
              <a:rPr lang="zh-CN" altLang="en-US" sz="1200" b="0" kern="0" dirty="0"/>
              <a:t>（</a:t>
            </a:r>
            <a:r>
              <a:rPr lang="en-US" altLang="zh-CN" sz="1200" b="0" kern="0" dirty="0"/>
              <a:t>1</a:t>
            </a:r>
            <a:r>
              <a:rPr lang="zh-CN" altLang="en-US" sz="1200" b="0" kern="0" dirty="0"/>
              <a:t>）选定翅片型式，确定翅片几何参数；</a:t>
            </a:r>
            <a:endParaRPr lang="en-US" altLang="zh-CN" sz="1200" b="0" kern="0" dirty="0"/>
          </a:p>
          <a:p>
            <a:pPr marL="457200" lvl="1" indent="0">
              <a:buNone/>
            </a:pPr>
            <a:r>
              <a:rPr lang="zh-CN" altLang="en-US" sz="1200" b="0" kern="0" dirty="0"/>
              <a:t>    （</a:t>
            </a:r>
            <a:r>
              <a:rPr lang="en-US" altLang="zh-CN" sz="1200" b="0" kern="0" dirty="0"/>
              <a:t>2</a:t>
            </a:r>
            <a:r>
              <a:rPr lang="zh-CN" altLang="en-US" sz="1200" b="0" kern="0" dirty="0"/>
              <a:t>）确定流路型式（逆流、并流、交叉流等）；</a:t>
            </a:r>
            <a:endParaRPr lang="en-US" altLang="zh-CN" sz="1200" b="0" kern="0" dirty="0"/>
          </a:p>
          <a:p>
            <a:pPr marL="457200" lvl="1" indent="0">
              <a:buNone/>
            </a:pPr>
            <a:r>
              <a:rPr lang="zh-CN" altLang="en-US" sz="1200" b="0" kern="0" dirty="0"/>
              <a:t>    （</a:t>
            </a:r>
            <a:r>
              <a:rPr lang="en-US" altLang="zh-CN" sz="1200" b="0" kern="0" dirty="0"/>
              <a:t>3</a:t>
            </a:r>
            <a:r>
              <a:rPr lang="zh-CN" altLang="en-US" sz="1200" b="0" kern="0" dirty="0"/>
              <a:t>）求对数平均温差，比热变化大时，求积分平均温差；</a:t>
            </a:r>
            <a:endParaRPr lang="en-US" altLang="zh-CN" sz="1200" b="0" kern="0" dirty="0"/>
          </a:p>
          <a:p>
            <a:pPr marL="457200" lvl="1" indent="0">
              <a:buNone/>
            </a:pPr>
            <a:r>
              <a:rPr lang="zh-CN" altLang="en-US" sz="1200" b="0" kern="0" dirty="0"/>
              <a:t>    （</a:t>
            </a:r>
            <a:r>
              <a:rPr lang="en-US" altLang="zh-CN" sz="1200" b="0" kern="0" dirty="0"/>
              <a:t>4</a:t>
            </a:r>
            <a:r>
              <a:rPr lang="zh-CN" altLang="en-US" sz="1200" b="0" kern="0" dirty="0"/>
              <a:t>）确定通道数；</a:t>
            </a:r>
            <a:endParaRPr lang="en-US" altLang="zh-CN" sz="1200" b="0" kern="0" dirty="0"/>
          </a:p>
          <a:p>
            <a:pPr marL="457200" lvl="1" indent="0">
              <a:buNone/>
            </a:pPr>
            <a:r>
              <a:rPr lang="zh-CN" altLang="en-US" sz="1200" b="0" kern="0" dirty="0"/>
              <a:t>    （</a:t>
            </a:r>
            <a:r>
              <a:rPr lang="en-US" altLang="zh-CN" sz="1200" b="0" kern="0" dirty="0"/>
              <a:t>5</a:t>
            </a:r>
            <a:r>
              <a:rPr lang="zh-CN" altLang="en-US" sz="1200" b="0" kern="0" dirty="0"/>
              <a:t>）确定通道排列；</a:t>
            </a:r>
            <a:endParaRPr lang="en-US" altLang="zh-CN" sz="1200" b="0" kern="0" dirty="0"/>
          </a:p>
          <a:p>
            <a:pPr marL="457200" lvl="1" indent="0">
              <a:buNone/>
            </a:pPr>
            <a:r>
              <a:rPr lang="en-US" altLang="zh-CN" sz="1200" b="0" kern="0" dirty="0"/>
              <a:t>    </a:t>
            </a:r>
            <a:r>
              <a:rPr lang="zh-CN" altLang="en-US" sz="1200" b="0" kern="0" dirty="0"/>
              <a:t>（</a:t>
            </a:r>
            <a:r>
              <a:rPr lang="en-US" altLang="zh-CN" sz="1200" b="0" kern="0" dirty="0"/>
              <a:t>6</a:t>
            </a:r>
            <a:r>
              <a:rPr lang="zh-CN" altLang="en-US" sz="1200" b="0" kern="0" dirty="0"/>
              <a:t>）进行传热计算，确定换热器的有效长度</a:t>
            </a:r>
            <a:endParaRPr lang="en-US" altLang="zh-CN" sz="1800" b="0" kern="0" dirty="0"/>
          </a:p>
        </p:txBody>
      </p:sp>
      <p:pic>
        <p:nvPicPr>
          <p:cNvPr id="18" name="图片 17">
            <a:extLst>
              <a:ext uri="{FF2B5EF4-FFF2-40B4-BE49-F238E27FC236}">
                <a16:creationId xmlns:a16="http://schemas.microsoft.com/office/drawing/2014/main" id="{8307B5A1-1666-411F-9225-D7B7576D5319}"/>
              </a:ext>
            </a:extLst>
          </p:cNvPr>
          <p:cNvPicPr/>
          <p:nvPr/>
        </p:nvPicPr>
        <p:blipFill rotWithShape="1">
          <a:blip r:embed="rId15"/>
          <a:srcRect t="30181" b="44647"/>
          <a:stretch/>
        </p:blipFill>
        <p:spPr>
          <a:xfrm>
            <a:off x="3712228" y="241450"/>
            <a:ext cx="2519680" cy="1022833"/>
          </a:xfrm>
          <a:prstGeom prst="rect">
            <a:avLst/>
          </a:prstGeom>
        </p:spPr>
      </p:pic>
      <p:pic>
        <p:nvPicPr>
          <p:cNvPr id="19" name="图片 18">
            <a:extLst>
              <a:ext uri="{FF2B5EF4-FFF2-40B4-BE49-F238E27FC236}">
                <a16:creationId xmlns:a16="http://schemas.microsoft.com/office/drawing/2014/main" id="{C197AFE4-D24F-4AC4-9132-DD3FAA6F2442}"/>
              </a:ext>
            </a:extLst>
          </p:cNvPr>
          <p:cNvPicPr/>
          <p:nvPr/>
        </p:nvPicPr>
        <p:blipFill rotWithShape="1">
          <a:blip r:embed="rId15"/>
          <a:srcRect t="60089" b="4695"/>
          <a:stretch/>
        </p:blipFill>
        <p:spPr>
          <a:xfrm>
            <a:off x="6231908" y="93180"/>
            <a:ext cx="2519680" cy="1430964"/>
          </a:xfrm>
          <a:prstGeom prst="rect">
            <a:avLst/>
          </a:prstGeom>
        </p:spPr>
      </p:pic>
      <p:sp>
        <p:nvSpPr>
          <p:cNvPr id="20" name="矩形: 圆角 19">
            <a:extLst>
              <a:ext uri="{FF2B5EF4-FFF2-40B4-BE49-F238E27FC236}">
                <a16:creationId xmlns:a16="http://schemas.microsoft.com/office/drawing/2014/main" id="{999F8EE2-7F0D-40B5-BFB2-011835148506}"/>
              </a:ext>
            </a:extLst>
          </p:cNvPr>
          <p:cNvSpPr/>
          <p:nvPr/>
        </p:nvSpPr>
        <p:spPr bwMode="auto">
          <a:xfrm>
            <a:off x="6222398" y="1721733"/>
            <a:ext cx="2519680" cy="459700"/>
          </a:xfrm>
          <a:prstGeom prst="roundRect">
            <a:avLst/>
          </a:prstGeom>
          <a:solidFill>
            <a:srgbClr val="FFC000"/>
          </a:solidFill>
          <a:ln w="9525" cap="flat" cmpd="sng" algn="ctr">
            <a:solidFill>
              <a:srgbClr val="FFC000"/>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r>
              <a:rPr lang="zh-CN" altLang="en-US" sz="1050" b="0" dirty="0">
                <a:solidFill>
                  <a:sysClr val="windowText" lastClr="000000"/>
                </a:solidFill>
              </a:rPr>
              <a:t>在临近相变温度区域，氦的物性变化非常大，此处采用分段式换热器设计方案</a:t>
            </a:r>
            <a:endParaRPr kumimoji="0" lang="zh-CN" altLang="en-US" sz="1050" b="0" i="0" u="none" strike="noStrike" cap="none" normalizeH="0" baseline="0" dirty="0">
              <a:ln>
                <a:noFill/>
              </a:ln>
              <a:solidFill>
                <a:sysClr val="windowText" lastClr="000000"/>
              </a:solidFill>
              <a:effectLst/>
            </a:endParaRPr>
          </a:p>
        </p:txBody>
      </p:sp>
      <p:pic>
        <p:nvPicPr>
          <p:cNvPr id="4" name="图片 3">
            <a:extLst>
              <a:ext uri="{FF2B5EF4-FFF2-40B4-BE49-F238E27FC236}">
                <a16:creationId xmlns:a16="http://schemas.microsoft.com/office/drawing/2014/main" id="{A7FF9898-1CFC-404E-8DC2-8A6A19359B48}"/>
              </a:ext>
            </a:extLst>
          </p:cNvPr>
          <p:cNvPicPr>
            <a:picLocks noChangeAspect="1"/>
          </p:cNvPicPr>
          <p:nvPr/>
        </p:nvPicPr>
        <p:blipFill>
          <a:blip r:embed="rId16"/>
          <a:stretch>
            <a:fillRect/>
          </a:stretch>
        </p:blipFill>
        <p:spPr>
          <a:xfrm>
            <a:off x="591672" y="5362903"/>
            <a:ext cx="2933514" cy="1080000"/>
          </a:xfrm>
          <a:prstGeom prst="rect">
            <a:avLst/>
          </a:prstGeom>
        </p:spPr>
      </p:pic>
    </p:spTree>
    <p:extLst>
      <p:ext uri="{BB962C8B-B14F-4D97-AF65-F5344CB8AC3E}">
        <p14:creationId xmlns:p14="http://schemas.microsoft.com/office/powerpoint/2010/main" val="8475070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内容占位符 2">
            <a:extLst>
              <a:ext uri="{FF2B5EF4-FFF2-40B4-BE49-F238E27FC236}">
                <a16:creationId xmlns:a16="http://schemas.microsoft.com/office/drawing/2014/main" id="{874F6A34-4DF1-4D0B-B300-89142F55A857}"/>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sp>
        <p:nvSpPr>
          <p:cNvPr id="17" name="内容占位符 2">
            <a:extLst>
              <a:ext uri="{FF2B5EF4-FFF2-40B4-BE49-F238E27FC236}">
                <a16:creationId xmlns:a16="http://schemas.microsoft.com/office/drawing/2014/main" id="{FCBF0DA7-56F7-4391-A0FD-28DFACA17F05}"/>
              </a:ext>
            </a:extLst>
          </p:cNvPr>
          <p:cNvSpPr txBox="1">
            <a:spLocks/>
          </p:cNvSpPr>
          <p:nvPr/>
        </p:nvSpPr>
        <p:spPr bwMode="auto">
          <a:xfrm>
            <a:off x="0" y="1085721"/>
            <a:ext cx="8565102" cy="2012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换热器设计及校核</a:t>
            </a:r>
            <a:endParaRPr lang="en-US" altLang="zh-CN" b="0" kern="0" dirty="0"/>
          </a:p>
          <a:p>
            <a:pPr marL="457200" lvl="1" indent="0">
              <a:buNone/>
            </a:pPr>
            <a:endParaRPr lang="en-US" altLang="zh-CN" sz="1200" b="0" kern="0" dirty="0"/>
          </a:p>
          <a:p>
            <a:pPr marL="457200" lvl="1" indent="0">
              <a:buNone/>
            </a:pPr>
            <a:r>
              <a:rPr lang="en-US" altLang="zh-CN" sz="1200" b="0" kern="0" dirty="0"/>
              <a:t>    </a:t>
            </a:r>
            <a:r>
              <a:rPr lang="zh-CN" altLang="en-US" sz="1200" b="0" kern="0" dirty="0"/>
              <a:t>（</a:t>
            </a:r>
            <a:r>
              <a:rPr lang="en-US" altLang="zh-CN" sz="1200" b="0" kern="0" dirty="0"/>
              <a:t>1</a:t>
            </a:r>
            <a:r>
              <a:rPr lang="zh-CN" altLang="en-US" sz="1200" b="0" kern="0" dirty="0"/>
              <a:t>）单因素条件分析；</a:t>
            </a:r>
            <a:endParaRPr lang="en-US" altLang="zh-CN" sz="1200" b="0" kern="0" dirty="0"/>
          </a:p>
          <a:p>
            <a:pPr marL="457200" lvl="1" indent="0">
              <a:buNone/>
            </a:pPr>
            <a:r>
              <a:rPr lang="en-US" altLang="zh-CN" sz="1200" b="0" kern="0" dirty="0"/>
              <a:t>    </a:t>
            </a:r>
            <a:r>
              <a:rPr lang="zh-CN" altLang="en-US" sz="1200" b="0" kern="0" dirty="0"/>
              <a:t>（</a:t>
            </a:r>
            <a:r>
              <a:rPr lang="en-US" altLang="zh-CN" sz="1200" b="0" kern="0" dirty="0"/>
              <a:t>2</a:t>
            </a:r>
            <a:r>
              <a:rPr lang="zh-CN" altLang="en-US" sz="1200" b="0" kern="0" dirty="0"/>
              <a:t>）选定翅片型式，确定翅片几何参数；</a:t>
            </a:r>
            <a:endParaRPr lang="en-US" altLang="zh-CN" sz="1200" b="0" kern="0" dirty="0"/>
          </a:p>
          <a:p>
            <a:pPr marL="457200" lvl="1" indent="0">
              <a:buNone/>
            </a:pPr>
            <a:r>
              <a:rPr lang="en-US" altLang="zh-CN" sz="1200" b="0" kern="0" dirty="0"/>
              <a:t>    </a:t>
            </a:r>
            <a:r>
              <a:rPr lang="zh-CN" altLang="en-US" sz="1200" b="0" kern="0" dirty="0"/>
              <a:t>（</a:t>
            </a:r>
            <a:r>
              <a:rPr lang="en-US" altLang="zh-CN" sz="1200" b="0" kern="0" dirty="0"/>
              <a:t>3</a:t>
            </a:r>
            <a:r>
              <a:rPr lang="zh-CN" altLang="en-US" sz="1200" b="0" kern="0" dirty="0"/>
              <a:t>）以体积最小（成本最低）或压降最小</a:t>
            </a:r>
            <a:endParaRPr lang="en-US" altLang="zh-CN" sz="1200" b="0" kern="0" dirty="0"/>
          </a:p>
          <a:p>
            <a:pPr marL="457200" lvl="1" indent="0">
              <a:buNone/>
            </a:pPr>
            <a:r>
              <a:rPr lang="en-US" altLang="zh-CN" sz="1200" b="0" kern="0" dirty="0"/>
              <a:t>             </a:t>
            </a:r>
            <a:r>
              <a:rPr lang="zh-CN" altLang="en-US" sz="1200" b="0" kern="0" dirty="0"/>
              <a:t>选择出最优结构；</a:t>
            </a:r>
            <a:endParaRPr lang="en-US" altLang="zh-CN" sz="1200" b="0" kern="0" dirty="0"/>
          </a:p>
          <a:p>
            <a:pPr marL="457200" lvl="1" indent="0">
              <a:buNone/>
            </a:pPr>
            <a:r>
              <a:rPr lang="en-US" altLang="zh-CN" sz="1200" b="0" kern="0" dirty="0"/>
              <a:t>    </a:t>
            </a:r>
            <a:r>
              <a:rPr lang="zh-CN" altLang="en-US" sz="1200" b="0" kern="0" dirty="0"/>
              <a:t>（</a:t>
            </a:r>
            <a:r>
              <a:rPr lang="en-US" altLang="zh-CN" sz="1200" b="0" kern="0" dirty="0"/>
              <a:t>4</a:t>
            </a:r>
            <a:r>
              <a:rPr lang="zh-CN" altLang="en-US" sz="1200" b="0" kern="0" dirty="0"/>
              <a:t>）设定惩罚函数，将不符合限定条件的</a:t>
            </a:r>
            <a:endParaRPr lang="en-US" altLang="zh-CN" sz="1200" b="0" kern="0" dirty="0"/>
          </a:p>
          <a:p>
            <a:pPr marL="457200" lvl="1" indent="0">
              <a:buNone/>
            </a:pPr>
            <a:r>
              <a:rPr lang="zh-CN" altLang="en-US" sz="1200" b="0" kern="0" dirty="0"/>
              <a:t>             计算结果剔除  </a:t>
            </a:r>
            <a:endParaRPr lang="en-US" altLang="zh-CN" sz="1200" b="0" kern="0" dirty="0"/>
          </a:p>
          <a:p>
            <a:pPr marL="457200" lvl="1" indent="0">
              <a:buNone/>
            </a:pPr>
            <a:r>
              <a:rPr lang="zh-CN" altLang="en-US" sz="1200" b="0" kern="0" dirty="0"/>
              <a:t>    </a:t>
            </a:r>
            <a:endParaRPr lang="en-US" altLang="zh-CN" sz="1200" b="0" kern="0" dirty="0"/>
          </a:p>
        </p:txBody>
      </p:sp>
      <p:sp>
        <p:nvSpPr>
          <p:cNvPr id="21" name="矩形: 圆角 20">
            <a:extLst>
              <a:ext uri="{FF2B5EF4-FFF2-40B4-BE49-F238E27FC236}">
                <a16:creationId xmlns:a16="http://schemas.microsoft.com/office/drawing/2014/main" id="{1ACD24CB-A527-4102-BBB3-D8A6C50F5891}"/>
              </a:ext>
            </a:extLst>
          </p:cNvPr>
          <p:cNvSpPr/>
          <p:nvPr/>
        </p:nvSpPr>
        <p:spPr bwMode="auto">
          <a:xfrm>
            <a:off x="3655667" y="44624"/>
            <a:ext cx="1924445" cy="280928"/>
          </a:xfrm>
          <a:prstGeom prst="roundRect">
            <a:avLst/>
          </a:prstGeom>
          <a:solidFill>
            <a:srgbClr val="FFC000"/>
          </a:solidFill>
          <a:ln w="9525" cap="flat" cmpd="sng" algn="ctr">
            <a:solidFill>
              <a:srgbClr val="FFC000"/>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r>
              <a:rPr lang="zh-CN" altLang="en-US" sz="1050" b="0" dirty="0">
                <a:solidFill>
                  <a:sysClr val="windowText" lastClr="000000"/>
                </a:solidFill>
              </a:rPr>
              <a:t>对设计程序进行相关验证</a:t>
            </a:r>
            <a:endParaRPr kumimoji="0" lang="zh-CN" altLang="en-US" sz="1050" b="0" i="0" u="none" strike="noStrike" cap="none" normalizeH="0" baseline="0" dirty="0">
              <a:ln>
                <a:noFill/>
              </a:ln>
              <a:solidFill>
                <a:sysClr val="windowText" lastClr="000000"/>
              </a:solidFill>
              <a:effectLst/>
            </a:endParaRPr>
          </a:p>
        </p:txBody>
      </p:sp>
      <p:pic>
        <p:nvPicPr>
          <p:cNvPr id="6" name="图片 5">
            <a:extLst>
              <a:ext uri="{FF2B5EF4-FFF2-40B4-BE49-F238E27FC236}">
                <a16:creationId xmlns:a16="http://schemas.microsoft.com/office/drawing/2014/main" id="{81BB957E-DEF9-4E67-8AF2-5E178909E75F}"/>
              </a:ext>
            </a:extLst>
          </p:cNvPr>
          <p:cNvPicPr>
            <a:picLocks noChangeAspect="1"/>
          </p:cNvPicPr>
          <p:nvPr/>
        </p:nvPicPr>
        <p:blipFill rotWithShape="1">
          <a:blip r:embed="rId3"/>
          <a:srcRect r="3694"/>
          <a:stretch/>
        </p:blipFill>
        <p:spPr>
          <a:xfrm>
            <a:off x="3655667" y="398682"/>
            <a:ext cx="4320000" cy="2236434"/>
          </a:xfrm>
          <a:prstGeom prst="rect">
            <a:avLst/>
          </a:prstGeom>
        </p:spPr>
      </p:pic>
      <p:pic>
        <p:nvPicPr>
          <p:cNvPr id="5" name="图片 4">
            <a:extLst>
              <a:ext uri="{FF2B5EF4-FFF2-40B4-BE49-F238E27FC236}">
                <a16:creationId xmlns:a16="http://schemas.microsoft.com/office/drawing/2014/main" id="{EF5F3ACC-B026-4423-ACE6-A754BDFF54E3}"/>
              </a:ext>
            </a:extLst>
          </p:cNvPr>
          <p:cNvPicPr>
            <a:picLocks noChangeAspect="1"/>
          </p:cNvPicPr>
          <p:nvPr/>
        </p:nvPicPr>
        <p:blipFill>
          <a:blip r:embed="rId4"/>
          <a:stretch>
            <a:fillRect/>
          </a:stretch>
        </p:blipFill>
        <p:spPr>
          <a:xfrm>
            <a:off x="4860032" y="431462"/>
            <a:ext cx="2880000" cy="2192728"/>
          </a:xfrm>
          <a:prstGeom prst="rect">
            <a:avLst/>
          </a:prstGeom>
        </p:spPr>
      </p:pic>
      <p:pic>
        <p:nvPicPr>
          <p:cNvPr id="3" name="图片 2">
            <a:extLst>
              <a:ext uri="{FF2B5EF4-FFF2-40B4-BE49-F238E27FC236}">
                <a16:creationId xmlns:a16="http://schemas.microsoft.com/office/drawing/2014/main" id="{CD732004-1D6E-4324-8C57-5C7092AE2E56}"/>
              </a:ext>
            </a:extLst>
          </p:cNvPr>
          <p:cNvPicPr>
            <a:picLocks noChangeAspect="1"/>
          </p:cNvPicPr>
          <p:nvPr/>
        </p:nvPicPr>
        <p:blipFill rotWithShape="1">
          <a:blip r:embed="rId5"/>
          <a:srcRect r="19724"/>
          <a:stretch/>
        </p:blipFill>
        <p:spPr>
          <a:xfrm>
            <a:off x="6084168" y="420535"/>
            <a:ext cx="2880000" cy="2192728"/>
          </a:xfrm>
          <a:prstGeom prst="rect">
            <a:avLst/>
          </a:prstGeom>
        </p:spPr>
      </p:pic>
      <p:grpSp>
        <p:nvGrpSpPr>
          <p:cNvPr id="16" name="组合 15">
            <a:extLst>
              <a:ext uri="{FF2B5EF4-FFF2-40B4-BE49-F238E27FC236}">
                <a16:creationId xmlns:a16="http://schemas.microsoft.com/office/drawing/2014/main" id="{DE8D4E16-54DE-47C2-AB0D-FAAFFB781CCB}"/>
              </a:ext>
            </a:extLst>
          </p:cNvPr>
          <p:cNvGrpSpPr/>
          <p:nvPr/>
        </p:nvGrpSpPr>
        <p:grpSpPr>
          <a:xfrm>
            <a:off x="473233" y="3206547"/>
            <a:ext cx="8409543" cy="3246789"/>
            <a:chOff x="473233" y="2852936"/>
            <a:chExt cx="8409543" cy="3246789"/>
          </a:xfrm>
        </p:grpSpPr>
        <p:pic>
          <p:nvPicPr>
            <p:cNvPr id="7" name="图片 6">
              <a:extLst>
                <a:ext uri="{FF2B5EF4-FFF2-40B4-BE49-F238E27FC236}">
                  <a16:creationId xmlns:a16="http://schemas.microsoft.com/office/drawing/2014/main" id="{BAFD56EE-21FF-4DA4-9CF4-C0ED51F0010C}"/>
                </a:ext>
              </a:extLst>
            </p:cNvPr>
            <p:cNvPicPr>
              <a:picLocks noChangeAspect="1"/>
            </p:cNvPicPr>
            <p:nvPr/>
          </p:nvPicPr>
          <p:blipFill>
            <a:blip r:embed="rId6"/>
            <a:stretch>
              <a:fillRect/>
            </a:stretch>
          </p:blipFill>
          <p:spPr>
            <a:xfrm>
              <a:off x="509803" y="2954003"/>
              <a:ext cx="1999246" cy="1440000"/>
            </a:xfrm>
            <a:prstGeom prst="rect">
              <a:avLst/>
            </a:prstGeom>
          </p:spPr>
        </p:pic>
        <p:pic>
          <p:nvPicPr>
            <p:cNvPr id="9" name="图片 8">
              <a:extLst>
                <a:ext uri="{FF2B5EF4-FFF2-40B4-BE49-F238E27FC236}">
                  <a16:creationId xmlns:a16="http://schemas.microsoft.com/office/drawing/2014/main" id="{CCAAB334-4F7A-4B60-8B7D-E97DE17BE239}"/>
                </a:ext>
              </a:extLst>
            </p:cNvPr>
            <p:cNvPicPr>
              <a:picLocks noChangeAspect="1"/>
            </p:cNvPicPr>
            <p:nvPr/>
          </p:nvPicPr>
          <p:blipFill>
            <a:blip r:embed="rId7"/>
            <a:stretch>
              <a:fillRect/>
            </a:stretch>
          </p:blipFill>
          <p:spPr>
            <a:xfrm>
              <a:off x="2601889" y="2938674"/>
              <a:ext cx="2016000" cy="1440000"/>
            </a:xfrm>
            <a:prstGeom prst="rect">
              <a:avLst/>
            </a:prstGeom>
          </p:spPr>
        </p:pic>
        <p:pic>
          <p:nvPicPr>
            <p:cNvPr id="10" name="图片 9">
              <a:extLst>
                <a:ext uri="{FF2B5EF4-FFF2-40B4-BE49-F238E27FC236}">
                  <a16:creationId xmlns:a16="http://schemas.microsoft.com/office/drawing/2014/main" id="{5704CBEB-2DD0-4948-9F99-A2E26D99F2E0}"/>
                </a:ext>
              </a:extLst>
            </p:cNvPr>
            <p:cNvPicPr>
              <a:picLocks noChangeAspect="1"/>
            </p:cNvPicPr>
            <p:nvPr/>
          </p:nvPicPr>
          <p:blipFill>
            <a:blip r:embed="rId8"/>
            <a:stretch>
              <a:fillRect/>
            </a:stretch>
          </p:blipFill>
          <p:spPr>
            <a:xfrm>
              <a:off x="4710729" y="2898610"/>
              <a:ext cx="1968298" cy="1440000"/>
            </a:xfrm>
            <a:prstGeom prst="rect">
              <a:avLst/>
            </a:prstGeom>
          </p:spPr>
        </p:pic>
        <p:pic>
          <p:nvPicPr>
            <p:cNvPr id="11" name="图片 10">
              <a:extLst>
                <a:ext uri="{FF2B5EF4-FFF2-40B4-BE49-F238E27FC236}">
                  <a16:creationId xmlns:a16="http://schemas.microsoft.com/office/drawing/2014/main" id="{0974F8E7-9100-44BD-8065-0219507680BE}"/>
                </a:ext>
              </a:extLst>
            </p:cNvPr>
            <p:cNvPicPr>
              <a:picLocks noChangeAspect="1"/>
            </p:cNvPicPr>
            <p:nvPr/>
          </p:nvPicPr>
          <p:blipFill>
            <a:blip r:embed="rId9"/>
            <a:stretch>
              <a:fillRect/>
            </a:stretch>
          </p:blipFill>
          <p:spPr>
            <a:xfrm>
              <a:off x="6876256" y="2852936"/>
              <a:ext cx="1980561" cy="1440000"/>
            </a:xfrm>
            <a:prstGeom prst="rect">
              <a:avLst/>
            </a:prstGeom>
          </p:spPr>
        </p:pic>
        <p:pic>
          <p:nvPicPr>
            <p:cNvPr id="12" name="图片 11">
              <a:extLst>
                <a:ext uri="{FF2B5EF4-FFF2-40B4-BE49-F238E27FC236}">
                  <a16:creationId xmlns:a16="http://schemas.microsoft.com/office/drawing/2014/main" id="{ADBDB07D-988D-4157-8108-FD2C5CE0A804}"/>
                </a:ext>
              </a:extLst>
            </p:cNvPr>
            <p:cNvPicPr>
              <a:picLocks noChangeAspect="1"/>
            </p:cNvPicPr>
            <p:nvPr/>
          </p:nvPicPr>
          <p:blipFill>
            <a:blip r:embed="rId10"/>
            <a:stretch>
              <a:fillRect/>
            </a:stretch>
          </p:blipFill>
          <p:spPr>
            <a:xfrm>
              <a:off x="473233" y="4731825"/>
              <a:ext cx="1980000" cy="1295800"/>
            </a:xfrm>
            <a:prstGeom prst="rect">
              <a:avLst/>
            </a:prstGeom>
          </p:spPr>
        </p:pic>
        <p:pic>
          <p:nvPicPr>
            <p:cNvPr id="13" name="图片 12">
              <a:extLst>
                <a:ext uri="{FF2B5EF4-FFF2-40B4-BE49-F238E27FC236}">
                  <a16:creationId xmlns:a16="http://schemas.microsoft.com/office/drawing/2014/main" id="{4CED058F-B949-4A35-8D6D-F0D36FC26B23}"/>
                </a:ext>
              </a:extLst>
            </p:cNvPr>
            <p:cNvPicPr>
              <a:picLocks noChangeAspect="1"/>
            </p:cNvPicPr>
            <p:nvPr/>
          </p:nvPicPr>
          <p:blipFill>
            <a:blip r:embed="rId11"/>
            <a:stretch>
              <a:fillRect/>
            </a:stretch>
          </p:blipFill>
          <p:spPr>
            <a:xfrm>
              <a:off x="2607803" y="4659725"/>
              <a:ext cx="2004171" cy="1440000"/>
            </a:xfrm>
            <a:prstGeom prst="rect">
              <a:avLst/>
            </a:prstGeom>
          </p:spPr>
        </p:pic>
        <p:pic>
          <p:nvPicPr>
            <p:cNvPr id="14" name="图片 13">
              <a:extLst>
                <a:ext uri="{FF2B5EF4-FFF2-40B4-BE49-F238E27FC236}">
                  <a16:creationId xmlns:a16="http://schemas.microsoft.com/office/drawing/2014/main" id="{DD745722-60A9-4F6A-891E-CDD64093B8D6}"/>
                </a:ext>
              </a:extLst>
            </p:cNvPr>
            <p:cNvPicPr>
              <a:picLocks noChangeAspect="1"/>
            </p:cNvPicPr>
            <p:nvPr/>
          </p:nvPicPr>
          <p:blipFill>
            <a:blip r:embed="rId12"/>
            <a:stretch>
              <a:fillRect/>
            </a:stretch>
          </p:blipFill>
          <p:spPr>
            <a:xfrm>
              <a:off x="4710729" y="4625863"/>
              <a:ext cx="2050909" cy="1440000"/>
            </a:xfrm>
            <a:prstGeom prst="rect">
              <a:avLst/>
            </a:prstGeom>
          </p:spPr>
        </p:pic>
        <p:pic>
          <p:nvPicPr>
            <p:cNvPr id="15" name="图片 14">
              <a:extLst>
                <a:ext uri="{FF2B5EF4-FFF2-40B4-BE49-F238E27FC236}">
                  <a16:creationId xmlns:a16="http://schemas.microsoft.com/office/drawing/2014/main" id="{8BE8271B-2A2B-4851-B0F4-DE2F151EB908}"/>
                </a:ext>
              </a:extLst>
            </p:cNvPr>
            <p:cNvPicPr>
              <a:picLocks noChangeAspect="1"/>
            </p:cNvPicPr>
            <p:nvPr/>
          </p:nvPicPr>
          <p:blipFill>
            <a:blip r:embed="rId13"/>
            <a:stretch>
              <a:fillRect/>
            </a:stretch>
          </p:blipFill>
          <p:spPr>
            <a:xfrm>
              <a:off x="6876256" y="4587625"/>
              <a:ext cx="2006520" cy="1440000"/>
            </a:xfrm>
            <a:prstGeom prst="rect">
              <a:avLst/>
            </a:prstGeom>
          </p:spPr>
        </p:pic>
      </p:grpSp>
      <p:pic>
        <p:nvPicPr>
          <p:cNvPr id="22" name="图片 21">
            <a:extLst>
              <a:ext uri="{FF2B5EF4-FFF2-40B4-BE49-F238E27FC236}">
                <a16:creationId xmlns:a16="http://schemas.microsoft.com/office/drawing/2014/main" id="{0E124AB2-B7AC-4468-A8D0-3EF81F79757F}"/>
              </a:ext>
            </a:extLst>
          </p:cNvPr>
          <p:cNvPicPr>
            <a:picLocks noChangeAspect="1"/>
          </p:cNvPicPr>
          <p:nvPr/>
        </p:nvPicPr>
        <p:blipFill>
          <a:blip r:embed="rId14"/>
          <a:stretch>
            <a:fillRect/>
          </a:stretch>
        </p:blipFill>
        <p:spPr>
          <a:xfrm>
            <a:off x="3833445" y="2689178"/>
            <a:ext cx="1746667" cy="360000"/>
          </a:xfrm>
          <a:prstGeom prst="rect">
            <a:avLst/>
          </a:prstGeom>
        </p:spPr>
      </p:pic>
      <p:pic>
        <p:nvPicPr>
          <p:cNvPr id="23" name="图片 22">
            <a:extLst>
              <a:ext uri="{FF2B5EF4-FFF2-40B4-BE49-F238E27FC236}">
                <a16:creationId xmlns:a16="http://schemas.microsoft.com/office/drawing/2014/main" id="{A0842E32-F4EB-4434-A090-C76E0FD0FBEC}"/>
              </a:ext>
            </a:extLst>
          </p:cNvPr>
          <p:cNvPicPr>
            <a:picLocks noChangeAspect="1"/>
          </p:cNvPicPr>
          <p:nvPr/>
        </p:nvPicPr>
        <p:blipFill rotWithShape="1">
          <a:blip r:embed="rId15"/>
          <a:srcRect t="8066"/>
          <a:stretch/>
        </p:blipFill>
        <p:spPr>
          <a:xfrm>
            <a:off x="5728607" y="2743558"/>
            <a:ext cx="1344000" cy="264768"/>
          </a:xfrm>
          <a:prstGeom prst="rect">
            <a:avLst/>
          </a:prstGeom>
        </p:spPr>
      </p:pic>
    </p:spTree>
    <p:extLst>
      <p:ext uri="{BB962C8B-B14F-4D97-AF65-F5344CB8AC3E}">
        <p14:creationId xmlns:p14="http://schemas.microsoft.com/office/powerpoint/2010/main" val="39849984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内容占位符 2">
            <a:extLst>
              <a:ext uri="{FF2B5EF4-FFF2-40B4-BE49-F238E27FC236}">
                <a16:creationId xmlns:a16="http://schemas.microsoft.com/office/drawing/2014/main" id="{874F6A34-4DF1-4D0B-B300-89142F55A857}"/>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sp>
        <p:nvSpPr>
          <p:cNvPr id="17" name="内容占位符 2">
            <a:extLst>
              <a:ext uri="{FF2B5EF4-FFF2-40B4-BE49-F238E27FC236}">
                <a16:creationId xmlns:a16="http://schemas.microsoft.com/office/drawing/2014/main" id="{FCBF0DA7-56F7-4391-A0FD-28DFACA17F05}"/>
              </a:ext>
            </a:extLst>
          </p:cNvPr>
          <p:cNvSpPr txBox="1">
            <a:spLocks/>
          </p:cNvSpPr>
          <p:nvPr/>
        </p:nvSpPr>
        <p:spPr bwMode="auto">
          <a:xfrm>
            <a:off x="0" y="1052736"/>
            <a:ext cx="856510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换热器优化部分结果</a:t>
            </a:r>
            <a:endParaRPr lang="en-US" altLang="zh-CN" b="0" kern="0" dirty="0"/>
          </a:p>
        </p:txBody>
      </p:sp>
      <p:sp>
        <p:nvSpPr>
          <p:cNvPr id="16" name="内容占位符 2">
            <a:extLst>
              <a:ext uri="{FF2B5EF4-FFF2-40B4-BE49-F238E27FC236}">
                <a16:creationId xmlns:a16="http://schemas.microsoft.com/office/drawing/2014/main" id="{2E03BD5A-15C0-4868-83E3-954A6AE8C20F}"/>
              </a:ext>
            </a:extLst>
          </p:cNvPr>
          <p:cNvSpPr txBox="1">
            <a:spLocks/>
          </p:cNvSpPr>
          <p:nvPr/>
        </p:nvSpPr>
        <p:spPr bwMode="auto">
          <a:xfrm>
            <a:off x="16808" y="5439924"/>
            <a:ext cx="8565102" cy="1013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动态降温过程</a:t>
            </a:r>
            <a:endParaRPr lang="en-US" altLang="zh-CN" b="0" kern="0" dirty="0"/>
          </a:p>
          <a:p>
            <a:pPr marL="457200" lvl="1" indent="0">
              <a:buNone/>
            </a:pPr>
            <a:r>
              <a:rPr lang="zh-CN" altLang="en-US" sz="1200" b="0" kern="0" dirty="0"/>
              <a:t>根据上述换热器参数，建立动态降温模型，计算相关降温时间，计算思路与前文类似，结果进一步整理中</a:t>
            </a:r>
            <a:endParaRPr lang="en-US" altLang="zh-CN" sz="2000" b="0" kern="0" dirty="0"/>
          </a:p>
        </p:txBody>
      </p:sp>
      <p:pic>
        <p:nvPicPr>
          <p:cNvPr id="3" name="图片 2">
            <a:extLst>
              <a:ext uri="{FF2B5EF4-FFF2-40B4-BE49-F238E27FC236}">
                <a16:creationId xmlns:a16="http://schemas.microsoft.com/office/drawing/2014/main" id="{15E929A0-F27D-3FFA-9FC4-FEB87564B565}"/>
              </a:ext>
            </a:extLst>
          </p:cNvPr>
          <p:cNvPicPr>
            <a:picLocks noChangeAspect="1"/>
          </p:cNvPicPr>
          <p:nvPr/>
        </p:nvPicPr>
        <p:blipFill>
          <a:blip r:embed="rId3"/>
          <a:stretch>
            <a:fillRect/>
          </a:stretch>
        </p:blipFill>
        <p:spPr>
          <a:xfrm>
            <a:off x="437708" y="1429476"/>
            <a:ext cx="3023821" cy="1800000"/>
          </a:xfrm>
          <a:prstGeom prst="rect">
            <a:avLst/>
          </a:prstGeom>
        </p:spPr>
      </p:pic>
      <p:pic>
        <p:nvPicPr>
          <p:cNvPr id="5" name="图片 4">
            <a:extLst>
              <a:ext uri="{FF2B5EF4-FFF2-40B4-BE49-F238E27FC236}">
                <a16:creationId xmlns:a16="http://schemas.microsoft.com/office/drawing/2014/main" id="{D7D89E9B-C03E-7E57-C00F-1EB333548E44}"/>
              </a:ext>
            </a:extLst>
          </p:cNvPr>
          <p:cNvPicPr>
            <a:picLocks noChangeAspect="1"/>
          </p:cNvPicPr>
          <p:nvPr/>
        </p:nvPicPr>
        <p:blipFill>
          <a:blip r:embed="rId4"/>
          <a:stretch>
            <a:fillRect/>
          </a:stretch>
        </p:blipFill>
        <p:spPr>
          <a:xfrm>
            <a:off x="353095" y="3345922"/>
            <a:ext cx="3108434" cy="1800000"/>
          </a:xfrm>
          <a:prstGeom prst="rect">
            <a:avLst/>
          </a:prstGeom>
        </p:spPr>
      </p:pic>
      <p:graphicFrame>
        <p:nvGraphicFramePr>
          <p:cNvPr id="6" name="表格 5">
            <a:extLst>
              <a:ext uri="{FF2B5EF4-FFF2-40B4-BE49-F238E27FC236}">
                <a16:creationId xmlns:a16="http://schemas.microsoft.com/office/drawing/2014/main" id="{EF20CBA2-35FF-D92C-CEC4-96184968F89A}"/>
              </a:ext>
            </a:extLst>
          </p:cNvPr>
          <p:cNvGraphicFramePr>
            <a:graphicFrameLocks noGrp="1"/>
          </p:cNvGraphicFramePr>
          <p:nvPr>
            <p:extLst>
              <p:ext uri="{D42A27DB-BD31-4B8C-83A1-F6EECF244321}">
                <p14:modId xmlns:p14="http://schemas.microsoft.com/office/powerpoint/2010/main" val="2417432647"/>
              </p:ext>
            </p:extLst>
          </p:nvPr>
        </p:nvGraphicFramePr>
        <p:xfrm>
          <a:off x="3563888" y="1867296"/>
          <a:ext cx="5306886" cy="2957252"/>
        </p:xfrm>
        <a:graphic>
          <a:graphicData uri="http://schemas.openxmlformats.org/drawingml/2006/table">
            <a:tbl>
              <a:tblPr>
                <a:tableStyleId>{5C22544A-7EE6-4342-B048-85BDC9FD1C3A}</a:tableStyleId>
              </a:tblPr>
              <a:tblGrid>
                <a:gridCol w="589654">
                  <a:extLst>
                    <a:ext uri="{9D8B030D-6E8A-4147-A177-3AD203B41FA5}">
                      <a16:colId xmlns:a16="http://schemas.microsoft.com/office/drawing/2014/main" val="1721848719"/>
                    </a:ext>
                  </a:extLst>
                </a:gridCol>
                <a:gridCol w="589654">
                  <a:extLst>
                    <a:ext uri="{9D8B030D-6E8A-4147-A177-3AD203B41FA5}">
                      <a16:colId xmlns:a16="http://schemas.microsoft.com/office/drawing/2014/main" val="1874522310"/>
                    </a:ext>
                  </a:extLst>
                </a:gridCol>
                <a:gridCol w="589654">
                  <a:extLst>
                    <a:ext uri="{9D8B030D-6E8A-4147-A177-3AD203B41FA5}">
                      <a16:colId xmlns:a16="http://schemas.microsoft.com/office/drawing/2014/main" val="3571955717"/>
                    </a:ext>
                  </a:extLst>
                </a:gridCol>
                <a:gridCol w="589654">
                  <a:extLst>
                    <a:ext uri="{9D8B030D-6E8A-4147-A177-3AD203B41FA5}">
                      <a16:colId xmlns:a16="http://schemas.microsoft.com/office/drawing/2014/main" val="1077404598"/>
                    </a:ext>
                  </a:extLst>
                </a:gridCol>
                <a:gridCol w="589654">
                  <a:extLst>
                    <a:ext uri="{9D8B030D-6E8A-4147-A177-3AD203B41FA5}">
                      <a16:colId xmlns:a16="http://schemas.microsoft.com/office/drawing/2014/main" val="608081777"/>
                    </a:ext>
                  </a:extLst>
                </a:gridCol>
                <a:gridCol w="589654">
                  <a:extLst>
                    <a:ext uri="{9D8B030D-6E8A-4147-A177-3AD203B41FA5}">
                      <a16:colId xmlns:a16="http://schemas.microsoft.com/office/drawing/2014/main" val="4059182914"/>
                    </a:ext>
                  </a:extLst>
                </a:gridCol>
                <a:gridCol w="589654">
                  <a:extLst>
                    <a:ext uri="{9D8B030D-6E8A-4147-A177-3AD203B41FA5}">
                      <a16:colId xmlns:a16="http://schemas.microsoft.com/office/drawing/2014/main" val="1281953189"/>
                    </a:ext>
                  </a:extLst>
                </a:gridCol>
                <a:gridCol w="589654">
                  <a:extLst>
                    <a:ext uri="{9D8B030D-6E8A-4147-A177-3AD203B41FA5}">
                      <a16:colId xmlns:a16="http://schemas.microsoft.com/office/drawing/2014/main" val="4105381496"/>
                    </a:ext>
                  </a:extLst>
                </a:gridCol>
                <a:gridCol w="589654">
                  <a:extLst>
                    <a:ext uri="{9D8B030D-6E8A-4147-A177-3AD203B41FA5}">
                      <a16:colId xmlns:a16="http://schemas.microsoft.com/office/drawing/2014/main" val="3037044936"/>
                    </a:ext>
                  </a:extLst>
                </a:gridCol>
              </a:tblGrid>
              <a:tr h="173956">
                <a:tc>
                  <a:txBody>
                    <a:bodyPr/>
                    <a:lstStyle/>
                    <a:p>
                      <a:pPr algn="ctr" fontAlgn="ctr"/>
                      <a:r>
                        <a:rPr lang="zh-CN" altLang="en-US" sz="900" b="0" u="none" strike="noStrike">
                          <a:effectLst/>
                          <a:latin typeface="宋体" panose="02010600030101010101" pitchFamily="2" charset="-122"/>
                          <a:ea typeface="宋体" panose="02010600030101010101" pitchFamily="2" charset="-122"/>
                        </a:rPr>
                        <a:t>工况</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900" b="0" u="none" strike="noStrike">
                          <a:effectLst/>
                          <a:latin typeface="宋体" panose="02010600030101010101" pitchFamily="2" charset="-122"/>
                          <a:ea typeface="宋体" panose="02010600030101010101" pitchFamily="2" charset="-122"/>
                        </a:rPr>
                        <a:t>换热器</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900" b="0" u="none" strike="noStrike">
                          <a:effectLst/>
                          <a:latin typeface="宋体" panose="02010600030101010101" pitchFamily="2" charset="-122"/>
                          <a:ea typeface="宋体" panose="02010600030101010101" pitchFamily="2" charset="-122"/>
                        </a:rPr>
                        <a:t>翅片高度</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900" b="0" u="none" strike="noStrike">
                          <a:effectLst/>
                          <a:latin typeface="宋体" panose="02010600030101010101" pitchFamily="2" charset="-122"/>
                          <a:ea typeface="宋体" panose="02010600030101010101" pitchFamily="2" charset="-122"/>
                        </a:rPr>
                        <a:t>层数</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900" b="0" u="none" strike="noStrike">
                          <a:effectLst/>
                          <a:latin typeface="宋体" panose="02010600030101010101" pitchFamily="2" charset="-122"/>
                          <a:ea typeface="宋体" panose="02010600030101010101" pitchFamily="2" charset="-122"/>
                        </a:rPr>
                        <a:t>宽度</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900" b="0" u="none" strike="noStrike">
                          <a:effectLst/>
                          <a:latin typeface="宋体" panose="02010600030101010101" pitchFamily="2" charset="-122"/>
                          <a:ea typeface="宋体" panose="02010600030101010101" pitchFamily="2" charset="-122"/>
                        </a:rPr>
                        <a:t>厚度</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900" b="0" u="none" strike="noStrike">
                          <a:effectLst/>
                          <a:latin typeface="宋体" panose="02010600030101010101" pitchFamily="2" charset="-122"/>
                          <a:ea typeface="宋体" panose="02010600030101010101" pitchFamily="2" charset="-122"/>
                        </a:rPr>
                        <a:t>长度</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900" b="0" u="none" strike="noStrike">
                          <a:effectLst/>
                          <a:latin typeface="宋体" panose="02010600030101010101" pitchFamily="2" charset="-122"/>
                          <a:ea typeface="宋体" panose="02010600030101010101" pitchFamily="2" charset="-122"/>
                        </a:rPr>
                        <a:t>体积</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900" b="0" u="none" strike="noStrike">
                          <a:effectLst/>
                          <a:latin typeface="宋体" panose="02010600030101010101" pitchFamily="2" charset="-122"/>
                          <a:ea typeface="宋体" panose="02010600030101010101" pitchFamily="2" charset="-122"/>
                        </a:rPr>
                        <a:t>总体积</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948736"/>
                  </a:ext>
                </a:extLst>
              </a:tr>
              <a:tr h="173956">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6-60-1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a:effectLst/>
                          <a:latin typeface="宋体" panose="02010600030101010101" pitchFamily="2" charset="-122"/>
                          <a:ea typeface="宋体" panose="02010600030101010101" pitchFamily="2" charset="-122"/>
                        </a:rPr>
                        <a:t>hx2</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68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0.56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0.555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1.05737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0.32863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0.344743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181158"/>
                  </a:ext>
                </a:extLst>
              </a:tr>
              <a:tr h="173956">
                <a:tc vMerge="1">
                  <a:txBody>
                    <a:bodyPr/>
                    <a:lstStyle/>
                    <a:p>
                      <a:endParaRPr lang="zh-CN" altLang="en-US"/>
                    </a:p>
                  </a:txBody>
                  <a:tcPr/>
                </a:tc>
                <a:tc>
                  <a:txBody>
                    <a:bodyPr/>
                    <a:lstStyle/>
                    <a:p>
                      <a:pPr algn="ctr" fontAlgn="ctr"/>
                      <a:r>
                        <a:rPr lang="en-US" sz="900" b="0" u="none" strike="noStrike">
                          <a:effectLst/>
                          <a:latin typeface="宋体" panose="02010600030101010101" pitchFamily="2" charset="-122"/>
                          <a:ea typeface="宋体" panose="02010600030101010101" pitchFamily="2" charset="-122"/>
                        </a:rPr>
                        <a:t>hx3</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33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0.275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0.585916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0.016113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2127419825"/>
                  </a:ext>
                </a:extLst>
              </a:tr>
              <a:tr h="173956">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6-60-2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a:effectLst/>
                          <a:latin typeface="宋体" panose="02010600030101010101" pitchFamily="2" charset="-122"/>
                          <a:ea typeface="宋体" panose="02010600030101010101" pitchFamily="2" charset="-122"/>
                        </a:rPr>
                        <a:t>hx2</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79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0.79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0.643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1.91282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0.971656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0.979792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231149"/>
                  </a:ext>
                </a:extLst>
              </a:tr>
              <a:tr h="173956">
                <a:tc vMerge="1">
                  <a:txBody>
                    <a:bodyPr/>
                    <a:lstStyle/>
                    <a:p>
                      <a:endParaRPr lang="zh-CN" altLang="en-US"/>
                    </a:p>
                  </a:txBody>
                  <a:tcPr/>
                </a:tc>
                <a:tc>
                  <a:txBody>
                    <a:bodyPr/>
                    <a:lstStyle/>
                    <a:p>
                      <a:pPr algn="ctr" fontAlgn="ctr"/>
                      <a:r>
                        <a:rPr lang="en-US" sz="900" b="0" u="none" strike="noStrike">
                          <a:effectLst/>
                          <a:latin typeface="宋体" panose="02010600030101010101" pitchFamily="2" charset="-122"/>
                          <a:ea typeface="宋体" panose="02010600030101010101" pitchFamily="2" charset="-122"/>
                        </a:rPr>
                        <a:t>hx3</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17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0.12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0.147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0.461201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0.008136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09442423"/>
                  </a:ext>
                </a:extLst>
              </a:tr>
              <a:tr h="173956">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8-60-1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a:effectLst/>
                          <a:latin typeface="宋体" panose="02010600030101010101" pitchFamily="2" charset="-122"/>
                          <a:ea typeface="宋体" panose="02010600030101010101" pitchFamily="2" charset="-122"/>
                        </a:rPr>
                        <a:t>hx2</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49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0.45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0.403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0.462477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0.08387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0.107606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40411"/>
                  </a:ext>
                </a:extLst>
              </a:tr>
              <a:tr h="173956">
                <a:tc vMerge="1">
                  <a:txBody>
                    <a:bodyPr/>
                    <a:lstStyle/>
                    <a:p>
                      <a:endParaRPr lang="zh-CN" altLang="en-US"/>
                    </a:p>
                  </a:txBody>
                  <a:tcPr/>
                </a:tc>
                <a:tc>
                  <a:txBody>
                    <a:bodyPr/>
                    <a:lstStyle/>
                    <a:p>
                      <a:pPr algn="ctr" fontAlgn="ctr"/>
                      <a:r>
                        <a:rPr lang="en-US" sz="900" b="0" u="none" strike="noStrike">
                          <a:effectLst/>
                          <a:latin typeface="宋体" panose="02010600030101010101" pitchFamily="2" charset="-122"/>
                          <a:ea typeface="宋体" panose="02010600030101010101" pitchFamily="2" charset="-122"/>
                        </a:rPr>
                        <a:t>hx3</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35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0.15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0.291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0.543773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0.023736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3511905453"/>
                  </a:ext>
                </a:extLst>
              </a:tr>
              <a:tr h="173956">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8-60-2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a:effectLst/>
                          <a:latin typeface="宋体" panose="02010600030101010101" pitchFamily="2" charset="-122"/>
                          <a:ea typeface="宋体" panose="02010600030101010101" pitchFamily="2" charset="-122"/>
                        </a:rPr>
                        <a:t>hx2</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63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0.515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0.559485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0.115254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0.129488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013808"/>
                  </a:ext>
                </a:extLst>
              </a:tr>
              <a:tr h="173956">
                <a:tc vMerge="1">
                  <a:txBody>
                    <a:bodyPr/>
                    <a:lstStyle/>
                    <a:p>
                      <a:endParaRPr lang="zh-CN" altLang="en-US"/>
                    </a:p>
                  </a:txBody>
                  <a:tcPr/>
                </a:tc>
                <a:tc>
                  <a:txBody>
                    <a:bodyPr/>
                    <a:lstStyle/>
                    <a:p>
                      <a:pPr algn="ctr" fontAlgn="ctr"/>
                      <a:r>
                        <a:rPr lang="en-US" sz="900" b="0" u="none" strike="noStrike">
                          <a:effectLst/>
                          <a:latin typeface="宋体" panose="02010600030101010101" pitchFamily="2" charset="-122"/>
                          <a:ea typeface="宋体" panose="02010600030101010101" pitchFamily="2" charset="-122"/>
                        </a:rPr>
                        <a:t>hx3</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38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0.315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0.451881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0.014234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3817277453"/>
                  </a:ext>
                </a:extLst>
              </a:tr>
              <a:tr h="173956">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10-60-1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a:effectLst/>
                          <a:latin typeface="宋体" panose="02010600030101010101" pitchFamily="2" charset="-122"/>
                          <a:ea typeface="宋体" panose="02010600030101010101" pitchFamily="2" charset="-122"/>
                        </a:rPr>
                        <a:t>hx2</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36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0.372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0.374019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0.050089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0.076797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7103396"/>
                  </a:ext>
                </a:extLst>
              </a:tr>
              <a:tr h="173956">
                <a:tc vMerge="1">
                  <a:txBody>
                    <a:bodyPr/>
                    <a:lstStyle/>
                    <a:p>
                      <a:endParaRPr lang="zh-CN" altLang="en-US"/>
                    </a:p>
                  </a:txBody>
                  <a:tcPr/>
                </a:tc>
                <a:tc>
                  <a:txBody>
                    <a:bodyPr/>
                    <a:lstStyle/>
                    <a:p>
                      <a:pPr algn="ctr" fontAlgn="ctr"/>
                      <a:r>
                        <a:rPr lang="en-US" sz="900" b="0" u="none" strike="noStrike">
                          <a:effectLst/>
                          <a:latin typeface="宋体" panose="02010600030101010101" pitchFamily="2" charset="-122"/>
                          <a:ea typeface="宋体" panose="02010600030101010101" pitchFamily="2" charset="-122"/>
                        </a:rPr>
                        <a:t>hx3</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30</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0.21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0.251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0.506701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0.026708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3449269386"/>
                  </a:ext>
                </a:extLst>
              </a:tr>
              <a:tr h="173956">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10-60-2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a:effectLst/>
                          <a:latin typeface="宋体" panose="02010600030101010101" pitchFamily="2" charset="-122"/>
                          <a:ea typeface="宋体" panose="02010600030101010101" pitchFamily="2" charset="-122"/>
                        </a:rPr>
                        <a:t>hx2</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42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0.3895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0.393533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0.05978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0.077072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270100"/>
                  </a:ext>
                </a:extLst>
              </a:tr>
              <a:tr h="173956">
                <a:tc vMerge="1">
                  <a:txBody>
                    <a:bodyPr/>
                    <a:lstStyle/>
                    <a:p>
                      <a:endParaRPr lang="zh-CN" altLang="en-US"/>
                    </a:p>
                  </a:txBody>
                  <a:tcPr/>
                </a:tc>
                <a:tc>
                  <a:txBody>
                    <a:bodyPr/>
                    <a:lstStyle/>
                    <a:p>
                      <a:pPr algn="ctr" fontAlgn="ctr"/>
                      <a:r>
                        <a:rPr lang="en-US" sz="900" b="0" u="none" strike="noStrike">
                          <a:effectLst/>
                          <a:latin typeface="宋体" panose="02010600030101010101" pitchFamily="2" charset="-122"/>
                          <a:ea typeface="宋体" panose="02010600030101010101" pitchFamily="2" charset="-122"/>
                        </a:rPr>
                        <a:t>hx3</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35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0.14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0.291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0.424456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0.017292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3042787900"/>
                  </a:ext>
                </a:extLst>
              </a:tr>
              <a:tr h="173956">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12-60-1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a:effectLst/>
                          <a:latin typeface="宋体" panose="02010600030101010101" pitchFamily="2" charset="-122"/>
                          <a:ea typeface="宋体" panose="02010600030101010101" pitchFamily="2" charset="-122"/>
                        </a:rPr>
                        <a:t>hx2</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0.0057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23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0.3219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0.343062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0.037547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0.066925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611012"/>
                  </a:ext>
                </a:extLst>
              </a:tr>
              <a:tr h="173956">
                <a:tc vMerge="1">
                  <a:txBody>
                    <a:bodyPr/>
                    <a:lstStyle/>
                    <a:p>
                      <a:endParaRPr lang="zh-CN" altLang="en-US"/>
                    </a:p>
                  </a:txBody>
                  <a:tcPr/>
                </a:tc>
                <a:tc>
                  <a:txBody>
                    <a:bodyPr/>
                    <a:lstStyle/>
                    <a:p>
                      <a:pPr algn="ctr" fontAlgn="ctr"/>
                      <a:r>
                        <a:rPr lang="en-US" sz="900" b="0" u="none" strike="noStrike">
                          <a:effectLst/>
                          <a:latin typeface="宋体" panose="02010600030101010101" pitchFamily="2" charset="-122"/>
                          <a:ea typeface="宋体" panose="02010600030101010101" pitchFamily="2" charset="-122"/>
                        </a:rPr>
                        <a:t>hx3</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35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0.21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0.291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0.480748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0.029379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87213600"/>
                  </a:ext>
                </a:extLst>
              </a:tr>
              <a:tr h="173956">
                <a:tc rowSpan="2">
                  <a:txBody>
                    <a:bodyPr/>
                    <a:lstStyle/>
                    <a:p>
                      <a:pPr algn="ctr" fontAlgn="ctr"/>
                      <a:r>
                        <a:rPr lang="en-US" altLang="zh-CN" sz="900" b="0" u="none" strike="noStrike">
                          <a:effectLst/>
                          <a:latin typeface="宋体" panose="02010600030101010101" pitchFamily="2" charset="-122"/>
                          <a:ea typeface="宋体" panose="02010600030101010101" pitchFamily="2" charset="-122"/>
                        </a:rPr>
                        <a:t>12-60-2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a:effectLst/>
                          <a:latin typeface="宋体" panose="02010600030101010101" pitchFamily="2" charset="-122"/>
                          <a:ea typeface="宋体" panose="02010600030101010101" pitchFamily="2" charset="-122"/>
                        </a:rPr>
                        <a:t>hx2</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28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0.349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0.351351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0.041691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altLang="zh-CN" sz="900" b="1" u="none" strike="noStrike" dirty="0">
                          <a:effectLst/>
                          <a:latin typeface="宋体" panose="02010600030101010101" pitchFamily="2" charset="-122"/>
                          <a:ea typeface="宋体" panose="02010600030101010101" pitchFamily="2" charset="-122"/>
                        </a:rPr>
                        <a:t>0.061429</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1141408"/>
                  </a:ext>
                </a:extLst>
              </a:tr>
              <a:tr h="173956">
                <a:tc vMerge="1">
                  <a:txBody>
                    <a:bodyPr/>
                    <a:lstStyle/>
                    <a:p>
                      <a:endParaRPr lang="zh-CN" altLang="en-US"/>
                    </a:p>
                  </a:txBody>
                  <a:tcPr/>
                </a:tc>
                <a:tc>
                  <a:txBody>
                    <a:bodyPr/>
                    <a:lstStyle/>
                    <a:p>
                      <a:pPr algn="ctr" fontAlgn="ctr"/>
                      <a:r>
                        <a:rPr lang="en-US" sz="900" b="0" u="none" strike="noStrike">
                          <a:effectLst/>
                          <a:latin typeface="宋体" panose="02010600030101010101" pitchFamily="2" charset="-122"/>
                          <a:ea typeface="宋体" panose="02010600030101010101" pitchFamily="2" charset="-122"/>
                        </a:rPr>
                        <a:t>hx3</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0.003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39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0.15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0.323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a:effectLst/>
                          <a:latin typeface="宋体" panose="02010600030101010101" pitchFamily="2" charset="-122"/>
                          <a:ea typeface="宋体" panose="02010600030101010101" pitchFamily="2" charset="-122"/>
                        </a:rPr>
                        <a:t>0.407379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u="none" strike="noStrike" dirty="0">
                          <a:effectLst/>
                          <a:latin typeface="宋体" panose="02010600030101010101" pitchFamily="2" charset="-122"/>
                          <a:ea typeface="宋体" panose="02010600030101010101" pitchFamily="2" charset="-122"/>
                        </a:rPr>
                        <a:t>0.019738</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2181596781"/>
                  </a:ext>
                </a:extLst>
              </a:tr>
            </a:tbl>
          </a:graphicData>
        </a:graphic>
      </p:graphicFrame>
    </p:spTree>
    <p:extLst>
      <p:ext uri="{BB962C8B-B14F-4D97-AF65-F5344CB8AC3E}">
        <p14:creationId xmlns:p14="http://schemas.microsoft.com/office/powerpoint/2010/main" val="3295095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179512" y="1268760"/>
            <a:ext cx="8507288"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endParaRPr lang="en-US" altLang="zh-CN" b="0" kern="0" dirty="0"/>
          </a:p>
          <a:p>
            <a:pPr lvl="1"/>
            <a:r>
              <a:rPr lang="zh-CN" altLang="en-US" sz="2000" b="0" kern="0" dirty="0"/>
              <a:t>将目前比较分段的程序总成为一套完整设计程序：</a:t>
            </a:r>
            <a:endParaRPr lang="en-US" altLang="zh-CN" sz="2000" b="0" kern="0" dirty="0"/>
          </a:p>
          <a:p>
            <a:pPr marL="457200" lvl="1" indent="0">
              <a:buNone/>
            </a:pPr>
            <a:r>
              <a:rPr lang="zh-CN" altLang="en-US" sz="1600" b="0" kern="0" dirty="0"/>
              <a:t>其算法流程为：</a:t>
            </a:r>
            <a:endParaRPr lang="en-US" altLang="zh-CN" sz="1600" b="0" kern="0" dirty="0"/>
          </a:p>
          <a:p>
            <a:pPr marL="457200" lvl="1" indent="0">
              <a:buNone/>
            </a:pPr>
            <a:r>
              <a:rPr lang="zh-CN" altLang="en-US" sz="1600" b="0" kern="0" dirty="0"/>
              <a:t>输入关键节点参数</a:t>
            </a:r>
            <a:r>
              <a:rPr lang="en-US" altLang="zh-CN" sz="1600" b="0" kern="0" dirty="0">
                <a:sym typeface="Wingdings" panose="05000000000000000000" pitchFamily="2" charset="2"/>
              </a:rPr>
              <a:t></a:t>
            </a:r>
            <a:r>
              <a:rPr lang="zh-CN" altLang="en-US" sz="1600" b="0" kern="0" dirty="0"/>
              <a:t>全流程温度分布</a:t>
            </a:r>
            <a:r>
              <a:rPr lang="en-US" altLang="zh-CN" sz="1600" b="0" kern="0" dirty="0">
                <a:sym typeface="Wingdings" panose="05000000000000000000" pitchFamily="2" charset="2"/>
              </a:rPr>
              <a:t></a:t>
            </a:r>
            <a:r>
              <a:rPr lang="zh-CN" altLang="en-US" sz="1600" b="0" kern="0" dirty="0"/>
              <a:t>基于最小体积或压降等的换热器结构参数</a:t>
            </a:r>
            <a:r>
              <a:rPr lang="en-US" altLang="zh-CN" sz="1600" b="0" kern="0" dirty="0">
                <a:sym typeface="Wingdings" panose="05000000000000000000" pitchFamily="2" charset="2"/>
              </a:rPr>
              <a:t></a:t>
            </a:r>
          </a:p>
          <a:p>
            <a:pPr marL="457200" lvl="1" indent="0">
              <a:buNone/>
            </a:pPr>
            <a:r>
              <a:rPr lang="zh-CN" altLang="en-US" sz="1600" b="0" kern="0" dirty="0">
                <a:sym typeface="Wingdings" panose="05000000000000000000" pitchFamily="2" charset="2"/>
              </a:rPr>
              <a:t>全流程降温过程分析</a:t>
            </a:r>
            <a:r>
              <a:rPr lang="en-US" altLang="zh-CN" sz="1600" b="0" kern="0" dirty="0">
                <a:sym typeface="Wingdings" panose="05000000000000000000" pitchFamily="2" charset="2"/>
              </a:rPr>
              <a:t></a:t>
            </a:r>
            <a:r>
              <a:rPr lang="zh-CN" altLang="en-US" sz="1600" b="0" kern="0" dirty="0">
                <a:sym typeface="Wingdings" panose="05000000000000000000" pitchFamily="2" charset="2"/>
              </a:rPr>
              <a:t>降温时间或制冷剂总消耗等</a:t>
            </a:r>
            <a:endParaRPr lang="en-US" altLang="zh-CN" sz="1600" b="0" kern="0" dirty="0">
              <a:sym typeface="Wingdings" panose="05000000000000000000" pitchFamily="2" charset="2"/>
            </a:endParaRPr>
          </a:p>
          <a:p>
            <a:pPr marL="457200" lvl="1" indent="0">
              <a:buNone/>
            </a:pPr>
            <a:endParaRPr lang="en-US" altLang="zh-CN" sz="1600" b="0" kern="0" dirty="0"/>
          </a:p>
          <a:p>
            <a:pPr lvl="1"/>
            <a:r>
              <a:rPr lang="zh-CN" altLang="en-US" sz="2000" b="0" kern="0" dirty="0"/>
              <a:t>对全流程进行多目标优化考虑，考虑满足多项可能相悖的限定条件下的设计参数</a:t>
            </a:r>
            <a:endParaRPr lang="en-US" altLang="zh-CN" sz="2000" b="0" kern="0" dirty="0"/>
          </a:p>
          <a:p>
            <a:pPr lvl="1"/>
            <a:endParaRPr lang="en-US" altLang="zh-CN" sz="2000" b="0" kern="0" dirty="0"/>
          </a:p>
          <a:p>
            <a:pPr lvl="1"/>
            <a:r>
              <a:rPr lang="zh-CN" altLang="en-US" sz="2000" b="0" kern="0" dirty="0"/>
              <a:t>相关设计思路可以用于低温系统氦制冷机降温过程分析，得到的分析结果可以为散裂后续的低温系统选型设计等提供参考</a:t>
            </a:r>
            <a:endParaRPr lang="en-US" altLang="zh-CN" sz="2000" b="0" kern="0" dirty="0"/>
          </a:p>
          <a:p>
            <a:pPr lvl="1"/>
            <a:endParaRPr lang="en-US" altLang="zh-CN" sz="2000" b="0" kern="0" dirty="0"/>
          </a:p>
          <a:p>
            <a:pPr lvl="1"/>
            <a:endParaRPr lang="en-US" altLang="zh-CN" sz="2000" b="0" kern="0" dirty="0"/>
          </a:p>
          <a:p>
            <a:pPr marL="457200" lvl="1" indent="0">
              <a:buNone/>
            </a:pPr>
            <a:r>
              <a:rPr lang="en-US" altLang="zh-CN" b="0" kern="0" dirty="0"/>
              <a:t> </a:t>
            </a:r>
          </a:p>
          <a:p>
            <a:pPr marL="457200" lvl="1" indent="0">
              <a:buNone/>
            </a:pPr>
            <a:endParaRPr lang="en-US" altLang="zh-CN" sz="2000" b="0" kern="0" dirty="0"/>
          </a:p>
          <a:p>
            <a:pPr marL="457200" lvl="1" indent="0">
              <a:buNone/>
            </a:pPr>
            <a:endParaRPr lang="en-US" altLang="zh-CN" b="0" kern="0" dirty="0">
              <a:latin typeface="黑体" panose="02010609060101010101" pitchFamily="49" charset="-122"/>
              <a:ea typeface="黑体" panose="02010609060101010101" pitchFamily="49" charset="-122"/>
            </a:endParaRPr>
          </a:p>
          <a:p>
            <a:pPr lvl="1"/>
            <a:endParaRPr lang="en-US" altLang="zh-CN" b="0" kern="0" dirty="0"/>
          </a:p>
        </p:txBody>
      </p:sp>
      <p:sp>
        <p:nvSpPr>
          <p:cNvPr id="7" name="内容占位符 2">
            <a:extLst>
              <a:ext uri="{FF2B5EF4-FFF2-40B4-BE49-F238E27FC236}">
                <a16:creationId xmlns:a16="http://schemas.microsoft.com/office/drawing/2014/main" id="{3C3EB8C3-33DA-4014-AF6F-9A724BF55234}"/>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拓展研究</a:t>
            </a:r>
          </a:p>
        </p:txBody>
      </p:sp>
    </p:spTree>
    <p:extLst>
      <p:ext uri="{BB962C8B-B14F-4D97-AF65-F5344CB8AC3E}">
        <p14:creationId xmlns:p14="http://schemas.microsoft.com/office/powerpoint/2010/main" val="34493956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a:extLst>
              <a:ext uri="{FF2B5EF4-FFF2-40B4-BE49-F238E27FC236}">
                <a16:creationId xmlns:a16="http://schemas.microsoft.com/office/drawing/2014/main" id="{30D1E5A8-C467-440D-9D40-68FEC33D32DB}"/>
              </a:ext>
            </a:extLst>
          </p:cNvPr>
          <p:cNvSpPr txBox="1">
            <a:spLocks/>
          </p:cNvSpPr>
          <p:nvPr/>
        </p:nvSpPr>
        <p:spPr>
          <a:xfrm>
            <a:off x="611560" y="2348880"/>
            <a:ext cx="7920880" cy="201622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zh-CN" altLang="en-US" sz="5400" dirty="0">
                <a:solidFill>
                  <a:srgbClr val="C00000"/>
                </a:solidFill>
                <a:effectLst>
                  <a:outerShdw blurRad="38100" dist="38100" dir="2700000" algn="tl">
                    <a:srgbClr val="000000">
                      <a:alpha val="43137"/>
                    </a:srgbClr>
                  </a:outerShdw>
                </a:effectLst>
                <a:latin typeface="黑体" pitchFamily="49" charset="-122"/>
                <a:ea typeface="黑体" pitchFamily="49" charset="-122"/>
              </a:rPr>
              <a:t>请各位评审老师批评指正</a:t>
            </a:r>
            <a:r>
              <a:rPr lang="zh-CN" altLang="en-US" sz="5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a:t>
            </a:r>
          </a:p>
        </p:txBody>
      </p:sp>
    </p:spTree>
    <p:extLst>
      <p:ext uri="{BB962C8B-B14F-4D97-AF65-F5344CB8AC3E}">
        <p14:creationId xmlns:p14="http://schemas.microsoft.com/office/powerpoint/2010/main" val="8193762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C9FBD-872A-4F4B-8F5F-B6AC30906513}"/>
              </a:ext>
            </a:extLst>
          </p:cNvPr>
          <p:cNvSpPr>
            <a:spLocks noGrp="1"/>
          </p:cNvSpPr>
          <p:nvPr>
            <p:ph type="title"/>
          </p:nvPr>
        </p:nvSpPr>
        <p:spPr>
          <a:xfrm>
            <a:off x="683568" y="53752"/>
            <a:ext cx="7859216" cy="1143000"/>
          </a:xfrm>
        </p:spPr>
        <p:txBody>
          <a:bodyPr/>
          <a:lstStyle/>
          <a:p>
            <a:r>
              <a:rPr lang="zh-CN" altLang="en-US" dirty="0"/>
              <a:t>超流氦低温预冷系统流程设计研究</a:t>
            </a:r>
          </a:p>
        </p:txBody>
      </p:sp>
      <p:sp>
        <p:nvSpPr>
          <p:cNvPr id="3" name="内容占位符 2">
            <a:extLst>
              <a:ext uri="{FF2B5EF4-FFF2-40B4-BE49-F238E27FC236}">
                <a16:creationId xmlns:a16="http://schemas.microsoft.com/office/drawing/2014/main" id="{67868C3E-6628-46EA-976D-03694EC1A931}"/>
              </a:ext>
            </a:extLst>
          </p:cNvPr>
          <p:cNvSpPr>
            <a:spLocks noGrp="1"/>
          </p:cNvSpPr>
          <p:nvPr>
            <p:ph idx="1"/>
          </p:nvPr>
        </p:nvSpPr>
        <p:spPr>
          <a:xfrm>
            <a:off x="2514600" y="1873424"/>
            <a:ext cx="3785592" cy="676672"/>
          </a:xfrm>
        </p:spPr>
        <p:txBody>
          <a:bodyPr/>
          <a:lstStyle/>
          <a:p>
            <a:r>
              <a:rPr lang="zh-CN" altLang="en-US" dirty="0"/>
              <a:t>研究背景</a:t>
            </a:r>
          </a:p>
        </p:txBody>
      </p:sp>
      <p:sp>
        <p:nvSpPr>
          <p:cNvPr id="5" name="内容占位符 2">
            <a:extLst>
              <a:ext uri="{FF2B5EF4-FFF2-40B4-BE49-F238E27FC236}">
                <a16:creationId xmlns:a16="http://schemas.microsoft.com/office/drawing/2014/main" id="{12AD14C4-20A8-4DE7-B739-CB39562000C4}"/>
              </a:ext>
            </a:extLst>
          </p:cNvPr>
          <p:cNvSpPr txBox="1">
            <a:spLocks/>
          </p:cNvSpPr>
          <p:nvPr/>
        </p:nvSpPr>
        <p:spPr bwMode="auto">
          <a:xfrm>
            <a:off x="2516778" y="2767136"/>
            <a:ext cx="3106688"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研究目标</a:t>
            </a:r>
          </a:p>
        </p:txBody>
      </p:sp>
      <p:sp>
        <p:nvSpPr>
          <p:cNvPr id="7" name="内容占位符 2">
            <a:extLst>
              <a:ext uri="{FF2B5EF4-FFF2-40B4-BE49-F238E27FC236}">
                <a16:creationId xmlns:a16="http://schemas.microsoft.com/office/drawing/2014/main" id="{695F6347-2059-49C6-8CE2-F51170EDDF3A}"/>
              </a:ext>
            </a:extLst>
          </p:cNvPr>
          <p:cNvSpPr txBox="1">
            <a:spLocks/>
          </p:cNvSpPr>
          <p:nvPr/>
        </p:nvSpPr>
        <p:spPr bwMode="auto">
          <a:xfrm>
            <a:off x="2514600" y="3659832"/>
            <a:ext cx="5009728"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sp>
        <p:nvSpPr>
          <p:cNvPr id="9" name="内容占位符 2">
            <a:extLst>
              <a:ext uri="{FF2B5EF4-FFF2-40B4-BE49-F238E27FC236}">
                <a16:creationId xmlns:a16="http://schemas.microsoft.com/office/drawing/2014/main" id="{169BAB2B-09E7-4EB1-A5B2-ED159F561495}"/>
              </a:ext>
            </a:extLst>
          </p:cNvPr>
          <p:cNvSpPr txBox="1">
            <a:spLocks/>
          </p:cNvSpPr>
          <p:nvPr/>
        </p:nvSpPr>
        <p:spPr bwMode="auto">
          <a:xfrm>
            <a:off x="2514600" y="4552528"/>
            <a:ext cx="3106688"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拓展研究</a:t>
            </a:r>
          </a:p>
        </p:txBody>
      </p:sp>
    </p:spTree>
    <p:extLst>
      <p:ext uri="{BB962C8B-B14F-4D97-AF65-F5344CB8AC3E}">
        <p14:creationId xmlns:p14="http://schemas.microsoft.com/office/powerpoint/2010/main" val="12815537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7868C3E-6628-46EA-976D-03694EC1A931}"/>
              </a:ext>
            </a:extLst>
          </p:cNvPr>
          <p:cNvSpPr>
            <a:spLocks noGrp="1"/>
          </p:cNvSpPr>
          <p:nvPr>
            <p:ph idx="1"/>
          </p:nvPr>
        </p:nvSpPr>
        <p:spPr>
          <a:xfrm>
            <a:off x="0" y="494501"/>
            <a:ext cx="3785592" cy="676672"/>
          </a:xfrm>
        </p:spPr>
        <p:txBody>
          <a:bodyPr/>
          <a:lstStyle/>
          <a:p>
            <a:r>
              <a:rPr lang="zh-CN" altLang="en-US" dirty="0"/>
              <a:t>研究背景</a:t>
            </a:r>
          </a:p>
        </p:txBody>
      </p:sp>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328650" y="1269592"/>
            <a:ext cx="8486700" cy="53277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sz="1800" b="0" kern="0" dirty="0"/>
              <a:t>超流氦低温系统</a:t>
            </a:r>
            <a:endParaRPr lang="en-US" altLang="zh-CN" sz="1800" b="0" kern="0" dirty="0">
              <a:latin typeface="黑体" panose="02010609060101010101" pitchFamily="49" charset="-122"/>
              <a:ea typeface="黑体" panose="02010609060101010101" pitchFamily="49" charset="-122"/>
            </a:endParaRPr>
          </a:p>
          <a:p>
            <a:pPr lvl="1"/>
            <a:r>
              <a:rPr lang="en-US" altLang="zh-CN" sz="1600" b="0" kern="0" dirty="0"/>
              <a:t>4.2K/4.5K</a:t>
            </a:r>
            <a:r>
              <a:rPr lang="zh-CN" altLang="en-US" sz="1600" b="0" kern="0" dirty="0"/>
              <a:t>氦低温系统</a:t>
            </a:r>
            <a:r>
              <a:rPr lang="en-US" altLang="zh-CN" sz="1600" b="0" kern="0" dirty="0"/>
              <a:t>+1.8K/2K</a:t>
            </a:r>
            <a:r>
              <a:rPr lang="zh-CN" altLang="en-US" sz="1600" b="0" kern="0" dirty="0"/>
              <a:t>超流氦子系统</a:t>
            </a:r>
            <a:endParaRPr lang="en-US" altLang="zh-CN" sz="1600" b="0" kern="0" dirty="0"/>
          </a:p>
          <a:p>
            <a:pPr marL="457200" lvl="1" indent="0">
              <a:buNone/>
            </a:pPr>
            <a:r>
              <a:rPr lang="en-US" altLang="zh-CN" sz="1400" b="0" kern="0" dirty="0">
                <a:latin typeface="黑体" panose="02010609060101010101" pitchFamily="49" charset="-122"/>
                <a:ea typeface="黑体" panose="02010609060101010101" pitchFamily="49" charset="-122"/>
              </a:rPr>
              <a:t>  </a:t>
            </a:r>
            <a:r>
              <a:rPr lang="zh-CN" altLang="en-US" sz="1400" b="0" kern="0" dirty="0">
                <a:latin typeface="黑体" panose="02010609060101010101" pitchFamily="49" charset="-122"/>
                <a:ea typeface="黑体" panose="02010609060101010101" pitchFamily="49" charset="-122"/>
              </a:rPr>
              <a:t>压缩机组、换热器组、节流阀、</a:t>
            </a:r>
            <a:endParaRPr lang="en-US" altLang="zh-CN" sz="1400" b="0" kern="0" dirty="0">
              <a:latin typeface="黑体" panose="02010609060101010101" pitchFamily="49" charset="-122"/>
              <a:ea typeface="黑体" panose="02010609060101010101" pitchFamily="49" charset="-122"/>
            </a:endParaRPr>
          </a:p>
          <a:p>
            <a:pPr marL="457200" lvl="1" indent="0">
              <a:buNone/>
            </a:pPr>
            <a:r>
              <a:rPr lang="en-US" altLang="zh-CN" sz="1400" b="0" kern="0" dirty="0">
                <a:latin typeface="黑体" panose="02010609060101010101" pitchFamily="49" charset="-122"/>
                <a:ea typeface="黑体" panose="02010609060101010101" pitchFamily="49" charset="-122"/>
              </a:rPr>
              <a:t>  </a:t>
            </a:r>
            <a:r>
              <a:rPr lang="zh-CN" altLang="en-US" sz="1400" b="0" kern="0" dirty="0">
                <a:latin typeface="黑体" panose="02010609060101010101" pitchFamily="49" charset="-122"/>
                <a:ea typeface="黑体" panose="02010609060101010101" pitchFamily="49" charset="-122"/>
              </a:rPr>
              <a:t>泵组、加热器、冷压缩机组等</a:t>
            </a:r>
            <a:endParaRPr lang="en-US" altLang="zh-CN" sz="1600" b="0" kern="0" dirty="0"/>
          </a:p>
          <a:p>
            <a:pPr lvl="1"/>
            <a:r>
              <a:rPr lang="zh-CN" altLang="en-US" sz="1800" b="0" kern="0" dirty="0"/>
              <a:t>运行过程</a:t>
            </a:r>
            <a:endParaRPr lang="en-US" altLang="zh-CN" sz="1800" b="0" kern="0" dirty="0"/>
          </a:p>
          <a:p>
            <a:pPr marL="0" indent="0" algn="just">
              <a:buNone/>
            </a:pPr>
            <a:r>
              <a:rPr lang="zh-CN" altLang="en-US" sz="1400" b="0" dirty="0">
                <a:solidFill>
                  <a:schemeClr val="tx1"/>
                </a:solidFill>
                <a:latin typeface="黑体" panose="02010609060101010101" pitchFamily="49" charset="-122"/>
                <a:ea typeface="黑体" panose="02010609060101010101" pitchFamily="49" charset="-122"/>
              </a:rPr>
              <a:t>    </a:t>
            </a:r>
            <a:r>
              <a:rPr lang="zh-CN" altLang="en-US" sz="1200" b="0" dirty="0">
                <a:solidFill>
                  <a:schemeClr val="tx1"/>
                </a:solidFill>
                <a:latin typeface="黑体" panose="02010609060101010101" pitchFamily="49" charset="-122"/>
                <a:ea typeface="黑体" panose="02010609060101010101" pitchFamily="49" charset="-122"/>
              </a:rPr>
              <a:t>常温氦气经过</a:t>
            </a:r>
            <a:r>
              <a:rPr lang="en-US" altLang="zh-CN" sz="1200" b="0" dirty="0">
                <a:solidFill>
                  <a:schemeClr val="tx1"/>
                </a:solidFill>
                <a:latin typeface="黑体" panose="02010609060101010101" pitchFamily="49" charset="-122"/>
                <a:ea typeface="黑体" panose="02010609060101010101" pitchFamily="49" charset="-122"/>
              </a:rPr>
              <a:t>4.2K</a:t>
            </a:r>
            <a:r>
              <a:rPr lang="zh-CN" altLang="en-US" sz="1200" b="0" dirty="0">
                <a:solidFill>
                  <a:schemeClr val="tx1"/>
                </a:solidFill>
                <a:latin typeface="黑体" panose="02010609060101010101" pitchFamily="49" charset="-122"/>
                <a:ea typeface="黑体" panose="02010609060101010101" pitchFamily="49" charset="-122"/>
              </a:rPr>
              <a:t>低温系统后温度降低到</a:t>
            </a:r>
            <a:r>
              <a:rPr lang="en-US" altLang="zh-CN" sz="1200" b="0" dirty="0">
                <a:solidFill>
                  <a:schemeClr val="tx1"/>
                </a:solidFill>
                <a:latin typeface="黑体" panose="02010609060101010101" pitchFamily="49" charset="-122"/>
                <a:ea typeface="黑体" panose="02010609060101010101" pitchFamily="49" charset="-122"/>
              </a:rPr>
              <a:t>4.2K</a:t>
            </a:r>
            <a:r>
              <a:rPr lang="zh-CN" altLang="en-US" sz="1200" b="0" dirty="0">
                <a:solidFill>
                  <a:schemeClr val="tx1"/>
                </a:solidFill>
                <a:latin typeface="黑体" panose="02010609060101010101" pitchFamily="49" charset="-122"/>
                <a:ea typeface="黑体" panose="02010609060101010101" pitchFamily="49" charset="-122"/>
              </a:rPr>
              <a:t>，降低液氦池内的压力，</a:t>
            </a:r>
            <a:endParaRPr lang="en-US" altLang="zh-CN" sz="1200" b="0" dirty="0">
              <a:solidFill>
                <a:schemeClr val="tx1"/>
              </a:solidFill>
              <a:latin typeface="黑体" panose="02010609060101010101" pitchFamily="49" charset="-122"/>
              <a:ea typeface="黑体" panose="02010609060101010101" pitchFamily="49" charset="-122"/>
            </a:endParaRPr>
          </a:p>
          <a:p>
            <a:pPr marL="0" indent="0" algn="just">
              <a:buNone/>
            </a:pPr>
            <a:r>
              <a:rPr lang="en-US" altLang="zh-CN" sz="1200" b="0" dirty="0">
                <a:solidFill>
                  <a:schemeClr val="tx1"/>
                </a:solidFill>
                <a:latin typeface="黑体" panose="02010609060101010101" pitchFamily="49" charset="-122"/>
                <a:ea typeface="黑体" panose="02010609060101010101" pitchFamily="49" charset="-122"/>
              </a:rPr>
              <a:t>    </a:t>
            </a:r>
            <a:r>
              <a:rPr lang="zh-CN" altLang="en-US" sz="1200" b="0" dirty="0">
                <a:solidFill>
                  <a:schemeClr val="tx1"/>
                </a:solidFill>
                <a:latin typeface="黑体" panose="02010609060101010101" pitchFamily="49" charset="-122"/>
                <a:ea typeface="黑体" panose="02010609060101010101" pitchFamily="49" charset="-122"/>
              </a:rPr>
              <a:t>使压力低于</a:t>
            </a:r>
            <a:r>
              <a:rPr lang="en-US" altLang="zh-CN" sz="1200" b="0" dirty="0">
                <a:solidFill>
                  <a:schemeClr val="tx1"/>
                </a:solidFill>
                <a:latin typeface="黑体" panose="02010609060101010101" pitchFamily="49" charset="-122"/>
                <a:ea typeface="黑体" panose="02010609060101010101" pitchFamily="49" charset="-122"/>
              </a:rPr>
              <a:t>50kPa</a:t>
            </a:r>
            <a:r>
              <a:rPr lang="zh-CN" altLang="en-US" sz="1200" b="0" dirty="0">
                <a:solidFill>
                  <a:schemeClr val="tx1"/>
                </a:solidFill>
                <a:latin typeface="黑体" panose="02010609060101010101" pitchFamily="49" charset="-122"/>
                <a:ea typeface="黑体" panose="02010609060101010101" pitchFamily="49" charset="-122"/>
              </a:rPr>
              <a:t>，即可产生饱和态超流氦，</a:t>
            </a:r>
            <a:r>
              <a:rPr lang="en-US" altLang="zh-CN" sz="1200" b="0" dirty="0">
                <a:solidFill>
                  <a:schemeClr val="tx1"/>
                </a:solidFill>
                <a:latin typeface="黑体" panose="02010609060101010101" pitchFamily="49" charset="-122"/>
                <a:ea typeface="黑体" panose="02010609060101010101" pitchFamily="49" charset="-122"/>
              </a:rPr>
              <a:t>1.8K/16mbar</a:t>
            </a:r>
            <a:r>
              <a:rPr lang="zh-CN" altLang="en-US" sz="1200" b="0" dirty="0">
                <a:solidFill>
                  <a:schemeClr val="tx1"/>
                </a:solidFill>
                <a:latin typeface="黑体" panose="02010609060101010101" pitchFamily="49" charset="-122"/>
                <a:ea typeface="黑体" panose="02010609060101010101" pitchFamily="49" charset="-122"/>
              </a:rPr>
              <a:t>，</a:t>
            </a:r>
            <a:r>
              <a:rPr lang="en-US" altLang="zh-CN" sz="1200" b="0" dirty="0">
                <a:solidFill>
                  <a:schemeClr val="tx1"/>
                </a:solidFill>
                <a:latin typeface="黑体" panose="02010609060101010101" pitchFamily="49" charset="-122"/>
                <a:ea typeface="黑体" panose="02010609060101010101" pitchFamily="49" charset="-122"/>
              </a:rPr>
              <a:t>2K/31mbar</a:t>
            </a:r>
            <a:r>
              <a:rPr lang="zh-CN" altLang="en-US" sz="1200" b="0" dirty="0">
                <a:solidFill>
                  <a:schemeClr val="tx1"/>
                </a:solidFill>
                <a:latin typeface="黑体" panose="02010609060101010101" pitchFamily="49" charset="-122"/>
                <a:ea typeface="黑体" panose="02010609060101010101" pitchFamily="49" charset="-122"/>
              </a:rPr>
              <a:t>。</a:t>
            </a:r>
            <a:endParaRPr lang="en-US" altLang="zh-CN" sz="1200" b="0" dirty="0">
              <a:solidFill>
                <a:schemeClr val="tx1"/>
              </a:solidFill>
              <a:latin typeface="黑体" panose="02010609060101010101" pitchFamily="49" charset="-122"/>
              <a:ea typeface="黑体" panose="02010609060101010101" pitchFamily="49" charset="-122"/>
            </a:endParaRPr>
          </a:p>
          <a:p>
            <a:pPr marL="0" indent="0" algn="just">
              <a:buNone/>
            </a:pPr>
            <a:r>
              <a:rPr lang="zh-CN" altLang="en-US" sz="1200" b="0" dirty="0">
                <a:solidFill>
                  <a:schemeClr val="tx1"/>
                </a:solidFill>
                <a:latin typeface="黑体" panose="02010609060101010101" pitchFamily="49" charset="-122"/>
                <a:ea typeface="黑体" panose="02010609060101010101" pitchFamily="49" charset="-122"/>
              </a:rPr>
              <a:t>    氦气在换热器中被返回负压氦气进一步冷却，通过</a:t>
            </a:r>
            <a:r>
              <a:rPr lang="en-US" altLang="zh-CN" sz="1200" b="0" dirty="0">
                <a:solidFill>
                  <a:schemeClr val="tx1"/>
                </a:solidFill>
                <a:latin typeface="黑体" panose="02010609060101010101" pitchFamily="49" charset="-122"/>
                <a:ea typeface="黑体" panose="02010609060101010101" pitchFamily="49" charset="-122"/>
              </a:rPr>
              <a:t>J-T</a:t>
            </a:r>
            <a:r>
              <a:rPr lang="zh-CN" altLang="en-US" sz="1200" b="0" dirty="0">
                <a:solidFill>
                  <a:schemeClr val="tx1"/>
                </a:solidFill>
                <a:latin typeface="黑体" panose="02010609060101010101" pitchFamily="49" charset="-122"/>
                <a:ea typeface="黑体" panose="02010609060101010101" pitchFamily="49" charset="-122"/>
              </a:rPr>
              <a:t>阀膨胀降压到</a:t>
            </a:r>
            <a:r>
              <a:rPr lang="en-US" altLang="zh-CN" sz="1200" b="0" dirty="0">
                <a:solidFill>
                  <a:schemeClr val="tx1"/>
                </a:solidFill>
                <a:latin typeface="黑体" panose="02010609060101010101" pitchFamily="49" charset="-122"/>
                <a:ea typeface="黑体" panose="02010609060101010101" pitchFamily="49" charset="-122"/>
              </a:rPr>
              <a:t>31mbar</a:t>
            </a:r>
          </a:p>
          <a:p>
            <a:pPr marL="0" indent="0" algn="just">
              <a:buNone/>
            </a:pPr>
            <a:r>
              <a:rPr lang="en-US" altLang="zh-CN" sz="1200" b="0" dirty="0">
                <a:solidFill>
                  <a:schemeClr val="tx1"/>
                </a:solidFill>
                <a:latin typeface="黑体" panose="02010609060101010101" pitchFamily="49" charset="-122"/>
                <a:ea typeface="黑体" panose="02010609060101010101" pitchFamily="49" charset="-122"/>
              </a:rPr>
              <a:t>    </a:t>
            </a:r>
            <a:r>
              <a:rPr lang="zh-CN" altLang="en-US" sz="1200" b="0" dirty="0">
                <a:solidFill>
                  <a:schemeClr val="tx1"/>
                </a:solidFill>
                <a:latin typeface="黑体" panose="02010609060101010101" pitchFamily="49" charset="-122"/>
                <a:ea typeface="黑体" panose="02010609060101010101" pitchFamily="49" charset="-122"/>
              </a:rPr>
              <a:t>变成</a:t>
            </a:r>
            <a:r>
              <a:rPr lang="en-US" altLang="zh-CN" sz="1200" b="0" dirty="0">
                <a:solidFill>
                  <a:schemeClr val="tx1"/>
                </a:solidFill>
                <a:latin typeface="黑体" panose="02010609060101010101" pitchFamily="49" charset="-122"/>
                <a:ea typeface="黑体" panose="02010609060101010101" pitchFamily="49" charset="-122"/>
              </a:rPr>
              <a:t>2K</a:t>
            </a:r>
            <a:r>
              <a:rPr lang="zh-CN" altLang="en-US" sz="1200" b="0" dirty="0">
                <a:solidFill>
                  <a:schemeClr val="tx1"/>
                </a:solidFill>
                <a:latin typeface="黑体" panose="02010609060101010101" pitchFamily="49" charset="-122"/>
                <a:ea typeface="黑体" panose="02010609060101010101" pitchFamily="49" charset="-122"/>
              </a:rPr>
              <a:t>的超流氦注入到低温恒温腔中。返流的负压冷氦气被加压加热到常温，</a:t>
            </a:r>
            <a:endParaRPr lang="en-US" altLang="zh-CN" sz="1200" b="0" dirty="0">
              <a:solidFill>
                <a:schemeClr val="tx1"/>
              </a:solidFill>
              <a:latin typeface="黑体" panose="02010609060101010101" pitchFamily="49" charset="-122"/>
              <a:ea typeface="黑体" panose="02010609060101010101" pitchFamily="49" charset="-122"/>
            </a:endParaRPr>
          </a:p>
          <a:p>
            <a:pPr marL="0" indent="0" algn="just">
              <a:buNone/>
            </a:pPr>
            <a:r>
              <a:rPr lang="en-US" altLang="zh-CN" sz="1200" b="0" dirty="0">
                <a:solidFill>
                  <a:schemeClr val="tx1"/>
                </a:solidFill>
                <a:latin typeface="黑体" panose="02010609060101010101" pitchFamily="49" charset="-122"/>
                <a:ea typeface="黑体" panose="02010609060101010101" pitchFamily="49" charset="-122"/>
              </a:rPr>
              <a:t>    </a:t>
            </a:r>
            <a:r>
              <a:rPr lang="zh-CN" altLang="en-US" sz="1200" b="0" dirty="0">
                <a:solidFill>
                  <a:schemeClr val="tx1"/>
                </a:solidFill>
                <a:latin typeface="黑体" panose="02010609060101010101" pitchFamily="49" charset="-122"/>
                <a:ea typeface="黑体" panose="02010609060101010101" pitchFamily="49" charset="-122"/>
              </a:rPr>
              <a:t>泵送回</a:t>
            </a:r>
            <a:r>
              <a:rPr lang="en-US" altLang="zh-CN" sz="1200" b="0" dirty="0">
                <a:solidFill>
                  <a:schemeClr val="tx1"/>
                </a:solidFill>
                <a:latin typeface="黑体" panose="02010609060101010101" pitchFamily="49" charset="-122"/>
                <a:ea typeface="黑体" panose="02010609060101010101" pitchFamily="49" charset="-122"/>
              </a:rPr>
              <a:t>4.2K</a:t>
            </a:r>
            <a:r>
              <a:rPr lang="zh-CN" altLang="en-US" sz="1200" b="0" dirty="0">
                <a:solidFill>
                  <a:schemeClr val="tx1"/>
                </a:solidFill>
                <a:latin typeface="黑体" panose="02010609060101010101" pitchFamily="49" charset="-122"/>
                <a:ea typeface="黑体" panose="02010609060101010101" pitchFamily="49" charset="-122"/>
              </a:rPr>
              <a:t>氦制冷系统的常温压缩机回路。</a:t>
            </a:r>
          </a:p>
          <a:p>
            <a:pPr lvl="1"/>
            <a:r>
              <a:rPr lang="zh-CN" altLang="en-US" sz="1800" b="0" kern="0" dirty="0"/>
              <a:t>超流氦冷却</a:t>
            </a:r>
            <a:endParaRPr lang="en-US" altLang="zh-CN" sz="1800" b="0" kern="0" dirty="0"/>
          </a:p>
          <a:p>
            <a:pPr marL="457200" lvl="1" indent="0">
              <a:buNone/>
            </a:pPr>
            <a:r>
              <a:rPr lang="zh-CN" altLang="en-US" sz="1200" b="0" kern="0" dirty="0">
                <a:latin typeface="黑体" panose="02010609060101010101" pitchFamily="49" charset="-122"/>
                <a:ea typeface="黑体" panose="02010609060101010101" pitchFamily="49" charset="-122"/>
              </a:rPr>
              <a:t>正常态氦（</a:t>
            </a:r>
            <a:r>
              <a:rPr lang="en-US" altLang="zh-CN" sz="1100" dirty="0" err="1">
                <a:latin typeface="Times New Roman" panose="02020603050405020304" pitchFamily="18" charset="0"/>
                <a:ea typeface="宋体" panose="02010600030101010101" pitchFamily="2" charset="-122"/>
              </a:rPr>
              <a:t>HeI</a:t>
            </a:r>
            <a:r>
              <a:rPr lang="zh-CN" altLang="en-US" sz="1200" b="0" kern="0" dirty="0">
                <a:latin typeface="黑体" panose="02010609060101010101" pitchFamily="49" charset="-122"/>
                <a:ea typeface="黑体" panose="02010609060101010101" pitchFamily="49" charset="-122"/>
              </a:rPr>
              <a:t>） </a:t>
            </a:r>
            <a:r>
              <a:rPr lang="en-US" altLang="zh-CN" sz="1200" b="0" kern="0" dirty="0">
                <a:latin typeface="黑体" panose="02010609060101010101" pitchFamily="49" charset="-122"/>
                <a:ea typeface="黑体" panose="02010609060101010101" pitchFamily="49" charset="-122"/>
              </a:rPr>
              <a:t>LEP</a:t>
            </a:r>
            <a:r>
              <a:rPr lang="zh-CN" altLang="en-US" sz="1200" b="0" kern="0" dirty="0">
                <a:latin typeface="黑体" panose="02010609060101010101" pitchFamily="49" charset="-122"/>
                <a:ea typeface="黑体" panose="02010609060101010101" pitchFamily="49" charset="-122"/>
              </a:rPr>
              <a:t>、</a:t>
            </a:r>
            <a:r>
              <a:rPr lang="en-US" altLang="zh-CN" sz="1200" b="0" kern="0" dirty="0">
                <a:latin typeface="黑体" panose="02010609060101010101" pitchFamily="49" charset="-122"/>
                <a:ea typeface="黑体" panose="02010609060101010101" pitchFamily="49" charset="-122"/>
              </a:rPr>
              <a:t>KEKB</a:t>
            </a:r>
            <a:r>
              <a:rPr lang="zh-CN" altLang="en-US" sz="1200" b="0" kern="0" dirty="0">
                <a:latin typeface="黑体" panose="02010609060101010101" pitchFamily="49" charset="-122"/>
                <a:ea typeface="黑体" panose="02010609060101010101" pitchFamily="49" charset="-122"/>
              </a:rPr>
              <a:t>、</a:t>
            </a:r>
            <a:r>
              <a:rPr lang="en-US" altLang="zh-CN" sz="1200" b="0" kern="0" dirty="0">
                <a:latin typeface="黑体" panose="02010609060101010101" pitchFamily="49" charset="-122"/>
                <a:ea typeface="黑体" panose="02010609060101010101" pitchFamily="49" charset="-122"/>
              </a:rPr>
              <a:t>HERA</a:t>
            </a:r>
          </a:p>
          <a:p>
            <a:pPr marL="457200" lvl="1" indent="0">
              <a:buNone/>
            </a:pPr>
            <a:r>
              <a:rPr lang="zh-CN" altLang="en-US" sz="1200" b="0" kern="0" dirty="0">
                <a:latin typeface="黑体" panose="02010609060101010101" pitchFamily="49" charset="-122"/>
                <a:ea typeface="黑体" panose="02010609060101010101" pitchFamily="49" charset="-122"/>
              </a:rPr>
              <a:t>超流氦（</a:t>
            </a:r>
            <a:r>
              <a:rPr lang="en-US" altLang="zh-CN" sz="1100" dirty="0" err="1">
                <a:latin typeface="Times New Roman" panose="02020603050405020304" pitchFamily="18" charset="0"/>
                <a:ea typeface="宋体" panose="02010600030101010101" pitchFamily="2" charset="-122"/>
              </a:rPr>
              <a:t>HeII</a:t>
            </a:r>
            <a:r>
              <a:rPr lang="zh-CN" altLang="en-US" sz="1200" b="0" kern="0" dirty="0">
                <a:latin typeface="黑体" panose="02010609060101010101" pitchFamily="49" charset="-122"/>
                <a:ea typeface="黑体" panose="02010609060101010101" pitchFamily="49" charset="-122"/>
              </a:rPr>
              <a:t>）</a:t>
            </a:r>
            <a:r>
              <a:rPr lang="en-US" altLang="zh-CN" sz="1200" b="0" kern="0" dirty="0">
                <a:latin typeface="黑体" panose="02010609060101010101" pitchFamily="49" charset="-122"/>
                <a:ea typeface="黑体" panose="02010609060101010101" pitchFamily="49" charset="-122"/>
              </a:rPr>
              <a:t> LHC</a:t>
            </a:r>
            <a:r>
              <a:rPr lang="zh-CN" altLang="en-US" sz="1200" b="0" kern="0" dirty="0">
                <a:latin typeface="黑体" panose="02010609060101010101" pitchFamily="49" charset="-122"/>
                <a:ea typeface="黑体" panose="02010609060101010101" pitchFamily="49" charset="-122"/>
              </a:rPr>
              <a:t>、</a:t>
            </a:r>
            <a:r>
              <a:rPr lang="en-US" altLang="zh-CN" sz="1200" b="0" kern="0" dirty="0">
                <a:latin typeface="黑体" panose="02010609060101010101" pitchFamily="49" charset="-122"/>
                <a:ea typeface="黑体" panose="02010609060101010101" pitchFamily="49" charset="-122"/>
              </a:rPr>
              <a:t>TESLA</a:t>
            </a:r>
            <a:r>
              <a:rPr lang="zh-CN" altLang="en-US" sz="1200" b="0" kern="0" dirty="0">
                <a:latin typeface="黑体" panose="02010609060101010101" pitchFamily="49" charset="-122"/>
                <a:ea typeface="黑体" panose="02010609060101010101" pitchFamily="49" charset="-122"/>
              </a:rPr>
              <a:t>、</a:t>
            </a:r>
            <a:r>
              <a:rPr lang="en-US" altLang="zh-CN" sz="1200" b="0" kern="0" dirty="0">
                <a:latin typeface="黑体" panose="02010609060101010101" pitchFamily="49" charset="-122"/>
                <a:ea typeface="黑体" panose="02010609060101010101" pitchFamily="49" charset="-122"/>
              </a:rPr>
              <a:t>SRF</a:t>
            </a:r>
            <a:r>
              <a:rPr lang="zh-CN" altLang="en-US" sz="1200" b="0" kern="0" dirty="0">
                <a:latin typeface="黑体" panose="02010609060101010101" pitchFamily="49" charset="-122"/>
                <a:ea typeface="黑体" panose="02010609060101010101" pitchFamily="49" charset="-122"/>
              </a:rPr>
              <a:t>测试平台</a:t>
            </a:r>
            <a:endParaRPr lang="en-US" altLang="zh-CN" sz="1200" b="0" kern="0" dirty="0">
              <a:latin typeface="黑体" panose="02010609060101010101" pitchFamily="49" charset="-122"/>
              <a:ea typeface="黑体" panose="02010609060101010101" pitchFamily="49" charset="-122"/>
            </a:endParaRPr>
          </a:p>
          <a:p>
            <a:pPr marL="457200" lvl="1" indent="0">
              <a:buNone/>
            </a:pPr>
            <a:r>
              <a:rPr lang="zh-CN" altLang="en-US" sz="1200" b="0" kern="0" dirty="0">
                <a:latin typeface="黑体" panose="02010609060101010101" pitchFamily="49" charset="-122"/>
                <a:ea typeface="黑体" panose="02010609060101010101" pitchFamily="49" charset="-122"/>
              </a:rPr>
              <a:t>超流氦具有低黏度、高比热、高热传导的特点。其良好的流动性容易渗透到磁体内部，迅速消除热扰动</a:t>
            </a:r>
            <a:endParaRPr lang="en-US" altLang="zh-CN" sz="1200" b="0" kern="0" dirty="0">
              <a:latin typeface="黑体" panose="02010609060101010101" pitchFamily="49" charset="-122"/>
              <a:ea typeface="黑体" panose="02010609060101010101" pitchFamily="49" charset="-122"/>
            </a:endParaRPr>
          </a:p>
          <a:p>
            <a:pPr marL="457200" lvl="1" indent="0">
              <a:buNone/>
            </a:pPr>
            <a:r>
              <a:rPr lang="zh-CN" altLang="en-US" sz="1200" b="0" kern="0" dirty="0">
                <a:latin typeface="黑体" panose="02010609060101010101" pitchFamily="49" charset="-122"/>
                <a:ea typeface="黑体" panose="02010609060101010101" pitchFamily="49" charset="-122"/>
              </a:rPr>
              <a:t>能增加超导磁体的裕量，提高线圈临界电流密度，提升超导磁体抗热扰动能力和稳定性，磁体内部温度均匀</a:t>
            </a:r>
            <a:endParaRPr lang="en-US" altLang="zh-CN" sz="1200" b="0" kern="0" dirty="0">
              <a:latin typeface="黑体" panose="02010609060101010101" pitchFamily="49" charset="-122"/>
              <a:ea typeface="黑体" panose="02010609060101010101" pitchFamily="49" charset="-122"/>
            </a:endParaRPr>
          </a:p>
          <a:p>
            <a:pPr marL="457200" lvl="1" indent="0">
              <a:buNone/>
            </a:pPr>
            <a:endParaRPr lang="en-US" altLang="zh-CN" sz="1200" b="0" kern="0" dirty="0">
              <a:latin typeface="黑体" panose="02010609060101010101" pitchFamily="49" charset="-122"/>
              <a:ea typeface="黑体" panose="02010609060101010101" pitchFamily="49" charset="-122"/>
            </a:endParaRPr>
          </a:p>
          <a:p>
            <a:pPr marL="457200" lvl="1" indent="0">
              <a:buNone/>
            </a:pPr>
            <a:endParaRPr lang="en-US" altLang="zh-CN" sz="1800" b="0" kern="0" dirty="0"/>
          </a:p>
          <a:p>
            <a:pPr marL="457200" lvl="1" indent="0">
              <a:buNone/>
            </a:pPr>
            <a:endParaRPr lang="en-US" altLang="zh-CN" sz="1600" b="0" kern="0" dirty="0">
              <a:latin typeface="黑体" panose="02010609060101010101" pitchFamily="49" charset="-122"/>
              <a:ea typeface="黑体" panose="02010609060101010101" pitchFamily="49" charset="-122"/>
            </a:endParaRPr>
          </a:p>
          <a:p>
            <a:pPr marL="457200" lvl="1" indent="0">
              <a:buNone/>
            </a:pPr>
            <a:endParaRPr lang="en-US" altLang="zh-CN" sz="1600" b="0" kern="0" dirty="0">
              <a:latin typeface="黑体" panose="02010609060101010101" pitchFamily="49" charset="-122"/>
              <a:ea typeface="黑体" panose="02010609060101010101" pitchFamily="49" charset="-122"/>
            </a:endParaRPr>
          </a:p>
          <a:p>
            <a:pPr lvl="1"/>
            <a:endParaRPr lang="en-US" altLang="zh-CN" sz="1600" b="0" kern="0" dirty="0"/>
          </a:p>
        </p:txBody>
      </p:sp>
      <p:pic>
        <p:nvPicPr>
          <p:cNvPr id="7" name="图片 6">
            <a:extLst>
              <a:ext uri="{FF2B5EF4-FFF2-40B4-BE49-F238E27FC236}">
                <a16:creationId xmlns:a16="http://schemas.microsoft.com/office/drawing/2014/main" id="{47E66495-24AE-4664-8EFF-3232FFD3CE48}"/>
              </a:ext>
            </a:extLst>
          </p:cNvPr>
          <p:cNvPicPr>
            <a:picLocks noChangeAspect="1"/>
          </p:cNvPicPr>
          <p:nvPr/>
        </p:nvPicPr>
        <p:blipFill>
          <a:blip r:embed="rId3"/>
          <a:stretch>
            <a:fillRect/>
          </a:stretch>
        </p:blipFill>
        <p:spPr>
          <a:xfrm>
            <a:off x="6219377" y="311871"/>
            <a:ext cx="2924623" cy="3600000"/>
          </a:xfrm>
          <a:prstGeom prst="rect">
            <a:avLst/>
          </a:prstGeom>
        </p:spPr>
      </p:pic>
      <p:sp>
        <p:nvSpPr>
          <p:cNvPr id="5" name="内容占位符 2">
            <a:extLst>
              <a:ext uri="{FF2B5EF4-FFF2-40B4-BE49-F238E27FC236}">
                <a16:creationId xmlns:a16="http://schemas.microsoft.com/office/drawing/2014/main" id="{CA4116B3-ADD1-44D2-A417-5CB44A797C88}"/>
              </a:ext>
            </a:extLst>
          </p:cNvPr>
          <p:cNvSpPr txBox="1">
            <a:spLocks/>
          </p:cNvSpPr>
          <p:nvPr/>
        </p:nvSpPr>
        <p:spPr bwMode="auto">
          <a:xfrm>
            <a:off x="6012160" y="3933471"/>
            <a:ext cx="2919951" cy="7469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marL="0" indent="0" algn="just">
              <a:buNone/>
            </a:pPr>
            <a:r>
              <a:rPr lang="zh-CN" altLang="en-US" sz="1100" b="0" kern="0" dirty="0">
                <a:solidFill>
                  <a:schemeClr val="tx1"/>
                </a:solidFill>
              </a:rPr>
              <a:t>德国</a:t>
            </a:r>
            <a:r>
              <a:rPr lang="en-US" altLang="zh-CN" sz="1100" b="0" kern="0" dirty="0">
                <a:solidFill>
                  <a:schemeClr val="tx1"/>
                </a:solidFill>
              </a:rPr>
              <a:t>DESY</a:t>
            </a:r>
            <a:r>
              <a:rPr lang="zh-CN" altLang="en-US" sz="1100" b="0" kern="0" dirty="0">
                <a:solidFill>
                  <a:schemeClr val="tx1"/>
                </a:solidFill>
              </a:rPr>
              <a:t>的</a:t>
            </a:r>
            <a:r>
              <a:rPr lang="en-US" altLang="zh-CN" sz="1100" b="0" kern="0" dirty="0">
                <a:solidFill>
                  <a:schemeClr val="tx1"/>
                </a:solidFill>
              </a:rPr>
              <a:t>TESAL</a:t>
            </a:r>
            <a:r>
              <a:rPr lang="zh-CN" altLang="en-US" sz="1100" b="0" kern="0" dirty="0">
                <a:solidFill>
                  <a:schemeClr val="tx1"/>
                </a:solidFill>
              </a:rPr>
              <a:t>项目</a:t>
            </a:r>
            <a:endParaRPr lang="en-US" altLang="zh-CN" sz="1100" b="0" kern="0" dirty="0">
              <a:solidFill>
                <a:schemeClr val="tx1"/>
              </a:solidFill>
            </a:endParaRPr>
          </a:p>
          <a:p>
            <a:pPr marL="0" indent="0" algn="just">
              <a:buNone/>
            </a:pPr>
            <a:r>
              <a:rPr lang="zh-CN" altLang="en-US" sz="1100" b="0" kern="0" dirty="0"/>
              <a:t>（</a:t>
            </a:r>
            <a:r>
              <a:rPr lang="en-US" altLang="zh-CN" sz="1050" b="0" dirty="0">
                <a:solidFill>
                  <a:schemeClr val="tx1"/>
                </a:solidFill>
                <a:latin typeface="黑体" panose="02010609060101010101" pitchFamily="49" charset="-122"/>
                <a:ea typeface="黑体" panose="02010609060101010101" pitchFamily="49" charset="-122"/>
              </a:rPr>
              <a:t>16</a:t>
            </a:r>
            <a:r>
              <a:rPr lang="zh-CN" altLang="en-US" sz="1050" b="0" dirty="0">
                <a:solidFill>
                  <a:schemeClr val="tx1"/>
                </a:solidFill>
                <a:latin typeface="黑体" panose="02010609060101010101" pitchFamily="49" charset="-122"/>
                <a:ea typeface="黑体" panose="02010609060101010101" pitchFamily="49" charset="-122"/>
              </a:rPr>
              <a:t>台制冷机供温</a:t>
            </a:r>
            <a:r>
              <a:rPr lang="en-US" altLang="zh-CN" sz="1050" b="0" dirty="0">
                <a:solidFill>
                  <a:schemeClr val="tx1"/>
                </a:solidFill>
                <a:latin typeface="黑体" panose="02010609060101010101" pitchFamily="49" charset="-122"/>
                <a:ea typeface="黑体" panose="02010609060101010101" pitchFamily="49" charset="-122"/>
              </a:rPr>
              <a:t>80K</a:t>
            </a:r>
            <a:r>
              <a:rPr lang="zh-CN" altLang="en-US" sz="1050" b="0" dirty="0">
                <a:solidFill>
                  <a:schemeClr val="tx1"/>
                </a:solidFill>
                <a:latin typeface="黑体" panose="02010609060101010101" pitchFamily="49" charset="-122"/>
                <a:ea typeface="黑体" panose="02010609060101010101" pitchFamily="49" charset="-122"/>
              </a:rPr>
              <a:t>、</a:t>
            </a:r>
            <a:r>
              <a:rPr lang="en-US" altLang="zh-CN" sz="1050" b="0" dirty="0">
                <a:solidFill>
                  <a:schemeClr val="tx1"/>
                </a:solidFill>
                <a:latin typeface="黑体" panose="02010609060101010101" pitchFamily="49" charset="-122"/>
                <a:ea typeface="黑体" panose="02010609060101010101" pitchFamily="49" charset="-122"/>
              </a:rPr>
              <a:t>40K</a:t>
            </a:r>
            <a:r>
              <a:rPr lang="zh-CN" altLang="en-US" sz="1050" b="0" dirty="0">
                <a:solidFill>
                  <a:schemeClr val="tx1"/>
                </a:solidFill>
                <a:latin typeface="黑体" panose="02010609060101010101" pitchFamily="49" charset="-122"/>
                <a:ea typeface="黑体" panose="02010609060101010101" pitchFamily="49" charset="-122"/>
              </a:rPr>
              <a:t>、</a:t>
            </a:r>
            <a:r>
              <a:rPr lang="en-US" altLang="zh-CN" sz="1050" b="0" dirty="0">
                <a:solidFill>
                  <a:schemeClr val="tx1"/>
                </a:solidFill>
                <a:latin typeface="黑体" panose="02010609060101010101" pitchFamily="49" charset="-122"/>
                <a:ea typeface="黑体" panose="02010609060101010101" pitchFamily="49" charset="-122"/>
              </a:rPr>
              <a:t>5K</a:t>
            </a:r>
            <a:r>
              <a:rPr lang="zh-CN" altLang="en-US" sz="1050" b="0" dirty="0">
                <a:solidFill>
                  <a:schemeClr val="tx1"/>
                </a:solidFill>
                <a:latin typeface="黑体" panose="02010609060101010101" pitchFamily="49" charset="-122"/>
                <a:ea typeface="黑体" panose="02010609060101010101" pitchFamily="49" charset="-122"/>
              </a:rPr>
              <a:t>、</a:t>
            </a:r>
            <a:r>
              <a:rPr lang="en-US" altLang="zh-CN" sz="1050" b="0" dirty="0">
                <a:solidFill>
                  <a:schemeClr val="tx1"/>
                </a:solidFill>
                <a:latin typeface="黑体" panose="02010609060101010101" pitchFamily="49" charset="-122"/>
                <a:ea typeface="黑体" panose="02010609060101010101" pitchFamily="49" charset="-122"/>
              </a:rPr>
              <a:t>4.4K</a:t>
            </a:r>
            <a:r>
              <a:rPr lang="zh-CN" altLang="en-US" sz="1050" b="0" dirty="0">
                <a:solidFill>
                  <a:schemeClr val="tx1"/>
                </a:solidFill>
                <a:latin typeface="黑体" panose="02010609060101010101" pitchFamily="49" charset="-122"/>
                <a:ea typeface="黑体" panose="02010609060101010101" pitchFamily="49" charset="-122"/>
              </a:rPr>
              <a:t>、</a:t>
            </a:r>
            <a:r>
              <a:rPr lang="en-US" altLang="zh-CN" sz="1050" b="0" dirty="0">
                <a:solidFill>
                  <a:schemeClr val="tx1"/>
                </a:solidFill>
                <a:latin typeface="黑体" panose="02010609060101010101" pitchFamily="49" charset="-122"/>
                <a:ea typeface="黑体" panose="02010609060101010101" pitchFamily="49" charset="-122"/>
              </a:rPr>
              <a:t>2.2K</a:t>
            </a:r>
          </a:p>
          <a:p>
            <a:pPr marL="0" indent="0" algn="just">
              <a:buNone/>
            </a:pPr>
            <a:r>
              <a:rPr lang="zh-CN" altLang="en-US" sz="1050" b="0" dirty="0">
                <a:solidFill>
                  <a:schemeClr val="tx1"/>
                </a:solidFill>
                <a:latin typeface="黑体" panose="02010609060101010101" pitchFamily="49" charset="-122"/>
                <a:ea typeface="黑体" panose="02010609060101010101" pitchFamily="49" charset="-122"/>
              </a:rPr>
              <a:t>冷量</a:t>
            </a:r>
            <a:r>
              <a:rPr lang="en-US" altLang="zh-CN" sz="1050" b="0" dirty="0">
                <a:solidFill>
                  <a:schemeClr val="tx1"/>
                </a:solidFill>
                <a:latin typeface="黑体" panose="02010609060101010101" pitchFamily="49" charset="-122"/>
                <a:ea typeface="黑体" panose="02010609060101010101" pitchFamily="49" charset="-122"/>
              </a:rPr>
              <a:t>2K/48.4kW 4.4K/44.7kW</a:t>
            </a:r>
            <a:r>
              <a:rPr lang="zh-CN" altLang="en-US" sz="1050" b="0" dirty="0">
                <a:solidFill>
                  <a:schemeClr val="tx1"/>
                </a:solidFill>
                <a:latin typeface="黑体" panose="02010609060101010101" pitchFamily="49" charset="-122"/>
                <a:ea typeface="黑体" panose="02010609060101010101" pitchFamily="49" charset="-122"/>
              </a:rPr>
              <a:t> </a:t>
            </a:r>
            <a:r>
              <a:rPr lang="en-US" altLang="zh-CN" sz="1050" b="0" dirty="0">
                <a:solidFill>
                  <a:schemeClr val="tx1"/>
                </a:solidFill>
                <a:latin typeface="黑体" panose="02010609060101010101" pitchFamily="49" charset="-122"/>
                <a:ea typeface="黑体" panose="02010609060101010101" pitchFamily="49" charset="-122"/>
              </a:rPr>
              <a:t>60K/230kW</a:t>
            </a:r>
            <a:r>
              <a:rPr lang="zh-CN" altLang="en-US" sz="1100" b="0" kern="0" dirty="0"/>
              <a:t>）</a:t>
            </a:r>
            <a:endParaRPr lang="en-US" altLang="zh-CN" sz="1100" b="0" kern="0" dirty="0"/>
          </a:p>
        </p:txBody>
      </p:sp>
      <p:pic>
        <p:nvPicPr>
          <p:cNvPr id="13" name="图片 12">
            <a:extLst>
              <a:ext uri="{FF2B5EF4-FFF2-40B4-BE49-F238E27FC236}">
                <a16:creationId xmlns:a16="http://schemas.microsoft.com/office/drawing/2014/main" id="{F320FDBC-7610-4682-84C1-FB8C2A8E7807}"/>
              </a:ext>
            </a:extLst>
          </p:cNvPr>
          <p:cNvPicPr/>
          <p:nvPr/>
        </p:nvPicPr>
        <p:blipFill>
          <a:blip r:embed="rId4"/>
          <a:stretch>
            <a:fillRect/>
          </a:stretch>
        </p:blipFill>
        <p:spPr>
          <a:xfrm>
            <a:off x="1871325" y="5258146"/>
            <a:ext cx="3573259" cy="1176014"/>
          </a:xfrm>
          <a:prstGeom prst="rect">
            <a:avLst/>
          </a:prstGeom>
        </p:spPr>
      </p:pic>
      <p:sp>
        <p:nvSpPr>
          <p:cNvPr id="14" name="文本框 13">
            <a:extLst>
              <a:ext uri="{FF2B5EF4-FFF2-40B4-BE49-F238E27FC236}">
                <a16:creationId xmlns:a16="http://schemas.microsoft.com/office/drawing/2014/main" id="{7B40EF88-F9CA-43EC-A3B8-502D6D65DCF6}"/>
              </a:ext>
            </a:extLst>
          </p:cNvPr>
          <p:cNvSpPr txBox="1"/>
          <p:nvPr/>
        </p:nvSpPr>
        <p:spPr>
          <a:xfrm>
            <a:off x="2313099" y="6355907"/>
            <a:ext cx="586477" cy="253916"/>
          </a:xfrm>
          <a:prstGeom prst="rect">
            <a:avLst/>
          </a:prstGeom>
          <a:noFill/>
        </p:spPr>
        <p:txBody>
          <a:bodyPr wrap="square" rtlCol="0">
            <a:spAutoFit/>
          </a:bodyPr>
          <a:lstStyle/>
          <a:p>
            <a:r>
              <a:rPr lang="en-US" altLang="zh-CN" sz="1050" dirty="0">
                <a:solidFill>
                  <a:schemeClr val="tx1"/>
                </a:solidFill>
              </a:rPr>
              <a:t>2K</a:t>
            </a:r>
            <a:endParaRPr lang="zh-CN" altLang="en-US" sz="1050" dirty="0">
              <a:solidFill>
                <a:schemeClr val="tx1"/>
              </a:solidFill>
            </a:endParaRPr>
          </a:p>
        </p:txBody>
      </p:sp>
      <p:sp>
        <p:nvSpPr>
          <p:cNvPr id="15" name="文本框 14">
            <a:extLst>
              <a:ext uri="{FF2B5EF4-FFF2-40B4-BE49-F238E27FC236}">
                <a16:creationId xmlns:a16="http://schemas.microsoft.com/office/drawing/2014/main" id="{FE0609B9-8134-4155-9A9D-25EB406D7E96}"/>
              </a:ext>
            </a:extLst>
          </p:cNvPr>
          <p:cNvSpPr txBox="1"/>
          <p:nvPr/>
        </p:nvSpPr>
        <p:spPr>
          <a:xfrm>
            <a:off x="4163864" y="6434160"/>
            <a:ext cx="1245091" cy="261610"/>
          </a:xfrm>
          <a:prstGeom prst="rect">
            <a:avLst/>
          </a:prstGeom>
          <a:noFill/>
        </p:spPr>
        <p:txBody>
          <a:bodyPr wrap="square" rtlCol="0">
            <a:spAutoFit/>
          </a:bodyPr>
          <a:lstStyle/>
          <a:p>
            <a:r>
              <a:rPr lang="en-US" altLang="zh-CN" sz="1050" dirty="0">
                <a:solidFill>
                  <a:schemeClr val="tx1"/>
                </a:solidFill>
              </a:rPr>
              <a:t>1.8-1.9K</a:t>
            </a:r>
            <a:endParaRPr lang="zh-CN" altLang="en-US" sz="1050" dirty="0">
              <a:solidFill>
                <a:schemeClr val="tx1"/>
              </a:solidFill>
            </a:endParaRPr>
          </a:p>
        </p:txBody>
      </p:sp>
    </p:spTree>
    <p:extLst>
      <p:ext uri="{BB962C8B-B14F-4D97-AF65-F5344CB8AC3E}">
        <p14:creationId xmlns:p14="http://schemas.microsoft.com/office/powerpoint/2010/main" val="20375276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7868C3E-6628-46EA-976D-03694EC1A931}"/>
              </a:ext>
            </a:extLst>
          </p:cNvPr>
          <p:cNvSpPr>
            <a:spLocks noGrp="1"/>
          </p:cNvSpPr>
          <p:nvPr>
            <p:ph idx="1"/>
          </p:nvPr>
        </p:nvSpPr>
        <p:spPr>
          <a:xfrm>
            <a:off x="0" y="494501"/>
            <a:ext cx="3785592" cy="676672"/>
          </a:xfrm>
        </p:spPr>
        <p:txBody>
          <a:bodyPr/>
          <a:lstStyle/>
          <a:p>
            <a:r>
              <a:rPr lang="zh-CN" altLang="en-US" dirty="0"/>
              <a:t>研究背景</a:t>
            </a:r>
          </a:p>
        </p:txBody>
      </p:sp>
      <p:pic>
        <p:nvPicPr>
          <p:cNvPr id="7" name="图片 6">
            <a:extLst>
              <a:ext uri="{FF2B5EF4-FFF2-40B4-BE49-F238E27FC236}">
                <a16:creationId xmlns:a16="http://schemas.microsoft.com/office/drawing/2014/main" id="{67EA627E-2142-4B1C-B590-6E0C5E2E4CA6}"/>
              </a:ext>
            </a:extLst>
          </p:cNvPr>
          <p:cNvPicPr>
            <a:picLocks noChangeAspect="1"/>
          </p:cNvPicPr>
          <p:nvPr/>
        </p:nvPicPr>
        <p:blipFill>
          <a:blip r:embed="rId3"/>
          <a:stretch>
            <a:fillRect/>
          </a:stretch>
        </p:blipFill>
        <p:spPr>
          <a:xfrm>
            <a:off x="473106" y="1679592"/>
            <a:ext cx="1920845" cy="1800000"/>
          </a:xfrm>
          <a:prstGeom prst="rect">
            <a:avLst/>
          </a:prstGeom>
        </p:spPr>
      </p:pic>
      <p:sp>
        <p:nvSpPr>
          <p:cNvPr id="13" name="内容占位符 2">
            <a:extLst>
              <a:ext uri="{FF2B5EF4-FFF2-40B4-BE49-F238E27FC236}">
                <a16:creationId xmlns:a16="http://schemas.microsoft.com/office/drawing/2014/main" id="{349301A1-0792-4DEB-9515-8EA62576278C}"/>
              </a:ext>
            </a:extLst>
          </p:cNvPr>
          <p:cNvSpPr txBox="1">
            <a:spLocks/>
          </p:cNvSpPr>
          <p:nvPr/>
        </p:nvSpPr>
        <p:spPr bwMode="auto">
          <a:xfrm>
            <a:off x="328650" y="1269593"/>
            <a:ext cx="8486700" cy="431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sz="1800" b="0" kern="0" dirty="0">
                <a:latin typeface="黑体" panose="02010609060101010101" pitchFamily="49" charset="-122"/>
                <a:ea typeface="黑体" panose="02010609060101010101" pitchFamily="49" charset="-122"/>
              </a:rPr>
              <a:t>国内外氦低温系统</a:t>
            </a:r>
            <a:endParaRPr lang="en-US" altLang="zh-CN" sz="1800" b="0" kern="0" dirty="0">
              <a:latin typeface="黑体" panose="02010609060101010101" pitchFamily="49" charset="-122"/>
              <a:ea typeface="黑体" panose="02010609060101010101" pitchFamily="49" charset="-122"/>
            </a:endParaRPr>
          </a:p>
        </p:txBody>
      </p:sp>
      <p:sp>
        <p:nvSpPr>
          <p:cNvPr id="14" name="内容占位符 2">
            <a:extLst>
              <a:ext uri="{FF2B5EF4-FFF2-40B4-BE49-F238E27FC236}">
                <a16:creationId xmlns:a16="http://schemas.microsoft.com/office/drawing/2014/main" id="{371FB059-4B07-4D62-A1B7-B1BC5D59F7BA}"/>
              </a:ext>
            </a:extLst>
          </p:cNvPr>
          <p:cNvSpPr txBox="1">
            <a:spLocks/>
          </p:cNvSpPr>
          <p:nvPr/>
        </p:nvSpPr>
        <p:spPr bwMode="auto">
          <a:xfrm>
            <a:off x="311283" y="3488441"/>
            <a:ext cx="2244493"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marL="0" lvl="1" indent="0">
              <a:buNone/>
            </a:pPr>
            <a:r>
              <a:rPr lang="zh-CN" altLang="en-US" sz="900" b="0" kern="0" dirty="0"/>
              <a:t>法国</a:t>
            </a:r>
            <a:r>
              <a:rPr lang="en-US" altLang="zh-CN" sz="900" b="0" kern="0" dirty="0"/>
              <a:t>Tore Supra</a:t>
            </a:r>
            <a:r>
              <a:rPr lang="zh-CN" altLang="en-US" sz="900" b="0" kern="0" dirty="0"/>
              <a:t>托卡马克项目</a:t>
            </a:r>
            <a:endParaRPr lang="en-US" altLang="zh-CN" sz="1800" b="0" kern="0" dirty="0"/>
          </a:p>
          <a:p>
            <a:pPr marL="0" indent="0" algn="just">
              <a:buNone/>
            </a:pPr>
            <a:r>
              <a:rPr lang="en-US" altLang="zh-CN" sz="900" b="0" dirty="0">
                <a:solidFill>
                  <a:schemeClr val="tx1"/>
                </a:solidFill>
                <a:latin typeface="黑体" panose="02010609060101010101" pitchFamily="49" charset="-122"/>
                <a:ea typeface="黑体" panose="02010609060101010101" pitchFamily="49" charset="-122"/>
              </a:rPr>
              <a:t>80K/11~32kW   4.0K(80kPa)/970W</a:t>
            </a:r>
          </a:p>
          <a:p>
            <a:pPr marL="0" indent="0" algn="just">
              <a:buNone/>
            </a:pPr>
            <a:r>
              <a:rPr lang="en-US" altLang="zh-CN" sz="900" b="0" dirty="0">
                <a:solidFill>
                  <a:schemeClr val="tx1"/>
                </a:solidFill>
                <a:latin typeface="黑体" panose="02010609060101010101" pitchFamily="49" charset="-122"/>
                <a:ea typeface="黑体" panose="02010609060101010101" pitchFamily="49" charset="-122"/>
              </a:rPr>
              <a:t>1.75K(1.3kPa)/320W  80L/h</a:t>
            </a:r>
            <a:r>
              <a:rPr lang="zh-CN" altLang="en-US" sz="900" b="0" dirty="0">
                <a:solidFill>
                  <a:schemeClr val="tx1"/>
                </a:solidFill>
                <a:latin typeface="黑体" panose="02010609060101010101" pitchFamily="49" charset="-122"/>
                <a:ea typeface="黑体" panose="02010609060101010101" pitchFamily="49" charset="-122"/>
              </a:rPr>
              <a:t>液氦</a:t>
            </a:r>
            <a:endParaRPr lang="en-US" altLang="zh-CN" sz="2400" b="0" kern="0" dirty="0">
              <a:latin typeface="黑体" panose="02010609060101010101" pitchFamily="49" charset="-122"/>
              <a:ea typeface="黑体" panose="02010609060101010101" pitchFamily="49" charset="-122"/>
            </a:endParaRPr>
          </a:p>
        </p:txBody>
      </p:sp>
      <p:sp>
        <p:nvSpPr>
          <p:cNvPr id="16" name="内容占位符 2">
            <a:extLst>
              <a:ext uri="{FF2B5EF4-FFF2-40B4-BE49-F238E27FC236}">
                <a16:creationId xmlns:a16="http://schemas.microsoft.com/office/drawing/2014/main" id="{64A39CD8-9BB6-40DF-9CFC-3BB855814228}"/>
              </a:ext>
            </a:extLst>
          </p:cNvPr>
          <p:cNvSpPr txBox="1">
            <a:spLocks/>
          </p:cNvSpPr>
          <p:nvPr/>
        </p:nvSpPr>
        <p:spPr bwMode="auto">
          <a:xfrm>
            <a:off x="2469988" y="3517336"/>
            <a:ext cx="2244493" cy="676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marL="0" lvl="1" indent="0">
              <a:buNone/>
            </a:pPr>
            <a:r>
              <a:rPr lang="zh-CN" altLang="en-US" sz="900" b="0" kern="0" dirty="0"/>
              <a:t>美国</a:t>
            </a:r>
            <a:r>
              <a:rPr lang="en-US" altLang="zh-CN" sz="900" b="0" kern="0" dirty="0"/>
              <a:t>SNS</a:t>
            </a:r>
            <a:r>
              <a:rPr lang="zh-CN" altLang="en-US" sz="900" b="0" kern="0" dirty="0"/>
              <a:t>项目</a:t>
            </a:r>
            <a:endParaRPr lang="en-US" altLang="zh-CN" sz="900" b="0" kern="0" dirty="0"/>
          </a:p>
          <a:p>
            <a:pPr marL="0" lvl="1" indent="0">
              <a:buNone/>
            </a:pPr>
            <a:r>
              <a:rPr lang="en-US" altLang="zh-CN" sz="900" b="0" dirty="0">
                <a:latin typeface="黑体" panose="02010609060101010101" pitchFamily="49" charset="-122"/>
                <a:ea typeface="黑体" panose="02010609060101010101" pitchFamily="49" charset="-122"/>
              </a:rPr>
              <a:t>2.1K/2.4kW,4.5K/15g/s,35-55K/8.5kW</a:t>
            </a:r>
            <a:endParaRPr lang="zh-CN" altLang="en-US" sz="900" b="0" dirty="0">
              <a:latin typeface="黑体" panose="02010609060101010101" pitchFamily="49" charset="-122"/>
              <a:ea typeface="黑体" panose="02010609060101010101" pitchFamily="49" charset="-122"/>
            </a:endParaRPr>
          </a:p>
        </p:txBody>
      </p:sp>
      <p:pic>
        <p:nvPicPr>
          <p:cNvPr id="17" name="图片 16">
            <a:extLst>
              <a:ext uri="{FF2B5EF4-FFF2-40B4-BE49-F238E27FC236}">
                <a16:creationId xmlns:a16="http://schemas.microsoft.com/office/drawing/2014/main" id="{2728379D-0E1B-468D-BFD8-68B9A1E1144A}"/>
              </a:ext>
            </a:extLst>
          </p:cNvPr>
          <p:cNvPicPr>
            <a:picLocks noChangeAspect="1"/>
          </p:cNvPicPr>
          <p:nvPr/>
        </p:nvPicPr>
        <p:blipFill>
          <a:blip r:embed="rId4"/>
          <a:stretch>
            <a:fillRect/>
          </a:stretch>
        </p:blipFill>
        <p:spPr>
          <a:xfrm>
            <a:off x="4962397" y="1652673"/>
            <a:ext cx="1462312" cy="1800000"/>
          </a:xfrm>
          <a:prstGeom prst="rect">
            <a:avLst/>
          </a:prstGeom>
        </p:spPr>
      </p:pic>
      <p:sp>
        <p:nvSpPr>
          <p:cNvPr id="18" name="内容占位符 2">
            <a:extLst>
              <a:ext uri="{FF2B5EF4-FFF2-40B4-BE49-F238E27FC236}">
                <a16:creationId xmlns:a16="http://schemas.microsoft.com/office/drawing/2014/main" id="{0C3E4E90-EFEF-4915-B78B-9DA998B77CA9}"/>
              </a:ext>
            </a:extLst>
          </p:cNvPr>
          <p:cNvSpPr txBox="1">
            <a:spLocks/>
          </p:cNvSpPr>
          <p:nvPr/>
        </p:nvSpPr>
        <p:spPr bwMode="auto">
          <a:xfrm>
            <a:off x="4628692" y="3475384"/>
            <a:ext cx="2417452" cy="676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marL="0" lvl="1" indent="0">
              <a:buNone/>
            </a:pPr>
            <a:r>
              <a:rPr lang="zh-CN" altLang="en-US" sz="900" b="0" kern="0" dirty="0"/>
              <a:t>德国</a:t>
            </a:r>
            <a:r>
              <a:rPr lang="en-US" altLang="zh-CN" sz="900" b="0" kern="0" dirty="0"/>
              <a:t>DESY</a:t>
            </a:r>
            <a:r>
              <a:rPr lang="zh-CN" altLang="en-US" sz="900" b="0" kern="0" dirty="0"/>
              <a:t>的</a:t>
            </a:r>
            <a:r>
              <a:rPr lang="en-US" altLang="zh-CN" sz="900" b="0" kern="0" dirty="0"/>
              <a:t>TESAL</a:t>
            </a:r>
            <a:r>
              <a:rPr lang="zh-CN" altLang="en-US" sz="900" b="0" kern="0" dirty="0"/>
              <a:t>项目</a:t>
            </a:r>
            <a:endParaRPr lang="en-US" altLang="zh-CN" sz="900" b="0" kern="0" dirty="0"/>
          </a:p>
          <a:p>
            <a:pPr marL="0" indent="0" algn="just">
              <a:buNone/>
            </a:pPr>
            <a:r>
              <a:rPr lang="en-US" altLang="zh-CN" sz="1000" b="0" dirty="0">
                <a:solidFill>
                  <a:schemeClr val="tx1"/>
                </a:solidFill>
                <a:latin typeface="黑体" panose="02010609060101010101" pitchFamily="49" charset="-122"/>
                <a:ea typeface="黑体" panose="02010609060101010101" pitchFamily="49" charset="-122"/>
              </a:rPr>
              <a:t>16</a:t>
            </a:r>
            <a:r>
              <a:rPr lang="zh-CN" altLang="en-US" sz="1000" b="0" dirty="0">
                <a:solidFill>
                  <a:schemeClr val="tx1"/>
                </a:solidFill>
                <a:latin typeface="黑体" panose="02010609060101010101" pitchFamily="49" charset="-122"/>
                <a:ea typeface="黑体" panose="02010609060101010101" pitchFamily="49" charset="-122"/>
              </a:rPr>
              <a:t>台制冷机，分别提供</a:t>
            </a:r>
            <a:r>
              <a:rPr lang="en-US" altLang="zh-CN" sz="1000" b="0" dirty="0">
                <a:solidFill>
                  <a:schemeClr val="tx1"/>
                </a:solidFill>
                <a:latin typeface="黑体" panose="02010609060101010101" pitchFamily="49" charset="-122"/>
                <a:ea typeface="黑体" panose="02010609060101010101" pitchFamily="49" charset="-122"/>
              </a:rPr>
              <a:t>80K</a:t>
            </a:r>
            <a:r>
              <a:rPr lang="zh-CN" altLang="en-US" sz="1000" b="0" dirty="0">
                <a:solidFill>
                  <a:schemeClr val="tx1"/>
                </a:solidFill>
                <a:latin typeface="黑体" panose="02010609060101010101" pitchFamily="49" charset="-122"/>
                <a:ea typeface="黑体" panose="02010609060101010101" pitchFamily="49" charset="-122"/>
              </a:rPr>
              <a:t>、</a:t>
            </a:r>
            <a:r>
              <a:rPr lang="en-US" altLang="zh-CN" sz="1000" b="0" dirty="0">
                <a:solidFill>
                  <a:schemeClr val="tx1"/>
                </a:solidFill>
                <a:latin typeface="黑体" panose="02010609060101010101" pitchFamily="49" charset="-122"/>
                <a:ea typeface="黑体" panose="02010609060101010101" pitchFamily="49" charset="-122"/>
              </a:rPr>
              <a:t>40K</a:t>
            </a:r>
            <a:r>
              <a:rPr lang="zh-CN" altLang="en-US" sz="1000" b="0" dirty="0">
                <a:solidFill>
                  <a:schemeClr val="tx1"/>
                </a:solidFill>
                <a:latin typeface="黑体" panose="02010609060101010101" pitchFamily="49" charset="-122"/>
                <a:ea typeface="黑体" panose="02010609060101010101" pitchFamily="49" charset="-122"/>
              </a:rPr>
              <a:t>、</a:t>
            </a:r>
            <a:r>
              <a:rPr lang="en-US" altLang="zh-CN" sz="1000" b="0" dirty="0">
                <a:solidFill>
                  <a:schemeClr val="tx1"/>
                </a:solidFill>
                <a:latin typeface="黑体" panose="02010609060101010101" pitchFamily="49" charset="-122"/>
                <a:ea typeface="黑体" panose="02010609060101010101" pitchFamily="49" charset="-122"/>
              </a:rPr>
              <a:t>5K</a:t>
            </a:r>
            <a:r>
              <a:rPr lang="zh-CN" altLang="en-US" sz="1000" b="0" dirty="0">
                <a:solidFill>
                  <a:schemeClr val="tx1"/>
                </a:solidFill>
                <a:latin typeface="黑体" panose="02010609060101010101" pitchFamily="49" charset="-122"/>
                <a:ea typeface="黑体" panose="02010609060101010101" pitchFamily="49" charset="-122"/>
              </a:rPr>
              <a:t>、</a:t>
            </a:r>
            <a:r>
              <a:rPr lang="en-US" altLang="zh-CN" sz="1000" b="0" dirty="0">
                <a:solidFill>
                  <a:schemeClr val="tx1"/>
                </a:solidFill>
                <a:latin typeface="黑体" panose="02010609060101010101" pitchFamily="49" charset="-122"/>
                <a:ea typeface="黑体" panose="02010609060101010101" pitchFamily="49" charset="-122"/>
              </a:rPr>
              <a:t>4.4K</a:t>
            </a:r>
            <a:r>
              <a:rPr lang="zh-CN" altLang="en-US" sz="1000" b="0" dirty="0">
                <a:solidFill>
                  <a:schemeClr val="tx1"/>
                </a:solidFill>
                <a:latin typeface="黑体" panose="02010609060101010101" pitchFamily="49" charset="-122"/>
                <a:ea typeface="黑体" panose="02010609060101010101" pitchFamily="49" charset="-122"/>
              </a:rPr>
              <a:t>、</a:t>
            </a:r>
            <a:r>
              <a:rPr lang="en-US" altLang="zh-CN" sz="1000" b="0" dirty="0">
                <a:solidFill>
                  <a:schemeClr val="tx1"/>
                </a:solidFill>
                <a:latin typeface="黑体" panose="02010609060101010101" pitchFamily="49" charset="-122"/>
                <a:ea typeface="黑体" panose="02010609060101010101" pitchFamily="49" charset="-122"/>
              </a:rPr>
              <a:t>2.2K</a:t>
            </a:r>
            <a:r>
              <a:rPr lang="zh-CN" altLang="en-US" sz="1000" b="0" dirty="0">
                <a:solidFill>
                  <a:schemeClr val="tx1"/>
                </a:solidFill>
                <a:latin typeface="黑体" panose="02010609060101010101" pitchFamily="49" charset="-122"/>
                <a:ea typeface="黑体" panose="02010609060101010101" pitchFamily="49" charset="-122"/>
              </a:rPr>
              <a:t>冷量</a:t>
            </a:r>
            <a:endParaRPr lang="en-US" altLang="zh-CN" sz="1000" b="0" dirty="0">
              <a:solidFill>
                <a:schemeClr val="tx1"/>
              </a:solidFill>
              <a:latin typeface="黑体" panose="02010609060101010101" pitchFamily="49" charset="-122"/>
              <a:ea typeface="黑体" panose="02010609060101010101" pitchFamily="49" charset="-122"/>
            </a:endParaRPr>
          </a:p>
          <a:p>
            <a:pPr marL="0" indent="0" algn="just">
              <a:buNone/>
            </a:pPr>
            <a:r>
              <a:rPr lang="en-US" altLang="zh-CN" sz="1000" b="0" dirty="0">
                <a:solidFill>
                  <a:schemeClr val="tx1"/>
                </a:solidFill>
                <a:latin typeface="黑体" panose="02010609060101010101" pitchFamily="49" charset="-122"/>
                <a:ea typeface="黑体" panose="02010609060101010101" pitchFamily="49" charset="-122"/>
              </a:rPr>
              <a:t>2K/48.4kW 4.4K/44.7kW</a:t>
            </a:r>
            <a:r>
              <a:rPr lang="zh-CN" altLang="en-US" sz="1000" b="0" dirty="0">
                <a:solidFill>
                  <a:schemeClr val="tx1"/>
                </a:solidFill>
                <a:latin typeface="黑体" panose="02010609060101010101" pitchFamily="49" charset="-122"/>
                <a:ea typeface="黑体" panose="02010609060101010101" pitchFamily="49" charset="-122"/>
              </a:rPr>
              <a:t> </a:t>
            </a:r>
            <a:r>
              <a:rPr lang="en-US" altLang="zh-CN" sz="1000" b="0" dirty="0">
                <a:solidFill>
                  <a:schemeClr val="tx1"/>
                </a:solidFill>
                <a:latin typeface="黑体" panose="02010609060101010101" pitchFamily="49" charset="-122"/>
                <a:ea typeface="黑体" panose="02010609060101010101" pitchFamily="49" charset="-122"/>
              </a:rPr>
              <a:t>60K/230kW</a:t>
            </a:r>
          </a:p>
        </p:txBody>
      </p:sp>
      <p:pic>
        <p:nvPicPr>
          <p:cNvPr id="19" name="图片 18">
            <a:extLst>
              <a:ext uri="{FF2B5EF4-FFF2-40B4-BE49-F238E27FC236}">
                <a16:creationId xmlns:a16="http://schemas.microsoft.com/office/drawing/2014/main" id="{AA5C8071-FD92-4ADB-9CDE-E9A100DC7703}"/>
              </a:ext>
            </a:extLst>
          </p:cNvPr>
          <p:cNvPicPr>
            <a:picLocks noChangeAspect="1"/>
          </p:cNvPicPr>
          <p:nvPr/>
        </p:nvPicPr>
        <p:blipFill>
          <a:blip r:embed="rId5"/>
          <a:stretch>
            <a:fillRect/>
          </a:stretch>
        </p:blipFill>
        <p:spPr>
          <a:xfrm>
            <a:off x="2783512" y="1694625"/>
            <a:ext cx="1611518" cy="1800000"/>
          </a:xfrm>
          <a:prstGeom prst="rect">
            <a:avLst/>
          </a:prstGeom>
        </p:spPr>
      </p:pic>
      <p:pic>
        <p:nvPicPr>
          <p:cNvPr id="2" name="图片 1">
            <a:extLst>
              <a:ext uri="{FF2B5EF4-FFF2-40B4-BE49-F238E27FC236}">
                <a16:creationId xmlns:a16="http://schemas.microsoft.com/office/drawing/2014/main" id="{00CECF80-F8EE-43D3-BE68-CEB361DDEF53}"/>
              </a:ext>
            </a:extLst>
          </p:cNvPr>
          <p:cNvPicPr>
            <a:picLocks noChangeAspect="1"/>
          </p:cNvPicPr>
          <p:nvPr/>
        </p:nvPicPr>
        <p:blipFill>
          <a:blip r:embed="rId6"/>
          <a:stretch>
            <a:fillRect/>
          </a:stretch>
        </p:blipFill>
        <p:spPr>
          <a:xfrm>
            <a:off x="7164715" y="1694625"/>
            <a:ext cx="1611751" cy="1800000"/>
          </a:xfrm>
          <a:prstGeom prst="rect">
            <a:avLst/>
          </a:prstGeom>
        </p:spPr>
      </p:pic>
      <p:sp>
        <p:nvSpPr>
          <p:cNvPr id="20" name="内容占位符 2">
            <a:extLst>
              <a:ext uri="{FF2B5EF4-FFF2-40B4-BE49-F238E27FC236}">
                <a16:creationId xmlns:a16="http://schemas.microsoft.com/office/drawing/2014/main" id="{C225FD4E-622C-4552-B3BD-144166B932B5}"/>
              </a:ext>
            </a:extLst>
          </p:cNvPr>
          <p:cNvSpPr txBox="1">
            <a:spLocks/>
          </p:cNvSpPr>
          <p:nvPr/>
        </p:nvSpPr>
        <p:spPr bwMode="auto">
          <a:xfrm>
            <a:off x="7041963" y="3555313"/>
            <a:ext cx="2244493" cy="676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marL="0" lvl="1" indent="0">
              <a:buNone/>
            </a:pPr>
            <a:r>
              <a:rPr lang="zh-CN" altLang="en-US" sz="900" b="0" kern="0" dirty="0"/>
              <a:t>欧洲</a:t>
            </a:r>
            <a:r>
              <a:rPr lang="en-US" altLang="zh-CN" sz="900" b="0" kern="0" dirty="0"/>
              <a:t>ESS</a:t>
            </a:r>
            <a:r>
              <a:rPr lang="zh-CN" altLang="en-US" sz="900" b="0" kern="0" dirty="0"/>
              <a:t>项目</a:t>
            </a:r>
            <a:endParaRPr lang="en-US" altLang="zh-CN" sz="900" b="0" kern="0" dirty="0"/>
          </a:p>
          <a:p>
            <a:pPr marL="0" lvl="1" indent="0">
              <a:buNone/>
            </a:pPr>
            <a:r>
              <a:rPr lang="en-US" altLang="zh-CN" sz="900" b="0" dirty="0">
                <a:latin typeface="黑体" panose="02010609060101010101" pitchFamily="49" charset="-122"/>
                <a:ea typeface="黑体" panose="02010609060101010101" pitchFamily="49" charset="-122"/>
              </a:rPr>
              <a:t>4.5K/10kW</a:t>
            </a:r>
            <a:endParaRPr lang="zh-CN" altLang="en-US" sz="900" b="0" dirty="0">
              <a:latin typeface="黑体" panose="02010609060101010101" pitchFamily="49" charset="-122"/>
              <a:ea typeface="黑体" panose="02010609060101010101" pitchFamily="49" charset="-122"/>
            </a:endParaRPr>
          </a:p>
        </p:txBody>
      </p:sp>
      <p:pic>
        <p:nvPicPr>
          <p:cNvPr id="21" name="图片 20">
            <a:extLst>
              <a:ext uri="{FF2B5EF4-FFF2-40B4-BE49-F238E27FC236}">
                <a16:creationId xmlns:a16="http://schemas.microsoft.com/office/drawing/2014/main" id="{B52B67BE-6238-4B70-B64A-714CE3218E62}"/>
              </a:ext>
            </a:extLst>
          </p:cNvPr>
          <p:cNvPicPr>
            <a:picLocks noChangeAspect="1"/>
          </p:cNvPicPr>
          <p:nvPr/>
        </p:nvPicPr>
        <p:blipFill rotWithShape="1">
          <a:blip r:embed="rId7"/>
          <a:srcRect b="7473"/>
          <a:stretch/>
        </p:blipFill>
        <p:spPr>
          <a:xfrm>
            <a:off x="416293" y="4187824"/>
            <a:ext cx="2880000" cy="1334820"/>
          </a:xfrm>
          <a:prstGeom prst="rect">
            <a:avLst/>
          </a:prstGeom>
        </p:spPr>
      </p:pic>
      <p:pic>
        <p:nvPicPr>
          <p:cNvPr id="22" name="图片 21">
            <a:extLst>
              <a:ext uri="{FF2B5EF4-FFF2-40B4-BE49-F238E27FC236}">
                <a16:creationId xmlns:a16="http://schemas.microsoft.com/office/drawing/2014/main" id="{0B1A9523-7EE4-4101-80B2-8AF5AB37D675}"/>
              </a:ext>
            </a:extLst>
          </p:cNvPr>
          <p:cNvPicPr>
            <a:picLocks noChangeAspect="1"/>
          </p:cNvPicPr>
          <p:nvPr/>
        </p:nvPicPr>
        <p:blipFill>
          <a:blip r:embed="rId8"/>
          <a:stretch>
            <a:fillRect/>
          </a:stretch>
        </p:blipFill>
        <p:spPr>
          <a:xfrm>
            <a:off x="3785592" y="4237337"/>
            <a:ext cx="2880000" cy="1272617"/>
          </a:xfrm>
          <a:prstGeom prst="rect">
            <a:avLst/>
          </a:prstGeom>
        </p:spPr>
      </p:pic>
      <p:sp>
        <p:nvSpPr>
          <p:cNvPr id="23" name="内容占位符 2">
            <a:extLst>
              <a:ext uri="{FF2B5EF4-FFF2-40B4-BE49-F238E27FC236}">
                <a16:creationId xmlns:a16="http://schemas.microsoft.com/office/drawing/2014/main" id="{639708E7-E5E6-4200-8B56-307C6766BC46}"/>
              </a:ext>
            </a:extLst>
          </p:cNvPr>
          <p:cNvSpPr txBox="1">
            <a:spLocks/>
          </p:cNvSpPr>
          <p:nvPr/>
        </p:nvSpPr>
        <p:spPr bwMode="auto">
          <a:xfrm>
            <a:off x="971600" y="5651763"/>
            <a:ext cx="2244493"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marL="0" lvl="1" indent="0">
              <a:buNone/>
            </a:pPr>
            <a:r>
              <a:rPr lang="zh-CN" altLang="en-US" sz="900" b="0" kern="0" dirty="0">
                <a:latin typeface="黑体" panose="02010609060101010101" pitchFamily="49" charset="-122"/>
                <a:ea typeface="黑体" panose="02010609060101010101" pitchFamily="49" charset="-122"/>
              </a:rPr>
              <a:t>聚变堆主机关键系统综合设施研究项目</a:t>
            </a:r>
            <a:endParaRPr lang="en-US" altLang="zh-CN" sz="900" b="0" kern="0" dirty="0">
              <a:latin typeface="黑体" panose="02010609060101010101" pitchFamily="49" charset="-122"/>
              <a:ea typeface="黑体" panose="02010609060101010101" pitchFamily="49" charset="-122"/>
            </a:endParaRPr>
          </a:p>
          <a:p>
            <a:pPr marL="0" lvl="1" indent="0">
              <a:buNone/>
            </a:pPr>
            <a:r>
              <a:rPr lang="zh-CN" altLang="en-US" sz="900" b="0" kern="0" dirty="0">
                <a:latin typeface="黑体" panose="02010609060101010101" pitchFamily="49" charset="-122"/>
                <a:ea typeface="黑体" panose="02010609060101010101" pitchFamily="49" charset="-122"/>
              </a:rPr>
              <a:t>拟</a:t>
            </a:r>
            <a:r>
              <a:rPr lang="en-US" altLang="zh-CN" sz="900" b="0" kern="0" dirty="0">
                <a:latin typeface="黑体" panose="02010609060101010101" pitchFamily="49" charset="-122"/>
                <a:ea typeface="黑体" panose="02010609060101010101" pitchFamily="49" charset="-122"/>
              </a:rPr>
              <a:t>1.8k/250W  2K/500W</a:t>
            </a:r>
            <a:endParaRPr lang="en-US" altLang="zh-CN" sz="2400" b="0" kern="0" dirty="0">
              <a:latin typeface="黑体" panose="02010609060101010101" pitchFamily="49" charset="-122"/>
              <a:ea typeface="黑体" panose="02010609060101010101" pitchFamily="49" charset="-122"/>
            </a:endParaRPr>
          </a:p>
        </p:txBody>
      </p:sp>
      <p:sp>
        <p:nvSpPr>
          <p:cNvPr id="24" name="内容占位符 2">
            <a:extLst>
              <a:ext uri="{FF2B5EF4-FFF2-40B4-BE49-F238E27FC236}">
                <a16:creationId xmlns:a16="http://schemas.microsoft.com/office/drawing/2014/main" id="{AE6B2DEB-D37B-4076-A52D-DECAF426FC6A}"/>
              </a:ext>
            </a:extLst>
          </p:cNvPr>
          <p:cNvSpPr txBox="1">
            <a:spLocks/>
          </p:cNvSpPr>
          <p:nvPr/>
        </p:nvSpPr>
        <p:spPr bwMode="auto">
          <a:xfrm>
            <a:off x="4207709" y="5630248"/>
            <a:ext cx="2244493"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marL="0" lvl="1" indent="0">
              <a:buNone/>
            </a:pPr>
            <a:r>
              <a:rPr lang="en-US" altLang="zh-CN" sz="900" b="0" kern="0" dirty="0"/>
              <a:t>BEPCII</a:t>
            </a:r>
            <a:r>
              <a:rPr lang="zh-CN" altLang="en-US" sz="900" b="0" kern="0" dirty="0"/>
              <a:t>低温系统</a:t>
            </a:r>
            <a:endParaRPr lang="en-US" altLang="zh-CN" b="0" kern="0" dirty="0">
              <a:latin typeface="黑体" panose="02010609060101010101" pitchFamily="49" charset="-122"/>
              <a:ea typeface="黑体" panose="02010609060101010101" pitchFamily="49" charset="-122"/>
            </a:endParaRPr>
          </a:p>
          <a:p>
            <a:pPr marL="0" lvl="1" indent="0">
              <a:buNone/>
            </a:pPr>
            <a:r>
              <a:rPr lang="en-US" altLang="zh-CN" sz="1000" b="0" kern="0" dirty="0">
                <a:latin typeface="黑体" panose="02010609060101010101" pitchFamily="49" charset="-122"/>
                <a:ea typeface="黑体" panose="02010609060101010101" pitchFamily="49" charset="-122"/>
              </a:rPr>
              <a:t>4.5K/1kW</a:t>
            </a:r>
            <a:endParaRPr lang="en-US" altLang="zh-CN" sz="1000" b="0" kern="0" dirty="0"/>
          </a:p>
        </p:txBody>
      </p:sp>
    </p:spTree>
    <p:extLst>
      <p:ext uri="{BB962C8B-B14F-4D97-AF65-F5344CB8AC3E}">
        <p14:creationId xmlns:p14="http://schemas.microsoft.com/office/powerpoint/2010/main" val="3281123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7868C3E-6628-46EA-976D-03694EC1A931}"/>
              </a:ext>
            </a:extLst>
          </p:cNvPr>
          <p:cNvSpPr>
            <a:spLocks noGrp="1"/>
          </p:cNvSpPr>
          <p:nvPr>
            <p:ph idx="1"/>
          </p:nvPr>
        </p:nvSpPr>
        <p:spPr>
          <a:xfrm>
            <a:off x="0" y="494501"/>
            <a:ext cx="3785592" cy="676672"/>
          </a:xfrm>
        </p:spPr>
        <p:txBody>
          <a:bodyPr/>
          <a:lstStyle/>
          <a:p>
            <a:r>
              <a:rPr lang="zh-CN" altLang="en-US" dirty="0"/>
              <a:t>研究背景</a:t>
            </a:r>
          </a:p>
        </p:txBody>
      </p:sp>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328650" y="1269593"/>
            <a:ext cx="8486700" cy="1440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sz="1600" b="0" kern="0" dirty="0"/>
              <a:t>超导材料的温度需求   </a:t>
            </a:r>
            <a:r>
              <a:rPr lang="en-US" altLang="zh-CN" sz="1400" b="0" kern="0" dirty="0" err="1">
                <a:latin typeface="Times New Roman" panose="02020603050405020304" pitchFamily="18" charset="0"/>
                <a:ea typeface="黑体" panose="02010609060101010101" pitchFamily="49" charset="-122"/>
                <a:cs typeface="Times New Roman" panose="02020603050405020304" pitchFamily="18" charset="0"/>
              </a:rPr>
              <a:t>NbTi</a:t>
            </a:r>
            <a:r>
              <a:rPr lang="en-US" altLang="zh-CN" sz="1400" b="0" kern="0" dirty="0">
                <a:latin typeface="Times New Roman" panose="02020603050405020304" pitchFamily="18" charset="0"/>
                <a:ea typeface="黑体" panose="02010609060101010101" pitchFamily="49" charset="-122"/>
                <a:cs typeface="Times New Roman" panose="02020603050405020304" pitchFamily="18" charset="0"/>
              </a:rPr>
              <a:t>(9.6K)/Nb</a:t>
            </a:r>
            <a:r>
              <a:rPr lang="en-US" altLang="zh-CN" sz="1400" b="0" kern="0" baseline="-25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1400" b="0" kern="0" dirty="0">
                <a:latin typeface="Times New Roman" panose="02020603050405020304" pitchFamily="18" charset="0"/>
                <a:ea typeface="黑体" panose="02010609060101010101" pitchFamily="49" charset="-122"/>
                <a:cs typeface="Times New Roman" panose="02020603050405020304" pitchFamily="18" charset="0"/>
              </a:rPr>
              <a:t>Sn(18K)</a:t>
            </a:r>
            <a:r>
              <a:rPr lang="en-US" altLang="zh-CN" sz="1400" b="0" kern="0" dirty="0">
                <a:latin typeface="黑体" panose="02010609060101010101" pitchFamily="49" charset="-122"/>
                <a:ea typeface="黑体" panose="02010609060101010101" pitchFamily="49" charset="-122"/>
              </a:rPr>
              <a:t> </a:t>
            </a:r>
          </a:p>
          <a:p>
            <a:pPr lvl="1"/>
            <a:r>
              <a:rPr lang="zh-CN" altLang="en-US" sz="1600" b="0" kern="0" dirty="0"/>
              <a:t>高频超导谐振腔的温度需求   </a:t>
            </a:r>
            <a:r>
              <a:rPr lang="zh-CN" altLang="en-US" sz="1200" b="0" kern="0" dirty="0"/>
              <a:t>超流氦温区保证工作性能</a:t>
            </a:r>
            <a:endParaRPr lang="en-US" altLang="zh-CN" sz="1600" b="0" kern="0" dirty="0">
              <a:latin typeface="黑体" panose="02010609060101010101" pitchFamily="49" charset="-122"/>
              <a:ea typeface="黑体" panose="02010609060101010101" pitchFamily="49" charset="-122"/>
            </a:endParaRPr>
          </a:p>
          <a:p>
            <a:pPr lvl="1"/>
            <a:r>
              <a:rPr lang="zh-CN" altLang="en-US" sz="1600" b="0" kern="0" dirty="0"/>
              <a:t>超导腔快速降温需求</a:t>
            </a:r>
            <a:r>
              <a:rPr lang="en-US" altLang="zh-CN" sz="1600" b="0" kern="0" dirty="0"/>
              <a:t>-</a:t>
            </a:r>
            <a:r>
              <a:rPr lang="zh-CN" altLang="en-US" sz="1200" b="0" kern="0" dirty="0"/>
              <a:t>冷却速率对超导腔（</a:t>
            </a:r>
            <a:r>
              <a:rPr lang="en-US" altLang="zh-CN" sz="1200" b="0" kern="0" dirty="0"/>
              <a:t>SRF</a:t>
            </a:r>
            <a:r>
              <a:rPr lang="zh-CN" altLang="en-US" sz="1200" b="0" kern="0" dirty="0"/>
              <a:t>）的品质因子的影响</a:t>
            </a:r>
            <a:endParaRPr lang="en-US" altLang="zh-CN" sz="1600" b="0" kern="0" dirty="0"/>
          </a:p>
          <a:p>
            <a:pPr lvl="1"/>
            <a:endParaRPr lang="en-US" altLang="zh-CN" sz="1600" b="0" kern="0" dirty="0"/>
          </a:p>
          <a:p>
            <a:pPr marL="457200" lvl="1" indent="0">
              <a:buNone/>
            </a:pPr>
            <a:r>
              <a:rPr lang="en-US" altLang="zh-CN" sz="1400" b="0" kern="0" dirty="0">
                <a:latin typeface="黑体" panose="02010609060101010101" pitchFamily="49" charset="-122"/>
                <a:ea typeface="黑体" panose="02010609060101010101" pitchFamily="49" charset="-122"/>
              </a:rPr>
              <a:t>  </a:t>
            </a:r>
            <a:endParaRPr lang="en-US" altLang="zh-CN" sz="1600" b="0" kern="0" dirty="0"/>
          </a:p>
          <a:p>
            <a:pPr marL="457200" lvl="1" indent="0">
              <a:buNone/>
            </a:pPr>
            <a:endParaRPr lang="en-US" altLang="zh-CN" sz="1600" b="0" kern="0" dirty="0">
              <a:latin typeface="黑体" panose="02010609060101010101" pitchFamily="49" charset="-122"/>
              <a:ea typeface="黑体" panose="02010609060101010101" pitchFamily="49" charset="-122"/>
            </a:endParaRPr>
          </a:p>
          <a:p>
            <a:pPr lvl="1"/>
            <a:endParaRPr lang="en-US" altLang="zh-CN" sz="1600" b="0" kern="0" dirty="0"/>
          </a:p>
        </p:txBody>
      </p:sp>
      <p:pic>
        <p:nvPicPr>
          <p:cNvPr id="9" name="图片 8">
            <a:extLst>
              <a:ext uri="{FF2B5EF4-FFF2-40B4-BE49-F238E27FC236}">
                <a16:creationId xmlns:a16="http://schemas.microsoft.com/office/drawing/2014/main" id="{D7829BE8-8C34-41EE-BD9E-30D1242EE3EC}"/>
              </a:ext>
            </a:extLst>
          </p:cNvPr>
          <p:cNvPicPr>
            <a:picLocks noChangeAspect="1"/>
          </p:cNvPicPr>
          <p:nvPr/>
        </p:nvPicPr>
        <p:blipFill rotWithShape="1">
          <a:blip r:embed="rId3"/>
          <a:srcRect l="7516" r="7399" b="14197"/>
          <a:stretch/>
        </p:blipFill>
        <p:spPr bwMode="auto">
          <a:xfrm>
            <a:off x="2878584" y="5258498"/>
            <a:ext cx="3386831" cy="1440000"/>
          </a:xfrm>
          <a:prstGeom prst="rect">
            <a:avLst/>
          </a:prstGeom>
          <a:ln>
            <a:noFill/>
          </a:ln>
          <a:extLst>
            <a:ext uri="{53640926-AAD7-44D8-BBD7-CCE9431645EC}">
              <a14:shadowObscured xmlns:a14="http://schemas.microsoft.com/office/drawing/2010/main"/>
            </a:ext>
          </a:extLst>
        </p:spPr>
      </p:pic>
      <p:pic>
        <p:nvPicPr>
          <p:cNvPr id="10" name="图片 9">
            <a:extLst>
              <a:ext uri="{FF2B5EF4-FFF2-40B4-BE49-F238E27FC236}">
                <a16:creationId xmlns:a16="http://schemas.microsoft.com/office/drawing/2014/main" id="{D60BDFBF-08D1-4496-BE20-7ECE4664C365}"/>
              </a:ext>
            </a:extLst>
          </p:cNvPr>
          <p:cNvPicPr>
            <a:picLocks noChangeAspect="1"/>
          </p:cNvPicPr>
          <p:nvPr/>
        </p:nvPicPr>
        <p:blipFill>
          <a:blip r:embed="rId4"/>
          <a:stretch>
            <a:fillRect/>
          </a:stretch>
        </p:blipFill>
        <p:spPr>
          <a:xfrm>
            <a:off x="807748" y="5438498"/>
            <a:ext cx="1215000" cy="1080000"/>
          </a:xfrm>
          <a:prstGeom prst="rect">
            <a:avLst/>
          </a:prstGeom>
        </p:spPr>
      </p:pic>
      <p:sp>
        <p:nvSpPr>
          <p:cNvPr id="11" name="文本框 10">
            <a:extLst>
              <a:ext uri="{FF2B5EF4-FFF2-40B4-BE49-F238E27FC236}">
                <a16:creationId xmlns:a16="http://schemas.microsoft.com/office/drawing/2014/main" id="{7D819718-B3D1-427F-A6CF-45C1B853F350}"/>
              </a:ext>
            </a:extLst>
          </p:cNvPr>
          <p:cNvSpPr txBox="1"/>
          <p:nvPr/>
        </p:nvSpPr>
        <p:spPr>
          <a:xfrm>
            <a:off x="618559" y="4573374"/>
            <a:ext cx="6835130" cy="685124"/>
          </a:xfrm>
          <a:prstGeom prst="rect">
            <a:avLst/>
          </a:prstGeom>
          <a:noFill/>
        </p:spPr>
        <p:txBody>
          <a:bodyPr wrap="square" rtlCol="0">
            <a:spAutoFit/>
          </a:bodyPr>
          <a:lstStyle/>
          <a:p>
            <a:pPr algn="just">
              <a:lnSpc>
                <a:spcPct val="110000"/>
              </a:lnSpc>
            </a:pPr>
            <a:r>
              <a:rPr lang="zh-CN" altLang="en-US" sz="1200" dirty="0">
                <a:solidFill>
                  <a:schemeClr val="tx1"/>
                </a:solidFill>
                <a:ea typeface="宋体" panose="02010600030101010101" pitchFamily="2" charset="-122"/>
                <a:cs typeface="Times New Roman" panose="02020603050405020304" pitchFamily="18" charset="0"/>
              </a:rPr>
              <a:t>美国费米实验室对超导腔进行不同冷却速率后的表面参与电阻、磁场和腔体在加速梯度变化时的表面参与电阻进行测试，</a:t>
            </a:r>
            <a:r>
              <a:rPr lang="zh-CN" altLang="zh-CN" sz="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研究发现，</a:t>
            </a:r>
            <a:r>
              <a:rPr lang="zh-CN" altLang="zh-CN" sz="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缓慢降温会导致</a:t>
            </a:r>
            <a:r>
              <a:rPr lang="zh-CN" altLang="en-US" sz="1200" dirty="0">
                <a:solidFill>
                  <a:srgbClr val="FF0000"/>
                </a:solidFill>
                <a:ea typeface="宋体" panose="02010600030101010101" pitchFamily="2" charset="-122"/>
                <a:cs typeface="Times New Roman" panose="02020603050405020304" pitchFamily="18" charset="0"/>
              </a:rPr>
              <a:t>比较</a:t>
            </a:r>
            <a:r>
              <a:rPr lang="zh-CN" altLang="zh-CN" sz="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完全的磁通捕获和更高的残余电阻；而快速冷却会实现更有效的磁通排除和更低的残余电阻。</a:t>
            </a:r>
            <a:endParaRPr lang="en-US" altLang="zh-CN" sz="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49EAFAEA-8354-4111-A6CF-1E0B920C2F3F}"/>
              </a:ext>
            </a:extLst>
          </p:cNvPr>
          <p:cNvPicPr>
            <a:picLocks noChangeAspect="1"/>
          </p:cNvPicPr>
          <p:nvPr/>
        </p:nvPicPr>
        <p:blipFill>
          <a:blip r:embed="rId5"/>
          <a:stretch>
            <a:fillRect/>
          </a:stretch>
        </p:blipFill>
        <p:spPr>
          <a:xfrm>
            <a:off x="4178358" y="3118049"/>
            <a:ext cx="2087057" cy="1440000"/>
          </a:xfrm>
          <a:prstGeom prst="rect">
            <a:avLst/>
          </a:prstGeom>
        </p:spPr>
      </p:pic>
      <p:pic>
        <p:nvPicPr>
          <p:cNvPr id="12" name="图片 11">
            <a:extLst>
              <a:ext uri="{FF2B5EF4-FFF2-40B4-BE49-F238E27FC236}">
                <a16:creationId xmlns:a16="http://schemas.microsoft.com/office/drawing/2014/main" id="{6171D896-3953-4F77-85C6-1E52AD68A1B2}"/>
              </a:ext>
            </a:extLst>
          </p:cNvPr>
          <p:cNvPicPr>
            <a:picLocks noChangeAspect="1"/>
          </p:cNvPicPr>
          <p:nvPr/>
        </p:nvPicPr>
        <p:blipFill rotWithShape="1">
          <a:blip r:embed="rId6"/>
          <a:srcRect b="27892"/>
          <a:stretch/>
        </p:blipFill>
        <p:spPr bwMode="auto">
          <a:xfrm>
            <a:off x="549264" y="3422473"/>
            <a:ext cx="2946967" cy="90000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116F8DD-D49A-4E4D-A081-47BF57478FB8}"/>
                  </a:ext>
                </a:extLst>
              </p:cNvPr>
              <p:cNvSpPr txBox="1"/>
              <p:nvPr/>
            </p:nvSpPr>
            <p:spPr>
              <a:xfrm>
                <a:off x="636480" y="2205095"/>
                <a:ext cx="6671823" cy="1107996"/>
              </a:xfrm>
              <a:prstGeom prst="rect">
                <a:avLst/>
              </a:prstGeom>
              <a:noFill/>
            </p:spPr>
            <p:txBody>
              <a:bodyPr wrap="square" rtlCol="0">
                <a:spAutoFit/>
              </a:bodyPr>
              <a:lstStyle/>
              <a:p>
                <a:pPr algn="just"/>
                <a:r>
                  <a:rPr lang="zh-CN" altLang="en-US" sz="1100" dirty="0">
                    <a:solidFill>
                      <a:schemeClr val="tx1"/>
                    </a:solidFill>
                    <a:latin typeface="宋体" panose="02010600030101010101" pitchFamily="2" charset="-122"/>
                    <a:ea typeface="宋体" panose="02010600030101010101" pitchFamily="2" charset="-122"/>
                  </a:rPr>
                  <a:t>德国赫姆霍兹中心的研究首先发现，冷却过程中到达超导材料相变温度时的冷却速率对铌腔的性能会产生影响。</a:t>
                </a:r>
                <a:r>
                  <a:rPr lang="en-US" altLang="zh-CN" sz="1100" dirty="0">
                    <a:solidFill>
                      <a:schemeClr val="tx1"/>
                    </a:solidFill>
                    <a:latin typeface="宋体" panose="02010600030101010101" pitchFamily="2" charset="-122"/>
                    <a:ea typeface="宋体" panose="02010600030101010101" pitchFamily="2" charset="-122"/>
                  </a:rPr>
                  <a:t>SRF</a:t>
                </a:r>
                <a:r>
                  <a:rPr lang="zh-CN" altLang="en-US" sz="1100" dirty="0">
                    <a:solidFill>
                      <a:schemeClr val="tx1"/>
                    </a:solidFill>
                    <a:latin typeface="宋体" panose="02010600030101010101" pitchFamily="2" charset="-122"/>
                    <a:ea typeface="宋体" panose="02010600030101010101" pitchFamily="2" charset="-122"/>
                  </a:rPr>
                  <a:t>腔内的损耗是由表面电阻</a:t>
                </a:r>
                <a:r>
                  <a:rPr lang="en-US" altLang="zh-CN" sz="1100" dirty="0">
                    <a:solidFill>
                      <a:schemeClr val="tx1"/>
                    </a:solidFill>
                    <a:latin typeface="宋体" panose="02010600030101010101" pitchFamily="2" charset="-122"/>
                    <a:ea typeface="宋体" panose="02010600030101010101" pitchFamily="2" charset="-122"/>
                  </a:rPr>
                  <a:t>Rs</a:t>
                </a:r>
                <a:r>
                  <a:rPr lang="zh-CN" altLang="en-US" sz="1100" dirty="0">
                    <a:solidFill>
                      <a:schemeClr val="tx1"/>
                    </a:solidFill>
                    <a:latin typeface="宋体" panose="02010600030101010101" pitchFamily="2" charset="-122"/>
                    <a:ea typeface="宋体" panose="02010600030101010101" pitchFamily="2" charset="-122"/>
                  </a:rPr>
                  <a:t>决定的。</a:t>
                </a:r>
                <a:endParaRPr lang="en-US" altLang="zh-CN" sz="1100" dirty="0">
                  <a:solidFill>
                    <a:schemeClr val="tx1"/>
                  </a:solidFill>
                  <a:latin typeface="宋体" panose="02010600030101010101" pitchFamily="2" charset="-122"/>
                  <a:ea typeface="宋体" panose="02010600030101010101" pitchFamily="2" charset="-122"/>
                </a:endParaRPr>
              </a:p>
              <a:p>
                <a:pPr algn="just"/>
                <a14:m>
                  <m:oMathPara xmlns:m="http://schemas.openxmlformats.org/officeDocument/2006/math">
                    <m:oMathParaPr>
                      <m:jc m:val="centerGroup"/>
                    </m:oMathParaPr>
                    <m:oMath xmlns:m="http://schemas.openxmlformats.org/officeDocument/2006/math">
                      <m:sSub>
                        <m:sSubPr>
                          <m:ctrlPr>
                            <a:rPr lang="zh-CN" altLang="zh-CN" sz="1100" i="1" kern="1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1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11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𝑠</m:t>
                          </m:r>
                        </m:sub>
                      </m:sSub>
                      <m:r>
                        <a:rPr lang="en-US" altLang="zh-CN" sz="11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1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11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𝐵𝐶𝑆</m:t>
                          </m:r>
                        </m:sub>
                      </m:sSub>
                      <m:r>
                        <a:rPr lang="en-US" altLang="zh-CN" sz="11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1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11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𝑟𝑒𝑠</m:t>
                          </m:r>
                        </m:sub>
                      </m:sSub>
                    </m:oMath>
                  </m:oMathPara>
                </a14:m>
                <a:endParaRPr lang="zh-CN" altLang="zh-CN" sz="11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zh-CN" altLang="en-US" sz="1100" dirty="0">
                    <a:solidFill>
                      <a:schemeClr val="tx1"/>
                    </a:solidFill>
                    <a:latin typeface="宋体" panose="02010600030101010101" pitchFamily="2" charset="-122"/>
                    <a:ea typeface="宋体" panose="02010600030101010101" pitchFamily="2" charset="-122"/>
                  </a:rPr>
                  <a:t>降低腔体温度可以减少表面残余电阻</a:t>
                </a:r>
                <a:endParaRPr lang="en-US" altLang="zh-CN" sz="1100" dirty="0">
                  <a:solidFill>
                    <a:schemeClr val="tx1"/>
                  </a:solidFill>
                  <a:latin typeface="宋体" panose="02010600030101010101" pitchFamily="2" charset="-122"/>
                  <a:ea typeface="宋体" panose="02010600030101010101" pitchFamily="2" charset="-122"/>
                </a:endParaRPr>
              </a:p>
              <a:p>
                <a:pPr algn="just"/>
                <a:r>
                  <a:rPr lang="zh-CN" altLang="en-US" sz="1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a:t>
                </a:r>
                <a:r>
                  <a:rPr lang="zh-CN" altLang="zh-CN" sz="1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一个</a:t>
                </a:r>
                <a:r>
                  <a:rPr lang="en-US" altLang="zh-CN" sz="1100" dirty="0">
                    <a:solidFill>
                      <a:schemeClr val="tx1"/>
                    </a:solidFill>
                    <a:effectLst/>
                    <a:latin typeface="Times New Roman" panose="02020603050405020304" pitchFamily="18" charset="0"/>
                    <a:ea typeface="宋体" panose="02010600030101010101" pitchFamily="2" charset="-122"/>
                  </a:rPr>
                  <a:t>9-cell</a:t>
                </a:r>
                <a:r>
                  <a:rPr lang="zh-CN" altLang="zh-CN" sz="1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超导腔进行了实验研究，实验数据表明当超导材料进入相变温度时，</a:t>
                </a:r>
                <a:r>
                  <a:rPr lang="zh-CN" altLang="zh-CN" sz="1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沿腔体的温差越大腔体表面残余电阻越大</a:t>
                </a:r>
                <a:r>
                  <a:rPr lang="zh-CN" altLang="zh-CN" sz="1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1100" b="0" dirty="0">
                  <a:solidFill>
                    <a:schemeClr val="tx1"/>
                  </a:solidFill>
                  <a:latin typeface="黑体" panose="02010609060101010101" pitchFamily="49" charset="-122"/>
                  <a:ea typeface="黑体" panose="02010609060101010101" pitchFamily="49" charset="-122"/>
                </a:endParaRPr>
              </a:p>
            </p:txBody>
          </p:sp>
        </mc:Choice>
        <mc:Fallback xmlns="">
          <p:sp>
            <p:nvSpPr>
              <p:cNvPr id="13" name="文本框 12">
                <a:extLst>
                  <a:ext uri="{FF2B5EF4-FFF2-40B4-BE49-F238E27FC236}">
                    <a16:creationId xmlns:a16="http://schemas.microsoft.com/office/drawing/2014/main" id="{9116F8DD-D49A-4E4D-A081-47BF57478FB8}"/>
                  </a:ext>
                </a:extLst>
              </p:cNvPr>
              <p:cNvSpPr txBox="1">
                <a:spLocks noRot="1" noChangeAspect="1" noMove="1" noResize="1" noEditPoints="1" noAdjustHandles="1" noChangeArrowheads="1" noChangeShapeType="1" noTextEdit="1"/>
              </p:cNvSpPr>
              <p:nvPr/>
            </p:nvSpPr>
            <p:spPr>
              <a:xfrm>
                <a:off x="636480" y="2205095"/>
                <a:ext cx="6671823" cy="1107996"/>
              </a:xfrm>
              <a:prstGeom prst="rect">
                <a:avLst/>
              </a:prstGeom>
              <a:blipFill>
                <a:blip r:embed="rId7"/>
                <a:stretch>
                  <a:fillRect b="-3315"/>
                </a:stretch>
              </a:blipFill>
            </p:spPr>
            <p:txBody>
              <a:bodyPr/>
              <a:lstStyle/>
              <a:p>
                <a:r>
                  <a:rPr lang="zh-CN" altLang="en-US">
                    <a:noFill/>
                  </a:rPr>
                  <a:t> </a:t>
                </a:r>
              </a:p>
            </p:txBody>
          </p:sp>
        </mc:Fallback>
      </mc:AlternateContent>
      <p:sp>
        <p:nvSpPr>
          <p:cNvPr id="4" name="矩形: 圆角 3">
            <a:extLst>
              <a:ext uri="{FF2B5EF4-FFF2-40B4-BE49-F238E27FC236}">
                <a16:creationId xmlns:a16="http://schemas.microsoft.com/office/drawing/2014/main" id="{BBE72DD0-79DD-449D-A186-145A876DF138}"/>
              </a:ext>
            </a:extLst>
          </p:cNvPr>
          <p:cNvSpPr/>
          <p:nvPr/>
        </p:nvSpPr>
        <p:spPr bwMode="auto">
          <a:xfrm>
            <a:off x="6860598" y="3396156"/>
            <a:ext cx="1186182" cy="578882"/>
          </a:xfrm>
          <a:prstGeom prst="roundRect">
            <a:avLst/>
          </a:prstGeom>
          <a:solidFill>
            <a:srgbClr val="FFFF00"/>
          </a:solidFill>
          <a:ln w="9525" cap="flat" cmpd="sng" algn="ctr">
            <a:solidFill>
              <a:schemeClr val="accent2">
                <a:lumMod val="40000"/>
                <a:lumOff val="60000"/>
              </a:schemeClr>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FF0000"/>
                </a:solidFill>
                <a:effectLst/>
                <a:latin typeface="Times New Roman" pitchFamily="18" charset="0"/>
                <a:ea typeface="华文中宋" pitchFamily="2" charset="-122"/>
              </a:rPr>
              <a:t>腔体空间内温度均匀性</a:t>
            </a:r>
          </a:p>
        </p:txBody>
      </p:sp>
      <p:sp>
        <p:nvSpPr>
          <p:cNvPr id="15" name="矩形: 圆角 14">
            <a:extLst>
              <a:ext uri="{FF2B5EF4-FFF2-40B4-BE49-F238E27FC236}">
                <a16:creationId xmlns:a16="http://schemas.microsoft.com/office/drawing/2014/main" id="{0B012E75-D08C-4D9F-BBA0-DD332ACDCDE0}"/>
              </a:ext>
            </a:extLst>
          </p:cNvPr>
          <p:cNvSpPr/>
          <p:nvPr/>
        </p:nvSpPr>
        <p:spPr bwMode="auto">
          <a:xfrm>
            <a:off x="6860598" y="5509399"/>
            <a:ext cx="1186182" cy="578882"/>
          </a:xfrm>
          <a:prstGeom prst="roundRect">
            <a:avLst/>
          </a:prstGeom>
          <a:solidFill>
            <a:srgbClr val="FFFF00"/>
          </a:solidFill>
          <a:ln w="9525" cap="flat" cmpd="sng" algn="ctr">
            <a:solidFill>
              <a:schemeClr val="accent2">
                <a:lumMod val="40000"/>
                <a:lumOff val="60000"/>
              </a:schemeClr>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FF0000"/>
                </a:solidFill>
                <a:effectLst/>
                <a:latin typeface="Times New Roman" pitchFamily="18" charset="0"/>
                <a:ea typeface="华文中宋" pitchFamily="2" charset="-122"/>
              </a:rPr>
              <a:t>腔体空间内温度均匀性</a:t>
            </a:r>
          </a:p>
        </p:txBody>
      </p:sp>
    </p:spTree>
    <p:extLst>
      <p:ext uri="{BB962C8B-B14F-4D97-AF65-F5344CB8AC3E}">
        <p14:creationId xmlns:p14="http://schemas.microsoft.com/office/powerpoint/2010/main" val="15729902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334438" y="1189106"/>
            <a:ext cx="8229600" cy="5407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marL="381600" lvl="1"/>
            <a:r>
              <a:rPr lang="zh-CN" altLang="en-US" b="0" kern="0" dirty="0">
                <a:solidFill>
                  <a:srgbClr val="FF0000"/>
                </a:solidFill>
              </a:rPr>
              <a:t>氦低温预冷循环系统设计</a:t>
            </a:r>
            <a:endParaRPr lang="en-US" altLang="zh-CN" b="0" kern="0" dirty="0">
              <a:solidFill>
                <a:srgbClr val="FF0000"/>
              </a:solidFill>
            </a:endParaRPr>
          </a:p>
          <a:p>
            <a:pPr marL="95850" lvl="1" indent="0">
              <a:buNone/>
            </a:pPr>
            <a:r>
              <a:rPr lang="zh-CN" altLang="en-US" sz="1600" b="0" kern="0" dirty="0"/>
              <a:t>    利用液氦作为冷量来源，以压缩机为动力驱动，</a:t>
            </a:r>
            <a:endParaRPr lang="en-US" altLang="zh-CN" sz="1600" b="0" kern="0" dirty="0"/>
          </a:p>
          <a:p>
            <a:pPr marL="95850" lvl="1" indent="0">
              <a:buNone/>
            </a:pPr>
            <a:r>
              <a:rPr lang="zh-CN" altLang="en-US" sz="1600" b="0" kern="0" dirty="0"/>
              <a:t>    建立单独的预冷循环。将预先存储液氦冷源的</a:t>
            </a:r>
            <a:endParaRPr lang="en-US" altLang="zh-CN" sz="1600" b="0" kern="0" dirty="0"/>
          </a:p>
          <a:p>
            <a:pPr marL="95850" lvl="1" indent="0">
              <a:buNone/>
            </a:pPr>
            <a:r>
              <a:rPr lang="zh-CN" altLang="en-US" sz="1600" b="0" kern="0" dirty="0"/>
              <a:t>    冷量以可控流速、可控温度提供给末端设备，</a:t>
            </a:r>
            <a:endParaRPr lang="en-US" altLang="zh-CN" sz="1600" b="0" kern="0" dirty="0"/>
          </a:p>
          <a:p>
            <a:pPr marL="95850" lvl="1" indent="0">
              <a:buNone/>
            </a:pPr>
            <a:r>
              <a:rPr lang="zh-CN" altLang="en-US" sz="1600" b="0" kern="0" dirty="0"/>
              <a:t>    达到增大瞬时冷量供应，满足末端设备的降温</a:t>
            </a:r>
            <a:endParaRPr lang="en-US" altLang="zh-CN" sz="1600" b="0" kern="0" dirty="0"/>
          </a:p>
          <a:p>
            <a:pPr marL="95850" lvl="1" indent="0">
              <a:buNone/>
            </a:pPr>
            <a:r>
              <a:rPr lang="zh-CN" altLang="en-US" sz="1600" b="0" kern="0" dirty="0"/>
              <a:t>    速率的目标</a:t>
            </a:r>
            <a:endParaRPr lang="en-US" altLang="zh-CN" sz="1600" b="0" kern="0" dirty="0"/>
          </a:p>
          <a:p>
            <a:pPr marL="381600" lvl="1"/>
            <a:endParaRPr lang="en-US" altLang="zh-CN" b="0" kern="0" dirty="0">
              <a:solidFill>
                <a:srgbClr val="FF0000"/>
              </a:solidFill>
            </a:endParaRPr>
          </a:p>
          <a:p>
            <a:pPr marL="381600" lvl="1"/>
            <a:r>
              <a:rPr lang="zh-CN" altLang="en-US" b="0" kern="0" dirty="0">
                <a:solidFill>
                  <a:srgbClr val="FF0000"/>
                </a:solidFill>
              </a:rPr>
              <a:t>提升低温系统降温过程的瞬时冷量</a:t>
            </a:r>
            <a:endParaRPr lang="en-US" altLang="zh-CN" b="0" kern="0" dirty="0">
              <a:solidFill>
                <a:srgbClr val="FF0000"/>
              </a:solidFill>
            </a:endParaRPr>
          </a:p>
          <a:p>
            <a:pPr marL="381600" lvl="1"/>
            <a:r>
              <a:rPr lang="zh-CN" altLang="en-US" sz="1600" b="0" kern="0" dirty="0"/>
              <a:t>假设当制冷机的制冷量不足以满足快速降温的需求时，需要考虑其他方式来增加末端工质的瞬时制冷量。</a:t>
            </a:r>
            <a:endParaRPr lang="en-US" altLang="zh-CN" sz="1600" b="0" kern="0" dirty="0"/>
          </a:p>
          <a:p>
            <a:pPr marL="381600" lvl="1"/>
            <a:endParaRPr lang="en-US" altLang="zh-CN" sz="1600" b="0" kern="0" dirty="0"/>
          </a:p>
          <a:p>
            <a:pPr marL="381600" lvl="1"/>
            <a:r>
              <a:rPr lang="zh-CN" altLang="en-US" sz="2400" b="0" kern="0" dirty="0">
                <a:solidFill>
                  <a:srgbClr val="FF0000"/>
                </a:solidFill>
              </a:rPr>
              <a:t>合理利用液氦冷量，控制降温速率</a:t>
            </a:r>
            <a:endParaRPr lang="en-US" altLang="zh-CN" sz="2400" b="0" kern="0" dirty="0">
              <a:solidFill>
                <a:srgbClr val="FF0000"/>
              </a:solidFill>
            </a:endParaRPr>
          </a:p>
          <a:p>
            <a:pPr marL="381600" lvl="1"/>
            <a:r>
              <a:rPr lang="zh-CN" altLang="en-US" sz="1600" b="0" kern="0" dirty="0"/>
              <a:t>通过控制系统末端的工质流量、流体温度来控制降温速率；</a:t>
            </a:r>
            <a:endParaRPr lang="en-US" altLang="zh-CN" sz="1600" b="0" kern="0" dirty="0"/>
          </a:p>
          <a:p>
            <a:pPr marL="95850" lvl="1" indent="0">
              <a:buNone/>
            </a:pPr>
            <a:r>
              <a:rPr lang="en-US" altLang="zh-CN" sz="1600" b="0" kern="0" dirty="0"/>
              <a:t>     </a:t>
            </a:r>
            <a:r>
              <a:rPr lang="zh-CN" altLang="en-US" sz="1600" b="0" kern="0" dirty="0"/>
              <a:t>预冷系统可通过增加压缩机压比提升循环动力，实现末端设备的远距离冷量输送。</a:t>
            </a:r>
            <a:endParaRPr lang="en-US" altLang="zh-CN" sz="1600" b="0" kern="0" dirty="0"/>
          </a:p>
          <a:p>
            <a:pPr marL="95850" lvl="1" indent="0">
              <a:buNone/>
            </a:pPr>
            <a:endParaRPr lang="en-US" altLang="zh-CN" sz="1600" b="0" kern="0" dirty="0"/>
          </a:p>
          <a:p>
            <a:pPr marL="95850" lvl="1" indent="0">
              <a:buNone/>
            </a:pPr>
            <a:endParaRPr lang="en-US" altLang="zh-CN" sz="1600" b="0" kern="0" dirty="0"/>
          </a:p>
          <a:p>
            <a:pPr marL="95850" lvl="1" indent="0">
              <a:buNone/>
            </a:pPr>
            <a:endParaRPr lang="en-US" altLang="zh-CN" sz="1600" b="0" kern="0" dirty="0"/>
          </a:p>
          <a:p>
            <a:pPr marL="457200" lvl="1" indent="0">
              <a:buNone/>
            </a:pPr>
            <a:endParaRPr lang="en-US" altLang="zh-CN" sz="1600" b="0" kern="0" dirty="0"/>
          </a:p>
        </p:txBody>
      </p:sp>
      <p:grpSp>
        <p:nvGrpSpPr>
          <p:cNvPr id="2" name="组合 1">
            <a:extLst>
              <a:ext uri="{FF2B5EF4-FFF2-40B4-BE49-F238E27FC236}">
                <a16:creationId xmlns:a16="http://schemas.microsoft.com/office/drawing/2014/main" id="{041EB6A2-8B2E-4544-BD5E-850562E6DD4A}"/>
              </a:ext>
            </a:extLst>
          </p:cNvPr>
          <p:cNvGrpSpPr/>
          <p:nvPr/>
        </p:nvGrpSpPr>
        <p:grpSpPr>
          <a:xfrm>
            <a:off x="5358528" y="116632"/>
            <a:ext cx="3605217" cy="3600000"/>
            <a:chOff x="5278903" y="2996952"/>
            <a:chExt cx="3605217" cy="3600000"/>
          </a:xfrm>
        </p:grpSpPr>
        <p:pic>
          <p:nvPicPr>
            <p:cNvPr id="11" name="图片 10">
              <a:extLst>
                <a:ext uri="{FF2B5EF4-FFF2-40B4-BE49-F238E27FC236}">
                  <a16:creationId xmlns:a16="http://schemas.microsoft.com/office/drawing/2014/main" id="{722C1C10-AF83-4050-A8DA-51319FD55A0C}"/>
                </a:ext>
              </a:extLst>
            </p:cNvPr>
            <p:cNvPicPr>
              <a:picLocks noChangeAspect="1"/>
            </p:cNvPicPr>
            <p:nvPr/>
          </p:nvPicPr>
          <p:blipFill>
            <a:blip r:embed="rId3"/>
            <a:stretch>
              <a:fillRect/>
            </a:stretch>
          </p:blipFill>
          <p:spPr>
            <a:xfrm>
              <a:off x="5278903" y="2996952"/>
              <a:ext cx="3605217" cy="3600000"/>
            </a:xfrm>
            <a:prstGeom prst="rect">
              <a:avLst/>
            </a:prstGeom>
          </p:spPr>
        </p:pic>
        <p:sp>
          <p:nvSpPr>
            <p:cNvPr id="10" name="L 形 9">
              <a:extLst>
                <a:ext uri="{FF2B5EF4-FFF2-40B4-BE49-F238E27FC236}">
                  <a16:creationId xmlns:a16="http://schemas.microsoft.com/office/drawing/2014/main" id="{EB6EB36A-C5E4-4738-81F4-071DA7F4A19F}"/>
                </a:ext>
              </a:extLst>
            </p:cNvPr>
            <p:cNvSpPr/>
            <p:nvPr/>
          </p:nvSpPr>
          <p:spPr bwMode="auto">
            <a:xfrm rot="16200000">
              <a:off x="5934897" y="3722287"/>
              <a:ext cx="3167953" cy="2581377"/>
            </a:xfrm>
            <a:prstGeom prst="corner">
              <a:avLst>
                <a:gd name="adj1" fmla="val 56680"/>
                <a:gd name="adj2" fmla="val 74891"/>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grpSp>
      <p:sp>
        <p:nvSpPr>
          <p:cNvPr id="9" name="内容占位符 2">
            <a:extLst>
              <a:ext uri="{FF2B5EF4-FFF2-40B4-BE49-F238E27FC236}">
                <a16:creationId xmlns:a16="http://schemas.microsoft.com/office/drawing/2014/main" id="{461DA5AC-7637-44E2-ACBC-1B787FB64435}"/>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研究目标概述</a:t>
            </a:r>
          </a:p>
        </p:txBody>
      </p:sp>
    </p:spTree>
    <p:extLst>
      <p:ext uri="{BB962C8B-B14F-4D97-AF65-F5344CB8AC3E}">
        <p14:creationId xmlns:p14="http://schemas.microsoft.com/office/powerpoint/2010/main" val="32381677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395536" y="1412776"/>
            <a:ext cx="8229600"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solidFill>
                  <a:srgbClr val="FF0000"/>
                </a:solidFill>
              </a:rPr>
              <a:t>建立合理超流氦低温系统热力循环流程</a:t>
            </a:r>
            <a:endParaRPr lang="en-US" altLang="zh-CN" b="0" kern="0" dirty="0">
              <a:solidFill>
                <a:srgbClr val="FF0000"/>
              </a:solidFill>
            </a:endParaRPr>
          </a:p>
          <a:p>
            <a:pPr lvl="1"/>
            <a:r>
              <a:rPr lang="zh-CN" altLang="en-US" sz="1800" kern="0" dirty="0"/>
              <a:t>设计一套简单预冷循环流程</a:t>
            </a:r>
            <a:r>
              <a:rPr lang="zh-CN" altLang="en-US" sz="1800" b="0" kern="0" dirty="0"/>
              <a:t>，通过设定的</a:t>
            </a:r>
            <a:r>
              <a:rPr lang="zh-CN" altLang="en-US" sz="1800" kern="0" dirty="0"/>
              <a:t>运行参数</a:t>
            </a:r>
            <a:r>
              <a:rPr lang="zh-CN" altLang="en-US" sz="1800" b="0" kern="0" dirty="0"/>
              <a:t>，确认流程中所需的</a:t>
            </a:r>
            <a:r>
              <a:rPr lang="zh-CN" altLang="en-US" sz="1800" kern="0" dirty="0"/>
              <a:t>主要设备；</a:t>
            </a:r>
            <a:endParaRPr lang="en-US" altLang="zh-CN" sz="1800" kern="0" dirty="0"/>
          </a:p>
          <a:p>
            <a:pPr lvl="1"/>
            <a:r>
              <a:rPr lang="zh-CN" altLang="en-US" sz="1800" b="0" kern="0" dirty="0"/>
              <a:t>根据腔体降温需要的冷量，建立液氦消耗量的算法；</a:t>
            </a:r>
            <a:endParaRPr lang="en-US" altLang="zh-CN" sz="1800" b="0" kern="0" dirty="0"/>
          </a:p>
          <a:p>
            <a:pPr lvl="1"/>
            <a:r>
              <a:rPr lang="zh-CN" altLang="en-US" b="0" kern="0" dirty="0">
                <a:solidFill>
                  <a:srgbClr val="FF0000"/>
                </a:solidFill>
              </a:rPr>
              <a:t>搭建低温预冷系统流程的计算模型</a:t>
            </a:r>
            <a:endParaRPr lang="en-US" altLang="zh-CN" b="0" kern="0" dirty="0">
              <a:solidFill>
                <a:srgbClr val="FF0000"/>
              </a:solidFill>
            </a:endParaRPr>
          </a:p>
          <a:p>
            <a:pPr lvl="1"/>
            <a:r>
              <a:rPr lang="zh-CN" altLang="en-US" sz="1800" b="0" kern="0" dirty="0"/>
              <a:t>根据预定的目标工况，对整个预冷系统的流程设计进行</a:t>
            </a:r>
            <a:r>
              <a:rPr lang="zh-CN" altLang="en-US" sz="1800" kern="0" dirty="0"/>
              <a:t>校核</a:t>
            </a:r>
            <a:r>
              <a:rPr lang="zh-CN" altLang="en-US" sz="1800" b="0" kern="0" dirty="0"/>
              <a:t>，可初步确认设备的</a:t>
            </a:r>
            <a:r>
              <a:rPr lang="zh-CN" altLang="en-US" sz="1800" kern="0" dirty="0"/>
              <a:t>设计选型和几何参数；</a:t>
            </a:r>
            <a:endParaRPr lang="en-US" altLang="zh-CN" sz="2000" kern="0" dirty="0"/>
          </a:p>
          <a:p>
            <a:pPr lvl="1"/>
            <a:r>
              <a:rPr lang="zh-CN" altLang="en-US" b="0" kern="0" dirty="0">
                <a:solidFill>
                  <a:srgbClr val="FF0000"/>
                </a:solidFill>
              </a:rPr>
              <a:t>对降温过程动态特性进行数值研究</a:t>
            </a:r>
            <a:endParaRPr lang="en-US" altLang="zh-CN" b="0" kern="0" dirty="0">
              <a:solidFill>
                <a:srgbClr val="FF0000"/>
              </a:solidFill>
            </a:endParaRPr>
          </a:p>
          <a:p>
            <a:pPr lvl="1"/>
            <a:r>
              <a:rPr lang="zh-CN" altLang="en-US" sz="1800" b="0" kern="0" dirty="0"/>
              <a:t>根据其中某一工况，对带负载的预冷系统各组件运行过程中的流动换热规律进行数值模拟研究；</a:t>
            </a:r>
            <a:endParaRPr lang="en-US" altLang="zh-CN" sz="1800" kern="0" dirty="0"/>
          </a:p>
          <a:p>
            <a:pPr lvl="1"/>
            <a:r>
              <a:rPr lang="zh-CN" altLang="en-US" sz="1800" b="0" kern="0" dirty="0"/>
              <a:t>分析预冷系统对超流氦低温系统在某一工况下冷量、液氦消耗等方面的影响；</a:t>
            </a:r>
            <a:endParaRPr lang="en-US" altLang="zh-CN" sz="1800" b="0" kern="0" dirty="0"/>
          </a:p>
          <a:p>
            <a:pPr lvl="1"/>
            <a:r>
              <a:rPr lang="zh-CN" altLang="en-US" b="0" kern="0" dirty="0">
                <a:solidFill>
                  <a:srgbClr val="FF0000"/>
                </a:solidFill>
              </a:rPr>
              <a:t>形成一套完整的预冷降温流程设计方案</a:t>
            </a:r>
            <a:endParaRPr lang="en-US" altLang="zh-CN" b="0" kern="0" dirty="0">
              <a:solidFill>
                <a:srgbClr val="FF0000"/>
              </a:solidFill>
            </a:endParaRPr>
          </a:p>
          <a:p>
            <a:pPr lvl="1"/>
            <a:r>
              <a:rPr lang="zh-CN" altLang="en-US" sz="1800" b="0" kern="0" dirty="0"/>
              <a:t>确定设计方案的适用范围（末端冷质量、流量设计等）。</a:t>
            </a:r>
            <a:endParaRPr lang="en-US" altLang="zh-CN" b="0" kern="0" dirty="0">
              <a:latin typeface="黑体" panose="02010609060101010101" pitchFamily="49" charset="-122"/>
              <a:ea typeface="黑体" panose="02010609060101010101" pitchFamily="49" charset="-122"/>
            </a:endParaRPr>
          </a:p>
          <a:p>
            <a:pPr lvl="1"/>
            <a:endParaRPr lang="en-US" altLang="zh-CN" b="0" kern="0" dirty="0"/>
          </a:p>
        </p:txBody>
      </p:sp>
      <p:sp>
        <p:nvSpPr>
          <p:cNvPr id="7" name="内容占位符 2">
            <a:extLst>
              <a:ext uri="{FF2B5EF4-FFF2-40B4-BE49-F238E27FC236}">
                <a16:creationId xmlns:a16="http://schemas.microsoft.com/office/drawing/2014/main" id="{CF0C9C8C-AF45-4186-80C1-2854FF643742}"/>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spTree>
    <p:extLst>
      <p:ext uri="{BB962C8B-B14F-4D97-AF65-F5344CB8AC3E}">
        <p14:creationId xmlns:p14="http://schemas.microsoft.com/office/powerpoint/2010/main" val="38090207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a:extLst>
              <a:ext uri="{FF2B5EF4-FFF2-40B4-BE49-F238E27FC236}">
                <a16:creationId xmlns:a16="http://schemas.microsoft.com/office/drawing/2014/main" id="{5430242A-16ED-4399-A8B3-2869E21EAF08}"/>
              </a:ext>
            </a:extLst>
          </p:cNvPr>
          <p:cNvPicPr>
            <a:picLocks noChangeAspect="1"/>
          </p:cNvPicPr>
          <p:nvPr/>
        </p:nvPicPr>
        <p:blipFill>
          <a:blip r:embed="rId2"/>
          <a:stretch>
            <a:fillRect/>
          </a:stretch>
        </p:blipFill>
        <p:spPr>
          <a:xfrm>
            <a:off x="7255105" y="985544"/>
            <a:ext cx="1851429" cy="2160000"/>
          </a:xfrm>
          <a:prstGeom prst="rect">
            <a:avLst/>
          </a:prstGeom>
        </p:spPr>
      </p:pic>
      <p:grpSp>
        <p:nvGrpSpPr>
          <p:cNvPr id="2" name="组合 1">
            <a:extLst>
              <a:ext uri="{FF2B5EF4-FFF2-40B4-BE49-F238E27FC236}">
                <a16:creationId xmlns:a16="http://schemas.microsoft.com/office/drawing/2014/main" id="{8C16F299-78A3-439F-A3F2-18939B1D8CFA}"/>
              </a:ext>
            </a:extLst>
          </p:cNvPr>
          <p:cNvGrpSpPr>
            <a:grpSpLocks noChangeAspect="1"/>
          </p:cNvGrpSpPr>
          <p:nvPr/>
        </p:nvGrpSpPr>
        <p:grpSpPr>
          <a:xfrm>
            <a:off x="2426756" y="1622421"/>
            <a:ext cx="2193662" cy="1800000"/>
            <a:chOff x="5347707" y="2996952"/>
            <a:chExt cx="3509860" cy="3600000"/>
          </a:xfrm>
        </p:grpSpPr>
        <p:pic>
          <p:nvPicPr>
            <p:cNvPr id="3" name="图片 2">
              <a:extLst>
                <a:ext uri="{FF2B5EF4-FFF2-40B4-BE49-F238E27FC236}">
                  <a16:creationId xmlns:a16="http://schemas.microsoft.com/office/drawing/2014/main" id="{C57E34B5-4C6D-494F-8536-EEF709942A18}"/>
                </a:ext>
              </a:extLst>
            </p:cNvPr>
            <p:cNvPicPr>
              <a:picLocks noChangeAspect="1"/>
            </p:cNvPicPr>
            <p:nvPr/>
          </p:nvPicPr>
          <p:blipFill rotWithShape="1">
            <a:blip r:embed="rId3"/>
            <a:srcRect l="1909" r="2068"/>
            <a:stretch/>
          </p:blipFill>
          <p:spPr>
            <a:xfrm>
              <a:off x="5347707" y="2996952"/>
              <a:ext cx="3461855" cy="3600000"/>
            </a:xfrm>
            <a:prstGeom prst="rect">
              <a:avLst/>
            </a:prstGeom>
          </p:spPr>
        </p:pic>
        <p:sp>
          <p:nvSpPr>
            <p:cNvPr id="4" name="L 形 3">
              <a:extLst>
                <a:ext uri="{FF2B5EF4-FFF2-40B4-BE49-F238E27FC236}">
                  <a16:creationId xmlns:a16="http://schemas.microsoft.com/office/drawing/2014/main" id="{43A6106E-80C7-42A6-88F4-CF93D94C0662}"/>
                </a:ext>
              </a:extLst>
            </p:cNvPr>
            <p:cNvSpPr/>
            <p:nvPr/>
          </p:nvSpPr>
          <p:spPr bwMode="auto">
            <a:xfrm rot="16200000">
              <a:off x="6308141" y="4004136"/>
              <a:ext cx="3249682" cy="1849170"/>
            </a:xfrm>
            <a:prstGeom prst="corner">
              <a:avLst>
                <a:gd name="adj1" fmla="val 67331"/>
                <a:gd name="adj2" fmla="val 64579"/>
              </a:avLst>
            </a:prstGeom>
            <a:noFill/>
            <a:ln w="19050" cap="flat" cmpd="sng" algn="ctr">
              <a:solidFill>
                <a:srgbClr val="FF0000"/>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1191" defTabSz="685800"/>
              <a:endParaRPr lang="zh-CN" altLang="en-US" sz="2700"/>
            </a:p>
          </p:txBody>
        </p:sp>
      </p:grpSp>
      <p:pic>
        <p:nvPicPr>
          <p:cNvPr id="6" name="图片 5">
            <a:extLst>
              <a:ext uri="{FF2B5EF4-FFF2-40B4-BE49-F238E27FC236}">
                <a16:creationId xmlns:a16="http://schemas.microsoft.com/office/drawing/2014/main" id="{C9F00940-D927-4A8A-8C29-0AF447A9C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602" r="14296" b="15945"/>
          <a:stretch/>
        </p:blipFill>
        <p:spPr>
          <a:xfrm rot="16200000">
            <a:off x="505953" y="1734458"/>
            <a:ext cx="1474769" cy="1800000"/>
          </a:xfrm>
          <a:prstGeom prst="rect">
            <a:avLst/>
          </a:prstGeom>
        </p:spPr>
      </p:pic>
      <p:sp>
        <p:nvSpPr>
          <p:cNvPr id="7" name="文本框 6">
            <a:extLst>
              <a:ext uri="{FF2B5EF4-FFF2-40B4-BE49-F238E27FC236}">
                <a16:creationId xmlns:a16="http://schemas.microsoft.com/office/drawing/2014/main" id="{C8F6C7BB-A8B2-4803-BA1D-0ED3F2C08020}"/>
              </a:ext>
            </a:extLst>
          </p:cNvPr>
          <p:cNvSpPr txBox="1"/>
          <p:nvPr/>
        </p:nvSpPr>
        <p:spPr>
          <a:xfrm>
            <a:off x="577106" y="3280720"/>
            <a:ext cx="1569661" cy="507831"/>
          </a:xfrm>
          <a:prstGeom prst="rect">
            <a:avLst/>
          </a:prstGeom>
          <a:noFill/>
        </p:spPr>
        <p:txBody>
          <a:bodyPr wrap="none" rtlCol="0">
            <a:spAutoFit/>
          </a:bodyPr>
          <a:lstStyle/>
          <a:p>
            <a:r>
              <a:rPr lang="zh-CN" altLang="en-US" sz="2700" dirty="0"/>
              <a:t>想法雏形</a:t>
            </a:r>
          </a:p>
        </p:txBody>
      </p:sp>
      <p:sp>
        <p:nvSpPr>
          <p:cNvPr id="8" name="文本框 7">
            <a:extLst>
              <a:ext uri="{FF2B5EF4-FFF2-40B4-BE49-F238E27FC236}">
                <a16:creationId xmlns:a16="http://schemas.microsoft.com/office/drawing/2014/main" id="{6A253D9A-20B3-46ED-950F-51A32603D930}"/>
              </a:ext>
            </a:extLst>
          </p:cNvPr>
          <p:cNvSpPr txBox="1"/>
          <p:nvPr/>
        </p:nvSpPr>
        <p:spPr>
          <a:xfrm>
            <a:off x="2013857" y="3228605"/>
            <a:ext cx="3647152" cy="507831"/>
          </a:xfrm>
          <a:prstGeom prst="rect">
            <a:avLst/>
          </a:prstGeom>
          <a:noFill/>
        </p:spPr>
        <p:txBody>
          <a:bodyPr wrap="none" rtlCol="0">
            <a:spAutoFit/>
          </a:bodyPr>
          <a:lstStyle/>
          <a:p>
            <a:r>
              <a:rPr lang="zh-CN" altLang="en-US" sz="2700" dirty="0"/>
              <a:t>想法雏形（部分部件）</a:t>
            </a:r>
          </a:p>
        </p:txBody>
      </p:sp>
      <p:graphicFrame>
        <p:nvGraphicFramePr>
          <p:cNvPr id="11" name="表格 27">
            <a:extLst>
              <a:ext uri="{FF2B5EF4-FFF2-40B4-BE49-F238E27FC236}">
                <a16:creationId xmlns:a16="http://schemas.microsoft.com/office/drawing/2014/main" id="{5C4CD189-1D4B-481F-AB9C-6292D200CACD}"/>
              </a:ext>
            </a:extLst>
          </p:cNvPr>
          <p:cNvGraphicFramePr>
            <a:graphicFrameLocks noGrp="1"/>
          </p:cNvGraphicFramePr>
          <p:nvPr/>
        </p:nvGraphicFramePr>
        <p:xfrm>
          <a:off x="6610546" y="3525134"/>
          <a:ext cx="1982990" cy="1728642"/>
        </p:xfrm>
        <a:graphic>
          <a:graphicData uri="http://schemas.openxmlformats.org/drawingml/2006/table">
            <a:tbl>
              <a:tblPr firstRow="1" bandRow="1">
                <a:tableStyleId>{0E3FDE45-AF77-4B5C-9715-49D594BDF05E}</a:tableStyleId>
              </a:tblPr>
              <a:tblGrid>
                <a:gridCol w="991495">
                  <a:extLst>
                    <a:ext uri="{9D8B030D-6E8A-4147-A177-3AD203B41FA5}">
                      <a16:colId xmlns:a16="http://schemas.microsoft.com/office/drawing/2014/main" val="1691405295"/>
                    </a:ext>
                  </a:extLst>
                </a:gridCol>
                <a:gridCol w="991495">
                  <a:extLst>
                    <a:ext uri="{9D8B030D-6E8A-4147-A177-3AD203B41FA5}">
                      <a16:colId xmlns:a16="http://schemas.microsoft.com/office/drawing/2014/main" val="3450202255"/>
                    </a:ext>
                  </a:extLst>
                </a:gridCol>
              </a:tblGrid>
              <a:tr h="288107">
                <a:tc>
                  <a:txBody>
                    <a:bodyPr/>
                    <a:lstStyle/>
                    <a:p>
                      <a:r>
                        <a:rPr lang="zh-CN" altLang="en-US" sz="1100" b="0" dirty="0"/>
                        <a:t>降温区间</a:t>
                      </a:r>
                    </a:p>
                  </a:txBody>
                  <a:tcPr marL="68580" marR="68580" marT="34290" marB="34290"/>
                </a:tc>
                <a:tc>
                  <a:txBody>
                    <a:bodyPr/>
                    <a:lstStyle/>
                    <a:p>
                      <a:r>
                        <a:rPr lang="en-US" altLang="zh-CN" sz="1100" b="0" dirty="0"/>
                        <a:t>4.5K</a:t>
                      </a:r>
                      <a:r>
                        <a:rPr lang="zh-CN" altLang="en-US" sz="1100" b="0" dirty="0"/>
                        <a:t>液氦体积</a:t>
                      </a:r>
                    </a:p>
                  </a:txBody>
                  <a:tcPr marL="68580" marR="68580" marT="34290" marB="34290"/>
                </a:tc>
                <a:extLst>
                  <a:ext uri="{0D108BD9-81ED-4DB2-BD59-A6C34878D82A}">
                    <a16:rowId xmlns:a16="http://schemas.microsoft.com/office/drawing/2014/main" val="857583905"/>
                  </a:ext>
                </a:extLst>
              </a:tr>
              <a:tr h="288107">
                <a:tc>
                  <a:txBody>
                    <a:bodyPr/>
                    <a:lstStyle/>
                    <a:p>
                      <a:pPr algn="l"/>
                      <a:r>
                        <a:rPr lang="en-US" altLang="zh-CN" sz="1100" b="0" dirty="0">
                          <a:latin typeface="Times New Roman" panose="02020603050405020304" pitchFamily="18" charset="0"/>
                          <a:cs typeface="Times New Roman" panose="02020603050405020304" pitchFamily="18" charset="0"/>
                        </a:rPr>
                        <a:t>80K-&gt;4.5K</a:t>
                      </a:r>
                      <a:endParaRPr lang="zh-CN" altLang="en-US" sz="1100" b="0" dirty="0">
                        <a:latin typeface="Times New Roman" panose="02020603050405020304" pitchFamily="18" charset="0"/>
                        <a:cs typeface="Times New Roman" panose="02020603050405020304" pitchFamily="18" charset="0"/>
                      </a:endParaRPr>
                    </a:p>
                  </a:txBody>
                  <a:tcPr marL="68580" marR="68580" marT="34290" marB="34290"/>
                </a:tc>
                <a:tc>
                  <a:txBody>
                    <a:bodyPr/>
                    <a:lstStyle/>
                    <a:p>
                      <a:pPr marL="0" algn="l" defTabSz="914400" rtl="0" eaLnBrk="1" latinLnBrk="0" hangingPunct="1"/>
                      <a:r>
                        <a:rPr lang="en-US" altLang="zh-CN" sz="1100" b="0" kern="1200" dirty="0">
                          <a:solidFill>
                            <a:schemeClr val="tx1"/>
                          </a:solidFill>
                          <a:latin typeface="Times New Roman" panose="02020603050405020304" pitchFamily="18" charset="0"/>
                          <a:ea typeface="+mn-ea"/>
                          <a:cs typeface="Times New Roman" panose="02020603050405020304" pitchFamily="18" charset="0"/>
                        </a:rPr>
                        <a:t>16940L</a:t>
                      </a:r>
                      <a:endParaRPr lang="zh-CN" altLang="en-US" sz="11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858725589"/>
                  </a:ext>
                </a:extLst>
              </a:tr>
              <a:tr h="288107">
                <a:tc>
                  <a:txBody>
                    <a:bodyPr/>
                    <a:lstStyle/>
                    <a:p>
                      <a:pPr marL="0" algn="l" defTabSz="914400" rtl="0" eaLnBrk="1" latinLnBrk="0" hangingPunct="1"/>
                      <a:r>
                        <a:rPr lang="en-US" altLang="zh-CN" sz="1100" b="0" kern="1200" dirty="0">
                          <a:solidFill>
                            <a:schemeClr val="tx1"/>
                          </a:solidFill>
                          <a:latin typeface="Times New Roman" panose="02020603050405020304" pitchFamily="18" charset="0"/>
                          <a:ea typeface="+mn-ea"/>
                          <a:cs typeface="Times New Roman" panose="02020603050405020304" pitchFamily="18" charset="0"/>
                        </a:rPr>
                        <a:t>40K-&gt;4.5K</a:t>
                      </a:r>
                      <a:endParaRPr lang="zh-CN" altLang="en-US" sz="11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algn="l" defTabSz="914400" rtl="0" eaLnBrk="1" latinLnBrk="0" hangingPunct="1"/>
                      <a:r>
                        <a:rPr lang="en-US" altLang="zh-CN" sz="1100" b="0" kern="1200" dirty="0">
                          <a:solidFill>
                            <a:schemeClr val="tx1"/>
                          </a:solidFill>
                          <a:latin typeface="Times New Roman" panose="02020603050405020304" pitchFamily="18" charset="0"/>
                          <a:ea typeface="+mn-ea"/>
                          <a:cs typeface="Times New Roman" panose="02020603050405020304" pitchFamily="18" charset="0"/>
                        </a:rPr>
                        <a:t>8526L</a:t>
                      </a:r>
                      <a:endParaRPr lang="zh-CN" altLang="en-US" sz="11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387666064"/>
                  </a:ext>
                </a:extLst>
              </a:tr>
              <a:tr h="288107">
                <a:tc>
                  <a:txBody>
                    <a:bodyPr/>
                    <a:lstStyle/>
                    <a:p>
                      <a:pPr marL="0" algn="l" defTabSz="914400" rtl="0" eaLnBrk="1" latinLnBrk="0" hangingPunct="1"/>
                      <a:r>
                        <a:rPr lang="en-US" altLang="zh-CN" sz="1100" b="0" kern="1200" dirty="0">
                          <a:solidFill>
                            <a:schemeClr val="tx1"/>
                          </a:solidFill>
                          <a:latin typeface="Times New Roman" panose="02020603050405020304" pitchFamily="18" charset="0"/>
                          <a:ea typeface="+mn-ea"/>
                          <a:cs typeface="Times New Roman" panose="02020603050405020304" pitchFamily="18" charset="0"/>
                        </a:rPr>
                        <a:t>20K-&gt;4.5K</a:t>
                      </a:r>
                      <a:endParaRPr lang="zh-CN" altLang="en-US" sz="11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algn="l" defTabSz="914400" rtl="0" eaLnBrk="1" latinLnBrk="0" hangingPunct="1"/>
                      <a:r>
                        <a:rPr lang="en-US" altLang="zh-CN" sz="1100" b="0" kern="1200" dirty="0">
                          <a:solidFill>
                            <a:schemeClr val="tx1"/>
                          </a:solidFill>
                          <a:latin typeface="Times New Roman" panose="02020603050405020304" pitchFamily="18" charset="0"/>
                          <a:ea typeface="+mn-ea"/>
                          <a:cs typeface="Times New Roman" panose="02020603050405020304" pitchFamily="18" charset="0"/>
                        </a:rPr>
                        <a:t>4269L</a:t>
                      </a:r>
                      <a:endParaRPr lang="zh-CN" altLang="en-US" sz="11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3254456779"/>
                  </a:ext>
                </a:extLst>
              </a:tr>
              <a:tr h="288107">
                <a:tc>
                  <a:txBody>
                    <a:bodyPr/>
                    <a:lstStyle/>
                    <a:p>
                      <a:pPr marL="0" algn="l" defTabSz="914400" rtl="0" eaLnBrk="1" latinLnBrk="0" hangingPunct="1"/>
                      <a:r>
                        <a:rPr lang="en-US" altLang="zh-CN" sz="1100" b="0" kern="1200" dirty="0">
                          <a:solidFill>
                            <a:schemeClr val="tx1"/>
                          </a:solidFill>
                          <a:latin typeface="Times New Roman" panose="02020603050405020304" pitchFamily="18" charset="0"/>
                          <a:ea typeface="+mn-ea"/>
                          <a:cs typeface="Times New Roman" panose="02020603050405020304" pitchFamily="18" charset="0"/>
                        </a:rPr>
                        <a:t>10K-&gt;4.5K</a:t>
                      </a:r>
                      <a:endParaRPr lang="zh-CN" altLang="en-US" sz="11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algn="l" defTabSz="914400" rtl="0" eaLnBrk="1" latinLnBrk="0" hangingPunct="1"/>
                      <a:r>
                        <a:rPr lang="en-US" altLang="zh-CN" sz="1100" b="0" kern="1200" dirty="0">
                          <a:solidFill>
                            <a:schemeClr val="tx1"/>
                          </a:solidFill>
                          <a:latin typeface="Times New Roman" panose="02020603050405020304" pitchFamily="18" charset="0"/>
                          <a:ea typeface="+mn-ea"/>
                          <a:cs typeface="Times New Roman" panose="02020603050405020304" pitchFamily="18" charset="0"/>
                        </a:rPr>
                        <a:t>2029L</a:t>
                      </a:r>
                      <a:endParaRPr lang="zh-CN" altLang="en-US" sz="11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709539958"/>
                  </a:ext>
                </a:extLst>
              </a:tr>
              <a:tr h="288107">
                <a:tc>
                  <a:txBody>
                    <a:bodyPr/>
                    <a:lstStyle/>
                    <a:p>
                      <a:pPr marL="0" algn="l" defTabSz="914400" rtl="0" eaLnBrk="1" latinLnBrk="0" hangingPunct="1"/>
                      <a:r>
                        <a:rPr lang="en-US" altLang="zh-CN" sz="1100" b="0" kern="1200" dirty="0">
                          <a:solidFill>
                            <a:schemeClr val="tx1"/>
                          </a:solidFill>
                          <a:latin typeface="Times New Roman" panose="02020603050405020304" pitchFamily="18" charset="0"/>
                          <a:ea typeface="+mn-ea"/>
                          <a:cs typeface="Times New Roman" panose="02020603050405020304" pitchFamily="18" charset="0"/>
                        </a:rPr>
                        <a:t> 6 K-&gt;4.5K</a:t>
                      </a:r>
                      <a:endParaRPr lang="zh-CN" altLang="en-US" sz="11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algn="l" defTabSz="914400" rtl="0" eaLnBrk="1" latinLnBrk="0" hangingPunct="1"/>
                      <a:r>
                        <a:rPr lang="en-US" altLang="zh-CN" sz="1100" b="0" kern="1200" dirty="0">
                          <a:solidFill>
                            <a:schemeClr val="tx1"/>
                          </a:solidFill>
                          <a:latin typeface="Times New Roman" panose="02020603050405020304" pitchFamily="18" charset="0"/>
                          <a:ea typeface="+mn-ea"/>
                          <a:cs typeface="Times New Roman" panose="02020603050405020304" pitchFamily="18" charset="0"/>
                        </a:rPr>
                        <a:t>1216L</a:t>
                      </a:r>
                      <a:endParaRPr lang="zh-CN" altLang="en-US" sz="11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2050056201"/>
                  </a:ext>
                </a:extLst>
              </a:tr>
            </a:tbl>
          </a:graphicData>
        </a:graphic>
      </p:graphicFrame>
      <p:sp>
        <p:nvSpPr>
          <p:cNvPr id="12" name="文本框 11">
            <a:extLst>
              <a:ext uri="{FF2B5EF4-FFF2-40B4-BE49-F238E27FC236}">
                <a16:creationId xmlns:a16="http://schemas.microsoft.com/office/drawing/2014/main" id="{DF751C00-1B6B-4F54-A5A8-D363E02329ED}"/>
              </a:ext>
            </a:extLst>
          </p:cNvPr>
          <p:cNvSpPr txBox="1"/>
          <p:nvPr/>
        </p:nvSpPr>
        <p:spPr>
          <a:xfrm>
            <a:off x="6637159" y="3221035"/>
            <a:ext cx="2010683" cy="276999"/>
          </a:xfrm>
          <a:prstGeom prst="rect">
            <a:avLst/>
          </a:prstGeom>
          <a:noFill/>
        </p:spPr>
        <p:txBody>
          <a:bodyPr wrap="square" rtlCol="0">
            <a:spAutoFit/>
          </a:bodyPr>
          <a:lstStyle/>
          <a:p>
            <a:r>
              <a:rPr lang="zh-CN" altLang="en-US" sz="1200" b="0" dirty="0">
                <a:solidFill>
                  <a:schemeClr val="tx1"/>
                </a:solidFill>
              </a:rPr>
              <a:t>消耗</a:t>
            </a:r>
            <a:r>
              <a:rPr lang="en-US" altLang="zh-CN" sz="1200" b="0" dirty="0">
                <a:solidFill>
                  <a:schemeClr val="tx1"/>
                </a:solidFill>
              </a:rPr>
              <a:t>4.5K</a:t>
            </a:r>
            <a:r>
              <a:rPr lang="zh-CN" altLang="en-US" sz="1200" b="0" dirty="0">
                <a:solidFill>
                  <a:schemeClr val="tx1"/>
                </a:solidFill>
              </a:rPr>
              <a:t>液氦量</a:t>
            </a:r>
            <a:r>
              <a:rPr lang="en-US" altLang="zh-CN" sz="1200" b="0" dirty="0">
                <a:solidFill>
                  <a:schemeClr val="tx1"/>
                </a:solidFill>
              </a:rPr>
              <a:t>(15min</a:t>
            </a:r>
            <a:r>
              <a:rPr lang="zh-CN" altLang="en-US" sz="1200" b="0" dirty="0">
                <a:solidFill>
                  <a:schemeClr val="tx1"/>
                </a:solidFill>
              </a:rPr>
              <a:t>为例）</a:t>
            </a:r>
            <a:endParaRPr lang="zh-CN" altLang="en-US" sz="1200" b="0" dirty="0">
              <a:solidFill>
                <a:schemeClr val="tx1"/>
              </a:solidFill>
              <a:cs typeface="Times New Roman" panose="02020603050405020304" pitchFamily="18" charset="0"/>
            </a:endParaRPr>
          </a:p>
        </p:txBody>
      </p:sp>
      <p:sp>
        <p:nvSpPr>
          <p:cNvPr id="14" name="矩形: 圆角 13">
            <a:extLst>
              <a:ext uri="{FF2B5EF4-FFF2-40B4-BE49-F238E27FC236}">
                <a16:creationId xmlns:a16="http://schemas.microsoft.com/office/drawing/2014/main" id="{13DB109D-8261-4112-9CCD-9323A660CE61}"/>
              </a:ext>
            </a:extLst>
          </p:cNvPr>
          <p:cNvSpPr/>
          <p:nvPr/>
        </p:nvSpPr>
        <p:spPr>
          <a:xfrm>
            <a:off x="555117" y="3664520"/>
            <a:ext cx="4227544" cy="500576"/>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从</a:t>
            </a:r>
            <a:r>
              <a:rPr lang="en-US" altLang="zh-CN" sz="1000" b="0" dirty="0">
                <a:solidFill>
                  <a:schemeClr val="tx1"/>
                </a:solidFill>
                <a:latin typeface="微软雅黑" panose="020B0503020204020204" pitchFamily="34" charset="-122"/>
                <a:ea typeface="微软雅黑" panose="020B0503020204020204" pitchFamily="34" charset="-122"/>
              </a:rPr>
              <a:t>150K</a:t>
            </a:r>
            <a:r>
              <a:rPr lang="zh-CN" altLang="en-US" sz="1000" b="0" dirty="0">
                <a:solidFill>
                  <a:schemeClr val="tx1"/>
                </a:solidFill>
                <a:latin typeface="微软雅黑" panose="020B0503020204020204" pitchFamily="34" charset="-122"/>
                <a:ea typeface="微软雅黑" panose="020B0503020204020204" pitchFamily="34" charset="-122"/>
              </a:rPr>
              <a:t>开始降温后</a:t>
            </a:r>
            <a:r>
              <a:rPr lang="en-US" altLang="zh-CN" sz="1000" b="0" dirty="0">
                <a:solidFill>
                  <a:schemeClr val="tx1"/>
                </a:solidFill>
                <a:latin typeface="微软雅黑" panose="020B0503020204020204" pitchFamily="34" charset="-122"/>
                <a:ea typeface="微软雅黑" panose="020B0503020204020204" pitchFamily="34" charset="-122"/>
              </a:rPr>
              <a:t>15mins</a:t>
            </a:r>
            <a:r>
              <a:rPr lang="zh-CN" altLang="en-US" sz="1000" b="0" dirty="0">
                <a:solidFill>
                  <a:schemeClr val="tx1"/>
                </a:solidFill>
                <a:latin typeface="微软雅黑" panose="020B0503020204020204" pitchFamily="34" charset="-122"/>
                <a:ea typeface="微软雅黑" panose="020B0503020204020204" pitchFamily="34" charset="-122"/>
              </a:rPr>
              <a:t>的消耗量，但并不包括预冷系统从常温降低到</a:t>
            </a:r>
            <a:r>
              <a:rPr lang="en-US" altLang="zh-CN" sz="1000" b="0" dirty="0">
                <a:solidFill>
                  <a:schemeClr val="tx1"/>
                </a:solidFill>
                <a:latin typeface="微软雅黑" panose="020B0503020204020204" pitchFamily="34" charset="-122"/>
                <a:ea typeface="微软雅黑" panose="020B0503020204020204" pitchFamily="34" charset="-122"/>
              </a:rPr>
              <a:t>150K</a:t>
            </a:r>
            <a:r>
              <a:rPr lang="zh-CN" altLang="en-US" sz="1000" b="0" dirty="0">
                <a:solidFill>
                  <a:schemeClr val="tx1"/>
                </a:solidFill>
                <a:latin typeface="微软雅黑" panose="020B0503020204020204" pitchFamily="34" charset="-122"/>
                <a:ea typeface="微软雅黑" panose="020B0503020204020204" pitchFamily="34" charset="-122"/>
              </a:rPr>
              <a:t>时的液氦消耗，此处的消耗量应该和预冷系统的整个热容有关</a:t>
            </a:r>
          </a:p>
        </p:txBody>
      </p:sp>
      <p:sp>
        <p:nvSpPr>
          <p:cNvPr id="16" name="矩形: 圆角 15">
            <a:extLst>
              <a:ext uri="{FF2B5EF4-FFF2-40B4-BE49-F238E27FC236}">
                <a16:creationId xmlns:a16="http://schemas.microsoft.com/office/drawing/2014/main" id="{C782F815-E8DC-453F-9536-DC3C651811BC}"/>
              </a:ext>
            </a:extLst>
          </p:cNvPr>
          <p:cNvSpPr/>
          <p:nvPr/>
        </p:nvSpPr>
        <p:spPr>
          <a:xfrm>
            <a:off x="130024" y="4576978"/>
            <a:ext cx="303066" cy="797483"/>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预冷换热器</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17" name="左大括号 16">
            <a:extLst>
              <a:ext uri="{FF2B5EF4-FFF2-40B4-BE49-F238E27FC236}">
                <a16:creationId xmlns:a16="http://schemas.microsoft.com/office/drawing/2014/main" id="{3C817FF1-4971-4C71-A026-9B35AAD711B8}"/>
              </a:ext>
            </a:extLst>
          </p:cNvPr>
          <p:cNvSpPr/>
          <p:nvPr/>
        </p:nvSpPr>
        <p:spPr>
          <a:xfrm rot="5400000">
            <a:off x="2776310" y="1695844"/>
            <a:ext cx="215892" cy="5265473"/>
          </a:xfrm>
          <a:prstGeom prst="leftBrace">
            <a:avLst/>
          </a:prstGeom>
          <a:noFill/>
          <a:ln w="28575">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sz="1000" b="0">
              <a:latin typeface="微软雅黑" panose="020B0503020204020204" pitchFamily="34" charset="-122"/>
              <a:ea typeface="微软雅黑" panose="020B0503020204020204" pitchFamily="34" charset="-122"/>
            </a:endParaRPr>
          </a:p>
        </p:txBody>
      </p:sp>
      <p:sp>
        <p:nvSpPr>
          <p:cNvPr id="18" name="矩形: 圆角 17">
            <a:extLst>
              <a:ext uri="{FF2B5EF4-FFF2-40B4-BE49-F238E27FC236}">
                <a16:creationId xmlns:a16="http://schemas.microsoft.com/office/drawing/2014/main" id="{1938D9CE-142F-4712-BDD1-AE8916AF09B8}"/>
              </a:ext>
            </a:extLst>
          </p:cNvPr>
          <p:cNvSpPr/>
          <p:nvPr/>
        </p:nvSpPr>
        <p:spPr>
          <a:xfrm>
            <a:off x="1924828" y="4556414"/>
            <a:ext cx="303066" cy="888929"/>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中间级换热器</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19" name="矩形: 圆角 18">
            <a:extLst>
              <a:ext uri="{FF2B5EF4-FFF2-40B4-BE49-F238E27FC236}">
                <a16:creationId xmlns:a16="http://schemas.microsoft.com/office/drawing/2014/main" id="{261747BE-63FE-4373-B9A4-888BC526167C}"/>
              </a:ext>
            </a:extLst>
          </p:cNvPr>
          <p:cNvSpPr/>
          <p:nvPr/>
        </p:nvSpPr>
        <p:spPr>
          <a:xfrm>
            <a:off x="3088777" y="4618269"/>
            <a:ext cx="303066" cy="797483"/>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末级换热器</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20" name="矩形: 圆角 19">
            <a:extLst>
              <a:ext uri="{FF2B5EF4-FFF2-40B4-BE49-F238E27FC236}">
                <a16:creationId xmlns:a16="http://schemas.microsoft.com/office/drawing/2014/main" id="{6FF3B95F-5945-4FBB-97D0-CB901160043F}"/>
              </a:ext>
            </a:extLst>
          </p:cNvPr>
          <p:cNvSpPr/>
          <p:nvPr/>
        </p:nvSpPr>
        <p:spPr>
          <a:xfrm>
            <a:off x="4912931" y="4584576"/>
            <a:ext cx="303066" cy="797483"/>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腔体参数</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21" name="矩形: 圆角 20">
            <a:extLst>
              <a:ext uri="{FF2B5EF4-FFF2-40B4-BE49-F238E27FC236}">
                <a16:creationId xmlns:a16="http://schemas.microsoft.com/office/drawing/2014/main" id="{74ED1818-AEEA-4763-A027-E2E16E66C1B8}"/>
              </a:ext>
            </a:extLst>
          </p:cNvPr>
          <p:cNvSpPr/>
          <p:nvPr/>
        </p:nvSpPr>
        <p:spPr>
          <a:xfrm>
            <a:off x="5374762" y="4631229"/>
            <a:ext cx="1068007" cy="121347"/>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材质、热容</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22" name="左大括号 21">
            <a:extLst>
              <a:ext uri="{FF2B5EF4-FFF2-40B4-BE49-F238E27FC236}">
                <a16:creationId xmlns:a16="http://schemas.microsoft.com/office/drawing/2014/main" id="{944F688B-3A09-4519-ADEA-D270EC22439F}"/>
              </a:ext>
            </a:extLst>
          </p:cNvPr>
          <p:cNvSpPr/>
          <p:nvPr/>
        </p:nvSpPr>
        <p:spPr>
          <a:xfrm>
            <a:off x="5270691" y="4686656"/>
            <a:ext cx="91912" cy="542879"/>
          </a:xfrm>
          <a:prstGeom prst="leftBrace">
            <a:avLst/>
          </a:prstGeom>
          <a:noFill/>
          <a:ln w="28575">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sz="1000" b="0" dirty="0">
              <a:latin typeface="微软雅黑" panose="020B0503020204020204" pitchFamily="34" charset="-122"/>
              <a:ea typeface="微软雅黑" panose="020B0503020204020204" pitchFamily="34" charset="-122"/>
            </a:endParaRPr>
          </a:p>
        </p:txBody>
      </p:sp>
      <p:sp>
        <p:nvSpPr>
          <p:cNvPr id="23" name="矩形: 圆角 22">
            <a:extLst>
              <a:ext uri="{FF2B5EF4-FFF2-40B4-BE49-F238E27FC236}">
                <a16:creationId xmlns:a16="http://schemas.microsoft.com/office/drawing/2014/main" id="{D18DB498-AC9B-4F02-B2AB-BC08A6A71CF1}"/>
              </a:ext>
            </a:extLst>
          </p:cNvPr>
          <p:cNvSpPr/>
          <p:nvPr/>
        </p:nvSpPr>
        <p:spPr>
          <a:xfrm>
            <a:off x="5403910" y="4880025"/>
            <a:ext cx="1038859" cy="121347"/>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待降温区间</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24" name="矩形: 圆角 23">
            <a:extLst>
              <a:ext uri="{FF2B5EF4-FFF2-40B4-BE49-F238E27FC236}">
                <a16:creationId xmlns:a16="http://schemas.microsoft.com/office/drawing/2014/main" id="{B3F27DD0-23A9-4516-A8CA-3C3FD42128A3}"/>
              </a:ext>
            </a:extLst>
          </p:cNvPr>
          <p:cNvSpPr/>
          <p:nvPr/>
        </p:nvSpPr>
        <p:spPr>
          <a:xfrm>
            <a:off x="5417297" y="5156569"/>
            <a:ext cx="1038859" cy="121347"/>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降温段耗时</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25" name="矩形: 圆角 24">
            <a:extLst>
              <a:ext uri="{FF2B5EF4-FFF2-40B4-BE49-F238E27FC236}">
                <a16:creationId xmlns:a16="http://schemas.microsoft.com/office/drawing/2014/main" id="{91AF47DB-F6A0-4F40-BFB9-EE751AC723A0}"/>
              </a:ext>
            </a:extLst>
          </p:cNvPr>
          <p:cNvSpPr/>
          <p:nvPr/>
        </p:nvSpPr>
        <p:spPr>
          <a:xfrm>
            <a:off x="667567" y="4523903"/>
            <a:ext cx="1180911" cy="215893"/>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氦气</a:t>
            </a:r>
            <a:r>
              <a:rPr lang="en-US" altLang="zh-CN" sz="1000" b="0" dirty="0">
                <a:solidFill>
                  <a:schemeClr val="tx1"/>
                </a:solidFill>
                <a:latin typeface="微软雅黑" panose="020B0503020204020204" pitchFamily="34" charset="-122"/>
                <a:ea typeface="微软雅黑" panose="020B0503020204020204" pitchFamily="34" charset="-122"/>
              </a:rPr>
              <a:t>300K-&gt;80K</a:t>
            </a:r>
          </a:p>
        </p:txBody>
      </p:sp>
      <p:sp>
        <p:nvSpPr>
          <p:cNvPr id="26" name="左大括号 25">
            <a:extLst>
              <a:ext uri="{FF2B5EF4-FFF2-40B4-BE49-F238E27FC236}">
                <a16:creationId xmlns:a16="http://schemas.microsoft.com/office/drawing/2014/main" id="{A871E5A4-C4A5-41B7-8A60-BE42476EEC20}"/>
              </a:ext>
            </a:extLst>
          </p:cNvPr>
          <p:cNvSpPr/>
          <p:nvPr/>
        </p:nvSpPr>
        <p:spPr>
          <a:xfrm>
            <a:off x="521117" y="4674372"/>
            <a:ext cx="91912" cy="542879"/>
          </a:xfrm>
          <a:prstGeom prst="leftBrace">
            <a:avLst/>
          </a:prstGeom>
          <a:noFill/>
          <a:ln w="28575">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sz="1000" b="0">
              <a:latin typeface="微软雅黑" panose="020B0503020204020204" pitchFamily="34" charset="-122"/>
              <a:ea typeface="微软雅黑" panose="020B0503020204020204" pitchFamily="34" charset="-122"/>
            </a:endParaRPr>
          </a:p>
        </p:txBody>
      </p:sp>
      <p:sp>
        <p:nvSpPr>
          <p:cNvPr id="27" name="矩形: 圆角 26">
            <a:extLst>
              <a:ext uri="{FF2B5EF4-FFF2-40B4-BE49-F238E27FC236}">
                <a16:creationId xmlns:a16="http://schemas.microsoft.com/office/drawing/2014/main" id="{619AF730-C69F-4DF8-AAA7-D0399C069E0E}"/>
              </a:ext>
            </a:extLst>
          </p:cNvPr>
          <p:cNvSpPr/>
          <p:nvPr/>
        </p:nvSpPr>
        <p:spPr>
          <a:xfrm>
            <a:off x="632045" y="4757318"/>
            <a:ext cx="1172150" cy="163407"/>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00" b="0" dirty="0">
                <a:solidFill>
                  <a:schemeClr val="tx1"/>
                </a:solidFill>
                <a:latin typeface="微软雅黑" panose="020B0503020204020204" pitchFamily="34" charset="-122"/>
                <a:ea typeface="微软雅黑" panose="020B0503020204020204" pitchFamily="34" charset="-122"/>
              </a:rPr>
              <a:t>LN2</a:t>
            </a:r>
            <a:r>
              <a:rPr lang="zh-CN" altLang="en-US" sz="1000" b="0" dirty="0">
                <a:solidFill>
                  <a:schemeClr val="tx1"/>
                </a:solidFill>
                <a:latin typeface="微软雅黑" panose="020B0503020204020204" pitchFamily="34" charset="-122"/>
                <a:ea typeface="微软雅黑" panose="020B0503020204020204" pitchFamily="34" charset="-122"/>
              </a:rPr>
              <a:t>预冷</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28" name="矩形: 圆角 27">
            <a:extLst>
              <a:ext uri="{FF2B5EF4-FFF2-40B4-BE49-F238E27FC236}">
                <a16:creationId xmlns:a16="http://schemas.microsoft.com/office/drawing/2014/main" id="{7B59CEAD-8AF2-4DD7-9A64-C468DBD0A5CE}"/>
              </a:ext>
            </a:extLst>
          </p:cNvPr>
          <p:cNvSpPr/>
          <p:nvPr/>
        </p:nvSpPr>
        <p:spPr>
          <a:xfrm>
            <a:off x="637383" y="5027059"/>
            <a:ext cx="1146968" cy="542879"/>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氦气</a:t>
            </a:r>
            <a:r>
              <a:rPr lang="en-US" altLang="zh-CN" sz="1000" b="0" dirty="0">
                <a:solidFill>
                  <a:schemeClr val="tx1"/>
                </a:solidFill>
                <a:latin typeface="微软雅黑" panose="020B0503020204020204" pitchFamily="34" charset="-122"/>
                <a:ea typeface="微软雅黑" panose="020B0503020204020204" pitchFamily="34" charset="-122"/>
              </a:rPr>
              <a:t>80-&gt;300K </a:t>
            </a:r>
            <a:r>
              <a:rPr lang="zh-CN" altLang="en-US" sz="1000" b="0" dirty="0">
                <a:solidFill>
                  <a:schemeClr val="tx1"/>
                </a:solidFill>
                <a:latin typeface="微软雅黑" panose="020B0503020204020204" pitchFamily="34" charset="-122"/>
                <a:ea typeface="微软雅黑" panose="020B0503020204020204" pitchFamily="34" charset="-122"/>
              </a:rPr>
              <a:t>冷量利用率与预冷</a:t>
            </a:r>
            <a:r>
              <a:rPr lang="en-US" altLang="zh-CN" sz="1000" b="0" dirty="0">
                <a:solidFill>
                  <a:schemeClr val="tx1"/>
                </a:solidFill>
                <a:latin typeface="微软雅黑" panose="020B0503020204020204" pitchFamily="34" charset="-122"/>
                <a:ea typeface="微软雅黑" panose="020B0503020204020204" pitchFamily="34" charset="-122"/>
              </a:rPr>
              <a:t>LN2</a:t>
            </a:r>
            <a:r>
              <a:rPr lang="zh-CN" altLang="en-US" sz="1000" b="0" dirty="0">
                <a:solidFill>
                  <a:schemeClr val="tx1"/>
                </a:solidFill>
                <a:latin typeface="微软雅黑" panose="020B0503020204020204" pitchFamily="34" charset="-122"/>
                <a:ea typeface="微软雅黑" panose="020B0503020204020204" pitchFamily="34" charset="-122"/>
              </a:rPr>
              <a:t>量有关</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29" name="左大括号 28">
            <a:extLst>
              <a:ext uri="{FF2B5EF4-FFF2-40B4-BE49-F238E27FC236}">
                <a16:creationId xmlns:a16="http://schemas.microsoft.com/office/drawing/2014/main" id="{78188964-4359-4EF4-8CC8-A06968A90EC2}"/>
              </a:ext>
            </a:extLst>
          </p:cNvPr>
          <p:cNvSpPr/>
          <p:nvPr/>
        </p:nvSpPr>
        <p:spPr>
          <a:xfrm>
            <a:off x="3386515" y="4729204"/>
            <a:ext cx="91912" cy="542879"/>
          </a:xfrm>
          <a:prstGeom prst="leftBrace">
            <a:avLst/>
          </a:prstGeom>
          <a:noFill/>
          <a:ln w="28575">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sz="1000" b="0">
              <a:latin typeface="微软雅黑" panose="020B0503020204020204" pitchFamily="34" charset="-122"/>
              <a:ea typeface="微软雅黑" panose="020B0503020204020204" pitchFamily="34" charset="-122"/>
            </a:endParaRPr>
          </a:p>
        </p:txBody>
      </p:sp>
      <p:sp>
        <p:nvSpPr>
          <p:cNvPr id="32" name="矩形: 圆角 31">
            <a:extLst>
              <a:ext uri="{FF2B5EF4-FFF2-40B4-BE49-F238E27FC236}">
                <a16:creationId xmlns:a16="http://schemas.microsoft.com/office/drawing/2014/main" id="{07C2FD94-BD75-40AF-96FF-744B44AA6555}"/>
              </a:ext>
            </a:extLst>
          </p:cNvPr>
          <p:cNvSpPr/>
          <p:nvPr/>
        </p:nvSpPr>
        <p:spPr>
          <a:xfrm>
            <a:off x="3501966" y="4621211"/>
            <a:ext cx="1279477" cy="195614"/>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00" b="0" dirty="0">
                <a:solidFill>
                  <a:schemeClr val="tx1"/>
                </a:solidFill>
                <a:latin typeface="微软雅黑" panose="020B0503020204020204" pitchFamily="34" charset="-122"/>
                <a:ea typeface="微软雅黑" panose="020B0503020204020204" pitchFamily="34" charset="-122"/>
              </a:rPr>
              <a:t>4.5K/1.3bara  </a:t>
            </a:r>
            <a:r>
              <a:rPr lang="en-US" altLang="zh-CN" sz="1000" b="0" dirty="0" err="1">
                <a:solidFill>
                  <a:schemeClr val="tx1"/>
                </a:solidFill>
                <a:latin typeface="微软雅黑" panose="020B0503020204020204" pitchFamily="34" charset="-122"/>
                <a:ea typeface="微软雅黑" panose="020B0503020204020204" pitchFamily="34" charset="-122"/>
              </a:rPr>
              <a:t>LHe</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33" name="矩形: 圆角 32">
            <a:extLst>
              <a:ext uri="{FF2B5EF4-FFF2-40B4-BE49-F238E27FC236}">
                <a16:creationId xmlns:a16="http://schemas.microsoft.com/office/drawing/2014/main" id="{ECCEFB8C-792C-46B7-9015-F09DC56D35EF}"/>
              </a:ext>
            </a:extLst>
          </p:cNvPr>
          <p:cNvSpPr/>
          <p:nvPr/>
        </p:nvSpPr>
        <p:spPr>
          <a:xfrm>
            <a:off x="3534123" y="4907671"/>
            <a:ext cx="1322027" cy="195614"/>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00" b="0" dirty="0" err="1">
                <a:solidFill>
                  <a:schemeClr val="tx1"/>
                </a:solidFill>
                <a:latin typeface="微软雅黑" panose="020B0503020204020204" pitchFamily="34" charset="-122"/>
                <a:ea typeface="微软雅黑" panose="020B0503020204020204" pitchFamily="34" charset="-122"/>
              </a:rPr>
              <a:t>Lhe</a:t>
            </a:r>
            <a:r>
              <a:rPr lang="zh-CN" altLang="en-US" sz="1000" b="0" dirty="0">
                <a:solidFill>
                  <a:schemeClr val="tx1"/>
                </a:solidFill>
                <a:latin typeface="微软雅黑" panose="020B0503020204020204" pitchFamily="34" charset="-122"/>
                <a:ea typeface="微软雅黑" panose="020B0503020204020204" pitchFamily="34" charset="-122"/>
              </a:rPr>
              <a:t>池浸没或换热器</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34" name="左大括号 33">
            <a:extLst>
              <a:ext uri="{FF2B5EF4-FFF2-40B4-BE49-F238E27FC236}">
                <a16:creationId xmlns:a16="http://schemas.microsoft.com/office/drawing/2014/main" id="{54F6F396-175B-45A9-9788-6B9D671A9861}"/>
              </a:ext>
            </a:extLst>
          </p:cNvPr>
          <p:cNvSpPr/>
          <p:nvPr/>
        </p:nvSpPr>
        <p:spPr>
          <a:xfrm>
            <a:off x="2231273" y="4755619"/>
            <a:ext cx="91912" cy="542879"/>
          </a:xfrm>
          <a:prstGeom prst="leftBrace">
            <a:avLst/>
          </a:prstGeom>
          <a:noFill/>
          <a:ln w="28575">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sz="1000" b="0">
              <a:latin typeface="微软雅黑" panose="020B0503020204020204" pitchFamily="34" charset="-122"/>
              <a:ea typeface="微软雅黑" panose="020B0503020204020204" pitchFamily="34" charset="-122"/>
            </a:endParaRPr>
          </a:p>
        </p:txBody>
      </p:sp>
      <p:sp>
        <p:nvSpPr>
          <p:cNvPr id="36" name="矩形: 圆角 35">
            <a:extLst>
              <a:ext uri="{FF2B5EF4-FFF2-40B4-BE49-F238E27FC236}">
                <a16:creationId xmlns:a16="http://schemas.microsoft.com/office/drawing/2014/main" id="{30F7050B-CDE9-492D-8AA2-0EE5782E6402}"/>
              </a:ext>
            </a:extLst>
          </p:cNvPr>
          <p:cNvSpPr/>
          <p:nvPr/>
        </p:nvSpPr>
        <p:spPr>
          <a:xfrm>
            <a:off x="2314195" y="4686656"/>
            <a:ext cx="709387" cy="121347"/>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00" b="0" dirty="0">
                <a:solidFill>
                  <a:schemeClr val="tx1"/>
                </a:solidFill>
                <a:latin typeface="微软雅黑" panose="020B0503020204020204" pitchFamily="34" charset="-122"/>
                <a:ea typeface="微软雅黑" panose="020B0503020204020204" pitchFamily="34" charset="-122"/>
              </a:rPr>
              <a:t>80K</a:t>
            </a:r>
            <a:r>
              <a:rPr lang="zh-CN" altLang="en-US" sz="1000" b="0" dirty="0">
                <a:solidFill>
                  <a:schemeClr val="tx1"/>
                </a:solidFill>
                <a:latin typeface="微软雅黑" panose="020B0503020204020204" pitchFamily="34" charset="-122"/>
                <a:ea typeface="微软雅黑" panose="020B0503020204020204" pitchFamily="34" charset="-122"/>
              </a:rPr>
              <a:t>进口</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38" name="矩形: 圆角 37">
            <a:extLst>
              <a:ext uri="{FF2B5EF4-FFF2-40B4-BE49-F238E27FC236}">
                <a16:creationId xmlns:a16="http://schemas.microsoft.com/office/drawing/2014/main" id="{FDDBD340-0128-457B-B75A-963E0A7E9D5A}"/>
              </a:ext>
            </a:extLst>
          </p:cNvPr>
          <p:cNvSpPr/>
          <p:nvPr/>
        </p:nvSpPr>
        <p:spPr>
          <a:xfrm>
            <a:off x="2339361" y="5218407"/>
            <a:ext cx="709692" cy="121347"/>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出口未知</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39" name="矩形: 圆角 38">
            <a:extLst>
              <a:ext uri="{FF2B5EF4-FFF2-40B4-BE49-F238E27FC236}">
                <a16:creationId xmlns:a16="http://schemas.microsoft.com/office/drawing/2014/main" id="{8F8E685D-E7A2-4F09-822F-9F616FFE63D0}"/>
              </a:ext>
            </a:extLst>
          </p:cNvPr>
          <p:cNvSpPr/>
          <p:nvPr/>
        </p:nvSpPr>
        <p:spPr>
          <a:xfrm>
            <a:off x="3550062" y="5212014"/>
            <a:ext cx="1153945" cy="172967"/>
          </a:xfrm>
          <a:prstGeom prst="round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tx1"/>
                </a:solidFill>
                <a:latin typeface="微软雅黑" panose="020B0503020204020204" pitchFamily="34" charset="-122"/>
                <a:ea typeface="微软雅黑" panose="020B0503020204020204" pitchFamily="34" charset="-122"/>
              </a:rPr>
              <a:t>进出口温度未知</a:t>
            </a:r>
            <a:endParaRPr lang="en-US" altLang="zh-CN" sz="1000" b="0" dirty="0">
              <a:solidFill>
                <a:schemeClr val="tx1"/>
              </a:solidFill>
              <a:latin typeface="微软雅黑" panose="020B0503020204020204" pitchFamily="34" charset="-122"/>
              <a:ea typeface="微软雅黑" panose="020B0503020204020204" pitchFamily="34" charset="-122"/>
            </a:endParaRPr>
          </a:p>
        </p:txBody>
      </p:sp>
      <p:sp>
        <p:nvSpPr>
          <p:cNvPr id="40" name="文本框 39">
            <a:extLst>
              <a:ext uri="{FF2B5EF4-FFF2-40B4-BE49-F238E27FC236}">
                <a16:creationId xmlns:a16="http://schemas.microsoft.com/office/drawing/2014/main" id="{373F08D2-AE1B-4679-BD72-DE8CDFC4F154}"/>
              </a:ext>
            </a:extLst>
          </p:cNvPr>
          <p:cNvSpPr txBox="1"/>
          <p:nvPr/>
        </p:nvSpPr>
        <p:spPr>
          <a:xfrm>
            <a:off x="2256415" y="5997959"/>
            <a:ext cx="825867" cy="461665"/>
          </a:xfrm>
          <a:prstGeom prst="rect">
            <a:avLst/>
          </a:prstGeom>
          <a:noFill/>
        </p:spPr>
        <p:txBody>
          <a:bodyPr wrap="none" rtlCol="0">
            <a:spAutoFit/>
          </a:bodyPr>
          <a:lstStyle/>
          <a:p>
            <a:r>
              <a:rPr lang="en-US" altLang="zh-CN" sz="1200" dirty="0">
                <a:solidFill>
                  <a:srgbClr val="FF0000"/>
                </a:solidFill>
              </a:rPr>
              <a:t>T3=80 K</a:t>
            </a:r>
          </a:p>
          <a:p>
            <a:r>
              <a:rPr lang="en-US" altLang="zh-CN" sz="1200" dirty="0">
                <a:solidFill>
                  <a:srgbClr val="FF0000"/>
                </a:solidFill>
              </a:rPr>
              <a:t>T4</a:t>
            </a:r>
            <a:r>
              <a:rPr lang="zh-CN" altLang="en-US" sz="1200" dirty="0">
                <a:solidFill>
                  <a:srgbClr val="FF0000"/>
                </a:solidFill>
              </a:rPr>
              <a:t>待求解</a:t>
            </a:r>
          </a:p>
        </p:txBody>
      </p:sp>
      <p:sp>
        <p:nvSpPr>
          <p:cNvPr id="41" name="文本框 40">
            <a:extLst>
              <a:ext uri="{FF2B5EF4-FFF2-40B4-BE49-F238E27FC236}">
                <a16:creationId xmlns:a16="http://schemas.microsoft.com/office/drawing/2014/main" id="{4A7C8386-383B-4861-BA4C-3348990E576B}"/>
              </a:ext>
            </a:extLst>
          </p:cNvPr>
          <p:cNvSpPr txBox="1"/>
          <p:nvPr/>
        </p:nvSpPr>
        <p:spPr>
          <a:xfrm>
            <a:off x="838142" y="6021237"/>
            <a:ext cx="825868" cy="461665"/>
          </a:xfrm>
          <a:prstGeom prst="rect">
            <a:avLst/>
          </a:prstGeom>
          <a:noFill/>
        </p:spPr>
        <p:txBody>
          <a:bodyPr wrap="none" rtlCol="0">
            <a:spAutoFit/>
          </a:bodyPr>
          <a:lstStyle/>
          <a:p>
            <a:r>
              <a:rPr lang="en-US" altLang="zh-CN" sz="1200" dirty="0">
                <a:solidFill>
                  <a:srgbClr val="FF0000"/>
                </a:solidFill>
              </a:rPr>
              <a:t>T1</a:t>
            </a:r>
            <a:r>
              <a:rPr lang="zh-CN" altLang="en-US" sz="1200" dirty="0">
                <a:solidFill>
                  <a:srgbClr val="FF0000"/>
                </a:solidFill>
              </a:rPr>
              <a:t>待求解</a:t>
            </a:r>
          </a:p>
          <a:p>
            <a:r>
              <a:rPr lang="en-US" altLang="zh-CN" sz="1200" dirty="0">
                <a:solidFill>
                  <a:srgbClr val="FF0000"/>
                </a:solidFill>
              </a:rPr>
              <a:t>T2=300K</a:t>
            </a:r>
          </a:p>
        </p:txBody>
      </p:sp>
      <p:sp>
        <p:nvSpPr>
          <p:cNvPr id="43" name="文本框 42">
            <a:extLst>
              <a:ext uri="{FF2B5EF4-FFF2-40B4-BE49-F238E27FC236}">
                <a16:creationId xmlns:a16="http://schemas.microsoft.com/office/drawing/2014/main" id="{C5CCBC17-6E61-4B6E-A204-B4E88B8FC4B9}"/>
              </a:ext>
            </a:extLst>
          </p:cNvPr>
          <p:cNvSpPr txBox="1"/>
          <p:nvPr/>
        </p:nvSpPr>
        <p:spPr>
          <a:xfrm>
            <a:off x="3513632" y="6006800"/>
            <a:ext cx="946093" cy="461665"/>
          </a:xfrm>
          <a:prstGeom prst="rect">
            <a:avLst/>
          </a:prstGeom>
          <a:noFill/>
        </p:spPr>
        <p:txBody>
          <a:bodyPr wrap="none" rtlCol="0">
            <a:spAutoFit/>
          </a:bodyPr>
          <a:lstStyle/>
          <a:p>
            <a:r>
              <a:rPr lang="en-US" altLang="zh-CN" sz="1200" dirty="0">
                <a:solidFill>
                  <a:srgbClr val="FF0000"/>
                </a:solidFill>
              </a:rPr>
              <a:t>T5</a:t>
            </a:r>
            <a:r>
              <a:rPr lang="zh-CN" altLang="en-US" sz="1200" dirty="0">
                <a:solidFill>
                  <a:srgbClr val="FF0000"/>
                </a:solidFill>
              </a:rPr>
              <a:t>待设定</a:t>
            </a:r>
            <a:endParaRPr lang="en-US" altLang="zh-CN" sz="1200" dirty="0">
              <a:solidFill>
                <a:srgbClr val="FF0000"/>
              </a:solidFill>
            </a:endParaRPr>
          </a:p>
          <a:p>
            <a:r>
              <a:rPr lang="en-US" altLang="zh-CN" sz="1200" dirty="0">
                <a:solidFill>
                  <a:srgbClr val="FF0000"/>
                </a:solidFill>
              </a:rPr>
              <a:t>T6</a:t>
            </a:r>
            <a:r>
              <a:rPr lang="zh-CN" altLang="en-US" sz="1200" dirty="0">
                <a:solidFill>
                  <a:srgbClr val="FF0000"/>
                </a:solidFill>
              </a:rPr>
              <a:t>待求解</a:t>
            </a:r>
            <a:r>
              <a:rPr lang="en-US" altLang="zh-CN" sz="1200" dirty="0">
                <a:solidFill>
                  <a:srgbClr val="FF0000"/>
                </a:solidFill>
              </a:rPr>
              <a:t>K</a:t>
            </a:r>
            <a:endParaRPr lang="zh-CN" altLang="en-US" sz="1200" dirty="0">
              <a:solidFill>
                <a:srgbClr val="FF0000"/>
              </a:solidFill>
            </a:endParaRPr>
          </a:p>
        </p:txBody>
      </p:sp>
      <p:pic>
        <p:nvPicPr>
          <p:cNvPr id="45" name="图片 44">
            <a:extLst>
              <a:ext uri="{FF2B5EF4-FFF2-40B4-BE49-F238E27FC236}">
                <a16:creationId xmlns:a16="http://schemas.microsoft.com/office/drawing/2014/main" id="{091463FC-9856-4CBB-ACD7-79B33EAF7D5B}"/>
              </a:ext>
            </a:extLst>
          </p:cNvPr>
          <p:cNvPicPr>
            <a:picLocks noChangeAspect="1"/>
          </p:cNvPicPr>
          <p:nvPr/>
        </p:nvPicPr>
        <p:blipFill>
          <a:blip r:embed="rId5"/>
          <a:stretch>
            <a:fillRect/>
          </a:stretch>
        </p:blipFill>
        <p:spPr>
          <a:xfrm>
            <a:off x="5026061" y="1033266"/>
            <a:ext cx="2147714" cy="2160000"/>
          </a:xfrm>
          <a:prstGeom prst="rect">
            <a:avLst/>
          </a:prstGeom>
        </p:spPr>
      </p:pic>
      <p:sp>
        <p:nvSpPr>
          <p:cNvPr id="46" name="文本框 45">
            <a:extLst>
              <a:ext uri="{FF2B5EF4-FFF2-40B4-BE49-F238E27FC236}">
                <a16:creationId xmlns:a16="http://schemas.microsoft.com/office/drawing/2014/main" id="{806B21EA-A338-48A4-B99C-8BA0F50B5635}"/>
              </a:ext>
            </a:extLst>
          </p:cNvPr>
          <p:cNvSpPr txBox="1"/>
          <p:nvPr/>
        </p:nvSpPr>
        <p:spPr>
          <a:xfrm>
            <a:off x="4903631" y="5790210"/>
            <a:ext cx="1752403" cy="646331"/>
          </a:xfrm>
          <a:prstGeom prst="rect">
            <a:avLst/>
          </a:prstGeom>
          <a:noFill/>
        </p:spPr>
        <p:txBody>
          <a:bodyPr wrap="none" rtlCol="0">
            <a:spAutoFit/>
          </a:bodyPr>
          <a:lstStyle/>
          <a:p>
            <a:r>
              <a:rPr lang="zh-CN" altLang="en-US" sz="1200" dirty="0">
                <a:solidFill>
                  <a:srgbClr val="FF0000"/>
                </a:solidFill>
              </a:rPr>
              <a:t>假定腔体质量、热容</a:t>
            </a:r>
            <a:endParaRPr lang="en-US" altLang="zh-CN" sz="1200" dirty="0">
              <a:solidFill>
                <a:srgbClr val="FF0000"/>
              </a:solidFill>
            </a:endParaRPr>
          </a:p>
          <a:p>
            <a:r>
              <a:rPr lang="zh-CN" altLang="en-US" sz="1200" dirty="0">
                <a:solidFill>
                  <a:srgbClr val="FF0000"/>
                </a:solidFill>
              </a:rPr>
              <a:t>降温区间（</a:t>
            </a:r>
            <a:r>
              <a:rPr lang="en-US" altLang="zh-CN" sz="1200" dirty="0">
                <a:solidFill>
                  <a:srgbClr val="FF0000"/>
                </a:solidFill>
              </a:rPr>
              <a:t>150-&gt;60K</a:t>
            </a:r>
            <a:r>
              <a:rPr lang="zh-CN" altLang="en-US" sz="1200" dirty="0">
                <a:solidFill>
                  <a:srgbClr val="FF0000"/>
                </a:solidFill>
              </a:rPr>
              <a:t>）</a:t>
            </a:r>
            <a:endParaRPr lang="en-US" altLang="zh-CN" sz="1200" dirty="0">
              <a:solidFill>
                <a:srgbClr val="FF0000"/>
              </a:solidFill>
            </a:endParaRPr>
          </a:p>
          <a:p>
            <a:r>
              <a:rPr lang="zh-CN" altLang="en-US" sz="1200" dirty="0">
                <a:solidFill>
                  <a:srgbClr val="FF0000"/>
                </a:solidFill>
              </a:rPr>
              <a:t>降温速率</a:t>
            </a:r>
            <a:r>
              <a:rPr lang="en-US" altLang="zh-CN" sz="1200" dirty="0">
                <a:solidFill>
                  <a:srgbClr val="FF0000"/>
                </a:solidFill>
              </a:rPr>
              <a:t>0.1 K/s</a:t>
            </a:r>
            <a:endParaRPr lang="zh-CN" altLang="en-US" sz="1200" dirty="0">
              <a:solidFill>
                <a:srgbClr val="FF0000"/>
              </a:solidFill>
            </a:endParaRPr>
          </a:p>
        </p:txBody>
      </p:sp>
      <p:sp>
        <p:nvSpPr>
          <p:cNvPr id="47" name="文本框 46">
            <a:extLst>
              <a:ext uri="{FF2B5EF4-FFF2-40B4-BE49-F238E27FC236}">
                <a16:creationId xmlns:a16="http://schemas.microsoft.com/office/drawing/2014/main" id="{A9DA5A01-2C50-4A10-8E27-AFD50994B010}"/>
              </a:ext>
            </a:extLst>
          </p:cNvPr>
          <p:cNvSpPr txBox="1"/>
          <p:nvPr/>
        </p:nvSpPr>
        <p:spPr>
          <a:xfrm>
            <a:off x="7214542" y="5339754"/>
            <a:ext cx="2010683" cy="646331"/>
          </a:xfrm>
          <a:prstGeom prst="rect">
            <a:avLst/>
          </a:prstGeom>
          <a:noFill/>
        </p:spPr>
        <p:txBody>
          <a:bodyPr wrap="square" rtlCol="0">
            <a:spAutoFit/>
          </a:bodyPr>
          <a:lstStyle/>
          <a:p>
            <a:r>
              <a:rPr lang="zh-CN" altLang="en-US" sz="1200" dirty="0">
                <a:solidFill>
                  <a:srgbClr val="FF0000"/>
                </a:solidFill>
                <a:highlight>
                  <a:srgbClr val="FFFF00"/>
                </a:highlight>
                <a:cs typeface="Times New Roman" panose="02020603050405020304" pitchFamily="18" charset="0"/>
              </a:rPr>
              <a:t>仅利用</a:t>
            </a:r>
            <a:r>
              <a:rPr lang="en-US" altLang="zh-CN" sz="1200" dirty="0">
                <a:solidFill>
                  <a:srgbClr val="FF0000"/>
                </a:solidFill>
                <a:highlight>
                  <a:srgbClr val="FFFF00"/>
                </a:highlight>
                <a:cs typeface="Times New Roman" panose="02020603050405020304" pitchFamily="18" charset="0"/>
              </a:rPr>
              <a:t>4.5K/1.3baraLHe</a:t>
            </a:r>
            <a:r>
              <a:rPr lang="zh-CN" altLang="en-US" sz="1200" dirty="0">
                <a:solidFill>
                  <a:srgbClr val="FF0000"/>
                </a:solidFill>
                <a:highlight>
                  <a:srgbClr val="FFFF00"/>
                </a:highlight>
                <a:cs typeface="Times New Roman" panose="02020603050405020304" pitchFamily="18" charset="0"/>
              </a:rPr>
              <a:t>潜热的消耗量非常大，后考虑将此部分改为换热器</a:t>
            </a:r>
          </a:p>
        </p:txBody>
      </p:sp>
      <p:sp>
        <p:nvSpPr>
          <p:cNvPr id="48" name="箭头: 圆角右 47">
            <a:extLst>
              <a:ext uri="{FF2B5EF4-FFF2-40B4-BE49-F238E27FC236}">
                <a16:creationId xmlns:a16="http://schemas.microsoft.com/office/drawing/2014/main" id="{16124B4C-8EC7-44FD-AAFE-6057C1462238}"/>
              </a:ext>
            </a:extLst>
          </p:cNvPr>
          <p:cNvSpPr/>
          <p:nvPr/>
        </p:nvSpPr>
        <p:spPr>
          <a:xfrm rot="16200000">
            <a:off x="7004517" y="5291972"/>
            <a:ext cx="268664" cy="325225"/>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700">
              <a:solidFill>
                <a:schemeClr val="tx1"/>
              </a:solidFill>
            </a:endParaRPr>
          </a:p>
        </p:txBody>
      </p:sp>
      <p:sp>
        <p:nvSpPr>
          <p:cNvPr id="50" name="箭头: 左 49">
            <a:extLst>
              <a:ext uri="{FF2B5EF4-FFF2-40B4-BE49-F238E27FC236}">
                <a16:creationId xmlns:a16="http://schemas.microsoft.com/office/drawing/2014/main" id="{0354F38D-34A7-4D97-956E-0D5BA61A30F1}"/>
              </a:ext>
            </a:extLst>
          </p:cNvPr>
          <p:cNvSpPr/>
          <p:nvPr/>
        </p:nvSpPr>
        <p:spPr>
          <a:xfrm>
            <a:off x="5145356" y="3626117"/>
            <a:ext cx="921296" cy="411063"/>
          </a:xfrm>
          <a:prstGeom prst="leftArrow">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0" dirty="0">
                <a:solidFill>
                  <a:schemeClr val="accent5">
                    <a:lumMod val="50000"/>
                  </a:schemeClr>
                </a:solidFill>
                <a:latin typeface="微软雅黑" panose="020B0503020204020204" pitchFamily="34" charset="-122"/>
                <a:ea typeface="微软雅黑" panose="020B0503020204020204" pitchFamily="34" charset="-122"/>
              </a:rPr>
              <a:t>待解决部分</a:t>
            </a:r>
          </a:p>
        </p:txBody>
      </p:sp>
      <p:cxnSp>
        <p:nvCxnSpPr>
          <p:cNvPr id="56" name="直接箭头连接符 55">
            <a:extLst>
              <a:ext uri="{FF2B5EF4-FFF2-40B4-BE49-F238E27FC236}">
                <a16:creationId xmlns:a16="http://schemas.microsoft.com/office/drawing/2014/main" id="{A19EA324-B4CE-48C7-A443-BB5A1E7BA532}"/>
              </a:ext>
            </a:extLst>
          </p:cNvPr>
          <p:cNvCxnSpPr/>
          <p:nvPr/>
        </p:nvCxnSpPr>
        <p:spPr>
          <a:xfrm>
            <a:off x="6704789" y="2768735"/>
            <a:ext cx="468986"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57" name="文本框 56">
            <a:extLst>
              <a:ext uri="{FF2B5EF4-FFF2-40B4-BE49-F238E27FC236}">
                <a16:creationId xmlns:a16="http://schemas.microsoft.com/office/drawing/2014/main" id="{F420C975-4F8C-4F7F-9C2A-CD93B026DD4A}"/>
              </a:ext>
            </a:extLst>
          </p:cNvPr>
          <p:cNvSpPr txBox="1"/>
          <p:nvPr/>
        </p:nvSpPr>
        <p:spPr>
          <a:xfrm>
            <a:off x="6712385" y="2835312"/>
            <a:ext cx="492443" cy="276999"/>
          </a:xfrm>
          <a:prstGeom prst="rect">
            <a:avLst/>
          </a:prstGeom>
          <a:noFill/>
        </p:spPr>
        <p:txBody>
          <a:bodyPr wrap="none" rtlCol="0">
            <a:spAutoFit/>
          </a:bodyPr>
          <a:lstStyle/>
          <a:p>
            <a:r>
              <a:rPr lang="zh-CN" altLang="en-US" sz="1200" dirty="0">
                <a:solidFill>
                  <a:srgbClr val="FF0000"/>
                </a:solidFill>
              </a:rPr>
              <a:t>改进</a:t>
            </a:r>
          </a:p>
        </p:txBody>
      </p:sp>
      <p:sp>
        <p:nvSpPr>
          <p:cNvPr id="58" name="矩形 57">
            <a:extLst>
              <a:ext uri="{FF2B5EF4-FFF2-40B4-BE49-F238E27FC236}">
                <a16:creationId xmlns:a16="http://schemas.microsoft.com/office/drawing/2014/main" id="{3864AC58-0C22-444A-A0C7-EE8A1843A0CE}"/>
              </a:ext>
            </a:extLst>
          </p:cNvPr>
          <p:cNvSpPr/>
          <p:nvPr/>
        </p:nvSpPr>
        <p:spPr>
          <a:xfrm>
            <a:off x="5982511" y="1929724"/>
            <a:ext cx="889990" cy="629525"/>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59" name="矩形 58">
            <a:extLst>
              <a:ext uri="{FF2B5EF4-FFF2-40B4-BE49-F238E27FC236}">
                <a16:creationId xmlns:a16="http://schemas.microsoft.com/office/drawing/2014/main" id="{1155E695-9D34-43B9-B876-2934C802713E}"/>
              </a:ext>
            </a:extLst>
          </p:cNvPr>
          <p:cNvSpPr/>
          <p:nvPr/>
        </p:nvSpPr>
        <p:spPr>
          <a:xfrm>
            <a:off x="7480170" y="1938556"/>
            <a:ext cx="1590873" cy="410486"/>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44" name="内容占位符 2">
            <a:extLst>
              <a:ext uri="{FF2B5EF4-FFF2-40B4-BE49-F238E27FC236}">
                <a16:creationId xmlns:a16="http://schemas.microsoft.com/office/drawing/2014/main" id="{F02CF986-D982-46E7-831C-0DDBB1F523E6}"/>
              </a:ext>
            </a:extLst>
          </p:cNvPr>
          <p:cNvSpPr txBox="1">
            <a:spLocks/>
          </p:cNvSpPr>
          <p:nvPr/>
        </p:nvSpPr>
        <p:spPr bwMode="auto">
          <a:xfrm>
            <a:off x="182564" y="1255470"/>
            <a:ext cx="8229600" cy="595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构建预冷循环模型基础</a:t>
            </a:r>
            <a:endParaRPr lang="en-US" altLang="zh-CN" sz="2000" b="0" kern="0" dirty="0"/>
          </a:p>
          <a:p>
            <a:pPr marL="457200" lvl="1" indent="0">
              <a:buNone/>
            </a:pPr>
            <a:endParaRPr lang="en-US" altLang="zh-CN" sz="2000" b="0" kern="0" dirty="0"/>
          </a:p>
          <a:p>
            <a:pPr marL="457200" lvl="1" indent="0">
              <a:buNone/>
            </a:pPr>
            <a:endParaRPr lang="en-US" altLang="zh-CN" b="0" kern="0" dirty="0"/>
          </a:p>
        </p:txBody>
      </p:sp>
      <p:sp>
        <p:nvSpPr>
          <p:cNvPr id="49" name="内容占位符 2">
            <a:extLst>
              <a:ext uri="{FF2B5EF4-FFF2-40B4-BE49-F238E27FC236}">
                <a16:creationId xmlns:a16="http://schemas.microsoft.com/office/drawing/2014/main" id="{F2F93E07-BB52-4863-9F91-017732F4A278}"/>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spTree>
    <p:extLst>
      <p:ext uri="{BB962C8B-B14F-4D97-AF65-F5344CB8AC3E}">
        <p14:creationId xmlns:p14="http://schemas.microsoft.com/office/powerpoint/2010/main" val="16855224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4250C910-3298-4150-8813-1D760747CD37}"/>
              </a:ext>
            </a:extLst>
          </p:cNvPr>
          <p:cNvSpPr txBox="1">
            <a:spLocks/>
          </p:cNvSpPr>
          <p:nvPr/>
        </p:nvSpPr>
        <p:spPr bwMode="auto">
          <a:xfrm>
            <a:off x="182564" y="1255470"/>
            <a:ext cx="8229600"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lvl="1"/>
            <a:r>
              <a:rPr lang="zh-CN" altLang="en-US" b="0" kern="0" dirty="0"/>
              <a:t>末端液氦消耗量算法设计</a:t>
            </a:r>
            <a:endParaRPr lang="en-US" altLang="zh-CN" b="0" kern="0" dirty="0"/>
          </a:p>
          <a:p>
            <a:pPr lvl="1"/>
            <a:r>
              <a:rPr lang="zh-CN" altLang="en-US" sz="2000" b="0" kern="0" dirty="0"/>
              <a:t>低温氦工质注入超导腔内，带走腔体的热量，腔体内部视为管内强迫对流过程</a:t>
            </a:r>
            <a:endParaRPr lang="en-US" altLang="zh-CN" sz="2000" b="0" kern="0" dirty="0"/>
          </a:p>
          <a:p>
            <a:pPr lvl="1"/>
            <a:endParaRPr lang="en-US" altLang="zh-CN" sz="2000" b="0" kern="0" dirty="0"/>
          </a:p>
          <a:p>
            <a:pPr lvl="1"/>
            <a:endParaRPr lang="en-US" altLang="zh-CN" sz="2000" b="0" kern="0" dirty="0"/>
          </a:p>
          <a:p>
            <a:pPr lvl="1"/>
            <a:endParaRPr lang="en-US" altLang="zh-CN" sz="2000" b="0" kern="0" dirty="0"/>
          </a:p>
          <a:p>
            <a:pPr lvl="1"/>
            <a:endParaRPr lang="en-US" altLang="zh-CN" sz="2000" b="0" kern="0" dirty="0"/>
          </a:p>
          <a:p>
            <a:pPr lvl="1"/>
            <a:endParaRPr lang="en-US" altLang="zh-CN" sz="2000" b="0" kern="0" dirty="0"/>
          </a:p>
          <a:p>
            <a:pPr marL="457200" lvl="1" indent="0">
              <a:buNone/>
            </a:pPr>
            <a:endParaRPr lang="en-US" altLang="zh-CN" sz="2000" b="0" kern="0" dirty="0"/>
          </a:p>
          <a:p>
            <a:pPr marL="457200" lvl="1" indent="0">
              <a:buNone/>
            </a:pPr>
            <a:endParaRPr lang="en-US" altLang="zh-CN" sz="2000" b="0" kern="0" dirty="0"/>
          </a:p>
          <a:p>
            <a:pPr marL="457200" lvl="1" indent="0">
              <a:buNone/>
            </a:pPr>
            <a:r>
              <a:rPr lang="zh-CN" altLang="en-US" sz="2000" b="0" kern="0" dirty="0"/>
              <a:t>末端墙体从</a:t>
            </a:r>
            <a:r>
              <a:rPr lang="en-US" altLang="zh-CN" sz="2000" b="0" kern="0" dirty="0"/>
              <a:t>T0</a:t>
            </a:r>
            <a:r>
              <a:rPr lang="zh-CN" altLang="en-US" sz="2000" b="0" kern="0" dirty="0"/>
              <a:t>降温到</a:t>
            </a:r>
            <a:r>
              <a:rPr lang="en-US" altLang="zh-CN" sz="2000" b="0" kern="0" dirty="0"/>
              <a:t>T1</a:t>
            </a:r>
            <a:r>
              <a:rPr lang="zh-CN" altLang="en-US" sz="2000" b="0" kern="0" dirty="0"/>
              <a:t>总能量</a:t>
            </a:r>
            <a:endParaRPr lang="en-US" altLang="zh-CN" sz="2000" b="0" kern="0" dirty="0"/>
          </a:p>
          <a:p>
            <a:pPr marL="457200" lvl="1" indent="0">
              <a:buNone/>
            </a:pPr>
            <a:endParaRPr lang="en-US" altLang="zh-CN" b="0" kern="0" dirty="0"/>
          </a:p>
        </p:txBody>
      </p:sp>
      <p:grpSp>
        <p:nvGrpSpPr>
          <p:cNvPr id="18" name="组合 17">
            <a:extLst>
              <a:ext uri="{FF2B5EF4-FFF2-40B4-BE49-F238E27FC236}">
                <a16:creationId xmlns:a16="http://schemas.microsoft.com/office/drawing/2014/main" id="{01159B9A-AAF9-4724-A070-31674759C3DA}"/>
              </a:ext>
            </a:extLst>
          </p:cNvPr>
          <p:cNvGrpSpPr/>
          <p:nvPr/>
        </p:nvGrpSpPr>
        <p:grpSpPr>
          <a:xfrm>
            <a:off x="552336" y="2637289"/>
            <a:ext cx="3801036" cy="2097882"/>
            <a:chOff x="1132756" y="3130355"/>
            <a:chExt cx="4638662" cy="2189530"/>
          </a:xfrm>
        </p:grpSpPr>
        <p:grpSp>
          <p:nvGrpSpPr>
            <p:cNvPr id="14" name="组合 13">
              <a:extLst>
                <a:ext uri="{FF2B5EF4-FFF2-40B4-BE49-F238E27FC236}">
                  <a16:creationId xmlns:a16="http://schemas.microsoft.com/office/drawing/2014/main" id="{9AFEE003-A087-41A7-B706-967E030DFE97}"/>
                </a:ext>
              </a:extLst>
            </p:cNvPr>
            <p:cNvGrpSpPr/>
            <p:nvPr/>
          </p:nvGrpSpPr>
          <p:grpSpPr>
            <a:xfrm>
              <a:off x="1132756" y="3326542"/>
              <a:ext cx="2091680" cy="1800200"/>
              <a:chOff x="1979712" y="2996952"/>
              <a:chExt cx="2091680" cy="1800200"/>
            </a:xfrm>
          </p:grpSpPr>
          <p:sp>
            <p:nvSpPr>
              <p:cNvPr id="6" name="矩形 5">
                <a:extLst>
                  <a:ext uri="{FF2B5EF4-FFF2-40B4-BE49-F238E27FC236}">
                    <a16:creationId xmlns:a16="http://schemas.microsoft.com/office/drawing/2014/main" id="{04A967EC-E2B9-4B42-9F2E-3D632E612231}"/>
                  </a:ext>
                </a:extLst>
              </p:cNvPr>
              <p:cNvSpPr/>
              <p:nvPr/>
            </p:nvSpPr>
            <p:spPr bwMode="auto">
              <a:xfrm>
                <a:off x="1979712" y="3429000"/>
                <a:ext cx="2091680" cy="9361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
            <p:nvSpPr>
              <p:cNvPr id="7" name="椭圆 6">
                <a:extLst>
                  <a:ext uri="{FF2B5EF4-FFF2-40B4-BE49-F238E27FC236}">
                    <a16:creationId xmlns:a16="http://schemas.microsoft.com/office/drawing/2014/main" id="{C1694312-5DE2-44AA-B158-15ACB2A4CA3E}"/>
                  </a:ext>
                </a:extLst>
              </p:cNvPr>
              <p:cNvSpPr/>
              <p:nvPr/>
            </p:nvSpPr>
            <p:spPr bwMode="auto">
              <a:xfrm>
                <a:off x="2538636" y="3675474"/>
                <a:ext cx="1008112" cy="432048"/>
              </a:xfrm>
              <a:prstGeom prst="ellipse">
                <a:avLst/>
              </a:prstGeom>
              <a:solidFill>
                <a:schemeClr val="accent2"/>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cxnSp>
            <p:nvCxnSpPr>
              <p:cNvPr id="10" name="直接箭头连接符 9">
                <a:extLst>
                  <a:ext uri="{FF2B5EF4-FFF2-40B4-BE49-F238E27FC236}">
                    <a16:creationId xmlns:a16="http://schemas.microsoft.com/office/drawing/2014/main" id="{F79A8ECB-55D0-4303-86D9-47C31EB72C3B}"/>
                  </a:ext>
                </a:extLst>
              </p:cNvPr>
              <p:cNvCxnSpPr/>
              <p:nvPr/>
            </p:nvCxnSpPr>
            <p:spPr bwMode="auto">
              <a:xfrm>
                <a:off x="3059832" y="2996952"/>
                <a:ext cx="0" cy="432048"/>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D231B20B-5D26-4FA1-B07A-BAB3F82B8BF0}"/>
                  </a:ext>
                </a:extLst>
              </p:cNvPr>
              <p:cNvCxnSpPr/>
              <p:nvPr/>
            </p:nvCxnSpPr>
            <p:spPr bwMode="auto">
              <a:xfrm>
                <a:off x="3059832" y="4365104"/>
                <a:ext cx="0" cy="432048"/>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grpSp>
        <p:sp>
          <p:nvSpPr>
            <p:cNvPr id="15" name="文本框 14">
              <a:extLst>
                <a:ext uri="{FF2B5EF4-FFF2-40B4-BE49-F238E27FC236}">
                  <a16:creationId xmlns:a16="http://schemas.microsoft.com/office/drawing/2014/main" id="{C3FE14BF-02BC-4F07-94AF-08E68A09FB03}"/>
                </a:ext>
              </a:extLst>
            </p:cNvPr>
            <p:cNvSpPr txBox="1"/>
            <p:nvPr/>
          </p:nvSpPr>
          <p:spPr>
            <a:xfrm>
              <a:off x="2195735" y="3130355"/>
              <a:ext cx="2568686" cy="417589"/>
            </a:xfrm>
            <a:prstGeom prst="rect">
              <a:avLst/>
            </a:prstGeom>
            <a:noFill/>
          </p:spPr>
          <p:txBody>
            <a:bodyPr wrap="square" rtlCol="0">
              <a:spAutoFit/>
            </a:bodyPr>
            <a:lstStyle/>
            <a:p>
              <a:r>
                <a:rPr lang="en-US" altLang="zh-CN" sz="2000" b="0" dirty="0">
                  <a:solidFill>
                    <a:schemeClr val="tx1"/>
                  </a:solidFill>
                </a:rPr>
                <a:t>4.5K</a:t>
              </a:r>
              <a:r>
                <a:rPr lang="zh-CN" altLang="en-US" sz="2000" b="0" dirty="0">
                  <a:solidFill>
                    <a:schemeClr val="tx1"/>
                  </a:solidFill>
                </a:rPr>
                <a:t>  </a:t>
              </a:r>
              <a:r>
                <a:rPr lang="en-US" altLang="zh-CN" sz="2000" b="0" dirty="0">
                  <a:solidFill>
                    <a:schemeClr val="tx1"/>
                  </a:solidFill>
                </a:rPr>
                <a:t>3.0</a:t>
              </a:r>
              <a:r>
                <a:rPr lang="zh-CN" altLang="en-US" sz="2000" b="0" dirty="0">
                  <a:solidFill>
                    <a:schemeClr val="tx1"/>
                  </a:solidFill>
                </a:rPr>
                <a:t> </a:t>
              </a:r>
              <a:r>
                <a:rPr lang="en-US" altLang="zh-CN" sz="2000" b="0" dirty="0">
                  <a:solidFill>
                    <a:schemeClr val="tx1"/>
                  </a:solidFill>
                </a:rPr>
                <a:t>bara He</a:t>
              </a:r>
              <a:endParaRPr lang="zh-CN" altLang="en-US" sz="2000" b="0" dirty="0">
                <a:solidFill>
                  <a:schemeClr val="tx1"/>
                </a:solidFill>
              </a:endParaRPr>
            </a:p>
          </p:txBody>
        </p:sp>
        <p:sp>
          <p:nvSpPr>
            <p:cNvPr id="16" name="文本框 15">
              <a:extLst>
                <a:ext uri="{FF2B5EF4-FFF2-40B4-BE49-F238E27FC236}">
                  <a16:creationId xmlns:a16="http://schemas.microsoft.com/office/drawing/2014/main" id="{54D52724-C45D-42A3-8F3D-10CA3EB07B3D}"/>
                </a:ext>
              </a:extLst>
            </p:cNvPr>
            <p:cNvSpPr txBox="1"/>
            <p:nvPr/>
          </p:nvSpPr>
          <p:spPr>
            <a:xfrm>
              <a:off x="2287185" y="4902296"/>
              <a:ext cx="2568686" cy="417589"/>
            </a:xfrm>
            <a:prstGeom prst="rect">
              <a:avLst/>
            </a:prstGeom>
            <a:noFill/>
          </p:spPr>
          <p:txBody>
            <a:bodyPr wrap="square" rtlCol="0">
              <a:spAutoFit/>
            </a:bodyPr>
            <a:lstStyle/>
            <a:p>
              <a:r>
                <a:rPr lang="en-US" altLang="zh-CN" sz="2000" b="0" dirty="0">
                  <a:solidFill>
                    <a:schemeClr val="tx1"/>
                  </a:solidFill>
                </a:rPr>
                <a:t>1.3bara He</a:t>
              </a:r>
              <a:endParaRPr lang="zh-CN" altLang="en-US" sz="2000" b="0" dirty="0">
                <a:solidFill>
                  <a:schemeClr val="tx1"/>
                </a:solidFill>
              </a:endParaRPr>
            </a:p>
          </p:txBody>
        </p:sp>
        <p:sp>
          <p:nvSpPr>
            <p:cNvPr id="17" name="文本框 16">
              <a:extLst>
                <a:ext uri="{FF2B5EF4-FFF2-40B4-BE49-F238E27FC236}">
                  <a16:creationId xmlns:a16="http://schemas.microsoft.com/office/drawing/2014/main" id="{8B6AA5B1-CBC3-46AE-A82F-B98F384D9ECE}"/>
                </a:ext>
              </a:extLst>
            </p:cNvPr>
            <p:cNvSpPr txBox="1"/>
            <p:nvPr/>
          </p:nvSpPr>
          <p:spPr>
            <a:xfrm>
              <a:off x="3202732" y="3982548"/>
              <a:ext cx="2568686" cy="400110"/>
            </a:xfrm>
            <a:prstGeom prst="rect">
              <a:avLst/>
            </a:prstGeom>
            <a:noFill/>
          </p:spPr>
          <p:txBody>
            <a:bodyPr wrap="square" rtlCol="0">
              <a:spAutoFit/>
            </a:bodyPr>
            <a:lstStyle/>
            <a:p>
              <a:r>
                <a:rPr lang="zh-CN" altLang="en-US" sz="2000" b="0" dirty="0">
                  <a:solidFill>
                    <a:schemeClr val="tx1"/>
                  </a:solidFill>
                </a:rPr>
                <a:t>腔体温度</a:t>
              </a:r>
              <a:r>
                <a:rPr lang="en-US" altLang="zh-CN" sz="2000" b="0" dirty="0">
                  <a:solidFill>
                    <a:schemeClr val="tx1"/>
                  </a:solidFill>
                  <a:cs typeface="Times New Roman" panose="02020603050405020304" pitchFamily="18" charset="0"/>
                </a:rPr>
                <a:t>T0-&gt;T1</a:t>
              </a:r>
              <a:endParaRPr lang="zh-CN" altLang="en-US" sz="2000" b="0" dirty="0">
                <a:solidFill>
                  <a:schemeClr val="tx1"/>
                </a:solidFill>
                <a:cs typeface="Times New Roman" panose="02020603050405020304" pitchFamily="18" charset="0"/>
              </a:endParaRPr>
            </a:p>
          </p:txBody>
        </p:sp>
      </p:grpSp>
      <p:graphicFrame>
        <p:nvGraphicFramePr>
          <p:cNvPr id="21" name="对象 20">
            <a:extLst>
              <a:ext uri="{FF2B5EF4-FFF2-40B4-BE49-F238E27FC236}">
                <a16:creationId xmlns:a16="http://schemas.microsoft.com/office/drawing/2014/main" id="{889E3A74-D229-4F6C-A342-F7C66D4531E2}"/>
              </a:ext>
            </a:extLst>
          </p:cNvPr>
          <p:cNvGraphicFramePr>
            <a:graphicFrameLocks noChangeAspect="1"/>
          </p:cNvGraphicFramePr>
          <p:nvPr>
            <p:extLst>
              <p:ext uri="{D42A27DB-BD31-4B8C-83A1-F6EECF244321}">
                <p14:modId xmlns:p14="http://schemas.microsoft.com/office/powerpoint/2010/main" val="555522539"/>
              </p:ext>
            </p:extLst>
          </p:nvPr>
        </p:nvGraphicFramePr>
        <p:xfrm>
          <a:off x="628650" y="5508625"/>
          <a:ext cx="2701925" cy="800100"/>
        </p:xfrm>
        <a:graphic>
          <a:graphicData uri="http://schemas.openxmlformats.org/presentationml/2006/ole">
            <mc:AlternateContent xmlns:mc="http://schemas.openxmlformats.org/markup-compatibility/2006">
              <mc:Choice xmlns:v="urn:schemas-microsoft-com:vml" Requires="v">
                <p:oleObj spid="_x0000_s1026" name="Equation" r:id="rId4" imgW="1714320" imgH="507960" progId="Equation.DSMT4">
                  <p:embed/>
                </p:oleObj>
              </mc:Choice>
              <mc:Fallback>
                <p:oleObj name="Equation" r:id="rId4" imgW="1714320" imgH="507960" progId="Equation.DSMT4">
                  <p:embed/>
                  <p:pic>
                    <p:nvPicPr>
                      <p:cNvPr id="21" name="对象 20">
                        <a:extLst>
                          <a:ext uri="{FF2B5EF4-FFF2-40B4-BE49-F238E27FC236}">
                            <a16:creationId xmlns:a16="http://schemas.microsoft.com/office/drawing/2014/main" id="{889E3A74-D229-4F6C-A342-F7C66D4531E2}"/>
                          </a:ext>
                        </a:extLst>
                      </p:cNvPr>
                      <p:cNvPicPr/>
                      <p:nvPr/>
                    </p:nvPicPr>
                    <p:blipFill>
                      <a:blip r:embed="rId5"/>
                      <a:stretch>
                        <a:fillRect/>
                      </a:stretch>
                    </p:blipFill>
                    <p:spPr>
                      <a:xfrm>
                        <a:off x="628650" y="5508625"/>
                        <a:ext cx="2701925" cy="800100"/>
                      </a:xfrm>
                      <a:prstGeom prst="rect">
                        <a:avLst/>
                      </a:prstGeom>
                    </p:spPr>
                  </p:pic>
                </p:oleObj>
              </mc:Fallback>
            </mc:AlternateContent>
          </a:graphicData>
        </a:graphic>
      </p:graphicFrame>
      <p:sp>
        <p:nvSpPr>
          <p:cNvPr id="4" name="箭头: 右 3">
            <a:extLst>
              <a:ext uri="{FF2B5EF4-FFF2-40B4-BE49-F238E27FC236}">
                <a16:creationId xmlns:a16="http://schemas.microsoft.com/office/drawing/2014/main" id="{5FD1319F-20AB-4BA1-8228-DAED4A38BC13}"/>
              </a:ext>
            </a:extLst>
          </p:cNvPr>
          <p:cNvSpPr/>
          <p:nvPr/>
        </p:nvSpPr>
        <p:spPr bwMode="auto">
          <a:xfrm>
            <a:off x="4091723" y="4204117"/>
            <a:ext cx="504055" cy="301340"/>
          </a:xfrm>
          <a:prstGeom prst="rightArrow">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graphicFrame>
        <p:nvGraphicFramePr>
          <p:cNvPr id="20" name="对象 19">
            <a:extLst>
              <a:ext uri="{FF2B5EF4-FFF2-40B4-BE49-F238E27FC236}">
                <a16:creationId xmlns:a16="http://schemas.microsoft.com/office/drawing/2014/main" id="{9616F5C2-5323-44B1-8AB9-FD2669A0869D}"/>
              </a:ext>
            </a:extLst>
          </p:cNvPr>
          <p:cNvGraphicFramePr>
            <a:graphicFrameLocks noChangeAspect="1"/>
          </p:cNvGraphicFramePr>
          <p:nvPr>
            <p:extLst>
              <p:ext uri="{D42A27DB-BD31-4B8C-83A1-F6EECF244321}">
                <p14:modId xmlns:p14="http://schemas.microsoft.com/office/powerpoint/2010/main" val="2161920612"/>
              </p:ext>
            </p:extLst>
          </p:nvPr>
        </p:nvGraphicFramePr>
        <p:xfrm>
          <a:off x="4929188" y="2684463"/>
          <a:ext cx="3570287" cy="384175"/>
        </p:xfrm>
        <a:graphic>
          <a:graphicData uri="http://schemas.openxmlformats.org/presentationml/2006/ole">
            <mc:AlternateContent xmlns:mc="http://schemas.openxmlformats.org/markup-compatibility/2006">
              <mc:Choice xmlns:v="urn:schemas-microsoft-com:vml" Requires="v">
                <p:oleObj spid="_x0000_s1027" name="Equation" r:id="rId6" imgW="2590560" imgH="279360" progId="Equation.DSMT4">
                  <p:embed/>
                </p:oleObj>
              </mc:Choice>
              <mc:Fallback>
                <p:oleObj name="Equation" r:id="rId6" imgW="2590560" imgH="279360" progId="Equation.DSMT4">
                  <p:embed/>
                  <p:pic>
                    <p:nvPicPr>
                      <p:cNvPr id="20" name="对象 19">
                        <a:extLst>
                          <a:ext uri="{FF2B5EF4-FFF2-40B4-BE49-F238E27FC236}">
                            <a16:creationId xmlns:a16="http://schemas.microsoft.com/office/drawing/2014/main" id="{9616F5C2-5323-44B1-8AB9-FD2669A0869D}"/>
                          </a:ext>
                        </a:extLst>
                      </p:cNvPr>
                      <p:cNvPicPr/>
                      <p:nvPr/>
                    </p:nvPicPr>
                    <p:blipFill>
                      <a:blip r:embed="rId7"/>
                      <a:stretch>
                        <a:fillRect/>
                      </a:stretch>
                    </p:blipFill>
                    <p:spPr>
                      <a:xfrm>
                        <a:off x="4929188" y="2684463"/>
                        <a:ext cx="3570287" cy="38417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226353C8-F811-4495-9299-AE7CAF769E61}"/>
              </a:ext>
            </a:extLst>
          </p:cNvPr>
          <p:cNvGraphicFramePr>
            <a:graphicFrameLocks noChangeAspect="1"/>
          </p:cNvGraphicFramePr>
          <p:nvPr>
            <p:extLst>
              <p:ext uri="{D42A27DB-BD31-4B8C-83A1-F6EECF244321}">
                <p14:modId xmlns:p14="http://schemas.microsoft.com/office/powerpoint/2010/main" val="2626462651"/>
              </p:ext>
            </p:extLst>
          </p:nvPr>
        </p:nvGraphicFramePr>
        <p:xfrm>
          <a:off x="4747852" y="3089097"/>
          <a:ext cx="2466125" cy="1399888"/>
        </p:xfrm>
        <a:graphic>
          <a:graphicData uri="http://schemas.openxmlformats.org/presentationml/2006/ole">
            <mc:AlternateContent xmlns:mc="http://schemas.openxmlformats.org/markup-compatibility/2006">
              <mc:Choice xmlns:v="urn:schemas-microsoft-com:vml" Requires="v">
                <p:oleObj spid="_x0000_s1028" name="Equation" r:id="rId8" imgW="1993680" imgH="1130040" progId="Equation.DSMT4">
                  <p:embed/>
                </p:oleObj>
              </mc:Choice>
              <mc:Fallback>
                <p:oleObj name="Equation" r:id="rId8" imgW="1993680" imgH="1130040" progId="Equation.DSMT4">
                  <p:embed/>
                  <p:pic>
                    <p:nvPicPr>
                      <p:cNvPr id="22" name="对象 21">
                        <a:extLst>
                          <a:ext uri="{FF2B5EF4-FFF2-40B4-BE49-F238E27FC236}">
                            <a16:creationId xmlns:a16="http://schemas.microsoft.com/office/drawing/2014/main" id="{226353C8-F811-4495-9299-AE7CAF769E61}"/>
                          </a:ext>
                        </a:extLst>
                      </p:cNvPr>
                      <p:cNvPicPr/>
                      <p:nvPr/>
                    </p:nvPicPr>
                    <p:blipFill>
                      <a:blip r:embed="rId9"/>
                      <a:stretch>
                        <a:fillRect/>
                      </a:stretch>
                    </p:blipFill>
                    <p:spPr>
                      <a:xfrm>
                        <a:off x="4747852" y="3089097"/>
                        <a:ext cx="2466125" cy="1399888"/>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DD6D9630-ED2D-49E6-B776-645C178FB35B}"/>
              </a:ext>
            </a:extLst>
          </p:cNvPr>
          <p:cNvGraphicFramePr>
            <a:graphicFrameLocks noChangeAspect="1"/>
          </p:cNvGraphicFramePr>
          <p:nvPr>
            <p:extLst>
              <p:ext uri="{D42A27DB-BD31-4B8C-83A1-F6EECF244321}">
                <p14:modId xmlns:p14="http://schemas.microsoft.com/office/powerpoint/2010/main" val="4090268634"/>
              </p:ext>
            </p:extLst>
          </p:nvPr>
        </p:nvGraphicFramePr>
        <p:xfrm>
          <a:off x="7118884" y="3172354"/>
          <a:ext cx="2034765" cy="1097702"/>
        </p:xfrm>
        <a:graphic>
          <a:graphicData uri="http://schemas.openxmlformats.org/presentationml/2006/ole">
            <mc:AlternateContent xmlns:mc="http://schemas.openxmlformats.org/markup-compatibility/2006">
              <mc:Choice xmlns:v="urn:schemas-microsoft-com:vml" Requires="v">
                <p:oleObj spid="_x0000_s1029" name="Equation" r:id="rId10" imgW="1930320" imgH="1041120" progId="Equation.DSMT4">
                  <p:embed/>
                </p:oleObj>
              </mc:Choice>
              <mc:Fallback>
                <p:oleObj name="Equation" r:id="rId10" imgW="1930320" imgH="1041120" progId="Equation.DSMT4">
                  <p:embed/>
                  <p:pic>
                    <p:nvPicPr>
                      <p:cNvPr id="23" name="对象 22">
                        <a:extLst>
                          <a:ext uri="{FF2B5EF4-FFF2-40B4-BE49-F238E27FC236}">
                            <a16:creationId xmlns:a16="http://schemas.microsoft.com/office/drawing/2014/main" id="{DD6D9630-ED2D-49E6-B776-645C178FB35B}"/>
                          </a:ext>
                        </a:extLst>
                      </p:cNvPr>
                      <p:cNvPicPr/>
                      <p:nvPr/>
                    </p:nvPicPr>
                    <p:blipFill>
                      <a:blip r:embed="rId11"/>
                      <a:stretch>
                        <a:fillRect/>
                      </a:stretch>
                    </p:blipFill>
                    <p:spPr>
                      <a:xfrm>
                        <a:off x="7118884" y="3172354"/>
                        <a:ext cx="2034765" cy="1097702"/>
                      </a:xfrm>
                      <a:prstGeom prst="rect">
                        <a:avLst/>
                      </a:prstGeom>
                    </p:spPr>
                  </p:pic>
                </p:oleObj>
              </mc:Fallback>
            </mc:AlternateContent>
          </a:graphicData>
        </a:graphic>
      </p:graphicFrame>
      <p:sp>
        <p:nvSpPr>
          <p:cNvPr id="26" name="内容占位符 2">
            <a:extLst>
              <a:ext uri="{FF2B5EF4-FFF2-40B4-BE49-F238E27FC236}">
                <a16:creationId xmlns:a16="http://schemas.microsoft.com/office/drawing/2014/main" id="{FDBA2FC8-ED10-4D56-AB7E-FB13EE709E0D}"/>
              </a:ext>
            </a:extLst>
          </p:cNvPr>
          <p:cNvSpPr txBox="1">
            <a:spLocks/>
          </p:cNvSpPr>
          <p:nvPr/>
        </p:nvSpPr>
        <p:spPr bwMode="auto">
          <a:xfrm>
            <a:off x="0" y="494501"/>
            <a:ext cx="3785592" cy="6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zh-CN" altLang="en-US" b="0" kern="0" dirty="0"/>
              <a:t>主要研究工作</a:t>
            </a:r>
          </a:p>
        </p:txBody>
      </p:sp>
      <p:graphicFrame>
        <p:nvGraphicFramePr>
          <p:cNvPr id="27" name="对象 26">
            <a:extLst>
              <a:ext uri="{FF2B5EF4-FFF2-40B4-BE49-F238E27FC236}">
                <a16:creationId xmlns:a16="http://schemas.microsoft.com/office/drawing/2014/main" id="{D84FAA70-9C74-4507-BD55-708A825E3E96}"/>
              </a:ext>
            </a:extLst>
          </p:cNvPr>
          <p:cNvGraphicFramePr>
            <a:graphicFrameLocks noChangeAspect="1"/>
          </p:cNvGraphicFramePr>
          <p:nvPr>
            <p:extLst>
              <p:ext uri="{D42A27DB-BD31-4B8C-83A1-F6EECF244321}">
                <p14:modId xmlns:p14="http://schemas.microsoft.com/office/powerpoint/2010/main" val="3331460005"/>
              </p:ext>
            </p:extLst>
          </p:nvPr>
        </p:nvGraphicFramePr>
        <p:xfrm>
          <a:off x="4929188" y="2225675"/>
          <a:ext cx="3956050" cy="384175"/>
        </p:xfrm>
        <a:graphic>
          <a:graphicData uri="http://schemas.openxmlformats.org/presentationml/2006/ole">
            <mc:AlternateContent xmlns:mc="http://schemas.openxmlformats.org/markup-compatibility/2006">
              <mc:Choice xmlns:v="urn:schemas-microsoft-com:vml" Requires="v">
                <p:oleObj spid="_x0000_s1030" name="Equation" r:id="rId12" imgW="2869920" imgH="279360" progId="Equation.DSMT4">
                  <p:embed/>
                </p:oleObj>
              </mc:Choice>
              <mc:Fallback>
                <p:oleObj name="Equation" r:id="rId12" imgW="2869920" imgH="279360" progId="Equation.DSMT4">
                  <p:embed/>
                  <p:pic>
                    <p:nvPicPr>
                      <p:cNvPr id="19" name="对象 18">
                        <a:extLst>
                          <a:ext uri="{FF2B5EF4-FFF2-40B4-BE49-F238E27FC236}">
                            <a16:creationId xmlns:a16="http://schemas.microsoft.com/office/drawing/2014/main" id="{0032650B-508C-47C7-827F-0B4CF44BE747}"/>
                          </a:ext>
                        </a:extLst>
                      </p:cNvPr>
                      <p:cNvPicPr/>
                      <p:nvPr/>
                    </p:nvPicPr>
                    <p:blipFill>
                      <a:blip r:embed="rId13"/>
                      <a:stretch>
                        <a:fillRect/>
                      </a:stretch>
                    </p:blipFill>
                    <p:spPr>
                      <a:xfrm>
                        <a:off x="4929188" y="2225675"/>
                        <a:ext cx="3956050" cy="384175"/>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BDFE36D0-7CA3-4E23-85FE-BA8DF468C227}"/>
              </a:ext>
            </a:extLst>
          </p:cNvPr>
          <p:cNvGraphicFramePr>
            <a:graphicFrameLocks noChangeAspect="1"/>
          </p:cNvGraphicFramePr>
          <p:nvPr>
            <p:extLst>
              <p:ext uri="{D42A27DB-BD31-4B8C-83A1-F6EECF244321}">
                <p14:modId xmlns:p14="http://schemas.microsoft.com/office/powerpoint/2010/main" val="2456106552"/>
              </p:ext>
            </p:extLst>
          </p:nvPr>
        </p:nvGraphicFramePr>
        <p:xfrm>
          <a:off x="5102225" y="5229200"/>
          <a:ext cx="3400425" cy="400050"/>
        </p:xfrm>
        <a:graphic>
          <a:graphicData uri="http://schemas.openxmlformats.org/presentationml/2006/ole">
            <mc:AlternateContent xmlns:mc="http://schemas.openxmlformats.org/markup-compatibility/2006">
              <mc:Choice xmlns:v="urn:schemas-microsoft-com:vml" Requires="v">
                <p:oleObj spid="_x0000_s1031" name="Equation" r:id="rId14" imgW="2158920" imgH="253800" progId="Equation.DSMT4">
                  <p:embed/>
                </p:oleObj>
              </mc:Choice>
              <mc:Fallback>
                <p:oleObj name="Equation" r:id="rId14" imgW="2158920" imgH="253800" progId="Equation.DSMT4">
                  <p:embed/>
                  <p:pic>
                    <p:nvPicPr>
                      <p:cNvPr id="21" name="对象 20">
                        <a:extLst>
                          <a:ext uri="{FF2B5EF4-FFF2-40B4-BE49-F238E27FC236}">
                            <a16:creationId xmlns:a16="http://schemas.microsoft.com/office/drawing/2014/main" id="{889E3A74-D229-4F6C-A342-F7C66D4531E2}"/>
                          </a:ext>
                        </a:extLst>
                      </p:cNvPr>
                      <p:cNvPicPr/>
                      <p:nvPr/>
                    </p:nvPicPr>
                    <p:blipFill>
                      <a:blip r:embed="rId15"/>
                      <a:stretch>
                        <a:fillRect/>
                      </a:stretch>
                    </p:blipFill>
                    <p:spPr>
                      <a:xfrm>
                        <a:off x="5102225" y="5229200"/>
                        <a:ext cx="3400425" cy="400050"/>
                      </a:xfrm>
                      <a:prstGeom prst="rect">
                        <a:avLst/>
                      </a:prstGeom>
                    </p:spPr>
                  </p:pic>
                </p:oleObj>
              </mc:Fallback>
            </mc:AlternateContent>
          </a:graphicData>
        </a:graphic>
      </p:graphicFrame>
      <p:sp>
        <p:nvSpPr>
          <p:cNvPr id="29" name="箭头: 右 28">
            <a:extLst>
              <a:ext uri="{FF2B5EF4-FFF2-40B4-BE49-F238E27FC236}">
                <a16:creationId xmlns:a16="http://schemas.microsoft.com/office/drawing/2014/main" id="{481EE713-A2D6-4161-BA28-3C0040F3DBCA}"/>
              </a:ext>
            </a:extLst>
          </p:cNvPr>
          <p:cNvSpPr/>
          <p:nvPr/>
        </p:nvSpPr>
        <p:spPr bwMode="auto">
          <a:xfrm rot="5400000">
            <a:off x="6549708" y="4682486"/>
            <a:ext cx="504055" cy="301340"/>
          </a:xfrm>
          <a:prstGeom prst="rightArrow">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cxnSp>
        <p:nvCxnSpPr>
          <p:cNvPr id="13" name="直接箭头连接符 12">
            <a:extLst>
              <a:ext uri="{FF2B5EF4-FFF2-40B4-BE49-F238E27FC236}">
                <a16:creationId xmlns:a16="http://schemas.microsoft.com/office/drawing/2014/main" id="{68F5B23D-01BA-4F98-8A7A-D1759ECCCBAA}"/>
              </a:ext>
            </a:extLst>
          </p:cNvPr>
          <p:cNvCxnSpPr/>
          <p:nvPr/>
        </p:nvCxnSpPr>
        <p:spPr bwMode="auto">
          <a:xfrm>
            <a:off x="8316416" y="5517232"/>
            <a:ext cx="0" cy="320030"/>
          </a:xfrm>
          <a:prstGeom prst="straightConnector1">
            <a:avLst/>
          </a:prstGeom>
          <a:solidFill>
            <a:srgbClr val="FF0000"/>
          </a:solidFill>
          <a:ln w="19050" cap="flat" cmpd="sng" algn="ctr">
            <a:solidFill>
              <a:schemeClr val="tx1"/>
            </a:solidFill>
            <a:prstDash val="solid"/>
            <a:round/>
            <a:headEnd type="none" w="med" len="med"/>
            <a:tailEnd type="triangle"/>
          </a:ln>
          <a:effectLst/>
        </p:spPr>
      </p:cxnSp>
      <p:sp>
        <p:nvSpPr>
          <p:cNvPr id="30" name="文本框 29">
            <a:extLst>
              <a:ext uri="{FF2B5EF4-FFF2-40B4-BE49-F238E27FC236}">
                <a16:creationId xmlns:a16="http://schemas.microsoft.com/office/drawing/2014/main" id="{DC0C9272-D1C0-4C9E-8E0C-8AAB3CDFC3F6}"/>
              </a:ext>
            </a:extLst>
          </p:cNvPr>
          <p:cNvSpPr txBox="1"/>
          <p:nvPr/>
        </p:nvSpPr>
        <p:spPr>
          <a:xfrm>
            <a:off x="7277526" y="6008342"/>
            <a:ext cx="400110" cy="444994"/>
          </a:xfrm>
          <a:prstGeom prst="rect">
            <a:avLst/>
          </a:prstGeom>
          <a:noFill/>
        </p:spPr>
        <p:txBody>
          <a:bodyPr vert="eaVert" wrap="none" rtlCol="0">
            <a:spAutoFit/>
          </a:bodyPr>
          <a:lstStyle/>
          <a:p>
            <a:r>
              <a:rPr lang="zh-CN" altLang="en-US" sz="1400" dirty="0">
                <a:solidFill>
                  <a:schemeClr val="tx1"/>
                </a:solidFill>
                <a:latin typeface="宋体" panose="02010600030101010101" pitchFamily="2" charset="-122"/>
                <a:ea typeface="宋体" panose="02010600030101010101" pitchFamily="2" charset="-122"/>
              </a:rPr>
              <a:t>已知</a:t>
            </a:r>
          </a:p>
        </p:txBody>
      </p:sp>
      <p:sp>
        <p:nvSpPr>
          <p:cNvPr id="31" name="左大括号 30">
            <a:extLst>
              <a:ext uri="{FF2B5EF4-FFF2-40B4-BE49-F238E27FC236}">
                <a16:creationId xmlns:a16="http://schemas.microsoft.com/office/drawing/2014/main" id="{9D7A730C-D93A-4DE6-BC38-0A46B0C49DA6}"/>
              </a:ext>
            </a:extLst>
          </p:cNvPr>
          <p:cNvSpPr/>
          <p:nvPr/>
        </p:nvSpPr>
        <p:spPr bwMode="auto">
          <a:xfrm rot="16200000">
            <a:off x="7377668" y="5301249"/>
            <a:ext cx="180000" cy="900000"/>
          </a:xfrm>
          <a:prstGeom prst="leftBrace">
            <a:avLst>
              <a:gd name="adj1" fmla="val 21138"/>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
        <p:nvSpPr>
          <p:cNvPr id="32" name="文本框 31">
            <a:extLst>
              <a:ext uri="{FF2B5EF4-FFF2-40B4-BE49-F238E27FC236}">
                <a16:creationId xmlns:a16="http://schemas.microsoft.com/office/drawing/2014/main" id="{6D0C35E9-7059-46BE-90CE-04DC919A0D0D}"/>
              </a:ext>
            </a:extLst>
          </p:cNvPr>
          <p:cNvSpPr txBox="1"/>
          <p:nvPr/>
        </p:nvSpPr>
        <p:spPr>
          <a:xfrm>
            <a:off x="7899797" y="5949280"/>
            <a:ext cx="615553" cy="639114"/>
          </a:xfrm>
          <a:prstGeom prst="rect">
            <a:avLst/>
          </a:prstGeom>
          <a:noFill/>
        </p:spPr>
        <p:txBody>
          <a:bodyPr vert="eaVert" wrap="square" rtlCol="0">
            <a:spAutoFit/>
          </a:bodyPr>
          <a:lstStyle/>
          <a:p>
            <a:r>
              <a:rPr lang="zh-CN" altLang="en-US" sz="1400" dirty="0">
                <a:solidFill>
                  <a:schemeClr val="tx1"/>
                </a:solidFill>
                <a:latin typeface="宋体" panose="02010600030101010101" pitchFamily="2" charset="-122"/>
                <a:ea typeface="宋体" panose="02010600030101010101" pitchFamily="2" charset="-122"/>
              </a:rPr>
              <a:t>设定值</a:t>
            </a:r>
          </a:p>
        </p:txBody>
      </p:sp>
    </p:spTree>
    <p:extLst>
      <p:ext uri="{BB962C8B-B14F-4D97-AF65-F5344CB8AC3E}">
        <p14:creationId xmlns:p14="http://schemas.microsoft.com/office/powerpoint/2010/main" val="1000583897"/>
      </p:ext>
    </p:extLst>
  </p:cSld>
  <p:clrMapOvr>
    <a:masterClrMapping/>
  </p:clrMapOvr>
  <p:transition/>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12885</TotalTime>
  <Words>2270</Words>
  <Application>Microsoft Office PowerPoint</Application>
  <PresentationFormat>全屏显示(4:3)</PresentationFormat>
  <Paragraphs>586</Paragraphs>
  <Slides>19</Slides>
  <Notes>14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31" baseType="lpstr">
      <vt:lpstr>黑体</vt:lpstr>
      <vt:lpstr>华文中宋</vt:lpstr>
      <vt:lpstr>宋体</vt:lpstr>
      <vt:lpstr>微软雅黑</vt:lpstr>
      <vt:lpstr>Arial</vt:lpstr>
      <vt:lpstr>Calibri</vt:lpstr>
      <vt:lpstr>Cambria Math</vt:lpstr>
      <vt:lpstr>Tahoma</vt:lpstr>
      <vt:lpstr>Times New Roman</vt:lpstr>
      <vt:lpstr>Wingdings</vt:lpstr>
      <vt:lpstr>自定义设计方案</vt:lpstr>
      <vt:lpstr>Equation</vt:lpstr>
      <vt:lpstr>超流氦低温预冷系统流程设计研究</vt:lpstr>
      <vt:lpstr>超流氦低温预冷系统流程设计研究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DELL</cp:lastModifiedBy>
  <cp:revision>1033</cp:revision>
  <dcterms:created xsi:type="dcterms:W3CDTF">2010-03-12T08:32:26Z</dcterms:created>
  <dcterms:modified xsi:type="dcterms:W3CDTF">2022-06-29T15:12:09Z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