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0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1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2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3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4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5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9" r:id="rId1"/>
    <p:sldMasterId id="2147483662" r:id="rId2"/>
    <p:sldMasterId id="2147483663" r:id="rId3"/>
    <p:sldMasterId id="2147483661" r:id="rId4"/>
    <p:sldMasterId id="2147483660" r:id="rId5"/>
    <p:sldMasterId id="2147483664" r:id="rId6"/>
    <p:sldMasterId id="2147483665" r:id="rId7"/>
    <p:sldMasterId id="2147483745" r:id="rId8"/>
    <p:sldMasterId id="2147483759" r:id="rId9"/>
    <p:sldMasterId id="2147483774" r:id="rId10"/>
    <p:sldMasterId id="2147483787" r:id="rId11"/>
    <p:sldMasterId id="2147483799" r:id="rId12"/>
    <p:sldMasterId id="2147483812" r:id="rId13"/>
    <p:sldMasterId id="2147483824" r:id="rId14"/>
    <p:sldMasterId id="2147483836" r:id="rId15"/>
    <p:sldMasterId id="2147483848" r:id="rId16"/>
    <p:sldMasterId id="2147483861" r:id="rId17"/>
    <p:sldMasterId id="2147483875" r:id="rId18"/>
    <p:sldMasterId id="2147483903" r:id="rId19"/>
    <p:sldMasterId id="2147491452" r:id="rId20"/>
    <p:sldMasterId id="2147491475" r:id="rId21"/>
    <p:sldMasterId id="2147491487" r:id="rId22"/>
    <p:sldMasterId id="2147491499" r:id="rId23"/>
    <p:sldMasterId id="2147491511" r:id="rId24"/>
    <p:sldMasterId id="2147491523" r:id="rId25"/>
    <p:sldMasterId id="2147491535" r:id="rId26"/>
    <p:sldMasterId id="2147491547" r:id="rId27"/>
    <p:sldMasterId id="2147491559" r:id="rId28"/>
  </p:sldMasterIdLst>
  <p:notesMasterIdLst>
    <p:notesMasterId r:id="rId54"/>
  </p:notesMasterIdLst>
  <p:handoutMasterIdLst>
    <p:handoutMasterId r:id="rId55"/>
  </p:handoutMasterIdLst>
  <p:sldIdLst>
    <p:sldId id="938" r:id="rId29"/>
    <p:sldId id="957" r:id="rId30"/>
    <p:sldId id="1007" r:id="rId31"/>
    <p:sldId id="1008" r:id="rId32"/>
    <p:sldId id="1014" r:id="rId33"/>
    <p:sldId id="1015" r:id="rId34"/>
    <p:sldId id="1018" r:id="rId35"/>
    <p:sldId id="1021" r:id="rId36"/>
    <p:sldId id="1025" r:id="rId37"/>
    <p:sldId id="1024" r:id="rId38"/>
    <p:sldId id="1027" r:id="rId39"/>
    <p:sldId id="1028" r:id="rId40"/>
    <p:sldId id="1029" r:id="rId41"/>
    <p:sldId id="1031" r:id="rId42"/>
    <p:sldId id="1037" r:id="rId43"/>
    <p:sldId id="1036" r:id="rId44"/>
    <p:sldId id="1035" r:id="rId45"/>
    <p:sldId id="1034" r:id="rId46"/>
    <p:sldId id="1033" r:id="rId47"/>
    <p:sldId id="1040" r:id="rId48"/>
    <p:sldId id="1041" r:id="rId49"/>
    <p:sldId id="1043" r:id="rId50"/>
    <p:sldId id="1046" r:id="rId51"/>
    <p:sldId id="1048" r:id="rId52"/>
    <p:sldId id="1052" r:id="rId5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49618E"/>
    <a:srgbClr val="387CBB"/>
    <a:srgbClr val="DF9C17"/>
    <a:srgbClr val="6666FF"/>
    <a:srgbClr val="26FA26"/>
    <a:srgbClr val="EA36D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5" autoAdjust="0"/>
    <p:restoredTop sz="92936" autoAdjust="0"/>
  </p:normalViewPr>
  <p:slideViewPr>
    <p:cSldViewPr>
      <p:cViewPr varScale="1">
        <p:scale>
          <a:sx n="81" d="100"/>
          <a:sy n="81" d="100"/>
        </p:scale>
        <p:origin x="-11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2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02536956219995E-2"/>
          <c:y val="0"/>
          <c:w val="0.92809742412558316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EB1DB"/>
              </a:solidFill>
              <a:ln w="254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5.2371000072183323E-2"/>
                  <c:y val="9.4343537003336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498364300713655E-4"/>
                  <c:y val="-0.1186984021804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757410298222951E-3"/>
                  <c:y val="-3.484986908589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45851630377549E-2"/>
                  <c:y val="-3.420368919279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987396633850612E-2"/>
                  <c:y val="-2.6354171870507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火电</c:v>
                </c:pt>
                <c:pt idx="1">
                  <c:v>水电</c:v>
                </c:pt>
                <c:pt idx="2">
                  <c:v>风电</c:v>
                </c:pt>
                <c:pt idx="3">
                  <c:v>核电</c:v>
                </c:pt>
                <c:pt idx="4">
                  <c:v>太阳能发电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0.71179999999999999</c:v>
                </c:pt>
                <c:pt idx="1">
                  <c:v>0.16370000000000001</c:v>
                </c:pt>
                <c:pt idx="2">
                  <c:v>5.5899999999999998E-2</c:v>
                </c:pt>
                <c:pt idx="3">
                  <c:v>4.9399999999999999E-2</c:v>
                </c:pt>
                <c:pt idx="4">
                  <c:v>1.9199999999999998E-2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lang="zh-CN"/>
          </a:p>
        </c:txPr>
      </c:legendEntry>
      <c:legendEntry>
        <c:idx val="2"/>
        <c:txPr>
          <a:bodyPr/>
          <a:lstStyle/>
          <a:p>
            <a: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lang="zh-CN"/>
          </a:p>
        </c:txPr>
      </c:legendEntry>
      <c:legendEntry>
        <c:idx val="3"/>
        <c:txPr>
          <a:bodyPr/>
          <a:lstStyle/>
          <a:p>
            <a: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lang="zh-CN"/>
          </a:p>
        </c:txPr>
      </c:legendEntry>
      <c:legendEntry>
        <c:idx val="4"/>
        <c:txPr>
          <a:bodyPr/>
          <a:lstStyle/>
          <a:p>
            <a: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6.0551140426125521E-4"/>
          <c:y val="0.77305418871353238"/>
          <c:w val="0.99939459697064781"/>
          <c:h val="0.22694580586905402"/>
        </c:manualLayout>
      </c:layout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4166FED-931B-4B85-9F9F-61377BC24F7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581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F90FE5B-7B4E-49DF-A2B0-EADCD32EEBC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433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249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470EFA60-73EC-4468-A2A8-AE7C8C893769}" type="slidenum">
              <a:rPr lang="en-US" altLang="zh-CN" sz="1200" b="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altLang="zh-CN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0FE5B-7B4E-49DF-A2B0-EADCD32EEBC3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9400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衷心感谢。。。。。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35A4-F087-48E8-84A6-8D35FA09C8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31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2CB7-1355-473B-B0B3-5960ACC31B8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243FF-295B-438E-9A85-D592AB66EF5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A02B-0C93-4A23-94D5-5DF4B20D925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0E2C-06AA-4517-A27F-AFE568F02F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EB13-2F68-43E1-BA4D-76DF1A04C59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89BC-083E-4DD0-9FE5-0A8E4F4EEB9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3896-E2C5-497E-87EF-D1ED1A735F6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5B19-85DA-48FF-900D-0705D7A85B2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94ED-ED03-4679-9862-665A518B5A5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8BBAD-C764-4BED-8882-B9E2D21DF26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CFB9-C000-4E84-997E-CA6D3D46660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7125-1808-4A94-8791-610E9CF6A74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FBBF-C6E9-410E-BE79-C3FBBD7F8D6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7F015-E128-4307-A626-1A0BC4FCFAE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F7F1-806D-4CFB-96FB-C51AB679584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095F3-088F-4486-ABC4-761CF48524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0AFB-0529-402A-9ED7-2771D6A1704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6EBC-BEAD-471D-A62B-03FD81EC7A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9F8CD-D82E-4EA5-8B49-FCFBD8D3E8A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990F-D142-403A-994F-5676B2CBEB4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90E7-7DF2-469A-B795-B541B21FC61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202C-C6D3-418C-A721-ED710C9E865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0458908-1AF5-4E62-A3A1-22BC5576E343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0458908-1AF5-4E62-A3A1-22BC5576E343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882650"/>
            <a:ext cx="9144000" cy="117475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eaLnBrk="0" hangingPunct="0">
              <a:defRPr/>
            </a:pPr>
            <a:endParaRPr lang="zh-CN" altLang="en-US" sz="3200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14313" y="714375"/>
            <a:ext cx="12144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zh-CN" altLang="en-US" i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核能化学</a:t>
            </a:r>
          </a:p>
        </p:txBody>
      </p:sp>
      <p:pic>
        <p:nvPicPr>
          <p:cNvPr id="4" name="图片 6" descr="科技logo.jpg"/>
          <p:cNvPicPr>
            <a:picLocks noChangeAspect="1"/>
          </p:cNvPicPr>
          <p:nvPr/>
        </p:nvPicPr>
        <p:blipFill>
          <a:blip r:embed="rId2" cstate="print"/>
          <a:srcRect l="6825" t="8333" r="9839" b="6250"/>
          <a:stretch>
            <a:fillRect/>
          </a:stretch>
        </p:blipFill>
        <p:spPr bwMode="auto">
          <a:xfrm>
            <a:off x="412750" y="0"/>
            <a:ext cx="7953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6666FF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0C17-8226-47B6-9B06-375B666150C2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3513F-403B-4978-8576-744712713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8654-BEBA-4302-BCE4-1B2CFBE12039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F9F7-899B-4A09-A07F-B99C8FFDF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FC2A-0470-43EA-BC9F-7F0031AA4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166A-04BE-48E2-BA0B-B6637AB86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C992-ADE3-4C4B-9694-9454175B8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E5F5-B816-4859-8E20-6222A2CFC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5A72-4296-40BC-85D2-04E2B0C8E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724634"/>
            <a:ext cx="864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IHEP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8" name="Picture 6" descr="http://f.hiphotos.baidu.com/baike/s=220/sign=06fc674bc9fc1e17f9bf8b337a91f67c/f603918fa0ec08fa1468c3fa5fee3d6d55fbda0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6707"/>
            <a:ext cx="1187624" cy="773129"/>
          </a:xfrm>
          <a:prstGeom prst="rect">
            <a:avLst/>
          </a:prstGeom>
          <a:noFill/>
        </p:spPr>
      </p:pic>
      <p:sp>
        <p:nvSpPr>
          <p:cNvPr id="9" name="矩形 8"/>
          <p:cNvSpPr/>
          <p:nvPr userDrawn="1"/>
        </p:nvSpPr>
        <p:spPr>
          <a:xfrm>
            <a:off x="4283968" y="6669360"/>
            <a:ext cx="4788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00" dirty="0" smtClean="0">
                <a:solidFill>
                  <a:schemeClr val="bg1"/>
                </a:solidFill>
              </a:rPr>
              <a:t>放射化学学科发展战略研讨会</a:t>
            </a:r>
            <a:r>
              <a:rPr lang="en-US" altLang="zh-CN" sz="1000" dirty="0" smtClean="0">
                <a:solidFill>
                  <a:schemeClr val="bg1"/>
                </a:solidFill>
              </a:rPr>
              <a:t>—2018</a:t>
            </a:r>
            <a:r>
              <a:rPr lang="zh-CN" altLang="en-US" sz="1000" dirty="0" smtClean="0">
                <a:solidFill>
                  <a:schemeClr val="bg1"/>
                </a:solidFill>
              </a:rPr>
              <a:t>，北京，华北电力大学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058F-0F32-49D6-9A1E-D7DE9B1D4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3F01-8310-41C0-A154-214ECFB17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E39E-DAD8-4C71-AA75-9900A5AED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9A84-4AD0-417F-B41D-AF2098B2D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83D39977-E1DA-4123-B907-E93DAE8D0EA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CFD0DD84-F885-458E-ABBE-B8218046786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95C356A3-2108-4DD4-A378-E400A5D1F1C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065EBB26-444C-445F-B201-84F0DD3A19F1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BCE27C8A-DC22-4C79-BFC3-5077B3C05E8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121FA1E5-9862-4702-85DF-B2113E8FCE1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4FF8CF37-3431-409E-B856-581BAA153B4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9E3B8E7B-F0F0-45C1-8812-080BE5D15E14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20F96FB4-4F2D-44F9-8545-BC49B074105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21ACBF8B-7D87-4651-B640-246A06C929B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7CDC799C-E08F-4A71-847A-69BAFBE0EFF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2A830ABD-A9F3-4358-B15D-14AD779B178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2C495B35-87FC-4675-BDDC-3AE8CB05D02F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50A0D3E7-BF48-4C98-A3F7-AECEC53C6E3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94B462BB-69EA-4041-9136-05CF3CA2B2C6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224C85F3-92E9-492C-922D-9B62311BBC3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E99A19D5-42CB-49FB-826D-33EC01427B80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F916F459-E4F0-4F1D-9C30-58187CB9482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A7FB2DF4-2E27-4DDA-AFD7-7CFA62E1925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9A2541F4-CB51-4513-9A9B-DF200545524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1F8BF5C8-DD68-421F-A727-2BDC43977175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E727A065-B8B6-4470-8D41-CF14B5F8D61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52AF9BA2-83BE-45E8-91C2-CD526FA6D673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678E6628-D2D4-4A49-BD6E-B5FFB4F5CD4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DF5F7792-DF90-4A4E-929B-989C1CF84EA0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59C7A0C0-BD05-46B9-ADAF-52669F3DA2D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C84B4295-EDD0-4C98-9578-45FB603E6E56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E4ACB128-303D-46AC-B098-346D2631B52F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F9B9F02B-EEBA-4B63-98C4-7C3BC17E74F4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2B785E71-3704-46AF-98D6-6B87CF3BAEA0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A233704E-7E98-442B-9082-802E21ACD008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0EF70D6F-109B-4795-9E2D-29B075854529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0198FB1E-E137-4943-9FA5-6391A86509A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55CDB037-70FF-461B-8A5E-831D82BBA1EF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583C9945-50D4-4287-A3EE-EBCE98686E11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6F16D1B5-B81B-483D-9F97-DEA1CA7E28D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6BB420DE-5ED8-4678-9600-F41E6DD4C7C4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6296629A-C65A-4C77-9148-AE72A34E2F31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88F342DB-E0E5-455F-A60A-453520C1E774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F439DC46-13D4-4C63-84A4-882343103A9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D95868EB-2896-4962-A413-9969B0ABC431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DFD35D90-B230-4DF6-B9BD-9DEDDC6E47F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4CEC956A-E85F-4B58-898D-B35B4DAFA00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6ADB2E84-15AD-42B5-A18A-7AA97E92086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2F25B100-1D90-40BB-B781-078E8663ED09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ABA84AD4-BA26-420A-8708-DD77978BB8E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46B8B78B-B5D3-4E30-9FDA-5C18B772FE4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9C620D4E-D62D-412F-928B-F0A1DE35D5B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3297DB24-F39F-40A7-BCC2-D774DFD475E8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F328D072-1D04-4855-B2BF-562899E48DE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3368E4DA-FED2-4E4F-95ED-90FA7544299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0741767B-64E7-461C-BA59-81A201308897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E4CC9EDF-E64F-408F-9E2A-A9F10F534D3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CE60717D-416D-419C-A6D0-63DE753ADD6F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330E9D71-B92B-4425-A089-55CFBA852E44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5F25DEFB-89FE-45D1-9856-F97AC224B04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3F10659F-EC65-40AC-9A6E-FBEA45650B63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F1F0F7EB-0897-49A8-BDF3-91F2044EFA1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18AAFA2A-7C12-4471-A1FE-07FA9DA4D910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AAC190C7-B676-4987-8E2A-189EAC4EBB31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DF050BA9-5D20-41AA-B4F8-43157E66D0F5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8E7980F4-65F3-4121-9850-3F015F4B3D06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12A5D5AD-DC5F-4417-AF47-D186BE3A0772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562C150A-E17F-4517-A5A9-AEAD876101C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9E864FB3-D66E-4C7D-B769-A4F91CF60FBC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～</a:t>
            </a:r>
            <a:fld id="{725400F5-0B80-498A-B265-46C69EC737D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E70D-FFC0-4FD0-8AF4-5D3153393CF0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87EB-939F-4163-808D-D676D38F5E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C2CA-AD19-4785-943F-650FF8CBCA3B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42A14-B728-4E75-9802-BDB3992216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27EF-675C-411A-91C5-EB9FB028E13F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7BDF-F54E-4E3C-AD2F-07F57813CE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D091B-2AA6-4DE0-AEA7-E667CDE89378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C524-02D7-49A8-B6F1-31087B8A8C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A31F-5430-46BB-99EE-2C1430CBA63A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AC85-4283-4CB3-99E7-D1BBCC3275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C99A9-D30A-4C7D-ADBB-6E72F3C3D4BE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B547-1CB6-4775-95EA-A31EE44C99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02BF-ACD9-4BC0-8500-FA437DBC03DC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4B72-224F-482E-9050-F3E5776867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3290-D322-48B5-B7D9-5FF3B0799746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DBA6-8FC9-4864-8514-0FFDFDDFC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98AE-375B-4698-A76E-B95F49A7E7D3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6CB2-B649-4F6A-B7D2-79EAA45E7E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AA4A-22CA-4FB6-8AF4-ABA15D3D818E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0B07-AE4C-4A05-A121-C1F76C3B05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47DB-89E4-40B7-B363-41E8C815F4C0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CF19-9531-4B16-A50A-95DE168EAF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08AC-7F80-4A43-A646-8B41A02CD552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055DA-4129-4161-BD82-4119DD0594D1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9E9EC-C3D6-43CB-A70B-4BDDAB1BEA2F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08EB-64F1-451D-9BF2-C5074627891D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9206-FBAD-4B9B-925E-3038149E4D30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922D-FBD0-4A65-8664-22BE6F7037CC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580F-161C-402A-8A8E-D40EEE19A64E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ADDD5-3F0C-4B91-A9E4-0E8216F77675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6418-7110-4F5C-87B2-0A1A823CDAB1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CFF1-34D2-40C8-A9A3-161179E0A532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C580-7D70-4E6B-873C-0A4AF091E557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851C-B874-4E41-9D63-1A8261DAC1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0461-C6B2-4E4A-9B36-56F98CFB977E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5949-ED89-49DA-A3CA-143ACA19CE5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C54F-6873-409A-9F5C-31EA7F9F1C2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E572-4A32-4665-9A0E-7966AADB0B0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1B4D-579A-459C-9571-BBB6153BA27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B27C-552B-452D-BDE6-1AB02FF0ABB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12DE-49C9-48BD-A91C-7885528D62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5D32-0184-4E13-8A79-0FD21D19540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34F1-AF44-4FAC-BCD0-E83180845C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CCD6-C52B-48CA-A065-9D2F1D061CF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E81F-54C2-40CA-BF1A-3779F69F94B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8CFF-6EC0-497C-81B5-78A5B8FBB8A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B398-E810-4C85-9608-72FB69C4E7B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AD720-427C-40E0-8A51-9615EBFAFF1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758C-FB60-496D-9F83-A528B28F813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95562-2242-4DC2-8DAF-5F40C355065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8620-34BA-4167-A091-DF98D63ECC3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1EA-792A-4053-B43C-10AD4300DDE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D32B-1DFE-4F7C-AF92-9CBA406B993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E5E5F-D643-4B47-9EAE-91F122B763F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5A69F-7007-476D-9CBC-EAEE6D1FBC9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AFF5-CB18-473D-AB43-CF89BB4FEA1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9264-A0C1-47EA-874C-2EBC805988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0458908-1AF5-4E62-A3A1-22BC5576E343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E3BFAD4-8D2F-43DE-BC6C-F81DAF8F408E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674423-2354-47BC-B021-686D895B0E72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9D3192B-B186-4A99-B0CA-4C2529594C37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8653F76-F161-40C8-BD52-1F912BF545EB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0458908-1AF5-4E62-A3A1-22BC5576E343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66944B3-800C-40C9-B81A-0A6DA21C794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0F7CDC1-E901-40A8-9E4E-9BAE13BD52E0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1548D6BF-07A3-4714-8A82-BCB3F37BC868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8366010-3603-4349-B124-A34E93594BF1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D06EF15-67B0-4375-8998-C283AC18B51D}" type="datetime1">
              <a:rPr lang="zh-CN" altLang="en-US"/>
              <a:pPr>
                <a:defRPr/>
              </a:pPr>
              <a:t>2022/6/29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theme" Target="../theme/theme20.xml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theme" Target="../theme/theme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8888" y="1412875"/>
            <a:ext cx="5976937" cy="71438"/>
          </a:xfrm>
          <a:prstGeom prst="rect">
            <a:avLst/>
          </a:prstGeom>
          <a:gradFill rotWithShape="0">
            <a:gsLst>
              <a:gs pos="0">
                <a:srgbClr val="A603AB">
                  <a:alpha val="72000"/>
                </a:srgbClr>
              </a:gs>
              <a:gs pos="12000">
                <a:srgbClr val="E81766">
                  <a:alpha val="75360"/>
                </a:srgbClr>
              </a:gs>
              <a:gs pos="27000">
                <a:srgbClr val="EE3F17">
                  <a:alpha val="79560"/>
                </a:srgbClr>
              </a:gs>
              <a:gs pos="48000">
                <a:srgbClr val="FFFF00">
                  <a:alpha val="85440"/>
                </a:srgbClr>
              </a:gs>
              <a:gs pos="64999">
                <a:srgbClr val="1A8D48">
                  <a:alpha val="90200"/>
                </a:srgbClr>
              </a:gs>
              <a:gs pos="78999">
                <a:srgbClr val="0819FB">
                  <a:alpha val="94120"/>
                </a:srgbClr>
              </a:gs>
              <a:gs pos="100000">
                <a:srgbClr val="A603AB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100821" tIns="49526" rIns="100821" bIns="49526"/>
          <a:lstStyle/>
          <a:p>
            <a:pPr algn="ctr" defTabSz="1019175" eaLnBrk="0" hangingPunct="0">
              <a:lnSpc>
                <a:spcPct val="85000"/>
              </a:lnSpc>
              <a:defRPr/>
            </a:pPr>
            <a:endParaRPr lang="zh-CN" altLang="zh-CN" sz="27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3" name="Picture 3" descr="c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5229225"/>
            <a:ext cx="1036638" cy="1052513"/>
          </a:xfrm>
          <a:prstGeom prst="rect">
            <a:avLst/>
          </a:prstGeom>
          <a:solidFill>
            <a:srgbClr val="99CCFF">
              <a:alpha val="96077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414" name="Picture 6" descr="imag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fuelreact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2205038"/>
            <a:ext cx="1384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228" r:id="rId1"/>
    <p:sldLayoutId id="2147491229" r:id="rId2"/>
    <p:sldLayoutId id="2147491230" r:id="rId3"/>
    <p:sldLayoutId id="2147491231" r:id="rId4"/>
    <p:sldLayoutId id="2147491232" r:id="rId5"/>
    <p:sldLayoutId id="2147491233" r:id="rId6"/>
    <p:sldLayoutId id="2147491234" r:id="rId7"/>
    <p:sldLayoutId id="2147491235" r:id="rId8"/>
    <p:sldLayoutId id="2147491236" r:id="rId9"/>
    <p:sldLayoutId id="2147491237" r:id="rId10"/>
    <p:sldLayoutId id="2147491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50825" y="1700213"/>
            <a:ext cx="8542338" cy="1052512"/>
            <a:chOff x="80" y="624"/>
            <a:chExt cx="5381" cy="663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08" r:id="rId1"/>
    <p:sldLayoutId id="2147491309" r:id="rId2"/>
    <p:sldLayoutId id="2147491310" r:id="rId3"/>
    <p:sldLayoutId id="2147491311" r:id="rId4"/>
    <p:sldLayoutId id="2147491312" r:id="rId5"/>
    <p:sldLayoutId id="2147491313" r:id="rId6"/>
    <p:sldLayoutId id="2147491314" r:id="rId7"/>
    <p:sldLayoutId id="2147491315" r:id="rId8"/>
    <p:sldLayoutId id="2147491316" r:id="rId9"/>
    <p:sldLayoutId id="2147491317" r:id="rId10"/>
    <p:sldLayoutId id="2147491318" r:id="rId11"/>
    <p:sldLayoutId id="2147491319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8888" y="1412875"/>
            <a:ext cx="5976937" cy="71438"/>
          </a:xfrm>
          <a:prstGeom prst="rect">
            <a:avLst/>
          </a:prstGeom>
          <a:gradFill rotWithShape="0">
            <a:gsLst>
              <a:gs pos="0">
                <a:srgbClr val="A603AB">
                  <a:alpha val="72000"/>
                </a:srgbClr>
              </a:gs>
              <a:gs pos="12000">
                <a:srgbClr val="E81766">
                  <a:alpha val="75360"/>
                </a:srgbClr>
              </a:gs>
              <a:gs pos="27000">
                <a:srgbClr val="EE3F17">
                  <a:alpha val="79560"/>
                </a:srgbClr>
              </a:gs>
              <a:gs pos="48000">
                <a:srgbClr val="FFFF00">
                  <a:alpha val="85440"/>
                </a:srgbClr>
              </a:gs>
              <a:gs pos="64999">
                <a:srgbClr val="1A8D48">
                  <a:alpha val="90200"/>
                </a:srgbClr>
              </a:gs>
              <a:gs pos="78999">
                <a:srgbClr val="0819FB">
                  <a:alpha val="94120"/>
                </a:srgbClr>
              </a:gs>
              <a:gs pos="100000">
                <a:srgbClr val="A603AB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100821" tIns="49526" rIns="100821" bIns="49526"/>
          <a:lstStyle/>
          <a:p>
            <a:pPr algn="ctr" defTabSz="1019175" eaLnBrk="0" hangingPunct="0">
              <a:lnSpc>
                <a:spcPct val="85000"/>
              </a:lnSpc>
              <a:defRPr/>
            </a:pPr>
            <a:endParaRPr lang="zh-CN" altLang="zh-CN" sz="27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6629" name="Picture 3" descr="c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5229225"/>
            <a:ext cx="1036638" cy="1052513"/>
          </a:xfrm>
          <a:prstGeom prst="rect">
            <a:avLst/>
          </a:prstGeom>
          <a:solidFill>
            <a:srgbClr val="99CCFF">
              <a:alpha val="96077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6630" name="Picture 6" descr="imag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fuelreact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2205038"/>
            <a:ext cx="1384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20" r:id="rId1"/>
    <p:sldLayoutId id="2147491321" r:id="rId2"/>
    <p:sldLayoutId id="2147491322" r:id="rId3"/>
    <p:sldLayoutId id="2147491323" r:id="rId4"/>
    <p:sldLayoutId id="2147491324" r:id="rId5"/>
    <p:sldLayoutId id="2147491325" r:id="rId6"/>
    <p:sldLayoutId id="2147491326" r:id="rId7"/>
    <p:sldLayoutId id="2147491327" r:id="rId8"/>
    <p:sldLayoutId id="2147491328" r:id="rId9"/>
    <p:sldLayoutId id="2147491329" r:id="rId10"/>
    <p:sldLayoutId id="21474913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6"/>
          <p:cNvGrpSpPr>
            <a:grpSpLocks/>
          </p:cNvGrpSpPr>
          <p:nvPr/>
        </p:nvGrpSpPr>
        <p:grpSpPr bwMode="auto">
          <a:xfrm>
            <a:off x="179388" y="404813"/>
            <a:ext cx="8542337" cy="1052512"/>
            <a:chOff x="80" y="624"/>
            <a:chExt cx="5381" cy="663"/>
          </a:xfrm>
        </p:grpSpPr>
        <p:sp>
          <p:nvSpPr>
            <p:cNvPr id="11267" name="Rectangle 7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268" name="Rectangle 8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269" name="Rectangle 9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270" name="Rectangle 10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271" name="Rectangle 11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272" name="Rectangle 12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273" name="Rectangle 13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66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1" r:id="rId1"/>
    <p:sldLayoutId id="2147491332" r:id="rId2"/>
    <p:sldLayoutId id="2147491333" r:id="rId3"/>
    <p:sldLayoutId id="2147491334" r:id="rId4"/>
    <p:sldLayoutId id="2147491335" r:id="rId5"/>
    <p:sldLayoutId id="2147491336" r:id="rId6"/>
    <p:sldLayoutId id="2147491337" r:id="rId7"/>
    <p:sldLayoutId id="2147491338" r:id="rId8"/>
    <p:sldLayoutId id="2147491339" r:id="rId9"/>
    <p:sldLayoutId id="2147491340" r:id="rId10"/>
    <p:sldLayoutId id="2147491341" r:id="rId11"/>
    <p:sldLayoutId id="21474913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5288" y="115888"/>
            <a:ext cx="8542337" cy="1052512"/>
            <a:chOff x="80" y="624"/>
            <a:chExt cx="5381" cy="663"/>
          </a:xfrm>
        </p:grpSpPr>
        <p:sp>
          <p:nvSpPr>
            <p:cNvPr id="12295" name="Rectangle 3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2296" name="Rectangle 4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229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2298" name="Rectangle 6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229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230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230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2242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E166CB2B-315D-4386-B594-C024078B037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28676" name="Picture 11" descr="fuelreact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843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未标题-1副本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79963" y="2420938"/>
            <a:ext cx="43640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3"/>
          <p:cNvSpPr>
            <a:spLocks noChangeArrowheads="1"/>
          </p:cNvSpPr>
          <p:nvPr/>
        </p:nvSpPr>
        <p:spPr bwMode="gray">
          <a:xfrm>
            <a:off x="196850" y="6669088"/>
            <a:ext cx="8947150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 b="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43" r:id="rId1"/>
    <p:sldLayoutId id="2147491344" r:id="rId2"/>
    <p:sldLayoutId id="2147491345" r:id="rId3"/>
    <p:sldLayoutId id="2147491346" r:id="rId4"/>
    <p:sldLayoutId id="2147491347" r:id="rId5"/>
    <p:sldLayoutId id="2147491348" r:id="rId6"/>
    <p:sldLayoutId id="2147491349" r:id="rId7"/>
    <p:sldLayoutId id="2147491350" r:id="rId8"/>
    <p:sldLayoutId id="2147491351" r:id="rId9"/>
    <p:sldLayoutId id="2147491352" r:id="rId10"/>
    <p:sldLayoutId id="21474913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95288" y="908050"/>
            <a:ext cx="8542337" cy="1052513"/>
            <a:chOff x="80" y="624"/>
            <a:chExt cx="5381" cy="663"/>
          </a:xfrm>
        </p:grpSpPr>
        <p:sp>
          <p:nvSpPr>
            <p:cNvPr id="13319" name="Rectangle 3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3320" name="Rectangle 4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3321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3322" name="Rectangle 6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3323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3324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3325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2232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244215E3-A1D4-4316-A71A-9DC1176C02E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29700" name="Picture 11" descr="fuelreact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5888"/>
            <a:ext cx="1384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 descr="未标题-1副本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79963" y="2420938"/>
            <a:ext cx="43640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3"/>
          <p:cNvSpPr>
            <a:spLocks noChangeArrowheads="1"/>
          </p:cNvSpPr>
          <p:nvPr/>
        </p:nvSpPr>
        <p:spPr bwMode="gray">
          <a:xfrm>
            <a:off x="611188" y="62372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 b="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6638" cy="1052513"/>
          </a:xfrm>
          <a:prstGeom prst="rect">
            <a:avLst/>
          </a:prstGeom>
          <a:solidFill>
            <a:srgbClr val="99CCFF">
              <a:alpha val="96077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65" r:id="rId1"/>
    <p:sldLayoutId id="2147491366" r:id="rId2"/>
    <p:sldLayoutId id="2147491367" r:id="rId3"/>
    <p:sldLayoutId id="2147491368" r:id="rId4"/>
    <p:sldLayoutId id="2147491369" r:id="rId5"/>
    <p:sldLayoutId id="2147491370" r:id="rId6"/>
    <p:sldLayoutId id="2147491371" r:id="rId7"/>
    <p:sldLayoutId id="2147491372" r:id="rId8"/>
    <p:sldLayoutId id="2147491373" r:id="rId9"/>
    <p:sldLayoutId id="2147491374" r:id="rId10"/>
    <p:sldLayoutId id="2147491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1376" r:id="rId1"/>
    <p:sldLayoutId id="2147491377" r:id="rId2"/>
    <p:sldLayoutId id="2147491378" r:id="rId3"/>
    <p:sldLayoutId id="2147491379" r:id="rId4"/>
    <p:sldLayoutId id="2147491380" r:id="rId5"/>
    <p:sldLayoutId id="2147491381" r:id="rId6"/>
    <p:sldLayoutId id="2147491382" r:id="rId7"/>
    <p:sldLayoutId id="2147491383" r:id="rId8"/>
    <p:sldLayoutId id="2147491384" r:id="rId9"/>
    <p:sldLayoutId id="2147491385" r:id="rId10"/>
    <p:sldLayoutId id="2147491386" r:id="rId11"/>
    <p:sldLayoutId id="21474913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713538"/>
            <a:ext cx="9144000" cy="144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882650"/>
            <a:ext cx="9144000" cy="65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0" hangingPunct="0">
              <a:defRPr/>
            </a:pPr>
            <a:endParaRPr lang="zh-CN" altLang="en-US" sz="3200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234950" y="765175"/>
            <a:ext cx="10001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i="1" dirty="0" smtClean="0">
                <a:solidFill>
                  <a:srgbClr val="FF0000"/>
                </a:solidFill>
              </a:rPr>
              <a:t> </a:t>
            </a:r>
            <a:r>
              <a:rPr lang="zh-CN" altLang="en-US" sz="1600" i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核能化学</a:t>
            </a:r>
          </a:p>
        </p:txBody>
      </p:sp>
      <p:pic>
        <p:nvPicPr>
          <p:cNvPr id="31749" name="图片 6" descr="科技logo.jpg"/>
          <p:cNvPicPr>
            <a:picLocks noChangeAspect="1"/>
          </p:cNvPicPr>
          <p:nvPr/>
        </p:nvPicPr>
        <p:blipFill>
          <a:blip r:embed="rId15" cstate="print"/>
          <a:srcRect l="6825" t="8333" r="9839" b="6250"/>
          <a:stretch>
            <a:fillRect/>
          </a:stretch>
        </p:blipFill>
        <p:spPr bwMode="auto">
          <a:xfrm>
            <a:off x="357188" y="84138"/>
            <a:ext cx="6588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179388" y="404813"/>
            <a:ext cx="8542337" cy="1052512"/>
            <a:chOff x="80" y="624"/>
            <a:chExt cx="5381" cy="663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66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16" r:id="rId1"/>
    <p:sldLayoutId id="2147491417" r:id="rId2"/>
    <p:sldLayoutId id="2147491418" r:id="rId3"/>
    <p:sldLayoutId id="2147491419" r:id="rId4"/>
    <p:sldLayoutId id="2147491420" r:id="rId5"/>
    <p:sldLayoutId id="2147491421" r:id="rId6"/>
    <p:sldLayoutId id="2147491422" r:id="rId7"/>
    <p:sldLayoutId id="2147491423" r:id="rId8"/>
    <p:sldLayoutId id="2147491424" r:id="rId9"/>
    <p:sldLayoutId id="2147491425" r:id="rId10"/>
    <p:sldLayoutId id="2147491426" r:id="rId11"/>
    <p:sldLayoutId id="2147491427" r:id="rId12"/>
    <p:sldLayoutId id="2147491428" r:id="rId13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882650"/>
            <a:ext cx="9144000" cy="117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0" hangingPunct="0">
              <a:defRPr/>
            </a:pPr>
            <a:endParaRPr lang="zh-CN" altLang="en-US" sz="3200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214313" y="714375"/>
            <a:ext cx="12144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i="1" dirty="0" smtClean="0">
                <a:solidFill>
                  <a:srgbClr val="FF0000"/>
                </a:solidFill>
              </a:rPr>
              <a:t> </a:t>
            </a:r>
            <a:r>
              <a:rPr lang="zh-CN" altLang="en-US" i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核能化学</a:t>
            </a:r>
          </a:p>
        </p:txBody>
      </p:sp>
      <p:pic>
        <p:nvPicPr>
          <p:cNvPr id="32773" name="图片 6" descr="科技logo.jpg"/>
          <p:cNvPicPr>
            <a:picLocks noChangeAspect="1"/>
          </p:cNvPicPr>
          <p:nvPr/>
        </p:nvPicPr>
        <p:blipFill>
          <a:blip r:embed="rId16" cstate="print"/>
          <a:srcRect l="6825" t="8333" r="9839" b="6250"/>
          <a:stretch>
            <a:fillRect/>
          </a:stretch>
        </p:blipFill>
        <p:spPr bwMode="auto">
          <a:xfrm>
            <a:off x="412750" y="0"/>
            <a:ext cx="7953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429" r:id="rId1"/>
    <p:sldLayoutId id="2147491430" r:id="rId2"/>
    <p:sldLayoutId id="2147491431" r:id="rId3"/>
    <p:sldLayoutId id="2147491432" r:id="rId4"/>
    <p:sldLayoutId id="2147491433" r:id="rId5"/>
    <p:sldLayoutId id="2147491434" r:id="rId6"/>
    <p:sldLayoutId id="2147491435" r:id="rId7"/>
    <p:sldLayoutId id="2147491436" r:id="rId8"/>
    <p:sldLayoutId id="2147491437" r:id="rId9"/>
    <p:sldLayoutId id="2147491438" r:id="rId10"/>
    <p:sldLayoutId id="2147491439" r:id="rId11"/>
    <p:sldLayoutId id="2147491440" r:id="rId12"/>
    <p:sldLayoutId id="2147491441" r:id="rId13"/>
    <p:sldLayoutId id="2147491388" r:id="rId14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37D28E0-3563-4632-9EF3-3BFB333EF4E3}" type="datetimeFigureOut">
              <a:rPr lang="en-US"/>
              <a:pPr>
                <a:defRPr/>
              </a:pPr>
              <a:t>6/29/2022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7E8A96E-B21E-4D19-A735-5D0205928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882650"/>
            <a:ext cx="9144000" cy="71438"/>
          </a:xfrm>
          <a:prstGeom prst="rect">
            <a:avLst/>
          </a:prstGeom>
          <a:solidFill>
            <a:srgbClr val="6666FF"/>
          </a:solidFill>
        </p:spPr>
        <p:txBody>
          <a:bodyPr/>
          <a:lstStyle/>
          <a:p>
            <a:pPr eaLnBrk="0" hangingPunct="0">
              <a:defRPr/>
            </a:pPr>
            <a:endParaRPr lang="zh-CN" altLang="en-US" sz="3200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06388" y="784225"/>
            <a:ext cx="857250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zh-CN" altLang="en-US" sz="1400" i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核能化学</a:t>
            </a:r>
          </a:p>
        </p:txBody>
      </p:sp>
      <p:pic>
        <p:nvPicPr>
          <p:cNvPr id="33799" name="图片 6" descr="科技logo.jpg"/>
          <p:cNvPicPr>
            <a:picLocks noChangeAspect="1"/>
          </p:cNvPicPr>
          <p:nvPr/>
        </p:nvPicPr>
        <p:blipFill>
          <a:blip r:embed="rId13" cstate="print"/>
          <a:srcRect l="6825" t="8333" r="9839" b="6250"/>
          <a:stretch>
            <a:fillRect/>
          </a:stretch>
        </p:blipFill>
        <p:spPr bwMode="auto">
          <a:xfrm>
            <a:off x="357188" y="63500"/>
            <a:ext cx="6588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矩形 9"/>
          <p:cNvSpPr>
            <a:spLocks noChangeArrowheads="1"/>
          </p:cNvSpPr>
          <p:nvPr/>
        </p:nvSpPr>
        <p:spPr bwMode="auto">
          <a:xfrm>
            <a:off x="0" y="6713538"/>
            <a:ext cx="9144000" cy="144462"/>
          </a:xfrm>
          <a:prstGeom prst="rect">
            <a:avLst/>
          </a:prstGeom>
          <a:solidFill>
            <a:srgbClr val="6666FF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42" r:id="rId1"/>
    <p:sldLayoutId id="2147491389" r:id="rId2"/>
    <p:sldLayoutId id="2147491443" r:id="rId3"/>
    <p:sldLayoutId id="2147491444" r:id="rId4"/>
    <p:sldLayoutId id="2147491445" r:id="rId5"/>
    <p:sldLayoutId id="2147491446" r:id="rId6"/>
    <p:sldLayoutId id="2147491447" r:id="rId7"/>
    <p:sldLayoutId id="2147491448" r:id="rId8"/>
    <p:sldLayoutId id="2147491449" r:id="rId9"/>
    <p:sldLayoutId id="2147491450" r:id="rId10"/>
    <p:sldLayoutId id="2147491451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179388" y="404813"/>
            <a:ext cx="8542337" cy="1052512"/>
            <a:chOff x="80" y="624"/>
            <a:chExt cx="5381" cy="663"/>
          </a:xfrm>
        </p:grpSpPr>
        <p:sp>
          <p:nvSpPr>
            <p:cNvPr id="2051" name="Rectangle 7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052" name="Rectangle 8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053" name="Rectangle 9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054" name="Rectangle 10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055" name="Rectangle 11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056" name="Rectangle 12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057" name="Rectangle 13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66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39" r:id="rId1"/>
    <p:sldLayoutId id="2147491240" r:id="rId2"/>
    <p:sldLayoutId id="2147491241" r:id="rId3"/>
    <p:sldLayoutId id="2147491242" r:id="rId4"/>
    <p:sldLayoutId id="2147491243" r:id="rId5"/>
    <p:sldLayoutId id="2147491244" r:id="rId6"/>
    <p:sldLayoutId id="2147491245" r:id="rId7"/>
    <p:sldLayoutId id="2147491246" r:id="rId8"/>
    <p:sldLayoutId id="2147491247" r:id="rId9"/>
    <p:sldLayoutId id="2147491248" r:id="rId10"/>
    <p:sldLayoutId id="2147491249" r:id="rId11"/>
    <p:sldLayoutId id="21474912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1453" r:id="rId1"/>
    <p:sldLayoutId id="2147491454" r:id="rId2"/>
    <p:sldLayoutId id="2147491455" r:id="rId3"/>
    <p:sldLayoutId id="2147491456" r:id="rId4"/>
    <p:sldLayoutId id="2147491457" r:id="rId5"/>
    <p:sldLayoutId id="2147491458" r:id="rId6"/>
    <p:sldLayoutId id="2147491459" r:id="rId7"/>
    <p:sldLayoutId id="2147491460" r:id="rId8"/>
    <p:sldLayoutId id="2147491461" r:id="rId9"/>
    <p:sldLayoutId id="2147491462" r:id="rId10"/>
    <p:sldLayoutId id="2147491463" r:id="rId11"/>
    <p:sldLayoutId id="2147491464" r:id="rId12"/>
    <p:sldLayoutId id="2147491465" r:id="rId13"/>
    <p:sldLayoutId id="2147491466" r:id="rId14"/>
    <p:sldLayoutId id="2147491467" r:id="rId15"/>
    <p:sldLayoutId id="2147491468" r:id="rId16"/>
    <p:sldLayoutId id="2147491469" r:id="rId17"/>
    <p:sldLayoutId id="2147491470" r:id="rId18"/>
    <p:sldLayoutId id="2147491471" r:id="rId19"/>
    <p:sldLayoutId id="2147491472" r:id="rId20"/>
    <p:sldLayoutId id="2147491473" r:id="rId21"/>
    <p:sldLayoutId id="2147491474" r:id="rId2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820738"/>
          </a:xfrm>
          <a:prstGeom prst="rect">
            <a:avLst/>
          </a:prstGeom>
          <a:gradFill rotWithShape="1">
            <a:gsLst>
              <a:gs pos="0">
                <a:srgbClr val="0044AA"/>
              </a:gs>
              <a:gs pos="100000">
                <a:srgbClr val="0066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55625"/>
            <a:ext cx="9144000" cy="630237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44A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8" name="Freeform 4"/>
          <p:cNvSpPr>
            <a:spLocks noEditPoints="1"/>
          </p:cNvSpPr>
          <p:nvPr/>
        </p:nvSpPr>
        <p:spPr bwMode="auto">
          <a:xfrm>
            <a:off x="117475" y="670401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5" name="Picture 29" descr="新建-10"/>
          <p:cNvPicPr>
            <a:picLocks noChangeAspect="1" noChangeArrowheads="1"/>
          </p:cNvPicPr>
          <p:nvPr/>
        </p:nvPicPr>
        <p:blipFill>
          <a:blip r:embed="rId13" cstate="print">
            <a:lum bright="30000" contrast="54000"/>
          </a:blip>
          <a:srcRect/>
          <a:stretch>
            <a:fillRect/>
          </a:stretch>
        </p:blipFill>
        <p:spPr bwMode="auto">
          <a:xfrm>
            <a:off x="8716963" y="0"/>
            <a:ext cx="323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30"/>
          <p:cNvSpPr>
            <a:spLocks noChangeArrowheads="1"/>
          </p:cNvSpPr>
          <p:nvPr/>
        </p:nvSpPr>
        <p:spPr bwMode="auto">
          <a:xfrm>
            <a:off x="74613" y="558800"/>
            <a:ext cx="8997950" cy="6070600"/>
          </a:xfrm>
          <a:prstGeom prst="roundRect">
            <a:avLst>
              <a:gd name="adj" fmla="val 2745"/>
            </a:avLst>
          </a:prstGeom>
          <a:solidFill>
            <a:schemeClr val="bg1">
              <a:alpha val="87057"/>
            </a:schemeClr>
          </a:solidFill>
          <a:ln w="19050" algn="ctr">
            <a:solidFill>
              <a:srgbClr val="3399FF"/>
            </a:solidFill>
            <a:round/>
            <a:headEnd/>
            <a:tailEnd/>
          </a:ln>
        </p:spPr>
        <p:txBody>
          <a:bodyPr wrap="none" lIns="36000" rIns="36000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127" name="WordArt 31"/>
          <p:cNvSpPr>
            <a:spLocks noChangeArrowheads="1" noChangeShapeType="1" noTextEdit="1"/>
          </p:cNvSpPr>
          <p:nvPr/>
        </p:nvSpPr>
        <p:spPr bwMode="auto">
          <a:xfrm>
            <a:off x="6061075" y="6662738"/>
            <a:ext cx="2197100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rgbClr val="6197D9">
                      <a:alpha val="58823"/>
                    </a:srgbClr>
                  </a:solidFill>
                  <a:round/>
                  <a:headEnd/>
                  <a:tailEnd/>
                </a:ln>
                <a:solidFill>
                  <a:srgbClr val="A0C1E8"/>
                </a:solidFill>
                <a:effectLst>
                  <a:outerShdw dist="17961" dir="2700000" algn="ctr" rotWithShape="0">
                    <a:srgbClr val="000000">
                      <a:alpha val="35001"/>
                    </a:srgbClr>
                  </a:outerShdw>
                </a:effectLst>
                <a:latin typeface="黑体"/>
                <a:ea typeface="黑体"/>
              </a:rPr>
              <a:t>北京中软国际信息技术有限公司</a:t>
            </a:r>
          </a:p>
        </p:txBody>
      </p:sp>
      <p:sp>
        <p:nvSpPr>
          <p:cNvPr id="194358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55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5C4E9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～</a:t>
            </a:r>
            <a:fld id="{71E43C6E-A20E-468D-B604-63DE92203CA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  <p:sp>
        <p:nvSpPr>
          <p:cNvPr id="1033" name="Freeform 33"/>
          <p:cNvSpPr>
            <a:spLocks noEditPoints="1"/>
          </p:cNvSpPr>
          <p:nvPr/>
        </p:nvSpPr>
        <p:spPr bwMode="auto">
          <a:xfrm>
            <a:off x="6721475" y="11906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76" r:id="rId1"/>
    <p:sldLayoutId id="2147491477" r:id="rId2"/>
    <p:sldLayoutId id="2147491478" r:id="rId3"/>
    <p:sldLayoutId id="2147491479" r:id="rId4"/>
    <p:sldLayoutId id="2147491480" r:id="rId5"/>
    <p:sldLayoutId id="2147491481" r:id="rId6"/>
    <p:sldLayoutId id="2147491482" r:id="rId7"/>
    <p:sldLayoutId id="2147491483" r:id="rId8"/>
    <p:sldLayoutId id="2147491484" r:id="rId9"/>
    <p:sldLayoutId id="2147491485" r:id="rId10"/>
    <p:sldLayoutId id="2147491486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44AA"/>
              </a:gs>
              <a:gs pos="50000">
                <a:srgbClr val="0066FF"/>
              </a:gs>
              <a:gs pos="100000">
                <a:srgbClr val="0044A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051" name="Rectangle 43"/>
          <p:cNvSpPr>
            <a:spLocks noChangeArrowheads="1"/>
          </p:cNvSpPr>
          <p:nvPr/>
        </p:nvSpPr>
        <p:spPr bwMode="auto">
          <a:xfrm>
            <a:off x="0" y="0"/>
            <a:ext cx="9144000" cy="561975"/>
          </a:xfrm>
          <a:prstGeom prst="rect">
            <a:avLst/>
          </a:prstGeom>
          <a:solidFill>
            <a:srgbClr val="0044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ebdings" pitchFamily="18" charset="2"/>
              <a:buChar char="4"/>
              <a:defRPr/>
            </a:pPr>
            <a:r>
              <a:rPr lang="zh-CN" altLang="en-US" sz="2800">
                <a:latin typeface="Arial" charset="0"/>
              </a:rPr>
              <a:t>系统功能</a:t>
            </a:r>
            <a:endParaRPr lang="zh-CN" altLang="en-US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117475" y="670401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Freeform 21"/>
          <p:cNvSpPr>
            <a:spLocks/>
          </p:cNvSpPr>
          <p:nvPr/>
        </p:nvSpPr>
        <p:spPr bwMode="auto">
          <a:xfrm flipH="1">
            <a:off x="3862388" y="330200"/>
            <a:ext cx="123507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4075113" y="300038"/>
            <a:ext cx="989012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产品数码跟踪</a:t>
            </a:r>
          </a:p>
        </p:txBody>
      </p:sp>
      <p:sp>
        <p:nvSpPr>
          <p:cNvPr id="2055" name="Freeform 27"/>
          <p:cNvSpPr>
            <a:spLocks/>
          </p:cNvSpPr>
          <p:nvPr/>
        </p:nvSpPr>
        <p:spPr bwMode="auto">
          <a:xfrm flipH="1">
            <a:off x="5011738" y="330200"/>
            <a:ext cx="1185862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5216525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工商数据采集</a:t>
            </a:r>
          </a:p>
        </p:txBody>
      </p:sp>
      <p:pic>
        <p:nvPicPr>
          <p:cNvPr id="6153" name="Picture 29" descr="新建-10"/>
          <p:cNvPicPr>
            <a:picLocks noChangeAspect="1" noChangeArrowheads="1"/>
          </p:cNvPicPr>
          <p:nvPr/>
        </p:nvPicPr>
        <p:blipFill>
          <a:blip r:embed="rId13" cstate="print">
            <a:lum bright="30000" contrast="54000"/>
          </a:blip>
          <a:srcRect/>
          <a:stretch>
            <a:fillRect/>
          </a:stretch>
        </p:blipFill>
        <p:spPr bwMode="auto">
          <a:xfrm>
            <a:off x="8716963" y="0"/>
            <a:ext cx="323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WordArt 31"/>
          <p:cNvSpPr>
            <a:spLocks noChangeArrowheads="1" noChangeShapeType="1" noTextEdit="1"/>
          </p:cNvSpPr>
          <p:nvPr/>
        </p:nvSpPr>
        <p:spPr bwMode="auto">
          <a:xfrm>
            <a:off x="6061075" y="6662738"/>
            <a:ext cx="2197100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rgbClr val="6197D9">
                      <a:alpha val="58823"/>
                    </a:srgbClr>
                  </a:solidFill>
                  <a:round/>
                  <a:headEnd/>
                  <a:tailEnd/>
                </a:ln>
                <a:solidFill>
                  <a:srgbClr val="A0C1E8"/>
                </a:solidFill>
                <a:effectLst>
                  <a:outerShdw dist="17961" dir="2700000" algn="ctr" rotWithShape="0">
                    <a:srgbClr val="000000">
                      <a:alpha val="35001"/>
                    </a:srgbClr>
                  </a:outerShdw>
                </a:effectLst>
                <a:latin typeface="黑体"/>
                <a:ea typeface="黑体"/>
              </a:rPr>
              <a:t>北京中软国际信息技术有限公司</a:t>
            </a:r>
          </a:p>
        </p:txBody>
      </p:sp>
      <p:sp>
        <p:nvSpPr>
          <p:cNvPr id="196201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55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5C4E9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～</a:t>
            </a:r>
            <a:fld id="{4BBCE6DF-7B1C-4B25-B8A3-1B98270C50FB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  <p:sp>
        <p:nvSpPr>
          <p:cNvPr id="2060" name="Freeform 33"/>
          <p:cNvSpPr>
            <a:spLocks noEditPoints="1"/>
          </p:cNvSpPr>
          <p:nvPr/>
        </p:nvSpPr>
        <p:spPr bwMode="auto">
          <a:xfrm>
            <a:off x="5699125" y="11906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1" name="Freeform 24"/>
          <p:cNvSpPr>
            <a:spLocks/>
          </p:cNvSpPr>
          <p:nvPr/>
        </p:nvSpPr>
        <p:spPr bwMode="auto">
          <a:xfrm flipH="1">
            <a:off x="6110288" y="330200"/>
            <a:ext cx="122237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Rectangle 25"/>
          <p:cNvSpPr>
            <a:spLocks noChangeArrowheads="1"/>
          </p:cNvSpPr>
          <p:nvPr/>
        </p:nvSpPr>
        <p:spPr bwMode="auto">
          <a:xfrm>
            <a:off x="6330950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数据中心建设</a:t>
            </a:r>
          </a:p>
        </p:txBody>
      </p:sp>
      <p:sp>
        <p:nvSpPr>
          <p:cNvPr id="2063" name="Freeform 38"/>
          <p:cNvSpPr>
            <a:spLocks/>
          </p:cNvSpPr>
          <p:nvPr/>
        </p:nvSpPr>
        <p:spPr bwMode="auto">
          <a:xfrm flipH="1">
            <a:off x="7272338" y="330200"/>
            <a:ext cx="93662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Rectangle 39"/>
          <p:cNvSpPr>
            <a:spLocks noChangeArrowheads="1"/>
          </p:cNvSpPr>
          <p:nvPr/>
        </p:nvSpPr>
        <p:spPr bwMode="auto">
          <a:xfrm>
            <a:off x="7493000" y="300038"/>
            <a:ext cx="6826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展现应用</a:t>
            </a:r>
          </a:p>
        </p:txBody>
      </p:sp>
      <p:sp>
        <p:nvSpPr>
          <p:cNvPr id="2065" name="Freeform 46"/>
          <p:cNvSpPr>
            <a:spLocks/>
          </p:cNvSpPr>
          <p:nvPr/>
        </p:nvSpPr>
        <p:spPr bwMode="auto">
          <a:xfrm flipH="1">
            <a:off x="8129588" y="330200"/>
            <a:ext cx="93662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Rectangle 47"/>
          <p:cNvSpPr>
            <a:spLocks noChangeArrowheads="1"/>
          </p:cNvSpPr>
          <p:nvPr/>
        </p:nvSpPr>
        <p:spPr bwMode="auto">
          <a:xfrm>
            <a:off x="8350250" y="300038"/>
            <a:ext cx="6826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几个特点</a:t>
            </a:r>
          </a:p>
        </p:txBody>
      </p:sp>
      <p:sp>
        <p:nvSpPr>
          <p:cNvPr id="2067" name="Rectangle 30"/>
          <p:cNvSpPr>
            <a:spLocks noChangeArrowheads="1"/>
          </p:cNvSpPr>
          <p:nvPr/>
        </p:nvSpPr>
        <p:spPr bwMode="auto">
          <a:xfrm>
            <a:off x="74613" y="558800"/>
            <a:ext cx="8997950" cy="60706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88" r:id="rId1"/>
    <p:sldLayoutId id="2147491489" r:id="rId2"/>
    <p:sldLayoutId id="2147491490" r:id="rId3"/>
    <p:sldLayoutId id="2147491491" r:id="rId4"/>
    <p:sldLayoutId id="2147491492" r:id="rId5"/>
    <p:sldLayoutId id="2147491493" r:id="rId6"/>
    <p:sldLayoutId id="2147491494" r:id="rId7"/>
    <p:sldLayoutId id="2147491495" r:id="rId8"/>
    <p:sldLayoutId id="2147491496" r:id="rId9"/>
    <p:sldLayoutId id="2147491497" r:id="rId10"/>
    <p:sldLayoutId id="214749149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44AA"/>
              </a:gs>
              <a:gs pos="50000">
                <a:srgbClr val="0066FF"/>
              </a:gs>
              <a:gs pos="100000">
                <a:srgbClr val="0044A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561975"/>
          </a:xfrm>
          <a:prstGeom prst="rect">
            <a:avLst/>
          </a:prstGeom>
          <a:solidFill>
            <a:srgbClr val="0044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ebdings" pitchFamily="18" charset="2"/>
              <a:buChar char="4"/>
              <a:defRPr/>
            </a:pPr>
            <a:r>
              <a:rPr lang="zh-CN" altLang="en-US" sz="2800">
                <a:latin typeface="Arial" charset="0"/>
              </a:rPr>
              <a:t>技术体系</a:t>
            </a:r>
            <a:endParaRPr lang="zh-CN" altLang="en-US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117475" y="670401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 flipH="1">
            <a:off x="3971925" y="330200"/>
            <a:ext cx="151447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189413" y="300038"/>
            <a:ext cx="12922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数据交换传输体系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 flipH="1">
            <a:off x="5400675" y="330200"/>
            <a:ext cx="1185863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605463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基础标准体系</a:t>
            </a:r>
          </a:p>
        </p:txBody>
      </p:sp>
      <p:pic>
        <p:nvPicPr>
          <p:cNvPr id="7177" name="Picture 9" descr="新建-10"/>
          <p:cNvPicPr>
            <a:picLocks noChangeAspect="1" noChangeArrowheads="1"/>
          </p:cNvPicPr>
          <p:nvPr/>
        </p:nvPicPr>
        <p:blipFill>
          <a:blip r:embed="rId13" cstate="print">
            <a:lum bright="30000" contrast="54000"/>
          </a:blip>
          <a:srcRect/>
          <a:stretch>
            <a:fillRect/>
          </a:stretch>
        </p:blipFill>
        <p:spPr bwMode="auto">
          <a:xfrm>
            <a:off x="8716963" y="0"/>
            <a:ext cx="323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6061075" y="6662738"/>
            <a:ext cx="2197100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rgbClr val="6197D9">
                      <a:alpha val="58823"/>
                    </a:srgbClr>
                  </a:solidFill>
                  <a:round/>
                  <a:headEnd/>
                  <a:tailEnd/>
                </a:ln>
                <a:solidFill>
                  <a:srgbClr val="A0C1E8"/>
                </a:solidFill>
                <a:effectLst>
                  <a:outerShdw dist="17961" dir="2700000" algn="ctr" rotWithShape="0">
                    <a:srgbClr val="000000">
                      <a:alpha val="35001"/>
                    </a:srgbClr>
                  </a:outerShdw>
                </a:effectLst>
                <a:latin typeface="黑体"/>
                <a:ea typeface="黑体"/>
              </a:rPr>
              <a:t>北京中软国际信息技术有限公司</a:t>
            </a:r>
          </a:p>
        </p:txBody>
      </p:sp>
      <p:sp>
        <p:nvSpPr>
          <p:cNvPr id="19988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55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5C4E9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～</a:t>
            </a:r>
            <a:fld id="{0860DBD7-DE18-432F-957D-BF39183C742E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1475" y="11906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5" name="Freeform 22"/>
          <p:cNvSpPr>
            <a:spLocks/>
          </p:cNvSpPr>
          <p:nvPr/>
        </p:nvSpPr>
        <p:spPr bwMode="auto">
          <a:xfrm flipH="1">
            <a:off x="6464300" y="330200"/>
            <a:ext cx="151447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Rectangle 23"/>
          <p:cNvSpPr>
            <a:spLocks noChangeArrowheads="1"/>
          </p:cNvSpPr>
          <p:nvPr/>
        </p:nvSpPr>
        <p:spPr bwMode="auto">
          <a:xfrm>
            <a:off x="6681788" y="300038"/>
            <a:ext cx="12922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数据中心技术体系</a:t>
            </a:r>
          </a:p>
        </p:txBody>
      </p:sp>
      <p:sp>
        <p:nvSpPr>
          <p:cNvPr id="3087" name="Freeform 24"/>
          <p:cNvSpPr>
            <a:spLocks/>
          </p:cNvSpPr>
          <p:nvPr/>
        </p:nvSpPr>
        <p:spPr bwMode="auto">
          <a:xfrm flipH="1">
            <a:off x="7881938" y="330200"/>
            <a:ext cx="1185862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8" name="Rectangle 25"/>
          <p:cNvSpPr>
            <a:spLocks noChangeArrowheads="1"/>
          </p:cNvSpPr>
          <p:nvPr/>
        </p:nvSpPr>
        <p:spPr bwMode="auto">
          <a:xfrm>
            <a:off x="8086725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应用集成体系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4613" y="558800"/>
            <a:ext cx="8997950" cy="60706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00" r:id="rId1"/>
    <p:sldLayoutId id="2147491501" r:id="rId2"/>
    <p:sldLayoutId id="2147491502" r:id="rId3"/>
    <p:sldLayoutId id="2147491503" r:id="rId4"/>
    <p:sldLayoutId id="2147491504" r:id="rId5"/>
    <p:sldLayoutId id="2147491505" r:id="rId6"/>
    <p:sldLayoutId id="2147491506" r:id="rId7"/>
    <p:sldLayoutId id="2147491507" r:id="rId8"/>
    <p:sldLayoutId id="2147491508" r:id="rId9"/>
    <p:sldLayoutId id="2147491509" r:id="rId10"/>
    <p:sldLayoutId id="214749151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44AA"/>
              </a:gs>
              <a:gs pos="50000">
                <a:srgbClr val="0066FF"/>
              </a:gs>
              <a:gs pos="100000">
                <a:srgbClr val="0044A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561975"/>
          </a:xfrm>
          <a:prstGeom prst="rect">
            <a:avLst/>
          </a:prstGeom>
          <a:solidFill>
            <a:srgbClr val="0044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ebdings" pitchFamily="18" charset="2"/>
              <a:buChar char="4"/>
              <a:defRPr/>
            </a:pPr>
            <a:r>
              <a:rPr lang="zh-CN" altLang="en-US" sz="2800">
                <a:latin typeface="Arial" charset="0"/>
              </a:rPr>
              <a:t>项目建设</a:t>
            </a:r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117475" y="670401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438400" y="290513"/>
            <a:ext cx="828675" cy="274637"/>
            <a:chOff x="1410" y="189"/>
            <a:chExt cx="522" cy="173"/>
          </a:xfrm>
        </p:grpSpPr>
        <p:sp>
          <p:nvSpPr>
            <p:cNvPr id="4124" name="Freeform 5"/>
            <p:cNvSpPr>
              <a:spLocks/>
            </p:cNvSpPr>
            <p:nvPr userDrawn="1"/>
          </p:nvSpPr>
          <p:spPr bwMode="auto">
            <a:xfrm flipH="1">
              <a:off x="1410" y="208"/>
              <a:ext cx="522" cy="153"/>
            </a:xfrm>
            <a:custGeom>
              <a:avLst/>
              <a:gdLst>
                <a:gd name="T0" fmla="*/ 528068 w 344"/>
                <a:gd name="T1" fmla="*/ 0 h 71"/>
                <a:gd name="T2" fmla="*/ 9755142 w 344"/>
                <a:gd name="T3" fmla="*/ 0 h 71"/>
                <a:gd name="T4" fmla="*/ 10294423 w 344"/>
                <a:gd name="T5" fmla="*/ 2147483647 h 71"/>
                <a:gd name="T6" fmla="*/ 11597216 w 344"/>
                <a:gd name="T7" fmla="*/ 2147483647 h 71"/>
                <a:gd name="T8" fmla="*/ 0 w 344"/>
                <a:gd name="T9" fmla="*/ 2147483647 h 71"/>
                <a:gd name="T10" fmla="*/ 0 w 344"/>
                <a:gd name="T11" fmla="*/ 2147483647 h 71"/>
                <a:gd name="T12" fmla="*/ 528068 w 344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" h="71">
                  <a:moveTo>
                    <a:pt x="16" y="0"/>
                  </a:moveTo>
                  <a:lnTo>
                    <a:pt x="289" y="0"/>
                  </a:lnTo>
                  <a:cubicBezTo>
                    <a:pt x="298" y="0"/>
                    <a:pt x="300" y="8"/>
                    <a:pt x="305" y="16"/>
                  </a:cubicBezTo>
                  <a:lnTo>
                    <a:pt x="344" y="71"/>
                  </a:lnTo>
                  <a:lnTo>
                    <a:pt x="0" y="71"/>
                  </a:ln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E7F6FF"/>
            </a:solidFill>
            <a:ln w="127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Rectangle 6"/>
            <p:cNvSpPr>
              <a:spLocks noChangeArrowheads="1"/>
            </p:cNvSpPr>
            <p:nvPr userDrawn="1"/>
          </p:nvSpPr>
          <p:spPr bwMode="auto">
            <a:xfrm>
              <a:off x="1481" y="189"/>
              <a:ext cx="430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36000" rIns="36000" anchor="ctr">
              <a:spAutoFit/>
            </a:bodyPr>
            <a:lstStyle/>
            <a:p>
              <a:pPr>
                <a:buFont typeface="Wingdings 3" pitchFamily="18" charset="2"/>
                <a:buNone/>
                <a:defRPr/>
              </a:pPr>
              <a:r>
                <a:rPr lang="zh-CN" altLang="en-US" sz="1200">
                  <a:solidFill>
                    <a:srgbClr val="0099FF"/>
                  </a:solidFill>
                  <a:latin typeface="宋体" pitchFamily="2" charset="-122"/>
                  <a:ea typeface="宋体" pitchFamily="2" charset="-122"/>
                </a:rPr>
                <a:t>项目组织</a:t>
              </a:r>
            </a:p>
          </p:txBody>
        </p:sp>
      </p:grpSp>
      <p:sp>
        <p:nvSpPr>
          <p:cNvPr id="8198" name="WordArt 10"/>
          <p:cNvSpPr>
            <a:spLocks noChangeArrowheads="1" noChangeShapeType="1" noTextEdit="1"/>
          </p:cNvSpPr>
          <p:nvPr/>
        </p:nvSpPr>
        <p:spPr bwMode="auto">
          <a:xfrm>
            <a:off x="6061075" y="6662738"/>
            <a:ext cx="2197100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rgbClr val="6197D9">
                      <a:alpha val="58823"/>
                    </a:srgbClr>
                  </a:solidFill>
                  <a:round/>
                  <a:headEnd/>
                  <a:tailEnd/>
                </a:ln>
                <a:solidFill>
                  <a:srgbClr val="A0C1E8"/>
                </a:solidFill>
                <a:effectLst>
                  <a:outerShdw dist="17961" dir="2700000" algn="ctr" rotWithShape="0">
                    <a:srgbClr val="000000">
                      <a:alpha val="35001"/>
                    </a:srgbClr>
                  </a:outerShdw>
                </a:effectLst>
                <a:latin typeface="黑体"/>
                <a:ea typeface="黑体"/>
              </a:rPr>
              <a:t>北京中软国际信息技术有限公司</a:t>
            </a:r>
          </a:p>
        </p:txBody>
      </p:sp>
      <p:sp>
        <p:nvSpPr>
          <p:cNvPr id="20285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55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5C4E9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～</a:t>
            </a:r>
            <a:fld id="{A68F7DEE-8AF4-482C-97FA-DFA5F46EB2E5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  <p:sp>
        <p:nvSpPr>
          <p:cNvPr id="4104" name="Freeform 12"/>
          <p:cNvSpPr>
            <a:spLocks noEditPoints="1"/>
          </p:cNvSpPr>
          <p:nvPr/>
        </p:nvSpPr>
        <p:spPr bwMode="auto">
          <a:xfrm>
            <a:off x="6721475" y="11906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01" name="Picture 9" descr="新建-10"/>
          <p:cNvPicPr>
            <a:picLocks noChangeAspect="1" noChangeArrowheads="1"/>
          </p:cNvPicPr>
          <p:nvPr/>
        </p:nvPicPr>
        <p:blipFill>
          <a:blip r:embed="rId13" cstate="print">
            <a:lum bright="30000" contrast="54000"/>
          </a:blip>
          <a:srcRect/>
          <a:stretch>
            <a:fillRect/>
          </a:stretch>
        </p:blipFill>
        <p:spPr bwMode="auto">
          <a:xfrm>
            <a:off x="8755063" y="0"/>
            <a:ext cx="323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Freeform 15"/>
          <p:cNvSpPr>
            <a:spLocks/>
          </p:cNvSpPr>
          <p:nvPr/>
        </p:nvSpPr>
        <p:spPr bwMode="auto">
          <a:xfrm flipH="1">
            <a:off x="7043738" y="330200"/>
            <a:ext cx="1243012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7162800" y="300038"/>
            <a:ext cx="11398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整合与对接工作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00400" y="300038"/>
            <a:ext cx="847725" cy="274637"/>
            <a:chOff x="1956" y="189"/>
            <a:chExt cx="534" cy="173"/>
          </a:xfrm>
        </p:grpSpPr>
        <p:sp>
          <p:nvSpPr>
            <p:cNvPr id="4122" name="Freeform 26"/>
            <p:cNvSpPr>
              <a:spLocks/>
            </p:cNvSpPr>
            <p:nvPr userDrawn="1"/>
          </p:nvSpPr>
          <p:spPr bwMode="auto">
            <a:xfrm flipH="1">
              <a:off x="1956" y="208"/>
              <a:ext cx="534" cy="153"/>
            </a:xfrm>
            <a:custGeom>
              <a:avLst/>
              <a:gdLst>
                <a:gd name="T0" fmla="*/ 971200 w 344"/>
                <a:gd name="T1" fmla="*/ 0 h 71"/>
                <a:gd name="T2" fmla="*/ 17216528 w 344"/>
                <a:gd name="T3" fmla="*/ 0 h 71"/>
                <a:gd name="T4" fmla="*/ 18120171 w 344"/>
                <a:gd name="T5" fmla="*/ 2147483647 h 71"/>
                <a:gd name="T6" fmla="*/ 20475319 w 344"/>
                <a:gd name="T7" fmla="*/ 2147483647 h 71"/>
                <a:gd name="T8" fmla="*/ 0 w 344"/>
                <a:gd name="T9" fmla="*/ 2147483647 h 71"/>
                <a:gd name="T10" fmla="*/ 0 w 344"/>
                <a:gd name="T11" fmla="*/ 2147483647 h 71"/>
                <a:gd name="T12" fmla="*/ 971200 w 344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" h="71">
                  <a:moveTo>
                    <a:pt x="16" y="0"/>
                  </a:moveTo>
                  <a:lnTo>
                    <a:pt x="289" y="0"/>
                  </a:lnTo>
                  <a:cubicBezTo>
                    <a:pt x="298" y="0"/>
                    <a:pt x="300" y="8"/>
                    <a:pt x="305" y="16"/>
                  </a:cubicBezTo>
                  <a:lnTo>
                    <a:pt x="344" y="71"/>
                  </a:lnTo>
                  <a:lnTo>
                    <a:pt x="0" y="71"/>
                  </a:ln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E7F6FF"/>
            </a:solidFill>
            <a:ln w="127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auto">
            <a:xfrm>
              <a:off x="2039" y="189"/>
              <a:ext cx="430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36000" rIns="36000" anchor="ctr">
              <a:spAutoFit/>
            </a:bodyPr>
            <a:lstStyle/>
            <a:p>
              <a:pPr>
                <a:buFont typeface="Wingdings 3" pitchFamily="18" charset="2"/>
                <a:buNone/>
                <a:defRPr/>
              </a:pPr>
              <a:r>
                <a:rPr lang="zh-CN" altLang="en-US" sz="1200">
                  <a:solidFill>
                    <a:srgbClr val="0099FF"/>
                  </a:solidFill>
                  <a:latin typeface="宋体" pitchFamily="2" charset="-122"/>
                  <a:ea typeface="宋体" pitchFamily="2" charset="-122"/>
                </a:rPr>
                <a:t>项目管理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959225" y="300038"/>
            <a:ext cx="1143000" cy="274637"/>
            <a:chOff x="2512" y="189"/>
            <a:chExt cx="720" cy="173"/>
          </a:xfrm>
        </p:grpSpPr>
        <p:sp>
          <p:nvSpPr>
            <p:cNvPr id="4120" name="Freeform 13"/>
            <p:cNvSpPr>
              <a:spLocks/>
            </p:cNvSpPr>
            <p:nvPr userDrawn="1"/>
          </p:nvSpPr>
          <p:spPr bwMode="auto">
            <a:xfrm flipH="1">
              <a:off x="2512" y="208"/>
              <a:ext cx="720" cy="153"/>
            </a:xfrm>
            <a:custGeom>
              <a:avLst/>
              <a:gdLst>
                <a:gd name="T0" fmla="*/ 1640673580 w 344"/>
                <a:gd name="T1" fmla="*/ 0 h 71"/>
                <a:gd name="T2" fmla="*/ 2147483647 w 344"/>
                <a:gd name="T3" fmla="*/ 0 h 71"/>
                <a:gd name="T4" fmla="*/ 2147483647 w 344"/>
                <a:gd name="T5" fmla="*/ 2147483647 h 71"/>
                <a:gd name="T6" fmla="*/ 2147483647 w 344"/>
                <a:gd name="T7" fmla="*/ 2147483647 h 71"/>
                <a:gd name="T8" fmla="*/ 0 w 344"/>
                <a:gd name="T9" fmla="*/ 2147483647 h 71"/>
                <a:gd name="T10" fmla="*/ 0 w 344"/>
                <a:gd name="T11" fmla="*/ 2147483647 h 71"/>
                <a:gd name="T12" fmla="*/ 1640673580 w 344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" h="71">
                  <a:moveTo>
                    <a:pt x="16" y="0"/>
                  </a:moveTo>
                  <a:lnTo>
                    <a:pt x="289" y="0"/>
                  </a:lnTo>
                  <a:cubicBezTo>
                    <a:pt x="298" y="0"/>
                    <a:pt x="300" y="8"/>
                    <a:pt x="305" y="16"/>
                  </a:cubicBezTo>
                  <a:lnTo>
                    <a:pt x="344" y="71"/>
                  </a:lnTo>
                  <a:lnTo>
                    <a:pt x="0" y="71"/>
                  </a:ln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E7F6FF"/>
            </a:solidFill>
            <a:ln w="127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1" name="Rectangle 14"/>
            <p:cNvSpPr>
              <a:spLocks noChangeArrowheads="1"/>
            </p:cNvSpPr>
            <p:nvPr userDrawn="1"/>
          </p:nvSpPr>
          <p:spPr bwMode="auto">
            <a:xfrm>
              <a:off x="2607" y="189"/>
              <a:ext cx="622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36000" rIns="36000" anchor="ctr">
              <a:spAutoFit/>
            </a:bodyPr>
            <a:lstStyle/>
            <a:p>
              <a:pPr>
                <a:buFont typeface="Wingdings 3" pitchFamily="18" charset="2"/>
                <a:buNone/>
                <a:defRPr/>
              </a:pPr>
              <a:r>
                <a:rPr lang="zh-CN" altLang="en-US" sz="1200">
                  <a:solidFill>
                    <a:srgbClr val="0099FF"/>
                  </a:solidFill>
                  <a:latin typeface="宋体" pitchFamily="2" charset="-122"/>
                  <a:ea typeface="宋体" pitchFamily="2" charset="-122"/>
                </a:rPr>
                <a:t>项目实施流程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016500" y="300038"/>
            <a:ext cx="1128713" cy="274637"/>
            <a:chOff x="3202" y="189"/>
            <a:chExt cx="711" cy="173"/>
          </a:xfrm>
        </p:grpSpPr>
        <p:sp>
          <p:nvSpPr>
            <p:cNvPr id="4118" name="Freeform 28"/>
            <p:cNvSpPr>
              <a:spLocks/>
            </p:cNvSpPr>
            <p:nvPr userDrawn="1"/>
          </p:nvSpPr>
          <p:spPr bwMode="auto">
            <a:xfrm flipH="1">
              <a:off x="3202" y="208"/>
              <a:ext cx="696" cy="153"/>
            </a:xfrm>
            <a:custGeom>
              <a:avLst/>
              <a:gdLst>
                <a:gd name="T0" fmla="*/ 713601075 w 344"/>
                <a:gd name="T1" fmla="*/ 0 h 71"/>
                <a:gd name="T2" fmla="*/ 2147483647 w 344"/>
                <a:gd name="T3" fmla="*/ 0 h 71"/>
                <a:gd name="T4" fmla="*/ 2147483647 w 344"/>
                <a:gd name="T5" fmla="*/ 2147483647 h 71"/>
                <a:gd name="T6" fmla="*/ 2147483647 w 344"/>
                <a:gd name="T7" fmla="*/ 2147483647 h 71"/>
                <a:gd name="T8" fmla="*/ 0 w 344"/>
                <a:gd name="T9" fmla="*/ 2147483647 h 71"/>
                <a:gd name="T10" fmla="*/ 0 w 344"/>
                <a:gd name="T11" fmla="*/ 2147483647 h 71"/>
                <a:gd name="T12" fmla="*/ 713601075 w 344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" h="71">
                  <a:moveTo>
                    <a:pt x="16" y="0"/>
                  </a:moveTo>
                  <a:lnTo>
                    <a:pt x="289" y="0"/>
                  </a:lnTo>
                  <a:cubicBezTo>
                    <a:pt x="298" y="0"/>
                    <a:pt x="300" y="8"/>
                    <a:pt x="305" y="16"/>
                  </a:cubicBezTo>
                  <a:lnTo>
                    <a:pt x="344" y="71"/>
                  </a:lnTo>
                  <a:lnTo>
                    <a:pt x="0" y="71"/>
                  </a:ln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E7F6FF"/>
            </a:solidFill>
            <a:ln w="127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9" name="Rectangle 29"/>
            <p:cNvSpPr>
              <a:spLocks noChangeArrowheads="1"/>
            </p:cNvSpPr>
            <p:nvPr userDrawn="1"/>
          </p:nvSpPr>
          <p:spPr bwMode="auto">
            <a:xfrm>
              <a:off x="3291" y="189"/>
              <a:ext cx="622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36000" rIns="36000" anchor="ctr">
              <a:spAutoFit/>
            </a:bodyPr>
            <a:lstStyle/>
            <a:p>
              <a:pPr>
                <a:buFont typeface="Wingdings 3" pitchFamily="18" charset="2"/>
                <a:buNone/>
                <a:defRPr/>
              </a:pPr>
              <a:r>
                <a:rPr lang="zh-CN" altLang="en-US" sz="1200">
                  <a:solidFill>
                    <a:srgbClr val="0099FF"/>
                  </a:solidFill>
                  <a:latin typeface="宋体" pitchFamily="2" charset="-122"/>
                  <a:ea typeface="宋体" pitchFamily="2" charset="-122"/>
                </a:rPr>
                <a:t>项目实施历程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035675" y="300038"/>
            <a:ext cx="1114425" cy="274637"/>
            <a:chOff x="3928" y="189"/>
            <a:chExt cx="702" cy="173"/>
          </a:xfrm>
        </p:grpSpPr>
        <p:sp>
          <p:nvSpPr>
            <p:cNvPr id="4116" name="Freeform 30"/>
            <p:cNvSpPr>
              <a:spLocks/>
            </p:cNvSpPr>
            <p:nvPr userDrawn="1"/>
          </p:nvSpPr>
          <p:spPr bwMode="auto">
            <a:xfrm flipH="1">
              <a:off x="3928" y="208"/>
              <a:ext cx="702" cy="153"/>
            </a:xfrm>
            <a:custGeom>
              <a:avLst/>
              <a:gdLst>
                <a:gd name="T0" fmla="*/ 895475853 w 344"/>
                <a:gd name="T1" fmla="*/ 0 h 71"/>
                <a:gd name="T2" fmla="*/ 2147483647 w 344"/>
                <a:gd name="T3" fmla="*/ 0 h 71"/>
                <a:gd name="T4" fmla="*/ 2147483647 w 344"/>
                <a:gd name="T5" fmla="*/ 2147483647 h 71"/>
                <a:gd name="T6" fmla="*/ 2147483647 w 344"/>
                <a:gd name="T7" fmla="*/ 2147483647 h 71"/>
                <a:gd name="T8" fmla="*/ 0 w 344"/>
                <a:gd name="T9" fmla="*/ 2147483647 h 71"/>
                <a:gd name="T10" fmla="*/ 0 w 344"/>
                <a:gd name="T11" fmla="*/ 2147483647 h 71"/>
                <a:gd name="T12" fmla="*/ 895475853 w 344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" h="71">
                  <a:moveTo>
                    <a:pt x="16" y="0"/>
                  </a:moveTo>
                  <a:lnTo>
                    <a:pt x="289" y="0"/>
                  </a:lnTo>
                  <a:cubicBezTo>
                    <a:pt x="298" y="0"/>
                    <a:pt x="300" y="8"/>
                    <a:pt x="305" y="16"/>
                  </a:cubicBezTo>
                  <a:lnTo>
                    <a:pt x="344" y="71"/>
                  </a:lnTo>
                  <a:lnTo>
                    <a:pt x="0" y="71"/>
                  </a:ln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E7F6FF"/>
            </a:solidFill>
            <a:ln w="127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Rectangle 31"/>
            <p:cNvSpPr>
              <a:spLocks noChangeArrowheads="1"/>
            </p:cNvSpPr>
            <p:nvPr userDrawn="1"/>
          </p:nvSpPr>
          <p:spPr bwMode="auto">
            <a:xfrm>
              <a:off x="4005" y="189"/>
              <a:ext cx="622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36000" rIns="36000" anchor="ctr">
              <a:spAutoFit/>
            </a:bodyPr>
            <a:lstStyle/>
            <a:p>
              <a:pPr>
                <a:buFont typeface="Wingdings 3" pitchFamily="18" charset="2"/>
                <a:buNone/>
                <a:defRPr/>
              </a:pPr>
              <a:r>
                <a:rPr lang="zh-CN" altLang="en-US" sz="1200">
                  <a:solidFill>
                    <a:srgbClr val="0099FF"/>
                  </a:solidFill>
                  <a:latin typeface="宋体" pitchFamily="2" charset="-122"/>
                  <a:ea typeface="宋体" pitchFamily="2" charset="-122"/>
                </a:rPr>
                <a:t>实施工作统计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8229600" y="300038"/>
            <a:ext cx="828675" cy="274637"/>
            <a:chOff x="1410" y="189"/>
            <a:chExt cx="522" cy="173"/>
          </a:xfrm>
        </p:grpSpPr>
        <p:sp>
          <p:nvSpPr>
            <p:cNvPr id="4114" name="Freeform 39"/>
            <p:cNvSpPr>
              <a:spLocks/>
            </p:cNvSpPr>
            <p:nvPr userDrawn="1"/>
          </p:nvSpPr>
          <p:spPr bwMode="auto">
            <a:xfrm flipH="1">
              <a:off x="1410" y="208"/>
              <a:ext cx="522" cy="153"/>
            </a:xfrm>
            <a:custGeom>
              <a:avLst/>
              <a:gdLst>
                <a:gd name="T0" fmla="*/ 528068 w 344"/>
                <a:gd name="T1" fmla="*/ 0 h 71"/>
                <a:gd name="T2" fmla="*/ 9755142 w 344"/>
                <a:gd name="T3" fmla="*/ 0 h 71"/>
                <a:gd name="T4" fmla="*/ 10294423 w 344"/>
                <a:gd name="T5" fmla="*/ 2147483647 h 71"/>
                <a:gd name="T6" fmla="*/ 11597216 w 344"/>
                <a:gd name="T7" fmla="*/ 2147483647 h 71"/>
                <a:gd name="T8" fmla="*/ 0 w 344"/>
                <a:gd name="T9" fmla="*/ 2147483647 h 71"/>
                <a:gd name="T10" fmla="*/ 0 w 344"/>
                <a:gd name="T11" fmla="*/ 2147483647 h 71"/>
                <a:gd name="T12" fmla="*/ 528068 w 344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" h="71">
                  <a:moveTo>
                    <a:pt x="16" y="0"/>
                  </a:moveTo>
                  <a:lnTo>
                    <a:pt x="289" y="0"/>
                  </a:lnTo>
                  <a:cubicBezTo>
                    <a:pt x="298" y="0"/>
                    <a:pt x="300" y="8"/>
                    <a:pt x="305" y="16"/>
                  </a:cubicBezTo>
                  <a:lnTo>
                    <a:pt x="344" y="71"/>
                  </a:lnTo>
                  <a:lnTo>
                    <a:pt x="0" y="71"/>
                  </a:ln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E7F6FF"/>
            </a:solidFill>
            <a:ln w="127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Rectangle 40"/>
            <p:cNvSpPr>
              <a:spLocks noChangeArrowheads="1"/>
            </p:cNvSpPr>
            <p:nvPr userDrawn="1"/>
          </p:nvSpPr>
          <p:spPr bwMode="auto">
            <a:xfrm>
              <a:off x="1481" y="189"/>
              <a:ext cx="33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36000" rIns="36000" anchor="ctr">
              <a:spAutoFit/>
            </a:bodyPr>
            <a:lstStyle/>
            <a:p>
              <a:pPr>
                <a:buFont typeface="Wingdings 3" pitchFamily="18" charset="2"/>
                <a:buNone/>
                <a:defRPr/>
              </a:pPr>
              <a:r>
                <a:rPr lang="zh-CN" altLang="en-US" sz="1200">
                  <a:solidFill>
                    <a:srgbClr val="0099FF"/>
                  </a:solidFill>
                  <a:latin typeface="宋体" pitchFamily="2" charset="-122"/>
                  <a:ea typeface="宋体" pitchFamily="2" charset="-122"/>
                </a:rPr>
                <a:t>培  训</a:t>
              </a:r>
            </a:p>
          </p:txBody>
        </p:sp>
      </p:grp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74613" y="558800"/>
            <a:ext cx="8997950" cy="60706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12" r:id="rId1"/>
    <p:sldLayoutId id="2147491513" r:id="rId2"/>
    <p:sldLayoutId id="2147491514" r:id="rId3"/>
    <p:sldLayoutId id="2147491515" r:id="rId4"/>
    <p:sldLayoutId id="2147491516" r:id="rId5"/>
    <p:sldLayoutId id="2147491517" r:id="rId6"/>
    <p:sldLayoutId id="2147491518" r:id="rId7"/>
    <p:sldLayoutId id="2147491519" r:id="rId8"/>
    <p:sldLayoutId id="2147491520" r:id="rId9"/>
    <p:sldLayoutId id="2147491521" r:id="rId10"/>
    <p:sldLayoutId id="214749152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44AA"/>
              </a:gs>
              <a:gs pos="50000">
                <a:srgbClr val="0066FF"/>
              </a:gs>
              <a:gs pos="100000">
                <a:srgbClr val="0044A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561975"/>
          </a:xfrm>
          <a:prstGeom prst="rect">
            <a:avLst/>
          </a:prstGeom>
          <a:solidFill>
            <a:srgbClr val="0044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ebdings" pitchFamily="18" charset="2"/>
              <a:buChar char="4"/>
              <a:defRPr/>
            </a:pPr>
            <a:r>
              <a:rPr lang="zh-CN" altLang="en-US" sz="2400">
                <a:latin typeface="Arial" charset="0"/>
              </a:rPr>
              <a:t>运行维护与服务</a:t>
            </a:r>
          </a:p>
        </p:txBody>
      </p:sp>
      <p:sp>
        <p:nvSpPr>
          <p:cNvPr id="5124" name="Freeform 4"/>
          <p:cNvSpPr>
            <a:spLocks noEditPoints="1"/>
          </p:cNvSpPr>
          <p:nvPr/>
        </p:nvSpPr>
        <p:spPr bwMode="auto">
          <a:xfrm>
            <a:off x="117475" y="670401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 flipH="1">
            <a:off x="4276725" y="330200"/>
            <a:ext cx="120967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494213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系统运行保障</a:t>
            </a: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 flipH="1">
            <a:off x="5400675" y="330200"/>
            <a:ext cx="1385888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605463" y="300038"/>
            <a:ext cx="11398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关键问题的解决</a:t>
            </a:r>
          </a:p>
        </p:txBody>
      </p:sp>
      <p:pic>
        <p:nvPicPr>
          <p:cNvPr id="9225" name="Picture 9" descr="新建-10"/>
          <p:cNvPicPr>
            <a:picLocks noChangeAspect="1" noChangeArrowheads="1"/>
          </p:cNvPicPr>
          <p:nvPr/>
        </p:nvPicPr>
        <p:blipFill>
          <a:blip r:embed="rId13" cstate="print">
            <a:lum bright="30000" contrast="54000"/>
          </a:blip>
          <a:srcRect/>
          <a:stretch>
            <a:fillRect/>
          </a:stretch>
        </p:blipFill>
        <p:spPr bwMode="auto">
          <a:xfrm>
            <a:off x="8716963" y="0"/>
            <a:ext cx="323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6061075" y="6662738"/>
            <a:ext cx="2197100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rgbClr val="6197D9">
                      <a:alpha val="58823"/>
                    </a:srgbClr>
                  </a:solidFill>
                  <a:round/>
                  <a:headEnd/>
                  <a:tailEnd/>
                </a:ln>
                <a:solidFill>
                  <a:srgbClr val="A0C1E8"/>
                </a:solidFill>
                <a:effectLst>
                  <a:outerShdw dist="17961" dir="2700000" algn="ctr" rotWithShape="0">
                    <a:srgbClr val="000000">
                      <a:alpha val="35001"/>
                    </a:srgbClr>
                  </a:outerShdw>
                </a:effectLst>
                <a:latin typeface="黑体"/>
                <a:ea typeface="黑体"/>
              </a:rPr>
              <a:t>北京中软国际信息技术有限公司</a:t>
            </a:r>
          </a:p>
        </p:txBody>
      </p:sp>
      <p:sp>
        <p:nvSpPr>
          <p:cNvPr id="2104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55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5C4E9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～</a:t>
            </a:r>
            <a:fld id="{0CC9CA1C-22AB-4EB1-9810-6499A539DDDA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  <p:sp>
        <p:nvSpPr>
          <p:cNvPr id="5132" name="Freeform 12"/>
          <p:cNvSpPr>
            <a:spLocks noEditPoints="1"/>
          </p:cNvSpPr>
          <p:nvPr/>
        </p:nvSpPr>
        <p:spPr bwMode="auto">
          <a:xfrm>
            <a:off x="6721475" y="11906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 flipH="1">
            <a:off x="6721475" y="330200"/>
            <a:ext cx="1257300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900863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数据持续跟踪</a:t>
            </a:r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 flipH="1">
            <a:off x="7881938" y="330200"/>
            <a:ext cx="1185862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086725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运行维护支持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4613" y="558800"/>
            <a:ext cx="8997950" cy="60706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24" r:id="rId1"/>
    <p:sldLayoutId id="2147491525" r:id="rId2"/>
    <p:sldLayoutId id="2147491526" r:id="rId3"/>
    <p:sldLayoutId id="2147491527" r:id="rId4"/>
    <p:sldLayoutId id="2147491528" r:id="rId5"/>
    <p:sldLayoutId id="2147491529" r:id="rId6"/>
    <p:sldLayoutId id="2147491530" r:id="rId7"/>
    <p:sldLayoutId id="2147491531" r:id="rId8"/>
    <p:sldLayoutId id="2147491532" r:id="rId9"/>
    <p:sldLayoutId id="2147491533" r:id="rId10"/>
    <p:sldLayoutId id="214749153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44AA"/>
              </a:gs>
              <a:gs pos="50000">
                <a:srgbClr val="0066FF"/>
              </a:gs>
              <a:gs pos="100000">
                <a:srgbClr val="0044A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561975"/>
          </a:xfrm>
          <a:prstGeom prst="rect">
            <a:avLst/>
          </a:prstGeom>
          <a:solidFill>
            <a:srgbClr val="0044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ebdings" pitchFamily="18" charset="2"/>
              <a:buChar char="4"/>
              <a:defRPr/>
            </a:pPr>
            <a:r>
              <a:rPr lang="zh-CN" altLang="en-US" sz="2400">
                <a:latin typeface="Arial" charset="0"/>
              </a:rPr>
              <a:t>项目运行情况</a:t>
            </a:r>
          </a:p>
        </p:txBody>
      </p:sp>
      <p:sp>
        <p:nvSpPr>
          <p:cNvPr id="6148" name="Freeform 4"/>
          <p:cNvSpPr>
            <a:spLocks noEditPoints="1"/>
          </p:cNvSpPr>
          <p:nvPr/>
        </p:nvSpPr>
        <p:spPr bwMode="auto">
          <a:xfrm>
            <a:off x="117475" y="670401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 flipH="1">
            <a:off x="5365750" y="330200"/>
            <a:ext cx="1209675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583238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系统运行保障</a:t>
            </a:r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 flipH="1">
            <a:off x="6489700" y="330200"/>
            <a:ext cx="1385888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694488" y="300038"/>
            <a:ext cx="11398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关键问题的解决</a:t>
            </a:r>
          </a:p>
        </p:txBody>
      </p:sp>
      <p:pic>
        <p:nvPicPr>
          <p:cNvPr id="10249" name="Picture 9" descr="新建-10"/>
          <p:cNvPicPr>
            <a:picLocks noChangeAspect="1" noChangeArrowheads="1"/>
          </p:cNvPicPr>
          <p:nvPr/>
        </p:nvPicPr>
        <p:blipFill>
          <a:blip r:embed="rId13" cstate="print">
            <a:lum bright="30000" contrast="54000"/>
          </a:blip>
          <a:srcRect/>
          <a:stretch>
            <a:fillRect/>
          </a:stretch>
        </p:blipFill>
        <p:spPr bwMode="auto">
          <a:xfrm>
            <a:off x="8716963" y="0"/>
            <a:ext cx="323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6061075" y="6662738"/>
            <a:ext cx="2197100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rgbClr val="6197D9">
                      <a:alpha val="58823"/>
                    </a:srgbClr>
                  </a:solidFill>
                  <a:round/>
                  <a:headEnd/>
                  <a:tailEnd/>
                </a:ln>
                <a:solidFill>
                  <a:srgbClr val="A0C1E8"/>
                </a:solidFill>
                <a:effectLst>
                  <a:outerShdw dist="17961" dir="2700000" algn="ctr" rotWithShape="0">
                    <a:srgbClr val="000000">
                      <a:alpha val="35001"/>
                    </a:srgbClr>
                  </a:outerShdw>
                </a:effectLst>
                <a:latin typeface="黑体"/>
                <a:ea typeface="黑体"/>
              </a:rPr>
              <a:t>北京中软国际信息技术有限公司</a:t>
            </a:r>
          </a:p>
        </p:txBody>
      </p:sp>
      <p:sp>
        <p:nvSpPr>
          <p:cNvPr id="2089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55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A5C4E9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～</a:t>
            </a:r>
            <a:fld id="{912F98DA-9AAD-4644-AFC2-2D83DC7EFA2D}" type="slidenum">
              <a:rPr lang="zh-CN" altLang="en-US"/>
              <a:pPr>
                <a:defRPr/>
              </a:pPr>
              <a:t>‹#›</a:t>
            </a:fld>
            <a:r>
              <a:rPr lang="zh-CN" altLang="en-US"/>
              <a:t> ～</a:t>
            </a:r>
          </a:p>
        </p:txBody>
      </p:sp>
      <p:sp>
        <p:nvSpPr>
          <p:cNvPr id="6156" name="Freeform 12"/>
          <p:cNvSpPr>
            <a:spLocks noEditPoints="1"/>
          </p:cNvSpPr>
          <p:nvPr/>
        </p:nvSpPr>
        <p:spPr bwMode="auto">
          <a:xfrm>
            <a:off x="6721475" y="119063"/>
            <a:ext cx="1998663" cy="109537"/>
          </a:xfrm>
          <a:custGeom>
            <a:avLst/>
            <a:gdLst>
              <a:gd name="T0" fmla="*/ 2147483647 w 352"/>
              <a:gd name="T1" fmla="*/ 2147483647 h 17"/>
              <a:gd name="T2" fmla="*/ 2147483647 w 352"/>
              <a:gd name="T3" fmla="*/ 2147483647 h 17"/>
              <a:gd name="T4" fmla="*/ 2147483647 w 352"/>
              <a:gd name="T5" fmla="*/ 2147483647 h 17"/>
              <a:gd name="T6" fmla="*/ 2147483647 w 352"/>
              <a:gd name="T7" fmla="*/ 2147483647 h 17"/>
              <a:gd name="T8" fmla="*/ 2147483647 w 352"/>
              <a:gd name="T9" fmla="*/ 2147483647 h 17"/>
              <a:gd name="T10" fmla="*/ 2147483647 w 352"/>
              <a:gd name="T11" fmla="*/ 2147483647 h 17"/>
              <a:gd name="T12" fmla="*/ 2147483647 w 352"/>
              <a:gd name="T13" fmla="*/ 2147483647 h 17"/>
              <a:gd name="T14" fmla="*/ 2147483647 w 352"/>
              <a:gd name="T15" fmla="*/ 2147483647 h 17"/>
              <a:gd name="T16" fmla="*/ 2147483647 w 352"/>
              <a:gd name="T17" fmla="*/ 2147483647 h 17"/>
              <a:gd name="T18" fmla="*/ 2147483647 w 352"/>
              <a:gd name="T19" fmla="*/ 0 h 17"/>
              <a:gd name="T20" fmla="*/ 2147483647 w 352"/>
              <a:gd name="T21" fmla="*/ 2147483647 h 17"/>
              <a:gd name="T22" fmla="*/ 2147483647 w 352"/>
              <a:gd name="T23" fmla="*/ 2147483647 h 17"/>
              <a:gd name="T24" fmla="*/ 2147483647 w 352"/>
              <a:gd name="T25" fmla="*/ 2147483647 h 17"/>
              <a:gd name="T26" fmla="*/ 2147483647 w 352"/>
              <a:gd name="T27" fmla="*/ 2147483647 h 17"/>
              <a:gd name="T28" fmla="*/ 2147483647 w 352"/>
              <a:gd name="T29" fmla="*/ 2147483647 h 17"/>
              <a:gd name="T30" fmla="*/ 2147483647 w 352"/>
              <a:gd name="T31" fmla="*/ 2147483647 h 17"/>
              <a:gd name="T32" fmla="*/ 2147483647 w 352"/>
              <a:gd name="T33" fmla="*/ 2147483647 h 17"/>
              <a:gd name="T34" fmla="*/ 2147483647 w 352"/>
              <a:gd name="T35" fmla="*/ 2147483647 h 17"/>
              <a:gd name="T36" fmla="*/ 2147483647 w 352"/>
              <a:gd name="T37" fmla="*/ 2147483647 h 17"/>
              <a:gd name="T38" fmla="*/ 2147483647 w 352"/>
              <a:gd name="T39" fmla="*/ 2147483647 h 17"/>
              <a:gd name="T40" fmla="*/ 2147483647 w 352"/>
              <a:gd name="T41" fmla="*/ 2147483647 h 17"/>
              <a:gd name="T42" fmla="*/ 2147483647 w 352"/>
              <a:gd name="T43" fmla="*/ 2147483647 h 17"/>
              <a:gd name="T44" fmla="*/ 2147483647 w 352"/>
              <a:gd name="T45" fmla="*/ 2147483647 h 17"/>
              <a:gd name="T46" fmla="*/ 2147483647 w 352"/>
              <a:gd name="T47" fmla="*/ 2147483647 h 17"/>
              <a:gd name="T48" fmla="*/ 2147483647 w 352"/>
              <a:gd name="T49" fmla="*/ 2147483647 h 17"/>
              <a:gd name="T50" fmla="*/ 2147483647 w 352"/>
              <a:gd name="T51" fmla="*/ 0 h 17"/>
              <a:gd name="T52" fmla="*/ 2147483647 w 352"/>
              <a:gd name="T53" fmla="*/ 2147483647 h 17"/>
              <a:gd name="T54" fmla="*/ 2147483647 w 352"/>
              <a:gd name="T55" fmla="*/ 2147483647 h 17"/>
              <a:gd name="T56" fmla="*/ 2147483647 w 352"/>
              <a:gd name="T57" fmla="*/ 0 h 17"/>
              <a:gd name="T58" fmla="*/ 2147483647 w 352"/>
              <a:gd name="T59" fmla="*/ 2147483647 h 17"/>
              <a:gd name="T60" fmla="*/ 2147483647 w 352"/>
              <a:gd name="T61" fmla="*/ 2147483647 h 17"/>
              <a:gd name="T62" fmla="*/ 2147483647 w 352"/>
              <a:gd name="T63" fmla="*/ 2147483647 h 17"/>
              <a:gd name="T64" fmla="*/ 2147483647 w 352"/>
              <a:gd name="T65" fmla="*/ 2147483647 h 17"/>
              <a:gd name="T66" fmla="*/ 2147483647 w 352"/>
              <a:gd name="T67" fmla="*/ 2147483647 h 17"/>
              <a:gd name="T68" fmla="*/ 2147483647 w 352"/>
              <a:gd name="T69" fmla="*/ 2147483647 h 17"/>
              <a:gd name="T70" fmla="*/ 2147483647 w 352"/>
              <a:gd name="T71" fmla="*/ 2147483647 h 17"/>
              <a:gd name="T72" fmla="*/ 2147483647 w 352"/>
              <a:gd name="T73" fmla="*/ 2147483647 h 17"/>
              <a:gd name="T74" fmla="*/ 2147483647 w 352"/>
              <a:gd name="T75" fmla="*/ 2147483647 h 17"/>
              <a:gd name="T76" fmla="*/ 2147483647 w 352"/>
              <a:gd name="T77" fmla="*/ 2147483647 h 17"/>
              <a:gd name="T78" fmla="*/ 2147483647 w 352"/>
              <a:gd name="T79" fmla="*/ 2147483647 h 17"/>
              <a:gd name="T80" fmla="*/ 2147483647 w 352"/>
              <a:gd name="T81" fmla="*/ 2147483647 h 17"/>
              <a:gd name="T82" fmla="*/ 2147483647 w 352"/>
              <a:gd name="T83" fmla="*/ 2147483647 h 17"/>
              <a:gd name="T84" fmla="*/ 2147483647 w 352"/>
              <a:gd name="T85" fmla="*/ 2147483647 h 17"/>
              <a:gd name="T86" fmla="*/ 2147483647 w 352"/>
              <a:gd name="T87" fmla="*/ 2147483647 h 17"/>
              <a:gd name="T88" fmla="*/ 2147483647 w 352"/>
              <a:gd name="T89" fmla="*/ 0 h 17"/>
              <a:gd name="T90" fmla="*/ 0 w 352"/>
              <a:gd name="T91" fmla="*/ 2147483647 h 17"/>
              <a:gd name="T92" fmla="*/ 0 w 352"/>
              <a:gd name="T93" fmla="*/ 2147483647 h 17"/>
              <a:gd name="T94" fmla="*/ 2147483647 w 352"/>
              <a:gd name="T95" fmla="*/ 2147483647 h 17"/>
              <a:gd name="T96" fmla="*/ 2147483647 w 352"/>
              <a:gd name="T97" fmla="*/ 2147483647 h 17"/>
              <a:gd name="T98" fmla="*/ 2147483647 w 352"/>
              <a:gd name="T99" fmla="*/ 2147483647 h 17"/>
              <a:gd name="T100" fmla="*/ 2147483647 w 352"/>
              <a:gd name="T101" fmla="*/ 2147483647 h 17"/>
              <a:gd name="T102" fmla="*/ 2147483647 w 352"/>
              <a:gd name="T103" fmla="*/ 2147483647 h 17"/>
              <a:gd name="T104" fmla="*/ 2147483647 w 352"/>
              <a:gd name="T105" fmla="*/ 2147483647 h 17"/>
              <a:gd name="T106" fmla="*/ 2147483647 w 352"/>
              <a:gd name="T107" fmla="*/ 2147483647 h 17"/>
              <a:gd name="T108" fmla="*/ 2147483647 w 352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17">
                <a:moveTo>
                  <a:pt x="325" y="3"/>
                </a:moveTo>
                <a:lnTo>
                  <a:pt x="331" y="3"/>
                </a:lnTo>
                <a:lnTo>
                  <a:pt x="331" y="0"/>
                </a:lnTo>
                <a:lnTo>
                  <a:pt x="325" y="0"/>
                </a:lnTo>
                <a:lnTo>
                  <a:pt x="325" y="3"/>
                </a:lnTo>
                <a:moveTo>
                  <a:pt x="352" y="10"/>
                </a:moveTo>
                <a:lnTo>
                  <a:pt x="352" y="7"/>
                </a:lnTo>
                <a:lnTo>
                  <a:pt x="346" y="7"/>
                </a:lnTo>
                <a:lnTo>
                  <a:pt x="346" y="10"/>
                </a:lnTo>
                <a:lnTo>
                  <a:pt x="352" y="10"/>
                </a:lnTo>
                <a:moveTo>
                  <a:pt x="352" y="17"/>
                </a:moveTo>
                <a:lnTo>
                  <a:pt x="352" y="14"/>
                </a:lnTo>
                <a:lnTo>
                  <a:pt x="346" y="14"/>
                </a:lnTo>
                <a:lnTo>
                  <a:pt x="346" y="17"/>
                </a:lnTo>
                <a:lnTo>
                  <a:pt x="352" y="17"/>
                </a:lnTo>
                <a:moveTo>
                  <a:pt x="342" y="17"/>
                </a:moveTo>
                <a:lnTo>
                  <a:pt x="342" y="14"/>
                </a:lnTo>
                <a:lnTo>
                  <a:pt x="335" y="14"/>
                </a:lnTo>
                <a:lnTo>
                  <a:pt x="335" y="17"/>
                </a:lnTo>
                <a:lnTo>
                  <a:pt x="342" y="17"/>
                </a:lnTo>
                <a:moveTo>
                  <a:pt x="331" y="10"/>
                </a:moveTo>
                <a:lnTo>
                  <a:pt x="331" y="7"/>
                </a:lnTo>
                <a:lnTo>
                  <a:pt x="325" y="7"/>
                </a:lnTo>
                <a:lnTo>
                  <a:pt x="325" y="10"/>
                </a:lnTo>
                <a:lnTo>
                  <a:pt x="331" y="10"/>
                </a:lnTo>
                <a:moveTo>
                  <a:pt x="320" y="10"/>
                </a:moveTo>
                <a:lnTo>
                  <a:pt x="320" y="7"/>
                </a:lnTo>
                <a:lnTo>
                  <a:pt x="314" y="7"/>
                </a:lnTo>
                <a:lnTo>
                  <a:pt x="314" y="10"/>
                </a:lnTo>
                <a:lnTo>
                  <a:pt x="320" y="10"/>
                </a:lnTo>
                <a:moveTo>
                  <a:pt x="320" y="17"/>
                </a:moveTo>
                <a:lnTo>
                  <a:pt x="320" y="14"/>
                </a:lnTo>
                <a:lnTo>
                  <a:pt x="314" y="14"/>
                </a:lnTo>
                <a:lnTo>
                  <a:pt x="314" y="17"/>
                </a:lnTo>
                <a:lnTo>
                  <a:pt x="320" y="17"/>
                </a:lnTo>
                <a:moveTo>
                  <a:pt x="325" y="14"/>
                </a:moveTo>
                <a:lnTo>
                  <a:pt x="325" y="17"/>
                </a:lnTo>
                <a:lnTo>
                  <a:pt x="331" y="17"/>
                </a:lnTo>
                <a:lnTo>
                  <a:pt x="331" y="14"/>
                </a:lnTo>
                <a:lnTo>
                  <a:pt x="325" y="14"/>
                </a:lnTo>
                <a:moveTo>
                  <a:pt x="265" y="0"/>
                </a:moveTo>
                <a:lnTo>
                  <a:pt x="265" y="3"/>
                </a:lnTo>
                <a:lnTo>
                  <a:pt x="271" y="3"/>
                </a:lnTo>
                <a:lnTo>
                  <a:pt x="271" y="0"/>
                </a:lnTo>
                <a:lnTo>
                  <a:pt x="265" y="0"/>
                </a:lnTo>
                <a:moveTo>
                  <a:pt x="286" y="0"/>
                </a:moveTo>
                <a:lnTo>
                  <a:pt x="286" y="3"/>
                </a:lnTo>
                <a:lnTo>
                  <a:pt x="292" y="3"/>
                </a:lnTo>
                <a:lnTo>
                  <a:pt x="292" y="0"/>
                </a:lnTo>
                <a:lnTo>
                  <a:pt x="286" y="0"/>
                </a:lnTo>
                <a:moveTo>
                  <a:pt x="309" y="3"/>
                </a:moveTo>
                <a:lnTo>
                  <a:pt x="309" y="0"/>
                </a:lnTo>
                <a:lnTo>
                  <a:pt x="303" y="0"/>
                </a:lnTo>
                <a:lnTo>
                  <a:pt x="303" y="3"/>
                </a:lnTo>
                <a:lnTo>
                  <a:pt x="309" y="3"/>
                </a:lnTo>
                <a:moveTo>
                  <a:pt x="212" y="0"/>
                </a:moveTo>
                <a:lnTo>
                  <a:pt x="206" y="0"/>
                </a:lnTo>
                <a:lnTo>
                  <a:pt x="206" y="3"/>
                </a:lnTo>
                <a:lnTo>
                  <a:pt x="212" y="3"/>
                </a:lnTo>
                <a:lnTo>
                  <a:pt x="212" y="0"/>
                </a:lnTo>
                <a:moveTo>
                  <a:pt x="249" y="10"/>
                </a:moveTo>
                <a:lnTo>
                  <a:pt x="249" y="7"/>
                </a:lnTo>
                <a:lnTo>
                  <a:pt x="243" y="7"/>
                </a:lnTo>
                <a:lnTo>
                  <a:pt x="243" y="10"/>
                </a:lnTo>
                <a:lnTo>
                  <a:pt x="249" y="10"/>
                </a:lnTo>
                <a:moveTo>
                  <a:pt x="249" y="17"/>
                </a:moveTo>
                <a:lnTo>
                  <a:pt x="249" y="14"/>
                </a:lnTo>
                <a:lnTo>
                  <a:pt x="243" y="14"/>
                </a:lnTo>
                <a:lnTo>
                  <a:pt x="243" y="17"/>
                </a:lnTo>
                <a:lnTo>
                  <a:pt x="249" y="17"/>
                </a:lnTo>
                <a:moveTo>
                  <a:pt x="254" y="14"/>
                </a:moveTo>
                <a:lnTo>
                  <a:pt x="254" y="17"/>
                </a:lnTo>
                <a:lnTo>
                  <a:pt x="260" y="17"/>
                </a:lnTo>
                <a:lnTo>
                  <a:pt x="260" y="14"/>
                </a:lnTo>
                <a:lnTo>
                  <a:pt x="254" y="14"/>
                </a:lnTo>
                <a:moveTo>
                  <a:pt x="234" y="7"/>
                </a:moveTo>
                <a:lnTo>
                  <a:pt x="228" y="7"/>
                </a:lnTo>
                <a:lnTo>
                  <a:pt x="228" y="10"/>
                </a:lnTo>
                <a:lnTo>
                  <a:pt x="234" y="10"/>
                </a:lnTo>
                <a:lnTo>
                  <a:pt x="234" y="7"/>
                </a:lnTo>
                <a:moveTo>
                  <a:pt x="234" y="14"/>
                </a:moveTo>
                <a:lnTo>
                  <a:pt x="228" y="14"/>
                </a:lnTo>
                <a:lnTo>
                  <a:pt x="228" y="17"/>
                </a:lnTo>
                <a:lnTo>
                  <a:pt x="234" y="17"/>
                </a:lnTo>
                <a:lnTo>
                  <a:pt x="234" y="14"/>
                </a:lnTo>
                <a:moveTo>
                  <a:pt x="212" y="10"/>
                </a:moveTo>
                <a:lnTo>
                  <a:pt x="212" y="7"/>
                </a:lnTo>
                <a:lnTo>
                  <a:pt x="206" y="7"/>
                </a:lnTo>
                <a:lnTo>
                  <a:pt x="206" y="10"/>
                </a:lnTo>
                <a:lnTo>
                  <a:pt x="212" y="10"/>
                </a:lnTo>
                <a:moveTo>
                  <a:pt x="223" y="17"/>
                </a:moveTo>
                <a:lnTo>
                  <a:pt x="223" y="14"/>
                </a:lnTo>
                <a:lnTo>
                  <a:pt x="217" y="14"/>
                </a:lnTo>
                <a:lnTo>
                  <a:pt x="217" y="17"/>
                </a:lnTo>
                <a:lnTo>
                  <a:pt x="223" y="17"/>
                </a:lnTo>
                <a:moveTo>
                  <a:pt x="212" y="17"/>
                </a:moveTo>
                <a:lnTo>
                  <a:pt x="212" y="14"/>
                </a:lnTo>
                <a:lnTo>
                  <a:pt x="206" y="14"/>
                </a:lnTo>
                <a:lnTo>
                  <a:pt x="206" y="17"/>
                </a:lnTo>
                <a:lnTo>
                  <a:pt x="212" y="17"/>
                </a:lnTo>
                <a:moveTo>
                  <a:pt x="195" y="7"/>
                </a:moveTo>
                <a:lnTo>
                  <a:pt x="195" y="10"/>
                </a:lnTo>
                <a:lnTo>
                  <a:pt x="201" y="10"/>
                </a:lnTo>
                <a:lnTo>
                  <a:pt x="201" y="7"/>
                </a:lnTo>
                <a:lnTo>
                  <a:pt x="195" y="7"/>
                </a:lnTo>
                <a:moveTo>
                  <a:pt x="201" y="14"/>
                </a:moveTo>
                <a:lnTo>
                  <a:pt x="195" y="14"/>
                </a:lnTo>
                <a:lnTo>
                  <a:pt x="195" y="17"/>
                </a:lnTo>
                <a:lnTo>
                  <a:pt x="201" y="17"/>
                </a:lnTo>
                <a:lnTo>
                  <a:pt x="201" y="14"/>
                </a:lnTo>
                <a:moveTo>
                  <a:pt x="309" y="17"/>
                </a:moveTo>
                <a:lnTo>
                  <a:pt x="309" y="14"/>
                </a:lnTo>
                <a:lnTo>
                  <a:pt x="303" y="14"/>
                </a:lnTo>
                <a:lnTo>
                  <a:pt x="303" y="17"/>
                </a:lnTo>
                <a:lnTo>
                  <a:pt x="309" y="17"/>
                </a:lnTo>
                <a:moveTo>
                  <a:pt x="309" y="10"/>
                </a:moveTo>
                <a:lnTo>
                  <a:pt x="309" y="7"/>
                </a:lnTo>
                <a:lnTo>
                  <a:pt x="303" y="7"/>
                </a:lnTo>
                <a:lnTo>
                  <a:pt x="303" y="10"/>
                </a:lnTo>
                <a:lnTo>
                  <a:pt x="309" y="10"/>
                </a:lnTo>
                <a:moveTo>
                  <a:pt x="292" y="17"/>
                </a:moveTo>
                <a:lnTo>
                  <a:pt x="292" y="14"/>
                </a:lnTo>
                <a:lnTo>
                  <a:pt x="286" y="14"/>
                </a:lnTo>
                <a:lnTo>
                  <a:pt x="286" y="17"/>
                </a:lnTo>
                <a:lnTo>
                  <a:pt x="292" y="17"/>
                </a:lnTo>
                <a:moveTo>
                  <a:pt x="292" y="10"/>
                </a:moveTo>
                <a:lnTo>
                  <a:pt x="292" y="7"/>
                </a:lnTo>
                <a:lnTo>
                  <a:pt x="286" y="7"/>
                </a:lnTo>
                <a:lnTo>
                  <a:pt x="286" y="10"/>
                </a:lnTo>
                <a:lnTo>
                  <a:pt x="292" y="10"/>
                </a:lnTo>
                <a:moveTo>
                  <a:pt x="281" y="10"/>
                </a:moveTo>
                <a:lnTo>
                  <a:pt x="281" y="7"/>
                </a:lnTo>
                <a:lnTo>
                  <a:pt x="275" y="7"/>
                </a:lnTo>
                <a:lnTo>
                  <a:pt x="275" y="10"/>
                </a:lnTo>
                <a:lnTo>
                  <a:pt x="281" y="10"/>
                </a:lnTo>
                <a:moveTo>
                  <a:pt x="281" y="14"/>
                </a:moveTo>
                <a:lnTo>
                  <a:pt x="275" y="14"/>
                </a:lnTo>
                <a:lnTo>
                  <a:pt x="275" y="17"/>
                </a:lnTo>
                <a:lnTo>
                  <a:pt x="281" y="17"/>
                </a:lnTo>
                <a:lnTo>
                  <a:pt x="281" y="14"/>
                </a:lnTo>
                <a:moveTo>
                  <a:pt x="271" y="10"/>
                </a:moveTo>
                <a:lnTo>
                  <a:pt x="271" y="7"/>
                </a:lnTo>
                <a:lnTo>
                  <a:pt x="265" y="7"/>
                </a:lnTo>
                <a:lnTo>
                  <a:pt x="265" y="10"/>
                </a:lnTo>
                <a:lnTo>
                  <a:pt x="271" y="10"/>
                </a:lnTo>
                <a:moveTo>
                  <a:pt x="271" y="17"/>
                </a:moveTo>
                <a:lnTo>
                  <a:pt x="271" y="14"/>
                </a:lnTo>
                <a:lnTo>
                  <a:pt x="265" y="14"/>
                </a:lnTo>
                <a:lnTo>
                  <a:pt x="265" y="17"/>
                </a:lnTo>
                <a:lnTo>
                  <a:pt x="271" y="17"/>
                </a:lnTo>
                <a:moveTo>
                  <a:pt x="184" y="3"/>
                </a:moveTo>
                <a:lnTo>
                  <a:pt x="191" y="3"/>
                </a:lnTo>
                <a:lnTo>
                  <a:pt x="191" y="0"/>
                </a:lnTo>
                <a:lnTo>
                  <a:pt x="184" y="0"/>
                </a:lnTo>
                <a:lnTo>
                  <a:pt x="184" y="3"/>
                </a:lnTo>
                <a:moveTo>
                  <a:pt x="146" y="0"/>
                </a:moveTo>
                <a:lnTo>
                  <a:pt x="140" y="0"/>
                </a:lnTo>
                <a:lnTo>
                  <a:pt x="140" y="3"/>
                </a:lnTo>
                <a:lnTo>
                  <a:pt x="146" y="3"/>
                </a:lnTo>
                <a:lnTo>
                  <a:pt x="146" y="0"/>
                </a:lnTo>
                <a:moveTo>
                  <a:pt x="80" y="0"/>
                </a:moveTo>
                <a:lnTo>
                  <a:pt x="80" y="3"/>
                </a:lnTo>
                <a:lnTo>
                  <a:pt x="86" y="3"/>
                </a:lnTo>
                <a:lnTo>
                  <a:pt x="86" y="0"/>
                </a:lnTo>
                <a:lnTo>
                  <a:pt x="80" y="0"/>
                </a:lnTo>
                <a:moveTo>
                  <a:pt x="124" y="0"/>
                </a:moveTo>
                <a:lnTo>
                  <a:pt x="118" y="0"/>
                </a:lnTo>
                <a:lnTo>
                  <a:pt x="118" y="3"/>
                </a:lnTo>
                <a:lnTo>
                  <a:pt x="124" y="3"/>
                </a:lnTo>
                <a:lnTo>
                  <a:pt x="124" y="0"/>
                </a:lnTo>
                <a:moveTo>
                  <a:pt x="101" y="3"/>
                </a:moveTo>
                <a:lnTo>
                  <a:pt x="107" y="3"/>
                </a:lnTo>
                <a:lnTo>
                  <a:pt x="107" y="0"/>
                </a:lnTo>
                <a:lnTo>
                  <a:pt x="101" y="0"/>
                </a:lnTo>
                <a:lnTo>
                  <a:pt x="101" y="3"/>
                </a:lnTo>
                <a:moveTo>
                  <a:pt x="129" y="7"/>
                </a:moveTo>
                <a:lnTo>
                  <a:pt x="129" y="10"/>
                </a:lnTo>
                <a:lnTo>
                  <a:pt x="135" y="10"/>
                </a:lnTo>
                <a:lnTo>
                  <a:pt x="135" y="7"/>
                </a:lnTo>
                <a:lnTo>
                  <a:pt x="129" y="7"/>
                </a:lnTo>
                <a:moveTo>
                  <a:pt x="124" y="10"/>
                </a:moveTo>
                <a:lnTo>
                  <a:pt x="124" y="7"/>
                </a:lnTo>
                <a:lnTo>
                  <a:pt x="118" y="7"/>
                </a:lnTo>
                <a:lnTo>
                  <a:pt x="118" y="10"/>
                </a:lnTo>
                <a:lnTo>
                  <a:pt x="124" y="10"/>
                </a:lnTo>
                <a:moveTo>
                  <a:pt x="118" y="14"/>
                </a:moveTo>
                <a:lnTo>
                  <a:pt x="118" y="17"/>
                </a:lnTo>
                <a:lnTo>
                  <a:pt x="124" y="17"/>
                </a:lnTo>
                <a:lnTo>
                  <a:pt x="124" y="14"/>
                </a:lnTo>
                <a:lnTo>
                  <a:pt x="118" y="14"/>
                </a:lnTo>
                <a:moveTo>
                  <a:pt x="129" y="14"/>
                </a:moveTo>
                <a:lnTo>
                  <a:pt x="129" y="17"/>
                </a:lnTo>
                <a:lnTo>
                  <a:pt x="135" y="17"/>
                </a:lnTo>
                <a:lnTo>
                  <a:pt x="135" y="14"/>
                </a:lnTo>
                <a:lnTo>
                  <a:pt x="129" y="14"/>
                </a:lnTo>
                <a:moveTo>
                  <a:pt x="101" y="14"/>
                </a:moveTo>
                <a:lnTo>
                  <a:pt x="101" y="17"/>
                </a:lnTo>
                <a:lnTo>
                  <a:pt x="107" y="17"/>
                </a:lnTo>
                <a:lnTo>
                  <a:pt x="107" y="14"/>
                </a:lnTo>
                <a:lnTo>
                  <a:pt x="101" y="14"/>
                </a:lnTo>
                <a:moveTo>
                  <a:pt x="107" y="7"/>
                </a:moveTo>
                <a:lnTo>
                  <a:pt x="101" y="7"/>
                </a:lnTo>
                <a:lnTo>
                  <a:pt x="101" y="10"/>
                </a:lnTo>
                <a:lnTo>
                  <a:pt x="107" y="10"/>
                </a:lnTo>
                <a:lnTo>
                  <a:pt x="107" y="7"/>
                </a:lnTo>
                <a:moveTo>
                  <a:pt x="97" y="10"/>
                </a:moveTo>
                <a:lnTo>
                  <a:pt x="97" y="7"/>
                </a:lnTo>
                <a:lnTo>
                  <a:pt x="91" y="7"/>
                </a:lnTo>
                <a:lnTo>
                  <a:pt x="91" y="10"/>
                </a:lnTo>
                <a:lnTo>
                  <a:pt x="97" y="10"/>
                </a:lnTo>
                <a:moveTo>
                  <a:pt x="86" y="10"/>
                </a:moveTo>
                <a:lnTo>
                  <a:pt x="86" y="7"/>
                </a:lnTo>
                <a:lnTo>
                  <a:pt x="80" y="7"/>
                </a:lnTo>
                <a:lnTo>
                  <a:pt x="80" y="10"/>
                </a:lnTo>
                <a:lnTo>
                  <a:pt x="86" y="10"/>
                </a:lnTo>
                <a:moveTo>
                  <a:pt x="97" y="14"/>
                </a:moveTo>
                <a:lnTo>
                  <a:pt x="91" y="14"/>
                </a:lnTo>
                <a:lnTo>
                  <a:pt x="91" y="17"/>
                </a:lnTo>
                <a:lnTo>
                  <a:pt x="97" y="17"/>
                </a:lnTo>
                <a:lnTo>
                  <a:pt x="97" y="14"/>
                </a:lnTo>
                <a:moveTo>
                  <a:pt x="86" y="17"/>
                </a:moveTo>
                <a:lnTo>
                  <a:pt x="86" y="14"/>
                </a:lnTo>
                <a:lnTo>
                  <a:pt x="80" y="14"/>
                </a:lnTo>
                <a:lnTo>
                  <a:pt x="80" y="17"/>
                </a:lnTo>
                <a:lnTo>
                  <a:pt x="86" y="17"/>
                </a:lnTo>
                <a:moveTo>
                  <a:pt x="75" y="17"/>
                </a:moveTo>
                <a:lnTo>
                  <a:pt x="75" y="14"/>
                </a:lnTo>
                <a:lnTo>
                  <a:pt x="69" y="14"/>
                </a:lnTo>
                <a:lnTo>
                  <a:pt x="69" y="17"/>
                </a:lnTo>
                <a:lnTo>
                  <a:pt x="75" y="17"/>
                </a:lnTo>
                <a:moveTo>
                  <a:pt x="191" y="14"/>
                </a:moveTo>
                <a:lnTo>
                  <a:pt x="184" y="14"/>
                </a:lnTo>
                <a:lnTo>
                  <a:pt x="184" y="17"/>
                </a:lnTo>
                <a:lnTo>
                  <a:pt x="191" y="17"/>
                </a:lnTo>
                <a:lnTo>
                  <a:pt x="191" y="14"/>
                </a:lnTo>
                <a:moveTo>
                  <a:pt x="184" y="10"/>
                </a:moveTo>
                <a:lnTo>
                  <a:pt x="191" y="10"/>
                </a:lnTo>
                <a:lnTo>
                  <a:pt x="191" y="7"/>
                </a:lnTo>
                <a:lnTo>
                  <a:pt x="184" y="7"/>
                </a:lnTo>
                <a:lnTo>
                  <a:pt x="184" y="10"/>
                </a:lnTo>
                <a:moveTo>
                  <a:pt x="168" y="17"/>
                </a:moveTo>
                <a:lnTo>
                  <a:pt x="168" y="14"/>
                </a:lnTo>
                <a:lnTo>
                  <a:pt x="161" y="14"/>
                </a:lnTo>
                <a:lnTo>
                  <a:pt x="161" y="17"/>
                </a:lnTo>
                <a:lnTo>
                  <a:pt x="168" y="17"/>
                </a:lnTo>
                <a:moveTo>
                  <a:pt x="168" y="10"/>
                </a:moveTo>
                <a:lnTo>
                  <a:pt x="168" y="7"/>
                </a:lnTo>
                <a:lnTo>
                  <a:pt x="161" y="7"/>
                </a:lnTo>
                <a:lnTo>
                  <a:pt x="161" y="10"/>
                </a:lnTo>
                <a:lnTo>
                  <a:pt x="168" y="10"/>
                </a:lnTo>
                <a:moveTo>
                  <a:pt x="157" y="17"/>
                </a:moveTo>
                <a:lnTo>
                  <a:pt x="157" y="14"/>
                </a:lnTo>
                <a:lnTo>
                  <a:pt x="151" y="14"/>
                </a:lnTo>
                <a:lnTo>
                  <a:pt x="151" y="17"/>
                </a:lnTo>
                <a:lnTo>
                  <a:pt x="157" y="17"/>
                </a:lnTo>
                <a:moveTo>
                  <a:pt x="146" y="10"/>
                </a:moveTo>
                <a:lnTo>
                  <a:pt x="146" y="7"/>
                </a:lnTo>
                <a:lnTo>
                  <a:pt x="140" y="7"/>
                </a:lnTo>
                <a:lnTo>
                  <a:pt x="140" y="10"/>
                </a:lnTo>
                <a:lnTo>
                  <a:pt x="146" y="10"/>
                </a:lnTo>
                <a:moveTo>
                  <a:pt x="146" y="14"/>
                </a:moveTo>
                <a:lnTo>
                  <a:pt x="140" y="14"/>
                </a:lnTo>
                <a:lnTo>
                  <a:pt x="140" y="17"/>
                </a:lnTo>
                <a:lnTo>
                  <a:pt x="146" y="17"/>
                </a:lnTo>
                <a:lnTo>
                  <a:pt x="146" y="14"/>
                </a:lnTo>
                <a:moveTo>
                  <a:pt x="27" y="0"/>
                </a:moveTo>
                <a:lnTo>
                  <a:pt x="21" y="0"/>
                </a:lnTo>
                <a:lnTo>
                  <a:pt x="21" y="3"/>
                </a:lnTo>
                <a:lnTo>
                  <a:pt x="27" y="3"/>
                </a:lnTo>
                <a:lnTo>
                  <a:pt x="27" y="0"/>
                </a:lnTo>
                <a:moveTo>
                  <a:pt x="6" y="3"/>
                </a:move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3"/>
                </a:lnTo>
                <a:moveTo>
                  <a:pt x="0" y="14"/>
                </a:moveTo>
                <a:lnTo>
                  <a:pt x="0" y="17"/>
                </a:lnTo>
                <a:lnTo>
                  <a:pt x="6" y="17"/>
                </a:lnTo>
                <a:lnTo>
                  <a:pt x="6" y="14"/>
                </a:lnTo>
                <a:lnTo>
                  <a:pt x="0" y="14"/>
                </a:lnTo>
                <a:moveTo>
                  <a:pt x="6" y="7"/>
                </a:moveTo>
                <a:lnTo>
                  <a:pt x="0" y="7"/>
                </a:ln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moveTo>
                  <a:pt x="64" y="10"/>
                </a:moveTo>
                <a:lnTo>
                  <a:pt x="64" y="7"/>
                </a:lnTo>
                <a:lnTo>
                  <a:pt x="58" y="7"/>
                </a:lnTo>
                <a:lnTo>
                  <a:pt x="58" y="10"/>
                </a:lnTo>
                <a:lnTo>
                  <a:pt x="64" y="10"/>
                </a:lnTo>
                <a:moveTo>
                  <a:pt x="64" y="14"/>
                </a:moveTo>
                <a:lnTo>
                  <a:pt x="58" y="14"/>
                </a:lnTo>
                <a:lnTo>
                  <a:pt x="58" y="17"/>
                </a:lnTo>
                <a:lnTo>
                  <a:pt x="64" y="17"/>
                </a:lnTo>
                <a:lnTo>
                  <a:pt x="64" y="14"/>
                </a:lnTo>
                <a:moveTo>
                  <a:pt x="49" y="14"/>
                </a:moveTo>
                <a:lnTo>
                  <a:pt x="43" y="14"/>
                </a:lnTo>
                <a:lnTo>
                  <a:pt x="43" y="17"/>
                </a:lnTo>
                <a:lnTo>
                  <a:pt x="49" y="17"/>
                </a:lnTo>
                <a:lnTo>
                  <a:pt x="49" y="14"/>
                </a:lnTo>
                <a:moveTo>
                  <a:pt x="43" y="10"/>
                </a:moveTo>
                <a:lnTo>
                  <a:pt x="49" y="10"/>
                </a:lnTo>
                <a:lnTo>
                  <a:pt x="49" y="7"/>
                </a:lnTo>
                <a:lnTo>
                  <a:pt x="43" y="7"/>
                </a:lnTo>
                <a:lnTo>
                  <a:pt x="43" y="10"/>
                </a:lnTo>
                <a:moveTo>
                  <a:pt x="38" y="14"/>
                </a:moveTo>
                <a:lnTo>
                  <a:pt x="32" y="14"/>
                </a:lnTo>
                <a:lnTo>
                  <a:pt x="32" y="17"/>
                </a:lnTo>
                <a:lnTo>
                  <a:pt x="38" y="17"/>
                </a:lnTo>
                <a:lnTo>
                  <a:pt x="38" y="14"/>
                </a:lnTo>
                <a:moveTo>
                  <a:pt x="27" y="10"/>
                </a:moveTo>
                <a:lnTo>
                  <a:pt x="27" y="7"/>
                </a:lnTo>
                <a:lnTo>
                  <a:pt x="21" y="7"/>
                </a:lnTo>
                <a:lnTo>
                  <a:pt x="21" y="10"/>
                </a:lnTo>
                <a:lnTo>
                  <a:pt x="27" y="10"/>
                </a:lnTo>
                <a:moveTo>
                  <a:pt x="27" y="17"/>
                </a:moveTo>
                <a:lnTo>
                  <a:pt x="27" y="14"/>
                </a:lnTo>
                <a:lnTo>
                  <a:pt x="21" y="14"/>
                </a:lnTo>
                <a:lnTo>
                  <a:pt x="21" y="17"/>
                </a:lnTo>
                <a:lnTo>
                  <a:pt x="27" y="17"/>
                </a:lnTo>
                <a:moveTo>
                  <a:pt x="17" y="10"/>
                </a:moveTo>
                <a:lnTo>
                  <a:pt x="17" y="7"/>
                </a:lnTo>
                <a:lnTo>
                  <a:pt x="10" y="7"/>
                </a:lnTo>
                <a:lnTo>
                  <a:pt x="10" y="10"/>
                </a:lnTo>
                <a:lnTo>
                  <a:pt x="17" y="10"/>
                </a:lnTo>
                <a:moveTo>
                  <a:pt x="10" y="14"/>
                </a:moveTo>
                <a:lnTo>
                  <a:pt x="10" y="17"/>
                </a:lnTo>
                <a:lnTo>
                  <a:pt x="17" y="17"/>
                </a:lnTo>
                <a:lnTo>
                  <a:pt x="17" y="14"/>
                </a:lnTo>
                <a:lnTo>
                  <a:pt x="10" y="14"/>
                </a:lnTo>
              </a:path>
            </a:pathLst>
          </a:custGeom>
          <a:solidFill>
            <a:schemeClr val="bg1">
              <a:alpha val="5098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 flipH="1">
            <a:off x="7810500" y="330200"/>
            <a:ext cx="1257300" cy="242888"/>
          </a:xfrm>
          <a:custGeom>
            <a:avLst/>
            <a:gdLst>
              <a:gd name="T0" fmla="*/ 2147483647 w 344"/>
              <a:gd name="T1" fmla="*/ 0 h 71"/>
              <a:gd name="T2" fmla="*/ 2147483647 w 344"/>
              <a:gd name="T3" fmla="*/ 0 h 71"/>
              <a:gd name="T4" fmla="*/ 2147483647 w 344"/>
              <a:gd name="T5" fmla="*/ 2147483647 h 71"/>
              <a:gd name="T6" fmla="*/ 2147483647 w 344"/>
              <a:gd name="T7" fmla="*/ 2147483647 h 71"/>
              <a:gd name="T8" fmla="*/ 0 w 344"/>
              <a:gd name="T9" fmla="*/ 2147483647 h 71"/>
              <a:gd name="T10" fmla="*/ 0 w 344"/>
              <a:gd name="T11" fmla="*/ 2147483647 h 71"/>
              <a:gd name="T12" fmla="*/ 2147483647 w 344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4" h="71">
                <a:moveTo>
                  <a:pt x="16" y="0"/>
                </a:moveTo>
                <a:lnTo>
                  <a:pt x="289" y="0"/>
                </a:lnTo>
                <a:cubicBezTo>
                  <a:pt x="298" y="0"/>
                  <a:pt x="300" y="8"/>
                  <a:pt x="305" y="16"/>
                </a:cubicBezTo>
                <a:lnTo>
                  <a:pt x="344" y="71"/>
                </a:lnTo>
                <a:lnTo>
                  <a:pt x="0" y="71"/>
                </a:lnTo>
                <a:lnTo>
                  <a:pt x="0" y="16"/>
                </a:ln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E7F6FF"/>
          </a:solidFill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989888" y="300038"/>
            <a:ext cx="987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36000" rIns="36000" anchor="ctr">
            <a:spAutoFit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zh-CN" altLang="en-US" sz="1200">
                <a:solidFill>
                  <a:srgbClr val="0099FF"/>
                </a:solidFill>
                <a:latin typeface="宋体" pitchFamily="2" charset="-122"/>
                <a:ea typeface="宋体" pitchFamily="2" charset="-122"/>
              </a:rPr>
              <a:t>数据持续跟踪</a:t>
            </a: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74613" y="558800"/>
            <a:ext cx="8997950" cy="60706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3399FF"/>
            </a:solidFill>
            <a:miter lim="800000"/>
            <a:headEnd/>
            <a:tailEnd/>
          </a:ln>
        </p:spPr>
        <p:txBody>
          <a:bodyPr wrap="none" lIns="36000" rIns="36000"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36" r:id="rId1"/>
    <p:sldLayoutId id="2147491537" r:id="rId2"/>
    <p:sldLayoutId id="2147491538" r:id="rId3"/>
    <p:sldLayoutId id="2147491539" r:id="rId4"/>
    <p:sldLayoutId id="2147491540" r:id="rId5"/>
    <p:sldLayoutId id="2147491541" r:id="rId6"/>
    <p:sldLayoutId id="2147491542" r:id="rId7"/>
    <p:sldLayoutId id="2147491543" r:id="rId8"/>
    <p:sldLayoutId id="2147491544" r:id="rId9"/>
    <p:sldLayoutId id="2147491545" r:id="rId10"/>
    <p:sldLayoutId id="2147491546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2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7B6FC51-D1AD-4F0A-8B70-3E9D5EE80DF9}" type="datetime1">
              <a:rPr lang="zh-CN" altLang="en-US"/>
              <a:pPr>
                <a:defRPr/>
              </a:pPr>
              <a:t>2022/6/29</a:t>
            </a:fld>
            <a:endParaRPr lang="en-US" altLang="zh-CN"/>
          </a:p>
        </p:txBody>
      </p:sp>
      <p:sp>
        <p:nvSpPr>
          <p:cNvPr id="192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2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709E8B9-874A-4348-9A09-D6091530AD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48" r:id="rId1"/>
    <p:sldLayoutId id="2147491549" r:id="rId2"/>
    <p:sldLayoutId id="2147491550" r:id="rId3"/>
    <p:sldLayoutId id="2147491551" r:id="rId4"/>
    <p:sldLayoutId id="2147491552" r:id="rId5"/>
    <p:sldLayoutId id="2147491553" r:id="rId6"/>
    <p:sldLayoutId id="2147491554" r:id="rId7"/>
    <p:sldLayoutId id="2147491555" r:id="rId8"/>
    <p:sldLayoutId id="2147491556" r:id="rId9"/>
    <p:sldLayoutId id="2147491557" r:id="rId10"/>
    <p:sldLayoutId id="214749155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0" y="6858000"/>
            <a:ext cx="9144000" cy="1619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882650"/>
            <a:ext cx="9144000" cy="107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0" hangingPunct="0">
              <a:defRPr/>
            </a:pPr>
            <a:endParaRPr lang="zh-CN" altLang="en-US" sz="3200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203200" y="681038"/>
            <a:ext cx="1038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zh-CN" altLang="en-US" sz="1600" i="1" dirty="0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核能化学</a:t>
            </a:r>
          </a:p>
        </p:txBody>
      </p:sp>
      <p:pic>
        <p:nvPicPr>
          <p:cNvPr id="12293" name="图片 6" descr="科技logo.jpg"/>
          <p:cNvPicPr>
            <a:picLocks noChangeAspect="1"/>
          </p:cNvPicPr>
          <p:nvPr/>
        </p:nvPicPr>
        <p:blipFill>
          <a:blip r:embed="rId15" cstate="print"/>
          <a:srcRect l="6825" t="8333" r="9839" b="6250"/>
          <a:stretch>
            <a:fillRect/>
          </a:stretch>
        </p:blipFill>
        <p:spPr bwMode="auto">
          <a:xfrm>
            <a:off x="334963" y="42863"/>
            <a:ext cx="715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560" r:id="rId1"/>
    <p:sldLayoutId id="2147491561" r:id="rId2"/>
    <p:sldLayoutId id="2147491562" r:id="rId3"/>
    <p:sldLayoutId id="2147491563" r:id="rId4"/>
    <p:sldLayoutId id="2147491564" r:id="rId5"/>
    <p:sldLayoutId id="2147491565" r:id="rId6"/>
    <p:sldLayoutId id="2147491566" r:id="rId7"/>
    <p:sldLayoutId id="2147491567" r:id="rId8"/>
    <p:sldLayoutId id="2147491568" r:id="rId9"/>
    <p:sldLayoutId id="2147491569" r:id="rId10"/>
    <p:sldLayoutId id="2147491570" r:id="rId11"/>
    <p:sldLayoutId id="2147491571" r:id="rId12"/>
    <p:sldLayoutId id="2147491572" r:id="rId13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50825" y="1700213"/>
            <a:ext cx="8542338" cy="1052512"/>
            <a:chOff x="80" y="624"/>
            <a:chExt cx="5381" cy="663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1" r:id="rId1"/>
    <p:sldLayoutId id="2147491252" r:id="rId2"/>
    <p:sldLayoutId id="2147491253" r:id="rId3"/>
    <p:sldLayoutId id="2147491254" r:id="rId4"/>
    <p:sldLayoutId id="2147491255" r:id="rId5"/>
    <p:sldLayoutId id="2147491256" r:id="rId6"/>
    <p:sldLayoutId id="2147491257" r:id="rId7"/>
    <p:sldLayoutId id="2147491258" r:id="rId8"/>
    <p:sldLayoutId id="2147491259" r:id="rId9"/>
    <p:sldLayoutId id="2147491260" r:id="rId10"/>
    <p:sldLayoutId id="2147491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95288" y="115888"/>
            <a:ext cx="8542337" cy="1052512"/>
            <a:chOff x="80" y="624"/>
            <a:chExt cx="5381" cy="663"/>
          </a:xfrm>
        </p:grpSpPr>
        <p:sp>
          <p:nvSpPr>
            <p:cNvPr id="4103" name="Rectangle 3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104" name="Rectangle 4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105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106" name="Rectangle 6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107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108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4109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2242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767D582F-E908-419D-B43C-90C06AE96A4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20484" name="Picture 11" descr="fuelreact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843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未标题-1副本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79963" y="2420938"/>
            <a:ext cx="43640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3"/>
          <p:cNvSpPr>
            <a:spLocks noChangeArrowheads="1"/>
          </p:cNvSpPr>
          <p:nvPr/>
        </p:nvSpPr>
        <p:spPr bwMode="gray">
          <a:xfrm>
            <a:off x="196850" y="6669088"/>
            <a:ext cx="8947150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 b="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2" r:id="rId1"/>
    <p:sldLayoutId id="2147491263" r:id="rId2"/>
    <p:sldLayoutId id="2147491264" r:id="rId3"/>
    <p:sldLayoutId id="2147491265" r:id="rId4"/>
    <p:sldLayoutId id="2147491266" r:id="rId5"/>
    <p:sldLayoutId id="2147491267" r:id="rId6"/>
    <p:sldLayoutId id="2147491268" r:id="rId7"/>
    <p:sldLayoutId id="2147491269" r:id="rId8"/>
    <p:sldLayoutId id="2147491270" r:id="rId9"/>
    <p:sldLayoutId id="2147491271" r:id="rId10"/>
    <p:sldLayoutId id="21474912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95288" y="908050"/>
            <a:ext cx="8542337" cy="1052513"/>
            <a:chOff x="80" y="624"/>
            <a:chExt cx="5381" cy="663"/>
          </a:xfrm>
        </p:grpSpPr>
        <p:sp>
          <p:nvSpPr>
            <p:cNvPr id="5127" name="Rectangle 3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128" name="Rectangle 4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129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130" name="Rectangle 6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131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2232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8421775F-FCD7-4B39-8443-9526644AAA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21508" name="Picture 11" descr="fuelreact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5888"/>
            <a:ext cx="13843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未标题-1副本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79963" y="2420938"/>
            <a:ext cx="43640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3"/>
          <p:cNvSpPr>
            <a:spLocks noChangeArrowheads="1"/>
          </p:cNvSpPr>
          <p:nvPr/>
        </p:nvSpPr>
        <p:spPr bwMode="gray">
          <a:xfrm>
            <a:off x="611188" y="62372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 b="0">
              <a:solidFill>
                <a:schemeClr val="tx1"/>
              </a:solidFill>
              <a:latin typeface="Tahoma" pitchFamily="34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73" r:id="rId1"/>
    <p:sldLayoutId id="2147491274" r:id="rId2"/>
    <p:sldLayoutId id="2147491275" r:id="rId3"/>
    <p:sldLayoutId id="2147491276" r:id="rId4"/>
    <p:sldLayoutId id="2147491277" r:id="rId5"/>
    <p:sldLayoutId id="2147491278" r:id="rId6"/>
    <p:sldLayoutId id="2147491279" r:id="rId7"/>
    <p:sldLayoutId id="2147491280" r:id="rId8"/>
    <p:sldLayoutId id="2147491281" r:id="rId9"/>
    <p:sldLayoutId id="2147491282" r:id="rId10"/>
    <p:sldLayoutId id="21474912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a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6638" cy="1052513"/>
          </a:xfrm>
          <a:prstGeom prst="rect">
            <a:avLst/>
          </a:prstGeom>
          <a:solidFill>
            <a:srgbClr val="99CCFF">
              <a:alpha val="96077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284" r:id="rId1"/>
    <p:sldLayoutId id="2147491285" r:id="rId2"/>
    <p:sldLayoutId id="2147491286" r:id="rId3"/>
    <p:sldLayoutId id="2147491287" r:id="rId4"/>
    <p:sldLayoutId id="2147491288" r:id="rId5"/>
    <p:sldLayoutId id="2147491289" r:id="rId6"/>
    <p:sldLayoutId id="2147491290" r:id="rId7"/>
    <p:sldLayoutId id="2147491291" r:id="rId8"/>
    <p:sldLayoutId id="2147491292" r:id="rId9"/>
    <p:sldLayoutId id="2147491293" r:id="rId10"/>
    <p:sldLayoutId id="21474912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1295" r:id="rId1"/>
    <p:sldLayoutId id="2147491296" r:id="rId2"/>
    <p:sldLayoutId id="2147491297" r:id="rId3"/>
    <p:sldLayoutId id="2147491298" r:id="rId4"/>
    <p:sldLayoutId id="2147491299" r:id="rId5"/>
    <p:sldLayoutId id="2147491300" r:id="rId6"/>
    <p:sldLayoutId id="2147491301" r:id="rId7"/>
    <p:sldLayoutId id="2147491302" r:id="rId8"/>
    <p:sldLayoutId id="2147491303" r:id="rId9"/>
    <p:sldLayoutId id="2147491304" r:id="rId10"/>
    <p:sldLayoutId id="2147491305" r:id="rId11"/>
    <p:sldLayoutId id="21474913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713538"/>
            <a:ext cx="9144000" cy="144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882650"/>
            <a:ext cx="9144000" cy="65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0" hangingPunct="0">
              <a:defRPr/>
            </a:pPr>
            <a:endParaRPr lang="zh-CN" altLang="en-US" sz="3200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234950" y="765175"/>
            <a:ext cx="10001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i="1" dirty="0" smtClean="0">
                <a:solidFill>
                  <a:srgbClr val="FF0000"/>
                </a:solidFill>
              </a:rPr>
              <a:t> </a:t>
            </a:r>
            <a:r>
              <a:rPr lang="zh-CN" altLang="en-US" sz="1600" i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核能化学</a:t>
            </a:r>
          </a:p>
        </p:txBody>
      </p:sp>
      <p:pic>
        <p:nvPicPr>
          <p:cNvPr id="23557" name="图片 6" descr="科技logo.jpg"/>
          <p:cNvPicPr>
            <a:picLocks noChangeAspect="1"/>
          </p:cNvPicPr>
          <p:nvPr/>
        </p:nvPicPr>
        <p:blipFill>
          <a:blip r:embed="rId15" cstate="print"/>
          <a:srcRect l="6825" t="8333" r="9839" b="6250"/>
          <a:stretch>
            <a:fillRect/>
          </a:stretch>
        </p:blipFill>
        <p:spPr bwMode="auto">
          <a:xfrm>
            <a:off x="357188" y="84138"/>
            <a:ext cx="6588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79388" y="404813"/>
            <a:ext cx="8542337" cy="1052512"/>
            <a:chOff x="80" y="624"/>
            <a:chExt cx="5381" cy="663"/>
          </a:xfrm>
        </p:grpSpPr>
        <p:sp>
          <p:nvSpPr>
            <p:cNvPr id="7175" name="Rectangle 7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66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zh-CN" altLang="zh-CN" sz="2400" b="0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90" r:id="rId1"/>
    <p:sldLayoutId id="2147491391" r:id="rId2"/>
    <p:sldLayoutId id="2147491392" r:id="rId3"/>
    <p:sldLayoutId id="2147491393" r:id="rId4"/>
    <p:sldLayoutId id="2147491394" r:id="rId5"/>
    <p:sldLayoutId id="2147491395" r:id="rId6"/>
    <p:sldLayoutId id="2147491396" r:id="rId7"/>
    <p:sldLayoutId id="2147491397" r:id="rId8"/>
    <p:sldLayoutId id="2147491398" r:id="rId9"/>
    <p:sldLayoutId id="2147491399" r:id="rId10"/>
    <p:sldLayoutId id="2147491400" r:id="rId11"/>
    <p:sldLayoutId id="2147491401" r:id="rId12"/>
    <p:sldLayoutId id="2147491402" r:id="rId13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1588" algn="ctr">
              <a:defRPr/>
            </a:pP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882650"/>
            <a:ext cx="9144000" cy="117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0" hangingPunct="0">
              <a:defRPr/>
            </a:pPr>
            <a:endParaRPr lang="zh-CN" altLang="en-US" sz="3200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214313" y="714375"/>
            <a:ext cx="12144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i="1" dirty="0" smtClean="0">
                <a:solidFill>
                  <a:srgbClr val="FF0000"/>
                </a:solidFill>
              </a:rPr>
              <a:t> </a:t>
            </a:r>
            <a:r>
              <a:rPr lang="zh-CN" altLang="en-US" i="1" smtClean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核能化学</a:t>
            </a:r>
          </a:p>
        </p:txBody>
      </p:sp>
      <p:pic>
        <p:nvPicPr>
          <p:cNvPr id="24581" name="图片 6" descr="科技logo.jpg"/>
          <p:cNvPicPr>
            <a:picLocks noChangeAspect="1"/>
          </p:cNvPicPr>
          <p:nvPr/>
        </p:nvPicPr>
        <p:blipFill>
          <a:blip r:embed="rId16" cstate="print"/>
          <a:srcRect l="6825" t="8333" r="9839" b="6250"/>
          <a:stretch>
            <a:fillRect/>
          </a:stretch>
        </p:blipFill>
        <p:spPr bwMode="auto">
          <a:xfrm>
            <a:off x="412750" y="0"/>
            <a:ext cx="7953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403" r:id="rId1"/>
    <p:sldLayoutId id="2147491404" r:id="rId2"/>
    <p:sldLayoutId id="2147491405" r:id="rId3"/>
    <p:sldLayoutId id="2147491406" r:id="rId4"/>
    <p:sldLayoutId id="2147491407" r:id="rId5"/>
    <p:sldLayoutId id="2147491408" r:id="rId6"/>
    <p:sldLayoutId id="2147491409" r:id="rId7"/>
    <p:sldLayoutId id="2147491410" r:id="rId8"/>
    <p:sldLayoutId id="2147491411" r:id="rId9"/>
    <p:sldLayoutId id="2147491412" r:id="rId10"/>
    <p:sldLayoutId id="2147491413" r:id="rId11"/>
    <p:sldLayoutId id="2147491414" r:id="rId12"/>
    <p:sldLayoutId id="2147491415" r:id="rId13"/>
    <p:sldLayoutId id="2147491307" r:id="rId14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0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0.xml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gi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5"/>
          <p:cNvSpPr txBox="1">
            <a:spLocks noChangeArrowheads="1"/>
          </p:cNvSpPr>
          <p:nvPr/>
        </p:nvSpPr>
        <p:spPr bwMode="auto">
          <a:xfrm>
            <a:off x="1004306" y="3501008"/>
            <a:ext cx="7106266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ts val="5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报告人：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刘康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>
              <a:lnSpc>
                <a:spcPts val="5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合作导师：石伟群 研究员 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>
              <a:lnSpc>
                <a:spcPts val="5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多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学科中心  核能放射化学实验室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>
              <a:lnSpc>
                <a:spcPts val="5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2022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年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06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月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30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日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xmlns="" id="{F5D08399-293A-4D39-9736-D210D05A7CCE}"/>
              </a:ext>
            </a:extLst>
          </p:cNvPr>
          <p:cNvSpPr txBox="1">
            <a:spLocks/>
          </p:cNvSpPr>
          <p:nvPr/>
        </p:nvSpPr>
        <p:spPr>
          <a:xfrm>
            <a:off x="935493" y="1556792"/>
            <a:ext cx="7243893" cy="1317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基于三脚架配体锕系</a:t>
            </a: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金属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有机化合物的</a:t>
            </a:r>
            <a:endParaRPr lang="en-US" altLang="zh-CN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合成、结构及反应性研究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388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145" y="109678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设计配体的特点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87919" y="2082827"/>
            <a:ext cx="4437743" cy="3677141"/>
            <a:chOff x="2201857" y="1634824"/>
            <a:chExt cx="3840782" cy="3234336"/>
          </a:xfrm>
        </p:grpSpPr>
        <p:sp>
          <p:nvSpPr>
            <p:cNvPr id="23" name="椭圆 22"/>
            <p:cNvSpPr/>
            <p:nvPr/>
          </p:nvSpPr>
          <p:spPr>
            <a:xfrm>
              <a:off x="2771800" y="2060848"/>
              <a:ext cx="2713470" cy="27134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: 空心 24">
              <a:extLst>
                <a:ext uri="{FF2B5EF4-FFF2-40B4-BE49-F238E27FC236}">
                  <a16:creationId xmlns:a16="http://schemas.microsoft.com/office/drawing/2014/main" xmlns="" id="{AB6999F9-CEB3-4B0A-93F7-1D5C921C9855}"/>
                </a:ext>
              </a:extLst>
            </p:cNvPr>
            <p:cNvSpPr/>
            <p:nvPr/>
          </p:nvSpPr>
          <p:spPr>
            <a:xfrm>
              <a:off x="2699792" y="1916832"/>
              <a:ext cx="2909716" cy="2952328"/>
            </a:xfrm>
            <a:prstGeom prst="donut">
              <a:avLst>
                <a:gd name="adj" fmla="val 5284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5" name="对象 24">
              <a:extLst>
                <a:ext uri="{FF2B5EF4-FFF2-40B4-BE49-F238E27FC236}">
                  <a16:creationId xmlns:a16="http://schemas.microsoft.com/office/drawing/2014/main" xmlns="" id="{F33570E6-E2E2-474C-85C2-07CB2A4FA3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0428468"/>
                </p:ext>
              </p:extLst>
            </p:nvPr>
          </p:nvGraphicFramePr>
          <p:xfrm>
            <a:off x="3374012" y="2290247"/>
            <a:ext cx="1540200" cy="2255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CS ChemDraw Drawing" r:id="rId3" imgW="967724" imgH="1417176" progId="ChemDraw.Document.6.0">
                    <p:embed/>
                  </p:oleObj>
                </mc:Choice>
                <mc:Fallback>
                  <p:oleObj name="CS ChemDraw Drawing" r:id="rId3" imgW="967724" imgH="141717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74012" y="2290247"/>
                          <a:ext cx="1540200" cy="22550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上弧形箭头 25"/>
            <p:cNvSpPr/>
            <p:nvPr/>
          </p:nvSpPr>
          <p:spPr>
            <a:xfrm>
              <a:off x="4907496" y="2224281"/>
              <a:ext cx="1008112" cy="318958"/>
            </a:xfrm>
            <a:prstGeom prst="curvedDownArrow">
              <a:avLst/>
            </a:prstGeom>
            <a:gradFill>
              <a:gsLst>
                <a:gs pos="0">
                  <a:srgbClr val="FF0000"/>
                </a:gs>
                <a:gs pos="0">
                  <a:srgbClr val="FFFFFF"/>
                </a:gs>
                <a:gs pos="0">
                  <a:srgbClr val="FFFFFF"/>
                </a:gs>
                <a:gs pos="35000">
                  <a:srgbClr val="FF0000"/>
                </a:gs>
                <a:gs pos="49000">
                  <a:srgbClr val="FF0000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上弧形箭头 26"/>
            <p:cNvSpPr/>
            <p:nvPr/>
          </p:nvSpPr>
          <p:spPr>
            <a:xfrm rot="15688155">
              <a:off x="2650922" y="1958934"/>
              <a:ext cx="967177" cy="318958"/>
            </a:xfrm>
            <a:prstGeom prst="curvedDownArrow">
              <a:avLst/>
            </a:prstGeom>
            <a:gradFill>
              <a:gsLst>
                <a:gs pos="0">
                  <a:srgbClr val="FF0000"/>
                </a:gs>
                <a:gs pos="0">
                  <a:srgbClr val="FFFFFF"/>
                </a:gs>
                <a:gs pos="0">
                  <a:srgbClr val="FFFFFF"/>
                </a:gs>
                <a:gs pos="35000">
                  <a:srgbClr val="FF0000"/>
                </a:gs>
                <a:gs pos="49000">
                  <a:srgbClr val="FF0000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上弧形箭头 27"/>
            <p:cNvSpPr/>
            <p:nvPr/>
          </p:nvSpPr>
          <p:spPr>
            <a:xfrm rot="11616125">
              <a:off x="2201857" y="3243940"/>
              <a:ext cx="1343363" cy="318958"/>
            </a:xfrm>
            <a:prstGeom prst="curvedDownArrow">
              <a:avLst/>
            </a:prstGeom>
            <a:gradFill>
              <a:gsLst>
                <a:gs pos="0">
                  <a:srgbClr val="FF0000"/>
                </a:gs>
                <a:gs pos="0">
                  <a:srgbClr val="FFFFFF"/>
                </a:gs>
                <a:gs pos="0">
                  <a:srgbClr val="FFFFFF"/>
                </a:gs>
                <a:gs pos="35000">
                  <a:srgbClr val="FF0000"/>
                </a:gs>
                <a:gs pos="49000">
                  <a:srgbClr val="FF0000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左弧形箭头 28"/>
            <p:cNvSpPr/>
            <p:nvPr/>
          </p:nvSpPr>
          <p:spPr>
            <a:xfrm rot="1497259">
              <a:off x="2944234" y="3596187"/>
              <a:ext cx="345860" cy="1066630"/>
            </a:xfrm>
            <a:prstGeom prst="curvedRightArrow">
              <a:avLst/>
            </a:prstGeom>
            <a:gradFill>
              <a:gsLst>
                <a:gs pos="0">
                  <a:srgbClr val="FF0000"/>
                </a:gs>
                <a:gs pos="0">
                  <a:srgbClr val="FFFFFF"/>
                </a:gs>
                <a:gs pos="0">
                  <a:srgbClr val="FFFFFF"/>
                </a:gs>
                <a:gs pos="35000">
                  <a:srgbClr val="FF0000"/>
                </a:gs>
                <a:gs pos="49000">
                  <a:srgbClr val="FF0000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上弧形箭头 29"/>
            <p:cNvSpPr/>
            <p:nvPr/>
          </p:nvSpPr>
          <p:spPr>
            <a:xfrm rot="2211504">
              <a:off x="4780465" y="3559651"/>
              <a:ext cx="1262174" cy="318958"/>
            </a:xfrm>
            <a:prstGeom prst="curvedDownArrow">
              <a:avLst/>
            </a:prstGeom>
            <a:gradFill>
              <a:gsLst>
                <a:gs pos="0">
                  <a:srgbClr val="FF0000"/>
                </a:gs>
                <a:gs pos="0">
                  <a:srgbClr val="FFFFFF"/>
                </a:gs>
                <a:gs pos="0">
                  <a:srgbClr val="FFFFFF"/>
                </a:gs>
                <a:gs pos="35000">
                  <a:srgbClr val="FF0000"/>
                </a:gs>
                <a:gs pos="49000">
                  <a:srgbClr val="FF0000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圆角矩形 27">
            <a:extLst>
              <a:ext uri="{FF2B5EF4-FFF2-40B4-BE49-F238E27FC236}">
                <a16:creationId xmlns:a16="http://schemas.microsoft.com/office/drawing/2014/main" xmlns="" id="{F709E7F4-131D-4834-896A-32C31264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501" y="2807640"/>
            <a:ext cx="1967925" cy="5026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rgbClr val="70AD4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 间 位 阻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27">
            <a:extLst>
              <a:ext uri="{FF2B5EF4-FFF2-40B4-BE49-F238E27FC236}">
                <a16:creationId xmlns:a16="http://schemas.microsoft.com/office/drawing/2014/main" xmlns="" id="{F709E7F4-131D-4834-896A-32C31264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467" y="5034951"/>
            <a:ext cx="1967925" cy="5026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algn="ctr">
            <a:solidFill>
              <a:srgbClr val="70AD4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 应 位 点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xmlns="" id="{F709E7F4-131D-4834-896A-32C31264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805" y="5553069"/>
            <a:ext cx="1808887" cy="467334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12700" algn="ctr">
            <a:solidFill>
              <a:srgbClr val="70AD4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柔  性  链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27">
            <a:extLst>
              <a:ext uri="{FF2B5EF4-FFF2-40B4-BE49-F238E27FC236}">
                <a16:creationId xmlns:a16="http://schemas.microsoft.com/office/drawing/2014/main" xmlns="" id="{F709E7F4-131D-4834-896A-32C31264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43" y="3241124"/>
            <a:ext cx="1967925" cy="5026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algn="ctr">
            <a:solidFill>
              <a:srgbClr val="70AD4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  向  配  位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27">
            <a:extLst>
              <a:ext uri="{FF2B5EF4-FFF2-40B4-BE49-F238E27FC236}">
                <a16:creationId xmlns:a16="http://schemas.microsoft.com/office/drawing/2014/main" xmlns="" id="{F709E7F4-131D-4834-896A-32C31264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489" y="1586451"/>
            <a:ext cx="1938769" cy="50262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solidFill>
              <a:srgbClr val="70AD4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  性  骨  架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>
            <a:spLocks noChangeAspect="1"/>
          </p:cNvSpPr>
          <p:nvPr/>
        </p:nvSpPr>
        <p:spPr>
          <a:xfrm>
            <a:off x="89062" y="1237617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0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spect="1"/>
          </p:cNvSpPr>
          <p:nvPr/>
        </p:nvSpPr>
        <p:spPr>
          <a:xfrm>
            <a:off x="162784" y="1160768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xmlns="" id="{0BDAB79A-ECBD-4F8B-A84A-B468C9633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91265"/>
              </p:ext>
            </p:extLst>
          </p:nvPr>
        </p:nvGraphicFramePr>
        <p:xfrm>
          <a:off x="539552" y="1243290"/>
          <a:ext cx="7740650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S ChemDraw Drawing" r:id="rId3" imgW="5855185" imgH="3634632" progId="ChemDraw.Document.6.0">
                  <p:embed/>
                </p:oleObj>
              </mc:Choice>
              <mc:Fallback>
                <p:oleObj name="CS ChemDraw Drawing" r:id="rId3" imgW="5855185" imgH="36346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243290"/>
                        <a:ext cx="7740650" cy="480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37"/>
          <p:cNvSpPr/>
          <p:nvPr/>
        </p:nvSpPr>
        <p:spPr>
          <a:xfrm>
            <a:off x="2771800" y="5733256"/>
            <a:ext cx="2861967" cy="368022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新型三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阴离子四齿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配体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42784" y="101245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新型配体的合成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6167" y="6229530"/>
            <a:ext cx="9007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专利：</a:t>
            </a:r>
            <a:r>
              <a:rPr lang="zh-CN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种新型含氮四齿配体和中间体及其制备方法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ZL201910683967.7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（已授权）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</a:t>
            </a:r>
            <a:endParaRPr lang="zh-CN" altLang="zh-CN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081" y="994679"/>
            <a:ext cx="619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系化合物的反应研究（工作一）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163171"/>
              </p:ext>
            </p:extLst>
          </p:nvPr>
        </p:nvGraphicFramePr>
        <p:xfrm>
          <a:off x="1418539" y="1412776"/>
          <a:ext cx="5821362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S ChemDraw Drawing" r:id="rId3" imgW="5931471" imgH="4520016" progId="ChemDraw.Document.6.0">
                  <p:embed/>
                </p:oleObj>
              </mc:Choice>
              <mc:Fallback>
                <p:oleObj name="CS ChemDraw Drawing" r:id="rId3" imgW="5931471" imgH="45200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539" y="1412776"/>
                        <a:ext cx="5821362" cy="431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37"/>
          <p:cNvSpPr/>
          <p:nvPr/>
        </p:nvSpPr>
        <p:spPr>
          <a:xfrm>
            <a:off x="257709" y="1543841"/>
            <a:ext cx="2226059" cy="36802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盐消除及还原反应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504" y="5653697"/>
            <a:ext cx="8443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化合物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可与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b="1" dirty="0" smtClean="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b="1" baseline="-25000" dirty="0" smtClean="0">
                <a:solidFill>
                  <a:srgbClr val="3399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等小分子发生盐消除反应，得到相应产物。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化合物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的还原反应并未成功，只得到了“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U-O-U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”构型的化合物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>
            <a:spLocks noChangeAspect="1"/>
          </p:cNvSpPr>
          <p:nvPr/>
        </p:nvSpPr>
        <p:spPr>
          <a:xfrm>
            <a:off x="107504" y="110473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2174480"/>
            <a:ext cx="1896604" cy="2086332"/>
            <a:chOff x="5117952" y="1124744"/>
            <a:chExt cx="1542280" cy="1526318"/>
          </a:xfrm>
        </p:grpSpPr>
        <p:pic>
          <p:nvPicPr>
            <p:cNvPr id="37" name="图片 36"/>
            <p:cNvPicPr/>
            <p:nvPr/>
          </p:nvPicPr>
          <p:blipFill rotWithShape="1">
            <a:blip r:embed="rId2"/>
            <a:srcRect r="75797" b="7906"/>
            <a:stretch/>
          </p:blipFill>
          <p:spPr>
            <a:xfrm>
              <a:off x="5117952" y="1124744"/>
              <a:ext cx="1542280" cy="15263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矩形 37"/>
            <p:cNvSpPr/>
            <p:nvPr/>
          </p:nvSpPr>
          <p:spPr>
            <a:xfrm>
              <a:off x="5117952" y="1124744"/>
              <a:ext cx="2830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65840" y="2071116"/>
            <a:ext cx="2021392" cy="2394251"/>
            <a:chOff x="832559" y="5012009"/>
            <a:chExt cx="1435560" cy="1538028"/>
          </a:xfrm>
        </p:grpSpPr>
        <p:pic>
          <p:nvPicPr>
            <p:cNvPr id="40" name="图片 39"/>
            <p:cNvPicPr/>
            <p:nvPr/>
          </p:nvPicPr>
          <p:blipFill rotWithShape="1">
            <a:blip r:embed="rId2"/>
            <a:srcRect l="24203" r="54613" b="7199"/>
            <a:stretch/>
          </p:blipFill>
          <p:spPr>
            <a:xfrm>
              <a:off x="918228" y="5012009"/>
              <a:ext cx="1349891" cy="1538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矩形 40"/>
            <p:cNvSpPr/>
            <p:nvPr/>
          </p:nvSpPr>
          <p:spPr>
            <a:xfrm>
              <a:off x="832559" y="5013176"/>
              <a:ext cx="2830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57709" y="994679"/>
            <a:ext cx="619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系化合物的反应研究（工作一）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174479" y="2146195"/>
            <a:ext cx="2827331" cy="2203874"/>
            <a:chOff x="4447266" y="4956384"/>
            <a:chExt cx="2040864" cy="1542038"/>
          </a:xfrm>
        </p:grpSpPr>
        <p:pic>
          <p:nvPicPr>
            <p:cNvPr id="45" name="图片 44"/>
            <p:cNvPicPr/>
            <p:nvPr/>
          </p:nvPicPr>
          <p:blipFill rotWithShape="1">
            <a:blip r:embed="rId2"/>
            <a:srcRect l="68800" b="6958"/>
            <a:stretch/>
          </p:blipFill>
          <p:spPr>
            <a:xfrm>
              <a:off x="4499992" y="4956384"/>
              <a:ext cx="1988138" cy="15420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矩形 45"/>
            <p:cNvSpPr/>
            <p:nvPr/>
          </p:nvSpPr>
          <p:spPr>
            <a:xfrm>
              <a:off x="4447266" y="4956384"/>
              <a:ext cx="2830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42231" y="2146195"/>
            <a:ext cx="2232248" cy="2224292"/>
            <a:chOff x="2623799" y="4961554"/>
            <a:chExt cx="1665530" cy="1536724"/>
          </a:xfrm>
        </p:grpSpPr>
        <p:pic>
          <p:nvPicPr>
            <p:cNvPr id="48" name="图片 47"/>
            <p:cNvPicPr/>
            <p:nvPr/>
          </p:nvPicPr>
          <p:blipFill rotWithShape="1">
            <a:blip r:embed="rId2"/>
            <a:srcRect l="45198" r="30886" b="7279"/>
            <a:stretch/>
          </p:blipFill>
          <p:spPr>
            <a:xfrm>
              <a:off x="2765328" y="4961554"/>
              <a:ext cx="1524001" cy="1536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矩形 48"/>
            <p:cNvSpPr/>
            <p:nvPr/>
          </p:nvSpPr>
          <p:spPr>
            <a:xfrm>
              <a:off x="2623799" y="4997152"/>
              <a:ext cx="2830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257709" y="1543841"/>
            <a:ext cx="1217947" cy="36802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晶体结构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86989" y="5445224"/>
            <a:ext cx="5089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单晶结构的键长数值均在合理范围之内。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>
            <a:spLocks noChangeAspect="1"/>
          </p:cNvSpPr>
          <p:nvPr/>
        </p:nvSpPr>
        <p:spPr>
          <a:xfrm>
            <a:off x="77709" y="110473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8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96744"/>
            <a:ext cx="9165308" cy="161256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88640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22" y="1012666"/>
            <a:ext cx="619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系化合物的反应研究（工作一）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89062" y="1160768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4233" y="5877272"/>
            <a:ext cx="7141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前述化合物均进行了核磁表征，佐证了化合物的单晶结构，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并确认化合物的纯度。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44145" y="1052736"/>
            <a:ext cx="1288473" cy="368022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核磁表征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0164"/>
          <a:stretch/>
        </p:blipFill>
        <p:spPr bwMode="auto">
          <a:xfrm>
            <a:off x="91449" y="1516404"/>
            <a:ext cx="4230809" cy="40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86196"/>
              </p:ext>
            </p:extLst>
          </p:nvPr>
        </p:nvGraphicFramePr>
        <p:xfrm>
          <a:off x="621286" y="2192208"/>
          <a:ext cx="1262062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CS ChemDraw Drawing" r:id="rId4" imgW="1152279" imgH="1417392" progId="ChemDraw.Document.6.0">
                  <p:embed/>
                </p:oleObj>
              </mc:Choice>
              <mc:Fallback>
                <p:oleObj name="CS ChemDraw Drawing" r:id="rId4" imgW="1152279" imgH="14173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286" y="2192208"/>
                        <a:ext cx="1262062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76400" y="2214565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755" y="2567856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447" y="316162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666" y="348393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377" y="367766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3315" y="34791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1631" y="3183038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1774" y="43173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5870" y="427905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4398" y="41688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8518" y="41688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13" y="4442034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966" y="4448330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91" r="10042"/>
          <a:stretch/>
        </p:blipFill>
        <p:spPr bwMode="auto">
          <a:xfrm>
            <a:off x="4508815" y="1578206"/>
            <a:ext cx="4561554" cy="40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63219" y="2238584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9922" y="2650763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3301" y="325284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9146" y="355853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98605" y="374394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6482" y="357868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062416"/>
              </p:ext>
            </p:extLst>
          </p:nvPr>
        </p:nvGraphicFramePr>
        <p:xfrm>
          <a:off x="4995863" y="2265133"/>
          <a:ext cx="134778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CS ChemDraw Drawing" r:id="rId7" imgW="1197878" imgH="1359504" progId="ChemDraw.Document.6.0">
                  <p:embed/>
                </p:oleObj>
              </mc:Choice>
              <mc:Fallback>
                <p:oleObj name="CS ChemDraw Drawing" r:id="rId7" imgW="1197878" imgH="13595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5863" y="2265133"/>
                        <a:ext cx="1347787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433896" y="3726515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99612" y="435890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6860" y="43828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64737" y="438592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75169" y="438384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85955" y="4460746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81725" y="4466973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600" b="1" baseline="-25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C:\Users\Administrator\Desktop\演示文稿-图123444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2244" r="20840" b="22375"/>
          <a:stretch/>
        </p:blipFill>
        <p:spPr>
          <a:xfrm>
            <a:off x="0" y="1366401"/>
            <a:ext cx="4381443" cy="3692803"/>
          </a:xfrm>
          <a:prstGeom prst="rect">
            <a:avLst/>
          </a:prstGeom>
          <a:noFill/>
        </p:spPr>
      </p:pic>
      <p:pic>
        <p:nvPicPr>
          <p:cNvPr id="5" name="图片 4" descr="演示文稿-图7"/>
          <p:cNvPicPr/>
          <p:nvPr/>
        </p:nvPicPr>
        <p:blipFill>
          <a:blip r:embed="rId3"/>
          <a:srcRect l="9236" t="6520" r="13021" b="11012"/>
          <a:stretch>
            <a:fillRect/>
          </a:stretch>
        </p:blipFill>
        <p:spPr>
          <a:xfrm>
            <a:off x="4427059" y="1438738"/>
            <a:ext cx="4663641" cy="362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709" y="966291"/>
            <a:ext cx="619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系化合物的反应研究（工作一）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89062" y="1079122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D847F7-8FF8-4BBE-AF86-0D9215385033}"/>
              </a:ext>
            </a:extLst>
          </p:cNvPr>
          <p:cNvSpPr/>
          <p:nvPr/>
        </p:nvSpPr>
        <p:spPr>
          <a:xfrm>
            <a:off x="78754" y="5321556"/>
            <a:ext cx="4223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CV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图中，</a:t>
            </a:r>
            <a:r>
              <a:rPr lang="en-US" altLang="zh-CN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 </a:t>
            </a:r>
            <a:r>
              <a:rPr lang="en-US" altLang="zh-CN" sz="16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为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2.3 V</a:t>
            </a: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vs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Fc</a:t>
            </a:r>
            <a:r>
              <a:rPr lang="en-US" altLang="zh-CN" sz="16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0/+</a:t>
            </a: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可以归属为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</a:t>
            </a:r>
            <a:r>
              <a:rPr lang="en-US" altLang="zh-CN" sz="16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IV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/U</a:t>
            </a:r>
            <a:r>
              <a:rPr lang="en-US" altLang="zh-CN" sz="16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III</a:t>
            </a: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电对的单电子氧化还原过程。</a:t>
            </a:r>
            <a:endParaRPr lang="en-US" altLang="zh-CN" sz="1600" b="1" baseline="300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5D847F7-8FF8-4BBE-AF86-0D9215385033}"/>
              </a:ext>
            </a:extLst>
          </p:cNvPr>
          <p:cNvSpPr/>
          <p:nvPr/>
        </p:nvSpPr>
        <p:spPr>
          <a:xfrm>
            <a:off x="4668547" y="5300418"/>
            <a:ext cx="4223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SQUID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测试中，低温条件下此类化合物的有效磁矩趋向于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，常温逐渐趋近于定值，与四价铀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5f</a:t>
            </a:r>
            <a:r>
              <a:rPr lang="en-US" altLang="zh-CN" sz="1600" b="1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构型的</a:t>
            </a:r>
            <a:r>
              <a:rPr lang="en-US" altLang="zh-CN" sz="1600" b="1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1600" b="1" baseline="-25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基态保持一致。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12666"/>
            <a:ext cx="619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系化合物的反应研究（工作一）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34438"/>
              </p:ext>
            </p:extLst>
          </p:nvPr>
        </p:nvGraphicFramePr>
        <p:xfrm>
          <a:off x="107504" y="1916832"/>
          <a:ext cx="6559551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CS ChemDraw Drawing" r:id="rId3" imgW="6662991" imgH="4175712" progId="ChemDraw.Document.6.0">
                  <p:embed/>
                </p:oleObj>
              </mc:Choice>
              <mc:Fallback>
                <p:oleObj name="CS ChemDraw Drawing" r:id="rId3" imgW="6662991" imgH="417571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16832"/>
                        <a:ext cx="6559551" cy="4097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6186" y="1461951"/>
            <a:ext cx="2312857" cy="36802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盐消除及还原反应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5D847F7-8FF8-4BBE-AF86-0D9215385033}"/>
              </a:ext>
            </a:extLst>
          </p:cNvPr>
          <p:cNvSpPr/>
          <p:nvPr/>
        </p:nvSpPr>
        <p:spPr>
          <a:xfrm>
            <a:off x="6531862" y="2207848"/>
            <a:ext cx="249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化合物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是一罕见的双核桥联结构</a:t>
            </a:r>
            <a:r>
              <a:rPr lang="zh-CN" altLang="en-US" sz="1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5D847F7-8FF8-4BBE-AF86-0D9215385033}"/>
              </a:ext>
            </a:extLst>
          </p:cNvPr>
          <p:cNvSpPr/>
          <p:nvPr/>
        </p:nvSpPr>
        <p:spPr>
          <a:xfrm>
            <a:off x="6288288" y="4667044"/>
            <a:ext cx="2840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化合物 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具有高度对称性，是一直线的“</a:t>
            </a:r>
            <a:r>
              <a:rPr lang="en-US" altLang="zh-CN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</a:t>
            </a:r>
            <a:r>
              <a:rPr lang="en-US" altLang="zh-CN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-O-</a:t>
            </a:r>
            <a:r>
              <a:rPr lang="en-US" altLang="zh-CN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</a:t>
            </a:r>
            <a:r>
              <a:rPr lang="zh-CN" alt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”构型</a:t>
            </a:r>
            <a:r>
              <a:rPr lang="en-US" altLang="zh-CN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，具体反应机理还在进一步研究中。</a:t>
            </a:r>
            <a:endParaRPr lang="en-US" altLang="zh-CN" sz="1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34" y="6102329"/>
            <a:ext cx="822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化合物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可与小分子反应，得到相应产物，钍中心的价态均未变化。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71520" y="112474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708" y="1012666"/>
            <a:ext cx="619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系化合物的反应研究（工作一）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58798" y="1452208"/>
            <a:ext cx="6706323" cy="2786429"/>
            <a:chOff x="4948433" y="1472181"/>
            <a:chExt cx="3782256" cy="1615841"/>
          </a:xfrm>
        </p:grpSpPr>
        <p:pic>
          <p:nvPicPr>
            <p:cNvPr id="6" name="图片 5" descr="演示文稿-图11"/>
            <p:cNvPicPr/>
            <p:nvPr/>
          </p:nvPicPr>
          <p:blipFill rotWithShape="1">
            <a:blip r:embed="rId2"/>
            <a:srcRect l="51504" t="17658" r="19754" b="43384"/>
            <a:stretch/>
          </p:blipFill>
          <p:spPr>
            <a:xfrm>
              <a:off x="7025013" y="1472183"/>
              <a:ext cx="1705676" cy="161583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948433" y="1513743"/>
              <a:ext cx="200891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102815" y="1472181"/>
              <a:ext cx="200891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70386" y="4314582"/>
            <a:ext cx="9442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键长</a:t>
            </a:r>
            <a:r>
              <a:rPr lang="en-US" altLang="zh-CN" sz="16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altLang="zh-CN" sz="1600" b="1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kern="100" dirty="0" smtClean="0">
                <a:solidFill>
                  <a:schemeClr val="tx1"/>
                </a:solidFill>
                <a:latin typeface="Times New Roman"/>
              </a:rPr>
              <a:t>Th1-O1: 2.27130(19)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Th1-O1: 2.317(6),  O1-C1: 1.240(9), C1-P1:  1.570(8) 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062" y="4674622"/>
            <a:ext cx="9442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键角</a:t>
            </a:r>
            <a:r>
              <a:rPr lang="en-US" altLang="zh-CN" sz="16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6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°</a:t>
            </a:r>
            <a:r>
              <a:rPr lang="en-US" altLang="zh-CN" sz="16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N4-Th1-O1: 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178.22(7)</a:t>
            </a:r>
            <a:r>
              <a:rPr lang="zh-CN" altLang="en-US" sz="16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Th1-O1-C1: 180.0, O1-C1-P1: 180.0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159" y="5261138"/>
            <a:ext cx="857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红外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cm</a:t>
            </a:r>
            <a:r>
              <a:rPr lang="en-US" altLang="zh-CN" sz="16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el-GR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GB" altLang="zh-CN" sz="1600" b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</a:t>
            </a:r>
            <a:r>
              <a:rPr lang="en-GB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OCP</a:t>
            </a:r>
            <a:r>
              <a:rPr lang="en-GB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1678</a:t>
            </a:r>
            <a:endParaRPr lang="en-GB" altLang="zh-CN" sz="16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5653" y="5801392"/>
            <a:ext cx="9171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单晶结构的键长数值及红外数据均在合理范围之内，证明了化合物的成功合成。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7961" y="4962654"/>
            <a:ext cx="9442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Th1-O1-Th1B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180.0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Th1-N5-Th1B: 180.0, O1-C1-P1: 180.0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71520" y="112474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6" y="1473586"/>
            <a:ext cx="3900447" cy="275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708" y="1012666"/>
            <a:ext cx="671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改性配体的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系化合物的反应研究（工作二）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71520" y="112474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691022"/>
              </p:ext>
            </p:extLst>
          </p:nvPr>
        </p:nvGraphicFramePr>
        <p:xfrm>
          <a:off x="795535" y="1464976"/>
          <a:ext cx="4878368" cy="432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CS ChemDraw Drawing" r:id="rId3" imgW="6472385" imgH="5742360" progId="ChemDraw.Document.6.0">
                  <p:embed/>
                </p:oleObj>
              </mc:Choice>
              <mc:Fallback>
                <p:oleObj name="CS ChemDraw Drawing" r:id="rId3" imgW="6472385" imgH="57423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35" y="1464976"/>
                        <a:ext cx="4878368" cy="4328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06" y="1391122"/>
            <a:ext cx="2515051" cy="259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00A5179D-67D9-431B-86C9-862BC31E88BA}"/>
              </a:ext>
            </a:extLst>
          </p:cNvPr>
          <p:cNvSpPr txBox="1">
            <a:spLocks/>
          </p:cNvSpPr>
          <p:nvPr/>
        </p:nvSpPr>
        <p:spPr bwMode="auto">
          <a:xfrm>
            <a:off x="161520" y="2391608"/>
            <a:ext cx="354335" cy="25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三阴离子四齿配体</a:t>
            </a:r>
            <a:endParaRPr lang="zh-CN" altLang="en-US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00A5179D-67D9-431B-86C9-862BC31E88BA}"/>
              </a:ext>
            </a:extLst>
          </p:cNvPr>
          <p:cNvSpPr txBox="1">
            <a:spLocks/>
          </p:cNvSpPr>
          <p:nvPr/>
        </p:nvSpPr>
        <p:spPr bwMode="auto">
          <a:xfrm>
            <a:off x="3227617" y="5805264"/>
            <a:ext cx="2423914" cy="34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双阴离子多齿配体</a:t>
            </a:r>
            <a:endParaRPr lang="zh-CN" altLang="en-US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5535" y="6165304"/>
            <a:ext cx="771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1C1D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调整空间位阻及骨架结构有望解决原有配体尚未解决的问题。</a:t>
            </a:r>
            <a:endParaRPr lang="en-US" altLang="zh-CN" sz="2000" b="1" dirty="0">
              <a:solidFill>
                <a:srgbClr val="1C1D1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53" y="1498781"/>
            <a:ext cx="2207518" cy="230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4144" r="9411" b="6266"/>
          <a:stretch/>
        </p:blipFill>
        <p:spPr bwMode="auto">
          <a:xfrm>
            <a:off x="6146321" y="4145695"/>
            <a:ext cx="2866912" cy="17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00A5179D-67D9-431B-86C9-862BC31E88BA}"/>
              </a:ext>
            </a:extLst>
          </p:cNvPr>
          <p:cNvSpPr txBox="1">
            <a:spLocks/>
          </p:cNvSpPr>
          <p:nvPr/>
        </p:nvSpPr>
        <p:spPr bwMode="auto">
          <a:xfrm rot="19460788">
            <a:off x="1403123" y="2419228"/>
            <a:ext cx="2109365" cy="34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位阻调控</a:t>
            </a:r>
            <a:endParaRPr lang="zh-CN" altLang="en-US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00A5179D-67D9-431B-86C9-862BC31E88BA}"/>
              </a:ext>
            </a:extLst>
          </p:cNvPr>
          <p:cNvSpPr txBox="1">
            <a:spLocks/>
          </p:cNvSpPr>
          <p:nvPr/>
        </p:nvSpPr>
        <p:spPr bwMode="auto">
          <a:xfrm rot="2197867">
            <a:off x="1611537" y="3934176"/>
            <a:ext cx="2109365" cy="34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骨架调整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80583188-A806-4BD1-BEAD-28A94F730080}"/>
              </a:ext>
            </a:extLst>
          </p:cNvPr>
          <p:cNvCxnSpPr>
            <a:cxnSpLocks/>
          </p:cNvCxnSpPr>
          <p:nvPr/>
        </p:nvCxnSpPr>
        <p:spPr>
          <a:xfrm flipV="1">
            <a:off x="2074741" y="2446860"/>
            <a:ext cx="990182" cy="722599"/>
          </a:xfrm>
          <a:prstGeom prst="straightConnector1">
            <a:avLst/>
          </a:prstGeom>
          <a:ln w="539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80583188-A806-4BD1-BEAD-28A94F730080}"/>
              </a:ext>
            </a:extLst>
          </p:cNvPr>
          <p:cNvCxnSpPr>
            <a:cxnSpLocks/>
          </p:cNvCxnSpPr>
          <p:nvPr/>
        </p:nvCxnSpPr>
        <p:spPr>
          <a:xfrm>
            <a:off x="2057807" y="3946658"/>
            <a:ext cx="1007116" cy="731980"/>
          </a:xfrm>
          <a:prstGeom prst="straightConnector1">
            <a:avLst/>
          </a:prstGeom>
          <a:ln w="53975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000224"/>
              </p:ext>
            </p:extLst>
          </p:nvPr>
        </p:nvGraphicFramePr>
        <p:xfrm>
          <a:off x="85272" y="4005064"/>
          <a:ext cx="5876473" cy="220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CS ChemDraw Drawing" r:id="rId3" imgW="4664872" imgH="1751112" progId="ChemDraw.Document.6.0">
                  <p:embed/>
                </p:oleObj>
              </mc:Choice>
              <mc:Fallback>
                <p:oleObj name="CS ChemDraw Drawing" r:id="rId3" imgW="4664872" imgH="17511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72" y="4005064"/>
                        <a:ext cx="5876473" cy="2205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068" y="1484784"/>
            <a:ext cx="1475334" cy="36802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盐消除反应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695584"/>
              </p:ext>
            </p:extLst>
          </p:nvPr>
        </p:nvGraphicFramePr>
        <p:xfrm>
          <a:off x="161520" y="1988840"/>
          <a:ext cx="5767387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CS ChemDraw Drawing" r:id="rId5" imgW="4413540" imgH="1450872" progId="ChemDraw.Document.6.0">
                  <p:embed/>
                </p:oleObj>
              </mc:Choice>
              <mc:Fallback>
                <p:oleObj name="CS ChemDraw Drawing" r:id="rId5" imgW="4413540" imgH="14508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520" y="1988840"/>
                        <a:ext cx="5767387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708" y="1012666"/>
            <a:ext cx="671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改性配体的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系化合物的反应研究（工作二）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71520" y="112474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4144" r="9411" b="6266"/>
          <a:stretch/>
        </p:blipFill>
        <p:spPr bwMode="auto">
          <a:xfrm>
            <a:off x="6275092" y="2060848"/>
            <a:ext cx="2833412" cy="17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3788" r="4501" b="5707"/>
          <a:stretch/>
        </p:blipFill>
        <p:spPr bwMode="auto">
          <a:xfrm>
            <a:off x="5961331" y="4077072"/>
            <a:ext cx="3182669" cy="22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7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683568" y="332656"/>
            <a:ext cx="7632848" cy="936104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</p:txBody>
      </p:sp>
      <p:sp>
        <p:nvSpPr>
          <p:cNvPr id="4" name="矩形 3"/>
          <p:cNvSpPr/>
          <p:nvPr/>
        </p:nvSpPr>
        <p:spPr bwMode="auto">
          <a:xfrm flipV="1">
            <a:off x="792088" y="1412776"/>
            <a:ext cx="7956376" cy="7200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41762" y="3508521"/>
            <a:ext cx="966950" cy="865294"/>
            <a:chOff x="1110" y="2656"/>
            <a:chExt cx="1548" cy="135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5" cy="1321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8" cy="132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199" y="2738"/>
              <a:ext cx="1352" cy="1165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8DDA62">
                    <a:gamma/>
                    <a:shade val="46275"/>
                    <a:invGamma/>
                  </a:srgbClr>
                </a:gs>
                <a:gs pos="100000">
                  <a:srgbClr val="8DDA62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916465" y="4302451"/>
            <a:ext cx="6607174" cy="1270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0" ker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195100" y="3638793"/>
            <a:ext cx="6409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1438829" y="3697864"/>
            <a:ext cx="352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124303" y="4660649"/>
            <a:ext cx="966950" cy="865294"/>
            <a:chOff x="3174" y="2656"/>
            <a:chExt cx="1548" cy="1351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3184" y="2678"/>
              <a:ext cx="1538" cy="1324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8" cy="1324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260" y="2738"/>
              <a:ext cx="1352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1421406" y="4823536"/>
            <a:ext cx="352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1141762" y="2357591"/>
            <a:ext cx="966950" cy="865293"/>
            <a:chOff x="3174" y="2656"/>
            <a:chExt cx="1548" cy="1351"/>
          </a:xfrm>
        </p:grpSpPr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3187" y="2678"/>
              <a:ext cx="1535" cy="1321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8" cy="132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gray">
            <a:xfrm>
              <a:off x="3263" y="2738"/>
              <a:ext cx="1352" cy="1165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68B30">
                    <a:gamma/>
                    <a:shade val="46275"/>
                    <a:invGamma/>
                  </a:srgbClr>
                </a:gs>
                <a:gs pos="100000">
                  <a:srgbClr val="E68B30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0" ker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gray">
          <a:xfrm>
            <a:off x="1437912" y="2520750"/>
            <a:ext cx="352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195736" y="2492896"/>
            <a:ext cx="5967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1901998" y="5442823"/>
            <a:ext cx="6607175" cy="11112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0" ker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897415" y="3140154"/>
            <a:ext cx="6607175" cy="952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0" ker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195736" y="4760259"/>
            <a:ext cx="6948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计划与成果列表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708" y="1012666"/>
            <a:ext cx="671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改性配体的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系化合物的反应研究（工作二）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71520" y="112474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86875"/>
              </p:ext>
            </p:extLst>
          </p:nvPr>
        </p:nvGraphicFramePr>
        <p:xfrm>
          <a:off x="84086" y="1700808"/>
          <a:ext cx="6336704" cy="398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CS ChemDraw Drawing" r:id="rId3" imgW="5236473" imgH="3302640" progId="ChemDraw.Document.6.0">
                  <p:embed/>
                </p:oleObj>
              </mc:Choice>
              <mc:Fallback>
                <p:oleObj name="CS ChemDraw Drawing" r:id="rId3" imgW="5236473" imgH="3302640" progId="ChemDraw.Document.6.0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6" y="1700808"/>
                        <a:ext cx="6336704" cy="3989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43" y="1484784"/>
            <a:ext cx="2862667" cy="20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6409" r="2912" b="3434"/>
          <a:stretch/>
        </p:blipFill>
        <p:spPr bwMode="auto">
          <a:xfrm>
            <a:off x="6444208" y="3868877"/>
            <a:ext cx="2611820" cy="174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708" y="1012666"/>
            <a:ext cx="671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改性配体的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系化合物的反应研究（工作二）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71520" y="112474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92226"/>
              </p:ext>
            </p:extLst>
          </p:nvPr>
        </p:nvGraphicFramePr>
        <p:xfrm>
          <a:off x="755576" y="1791893"/>
          <a:ext cx="7856538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CS ChemDraw Drawing" r:id="rId3" imgW="8081729" imgH="4921128" progId="ChemDraw.Document.6.0">
                  <p:embed/>
                </p:oleObj>
              </mc:Choice>
              <mc:Fallback>
                <p:oleObj name="CS ChemDraw Drawing" r:id="rId3" imgW="8081729" imgH="4921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791893"/>
                        <a:ext cx="7856538" cy="478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51520" y="1436427"/>
            <a:ext cx="1217947" cy="36802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机理研究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3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708" y="1012666"/>
            <a:ext cx="671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Trapen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改性配体的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系化合物的反应研究（工作二）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71520" y="1124744"/>
            <a:ext cx="180000" cy="18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520" y="1436427"/>
            <a:ext cx="1217947" cy="368022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机理研究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9205"/>
              </p:ext>
            </p:extLst>
          </p:nvPr>
        </p:nvGraphicFramePr>
        <p:xfrm>
          <a:off x="874245" y="1916832"/>
          <a:ext cx="6719626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S ChemDraw Drawing" r:id="rId3" imgW="5303131" imgH="2845043" progId="ChemDraw.Document.6.0">
                  <p:embed/>
                </p:oleObj>
              </mc:Choice>
              <mc:Fallback>
                <p:oleObj name="CS ChemDraw Drawing" r:id="rId3" imgW="5303131" imgH="2845043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245" y="1916832"/>
                        <a:ext cx="6719626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67544" y="5661248"/>
            <a:ext cx="771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1C1D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四价铀、钍的反应差异性，主要来源于他们的氧化还原电位</a:t>
            </a:r>
            <a:r>
              <a:rPr lang="zh-CN" altLang="en-US" dirty="0" smtClean="0">
                <a:solidFill>
                  <a:srgbClr val="1C1D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不同，导致发生的反应位点不同，具体机理正在进一步计算当中。</a:t>
            </a:r>
            <a:endParaRPr lang="en-US" altLang="zh-CN" sz="2000" b="1" dirty="0">
              <a:solidFill>
                <a:srgbClr val="1C1D1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后期计划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矩形: 圆角 21">
            <a:extLst>
              <a:ext uri="{FF2B5EF4-FFF2-40B4-BE49-F238E27FC236}">
                <a16:creationId xmlns:a16="http://schemas.microsoft.com/office/drawing/2014/main" xmlns="" id="{83DF308C-0270-4B41-889A-A2EA761593E3}"/>
              </a:ext>
            </a:extLst>
          </p:cNvPr>
          <p:cNvSpPr/>
          <p:nvPr/>
        </p:nvSpPr>
        <p:spPr>
          <a:xfrm>
            <a:off x="557554" y="5517232"/>
            <a:ext cx="7884876" cy="888280"/>
          </a:xfrm>
          <a:prstGeom prst="roundRect">
            <a:avLst/>
          </a:prstGeom>
          <a:solidFill>
            <a:srgbClr val="006600">
              <a:alpha val="80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合成新型多齿三脚架配体，嫁接新的含膦基团，增加反应位点，构筑新的锕系金属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金属键等。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87804"/>
              </p:ext>
            </p:extLst>
          </p:nvPr>
        </p:nvGraphicFramePr>
        <p:xfrm>
          <a:off x="2195736" y="1340768"/>
          <a:ext cx="462908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CS ChemDraw Drawing" r:id="rId3" imgW="3889266" imgH="3267432" progId="ChemDraw.Document.6.0">
                  <p:embed/>
                </p:oleObj>
              </mc:Choice>
              <mc:Fallback>
                <p:oleObj name="CS ChemDraw Drawing" r:id="rId3" imgW="3889266" imgH="32674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340768"/>
                        <a:ext cx="4629086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9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成果列表（博士阶段）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46FAB13-C69C-485C-AAA5-C80A50BBA732}"/>
              </a:ext>
            </a:extLst>
          </p:cNvPr>
          <p:cNvSpPr/>
          <p:nvPr/>
        </p:nvSpPr>
        <p:spPr>
          <a:xfrm>
            <a:off x="10072" y="1340768"/>
            <a:ext cx="8893628" cy="239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学术论文：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已发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；在投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AutoNum type="arabicPeriod"/>
              <a:defRPr/>
            </a:pPr>
            <a:r>
              <a:rPr lang="en-US" altLang="zh-CN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K.</a:t>
            </a:r>
            <a:r>
              <a:rPr lang="en-US" altLang="zh-CN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Yu, J. P.; Chai, Z. F.; Shi, W. Q*, et al</a:t>
            </a:r>
            <a:r>
              <a:rPr lang="en-US" altLang="zh-CN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Organometallics</a:t>
            </a: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2020, 39, 4069-4077.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AutoNum type="arabicPeriod"/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Mei, L.</a:t>
            </a:r>
            <a:r>
              <a:rPr lang="en-US" altLang="zh-CN" sz="1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K</a:t>
            </a:r>
            <a:r>
              <a:rPr lang="en-US" altLang="zh-CN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800" b="1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Chai, Z. F.; Shi, W. Q*, et al</a:t>
            </a:r>
            <a:r>
              <a:rPr lang="en-US" altLang="zh-CN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Chem. Eur. J</a:t>
            </a: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25, 10309-10313.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Yu, J. P.</a:t>
            </a:r>
            <a:r>
              <a:rPr lang="en-US" altLang="zh-CN" sz="1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K</a:t>
            </a:r>
            <a:r>
              <a:rPr lang="en-US" altLang="zh-CN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800" b="1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Chai, Z. F; Shi, W. Q*, et al</a:t>
            </a:r>
            <a:r>
              <a:rPr lang="en-US" altLang="zh-CN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800" b="1" i="1" kern="100" dirty="0">
                <a:solidFill>
                  <a:srgbClr val="0000FF"/>
                </a:solidFill>
                <a:latin typeface="Times New Roman"/>
              </a:rPr>
              <a:t>Chin. J. Chem</a:t>
            </a:r>
            <a:r>
              <a:rPr lang="en-US" altLang="zh-CN" sz="1800" kern="100" dirty="0">
                <a:solidFill>
                  <a:schemeClr val="tx1"/>
                </a:solidFill>
                <a:latin typeface="Times New Roman"/>
              </a:rPr>
              <a:t>.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kern="100" dirty="0">
                <a:solidFill>
                  <a:schemeClr val="tx1"/>
                </a:solidFill>
                <a:latin typeface="Times New Roman"/>
              </a:rPr>
              <a:t>2021, 39, 2125-2131.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K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Chi, X.W.; Yu, J. P* ; Shi, W. Q*, et al</a:t>
            </a:r>
            <a:r>
              <a:rPr lang="en-US" altLang="zh-CN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altLang="zh-CN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Inorg. Chem.</a:t>
            </a:r>
            <a:r>
              <a:rPr lang="zh-CN" alt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zh-CN" alt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sv-SE" altLang="zh-CN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FB6DE15-917A-4B41-8622-9602EB7AC14F}"/>
              </a:ext>
            </a:extLst>
          </p:cNvPr>
          <p:cNvSpPr/>
          <p:nvPr/>
        </p:nvSpPr>
        <p:spPr>
          <a:xfrm>
            <a:off x="0" y="4145055"/>
            <a:ext cx="86406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发明专利</a:t>
            </a:r>
            <a:r>
              <a:rPr lang="zh-CN" altLang="zh-CN" sz="20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20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石伟群，</a:t>
            </a: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刘康</a:t>
            </a:r>
            <a:r>
              <a:rPr lang="zh-CN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，于吉攀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一种新型含氮四齿配体和中间体及其制备方法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ZL201910683967.7</a:t>
            </a:r>
            <a:r>
              <a:rPr lang="en-US" altLang="zh-CN" sz="1800" dirty="0">
                <a:solidFill>
                  <a:schemeClr val="tx1"/>
                </a:solidFill>
              </a:rPr>
              <a:t>) </a:t>
            </a:r>
            <a:endParaRPr lang="zh-CN" altLang="zh-CN" sz="18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CN" altLang="zh-CN" sz="20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5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>
            <a:extLst>
              <a:ext uri="{FF2B5EF4-FFF2-40B4-BE49-F238E27FC236}">
                <a16:creationId xmlns:a16="http://schemas.microsoft.com/office/drawing/2014/main" xmlns="" id="{5952E65D-18C6-4677-A31A-A001DA3951BD}"/>
              </a:ext>
            </a:extLst>
          </p:cNvPr>
          <p:cNvSpPr txBox="1">
            <a:spLocks/>
          </p:cNvSpPr>
          <p:nvPr/>
        </p:nvSpPr>
        <p:spPr>
          <a:xfrm>
            <a:off x="1139407" y="2601671"/>
            <a:ext cx="7332133" cy="1043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敬请各位专家批评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指正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！</a:t>
            </a:r>
            <a:endParaRPr lang="en-US" altLang="zh-CN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rPr>
              <a:t>谢谢！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869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3"/>
    </mc:Choice>
    <mc:Fallback xmlns="">
      <p:transition spd="slow" advTm="153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pic>
        <p:nvPicPr>
          <p:cNvPr id="36" name="图片占位符 4">
            <a:extLst>
              <a:ext uri="{FF2B5EF4-FFF2-40B4-BE49-F238E27FC236}">
                <a16:creationId xmlns="" xmlns:a16="http://schemas.microsoft.com/office/drawing/2014/main" id="{B0BC352F-137C-440D-A1BF-8D0521697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r="1309"/>
          <a:stretch>
            <a:fillRect/>
          </a:stretch>
        </p:blipFill>
        <p:spPr bwMode="auto">
          <a:xfrm>
            <a:off x="131825" y="1088528"/>
            <a:ext cx="2980184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8">
            <a:extLst>
              <a:ext uri="{FF2B5EF4-FFF2-40B4-BE49-F238E27FC236}">
                <a16:creationId xmlns="" xmlns:a16="http://schemas.microsoft.com/office/drawing/2014/main" id="{F4DDF857-1AE3-44A3-94B4-0F1D75963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/>
          <a:stretch/>
        </p:blipFill>
        <p:spPr bwMode="auto">
          <a:xfrm>
            <a:off x="41344" y="3030160"/>
            <a:ext cx="3208646" cy="25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="" xmlns:a16="http://schemas.microsoft.com/office/drawing/2014/main" id="{5B805FAF-E397-422F-879B-75AC85E0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3061" r="3925" b="2040"/>
          <a:stretch>
            <a:fillRect/>
          </a:stretch>
        </p:blipFill>
        <p:spPr bwMode="auto">
          <a:xfrm>
            <a:off x="3543206" y="2793503"/>
            <a:ext cx="989324" cy="102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419501" y="5939945"/>
            <a:ext cx="7536875" cy="4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核能的快速发展，离不开对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锕系配位化学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的广泛深入研究。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99792" y="5085184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核能作为一种清洁能源，核能发电比例逐年提升，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这不仅有利于降低碳排放量，还能缓解能源短缺问题。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5" name="图表 44"/>
          <p:cNvGraphicFramePr/>
          <p:nvPr>
            <p:extLst>
              <p:ext uri="{D42A27DB-BD31-4B8C-83A1-F6EECF244321}">
                <p14:modId xmlns:p14="http://schemas.microsoft.com/office/powerpoint/2010/main" val="1301292381"/>
              </p:ext>
            </p:extLst>
          </p:nvPr>
        </p:nvGraphicFramePr>
        <p:xfrm>
          <a:off x="4716016" y="1196752"/>
          <a:ext cx="3912129" cy="336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6" name="直接连接符 45"/>
          <p:cNvCxnSpPr/>
          <p:nvPr/>
        </p:nvCxnSpPr>
        <p:spPr>
          <a:xfrm>
            <a:off x="5011890" y="1941015"/>
            <a:ext cx="0" cy="551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724128" y="1747908"/>
            <a:ext cx="0" cy="168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228184" y="1603892"/>
            <a:ext cx="0" cy="168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732240" y="1603892"/>
            <a:ext cx="0" cy="168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100392" y="3548108"/>
            <a:ext cx="0" cy="168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60" name="矩形 59"/>
          <p:cNvSpPr/>
          <p:nvPr/>
        </p:nvSpPr>
        <p:spPr>
          <a:xfrm>
            <a:off x="244700" y="1021576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锕系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原子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的轨道及电子结构</a:t>
            </a:r>
            <a:endParaRPr lang="zh-CN" altLang="en-US" sz="1600" b="1" dirty="0">
              <a:solidFill>
                <a:srgbClr val="000000"/>
              </a:solidFill>
              <a:ea typeface="等线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90" y="1021576"/>
            <a:ext cx="3076147" cy="21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矩形 65"/>
          <p:cNvSpPr/>
          <p:nvPr/>
        </p:nvSpPr>
        <p:spPr>
          <a:xfrm>
            <a:off x="173750" y="5725705"/>
            <a:ext cx="8626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锕系原子存在</a:t>
            </a: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个简并的</a:t>
            </a: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轨道，成键形式复杂；</a:t>
            </a:r>
            <a:endParaRPr lang="en-US" altLang="zh-CN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5f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6d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轨道较为延展，容易发生能级交错，故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5f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6d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轨道均可参与成键。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" name="Picture 8" descr="C:\Users\Administrator\Desktop\mfi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75" y="1444355"/>
            <a:ext cx="2838647" cy="384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图片 7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3900" r="41604" b="36044"/>
          <a:stretch/>
        </p:blipFill>
        <p:spPr bwMode="auto">
          <a:xfrm>
            <a:off x="4903512" y="3366825"/>
            <a:ext cx="3031189" cy="2153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矩形 72"/>
          <p:cNvSpPr/>
          <p:nvPr/>
        </p:nvSpPr>
        <p:spPr>
          <a:xfrm>
            <a:off x="574080" y="5445224"/>
            <a:ext cx="372935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Liddle</a:t>
            </a:r>
            <a:r>
              <a:rPr lang="en-US" altLang="zh-CN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et al. </a:t>
            </a:r>
            <a:r>
              <a:rPr lang="en-US" altLang="zh-CN" sz="13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Angew</a:t>
            </a:r>
            <a:r>
              <a:rPr lang="en-US" altLang="zh-CN" sz="13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 </a:t>
            </a:r>
            <a:r>
              <a:rPr lang="en-US" altLang="zh-CN" sz="1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Chem. Int</a:t>
            </a:r>
            <a:r>
              <a:rPr lang="en-US" altLang="zh-CN" sz="13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 </a:t>
            </a:r>
            <a:r>
              <a:rPr lang="en-US" altLang="zh-CN" sz="1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Ed., </a:t>
            </a:r>
            <a:r>
              <a:rPr lang="en-US" altLang="zh-CN" sz="1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2009</a:t>
            </a:r>
            <a:r>
              <a:rPr lang="en-US" altLang="zh-CN" sz="1300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en-US" altLang="zh-CN" sz="13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48</a:t>
            </a:r>
            <a:r>
              <a:rPr lang="en-US" altLang="zh-CN" sz="1300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1077.</a:t>
            </a:r>
            <a:endParaRPr lang="zh-CN" altLang="en-US" sz="1300" dirty="0">
              <a:solidFill>
                <a:srgbClr val="00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545051" y="3074437"/>
            <a:ext cx="341651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Clark, et al. </a:t>
            </a:r>
            <a:r>
              <a:rPr lang="en-US" altLang="zh-CN" sz="13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Los Alamos Science., </a:t>
            </a:r>
            <a:r>
              <a:rPr lang="en-US" altLang="zh-CN" sz="1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2000</a:t>
            </a:r>
            <a:r>
              <a:rPr lang="en-US" altLang="zh-CN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en-US" altLang="zh-CN" sz="1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26</a:t>
            </a:r>
            <a:r>
              <a:rPr lang="en-US" altLang="zh-CN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364.</a:t>
            </a:r>
            <a:endParaRPr lang="zh-CN" altLang="en-US" sz="1300" dirty="0">
              <a:solidFill>
                <a:srgbClr val="00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446459" y="5459421"/>
            <a:ext cx="4167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Strittmatter</a:t>
            </a:r>
            <a:r>
              <a:rPr lang="en-US" altLang="zh-CN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et al.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J</a:t>
            </a:r>
            <a:r>
              <a:rPr lang="en-US" altLang="zh-CN" sz="14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Less-Common </a:t>
            </a:r>
            <a:r>
              <a:rPr lang="en-US" altLang="zh-CN" sz="14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Met. 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1989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149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 207.</a:t>
            </a:r>
            <a:endParaRPr lang="zh-CN" altLang="en-US" sz="1300" dirty="0">
              <a:solidFill>
                <a:srgbClr val="00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>
            <a:spLocks noChangeAspect="1"/>
          </p:cNvSpPr>
          <p:nvPr/>
        </p:nvSpPr>
        <p:spPr>
          <a:xfrm>
            <a:off x="83750" y="1163866"/>
            <a:ext cx="180000" cy="18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4520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24" y="1484784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非常规氧化态化合物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976510"/>
              </p:ext>
            </p:extLst>
          </p:nvPr>
        </p:nvGraphicFramePr>
        <p:xfrm>
          <a:off x="1780468" y="1718824"/>
          <a:ext cx="59817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S ChemDraw Drawing" r:id="rId3" imgW="4265723" imgH="3020544" progId="ChemDraw.Document.6.0">
                  <p:embed/>
                </p:oleObj>
              </mc:Choice>
              <mc:Fallback>
                <p:oleObj name="CS ChemDraw Drawing" r:id="rId3" imgW="4265723" imgH="30205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468" y="1718824"/>
                        <a:ext cx="5981700" cy="422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1627285" y="5923129"/>
            <a:ext cx="2806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 </a:t>
            </a:r>
            <a:r>
              <a:rPr lang="de-DE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de-DE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  <a:r>
              <a:rPr lang="de-DE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3970.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76612" y="3697708"/>
            <a:ext cx="2941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Am. Chem. Soc. </a:t>
            </a:r>
            <a:r>
              <a:rPr lang="de-DE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de-DE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de-DE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13310.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69965" y="3697708"/>
            <a:ext cx="1946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Chem</a:t>
            </a:r>
            <a:r>
              <a:rPr lang="en-US" altLang="zh-CN" sz="14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Sci.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2015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en-US" altLang="zh-CN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6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517.</a:t>
            </a:r>
            <a:endParaRPr lang="zh-CN" altLang="en-US" sz="1400" dirty="0">
              <a:solidFill>
                <a:srgbClr val="00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42289" y="5915615"/>
            <a:ext cx="2806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 </a:t>
            </a:r>
            <a:r>
              <a:rPr lang="de-DE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de-DE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de-DE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7425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对角圆角矩形 18"/>
          <p:cNvSpPr/>
          <p:nvPr/>
        </p:nvSpPr>
        <p:spPr>
          <a:xfrm>
            <a:off x="332357" y="2486008"/>
            <a:ext cx="972000" cy="1260000"/>
          </a:xfrm>
          <a:prstGeom prst="round2DiagRect">
            <a:avLst/>
          </a:prstGeom>
          <a:blipFill dpi="0" rotWithShape="1">
            <a:blip r:embed="rId5"/>
            <a:srcRect/>
            <a:stretch>
              <a:fillRect l="-9000" t="-6000" r="-28000" b="-7000"/>
            </a:stretch>
          </a:blipFill>
          <a:ln w="158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317" y="3906276"/>
            <a:ext cx="1452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William J. Evans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123" y="6230906"/>
            <a:ext cx="893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非常规氧化态化合物的还原性极强，故常规条件下极不稳定，极具挑战性。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4223" y="1041274"/>
            <a:ext cx="489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锕系金属有机化学的主要研究方向</a:t>
            </a:r>
            <a:endParaRPr lang="zh-CN" altLang="en-US" sz="1600" b="1" dirty="0">
              <a:solidFill>
                <a:srgbClr val="000000"/>
              </a:solidFill>
              <a:ea typeface="等线"/>
            </a:endParaRPr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85725" y="1176464"/>
            <a:ext cx="180000" cy="18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907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2" name="矩形 21"/>
          <p:cNvSpPr/>
          <p:nvPr/>
        </p:nvSpPr>
        <p:spPr>
          <a:xfrm>
            <a:off x="264223" y="1041274"/>
            <a:ext cx="489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锕系金属有机化学的主要研究方向</a:t>
            </a:r>
            <a:endParaRPr lang="zh-CN" altLang="en-US" sz="1600" b="1" dirty="0">
              <a:solidFill>
                <a:srgbClr val="000000"/>
              </a:solidFill>
              <a:ea typeface="等线"/>
            </a:endParaRPr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85725" y="1176464"/>
            <a:ext cx="180000" cy="18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等线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55493"/>
              </p:ext>
            </p:extLst>
          </p:nvPr>
        </p:nvGraphicFramePr>
        <p:xfrm>
          <a:off x="1693500" y="2148881"/>
          <a:ext cx="7034132" cy="1463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CS ChemDraw Drawing" r:id="rId3" imgW="5542696" imgH="1152144" progId="ChemDraw.Document.6.0">
                  <p:embed/>
                </p:oleObj>
              </mc:Choice>
              <mc:Fallback>
                <p:oleObj name="CS ChemDraw Drawing" r:id="rId3" imgW="5542696" imgH="11521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500" y="2148881"/>
                        <a:ext cx="7034132" cy="1463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175725" y="1476562"/>
            <a:ext cx="2893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锕系金属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配体多重键</a:t>
            </a:r>
            <a:endParaRPr lang="zh-CN" altLang="en-US" sz="2000" dirty="0"/>
          </a:p>
        </p:txBody>
      </p:sp>
      <p:pic>
        <p:nvPicPr>
          <p:cNvPr id="26" name="图片 25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544" y="2153071"/>
            <a:ext cx="972000" cy="1260000"/>
          </a:xfrm>
          <a:prstGeom prst="round2DiagRect">
            <a:avLst/>
          </a:prstGeom>
          <a:ln w="15875">
            <a:solidFill>
              <a:srgbClr val="0066FF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-40409" y="3530797"/>
            <a:ext cx="1717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Stephen T. </a:t>
            </a:r>
            <a:r>
              <a:rPr lang="en-US" altLang="zh-CN" sz="1400" b="1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Liddle</a:t>
            </a:r>
            <a:endParaRPr lang="en-US" altLang="zh-CN" sz="1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451500"/>
              </p:ext>
            </p:extLst>
          </p:nvPr>
        </p:nvGraphicFramePr>
        <p:xfrm>
          <a:off x="1043608" y="4149080"/>
          <a:ext cx="7872413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S ChemDraw Drawing" r:id="rId6" imgW="6899195" imgH="2174904" progId="ChemDraw.Document.6.0">
                  <p:embed/>
                </p:oleObj>
              </mc:Choice>
              <mc:Fallback>
                <p:oleObj name="CS ChemDraw Drawing" r:id="rId6" imgW="6899195" imgH="21749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149080"/>
                        <a:ext cx="7872413" cy="2481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825044" y="180333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≡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化合物</a:t>
            </a:r>
            <a:endParaRPr lang="zh-CN" altLang="en-US" b="1" baseline="-25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5044" y="38234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化合物</a:t>
            </a:r>
            <a:endParaRPr lang="zh-CN" altLang="en-US" b="1" baseline="-25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F5D847F7-8FF8-4BBE-AF86-0D9215385033}"/>
              </a:ext>
            </a:extLst>
          </p:cNvPr>
          <p:cNvSpPr/>
          <p:nvPr/>
        </p:nvSpPr>
        <p:spPr>
          <a:xfrm>
            <a:off x="3667583" y="3532543"/>
            <a:ext cx="228524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Science</a:t>
            </a:r>
            <a:r>
              <a:rPr lang="en-US" altLang="zh-CN" sz="14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2012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337</a:t>
            </a: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717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00205" y="6112531"/>
            <a:ext cx="2443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Nat. </a:t>
            </a:r>
            <a:r>
              <a:rPr lang="en-US" altLang="zh-CN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12884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2" name="矩形 21"/>
          <p:cNvSpPr/>
          <p:nvPr/>
        </p:nvSpPr>
        <p:spPr>
          <a:xfrm>
            <a:off x="264223" y="1041274"/>
            <a:ext cx="489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锕系金属有机化学的主要研究方向</a:t>
            </a:r>
            <a:endParaRPr lang="zh-CN" altLang="en-US" sz="1600" b="1" dirty="0">
              <a:solidFill>
                <a:srgbClr val="000000"/>
              </a:solidFill>
              <a:ea typeface="等线"/>
            </a:endParaRPr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85725" y="1176464"/>
            <a:ext cx="180000" cy="180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等线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750641"/>
              </p:ext>
            </p:extLst>
          </p:nvPr>
        </p:nvGraphicFramePr>
        <p:xfrm>
          <a:off x="1399281" y="1795765"/>
          <a:ext cx="5100851" cy="441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S ChemDraw Drawing" r:id="rId3" imgW="4709174" imgH="4079808" progId="ChemDraw.Document.6.0">
                  <p:embed/>
                </p:oleObj>
              </mc:Choice>
              <mc:Fallback>
                <p:oleObj name="CS ChemDraw Drawing" r:id="rId3" imgW="4709174" imgH="40798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9281" y="1795765"/>
                        <a:ext cx="5100851" cy="4418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 descr="C:\Users\Administrator\Desktop\d0dt03151h-p2.gif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5" y="2566929"/>
            <a:ext cx="972000" cy="1260000"/>
          </a:xfrm>
          <a:prstGeom prst="round2DiagRect">
            <a:avLst/>
          </a:prstGeom>
          <a:noFill/>
          <a:ln w="15875">
            <a:solidFill>
              <a:srgbClr val="00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6011" y="4005063"/>
            <a:ext cx="1471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John </a:t>
            </a:r>
            <a:r>
              <a:rPr lang="en-US" altLang="zh-CN" sz="1400" b="1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Arnord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527" y="1493868"/>
            <a:ext cx="3150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锕系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金属键化合物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2396255" y="6239828"/>
            <a:ext cx="3225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 </a:t>
            </a:r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3647-3654.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503763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光照条件下，形成锕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系金属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金属键化合物。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67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3629457" y="3322677"/>
            <a:ext cx="360040" cy="948691"/>
          </a:xfrm>
          <a:prstGeom prst="leftBrace">
            <a:avLst/>
          </a:prstGeom>
          <a:noFill/>
          <a:ln w="222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1671" y="321026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稳定性差；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429" y="359279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配位数高；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1865" y="3527380"/>
            <a:ext cx="2692401" cy="410857"/>
          </a:xfrm>
          <a:prstGeom prst="rect">
            <a:avLst/>
          </a:prstGeom>
          <a:solidFill>
            <a:srgbClr val="3333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低价态锕系金属特点</a:t>
            </a:r>
          </a:p>
        </p:txBody>
      </p:sp>
      <p:sp>
        <p:nvSpPr>
          <p:cNvPr id="8" name="矩形 7"/>
          <p:cNvSpPr/>
          <p:nvPr/>
        </p:nvSpPr>
        <p:spPr>
          <a:xfrm>
            <a:off x="3914408" y="403590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容易被氧化或歧化。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543" y="532288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齿螯合配位；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248" y="4926084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口袋型结构；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4248" y="5727735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反应位点可控。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上箭头 11"/>
          <p:cNvSpPr/>
          <p:nvPr/>
        </p:nvSpPr>
        <p:spPr>
          <a:xfrm rot="10800000">
            <a:off x="2003907" y="3998607"/>
            <a:ext cx="241622" cy="125146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937439" y="43755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促进发展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122" y="954441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rgbClr val="3333FF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关键科学问题</a:t>
            </a:r>
            <a:endParaRPr lang="zh-CN" altLang="en-US" sz="24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上箭头 14"/>
          <p:cNvSpPr/>
          <p:nvPr/>
        </p:nvSpPr>
        <p:spPr>
          <a:xfrm>
            <a:off x="2374549" y="3976337"/>
            <a:ext cx="241622" cy="125146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604594" y="43983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提高稳定性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050" y="1352988"/>
            <a:ext cx="7175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3333FF"/>
              </a:buClr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低价态锕系化合物的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电子结构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成键特点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还尚不明确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锕系金属多重键化合物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的合成还存在极大挑战。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（如：含</a:t>
            </a:r>
            <a:r>
              <a:rPr lang="en-US" altLang="zh-CN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Th≡N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键锕系化合物，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U≡C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键锕系化合物等）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3967" y="6028116"/>
            <a:ext cx="709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因此，有必要设计新型配体研究锕系金属化合物的成键等性质。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75017" y="5245407"/>
            <a:ext cx="1879108" cy="404850"/>
          </a:xfrm>
          <a:prstGeom prst="rect">
            <a:avLst/>
          </a:prstGeom>
          <a:solidFill>
            <a:srgbClr val="3333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三脚架配体特点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3541089" y="4991245"/>
            <a:ext cx="360040" cy="948691"/>
          </a:xfrm>
          <a:prstGeom prst="leftBrace">
            <a:avLst/>
          </a:prstGeom>
          <a:noFill/>
          <a:ln w="222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9923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1403648" y="142875"/>
            <a:ext cx="6192688" cy="725488"/>
          </a:xfrm>
          <a:prstGeom prst="rect">
            <a:avLst/>
          </a:prstGeom>
        </p:spPr>
        <p:txBody>
          <a:bodyPr rtlCol="0"/>
          <a:lstStyle/>
          <a:p>
            <a:pPr lvl="0" fontAlgn="auto"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893456"/>
              </p:ext>
            </p:extLst>
          </p:nvPr>
        </p:nvGraphicFramePr>
        <p:xfrm>
          <a:off x="539671" y="1398971"/>
          <a:ext cx="7267803" cy="381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S ChemDraw Drawing" r:id="rId3" imgW="6540891" imgH="3438288" progId="ChemDraw.Document.6.0">
                  <p:embed/>
                </p:oleObj>
              </mc:Choice>
              <mc:Fallback>
                <p:oleObj name="CS ChemDraw Drawing" r:id="rId3" imgW="6540891" imgH="343828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71" y="1398971"/>
                        <a:ext cx="7267803" cy="3818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2003" y="959009"/>
            <a:ext cx="460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已报道三脚架配体及锕系配合物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01" y="875751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</a:t>
            </a:r>
            <a:endParaRPr lang="zh-CN" altLang="en-US" dirty="0">
              <a:solidFill>
                <a:srgbClr val="000000"/>
              </a:solidFill>
              <a:ea typeface="等线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8759" y="5260938"/>
            <a:ext cx="6203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当前配体局限性：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配体骨架过于刚性或柔性；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2. 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合成难度大；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3. 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种类和数目有限。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默认设计模板">
  <a:themeElements>
    <a:clrScheme name="6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默认设计模板">
  <a:themeElements>
    <a:clrScheme name="6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Blends">
  <a:themeElements>
    <a:clrScheme name="2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默认设计模板">
  <a:themeElements>
    <a:clrScheme name="9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默认设计模板">
  <a:themeElements>
    <a:clrScheme name="10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课题组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默认设计模板">
  <a:themeElements>
    <a:clrScheme name="7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主题2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默认设计模板">
  <a:themeElements>
    <a:clrScheme name="20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0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默认设计模板">
  <a:themeElements>
    <a:clrScheme name="2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默认设计模板">
  <a:themeElements>
    <a:clrScheme name="2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默认设计模板">
  <a:themeElements>
    <a:clrScheme name="2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默认设计模板">
  <a:themeElements>
    <a:clrScheme name="25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默认设计模板">
  <a:themeElements>
    <a:clrScheme name="2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5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600" dirty="0">
            <a:solidFill>
              <a:schemeClr val="tx1"/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默认设计模板">
  <a:themeElements>
    <a:clrScheme name="8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ends">
  <a:themeElements>
    <a:clrScheme name="2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默认设计模板">
  <a:themeElements>
    <a:clrScheme name="9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默认设计模板">
  <a:themeElements>
    <a:clrScheme name="10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36660</TotalTime>
  <Words>1417</Words>
  <Application>Microsoft Office PowerPoint</Application>
  <PresentationFormat>全屏显示(4:3)</PresentationFormat>
  <Paragraphs>179</Paragraphs>
  <Slides>25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28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4" baseType="lpstr">
      <vt:lpstr>6_默认设计模板</vt:lpstr>
      <vt:lpstr>7_默认设计模板</vt:lpstr>
      <vt:lpstr>8_默认设计模板</vt:lpstr>
      <vt:lpstr>2_Blends</vt:lpstr>
      <vt:lpstr>1_Blends</vt:lpstr>
      <vt:lpstr>9_默认设计模板</vt:lpstr>
      <vt:lpstr>10_默认设计模板</vt:lpstr>
      <vt:lpstr>自定义设计方案</vt:lpstr>
      <vt:lpstr>1_自定义设计方案</vt:lpstr>
      <vt:lpstr>11_默认设计模板</vt:lpstr>
      <vt:lpstr>12_默认设计模板</vt:lpstr>
      <vt:lpstr>13_默认设计模板</vt:lpstr>
      <vt:lpstr>3_Blends</vt:lpstr>
      <vt:lpstr>4_Blends</vt:lpstr>
      <vt:lpstr>14_默认设计模板</vt:lpstr>
      <vt:lpstr>15_默认设计模板</vt:lpstr>
      <vt:lpstr>2_自定义设计方案</vt:lpstr>
      <vt:lpstr>3_自定义设计方案</vt:lpstr>
      <vt:lpstr>1_课题组4</vt:lpstr>
      <vt:lpstr>主题2</vt:lpstr>
      <vt:lpstr>20_默认设计模板</vt:lpstr>
      <vt:lpstr>21_默认设计模板</vt:lpstr>
      <vt:lpstr>22_默认设计模板</vt:lpstr>
      <vt:lpstr>23_默认设计模板</vt:lpstr>
      <vt:lpstr>25_默认设计模板</vt:lpstr>
      <vt:lpstr>24_默认设计模板</vt:lpstr>
      <vt:lpstr>4_自定义设计方案</vt:lpstr>
      <vt:lpstr>5_自定义设计方案</vt:lpstr>
      <vt:lpstr>CS ChemDraw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Administrator</cp:lastModifiedBy>
  <cp:revision>4039</cp:revision>
  <dcterms:created xsi:type="dcterms:W3CDTF">2010-06-04T08:12:01Z</dcterms:created>
  <dcterms:modified xsi:type="dcterms:W3CDTF">2022-06-29T08:49:03Z</dcterms:modified>
</cp:coreProperties>
</file>