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2" r:id="rId2"/>
  </p:sldMasterIdLst>
  <p:notesMasterIdLst>
    <p:notesMasterId r:id="rId13"/>
  </p:notesMasterIdLst>
  <p:sldIdLst>
    <p:sldId id="257" r:id="rId3"/>
    <p:sldId id="651" r:id="rId4"/>
    <p:sldId id="652" r:id="rId5"/>
    <p:sldId id="653" r:id="rId6"/>
    <p:sldId id="654" r:id="rId7"/>
    <p:sldId id="655" r:id="rId8"/>
    <p:sldId id="625" r:id="rId9"/>
    <p:sldId id="656" r:id="rId10"/>
    <p:sldId id="657" r:id="rId11"/>
    <p:sldId id="381" r:id="rId12"/>
  </p:sldIdLst>
  <p:sldSz cx="9144000" cy="6858000" type="screen4x3"/>
  <p:notesSz cx="6858000" cy="9144000"/>
  <p:embeddedFontLst>
    <p:embeddedFont>
      <p:font typeface="仿宋" panose="02010609060101010101" pitchFamily="49" charset="-122"/>
      <p:regular r:id="rId14"/>
    </p:embeddedFont>
    <p:embeddedFont>
      <p:font typeface="黑体" panose="02010609060101010101" pitchFamily="49" charset="-122"/>
      <p:regular r:id="rId15"/>
    </p:embeddedFont>
    <p:embeddedFont>
      <p:font typeface="微软雅黑" panose="020B0503020204020204" pitchFamily="34" charset="-122"/>
      <p:regular r:id="rId16"/>
      <p:bold r:id="rId17"/>
    </p:embeddedFont>
  </p:embeddedFont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96">
          <p15:clr>
            <a:srgbClr val="A4A3A4"/>
          </p15:clr>
        </p15:guide>
        <p15:guide id="2" pos="29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81CDFB"/>
    <a:srgbClr val="66FFFF"/>
    <a:srgbClr val="EBB3E3"/>
    <a:srgbClr val="80E49A"/>
    <a:srgbClr val="9ED8FC"/>
    <a:srgbClr val="FFFAF5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78"/>
    <p:restoredTop sz="91159"/>
  </p:normalViewPr>
  <p:slideViewPr>
    <p:cSldViewPr snapToObjects="1" showGuides="1">
      <p:cViewPr varScale="1">
        <p:scale>
          <a:sx n="114" d="100"/>
          <a:sy n="114" d="100"/>
        </p:scale>
        <p:origin x="1518" y="102"/>
      </p:cViewPr>
      <p:guideLst>
        <p:guide orient="horz" pos="2296"/>
        <p:guide pos="2925"/>
      </p:guideLst>
    </p:cSldViewPr>
  </p:slideViewPr>
  <p:notesTextViewPr>
    <p:cViewPr>
      <p:scale>
        <a:sx n="1" d="1"/>
        <a:sy n="1" d="1"/>
      </p:scale>
      <p:origin x="0" y="0"/>
    </p:cViewPr>
  </p:notesTextViewPr>
  <p:sorterViewPr showFormatting="0">
    <p:cViewPr>
      <p:scale>
        <a:sx n="65" d="100"/>
        <a:sy n="6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页眉占位符 3073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eaLnBrk="1" hangingPunct="1">
              <a:buFont typeface="Arial" panose="020B0604020202020204" pitchFamily="34" charset="0"/>
              <a:buNone/>
              <a:defRPr sz="120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5" name="日期占位符 3074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 eaLnBrk="1" hangingPunct="1">
              <a:buFont typeface="Arial" panose="020B0604020202020204" pitchFamily="34" charset="0"/>
              <a:buNone/>
              <a:defRPr sz="1200" noProof="1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4A6817F-725B-4AFC-AFD6-7173C9B959A7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2022/6/29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220" name="幻灯片图像占位符 307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11269" name="文本占位符 3076"/>
          <p:cNvSpPr>
            <a:spLocks noGrp="1" noRot="1" noChangeArrowheads="1"/>
          </p:cNvSpPr>
          <p:nvPr>
            <p:ph type="body" sz="quarter" idx="4294967295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第五级</a:t>
            </a:r>
          </a:p>
        </p:txBody>
      </p:sp>
      <p:sp>
        <p:nvSpPr>
          <p:cNvPr id="3078" name="页脚占位符 3077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eaLnBrk="1" hangingPunct="1">
              <a:buFont typeface="Arial" panose="020B0604020202020204" pitchFamily="34" charset="0"/>
              <a:buNone/>
              <a:defRPr sz="120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9" name="灯片编号占位符 3078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algn="r" eaLnBrk="1" hangingPunct="1">
              <a:buFont typeface="Arial" panose="020B0604020202020204" pitchFamily="34" charset="0"/>
              <a:buNone/>
              <a:defRPr sz="1200" noProof="1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912B60B-71B7-4656-A44F-074A37E9DDC2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可选过程 2049"/>
          <p:cNvSpPr>
            <a:spLocks noChangeArrowheads="1"/>
          </p:cNvSpPr>
          <p:nvPr/>
        </p:nvSpPr>
        <p:spPr bwMode="auto">
          <a:xfrm>
            <a:off x="0" y="2590800"/>
            <a:ext cx="9144000" cy="1219200"/>
          </a:xfrm>
          <a:prstGeom prst="flowChartAlternateProcess">
            <a:avLst/>
          </a:prstGeom>
          <a:gradFill rotWithShape="1">
            <a:gsLst>
              <a:gs pos="0">
                <a:srgbClr val="FFD9FF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新月形 2050"/>
          <p:cNvSpPr>
            <a:spLocks noChangeArrowheads="1"/>
          </p:cNvSpPr>
          <p:nvPr/>
        </p:nvSpPr>
        <p:spPr bwMode="auto">
          <a:xfrm rot="10800000">
            <a:off x="0" y="1447800"/>
            <a:ext cx="1905000" cy="3200400"/>
          </a:xfrm>
          <a:prstGeom prst="moon">
            <a:avLst>
              <a:gd name="adj" fmla="val 15833"/>
            </a:avLst>
          </a:prstGeom>
          <a:gradFill rotWithShape="1">
            <a:gsLst>
              <a:gs pos="0">
                <a:schemeClr val="bg1"/>
              </a:gs>
              <a:gs pos="50000">
                <a:srgbClr val="E2FF8F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新月形 2051"/>
          <p:cNvSpPr>
            <a:spLocks noChangeArrowheads="1"/>
          </p:cNvSpPr>
          <p:nvPr/>
        </p:nvSpPr>
        <p:spPr bwMode="auto">
          <a:xfrm rot="10800000">
            <a:off x="0" y="685800"/>
            <a:ext cx="1676400" cy="5410200"/>
          </a:xfrm>
          <a:prstGeom prst="moon">
            <a:avLst>
              <a:gd name="adj" fmla="val 16935"/>
            </a:avLst>
          </a:prstGeom>
          <a:gradFill rotWithShape="1">
            <a:gsLst>
              <a:gs pos="0">
                <a:srgbClr val="FFCC99"/>
              </a:gs>
              <a:gs pos="50000">
                <a:schemeClr val="bg1"/>
              </a:gs>
              <a:gs pos="100000">
                <a:srgbClr val="FFCC99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新月形 2052"/>
          <p:cNvSpPr>
            <a:spLocks noChangeArrowheads="1"/>
          </p:cNvSpPr>
          <p:nvPr/>
        </p:nvSpPr>
        <p:spPr bwMode="auto">
          <a:xfrm rot="10800000">
            <a:off x="0" y="1295400"/>
            <a:ext cx="1219200" cy="3733800"/>
          </a:xfrm>
          <a:prstGeom prst="moon">
            <a:avLst>
              <a:gd name="adj" fmla="val 18227"/>
            </a:avLst>
          </a:prstGeom>
          <a:gradFill rotWithShape="1">
            <a:gsLst>
              <a:gs pos="0">
                <a:schemeClr val="bg1"/>
              </a:gs>
              <a:gs pos="50000">
                <a:srgbClr val="CCFFFF"/>
              </a:gs>
              <a:gs pos="100000">
                <a:schemeClr val="bg1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4" name="标题 2053"/>
          <p:cNvSpPr>
            <a:spLocks noGrp="1"/>
          </p:cNvSpPr>
          <p:nvPr>
            <p:ph type="ctrTitle"/>
          </p:nvPr>
        </p:nvSpPr>
        <p:spPr>
          <a:xfrm>
            <a:off x="685800" y="2514600"/>
            <a:ext cx="7772400" cy="147002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lvl="0" algn="ctr">
              <a:buClrTx/>
              <a:buSzTx/>
              <a:buFontTx/>
              <a:defRPr sz="4000"/>
            </a:lvl1pPr>
          </a:lstStyle>
          <a:p>
            <a:pPr lvl="0"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2055" name="副标题 2054"/>
          <p:cNvSpPr>
            <a:spLocks noGrp="1"/>
          </p:cNvSpPr>
          <p:nvPr>
            <p:ph type="subTitle" idx="1"/>
          </p:nvPr>
        </p:nvSpPr>
        <p:spPr>
          <a:xfrm>
            <a:off x="687388" y="4038600"/>
            <a:ext cx="7772400" cy="6096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0" lvl="0" indent="0" algn="r">
              <a:buClrTx/>
              <a:buSzTx/>
              <a:buFontTx/>
              <a:buNone/>
              <a:defRPr sz="1600"/>
            </a:lvl1pPr>
            <a:lvl2pPr marL="457200" lvl="1" indent="0" algn="ctr">
              <a:buClrTx/>
              <a:buSzTx/>
              <a:buFontTx/>
              <a:buNone/>
              <a:defRPr sz="2000"/>
            </a:lvl2pPr>
            <a:lvl3pPr marL="914400" lvl="2" indent="0" algn="ctr">
              <a:buClrTx/>
              <a:buSzTx/>
              <a:buFontTx/>
              <a:buNone/>
              <a:defRPr sz="2000"/>
            </a:lvl3pPr>
            <a:lvl4pPr marL="1371600" lvl="3" indent="0" algn="ctr">
              <a:buClrTx/>
              <a:buSzTx/>
              <a:buFontTx/>
              <a:buNone/>
              <a:defRPr sz="2000"/>
            </a:lvl4pPr>
            <a:lvl5pPr marL="1828800" lvl="4" indent="0" algn="ctr">
              <a:buClrTx/>
              <a:buSzTx/>
              <a:buFontTx/>
              <a:buNone/>
              <a:defRPr sz="2000"/>
            </a:lvl5pPr>
          </a:lstStyle>
          <a:p>
            <a:pPr lvl="0" fontAlgn="base"/>
            <a:r>
              <a:rPr lang="zh-CN" altLang="en-US" strike="noStrike" noProof="1"/>
              <a:t>单击此处编辑母版副标题样式</a:t>
            </a:r>
          </a:p>
        </p:txBody>
      </p:sp>
    </p:spTree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150" y="1825625"/>
            <a:ext cx="3886200" cy="2098675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29150" y="4076700"/>
            <a:ext cx="3886200" cy="21002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可选过程 2049"/>
          <p:cNvSpPr>
            <a:spLocks noChangeArrowheads="1"/>
          </p:cNvSpPr>
          <p:nvPr/>
        </p:nvSpPr>
        <p:spPr bwMode="auto">
          <a:xfrm>
            <a:off x="0" y="2590800"/>
            <a:ext cx="9144000" cy="1219200"/>
          </a:xfrm>
          <a:prstGeom prst="flowChartAlternateProcess">
            <a:avLst/>
          </a:prstGeom>
          <a:gradFill rotWithShape="1">
            <a:gsLst>
              <a:gs pos="0">
                <a:srgbClr val="FFD9FF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新月形 2050"/>
          <p:cNvSpPr>
            <a:spLocks noChangeArrowheads="1"/>
          </p:cNvSpPr>
          <p:nvPr/>
        </p:nvSpPr>
        <p:spPr bwMode="auto">
          <a:xfrm rot="10800000">
            <a:off x="0" y="1447800"/>
            <a:ext cx="1905000" cy="3200400"/>
          </a:xfrm>
          <a:prstGeom prst="moon">
            <a:avLst>
              <a:gd name="adj" fmla="val 15833"/>
            </a:avLst>
          </a:prstGeom>
          <a:gradFill rotWithShape="1">
            <a:gsLst>
              <a:gs pos="0">
                <a:schemeClr val="bg1"/>
              </a:gs>
              <a:gs pos="50000">
                <a:srgbClr val="E2FF8F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新月形 2051"/>
          <p:cNvSpPr>
            <a:spLocks noChangeArrowheads="1"/>
          </p:cNvSpPr>
          <p:nvPr/>
        </p:nvSpPr>
        <p:spPr bwMode="auto">
          <a:xfrm rot="10800000">
            <a:off x="0" y="685800"/>
            <a:ext cx="1676400" cy="5410200"/>
          </a:xfrm>
          <a:prstGeom prst="moon">
            <a:avLst>
              <a:gd name="adj" fmla="val 16935"/>
            </a:avLst>
          </a:prstGeom>
          <a:gradFill rotWithShape="1">
            <a:gsLst>
              <a:gs pos="0">
                <a:srgbClr val="FFCC99"/>
              </a:gs>
              <a:gs pos="50000">
                <a:schemeClr val="bg1"/>
              </a:gs>
              <a:gs pos="100000">
                <a:srgbClr val="FFCC99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新月形 2052"/>
          <p:cNvSpPr>
            <a:spLocks noChangeArrowheads="1"/>
          </p:cNvSpPr>
          <p:nvPr/>
        </p:nvSpPr>
        <p:spPr bwMode="auto">
          <a:xfrm rot="10800000">
            <a:off x="0" y="1295400"/>
            <a:ext cx="1219200" cy="3733800"/>
          </a:xfrm>
          <a:prstGeom prst="moon">
            <a:avLst>
              <a:gd name="adj" fmla="val 18227"/>
            </a:avLst>
          </a:prstGeom>
          <a:gradFill rotWithShape="1">
            <a:gsLst>
              <a:gs pos="0">
                <a:schemeClr val="bg1"/>
              </a:gs>
              <a:gs pos="50000">
                <a:srgbClr val="CCFFFF"/>
              </a:gs>
              <a:gs pos="100000">
                <a:schemeClr val="bg1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4" name="标题 2053"/>
          <p:cNvSpPr>
            <a:spLocks noGrp="1"/>
          </p:cNvSpPr>
          <p:nvPr>
            <p:ph type="ctrTitle"/>
          </p:nvPr>
        </p:nvSpPr>
        <p:spPr>
          <a:xfrm>
            <a:off x="685800" y="2514600"/>
            <a:ext cx="7772400" cy="147002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lvl="0" algn="ctr">
              <a:buClrTx/>
              <a:buSzTx/>
              <a:buFontTx/>
              <a:defRPr sz="4000"/>
            </a:lvl1pPr>
          </a:lstStyle>
          <a:p>
            <a:pPr lvl="0"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2055" name="副标题 2054"/>
          <p:cNvSpPr>
            <a:spLocks noGrp="1"/>
          </p:cNvSpPr>
          <p:nvPr>
            <p:ph type="subTitle" idx="1"/>
          </p:nvPr>
        </p:nvSpPr>
        <p:spPr>
          <a:xfrm>
            <a:off x="687388" y="4038600"/>
            <a:ext cx="7772400" cy="6096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0" lvl="0" indent="0" algn="r">
              <a:buClrTx/>
              <a:buSzTx/>
              <a:buFontTx/>
              <a:buNone/>
              <a:defRPr sz="1600"/>
            </a:lvl1pPr>
            <a:lvl2pPr marL="457200" lvl="1" indent="0" algn="ctr">
              <a:buClrTx/>
              <a:buSzTx/>
              <a:buFontTx/>
              <a:buNone/>
              <a:defRPr sz="2000"/>
            </a:lvl2pPr>
            <a:lvl3pPr marL="914400" lvl="2" indent="0" algn="ctr">
              <a:buClrTx/>
              <a:buSzTx/>
              <a:buFontTx/>
              <a:buNone/>
              <a:defRPr sz="2000"/>
            </a:lvl3pPr>
            <a:lvl4pPr marL="1371600" lvl="3" indent="0" algn="ctr">
              <a:buClrTx/>
              <a:buSzTx/>
              <a:buFontTx/>
              <a:buNone/>
              <a:defRPr sz="2000"/>
            </a:lvl4pPr>
            <a:lvl5pPr marL="1828800" lvl="4" indent="0" algn="ctr">
              <a:buClrTx/>
              <a:buSzTx/>
              <a:buFontTx/>
              <a:buNone/>
              <a:defRPr sz="2000"/>
            </a:lvl5pPr>
          </a:lstStyle>
          <a:p>
            <a:pPr lvl="0" fontAlgn="base"/>
            <a:r>
              <a:rPr lang="zh-CN" altLang="en-US" strike="noStrike" noProof="1"/>
              <a:t>单击此处编辑母版副标题样式</a:t>
            </a:r>
          </a:p>
        </p:txBody>
      </p:sp>
    </p:spTree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rgbClr val="FF99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150" y="1825625"/>
            <a:ext cx="3886200" cy="2098675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29150" y="4076700"/>
            <a:ext cx="3886200" cy="21002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rgbClr val="FF99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流程图: 可选过程 1025"/>
          <p:cNvSpPr>
            <a:spLocks noChangeArrowheads="1"/>
          </p:cNvSpPr>
          <p:nvPr/>
        </p:nvSpPr>
        <p:spPr bwMode="auto">
          <a:xfrm>
            <a:off x="0" y="304800"/>
            <a:ext cx="9144000" cy="990600"/>
          </a:xfrm>
          <a:prstGeom prst="flowChartAlternateProcess">
            <a:avLst/>
          </a:prstGeom>
          <a:gradFill rotWithShape="1">
            <a:gsLst>
              <a:gs pos="0">
                <a:srgbClr val="FFEFFF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7" name="新月形 1026"/>
          <p:cNvSpPr>
            <a:spLocks noChangeArrowheads="1"/>
          </p:cNvSpPr>
          <p:nvPr/>
        </p:nvSpPr>
        <p:spPr bwMode="auto">
          <a:xfrm rot="10800000">
            <a:off x="0" y="1447800"/>
            <a:ext cx="1905000" cy="3200400"/>
          </a:xfrm>
          <a:prstGeom prst="moon">
            <a:avLst>
              <a:gd name="adj" fmla="val 15833"/>
            </a:avLst>
          </a:prstGeom>
          <a:gradFill rotWithShape="1">
            <a:gsLst>
              <a:gs pos="0">
                <a:schemeClr val="bg1"/>
              </a:gs>
              <a:gs pos="50000">
                <a:srgbClr val="E2FF8F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8" name="新月形 1027"/>
          <p:cNvSpPr>
            <a:spLocks noChangeArrowheads="1"/>
          </p:cNvSpPr>
          <p:nvPr/>
        </p:nvSpPr>
        <p:spPr bwMode="auto">
          <a:xfrm rot="10800000">
            <a:off x="0" y="685800"/>
            <a:ext cx="1676400" cy="5410200"/>
          </a:xfrm>
          <a:prstGeom prst="moon">
            <a:avLst>
              <a:gd name="adj" fmla="val 16935"/>
            </a:avLst>
          </a:prstGeom>
          <a:gradFill rotWithShape="1">
            <a:gsLst>
              <a:gs pos="0">
                <a:srgbClr val="FFCC99"/>
              </a:gs>
              <a:gs pos="50000">
                <a:schemeClr val="bg1"/>
              </a:gs>
              <a:gs pos="100000">
                <a:srgbClr val="FFCC99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新月形 1028"/>
          <p:cNvSpPr>
            <a:spLocks noChangeArrowheads="1"/>
          </p:cNvSpPr>
          <p:nvPr/>
        </p:nvSpPr>
        <p:spPr bwMode="auto">
          <a:xfrm rot="10800000">
            <a:off x="0" y="1295400"/>
            <a:ext cx="1219200" cy="3733800"/>
          </a:xfrm>
          <a:prstGeom prst="moon">
            <a:avLst>
              <a:gd name="adj" fmla="val 18227"/>
            </a:avLst>
          </a:prstGeom>
          <a:gradFill rotWithShape="1">
            <a:gsLst>
              <a:gs pos="0">
                <a:schemeClr val="bg1"/>
              </a:gs>
              <a:gs pos="50000">
                <a:srgbClr val="CCFFFF"/>
              </a:gs>
              <a:gs pos="100000">
                <a:schemeClr val="bg1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流程图: 可选过程 1029"/>
          <p:cNvSpPr>
            <a:spLocks noChangeArrowheads="1"/>
          </p:cNvSpPr>
          <p:nvPr/>
        </p:nvSpPr>
        <p:spPr bwMode="auto">
          <a:xfrm>
            <a:off x="1752600" y="1600200"/>
            <a:ext cx="7019925" cy="4495800"/>
          </a:xfrm>
          <a:prstGeom prst="flowChartAlternateProcess">
            <a:avLst/>
          </a:prstGeom>
          <a:solidFill>
            <a:srgbClr val="FFCC99">
              <a:alpha val="9804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1" name="标题 1030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32" name="文本占位符 1031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 kern="1200">
          <a:solidFill>
            <a:srgbClr val="FF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FF0066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FF0066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FF0066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FF0066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rgbClr val="FF0066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rgbClr val="FF0066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rgbClr val="FF0066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rgbClr val="FF0066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1600" kern="1200">
          <a:solidFill>
            <a:srgbClr val="FF9999"/>
          </a:solidFill>
          <a:latin typeface="+mn-lt"/>
          <a:ea typeface="+mn-ea"/>
          <a:cs typeface="+mn-cs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Char char="–"/>
        <a:defRPr sz="1400" kern="1200">
          <a:solidFill>
            <a:srgbClr val="FF9999"/>
          </a:solidFill>
          <a:latin typeface="+mn-lt"/>
          <a:ea typeface="+mn-ea"/>
          <a:cs typeface="+mn-cs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Char char="•"/>
        <a:defRPr sz="1200" kern="1200">
          <a:solidFill>
            <a:srgbClr val="FF9999"/>
          </a:solidFill>
          <a:latin typeface="+mn-lt"/>
          <a:ea typeface="+mn-ea"/>
          <a:cs typeface="+mn-cs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Char char="–"/>
        <a:defRPr sz="1000" kern="1200">
          <a:solidFill>
            <a:srgbClr val="FF9999"/>
          </a:solidFill>
          <a:latin typeface="+mn-lt"/>
          <a:ea typeface="+mn-ea"/>
          <a:cs typeface="+mn-cs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 kern="1200">
          <a:solidFill>
            <a:srgbClr val="FF9999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000" b="0" u="none" kern="1200" baseline="0">
          <a:solidFill>
            <a:srgbClr val="FF9999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000" b="0" u="none" kern="1200" baseline="0">
          <a:solidFill>
            <a:srgbClr val="FF9999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000" b="0" u="none" kern="1200" baseline="0">
          <a:solidFill>
            <a:srgbClr val="FF9999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000" b="0" u="none" kern="1200" baseline="0">
          <a:solidFill>
            <a:srgbClr val="FF9999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流程图: 可选过程 1025"/>
          <p:cNvSpPr>
            <a:spLocks noChangeArrowheads="1"/>
          </p:cNvSpPr>
          <p:nvPr/>
        </p:nvSpPr>
        <p:spPr bwMode="auto">
          <a:xfrm>
            <a:off x="0" y="304800"/>
            <a:ext cx="9144000" cy="990600"/>
          </a:xfrm>
          <a:prstGeom prst="flowChartAlternateProcess">
            <a:avLst/>
          </a:prstGeom>
          <a:gradFill rotWithShape="1">
            <a:gsLst>
              <a:gs pos="0">
                <a:srgbClr val="FFEFFF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3" name="新月形 1026"/>
          <p:cNvSpPr>
            <a:spLocks noChangeArrowheads="1"/>
          </p:cNvSpPr>
          <p:nvPr/>
        </p:nvSpPr>
        <p:spPr bwMode="auto">
          <a:xfrm rot="10800000">
            <a:off x="0" y="1447800"/>
            <a:ext cx="1905000" cy="3200400"/>
          </a:xfrm>
          <a:prstGeom prst="moon">
            <a:avLst>
              <a:gd name="adj" fmla="val 15833"/>
            </a:avLst>
          </a:prstGeom>
          <a:gradFill rotWithShape="1">
            <a:gsLst>
              <a:gs pos="0">
                <a:schemeClr val="bg1"/>
              </a:gs>
              <a:gs pos="50000">
                <a:srgbClr val="E2FF8F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4" name="新月形 1027"/>
          <p:cNvSpPr>
            <a:spLocks noChangeArrowheads="1"/>
          </p:cNvSpPr>
          <p:nvPr/>
        </p:nvSpPr>
        <p:spPr bwMode="auto">
          <a:xfrm rot="10800000">
            <a:off x="0" y="685800"/>
            <a:ext cx="1676400" cy="5410200"/>
          </a:xfrm>
          <a:prstGeom prst="moon">
            <a:avLst>
              <a:gd name="adj" fmla="val 16935"/>
            </a:avLst>
          </a:prstGeom>
          <a:gradFill rotWithShape="1">
            <a:gsLst>
              <a:gs pos="0">
                <a:srgbClr val="FFCC99"/>
              </a:gs>
              <a:gs pos="50000">
                <a:schemeClr val="bg1"/>
              </a:gs>
              <a:gs pos="100000">
                <a:srgbClr val="FFCC99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5" name="新月形 1028"/>
          <p:cNvSpPr>
            <a:spLocks noChangeArrowheads="1"/>
          </p:cNvSpPr>
          <p:nvPr/>
        </p:nvSpPr>
        <p:spPr bwMode="auto">
          <a:xfrm rot="10800000">
            <a:off x="0" y="1295400"/>
            <a:ext cx="1219200" cy="3733800"/>
          </a:xfrm>
          <a:prstGeom prst="moon">
            <a:avLst>
              <a:gd name="adj" fmla="val 18227"/>
            </a:avLst>
          </a:prstGeom>
          <a:gradFill rotWithShape="1">
            <a:gsLst>
              <a:gs pos="0">
                <a:schemeClr val="bg1"/>
              </a:gs>
              <a:gs pos="50000">
                <a:srgbClr val="CCFFFF"/>
              </a:gs>
              <a:gs pos="100000">
                <a:schemeClr val="bg1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6" name="流程图: 可选过程 1029"/>
          <p:cNvSpPr>
            <a:spLocks noChangeArrowheads="1"/>
          </p:cNvSpPr>
          <p:nvPr/>
        </p:nvSpPr>
        <p:spPr bwMode="auto">
          <a:xfrm>
            <a:off x="1752600" y="1600200"/>
            <a:ext cx="7019925" cy="4495800"/>
          </a:xfrm>
          <a:prstGeom prst="flowChartAlternateProcess">
            <a:avLst/>
          </a:prstGeom>
          <a:solidFill>
            <a:srgbClr val="FFCC99">
              <a:alpha val="9804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5" name="标题 1030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2056" name="文本占位符 1031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 kern="1200">
          <a:solidFill>
            <a:srgbClr val="FF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FF0066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FF0066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FF0066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FF0066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rgbClr val="FF0066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rgbClr val="FF0066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rgbClr val="FF0066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rgbClr val="FF0066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1600" kern="1200">
          <a:solidFill>
            <a:srgbClr val="FF9999"/>
          </a:solidFill>
          <a:latin typeface="+mn-lt"/>
          <a:ea typeface="+mn-ea"/>
          <a:cs typeface="+mn-cs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Char char="–"/>
        <a:defRPr sz="1400" kern="1200">
          <a:solidFill>
            <a:srgbClr val="FF9999"/>
          </a:solidFill>
          <a:latin typeface="+mn-lt"/>
          <a:ea typeface="+mn-ea"/>
          <a:cs typeface="+mn-cs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Char char="•"/>
        <a:defRPr sz="1200" kern="1200">
          <a:solidFill>
            <a:srgbClr val="FF9999"/>
          </a:solidFill>
          <a:latin typeface="+mn-lt"/>
          <a:ea typeface="+mn-ea"/>
          <a:cs typeface="+mn-cs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Char char="–"/>
        <a:defRPr sz="1000" kern="1200">
          <a:solidFill>
            <a:srgbClr val="FF9999"/>
          </a:solidFill>
          <a:latin typeface="+mn-lt"/>
          <a:ea typeface="+mn-ea"/>
          <a:cs typeface="+mn-cs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 kern="1200">
          <a:solidFill>
            <a:srgbClr val="FF9999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000" b="0" u="none" kern="1200" baseline="0">
          <a:solidFill>
            <a:srgbClr val="FF9999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000" b="0" u="none" kern="1200" baseline="0">
          <a:solidFill>
            <a:srgbClr val="FF9999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000" b="0" u="none" kern="1200" baseline="0">
          <a:solidFill>
            <a:srgbClr val="FF9999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000" b="0" u="none" kern="1200" baseline="0">
          <a:solidFill>
            <a:srgbClr val="FF9999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ctrTitle"/>
          </p:nvPr>
        </p:nvSpPr>
        <p:spPr>
          <a:xfrm>
            <a:off x="1189038" y="2081213"/>
            <a:ext cx="6696075" cy="2087563"/>
          </a:xfrm>
        </p:spPr>
        <p:txBody>
          <a:bodyPr vert="horz" wrap="square" lIns="91440" tIns="45720" rIns="91440" bIns="45720" anchor="ctr" anchorCtr="0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3200" b="1" i="0" u="none" strike="noStrike" kern="1200" cap="none" spc="0" normalizeH="0" baseline="0" noProof="1">
                <a:solidFill>
                  <a:schemeClr val="tx1"/>
                </a:solidFill>
                <a:latin typeface="+mj-lt"/>
                <a:ea typeface="黑体" panose="02010609060101010101" pitchFamily="49" charset="-122"/>
                <a:cs typeface="+mj-cs"/>
              </a:rPr>
              <a:t>Preparation of Purely Organic Anhydrous Proton Conducting Materials by Mechanochemistry</a:t>
            </a:r>
          </a:p>
        </p:txBody>
      </p:sp>
      <p:sp>
        <p:nvSpPr>
          <p:cNvPr id="10242" name="副标题 5"/>
          <p:cNvSpPr>
            <a:spLocks noGrp="1"/>
          </p:cNvSpPr>
          <p:nvPr>
            <p:ph type="subTitle" idx="4294967295"/>
          </p:nvPr>
        </p:nvSpPr>
        <p:spPr>
          <a:xfrm>
            <a:off x="2987675" y="4491038"/>
            <a:ext cx="2982913" cy="1511300"/>
          </a:xfrm>
        </p:spPr>
        <p:txBody>
          <a:bodyPr vert="horz" wrap="square" lIns="91440" tIns="45720" rIns="91440" bIns="45720" anchor="t" anchorCtr="0"/>
          <a:lstStyle>
            <a:lvl1pPr marL="0" lvl="0" indent="0" algn="ctr">
              <a:buClrTx/>
              <a:buSzTx/>
              <a:buFontTx/>
              <a:defRPr/>
            </a:lvl1pPr>
            <a:lvl2pPr marL="457200" lvl="1" indent="0" algn="ctr">
              <a:buClrTx/>
              <a:buSzTx/>
              <a:buFontTx/>
              <a:defRPr/>
            </a:lvl2pPr>
            <a:lvl3pPr marL="914400" lvl="2" indent="0" algn="ctr">
              <a:buClrTx/>
              <a:buSzTx/>
              <a:buFontTx/>
              <a:defRPr/>
            </a:lvl3pPr>
            <a:lvl4pPr marL="1371600" lvl="3" indent="0" algn="ctr">
              <a:buClrTx/>
              <a:buSzTx/>
              <a:buFontTx/>
              <a:defRPr/>
            </a:lvl4pPr>
            <a:lvl5pPr marL="1828800" lvl="4" indent="0" algn="ctr">
              <a:buClrTx/>
              <a:buSzTx/>
              <a:buFontTx/>
              <a:defRPr/>
            </a:lvl5pPr>
          </a:lstStyle>
          <a:p>
            <a:pPr marL="0" lvl="0" indent="0" algn="ctr" eaLnBrk="1" hangingPunct="1">
              <a:lnSpc>
                <a:spcPct val="200000"/>
              </a:lnSpc>
              <a:buNone/>
            </a:pPr>
            <a:r>
              <a:rPr lang="en-US" altLang="zh-CN" sz="2400" dirty="0">
                <a:solidFill>
                  <a:schemeClr val="tx1"/>
                </a:solidFill>
                <a:ea typeface="黑体" panose="02010609060101010101" pitchFamily="49" charset="-122"/>
              </a:rPr>
              <a:t>Yating Zhou</a:t>
            </a:r>
            <a:endParaRPr lang="zh-CN" altLang="en-US" sz="2400" dirty="0">
              <a:solidFill>
                <a:schemeClr val="tx1"/>
              </a:solidFill>
              <a:ea typeface="黑体" panose="02010609060101010101" pitchFamily="49" charset="-122"/>
            </a:endParaRPr>
          </a:p>
          <a:p>
            <a:pPr marL="0" lvl="0" indent="0" algn="ctr" eaLnBrk="1" hangingPunct="1">
              <a:lnSpc>
                <a:spcPct val="200000"/>
              </a:lnSpc>
              <a:buNone/>
            </a:pPr>
            <a:r>
              <a:rPr lang="en-US" altLang="zh-CN" sz="2400" dirty="0">
                <a:solidFill>
                  <a:schemeClr val="tx1"/>
                </a:solidFill>
                <a:ea typeface="黑体" panose="02010609060101010101" pitchFamily="49" charset="-122"/>
              </a:rPr>
              <a:t>2022/06/30</a:t>
            </a:r>
            <a:endParaRPr lang="zh-CN" altLang="en-US" sz="2400" dirty="0">
              <a:ea typeface="黑体" panose="02010609060101010101" pitchFamily="49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 advTm="21597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文本框 2"/>
          <p:cNvSpPr txBox="1"/>
          <p:nvPr/>
        </p:nvSpPr>
        <p:spPr>
          <a:xfrm>
            <a:off x="2339975" y="2565400"/>
            <a:ext cx="3656013" cy="83026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 eaLnBrk="0" hangingPunct="0"/>
            <a:r>
              <a:rPr lang="en-US" altLang="zh-CN" sz="4800" b="1" dirty="0">
                <a:latin typeface="Arial" panose="020B0604020202020204" pitchFamily="34" charset="0"/>
                <a:ea typeface="宋体" panose="02010600030101010101" pitchFamily="2" charset="-122"/>
              </a:rPr>
              <a:t>Thank You !</a:t>
            </a:r>
            <a:endParaRPr lang="zh-CN" altLang="en-US" sz="48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6386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625" y="3397250"/>
            <a:ext cx="2857500" cy="2857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7" name="文本框 1"/>
          <p:cNvSpPr txBox="1"/>
          <p:nvPr/>
        </p:nvSpPr>
        <p:spPr>
          <a:xfrm>
            <a:off x="749300" y="4826000"/>
            <a:ext cx="5140325" cy="36988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 eaLnBrk="0" hangingPunct="0"/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Your advice is always welcome and appreciated!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5">
            <a:extLst>
              <a:ext uri="{FF2B5EF4-FFF2-40B4-BE49-F238E27FC236}">
                <a16:creationId xmlns:a16="http://schemas.microsoft.com/office/drawing/2014/main" id="{7124289E-7734-4CED-AA2A-839764199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368" y="607347"/>
            <a:ext cx="66976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0" hangingPunct="0"/>
            <a:r>
              <a:rPr lang="zh-CN" altLang="en-US" b="1" dirty="0"/>
              <a:t>课题名称：</a:t>
            </a:r>
            <a:endParaRPr lang="en-US" altLang="zh-CN" b="1" dirty="0"/>
          </a:p>
          <a:p>
            <a:pPr algn="just" eaLnBrk="0" hangingPunct="0"/>
            <a:r>
              <a:rPr lang="zh-CN" altLang="en-US" b="1" dirty="0"/>
              <a:t>机械化学法制备纯有机型无水质子导体材料</a:t>
            </a:r>
          </a:p>
        </p:txBody>
      </p:sp>
      <p:pic>
        <p:nvPicPr>
          <p:cNvPr id="8" name="图片 1">
            <a:extLst>
              <a:ext uri="{FF2B5EF4-FFF2-40B4-BE49-F238E27FC236}">
                <a16:creationId xmlns:a16="http://schemas.microsoft.com/office/drawing/2014/main" id="{D00B7CDE-9316-4FA2-9848-AD4C1061D07C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438"/>
          <a:stretch>
            <a:fillRect/>
          </a:stretch>
        </p:blipFill>
        <p:spPr bwMode="auto">
          <a:xfrm>
            <a:off x="4013200" y="1556097"/>
            <a:ext cx="4506913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本框 5">
            <a:extLst>
              <a:ext uri="{FF2B5EF4-FFF2-40B4-BE49-F238E27FC236}">
                <a16:creationId xmlns:a16="http://schemas.microsoft.com/office/drawing/2014/main" id="{D512163D-68AA-4EE7-8C6D-B408D4756B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138" y="3573016"/>
            <a:ext cx="8374062" cy="368300"/>
          </a:xfrm>
          <a:prstGeom prst="rect">
            <a:avLst/>
          </a:prstGeom>
          <a:noFill/>
          <a:ln w="9525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just" eaLnBrk="0" hangingPunct="0"/>
            <a:r>
              <a:rPr lang="en-US" altLang="zh-CN"/>
              <a:t>Vehicle</a:t>
            </a:r>
            <a:r>
              <a:rPr lang="zh-CN" altLang="en-US"/>
              <a:t>机理局限性：严重依赖运输载体，高温（大于</a:t>
            </a:r>
            <a:r>
              <a:rPr lang="en-US" altLang="zh-CN"/>
              <a:t>100℃</a:t>
            </a:r>
            <a:r>
              <a:rPr lang="zh-CN" altLang="en-US"/>
              <a:t>）不适用，如</a:t>
            </a:r>
            <a:r>
              <a:rPr lang="en-US" altLang="zh-CN"/>
              <a:t>Nafion</a:t>
            </a:r>
            <a:r>
              <a:rPr lang="zh-CN" altLang="en-US"/>
              <a:t>。</a:t>
            </a:r>
          </a:p>
        </p:txBody>
      </p:sp>
      <p:sp>
        <p:nvSpPr>
          <p:cNvPr id="10" name="文本框 1">
            <a:extLst>
              <a:ext uri="{FF2B5EF4-FFF2-40B4-BE49-F238E27FC236}">
                <a16:creationId xmlns:a16="http://schemas.microsoft.com/office/drawing/2014/main" id="{04FD486D-9A3B-4144-A98C-D158A26D74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138" y="2048222"/>
            <a:ext cx="1096962" cy="646113"/>
          </a:xfrm>
          <a:prstGeom prst="rect">
            <a:avLst/>
          </a:prstGeom>
          <a:noFill/>
          <a:ln w="25400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zh-CN" altLang="en-US"/>
              <a:t>质子导体</a:t>
            </a:r>
          </a:p>
          <a:p>
            <a:r>
              <a:rPr lang="zh-CN" altLang="en-US"/>
              <a:t>导电机理</a:t>
            </a:r>
          </a:p>
        </p:txBody>
      </p:sp>
      <p:sp>
        <p:nvSpPr>
          <p:cNvPr id="12" name="文本框 4">
            <a:extLst>
              <a:ext uri="{FF2B5EF4-FFF2-40B4-BE49-F238E27FC236}">
                <a16:creationId xmlns:a16="http://schemas.microsoft.com/office/drawing/2014/main" id="{4A95D678-0B43-4A76-BD44-01F185FB69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6713" y="1660872"/>
            <a:ext cx="2249487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0" hangingPunct="0"/>
            <a:r>
              <a:rPr lang="en-US" altLang="zh-CN" b="1">
                <a:solidFill>
                  <a:srgbClr val="0099FF"/>
                </a:solidFill>
              </a:rPr>
              <a:t>Vehicle</a:t>
            </a:r>
            <a:r>
              <a:rPr lang="zh-CN" altLang="en-US" b="1">
                <a:solidFill>
                  <a:srgbClr val="0099FF"/>
                </a:solidFill>
              </a:rPr>
              <a:t>机理</a:t>
            </a:r>
            <a:r>
              <a:rPr lang="en-US" altLang="zh-CN" b="1">
                <a:solidFill>
                  <a:srgbClr val="0099FF"/>
                </a:solidFill>
              </a:rPr>
              <a:t>(a)</a:t>
            </a:r>
            <a:r>
              <a:rPr lang="en-US" altLang="zh-CN"/>
              <a:t>: </a:t>
            </a:r>
          </a:p>
          <a:p>
            <a:pPr algn="just" eaLnBrk="0" hangingPunct="0"/>
            <a:r>
              <a:rPr lang="zh-CN" altLang="en-US"/>
              <a:t>有运输载体，如</a:t>
            </a:r>
            <a:r>
              <a:rPr lang="en-US" altLang="zh-CN"/>
              <a:t>H</a:t>
            </a:r>
            <a:r>
              <a:rPr lang="en-US" altLang="zh-CN" baseline="-25000"/>
              <a:t>2</a:t>
            </a:r>
            <a:r>
              <a:rPr lang="en-US" altLang="zh-CN"/>
              <a:t>O</a:t>
            </a:r>
          </a:p>
          <a:p>
            <a:pPr algn="just" eaLnBrk="0" hangingPunct="0"/>
            <a:endParaRPr lang="zh-CN" altLang="en-US"/>
          </a:p>
        </p:txBody>
      </p:sp>
      <p:sp>
        <p:nvSpPr>
          <p:cNvPr id="13" name="文本框 4">
            <a:extLst>
              <a:ext uri="{FF2B5EF4-FFF2-40B4-BE49-F238E27FC236}">
                <a16:creationId xmlns:a16="http://schemas.microsoft.com/office/drawing/2014/main" id="{9BD8F239-8971-4BBC-9D8B-FF1A7D20E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6713" y="2475260"/>
            <a:ext cx="26130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0" hangingPunct="0"/>
            <a:r>
              <a:rPr lang="en-US" altLang="zh-CN" b="1">
                <a:solidFill>
                  <a:srgbClr val="0099FF"/>
                </a:solidFill>
              </a:rPr>
              <a:t>Grotthuss</a:t>
            </a:r>
            <a:r>
              <a:rPr lang="zh-CN" altLang="en-US" b="1">
                <a:solidFill>
                  <a:srgbClr val="0099FF"/>
                </a:solidFill>
              </a:rPr>
              <a:t>机理</a:t>
            </a:r>
            <a:r>
              <a:rPr lang="en-US" altLang="zh-CN" b="1">
                <a:solidFill>
                  <a:srgbClr val="0099FF"/>
                </a:solidFill>
              </a:rPr>
              <a:t>(b)</a:t>
            </a:r>
            <a:r>
              <a:rPr lang="en-US" altLang="zh-CN"/>
              <a:t>: </a:t>
            </a:r>
          </a:p>
          <a:p>
            <a:pPr algn="just" eaLnBrk="0" hangingPunct="0"/>
            <a:r>
              <a:rPr lang="zh-CN" altLang="en-US"/>
              <a:t>无运输载体</a:t>
            </a:r>
          </a:p>
        </p:txBody>
      </p:sp>
      <p:sp>
        <p:nvSpPr>
          <p:cNvPr id="14" name="左大括号 13">
            <a:extLst>
              <a:ext uri="{FF2B5EF4-FFF2-40B4-BE49-F238E27FC236}">
                <a16:creationId xmlns:a16="http://schemas.microsoft.com/office/drawing/2014/main" id="{2FE23D98-3D61-49C2-96EE-C2C7202AEE74}"/>
              </a:ext>
            </a:extLst>
          </p:cNvPr>
          <p:cNvSpPr/>
          <p:nvPr/>
        </p:nvSpPr>
        <p:spPr>
          <a:xfrm>
            <a:off x="1579563" y="1660872"/>
            <a:ext cx="76200" cy="1428750"/>
          </a:xfrm>
          <a:prstGeom prst="leftBrace">
            <a:avLst/>
          </a:prstGeom>
          <a:ln w="3492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 lang="zh-CN" altLang="en-US" noProof="1"/>
          </a:p>
        </p:txBody>
      </p:sp>
      <p:sp>
        <p:nvSpPr>
          <p:cNvPr id="15" name="箭头: 右 14">
            <a:extLst>
              <a:ext uri="{FF2B5EF4-FFF2-40B4-BE49-F238E27FC236}">
                <a16:creationId xmlns:a16="http://schemas.microsoft.com/office/drawing/2014/main" id="{CA8C2E1B-2875-4816-8D75-71247A735FD1}"/>
              </a:ext>
            </a:extLst>
          </p:cNvPr>
          <p:cNvSpPr/>
          <p:nvPr/>
        </p:nvSpPr>
        <p:spPr>
          <a:xfrm>
            <a:off x="2994025" y="4758333"/>
            <a:ext cx="1293813" cy="1825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sp>
        <p:nvSpPr>
          <p:cNvPr id="19" name="文本框 15">
            <a:extLst>
              <a:ext uri="{FF2B5EF4-FFF2-40B4-BE49-F238E27FC236}">
                <a16:creationId xmlns:a16="http://schemas.microsoft.com/office/drawing/2014/main" id="{AB8137CA-6228-4877-BF27-DB277663F0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5000" y="4518620"/>
            <a:ext cx="4348163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0" hangingPunct="0">
              <a:buFont typeface="Wingdings" panose="05000000000000000000" pitchFamily="2" charset="2"/>
              <a:buChar char="Ø"/>
            </a:pPr>
            <a:r>
              <a:rPr lang="zh-CN" altLang="en-US"/>
              <a:t>含有金属阳离子，设计自由度较小；</a:t>
            </a:r>
          </a:p>
          <a:p>
            <a:pPr algn="just" eaLnBrk="0" hangingPunct="0">
              <a:buFont typeface="Wingdings" panose="05000000000000000000" pitchFamily="2" charset="2"/>
              <a:buChar char="Ø"/>
            </a:pPr>
            <a:r>
              <a:rPr lang="zh-CN" altLang="en-US"/>
              <a:t>材料退役后的重金属污染。</a:t>
            </a:r>
          </a:p>
        </p:txBody>
      </p:sp>
      <p:sp>
        <p:nvSpPr>
          <p:cNvPr id="20" name="文本框 9">
            <a:extLst>
              <a:ext uri="{FF2B5EF4-FFF2-40B4-BE49-F238E27FC236}">
                <a16:creationId xmlns:a16="http://schemas.microsoft.com/office/drawing/2014/main" id="{F9AE7254-9D75-4A05-9DC9-67EBBF038A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9275" y="4491633"/>
            <a:ext cx="8683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/>
              <a:t>无机型</a:t>
            </a:r>
          </a:p>
        </p:txBody>
      </p:sp>
      <p:sp>
        <p:nvSpPr>
          <p:cNvPr id="21" name="箭头: 圆角右 20">
            <a:extLst>
              <a:ext uri="{FF2B5EF4-FFF2-40B4-BE49-F238E27FC236}">
                <a16:creationId xmlns:a16="http://schemas.microsoft.com/office/drawing/2014/main" id="{94B30EF2-E5C0-48B7-979C-0DEDDD005893}"/>
              </a:ext>
            </a:extLst>
          </p:cNvPr>
          <p:cNvSpPr/>
          <p:nvPr/>
        </p:nvSpPr>
        <p:spPr>
          <a:xfrm flipV="1">
            <a:off x="1852613" y="5139333"/>
            <a:ext cx="1906587" cy="817562"/>
          </a:xfrm>
          <a:prstGeom prst="bentArrow">
            <a:avLst>
              <a:gd name="adj1" fmla="val 8690"/>
              <a:gd name="adj2" fmla="val 13045"/>
              <a:gd name="adj3" fmla="val 11522"/>
              <a:gd name="adj4" fmla="val 422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2" name="文本框 19">
            <a:extLst>
              <a:ext uri="{FF2B5EF4-FFF2-40B4-BE49-F238E27FC236}">
                <a16:creationId xmlns:a16="http://schemas.microsoft.com/office/drawing/2014/main" id="{85A5257E-4B6F-47B5-86EF-AB019D5F5C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9950" y="5426670"/>
            <a:ext cx="8683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/>
              <a:t>有机型</a:t>
            </a:r>
          </a:p>
        </p:txBody>
      </p:sp>
      <p:sp>
        <p:nvSpPr>
          <p:cNvPr id="23" name="文本框 20">
            <a:extLst>
              <a:ext uri="{FF2B5EF4-FFF2-40B4-BE49-F238E27FC236}">
                <a16:creationId xmlns:a16="http://schemas.microsoft.com/office/drawing/2014/main" id="{D3B3FDAD-F795-4D32-B600-9D28B6E88D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4275" y="5386983"/>
            <a:ext cx="48133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buFont typeface="Wingdings" panose="05000000000000000000" pitchFamily="2" charset="2"/>
              <a:buChar char="ü"/>
            </a:pPr>
            <a:r>
              <a:rPr lang="zh-CN" altLang="en-US"/>
              <a:t>分子或晶体结构更多样；</a:t>
            </a:r>
          </a:p>
          <a:p>
            <a:pPr eaLnBrk="0" hangingPunct="0">
              <a:buFont typeface="Wingdings" panose="05000000000000000000" pitchFamily="2" charset="2"/>
              <a:buChar char="ü"/>
            </a:pPr>
            <a:r>
              <a:rPr lang="zh-CN" altLang="en-US"/>
              <a:t>设计自由度高，可以系统人工合成和研究；</a:t>
            </a:r>
          </a:p>
          <a:p>
            <a:pPr eaLnBrk="0" hangingPunct="0">
              <a:buFont typeface="Wingdings" panose="05000000000000000000" pitchFamily="2" charset="2"/>
              <a:buChar char="ü"/>
            </a:pPr>
            <a:r>
              <a:rPr lang="zh-CN" altLang="en-US"/>
              <a:t>废物处理环节简单（焚烧）。</a:t>
            </a:r>
          </a:p>
        </p:txBody>
      </p:sp>
      <p:sp>
        <p:nvSpPr>
          <p:cNvPr id="24" name="星形: 五角 23">
            <a:extLst>
              <a:ext uri="{FF2B5EF4-FFF2-40B4-BE49-F238E27FC236}">
                <a16:creationId xmlns:a16="http://schemas.microsoft.com/office/drawing/2014/main" id="{85A8058B-CE53-48E5-AC99-A21E0C3ABFBB}"/>
              </a:ext>
            </a:extLst>
          </p:cNvPr>
          <p:cNvSpPr/>
          <p:nvPr/>
        </p:nvSpPr>
        <p:spPr>
          <a:xfrm>
            <a:off x="2932113" y="5442545"/>
            <a:ext cx="319087" cy="311150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/>
          </a:p>
        </p:txBody>
      </p:sp>
      <p:sp>
        <p:nvSpPr>
          <p:cNvPr id="25" name="文本框 11">
            <a:extLst>
              <a:ext uri="{FF2B5EF4-FFF2-40B4-BE49-F238E27FC236}">
                <a16:creationId xmlns:a16="http://schemas.microsoft.com/office/drawing/2014/main" id="{A6C9F889-0EA7-474C-84F7-2834AD7398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7925" y="4504333"/>
            <a:ext cx="1784350" cy="64452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zh-CN" altLang="en-US"/>
              <a:t>无水质子导体</a:t>
            </a:r>
            <a:r>
              <a:rPr lang="en-US" altLang="zh-CN"/>
              <a:t> </a:t>
            </a:r>
          </a:p>
          <a:p>
            <a:pPr algn="ctr" eaLnBrk="0" hangingPunct="0"/>
            <a:r>
              <a:rPr lang="en-US" altLang="zh-CN"/>
              <a:t>(Grotthuss</a:t>
            </a:r>
            <a:r>
              <a:rPr lang="zh-CN" altLang="en-US"/>
              <a:t>机理</a:t>
            </a:r>
            <a:r>
              <a:rPr lang="en-US" altLang="zh-CN"/>
              <a:t>)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2876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 descr="5图">
            <a:extLst>
              <a:ext uri="{FF2B5EF4-FFF2-40B4-BE49-F238E27FC236}">
                <a16:creationId xmlns:a16="http://schemas.microsoft.com/office/drawing/2014/main" id="{32328A66-C844-4613-8266-D20B07AD2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3" t="15498" r="11844" b="15015"/>
          <a:stretch>
            <a:fillRect/>
          </a:stretch>
        </p:blipFill>
        <p:spPr bwMode="auto">
          <a:xfrm>
            <a:off x="1348606" y="2558627"/>
            <a:ext cx="5827712" cy="285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3">
            <a:extLst>
              <a:ext uri="{FF2B5EF4-FFF2-40B4-BE49-F238E27FC236}">
                <a16:creationId xmlns:a16="http://schemas.microsoft.com/office/drawing/2014/main" id="{93C64C19-3AD9-4B82-9ECF-E94A284637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5507278"/>
            <a:ext cx="75898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600" dirty="0">
                <a:latin typeface="仿宋" panose="02010609060101010101" pitchFamily="49" charset="-122"/>
                <a:ea typeface="仿宋" panose="02010609060101010101" pitchFamily="49" charset="-122"/>
              </a:rPr>
              <a:t>机械化学法中三种制备共晶的方法：(a)手工研钵法、(b)行星式球磨机法和(c)高速震荡混磨法。(d)和(e)分别为(b)和(c)的工作原理示意图。</a:t>
            </a:r>
          </a:p>
        </p:txBody>
      </p:sp>
      <p:sp>
        <p:nvSpPr>
          <p:cNvPr id="6" name="文本框 4">
            <a:extLst>
              <a:ext uri="{FF2B5EF4-FFF2-40B4-BE49-F238E27FC236}">
                <a16:creationId xmlns:a16="http://schemas.microsoft.com/office/drawing/2014/main" id="{7643ACE7-D16A-4500-8D73-200BC640E0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788" y="1329716"/>
            <a:ext cx="722565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1400" dirty="0"/>
              <a:t>机械化学中，机械力可以通过</a:t>
            </a:r>
            <a:r>
              <a:rPr lang="zh-CN" altLang="en-US" sz="1400" dirty="0">
                <a:solidFill>
                  <a:srgbClr val="FF0000"/>
                </a:solidFill>
              </a:rPr>
              <a:t>研磨、撞击、震荡、摩擦、碾压</a:t>
            </a:r>
            <a:r>
              <a:rPr lang="zh-CN" altLang="en-US" sz="1400" dirty="0"/>
              <a:t>等方法，将能量传递至化学物中使其发生化学反应，从而产生新物质。远古的钻木取火就是一种机械化学行为，但是直到近几十年，人们才从科学的角度去重新审视这一行为，并围绕该学科发展了若干研究领域，可是对其内部化学变化的机理过程还未达成共识，有待进一步研究。</a:t>
            </a:r>
          </a:p>
        </p:txBody>
      </p:sp>
      <p:sp>
        <p:nvSpPr>
          <p:cNvPr id="7" name="文本框 5">
            <a:extLst>
              <a:ext uri="{FF2B5EF4-FFF2-40B4-BE49-F238E27FC236}">
                <a16:creationId xmlns:a16="http://schemas.microsoft.com/office/drawing/2014/main" id="{0426D11B-AF2B-4C1B-99BE-B85D63C1B9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664" y="6165304"/>
            <a:ext cx="578859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1600" dirty="0">
                <a:latin typeface="仿宋" panose="02010609060101010101" pitchFamily="49" charset="-122"/>
                <a:ea typeface="仿宋" panose="02010609060101010101" pitchFamily="49" charset="-122"/>
              </a:rPr>
              <a:t>（参见2013年Chemical Society Review Vol.42专题）</a:t>
            </a:r>
          </a:p>
        </p:txBody>
      </p:sp>
      <p:sp>
        <p:nvSpPr>
          <p:cNvPr id="8" name="文本框 5">
            <a:extLst>
              <a:ext uri="{FF2B5EF4-FFF2-40B4-BE49-F238E27FC236}">
                <a16:creationId xmlns:a16="http://schemas.microsoft.com/office/drawing/2014/main" id="{3B1C7984-3409-4031-9742-E107F43F6B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885" y="650104"/>
            <a:ext cx="66976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0" hangingPunct="0"/>
            <a:r>
              <a:rPr lang="zh-CN" altLang="en-US" b="1" dirty="0"/>
              <a:t>机械化学</a:t>
            </a:r>
            <a:r>
              <a:rPr lang="en-US" altLang="zh-CN" b="1" dirty="0"/>
              <a:t>(Mechanochemistry):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2874587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8" descr="2015paper">
            <a:extLst>
              <a:ext uri="{FF2B5EF4-FFF2-40B4-BE49-F238E27FC236}">
                <a16:creationId xmlns:a16="http://schemas.microsoft.com/office/drawing/2014/main" id="{42BEB0BA-0B67-4CE1-A24D-305E2F46C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" t="2325" r="6210" b="1453"/>
          <a:stretch>
            <a:fillRect/>
          </a:stretch>
        </p:blipFill>
        <p:spPr bwMode="auto">
          <a:xfrm>
            <a:off x="682625" y="1250172"/>
            <a:ext cx="7575550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1">
            <a:extLst>
              <a:ext uri="{FF2B5EF4-FFF2-40B4-BE49-F238E27FC236}">
                <a16:creationId xmlns:a16="http://schemas.microsoft.com/office/drawing/2014/main" id="{4D523AE0-0C35-482F-B840-53F373409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704880"/>
            <a:ext cx="7191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dirty="0"/>
              <a:t>机械化学法制备有机物共晶优势：（</a:t>
            </a:r>
            <a:r>
              <a:rPr lang="en-US" altLang="zh-CN" dirty="0"/>
              <a:t>1</a:t>
            </a:r>
            <a:r>
              <a:rPr lang="zh-CN" altLang="en-US" dirty="0"/>
              <a:t>）方法简单，（</a:t>
            </a:r>
            <a:r>
              <a:rPr lang="en-US" altLang="zh-CN" dirty="0"/>
              <a:t>2</a:t>
            </a:r>
            <a:r>
              <a:rPr lang="zh-CN" altLang="en-US" dirty="0"/>
              <a:t>）新晶型。</a:t>
            </a:r>
          </a:p>
        </p:txBody>
      </p:sp>
      <p:sp>
        <p:nvSpPr>
          <p:cNvPr id="4" name="文本框 2">
            <a:extLst>
              <a:ext uri="{FF2B5EF4-FFF2-40B4-BE49-F238E27FC236}">
                <a16:creationId xmlns:a16="http://schemas.microsoft.com/office/drawing/2014/main" id="{5D6BAAE2-16AF-4D78-A330-98039F4416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2110" y="6053138"/>
            <a:ext cx="48625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zh-CN" dirty="0">
                <a:latin typeface="仿宋" panose="02010609060101010101" pitchFamily="49" charset="-122"/>
                <a:ea typeface="仿宋" panose="02010609060101010101" pitchFamily="49" charset="-122"/>
              </a:rPr>
              <a:t>尿素/己二醇共晶不同方法所得晶体结构比较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1ADC7C5-EC05-4908-BB60-4311757D7E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0400" y="6436089"/>
            <a:ext cx="27892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zh-CN" sz="1200" dirty="0">
                <a:latin typeface="Times New Roman" panose="02020603050405020304" pitchFamily="18" charset="0"/>
              </a:rPr>
              <a:t>Cryst. Growth Des. 2015, 15, 2901-2907</a:t>
            </a:r>
          </a:p>
        </p:txBody>
      </p:sp>
    </p:spTree>
    <p:extLst>
      <p:ext uri="{BB962C8B-B14F-4D97-AF65-F5344CB8AC3E}">
        <p14:creationId xmlns:p14="http://schemas.microsoft.com/office/powerpoint/2010/main" val="688597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id="{7A1C52B5-F6F5-4D42-B820-7B17299119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456" y="756454"/>
            <a:ext cx="2910284" cy="2553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3">
            <a:extLst>
              <a:ext uri="{FF2B5EF4-FFF2-40B4-BE49-F238E27FC236}">
                <a16:creationId xmlns:a16="http://schemas.microsoft.com/office/drawing/2014/main" id="{99045667-A8F3-4C08-97EC-84B553732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769702"/>
            <a:ext cx="3312368" cy="2583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2">
            <a:extLst>
              <a:ext uri="{FF2B5EF4-FFF2-40B4-BE49-F238E27FC236}">
                <a16:creationId xmlns:a16="http://schemas.microsoft.com/office/drawing/2014/main" id="{D473129B-A09E-4984-AE41-873636FD12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430" y="3835277"/>
            <a:ext cx="3024336" cy="2748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1">
            <a:extLst>
              <a:ext uri="{FF2B5EF4-FFF2-40B4-BE49-F238E27FC236}">
                <a16:creationId xmlns:a16="http://schemas.microsoft.com/office/drawing/2014/main" id="{4007CFCA-FC87-4EC2-8A84-CC178EA6F6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718" y="3835277"/>
            <a:ext cx="3192713" cy="2769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B57A0E59-6287-4243-96F6-ADEBA9283440}"/>
              </a:ext>
            </a:extLst>
          </p:cNvPr>
          <p:cNvCxnSpPr/>
          <p:nvPr/>
        </p:nvCxnSpPr>
        <p:spPr>
          <a:xfrm>
            <a:off x="251520" y="3564766"/>
            <a:ext cx="8712968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矩形 8">
            <a:extLst>
              <a:ext uri="{FF2B5EF4-FFF2-40B4-BE49-F238E27FC236}">
                <a16:creationId xmlns:a16="http://schemas.microsoft.com/office/drawing/2014/main" id="{DC2244C8-47AA-42B7-92CD-F8321B73D620}"/>
              </a:ext>
            </a:extLst>
          </p:cNvPr>
          <p:cNvSpPr/>
          <p:nvPr/>
        </p:nvSpPr>
        <p:spPr>
          <a:xfrm>
            <a:off x="4031940" y="828462"/>
            <a:ext cx="576064" cy="288032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2F59297-536A-43C8-8B43-C12825AAF764}"/>
              </a:ext>
            </a:extLst>
          </p:cNvPr>
          <p:cNvSpPr txBox="1"/>
          <p:nvPr/>
        </p:nvSpPr>
        <p:spPr>
          <a:xfrm>
            <a:off x="3954916" y="785009"/>
            <a:ext cx="6480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/>
              <a:t>pre-grind</a:t>
            </a:r>
            <a:endParaRPr lang="zh-CN" altLang="en-US" sz="800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4895BDC1-6C57-45A8-8FD5-2D5F08277819}"/>
              </a:ext>
            </a:extLst>
          </p:cNvPr>
          <p:cNvSpPr/>
          <p:nvPr/>
        </p:nvSpPr>
        <p:spPr>
          <a:xfrm>
            <a:off x="3938253" y="4046025"/>
            <a:ext cx="576064" cy="288032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057A959D-6DD2-4A7C-8E77-A130A04521C8}"/>
              </a:ext>
            </a:extLst>
          </p:cNvPr>
          <p:cNvSpPr/>
          <p:nvPr/>
        </p:nvSpPr>
        <p:spPr>
          <a:xfrm>
            <a:off x="7765519" y="4334057"/>
            <a:ext cx="576064" cy="247071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4FEAD8BD-43B1-4931-9649-919CB2259652}"/>
              </a:ext>
            </a:extLst>
          </p:cNvPr>
          <p:cNvSpPr/>
          <p:nvPr/>
        </p:nvSpPr>
        <p:spPr>
          <a:xfrm>
            <a:off x="8078718" y="1074549"/>
            <a:ext cx="576064" cy="247071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11B4E0E-AD5D-4CAF-9126-7974752A8E0A}"/>
              </a:ext>
            </a:extLst>
          </p:cNvPr>
          <p:cNvSpPr txBox="1"/>
          <p:nvPr/>
        </p:nvSpPr>
        <p:spPr>
          <a:xfrm>
            <a:off x="3945841" y="917828"/>
            <a:ext cx="6480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/>
              <a:t>after-grind</a:t>
            </a:r>
            <a:endParaRPr lang="zh-CN" altLang="en-US" sz="800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527E10D3-03F7-4714-BED7-A6AC6F844579}"/>
              </a:ext>
            </a:extLst>
          </p:cNvPr>
          <p:cNvSpPr txBox="1"/>
          <p:nvPr/>
        </p:nvSpPr>
        <p:spPr>
          <a:xfrm>
            <a:off x="3866245" y="3982986"/>
            <a:ext cx="6480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/>
              <a:t>pre-grind</a:t>
            </a:r>
            <a:endParaRPr lang="zh-CN" altLang="en-US" sz="800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F9B8D188-12AC-40F3-A5B8-AD5222DB01AF}"/>
              </a:ext>
            </a:extLst>
          </p:cNvPr>
          <p:cNvSpPr txBox="1"/>
          <p:nvPr/>
        </p:nvSpPr>
        <p:spPr>
          <a:xfrm>
            <a:off x="3857856" y="4130695"/>
            <a:ext cx="6480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/>
              <a:t>after-grind</a:t>
            </a:r>
            <a:endParaRPr lang="zh-CN" altLang="en-US" sz="800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D5700B3C-FCAE-4DB6-8AF5-FC0301FADA78}"/>
              </a:ext>
            </a:extLst>
          </p:cNvPr>
          <p:cNvSpPr txBox="1"/>
          <p:nvPr/>
        </p:nvSpPr>
        <p:spPr>
          <a:xfrm>
            <a:off x="7693511" y="4407258"/>
            <a:ext cx="6480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/>
              <a:t>pre-grind</a:t>
            </a:r>
            <a:endParaRPr lang="zh-CN" altLang="en-US" sz="800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BC4BBCA6-18D3-4507-950C-2C2D9DD28E18}"/>
              </a:ext>
            </a:extLst>
          </p:cNvPr>
          <p:cNvSpPr txBox="1"/>
          <p:nvPr/>
        </p:nvSpPr>
        <p:spPr>
          <a:xfrm>
            <a:off x="7685122" y="4274568"/>
            <a:ext cx="6480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/>
              <a:t>after-grind</a:t>
            </a:r>
            <a:endParaRPr lang="zh-CN" altLang="en-US" sz="800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55BD8D9E-A28C-41C8-99FE-78DB8F651C12}"/>
              </a:ext>
            </a:extLst>
          </p:cNvPr>
          <p:cNvSpPr txBox="1"/>
          <p:nvPr/>
        </p:nvSpPr>
        <p:spPr>
          <a:xfrm>
            <a:off x="7985350" y="1019241"/>
            <a:ext cx="6480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/>
              <a:t>after-grind</a:t>
            </a:r>
            <a:endParaRPr lang="zh-CN" altLang="en-US" sz="800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AACE1C5B-030C-49D1-A6E5-A55FAF3AE6F9}"/>
              </a:ext>
            </a:extLst>
          </p:cNvPr>
          <p:cNvSpPr txBox="1"/>
          <p:nvPr/>
        </p:nvSpPr>
        <p:spPr>
          <a:xfrm>
            <a:off x="7985350" y="1147750"/>
            <a:ext cx="6480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/>
              <a:t>pre-grind</a:t>
            </a:r>
            <a:endParaRPr lang="zh-CN" altLang="en-US" sz="800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A6830BF8-BC70-4E17-A353-897F9DD253C6}"/>
              </a:ext>
            </a:extLst>
          </p:cNvPr>
          <p:cNvSpPr txBox="1"/>
          <p:nvPr/>
        </p:nvSpPr>
        <p:spPr>
          <a:xfrm>
            <a:off x="277190" y="371376"/>
            <a:ext cx="39255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Succinic acid/imidazole Co-crystals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485B1707-40D1-4C54-9B71-4ECF84822FEA}"/>
              </a:ext>
            </a:extLst>
          </p:cNvPr>
          <p:cNvSpPr txBox="1"/>
          <p:nvPr/>
        </p:nvSpPr>
        <p:spPr>
          <a:xfrm>
            <a:off x="283489" y="3677725"/>
            <a:ext cx="39255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Glutaric acid/imidazole Co-crystals</a:t>
            </a:r>
          </a:p>
        </p:txBody>
      </p:sp>
    </p:spTree>
    <p:extLst>
      <p:ext uri="{BB962C8B-B14F-4D97-AF65-F5344CB8AC3E}">
        <p14:creationId xmlns:p14="http://schemas.microsoft.com/office/powerpoint/2010/main" val="4157405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D845927-67B7-476A-A282-19708AD615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067" y="3800694"/>
            <a:ext cx="3207199" cy="2851606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D27DC4F-9BCF-43D4-9439-CDFC405A23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888" y="3944710"/>
            <a:ext cx="833697" cy="108971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2C6333BF-D363-42FE-B651-42A0420705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6016" y="3821588"/>
            <a:ext cx="3312368" cy="291978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70A7F3F-4902-423C-A610-AF4A247C10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64" y="3974109"/>
            <a:ext cx="909155" cy="861662"/>
          </a:xfrm>
          <a:prstGeom prst="rect">
            <a:avLst/>
          </a:prstGeom>
        </p:spPr>
      </p:pic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29B7EBCC-4E17-4B0B-98E3-519B396F14D0}"/>
              </a:ext>
            </a:extLst>
          </p:cNvPr>
          <p:cNvCxnSpPr/>
          <p:nvPr/>
        </p:nvCxnSpPr>
        <p:spPr>
          <a:xfrm>
            <a:off x="41101" y="3329550"/>
            <a:ext cx="8712968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id="{D8FBE632-76C4-45CF-B8B0-34791E94161B}"/>
              </a:ext>
            </a:extLst>
          </p:cNvPr>
          <p:cNvSpPr txBox="1"/>
          <p:nvPr/>
        </p:nvSpPr>
        <p:spPr>
          <a:xfrm>
            <a:off x="179512" y="3473567"/>
            <a:ext cx="39255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Glutaric acid/imidazole Co-crystals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B3640AFB-3949-457E-B4B2-5F934617609F}"/>
              </a:ext>
            </a:extLst>
          </p:cNvPr>
          <p:cNvSpPr txBox="1"/>
          <p:nvPr/>
        </p:nvSpPr>
        <p:spPr>
          <a:xfrm>
            <a:off x="223504" y="219801"/>
            <a:ext cx="39255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Succinic acid/imidazole Co-crystals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E89B2524-8124-4348-A7A6-BC66C27208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9697" y="565468"/>
            <a:ext cx="2993937" cy="271266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ED05B70-2FC0-4087-93AC-D604F307F0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83769" y="727211"/>
            <a:ext cx="690341" cy="57918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5DFE991-F0C1-4FC4-A685-27C37CC0BB3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95524" y="565468"/>
            <a:ext cx="3048053" cy="265327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6679D96E-5F12-4447-BA6D-3BDC1E45193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28693" y="770915"/>
            <a:ext cx="728726" cy="592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273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7A01399-B725-4B9A-B067-606D4DC0E0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656" y="876935"/>
            <a:ext cx="3925571" cy="2978492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62266" y="508635"/>
            <a:ext cx="39255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Succinic acid/imidazole Co-crystals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030521" y="1345716"/>
            <a:ext cx="17938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non-Deuterated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774263" y="4293096"/>
            <a:ext cx="40116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Conclusions:</a:t>
            </a:r>
          </a:p>
          <a:p>
            <a:endParaRPr lang="en-US" altLang="zh-CN" sz="1200" dirty="0"/>
          </a:p>
          <a:p>
            <a:r>
              <a:rPr lang="en-US" altLang="zh-CN" sz="1200" dirty="0"/>
              <a:t>The conductivity of </a:t>
            </a:r>
            <a:r>
              <a:rPr lang="en-US" altLang="zh-CN" sz="1200" dirty="0">
                <a:solidFill>
                  <a:srgbClr val="FF0000"/>
                </a:solidFill>
              </a:rPr>
              <a:t>glutaric</a:t>
            </a:r>
            <a:r>
              <a:rPr lang="en-US" altLang="zh-CN" sz="1200" dirty="0"/>
              <a:t> sample is </a:t>
            </a:r>
            <a:r>
              <a:rPr lang="en-US" altLang="zh-CN" sz="1200" dirty="0">
                <a:solidFill>
                  <a:srgbClr val="FF0000"/>
                </a:solidFill>
              </a:rPr>
              <a:t>higher</a:t>
            </a:r>
            <a:r>
              <a:rPr lang="en-US" altLang="zh-CN" sz="1200" dirty="0"/>
              <a:t> than succinic sample.</a:t>
            </a:r>
          </a:p>
          <a:p>
            <a:endParaRPr lang="en-US" altLang="zh-CN" sz="1200" dirty="0"/>
          </a:p>
          <a:p>
            <a:r>
              <a:rPr lang="en-US" altLang="zh-CN" sz="1200" dirty="0"/>
              <a:t>In Succinic acid/imidazole Co-crystals, the </a:t>
            </a:r>
            <a:r>
              <a:rPr lang="en-US" altLang="zh-CN" sz="1200" dirty="0">
                <a:solidFill>
                  <a:srgbClr val="FF0000"/>
                </a:solidFill>
              </a:rPr>
              <a:t>deuterated</a:t>
            </a:r>
            <a:r>
              <a:rPr lang="en-US" altLang="zh-CN" sz="1200" dirty="0"/>
              <a:t> samples have </a:t>
            </a:r>
            <a:r>
              <a:rPr lang="en-US" altLang="zh-CN" sz="1200" dirty="0">
                <a:solidFill>
                  <a:srgbClr val="FF0000"/>
                </a:solidFill>
              </a:rPr>
              <a:t>higher conductivity</a:t>
            </a:r>
            <a:r>
              <a:rPr lang="en-US" altLang="zh-CN" sz="1200" dirty="0"/>
              <a:t> than non-deuterated samples.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BF7732E2-EB8D-4685-A9E2-491940444B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5654" y="841512"/>
            <a:ext cx="4100839" cy="312160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CF74472-893F-41CF-8FF1-4D139A83B5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539" y="3856189"/>
            <a:ext cx="3925688" cy="2907159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475656" y="4509120"/>
            <a:ext cx="13487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Deuterated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117701EF-E6F7-4D9F-83B2-C97B6151F4BD}"/>
              </a:ext>
            </a:extLst>
          </p:cNvPr>
          <p:cNvSpPr txBox="1"/>
          <p:nvPr/>
        </p:nvSpPr>
        <p:spPr>
          <a:xfrm>
            <a:off x="4774263" y="506057"/>
            <a:ext cx="39255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Glutaric acid/imidazole Co-crystals</a:t>
            </a:r>
          </a:p>
        </p:txBody>
      </p:sp>
      <p:sp>
        <p:nvSpPr>
          <p:cNvPr id="12" name="左大括号 11">
            <a:extLst>
              <a:ext uri="{FF2B5EF4-FFF2-40B4-BE49-F238E27FC236}">
                <a16:creationId xmlns:a16="http://schemas.microsoft.com/office/drawing/2014/main" id="{A4C4DE70-5D5B-4575-B817-BCFD64E1FF18}"/>
              </a:ext>
            </a:extLst>
          </p:cNvPr>
          <p:cNvSpPr/>
          <p:nvPr/>
        </p:nvSpPr>
        <p:spPr>
          <a:xfrm>
            <a:off x="1030521" y="2308942"/>
            <a:ext cx="157103" cy="720080"/>
          </a:xfrm>
          <a:prstGeom prst="leftBrace">
            <a:avLst/>
          </a:prstGeom>
          <a:solidFill>
            <a:srgbClr val="FF0000"/>
          </a:solidFill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左大括号 12">
            <a:extLst>
              <a:ext uri="{FF2B5EF4-FFF2-40B4-BE49-F238E27FC236}">
                <a16:creationId xmlns:a16="http://schemas.microsoft.com/office/drawing/2014/main" id="{09025D87-1886-45B0-B2CA-8079CF2A78C7}"/>
              </a:ext>
            </a:extLst>
          </p:cNvPr>
          <p:cNvSpPr/>
          <p:nvPr/>
        </p:nvSpPr>
        <p:spPr>
          <a:xfrm>
            <a:off x="5313586" y="1948902"/>
            <a:ext cx="157103" cy="543994"/>
          </a:xfrm>
          <a:prstGeom prst="leftBrace">
            <a:avLst/>
          </a:prstGeom>
          <a:solidFill>
            <a:srgbClr val="FF0000"/>
          </a:solidFill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左大括号 13">
            <a:extLst>
              <a:ext uri="{FF2B5EF4-FFF2-40B4-BE49-F238E27FC236}">
                <a16:creationId xmlns:a16="http://schemas.microsoft.com/office/drawing/2014/main" id="{4A81D7D4-8715-4293-910A-AE6ADB4ABB48}"/>
              </a:ext>
            </a:extLst>
          </p:cNvPr>
          <p:cNvSpPr/>
          <p:nvPr/>
        </p:nvSpPr>
        <p:spPr>
          <a:xfrm>
            <a:off x="1048732" y="5003815"/>
            <a:ext cx="157103" cy="369401"/>
          </a:xfrm>
          <a:prstGeom prst="leftBrace">
            <a:avLst/>
          </a:prstGeom>
          <a:solidFill>
            <a:srgbClr val="FF0000"/>
          </a:solidFill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6B6D7481-3661-4B17-89A7-BE040EB95450}"/>
              </a:ext>
            </a:extLst>
          </p:cNvPr>
          <p:cNvSpPr txBox="1"/>
          <p:nvPr/>
        </p:nvSpPr>
        <p:spPr>
          <a:xfrm>
            <a:off x="5392137" y="1247108"/>
            <a:ext cx="17938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non-Deuterated</a:t>
            </a: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49900B18-6734-4C57-8CA7-A299AEBDE049}"/>
              </a:ext>
            </a:extLst>
          </p:cNvPr>
          <p:cNvCxnSpPr/>
          <p:nvPr/>
        </p:nvCxnSpPr>
        <p:spPr>
          <a:xfrm>
            <a:off x="4396619" y="116632"/>
            <a:ext cx="0" cy="648072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E56AB8B-43DA-4635-B992-AC54AFF13D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897" y="4150154"/>
            <a:ext cx="4129103" cy="16948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文本框 1">
            <a:extLst>
              <a:ext uri="{FF2B5EF4-FFF2-40B4-BE49-F238E27FC236}">
                <a16:creationId xmlns:a16="http://schemas.microsoft.com/office/drawing/2014/main" id="{A3D9AA79-C791-4681-AD0A-01BEFA1D1894}"/>
              </a:ext>
            </a:extLst>
          </p:cNvPr>
          <p:cNvSpPr txBox="1"/>
          <p:nvPr/>
        </p:nvSpPr>
        <p:spPr>
          <a:xfrm>
            <a:off x="368300" y="3610484"/>
            <a:ext cx="7391832" cy="36933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 eaLnBrk="0" hangingPunct="0"/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The proton conductivity significantly increases with decreasing </a:t>
            </a:r>
            <a:r>
              <a:rPr lang="en-US" altLang="zh-CN" dirty="0" err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ΔpKa</a:t>
            </a:r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.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EA28A389-F012-4AB0-A5D2-5471D7F31E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8076492"/>
              </p:ext>
            </p:extLst>
          </p:nvPr>
        </p:nvGraphicFramePr>
        <p:xfrm>
          <a:off x="467544" y="1052736"/>
          <a:ext cx="7776864" cy="231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>
                  <a:extLst>
                    <a:ext uri="{9D8B030D-6E8A-4147-A177-3AD203B41FA5}">
                      <a16:colId xmlns:a16="http://schemas.microsoft.com/office/drawing/2014/main" val="3991944528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3526503280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3895582551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3990124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pH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Concentration</a:t>
                      </a:r>
                    </a:p>
                    <a:p>
                      <a:pPr algn="ctr"/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(mol/L)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err="1">
                          <a:solidFill>
                            <a:schemeClr val="tx1"/>
                          </a:solidFill>
                        </a:rPr>
                        <a:t>pKa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656237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Succinic acid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2.71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0.0440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4.043</a:t>
                      </a:r>
                      <a:endParaRPr lang="zh-CN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52957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Glutaric acid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2.82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0.0375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4.196</a:t>
                      </a:r>
                      <a:endParaRPr lang="zh-CN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760653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Imidazole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9.51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0.0419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6.398</a:t>
                      </a:r>
                      <a:endParaRPr lang="zh-CN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658717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Succinic acid (deuterated)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2.83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0.0233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4.000</a:t>
                      </a:r>
                      <a:endParaRPr lang="zh-CN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20968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Imidazole (deuterated)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9.38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0.0340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6.228</a:t>
                      </a:r>
                      <a:endParaRPr lang="zh-CN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80934241"/>
                  </a:ext>
                </a:extLst>
              </a:tr>
            </a:tbl>
          </a:graphicData>
        </a:graphic>
      </p:graphicFrame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48EFA40C-D7FE-45F7-9298-59A54BA7F4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0220407"/>
              </p:ext>
            </p:extLst>
          </p:nvPr>
        </p:nvGraphicFramePr>
        <p:xfrm>
          <a:off x="4788024" y="4203703"/>
          <a:ext cx="3168352" cy="1569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>
                  <a:extLst>
                    <a:ext uri="{9D8B030D-6E8A-4147-A177-3AD203B41FA5}">
                      <a16:colId xmlns:a16="http://schemas.microsoft.com/office/drawing/2014/main" val="92251498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13331593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ΔpKa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602470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Succinic/imidazole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2.355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488009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Glutaric/imidazole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2.202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196947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Succinic/imidazole (deuterated)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2.228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37367968"/>
                  </a:ext>
                </a:extLst>
              </a:tr>
            </a:tbl>
          </a:graphicData>
        </a:graphic>
      </p:graphicFrame>
      <p:sp>
        <p:nvSpPr>
          <p:cNvPr id="6" name="文本框 5">
            <a:extLst>
              <a:ext uri="{FF2B5EF4-FFF2-40B4-BE49-F238E27FC236}">
                <a16:creationId xmlns:a16="http://schemas.microsoft.com/office/drawing/2014/main" id="{281F11C2-0EB2-42D0-9CF4-51F6A6747131}"/>
              </a:ext>
            </a:extLst>
          </p:cNvPr>
          <p:cNvSpPr txBox="1"/>
          <p:nvPr/>
        </p:nvSpPr>
        <p:spPr>
          <a:xfrm>
            <a:off x="7921967" y="4815004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rgbClr val="FF0000"/>
                </a:solidFill>
              </a:rPr>
              <a:t>0.153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  <p:sp>
        <p:nvSpPr>
          <p:cNvPr id="7" name="右大括号 6">
            <a:extLst>
              <a:ext uri="{FF2B5EF4-FFF2-40B4-BE49-F238E27FC236}">
                <a16:creationId xmlns:a16="http://schemas.microsoft.com/office/drawing/2014/main" id="{3D25709D-7E0A-4CDA-8AF8-AB66689F6603}"/>
              </a:ext>
            </a:extLst>
          </p:cNvPr>
          <p:cNvSpPr/>
          <p:nvPr/>
        </p:nvSpPr>
        <p:spPr>
          <a:xfrm>
            <a:off x="7621328" y="4770857"/>
            <a:ext cx="335048" cy="379020"/>
          </a:xfrm>
          <a:prstGeom prst="rightBrac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左大括号 7">
            <a:extLst>
              <a:ext uri="{FF2B5EF4-FFF2-40B4-BE49-F238E27FC236}">
                <a16:creationId xmlns:a16="http://schemas.microsoft.com/office/drawing/2014/main" id="{17B0F818-A878-4718-A7A2-8BFDAC3ABF61}"/>
              </a:ext>
            </a:extLst>
          </p:cNvPr>
          <p:cNvSpPr/>
          <p:nvPr/>
        </p:nvSpPr>
        <p:spPr>
          <a:xfrm>
            <a:off x="6732240" y="4770857"/>
            <a:ext cx="144016" cy="819457"/>
          </a:xfrm>
          <a:prstGeom prst="leftBrac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08441F3-EC58-4CEB-BCE3-4DC17DAA1331}"/>
              </a:ext>
            </a:extLst>
          </p:cNvPr>
          <p:cNvSpPr txBox="1"/>
          <p:nvPr/>
        </p:nvSpPr>
        <p:spPr>
          <a:xfrm>
            <a:off x="6249841" y="5111533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rgbClr val="FF0000"/>
                </a:solidFill>
              </a:rPr>
              <a:t>0.127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AA7F380A-5D10-499B-876C-863836D11B1C}"/>
              </a:ext>
            </a:extLst>
          </p:cNvPr>
          <p:cNvSpPr txBox="1"/>
          <p:nvPr/>
        </p:nvSpPr>
        <p:spPr>
          <a:xfrm>
            <a:off x="401743" y="621722"/>
            <a:ext cx="4262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pH measurements and </a:t>
            </a:r>
            <a:r>
              <a:rPr lang="en-US" altLang="zh-CN" dirty="0" err="1"/>
              <a:t>pKa</a:t>
            </a:r>
            <a:r>
              <a:rPr lang="en-US" altLang="zh-CN" dirty="0"/>
              <a:t> calculations</a:t>
            </a:r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08B6731C-58B4-46E7-A2A6-3886A11C1126}"/>
              </a:ext>
            </a:extLst>
          </p:cNvPr>
          <p:cNvSpPr txBox="1"/>
          <p:nvPr/>
        </p:nvSpPr>
        <p:spPr>
          <a:xfrm>
            <a:off x="378689" y="5907636"/>
            <a:ext cx="214513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" i="1" dirty="0"/>
              <a:t>J. Phys. Chem. C 2018, 122, 11623-11632</a:t>
            </a:r>
            <a:endParaRPr lang="zh-CN" altLang="en-US" sz="800" i="1" dirty="0"/>
          </a:p>
        </p:txBody>
      </p:sp>
    </p:spTree>
    <p:extLst>
      <p:ext uri="{BB962C8B-B14F-4D97-AF65-F5344CB8AC3E}">
        <p14:creationId xmlns:p14="http://schemas.microsoft.com/office/powerpoint/2010/main" val="1314660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id="{FCA3EFE4-0971-4258-AB88-9FFAE0222E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641"/>
          <a:stretch/>
        </p:blipFill>
        <p:spPr bwMode="auto">
          <a:xfrm>
            <a:off x="2814432" y="2492896"/>
            <a:ext cx="3087687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6">
            <a:extLst>
              <a:ext uri="{FF2B5EF4-FFF2-40B4-BE49-F238E27FC236}">
                <a16:creationId xmlns:a16="http://schemas.microsoft.com/office/drawing/2014/main" id="{E432A7F0-95AA-471C-B055-DAAB608AE6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2466" y="3283471"/>
            <a:ext cx="309571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1400" dirty="0"/>
              <a:t>咪唑</a:t>
            </a:r>
            <a:r>
              <a:rPr lang="en-US" altLang="zh-CN" sz="1400" dirty="0"/>
              <a:t>/</a:t>
            </a:r>
            <a:r>
              <a:rPr lang="zh-CN" altLang="en-US" sz="1400" dirty="0"/>
              <a:t>羧酸共晶（日本</a:t>
            </a:r>
            <a:r>
              <a:rPr lang="en-US" altLang="zh-CN" sz="1400" dirty="0"/>
              <a:t>Mori</a:t>
            </a:r>
            <a:r>
              <a:rPr lang="zh-CN" altLang="en-US" sz="1400" dirty="0"/>
              <a:t>组已证实）</a:t>
            </a:r>
          </a:p>
        </p:txBody>
      </p:sp>
      <p:sp>
        <p:nvSpPr>
          <p:cNvPr id="4" name="圆角矩形 8">
            <a:extLst>
              <a:ext uri="{FF2B5EF4-FFF2-40B4-BE49-F238E27FC236}">
                <a16:creationId xmlns:a16="http://schemas.microsoft.com/office/drawing/2014/main" id="{D6ECA409-9073-48E5-9163-7FC7E38CA9A7}"/>
              </a:ext>
            </a:extLst>
          </p:cNvPr>
          <p:cNvSpPr/>
          <p:nvPr/>
        </p:nvSpPr>
        <p:spPr>
          <a:xfrm>
            <a:off x="2688225" y="2458357"/>
            <a:ext cx="3213894" cy="1158875"/>
          </a:xfrm>
          <a:prstGeom prst="roundRect">
            <a:avLst/>
          </a:prstGeom>
          <a:noFill/>
          <a:ln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/>
          </a:p>
        </p:txBody>
      </p:sp>
      <p:sp>
        <p:nvSpPr>
          <p:cNvPr id="5" name="圆角矩形 12">
            <a:extLst>
              <a:ext uri="{FF2B5EF4-FFF2-40B4-BE49-F238E27FC236}">
                <a16:creationId xmlns:a16="http://schemas.microsoft.com/office/drawing/2014/main" id="{91652965-5FFD-4881-9C80-5985F690CA33}"/>
              </a:ext>
            </a:extLst>
          </p:cNvPr>
          <p:cNvSpPr/>
          <p:nvPr/>
        </p:nvSpPr>
        <p:spPr>
          <a:xfrm>
            <a:off x="1027367" y="3862366"/>
            <a:ext cx="2630488" cy="531813"/>
          </a:xfrm>
          <a:prstGeom prst="roundRect">
            <a:avLst/>
          </a:prstGeom>
          <a:solidFill>
            <a:srgbClr val="92D050">
              <a:alpha val="7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b="1" noProof="1">
                <a:solidFill>
                  <a:srgbClr val="FF0000"/>
                </a:solidFill>
              </a:rPr>
              <a:t>传统溶液法（</a:t>
            </a:r>
            <a:r>
              <a:rPr lang="en-US" altLang="zh-CN" b="1" noProof="1">
                <a:solidFill>
                  <a:srgbClr val="FF0000"/>
                </a:solidFill>
              </a:rPr>
              <a:t>Mori</a:t>
            </a:r>
            <a:r>
              <a:rPr lang="zh-CN" altLang="en-US" b="1" noProof="1">
                <a:solidFill>
                  <a:srgbClr val="FF0000"/>
                </a:solidFill>
              </a:rPr>
              <a:t>组）</a:t>
            </a:r>
          </a:p>
          <a:p>
            <a:pPr algn="ctr"/>
            <a:r>
              <a:rPr lang="zh-CN" altLang="en-US" sz="1600" noProof="1">
                <a:solidFill>
                  <a:schemeClr val="tx1"/>
                </a:solidFill>
              </a:rPr>
              <a:t>慢，耗费大量溶剂</a:t>
            </a:r>
          </a:p>
        </p:txBody>
      </p:sp>
      <p:sp>
        <p:nvSpPr>
          <p:cNvPr id="6" name="圆角矩形 14">
            <a:extLst>
              <a:ext uri="{FF2B5EF4-FFF2-40B4-BE49-F238E27FC236}">
                <a16:creationId xmlns:a16="http://schemas.microsoft.com/office/drawing/2014/main" id="{B307FF57-1418-47C0-9F6A-444F30C7FA45}"/>
              </a:ext>
            </a:extLst>
          </p:cNvPr>
          <p:cNvSpPr/>
          <p:nvPr/>
        </p:nvSpPr>
        <p:spPr>
          <a:xfrm>
            <a:off x="5006914" y="3831021"/>
            <a:ext cx="2795587" cy="547688"/>
          </a:xfrm>
          <a:prstGeom prst="roundRect">
            <a:avLst/>
          </a:prstGeom>
          <a:solidFill>
            <a:srgbClr val="92D050">
              <a:alpha val="7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b="1" noProof="1">
                <a:solidFill>
                  <a:srgbClr val="FF0000"/>
                </a:solidFill>
              </a:rPr>
              <a:t>机械化学法（原创）</a:t>
            </a:r>
            <a:endParaRPr lang="zh-CN" altLang="en-US" noProof="1">
              <a:solidFill>
                <a:schemeClr val="tx1"/>
              </a:solidFill>
            </a:endParaRPr>
          </a:p>
          <a:p>
            <a:pPr algn="ctr"/>
            <a:r>
              <a:rPr lang="zh-CN" altLang="en-US" sz="1600" noProof="1">
                <a:solidFill>
                  <a:schemeClr val="tx1"/>
                </a:solidFill>
              </a:rPr>
              <a:t>简单、高效、经济、环保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ABE5148-AD8F-4434-91DA-0B55EF481BAD}"/>
              </a:ext>
            </a:extLst>
          </p:cNvPr>
          <p:cNvSpPr txBox="1"/>
          <p:nvPr/>
        </p:nvSpPr>
        <p:spPr>
          <a:xfrm>
            <a:off x="512119" y="660365"/>
            <a:ext cx="22172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/>
              <a:t>Conclusions: </a:t>
            </a:r>
            <a:endParaRPr lang="zh-CN" altLang="en-US" sz="2400" b="1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6D80E5E-8DED-4378-802F-B5573EF9CD9A}"/>
              </a:ext>
            </a:extLst>
          </p:cNvPr>
          <p:cNvSpPr txBox="1"/>
          <p:nvPr/>
        </p:nvSpPr>
        <p:spPr>
          <a:xfrm>
            <a:off x="827585" y="1210521"/>
            <a:ext cx="74168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/>
              <a:t>采用</a:t>
            </a:r>
            <a:r>
              <a:rPr lang="zh-CN" altLang="en-US" dirty="0">
                <a:solidFill>
                  <a:srgbClr val="FF0000"/>
                </a:solidFill>
              </a:rPr>
              <a:t>机械化学法</a:t>
            </a:r>
            <a:r>
              <a:rPr lang="zh-CN" altLang="en-US" dirty="0"/>
              <a:t>成功制备了咪唑</a:t>
            </a:r>
            <a:r>
              <a:rPr lang="en-US" altLang="zh-CN" dirty="0"/>
              <a:t>/</a:t>
            </a:r>
            <a:r>
              <a:rPr lang="zh-CN" altLang="en-US" dirty="0"/>
              <a:t>羧酸共晶作为有机质子导体材料。</a:t>
            </a:r>
            <a:endParaRPr lang="en-US" altLang="zh-CN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/>
              <a:t>其导电理化指标与传统的溶液法相</a:t>
            </a:r>
            <a:r>
              <a:rPr lang="zh-CN" altLang="en-US" dirty="0">
                <a:solidFill>
                  <a:srgbClr val="FF0000"/>
                </a:solidFill>
              </a:rPr>
              <a:t>一致</a:t>
            </a:r>
            <a:r>
              <a:rPr lang="zh-CN" altLang="en-US" dirty="0"/>
              <a:t>。</a:t>
            </a:r>
            <a:endParaRPr lang="en-US" altLang="zh-CN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/>
              <a:t>在咪唑</a:t>
            </a:r>
            <a:r>
              <a:rPr lang="en-US" altLang="zh-CN" dirty="0"/>
              <a:t>/</a:t>
            </a:r>
            <a:r>
              <a:rPr lang="zh-CN" altLang="en-US" dirty="0"/>
              <a:t>琥珀酸组分中，发现了</a:t>
            </a:r>
            <a:r>
              <a:rPr lang="zh-CN" altLang="en-US" dirty="0">
                <a:solidFill>
                  <a:srgbClr val="FF0000"/>
                </a:solidFill>
              </a:rPr>
              <a:t>氘化</a:t>
            </a:r>
            <a:r>
              <a:rPr lang="zh-CN" altLang="en-US" dirty="0"/>
              <a:t>可引起导电性的明显提高，其机理将作为后续工作进行深入分析。</a:t>
            </a:r>
            <a:endParaRPr lang="en-US" altLang="zh-CN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3D46737F-5CEA-43FD-97E5-674C127C72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8497" y="4526557"/>
            <a:ext cx="2174963" cy="201359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FD6A5B31-EE52-4671-936A-534E3F728A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6914" y="4542007"/>
            <a:ext cx="2843267" cy="2099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59903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cover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2565,&quot;width&quot;:6930}"/>
</p:tagLst>
</file>

<file path=ppt/theme/theme1.xml><?xml version="1.0" encoding="utf-8"?>
<a:theme xmlns:a="http://schemas.openxmlformats.org/drawingml/2006/main" name="多彩简约报告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多彩简约报告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多彩简约报告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多彩简约报告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多彩简约报告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多彩简约报告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多彩简约报告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多彩简约报告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多彩简约报告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多彩简约报告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多彩简约报告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多彩简约报告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多彩简约报告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多彩简约报告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4_多彩简约报告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多彩简约报告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多彩简约报告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多彩简约报告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多彩简约报告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多彩简约报告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多彩简约报告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多彩简约报告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多彩简约报告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多彩简约报告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多彩简约报告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多彩简约报告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1706</TotalTime>
  <Words>591</Words>
  <Application>Microsoft Office PowerPoint</Application>
  <PresentationFormat>全屏显示(4:3)</PresentationFormat>
  <Paragraphs>97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10</vt:i4>
      </vt:variant>
    </vt:vector>
  </HeadingPairs>
  <TitlesOfParts>
    <vt:vector size="19" baseType="lpstr">
      <vt:lpstr>Arial</vt:lpstr>
      <vt:lpstr>宋体</vt:lpstr>
      <vt:lpstr>黑体</vt:lpstr>
      <vt:lpstr>仿宋</vt:lpstr>
      <vt:lpstr>Times New Roman</vt:lpstr>
      <vt:lpstr>微软雅黑</vt:lpstr>
      <vt:lpstr>Wingdings</vt:lpstr>
      <vt:lpstr>多彩简约报告模板</vt:lpstr>
      <vt:lpstr>4_多彩简约报告模板</vt:lpstr>
      <vt:lpstr>Preparation of Purely Organic Anhydrous Proton Conducting Materials by Mechanochemistry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lenovo</dc:creator>
  <cp:lastModifiedBy>csnc</cp:lastModifiedBy>
  <cp:revision>1051</cp:revision>
  <dcterms:created xsi:type="dcterms:W3CDTF">2013-01-24T01:44:00Z</dcterms:created>
  <dcterms:modified xsi:type="dcterms:W3CDTF">2022-06-29T05:50:20Z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2052-11.1.0.11622</vt:lpwstr>
  </property>
  <property fmtid="{D5CDD505-2E9C-101B-9397-08002B2CF9AE}" pid="3" name="ICV">
    <vt:lpwstr>A599DF31B20C4759B27AC47806F909EE</vt:lpwstr>
  </property>
</Properties>
</file>