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407" r:id="rId3"/>
    <p:sldId id="296" r:id="rId4"/>
    <p:sldId id="444" r:id="rId5"/>
    <p:sldId id="449" r:id="rId6"/>
    <p:sldId id="445" r:id="rId7"/>
    <p:sldId id="450" r:id="rId8"/>
    <p:sldId id="452" r:id="rId9"/>
    <p:sldId id="454" r:id="rId10"/>
    <p:sldId id="453" r:id="rId11"/>
    <p:sldId id="451" r:id="rId12"/>
    <p:sldId id="447" r:id="rId13"/>
    <p:sldId id="456" r:id="rId14"/>
    <p:sldId id="460" r:id="rId15"/>
    <p:sldId id="466" r:id="rId16"/>
    <p:sldId id="457" r:id="rId17"/>
    <p:sldId id="458" r:id="rId18"/>
    <p:sldId id="459" r:id="rId19"/>
    <p:sldId id="461" r:id="rId20"/>
    <p:sldId id="467" r:id="rId21"/>
    <p:sldId id="469" r:id="rId22"/>
    <p:sldId id="468" r:id="rId23"/>
    <p:sldId id="45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0139" autoAdjust="0"/>
  </p:normalViewPr>
  <p:slideViewPr>
    <p:cSldViewPr snapToGrid="0">
      <p:cViewPr varScale="1">
        <p:scale>
          <a:sx n="77" d="100"/>
          <a:sy n="77" d="100"/>
        </p:scale>
        <p:origin x="1637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B6829-C45B-4719-9E79-19B52864E99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85205-FF30-48D1-B2E8-F5E99EF3D5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64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日本竹编织篮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magnetic WSM may serve as a platform for realizing phenomena such as chiral magnetic effects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85205-FF30-48D1-B2E8-F5E99EF3D5F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>
            <a:off x="215660" y="172528"/>
            <a:ext cx="8755812" cy="751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84671" y="301223"/>
            <a:ext cx="7467600" cy="49386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B87A46-5378-4B14-977B-DA9B10267738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465EEA-9983-41F2-B341-9F578B56C84B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4EBC73-9B7D-496D-9D68-2211274B5993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页脚占位符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B7086D-DBF4-4CC2-8652-421C1F886530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</a:endParaRPr>
          </a:p>
        </p:txBody>
      </p:sp>
      <p:sp>
        <p:nvSpPr>
          <p:cNvPr id="6" name="直接连接符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</a:endParaRPr>
          </a:p>
        </p:txBody>
      </p:sp>
      <p:sp>
        <p:nvSpPr>
          <p:cNvPr id="7" name="直接连接符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8" name="直接连接符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9" name="矩形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直接连接符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1" name="椭圆 10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2" name="日期占位符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C3E7C6-A110-477A-B483-D7873DDEED02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13" name="灯片编号占位符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直接连接符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8" name="矩形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直接连接符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</a:endParaRPr>
          </a:p>
        </p:txBody>
      </p:sp>
      <p:sp>
        <p:nvSpPr>
          <p:cNvPr id="11" name="直接连接符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日期占位符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F377BA-5098-44E1-A066-90B823F74C69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13" name="灯片编号占位符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页脚占位符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D1FEC4-E0FF-41B5-B61D-F85FCF9B3671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004F62-A3E9-4070-9F26-4A21C73BD283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8" name="文本占位符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3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AEDC01A3-9A6D-4451-9E37-BE39090835F8}" type="datetime1">
              <a:rPr lang="zh-CN" altLang="en-US" smtClean="0"/>
              <a:t>2022/06/30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032" name="直接连接符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34" name="直接连接符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2" name="椭圆 11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E01867A1-ECD9-4E25-B33F-A174094A63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华文楷体" panose="02010600040101010101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华文楷体" panose="02010600040101010101" charset="-122"/>
          <a:cs typeface="华文楷体" panose="02010600040101010101" charset="-122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fontAlgn="base" hangingPunct="1">
        <a:spcBef>
          <a:spcPct val="20000"/>
        </a:spcBef>
        <a:spcAft>
          <a:spcPct val="0"/>
        </a:spcAft>
        <a:buClr>
          <a:srgbClr val="0062A9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880" algn="l" rtl="0" eaLnBrk="1" fontAlgn="base" hangingPunct="1">
        <a:spcBef>
          <a:spcPct val="20000"/>
        </a:spcBef>
        <a:spcAft>
          <a:spcPct val="0"/>
        </a:spcAft>
        <a:buClr>
          <a:srgbClr val="AABBDC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82880" algn="l" rtl="0" eaLnBrk="1" fontAlgn="base" hangingPunct="1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999" y="1281860"/>
            <a:ext cx="8382000" cy="1511300"/>
          </a:xfrm>
        </p:spPr>
        <p:txBody>
          <a:bodyPr/>
          <a:lstStyle/>
          <a:p>
            <a:r>
              <a:rPr lang="en-US" altLang="zh-CN" sz="4800" dirty="0">
                <a:latin typeface="Times New Roman" panose="02020603050405020304" pitchFamily="18" charset="0"/>
                <a:ea typeface="楷体" panose="02010609060101010101" pitchFamily="49" charset="-122"/>
              </a:rPr>
              <a:t>Kagome</a:t>
            </a:r>
            <a:r>
              <a:rPr lang="zh-CN" altLang="en-US" sz="4800" dirty="0">
                <a:latin typeface="Times New Roman" panose="02020603050405020304" pitchFamily="18" charset="0"/>
                <a:ea typeface="楷体" panose="02010609060101010101" pitchFamily="49" charset="-122"/>
              </a:rPr>
              <a:t>体系电荷密度波、超导及拓扑性质的理论研究</a:t>
            </a:r>
            <a:endParaRPr lang="zh-CN" altLang="en-US" sz="24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31668" y="3141280"/>
            <a:ext cx="3761743" cy="257551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kern="2000" dirty="0">
                <a:latin typeface="Times New Roman" panose="02020603050405020304" pitchFamily="18" charset="0"/>
                <a:ea typeface="楷体" panose="02010609060101010101" pitchFamily="49" charset="-122"/>
              </a:rPr>
              <a:t>     </a:t>
            </a:r>
            <a:r>
              <a:rPr lang="zh-CN" altLang="en-US" sz="2800" b="1" kern="2000" spc="100" dirty="0">
                <a:latin typeface="Times New Roman" panose="02020603050405020304" pitchFamily="18" charset="0"/>
                <a:ea typeface="楷体" panose="02010609060101010101" pitchFamily="49" charset="-122"/>
              </a:rPr>
              <a:t>报 告 人</a:t>
            </a:r>
            <a:r>
              <a:rPr lang="zh-CN" altLang="en-US" sz="2800" b="1" kern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：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司建国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 合作导师： 王保田 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散裂中子源科学中心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  2022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年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6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30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日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524" y="1141203"/>
            <a:ext cx="8566951" cy="174907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85348" y="148181"/>
            <a:ext cx="277329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/>
              <a:t>博士后学术交流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75208" y="781235"/>
            <a:ext cx="8558074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43469" y="5576140"/>
            <a:ext cx="8821552" cy="1238250"/>
            <a:chOff x="236811" y="5561442"/>
            <a:chExt cx="8821552" cy="1238250"/>
          </a:xfrm>
        </p:grpSpPr>
        <p:pic>
          <p:nvPicPr>
            <p:cNvPr id="9" name="图片 8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675" y="5561442"/>
              <a:ext cx="2452688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/>
            <p:cNvSpPr txBox="1"/>
            <p:nvPr/>
          </p:nvSpPr>
          <p:spPr>
            <a:xfrm>
              <a:off x="236811" y="6061297"/>
              <a:ext cx="6368864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rgbClr val="3772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中国科学院高能物理研究所东莞研究部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" y="2822457"/>
            <a:ext cx="4110658" cy="314249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521" y="5915229"/>
            <a:ext cx="4333238" cy="82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the experimental results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the BCS theory.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556" y="960539"/>
            <a:ext cx="4110658" cy="50928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9424" y="1053139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Allen-Dynes-modified McMillan formula</a:t>
            </a:r>
            <a:r>
              <a:rPr lang="zh-CN" altLang="en-US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14" y="1458495"/>
            <a:ext cx="2948577" cy="5879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42" y="2007193"/>
            <a:ext cx="3228644" cy="62997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82067" y="6053400"/>
            <a:ext cx="4245041" cy="82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mainly contributed by the soft modes.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66886" y="3934299"/>
            <a:ext cx="4977114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With increasing pressure: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Soften mode at </a:t>
            </a:r>
            <a:r>
              <a:rPr lang="en-US" altLang="zh-CN" sz="2000" i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q</a:t>
            </a:r>
            <a:r>
              <a:rPr lang="en-US" altLang="zh-CN" sz="2000" i="1" baseline="-25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=0.5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is </a:t>
            </a:r>
            <a:r>
              <a:rPr lang="en-US" altLang="zh-CN" sz="2000" dirty="0">
                <a:latin typeface="Times New Roman" panose="02020603050405020304" pitchFamily="18" charset="0"/>
              </a:rPr>
              <a:t>disappeared and recreated at the plane of </a:t>
            </a:r>
            <a:r>
              <a:rPr lang="en-US" altLang="zh-CN" sz="2000" i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q</a:t>
            </a:r>
            <a:r>
              <a:rPr lang="en-US" altLang="zh-CN" sz="2000" i="1" baseline="-250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=0;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Contribution to superconductivity change from in-plane modes to out-of-plane modes;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The EPC is redistributed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44"/>
            <a:ext cx="4052880" cy="59137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482" y="1127313"/>
            <a:ext cx="4985776" cy="28069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24" y="884115"/>
            <a:ext cx="2979807" cy="20992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0" y="2822458"/>
            <a:ext cx="3016002" cy="20992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3" y="4766973"/>
            <a:ext cx="3016002" cy="21075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176" y="2936399"/>
            <a:ext cx="1467834" cy="18305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095" y="981106"/>
            <a:ext cx="1468420" cy="18305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176" y="4839871"/>
            <a:ext cx="1472921" cy="20181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699545" y="2811680"/>
            <a:ext cx="4132659" cy="3903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Electronic structure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Lifshitz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under 15 </a:t>
            </a:r>
            <a:r>
              <a:rPr lang="en-US" altLang="zh-CN" sz="20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corresponds to the minimum of the superconducting transition.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Times New Roman" panose="02020603050405020304" pitchFamily="18" charset="0"/>
                <a:ea typeface="宋体" panose="02010600030101010101" pitchFamily="2" charset="-122"/>
              </a:rPr>
              <a:t>N(E</a:t>
            </a:r>
            <a:r>
              <a:rPr lang="en-US" altLang="zh-CN" sz="2000" i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000" i="1" dirty="0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2   </a:t>
            </a:r>
            <a:r>
              <a:rPr lang="en-US" altLang="zh-CN" sz="20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5.50 states/eV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15 </a:t>
            </a:r>
            <a:r>
              <a:rPr lang="en-US" altLang="zh-CN" sz="20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4.22 states/eV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45 </a:t>
            </a:r>
            <a:r>
              <a:rPr lang="en-US" altLang="zh-CN" sz="20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4.32 states/eV</a:t>
            </a:r>
          </a:p>
          <a:p>
            <a:pPr marL="342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nontrivial topological nature is robust under high pressure.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1127760" y="1813560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2410460" y="1499200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1108710" y="3812828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2410460" y="3265837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1093470" y="5897198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2410460" y="4968582"/>
            <a:ext cx="106680" cy="1371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1781810" y="3514839"/>
            <a:ext cx="106680" cy="1371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1683543" y="5706419"/>
            <a:ext cx="76836" cy="1007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1835150" y="2023669"/>
            <a:ext cx="106680" cy="1371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59759" y="1211113"/>
            <a:ext cx="8186057" cy="37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the formation of  CDW order in CsV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momentum-dependent electron-phonon coupling.</a:t>
            </a:r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kagome metal CsV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still within the frame work of BCS theory,  the double-dome liked superconductivity can be attributed to the change of </a:t>
            </a:r>
            <a:r>
              <a:rPr lang="en-US" altLang="zh-CN" sz="2400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N(E</a:t>
            </a:r>
            <a:r>
              <a:rPr lang="en-US" altLang="zh-CN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nontrivial topological nature is robust under high pressure (P&lt; 45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947" y="5332625"/>
            <a:ext cx="8361680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density wave and pressure-dependent superconductivity in the kagome metal CsV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first-principles study 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Phys. Rev. B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105, 024517 (2022)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2" y="1042057"/>
            <a:ext cx="3052781" cy="250495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416" y="1042057"/>
            <a:ext cx="2236690" cy="250495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77" y="1687625"/>
            <a:ext cx="1175327" cy="22254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288" y="1341120"/>
            <a:ext cx="482797" cy="17380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423" y="2162065"/>
            <a:ext cx="532529" cy="181824"/>
          </a:xfrm>
          <a:prstGeom prst="rect">
            <a:avLst/>
          </a:prstGeom>
        </p:spPr>
      </p:pic>
      <p:sp>
        <p:nvSpPr>
          <p:cNvPr id="27" name="箭头: 右 26"/>
          <p:cNvSpPr/>
          <p:nvPr/>
        </p:nvSpPr>
        <p:spPr>
          <a:xfrm>
            <a:off x="3488152" y="1766294"/>
            <a:ext cx="1341120" cy="45719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US" altLang="zh-CN" sz="1400" b="1" kern="100" dirty="0">
              <a:solidFill>
                <a:srgbClr val="1F497D"/>
              </a:solidFill>
              <a:latin typeface="Times New Roman" panose="02020603050405020304"/>
            </a:endParaRPr>
          </a:p>
          <a:p>
            <a:pPr algn="ctr">
              <a:spcAft>
                <a:spcPts val="0"/>
              </a:spcAft>
            </a:pPr>
            <a:endParaRPr lang="en-US" altLang="zh-CN" sz="1400" b="1" kern="100" dirty="0">
              <a:solidFill>
                <a:srgbClr val="1F497D"/>
              </a:solidFill>
              <a:latin typeface="Times New Roman" panose="02020603050405020304"/>
            </a:endParaRPr>
          </a:p>
          <a:p>
            <a:pPr algn="ctr">
              <a:spcAft>
                <a:spcPts val="0"/>
              </a:spcAft>
            </a:pPr>
            <a:endParaRPr lang="zh-CN" altLang="en-US" sz="1400" b="1" kern="100" dirty="0">
              <a:solidFill>
                <a:srgbClr val="1F497D"/>
              </a:solidFill>
              <a:latin typeface="Times New Roman" panose="02020603050405020304"/>
            </a:endParaRPr>
          </a:p>
        </p:txBody>
      </p:sp>
      <p:sp>
        <p:nvSpPr>
          <p:cNvPr id="28" name="箭头: 右 27"/>
          <p:cNvSpPr/>
          <p:nvPr/>
        </p:nvSpPr>
        <p:spPr>
          <a:xfrm>
            <a:off x="3615033" y="2207258"/>
            <a:ext cx="1341120" cy="45719"/>
          </a:xfrm>
          <a:prstGeom prst="rightArrow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US" altLang="zh-CN" sz="1400" b="1" kern="100" dirty="0">
              <a:solidFill>
                <a:srgbClr val="1F497D"/>
              </a:solidFill>
              <a:latin typeface="Times New Roman" panose="02020603050405020304"/>
            </a:endParaRPr>
          </a:p>
          <a:p>
            <a:pPr algn="ctr">
              <a:spcAft>
                <a:spcPts val="0"/>
              </a:spcAft>
            </a:pPr>
            <a:endParaRPr lang="en-US" altLang="zh-CN" sz="1400" b="1" kern="100" dirty="0">
              <a:solidFill>
                <a:srgbClr val="1F497D"/>
              </a:solidFill>
              <a:latin typeface="Times New Roman" panose="02020603050405020304"/>
            </a:endParaRPr>
          </a:p>
          <a:p>
            <a:pPr algn="ctr">
              <a:spcAft>
                <a:spcPts val="0"/>
              </a:spcAft>
            </a:pPr>
            <a:endParaRPr lang="zh-CN" altLang="en-US" sz="1400" b="1" kern="100" dirty="0">
              <a:solidFill>
                <a:srgbClr val="1F497D"/>
              </a:solidFill>
              <a:latin typeface="Times New Roman" panose="02020603050405020304"/>
            </a:endParaRPr>
          </a:p>
        </p:txBody>
      </p:sp>
      <p:sp>
        <p:nvSpPr>
          <p:cNvPr id="29" name="右大括号 28"/>
          <p:cNvSpPr/>
          <p:nvPr/>
        </p:nvSpPr>
        <p:spPr>
          <a:xfrm>
            <a:off x="3488152" y="1925320"/>
            <a:ext cx="45719" cy="5740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066" y="3833690"/>
            <a:ext cx="5253182" cy="234123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23350" y="6348641"/>
            <a:ext cx="769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Cs</a:t>
            </a:r>
            <a:r>
              <a:rPr lang="en-US" altLang="zh-CN" sz="2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family materials are thermodynamically stable.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3506" y="-152400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8241"/>
            <a:ext cx="6609144" cy="5879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3397" y="2859349"/>
            <a:ext cx="26506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Dynamically stable, without CDW order transition.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000" i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(K):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CsTi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8.02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CsZr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5.47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CsHf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3.51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is mainly contributed by in-plane atomic vibrational mode.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3506" y="-152400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7" y="939191"/>
            <a:ext cx="8912506" cy="469560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3185" y="5634800"/>
            <a:ext cx="7446397" cy="1210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SOC: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points at K&amp;H points; van Hove singularities at M&amp;L points;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at Fermi level: M-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x2-y2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CN" alt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1" y="-141514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73143"/>
            <a:ext cx="9144000" cy="22923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3429000"/>
            <a:ext cx="8830755" cy="2671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4070" y="5951628"/>
            <a:ext cx="8687529" cy="12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the CsV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CsZr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CsHf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could also be classified as Z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topological metal.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1" y="-141514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9759" y="1175914"/>
            <a:ext cx="845767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Cs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Hf) are stable both in sides of thermodynamics and dynamics. </a:t>
            </a:r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superconductivity are evaluated </a:t>
            </a:r>
            <a:r>
              <a:rPr lang="en-US" altLang="zh-CN" sz="2400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Allen-Dynes modified McMillan formula, and the </a:t>
            </a:r>
            <a:r>
              <a:rPr lang="en-US" altLang="zh-CN" sz="2400" i="1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400" i="1" kern="0" baseline="-25000" noProof="1">
                <a:solidFill>
                  <a:srgbClr val="292929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2400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 is higher than the </a:t>
            </a:r>
            <a:r>
              <a:rPr lang="en-US" altLang="zh-CN" sz="2400" i="1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2400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V</a:t>
            </a:r>
            <a:r>
              <a:rPr lang="en-US" altLang="zh-CN" sz="2400" kern="0" baseline="-25000" noProof="1">
                <a:solidFill>
                  <a:srgbClr val="292929"/>
                </a:solidFill>
                <a:latin typeface="Times New Roman" panose="02020603050405020304" pitchFamily="18" charset="0"/>
              </a:rPr>
              <a:t>3</a:t>
            </a:r>
            <a:r>
              <a:rPr lang="en-US" altLang="zh-CN" sz="2400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Sb</a:t>
            </a:r>
            <a:r>
              <a:rPr lang="en-US" altLang="zh-CN" sz="2400" kern="0" baseline="-25000" noProof="1">
                <a:solidFill>
                  <a:srgbClr val="292929"/>
                </a:solidFill>
                <a:latin typeface="Times New Roman" panose="02020603050405020304" pitchFamily="18" charset="0"/>
              </a:rPr>
              <a:t>5</a:t>
            </a:r>
            <a:r>
              <a:rPr lang="en-US" altLang="zh-CN" sz="2400" kern="0" noProof="1">
                <a:solidFill>
                  <a:srgbClr val="292929"/>
                </a:solidFill>
                <a:latin typeface="Times New Roman" panose="02020603050405020304" pitchFamily="18" charset="0"/>
              </a:rPr>
              <a:t> family materials.  </a:t>
            </a:r>
            <a:endParaRPr lang="zh-CN" altLang="en-US" sz="2400" dirty="0"/>
          </a:p>
          <a:p>
            <a:pPr marL="857250" lvl="1" indent="-400050" algn="just">
              <a:lnSpc>
                <a:spcPct val="125000"/>
              </a:lnSpc>
              <a:buFont typeface="+mj-lt"/>
              <a:buAutoNum type="romanU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CsZr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CsHf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 nontrivial band structures and  could be classified as Z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topological metal.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1" y="5251342"/>
            <a:ext cx="8810729" cy="16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and topological properties in kagome metals Cs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Hf):A first-principles investigation </a:t>
            </a:r>
          </a:p>
          <a:p>
            <a:pPr algn="r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2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review)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1" y="-141514"/>
            <a:ext cx="170271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2401" y="1133054"/>
            <a:ext cx="8483158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the formation of  CDW order and the high-pressure controlled superconductivity in CsV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explained. 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[Charge density wave and pressure-dependent superconductivity in the kagome metal CsV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first-principles study                      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105, 024517 (2022)]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stability, superconductivity and nontrivial topological properties of Cs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Hf) family materials are predicted.</a:t>
            </a:r>
          </a:p>
          <a:p>
            <a:pPr lvl="1" algn="just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[Superconductivity and topological properties in kagome metals Cs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Hf):A first-principles investigation                           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2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review    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84671" y="1188893"/>
            <a:ext cx="8859329" cy="506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  <a:buFont typeface="Wingdings" panose="05000000000000000000" pitchFamily="2" charset="2"/>
              <a:buChar char="Ø"/>
            </a:pP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Background of kagome materials </a:t>
            </a:r>
          </a:p>
          <a:p>
            <a:pPr algn="just" eaLnBrk="1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  <a:buFont typeface="Wingdings" panose="05000000000000000000" pitchFamily="2" charset="2"/>
              <a:buChar char="Ø"/>
            </a:pP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600" b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600" b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  <a:buFont typeface="Wingdings" panose="05000000000000000000" pitchFamily="2" charset="2"/>
              <a:buChar char="Ø"/>
            </a:pPr>
            <a:r>
              <a:rPr lang="zh-CN" altLang="en-US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</a:t>
            </a:r>
            <a:r>
              <a:rPr lang="en-US" altLang="zh-CN" sz="26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&amp; topological 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Cs</a:t>
            </a:r>
            <a:r>
              <a:rPr lang="en-US" altLang="zh-CN" sz="2600" b="0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600" b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600" b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600" b="0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  <a:endParaRPr lang="en-US" altLang="zh-CN" sz="28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  <a:buFont typeface="Wingdings" panose="05000000000000000000" pitchFamily="2" charset="2"/>
              <a:buChar char="Ø"/>
            </a:pPr>
            <a:r>
              <a:rPr lang="en-US" altLang="zh-CN" sz="2800" b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</a:p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  <a:buFont typeface="Wingdings" panose="05000000000000000000" pitchFamily="2" charset="2"/>
              <a:buChar char="Ø"/>
            </a:pPr>
            <a:r>
              <a:rPr lang="en-US" altLang="zh-CN" sz="26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4671" y="25400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1" y="-141514"/>
            <a:ext cx="170271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7725050-DF15-4A7A-B37F-3C621951DE07}"/>
              </a:ext>
            </a:extLst>
          </p:cNvPr>
          <p:cNvSpPr txBox="1"/>
          <p:nvPr/>
        </p:nvSpPr>
        <p:spPr>
          <a:xfrm>
            <a:off x="152401" y="983326"/>
            <a:ext cx="4212770" cy="203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 results: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Total Number: 18  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(First &amp; Co-First: 9)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Total cite: 235 (101)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1CF720-5692-4E8D-A621-683C9380A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09" y="1077659"/>
            <a:ext cx="5680311" cy="153640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B23AD3-8B47-41BE-B858-EDB06C154786}"/>
              </a:ext>
            </a:extLst>
          </p:cNvPr>
          <p:cNvSpPr txBox="1"/>
          <p:nvPr/>
        </p:nvSpPr>
        <p:spPr>
          <a:xfrm>
            <a:off x="152401" y="2708396"/>
            <a:ext cx="8625839" cy="4221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submitted paper: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and topological properties in kagome metals Cs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Hf): A first-principles investigation                                                                    (First)  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Reviesd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 startAt="3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and topological states in hexagonal 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(co-Correspondence)  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PCCP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under 2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review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 startAt="3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Magnetoresistance and quantum oscillations in In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 single crystals</a:t>
            </a:r>
          </a:p>
          <a:p>
            <a:pPr algn="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(co-First) 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2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review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 startAt="4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situ electrochemical defect engineering on VS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cathode and magnetic-field induced uniform zinc deposition for high-performance aqueous zinc-ion batteries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(co-Correspondence)  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endParaRPr lang="zh-CN" altLang="en-US" sz="2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B6B400-7FAA-4372-920A-D69CBEB5DB69}"/>
              </a:ext>
            </a:extLst>
          </p:cNvPr>
          <p:cNvSpPr/>
          <p:nvPr/>
        </p:nvSpPr>
        <p:spPr>
          <a:xfrm>
            <a:off x="5024120" y="1384300"/>
            <a:ext cx="284480" cy="104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zh-CN" altLang="en-US" sz="1400" b="1" kern="100" dirty="0">
              <a:solidFill>
                <a:srgbClr val="1F497D"/>
              </a:solidFill>
              <a:latin typeface="Times New Roman" panose="02020603050405020304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93CF80-6C85-45EC-B9D1-2FBA99BE1930}"/>
              </a:ext>
            </a:extLst>
          </p:cNvPr>
          <p:cNvSpPr/>
          <p:nvPr/>
        </p:nvSpPr>
        <p:spPr>
          <a:xfrm>
            <a:off x="3845560" y="1826260"/>
            <a:ext cx="284480" cy="104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zh-CN" altLang="en-US" sz="1400" b="1" kern="100" dirty="0">
              <a:solidFill>
                <a:srgbClr val="1F497D"/>
              </a:solidFill>
              <a:latin typeface="Times New Roman" panose="02020603050405020304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84D19F9-A4DD-4CBE-A314-CF71B2561812}"/>
              </a:ext>
            </a:extLst>
          </p:cNvPr>
          <p:cNvSpPr/>
          <p:nvPr/>
        </p:nvSpPr>
        <p:spPr>
          <a:xfrm>
            <a:off x="3368040" y="2395220"/>
            <a:ext cx="284480" cy="104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zh-CN" altLang="en-US" sz="1400" b="1" kern="100" dirty="0">
              <a:solidFill>
                <a:srgbClr val="1F497D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387676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2401" y="-141514"/>
            <a:ext cx="3158237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Acknowledgements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9570" y="1024964"/>
            <a:ext cx="8512951" cy="2970686"/>
            <a:chOff x="317798" y="1024964"/>
            <a:chExt cx="8512951" cy="2970686"/>
          </a:xfrm>
        </p:grpSpPr>
        <p:grpSp>
          <p:nvGrpSpPr>
            <p:cNvPr id="8" name="组合 7"/>
            <p:cNvGrpSpPr/>
            <p:nvPr/>
          </p:nvGrpSpPr>
          <p:grpSpPr>
            <a:xfrm>
              <a:off x="317798" y="1024964"/>
              <a:ext cx="8512951" cy="2532783"/>
              <a:chOff x="317798" y="1024964"/>
              <a:chExt cx="8512951" cy="253278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798" y="1077480"/>
                <a:ext cx="1865386" cy="246479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9435" y="1062003"/>
                <a:ext cx="1740538" cy="2480267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0211" y="1024964"/>
                <a:ext cx="1740538" cy="2481607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3423" y="1077480"/>
                <a:ext cx="1695773" cy="2480267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>
              <a:off x="370574" y="3626318"/>
              <a:ext cx="1850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B. –T. Wang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846436" y="3626318"/>
              <a:ext cx="1582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W. –J. Lu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054597" y="3626318"/>
              <a:ext cx="1410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P. –F. Liu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90211" y="3626318"/>
              <a:ext cx="1450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Dr. L. –T. Shi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2401" y="5724583"/>
            <a:ext cx="8821551" cy="1130896"/>
            <a:chOff x="236811" y="5668796"/>
            <a:chExt cx="8821551" cy="1130896"/>
          </a:xfrm>
        </p:grpSpPr>
        <p:pic>
          <p:nvPicPr>
            <p:cNvPr id="15" name="图片 14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317" y="5668796"/>
              <a:ext cx="2240045" cy="113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236811" y="6061297"/>
              <a:ext cx="6368864" cy="523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srgbClr val="3772A8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中国科学院高能物理研究所东莞研究部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66600" y="4424906"/>
            <a:ext cx="901080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Thanks for your attention !</a:t>
            </a:r>
            <a:endParaRPr lang="zh-CN" alt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8978420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Prediction of SC &amp; topological in Cs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Zr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Hf)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02" y="949498"/>
            <a:ext cx="3006315" cy="45214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r="69676"/>
          <a:stretch>
            <a:fillRect/>
          </a:stretch>
        </p:blipFill>
        <p:spPr>
          <a:xfrm>
            <a:off x="788351" y="949498"/>
            <a:ext cx="2688754" cy="27185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31507"/>
          <a:stretch>
            <a:fillRect/>
          </a:stretch>
        </p:blipFill>
        <p:spPr>
          <a:xfrm>
            <a:off x="207050" y="3668040"/>
            <a:ext cx="4056606" cy="18254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0021" y="5470997"/>
            <a:ext cx="3145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Chin. Phys. Lett.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047402 (2022)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04146" y="544021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arXiv:2202.05588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908502"/>
            <a:ext cx="4056606" cy="825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1386 structures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28 thermodynamic stability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96260" y="5647925"/>
            <a:ext cx="4612640" cy="1210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 structures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24 dynamic stability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è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FM, 1 AFM and 22 NM structures</a:t>
            </a:r>
          </a:p>
          <a:p>
            <a:pPr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14 superconductors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76CC4F2-6216-42DD-B13D-516271623B54}"/>
              </a:ext>
            </a:extLst>
          </p:cNvPr>
          <p:cNvSpPr txBox="1"/>
          <p:nvPr/>
        </p:nvSpPr>
        <p:spPr>
          <a:xfrm>
            <a:off x="3606800" y="3423920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4671" y="274320"/>
            <a:ext cx="536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Background of kagome materials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24242" y="975319"/>
            <a:ext cx="2839235" cy="185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band structure: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Flat band over the Brillouin zone;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Dirac crossing at K point;</a:t>
            </a: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Hove singularity (saddle point) at M point.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0960" y="1066949"/>
            <a:ext cx="4074752" cy="1755697"/>
            <a:chOff x="0" y="691028"/>
            <a:chExt cx="4074752" cy="1755697"/>
          </a:xfrm>
        </p:grpSpPr>
        <p:sp>
          <p:nvSpPr>
            <p:cNvPr id="10" name="文本框 9"/>
            <p:cNvSpPr txBox="1"/>
            <p:nvPr/>
          </p:nvSpPr>
          <p:spPr>
            <a:xfrm>
              <a:off x="88091" y="2154337"/>
              <a:ext cx="353334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Japanese woven bamboo pattern &amp;</a:t>
              </a:r>
              <a:r>
                <a:rPr lang="zh-CN" alt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kagome</a:t>
              </a:r>
              <a:r>
                <a:rPr lang="zh-CN" altLang="en-US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</a:t>
              </a:r>
              <a:endPara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0" y="691028"/>
              <a:ext cx="4074752" cy="1350472"/>
              <a:chOff x="49675" y="827268"/>
              <a:chExt cx="4074752" cy="1350472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57649"/>
              <a:stretch>
                <a:fillRect/>
              </a:stretch>
            </p:blipFill>
            <p:spPr>
              <a:xfrm>
                <a:off x="2352368" y="827268"/>
                <a:ext cx="1772059" cy="135047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r="41266"/>
              <a:stretch>
                <a:fillRect/>
              </a:stretch>
            </p:blipFill>
            <p:spPr>
              <a:xfrm>
                <a:off x="49675" y="827268"/>
                <a:ext cx="2457551" cy="1350472"/>
              </a:xfrm>
              <a:prstGeom prst="rect">
                <a:avLst/>
              </a:prstGeom>
            </p:spPr>
          </p:pic>
        </p:grpSp>
      </p:grpSp>
      <p:sp>
        <p:nvSpPr>
          <p:cNvPr id="14" name="文本框 13"/>
          <p:cNvSpPr txBox="1"/>
          <p:nvPr/>
        </p:nvSpPr>
        <p:spPr>
          <a:xfrm>
            <a:off x="0" y="2752768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magnetism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03851" y="3135779"/>
          <a:ext cx="865229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5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4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</a:t>
                      </a:r>
                      <a:endParaRPr lang="zh-CN" altLang="en-US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Properties</a:t>
                      </a:r>
                      <a:endParaRPr lang="zh-CN" altLang="en-US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Magnetism</a:t>
                      </a:r>
                      <a:endParaRPr lang="zh-CN" altLang="en-US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zh-CN" altLang="en-US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Mn</a:t>
                      </a:r>
                      <a:r>
                        <a:rPr lang="en-US" altLang="zh-CN" sz="1200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Sn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 AHE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antiferromagnet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Nature 527, 212(2015)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altLang="zh-CN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r>
                        <a:rPr lang="en-US" altLang="zh-CN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Magnetic WSM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ferromagnetic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Nat. phys. 14,1125(2018)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FeSn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Dirac fermion, flat band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antiferromagnetic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Nat. Mater. 19, 163(2020)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TbMn</a:t>
                      </a:r>
                      <a:r>
                        <a:rPr lang="en-US" altLang="zh-CN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r>
                        <a:rPr lang="en-US" altLang="zh-CN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Chern magnet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ferromagnetic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Nature 583, 533(2020) 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6" y="4571176"/>
            <a:ext cx="2335565" cy="201250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62751" y="6518840"/>
            <a:ext cx="2113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527, 212 (2015)</a:t>
            </a:r>
          </a:p>
        </p:txBody>
      </p:sp>
      <p:sp>
        <p:nvSpPr>
          <p:cNvPr id="19" name="矩形 18"/>
          <p:cNvSpPr/>
          <p:nvPr/>
        </p:nvSpPr>
        <p:spPr>
          <a:xfrm>
            <a:off x="3104802" y="6499720"/>
            <a:ext cx="2395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 14,1125 (2018)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160" y="975319"/>
            <a:ext cx="1874398" cy="20499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15" y="4654924"/>
            <a:ext cx="3729889" cy="18231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28" y="4654924"/>
            <a:ext cx="2803749" cy="191168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681223" y="6562580"/>
            <a:ext cx="2382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Mater. 19, 163 (2020)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4671" y="274320"/>
            <a:ext cx="536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Background of kagome materials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23430" y="925098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magnetism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9" y="1356911"/>
            <a:ext cx="3054419" cy="4792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89" y="6519446"/>
            <a:ext cx="3190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Soc. Jpn. 83, 093706 (2014)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275" y="614977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356911"/>
            <a:ext cx="2719365" cy="27944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1" y="4213804"/>
            <a:ext cx="2915304" cy="193562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21151" y="6149771"/>
            <a:ext cx="128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15306" y="6519103"/>
            <a:ext cx="3111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Chem. Lett. 8, 4814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5" y="1294430"/>
            <a:ext cx="2627642" cy="47928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630906" y="6519103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at. Phys. 1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8,  265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37771" y="6153042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density wave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9" y="1673923"/>
            <a:ext cx="8762782" cy="29283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81479" y="4602245"/>
            <a:ext cx="3471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Mater. 3, 094407 (2019)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0093" y="5184077"/>
            <a:ext cx="5263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group :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P6/mmm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(No. 191)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atoms formed a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Kagome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structure.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K, Cs,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inserted between V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073758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structure: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27" y="935638"/>
            <a:ext cx="7983794" cy="236154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11374" y="3258344"/>
            <a:ext cx="3598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Ortiz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247002(2020)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09" y="6032325"/>
            <a:ext cx="9314160" cy="825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Magnetization, electrical resistivity, and heat capacity exhibits anomaly at 94 K.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</a:rPr>
              <a:t>CDW order confirmed by STM, ARPES and theoretical calculations.</a:t>
            </a:r>
          </a:p>
        </p:txBody>
      </p:sp>
      <p:sp>
        <p:nvSpPr>
          <p:cNvPr id="10" name="矩形 9"/>
          <p:cNvSpPr/>
          <p:nvPr/>
        </p:nvSpPr>
        <p:spPr>
          <a:xfrm>
            <a:off x="745427" y="5636514"/>
            <a:ext cx="3231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02813 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8055"/>
            <a:ext cx="4722189" cy="2097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085" y="3723994"/>
            <a:ext cx="4115796" cy="184404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42124" y="5693905"/>
            <a:ext cx="3701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046401(2021)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4779" y="3177970"/>
            <a:ext cx="830465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altLang="zh-CN" sz="2400" dirty="0"/>
              <a:t>: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the formation of CDW order in CsV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" name="直接连接符 5"/>
          <p:cNvCxnSpPr>
            <a:cxnSpLocks noChangeShapeType="1"/>
          </p:cNvCxnSpPr>
          <p:nvPr/>
        </p:nvCxnSpPr>
        <p:spPr bwMode="auto">
          <a:xfrm>
            <a:off x="5829821" y="1008153"/>
            <a:ext cx="0" cy="5802307"/>
          </a:xfrm>
          <a:prstGeom prst="line">
            <a:avLst/>
          </a:prstGeom>
          <a:noFill/>
          <a:ln w="28575" algn="ctr">
            <a:solidFill>
              <a:schemeClr val="accent2">
                <a:lumMod val="60000"/>
                <a:lumOff val="4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文本框 5"/>
          <p:cNvSpPr txBox="1"/>
          <p:nvPr/>
        </p:nvSpPr>
        <p:spPr>
          <a:xfrm>
            <a:off x="5867533" y="1539654"/>
            <a:ext cx="3230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SOC: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Dirac points near Fermi level;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Hove singularities at M/L points.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153"/>
            <a:ext cx="5792110" cy="28090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3589"/>
            <a:ext cx="5660020" cy="291481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13628" y="3469890"/>
            <a:ext cx="323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SOC: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direct gap;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nontrivial topological index;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surface states.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98723" y="5410998"/>
            <a:ext cx="2967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CDW mechanism: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surface nesting;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Electron-phonon coupling;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Exciton condensation.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40" y="1525099"/>
            <a:ext cx="2115036" cy="5676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848" y="2323773"/>
            <a:ext cx="3049363" cy="4505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5" y="1338078"/>
            <a:ext cx="5244626" cy="21782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937968"/>
            <a:ext cx="5020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surface nesting (electron susceptibility ):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81537" y="3176193"/>
            <a:ext cx="3842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eviate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CDW</a:t>
            </a:r>
            <a:endParaRPr lang="zh-CN" alt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541669"/>
            <a:ext cx="2937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Electron-phonon coupling: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75" y="3965202"/>
            <a:ext cx="6213840" cy="27390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7158" y="4873244"/>
            <a:ext cx="2949430" cy="91931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410607" y="5965962"/>
            <a:ext cx="26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at the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CDW</a:t>
            </a:r>
            <a:endParaRPr lang="zh-CN" altLang="en-US" sz="2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422" y="1014258"/>
            <a:ext cx="8793286" cy="3145823"/>
            <a:chOff x="113134" y="937968"/>
            <a:chExt cx="7352307" cy="26303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8"/>
            <a:srcRect b="84271"/>
            <a:stretch>
              <a:fillRect/>
            </a:stretch>
          </p:blipFill>
          <p:spPr>
            <a:xfrm>
              <a:off x="113134" y="937968"/>
              <a:ext cx="7352307" cy="72071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/>
            <a:srcRect t="58138"/>
            <a:stretch>
              <a:fillRect/>
            </a:stretch>
          </p:blipFill>
          <p:spPr>
            <a:xfrm>
              <a:off x="113134" y="1650166"/>
              <a:ext cx="7352307" cy="1918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050" y="-152400"/>
            <a:ext cx="7947881" cy="984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>
                <a:srgbClr val="4472C4"/>
              </a:buClr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Origins of CDW and HP-controlled SC in CsV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Sb</a:t>
            </a:r>
            <a:r>
              <a:rPr lang="en-US" altLang="zh-CN" sz="28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950"/>
            <a:ext cx="2932405" cy="42007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0789" y="5190614"/>
            <a:ext cx="3701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247001 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782" y="5498391"/>
            <a:ext cx="8957429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CDW transition is monotonically suppressed by pressure, and fully suppressed at ~2 </a:t>
            </a:r>
            <a:r>
              <a:rPr lang="en-US" altLang="zh-CN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GPa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transition temperature exhibits a double-peak character (low pressure).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transition temperature exhibits a double-dome character (high pressure).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188" y="1034951"/>
            <a:ext cx="2687178" cy="415566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102027" y="5190613"/>
            <a:ext cx="2577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224513 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693" y="1034949"/>
            <a:ext cx="2690057" cy="2009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693" y="3226909"/>
            <a:ext cx="2795641" cy="200985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262383" y="2929964"/>
            <a:ext cx="2322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02813 (2021)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75605" y="5190613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arXiv:2104.14487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15930" y="3101884"/>
            <a:ext cx="912085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altLang="zh-CN" sz="2400" dirty="0"/>
              <a:t>: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superconductivity under high pressure theoretically.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b650bfe-1d2d-4715-bc59-509b48f422dc"/>
  <p:tag name="COMMONDATA" val="eyJoZGlkIjoiYjQ4ZjdkNzcyNjEwN2Q3MTQxNzkwNmY0MDMxNjI3OTcifQ==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凸显">
  <a:themeElements>
    <a:clrScheme name="自定义 4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0070C0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>
        <a:noFill/>
        <a:ln>
          <a:solidFill>
            <a:schemeClr val="accent1">
              <a:shade val="50000"/>
            </a:schemeClr>
          </a:solidFill>
        </a:ln>
      </a:spPr>
      <a:bodyPr anchor="ctr"/>
      <a:lstStyle>
        <a:defPPr>
          <a:spcAft>
            <a:spcPts val="0"/>
          </a:spcAft>
          <a:defRPr sz="1400" b="1" kern="100" dirty="0">
            <a:solidFill>
              <a:srgbClr val="1F497D"/>
            </a:solidFill>
            <a:latin typeface="Times New Roman" panose="0202060305040502030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1428</Words>
  <Application>Microsoft Office PowerPoint</Application>
  <PresentationFormat>全屏显示(4:3)</PresentationFormat>
  <Paragraphs>197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等线</vt:lpstr>
      <vt:lpstr>等线 Light</vt:lpstr>
      <vt:lpstr>华文楷体</vt:lpstr>
      <vt:lpstr>华文行楷</vt:lpstr>
      <vt:lpstr>楷体</vt:lpstr>
      <vt:lpstr>宋体</vt:lpstr>
      <vt:lpstr>微软雅黑</vt:lpstr>
      <vt:lpstr>Arial</vt:lpstr>
      <vt:lpstr>Calibri</vt:lpstr>
      <vt:lpstr>Calibri Light</vt:lpstr>
      <vt:lpstr>Century Schoolbook</vt:lpstr>
      <vt:lpstr>Symbol</vt:lpstr>
      <vt:lpstr>Times New Roman</vt:lpstr>
      <vt:lpstr>Wingdings</vt:lpstr>
      <vt:lpstr>Wingdings 2</vt:lpstr>
      <vt:lpstr>Office 主题</vt:lpstr>
      <vt:lpstr>凸显</vt:lpstr>
      <vt:lpstr>Kagome体系电荷密度波、超导及拓扑性质的理论研究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六方晶格材料中超导与拓扑的理论研究</dc:title>
  <dc:creator>jgsi</dc:creator>
  <cp:lastModifiedBy>jgsi</cp:lastModifiedBy>
  <cp:revision>318</cp:revision>
  <dcterms:created xsi:type="dcterms:W3CDTF">2021-10-13T00:15:00Z</dcterms:created>
  <dcterms:modified xsi:type="dcterms:W3CDTF">2022-06-30T01:33:16Z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82A20551521B4920AEC29BBBBA5E5A18</vt:lpwstr>
  </property>
  <property fmtid="{D5CDD505-2E9C-101B-9397-08002B2CF9AE}" pid="3" name="KSOProductBuildVer">
    <vt:lpwstr>2052-11.1.0.11744</vt:lpwstr>
  </property>
</Properties>
</file>