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sldIdLst>
    <p:sldId id="256" r:id="rId2"/>
  </p:sldIdLst>
  <p:sldSz cx="25199975" cy="50399950"/>
  <p:notesSz cx="6858000" cy="9144000"/>
  <p:defaultTextStyle>
    <a:defPPr>
      <a:defRPr lang="en-US"/>
    </a:defPPr>
    <a:lvl1pPr marL="0" algn="l" defTabSz="3555873" rtl="0" eaLnBrk="1" latinLnBrk="0" hangingPunct="1">
      <a:defRPr sz="14000" kern="1200">
        <a:solidFill>
          <a:schemeClr val="tx1"/>
        </a:solidFill>
        <a:latin typeface="+mn-lt"/>
        <a:ea typeface="+mn-ea"/>
        <a:cs typeface="+mn-cs"/>
      </a:defRPr>
    </a:lvl1pPr>
    <a:lvl2pPr marL="3555873" algn="l" defTabSz="3555873" rtl="0" eaLnBrk="1" latinLnBrk="0" hangingPunct="1">
      <a:defRPr sz="14000" kern="1200">
        <a:solidFill>
          <a:schemeClr val="tx1"/>
        </a:solidFill>
        <a:latin typeface="+mn-lt"/>
        <a:ea typeface="+mn-ea"/>
        <a:cs typeface="+mn-cs"/>
      </a:defRPr>
    </a:lvl2pPr>
    <a:lvl3pPr marL="7111746" algn="l" defTabSz="3555873" rtl="0" eaLnBrk="1" latinLnBrk="0" hangingPunct="1">
      <a:defRPr sz="14000" kern="1200">
        <a:solidFill>
          <a:schemeClr val="tx1"/>
        </a:solidFill>
        <a:latin typeface="+mn-lt"/>
        <a:ea typeface="+mn-ea"/>
        <a:cs typeface="+mn-cs"/>
      </a:defRPr>
    </a:lvl3pPr>
    <a:lvl4pPr marL="10667619" algn="l" defTabSz="3555873" rtl="0" eaLnBrk="1" latinLnBrk="0" hangingPunct="1">
      <a:defRPr sz="14000" kern="1200">
        <a:solidFill>
          <a:schemeClr val="tx1"/>
        </a:solidFill>
        <a:latin typeface="+mn-lt"/>
        <a:ea typeface="+mn-ea"/>
        <a:cs typeface="+mn-cs"/>
      </a:defRPr>
    </a:lvl4pPr>
    <a:lvl5pPr marL="14223492" algn="l" defTabSz="3555873" rtl="0" eaLnBrk="1" latinLnBrk="0" hangingPunct="1">
      <a:defRPr sz="14000" kern="1200">
        <a:solidFill>
          <a:schemeClr val="tx1"/>
        </a:solidFill>
        <a:latin typeface="+mn-lt"/>
        <a:ea typeface="+mn-ea"/>
        <a:cs typeface="+mn-cs"/>
      </a:defRPr>
    </a:lvl5pPr>
    <a:lvl6pPr marL="17779365" algn="l" defTabSz="3555873" rtl="0" eaLnBrk="1" latinLnBrk="0" hangingPunct="1">
      <a:defRPr sz="14000" kern="1200">
        <a:solidFill>
          <a:schemeClr val="tx1"/>
        </a:solidFill>
        <a:latin typeface="+mn-lt"/>
        <a:ea typeface="+mn-ea"/>
        <a:cs typeface="+mn-cs"/>
      </a:defRPr>
    </a:lvl6pPr>
    <a:lvl7pPr marL="21335238" algn="l" defTabSz="3555873" rtl="0" eaLnBrk="1" latinLnBrk="0" hangingPunct="1">
      <a:defRPr sz="14000" kern="1200">
        <a:solidFill>
          <a:schemeClr val="tx1"/>
        </a:solidFill>
        <a:latin typeface="+mn-lt"/>
        <a:ea typeface="+mn-ea"/>
        <a:cs typeface="+mn-cs"/>
      </a:defRPr>
    </a:lvl7pPr>
    <a:lvl8pPr marL="24891111" algn="l" defTabSz="3555873" rtl="0" eaLnBrk="1" latinLnBrk="0" hangingPunct="1">
      <a:defRPr sz="14000" kern="1200">
        <a:solidFill>
          <a:schemeClr val="tx1"/>
        </a:solidFill>
        <a:latin typeface="+mn-lt"/>
        <a:ea typeface="+mn-ea"/>
        <a:cs typeface="+mn-cs"/>
      </a:defRPr>
    </a:lvl8pPr>
    <a:lvl9pPr marL="28446984" algn="l" defTabSz="3555873" rtl="0" eaLnBrk="1" latinLnBrk="0" hangingPunct="1">
      <a:defRPr sz="140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2EB"/>
    <a:srgbClr val="A5E6F0"/>
    <a:srgbClr val="7030A0"/>
    <a:srgbClr val="2D2D8A"/>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4660"/>
  </p:normalViewPr>
  <p:slideViewPr>
    <p:cSldViewPr snapToGrid="0">
      <p:cViewPr>
        <p:scale>
          <a:sx n="25" d="100"/>
          <a:sy n="25" d="100"/>
        </p:scale>
        <p:origin x="1339"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648A7-953E-423B-A454-F130C6C27D9F}" type="datetimeFigureOut">
              <a:rPr lang="en-US" smtClean="0"/>
              <a:t>6/28/2022</a:t>
            </a:fld>
            <a:endParaRPr lang="en-US"/>
          </a:p>
        </p:txBody>
      </p:sp>
      <p:sp>
        <p:nvSpPr>
          <p:cNvPr id="4" name="幻灯片图像占位符 3"/>
          <p:cNvSpPr>
            <a:spLocks noGrp="1" noRot="1" noChangeAspect="1"/>
          </p:cNvSpPr>
          <p:nvPr>
            <p:ph type="sldImg" idx="2"/>
          </p:nvPr>
        </p:nvSpPr>
        <p:spPr>
          <a:xfrm>
            <a:off x="2657475" y="1143000"/>
            <a:ext cx="1543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59408-733A-433D-BB09-FF63D51052EF}" type="slidenum">
              <a:rPr lang="en-US" smtClean="0"/>
              <a:t>‹#›</a:t>
            </a:fld>
            <a:endParaRPr lang="en-US"/>
          </a:p>
        </p:txBody>
      </p:sp>
    </p:spTree>
    <p:extLst>
      <p:ext uri="{BB962C8B-B14F-4D97-AF65-F5344CB8AC3E}">
        <p14:creationId xmlns:p14="http://schemas.microsoft.com/office/powerpoint/2010/main" val="3772884049"/>
      </p:ext>
    </p:extLst>
  </p:cSld>
  <p:clrMap bg1="lt1" tx1="dk1" bg2="lt2" tx2="dk2" accent1="accent1" accent2="accent2" accent3="accent3" accent4="accent4" accent5="accent5" accent6="accent6" hlink="hlink" folHlink="folHlink"/>
  <p:notesStyle>
    <a:lvl1pPr marL="0" algn="l" defTabSz="17282251" rtl="0" eaLnBrk="1" latinLnBrk="0" hangingPunct="1">
      <a:defRPr sz="22679" kern="1200">
        <a:solidFill>
          <a:schemeClr val="tx1"/>
        </a:solidFill>
        <a:latin typeface="+mn-lt"/>
        <a:ea typeface="+mn-ea"/>
        <a:cs typeface="+mn-cs"/>
      </a:defRPr>
    </a:lvl1pPr>
    <a:lvl2pPr marL="8641129" algn="l" defTabSz="17282251" rtl="0" eaLnBrk="1" latinLnBrk="0" hangingPunct="1">
      <a:defRPr sz="22679" kern="1200">
        <a:solidFill>
          <a:schemeClr val="tx1"/>
        </a:solidFill>
        <a:latin typeface="+mn-lt"/>
        <a:ea typeface="+mn-ea"/>
        <a:cs typeface="+mn-cs"/>
      </a:defRPr>
    </a:lvl2pPr>
    <a:lvl3pPr marL="17282251" algn="l" defTabSz="17282251" rtl="0" eaLnBrk="1" latinLnBrk="0" hangingPunct="1">
      <a:defRPr sz="22679" kern="1200">
        <a:solidFill>
          <a:schemeClr val="tx1"/>
        </a:solidFill>
        <a:latin typeface="+mn-lt"/>
        <a:ea typeface="+mn-ea"/>
        <a:cs typeface="+mn-cs"/>
      </a:defRPr>
    </a:lvl3pPr>
    <a:lvl4pPr marL="25923380" algn="l" defTabSz="17282251" rtl="0" eaLnBrk="1" latinLnBrk="0" hangingPunct="1">
      <a:defRPr sz="22679" kern="1200">
        <a:solidFill>
          <a:schemeClr val="tx1"/>
        </a:solidFill>
        <a:latin typeface="+mn-lt"/>
        <a:ea typeface="+mn-ea"/>
        <a:cs typeface="+mn-cs"/>
      </a:defRPr>
    </a:lvl4pPr>
    <a:lvl5pPr marL="34564509" algn="l" defTabSz="17282251" rtl="0" eaLnBrk="1" latinLnBrk="0" hangingPunct="1">
      <a:defRPr sz="22679" kern="1200">
        <a:solidFill>
          <a:schemeClr val="tx1"/>
        </a:solidFill>
        <a:latin typeface="+mn-lt"/>
        <a:ea typeface="+mn-ea"/>
        <a:cs typeface="+mn-cs"/>
      </a:defRPr>
    </a:lvl5pPr>
    <a:lvl6pPr marL="43205638" algn="l" defTabSz="17282251" rtl="0" eaLnBrk="1" latinLnBrk="0" hangingPunct="1">
      <a:defRPr sz="22679" kern="1200">
        <a:solidFill>
          <a:schemeClr val="tx1"/>
        </a:solidFill>
        <a:latin typeface="+mn-lt"/>
        <a:ea typeface="+mn-ea"/>
        <a:cs typeface="+mn-cs"/>
      </a:defRPr>
    </a:lvl6pPr>
    <a:lvl7pPr marL="51206400" algn="l" defTabSz="17282251" rtl="0" eaLnBrk="1" latinLnBrk="0" hangingPunct="1">
      <a:defRPr sz="22679" kern="1200">
        <a:solidFill>
          <a:schemeClr val="tx1"/>
        </a:solidFill>
        <a:latin typeface="+mn-lt"/>
        <a:ea typeface="+mn-ea"/>
        <a:cs typeface="+mn-cs"/>
      </a:defRPr>
    </a:lvl7pPr>
    <a:lvl8pPr marL="51206400" algn="l" defTabSz="17282251" rtl="0" eaLnBrk="1" latinLnBrk="0" hangingPunct="1">
      <a:defRPr sz="22679" kern="1200">
        <a:solidFill>
          <a:schemeClr val="tx1"/>
        </a:solidFill>
        <a:latin typeface="+mn-lt"/>
        <a:ea typeface="+mn-ea"/>
        <a:cs typeface="+mn-cs"/>
      </a:defRPr>
    </a:lvl8pPr>
    <a:lvl9pPr marL="51206400" algn="l" defTabSz="17282251" rtl="0" eaLnBrk="1" latinLnBrk="0" hangingPunct="1">
      <a:defRPr sz="2267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8F59408-733A-433D-BB09-FF63D51052EF}" type="slidenum">
              <a:rPr lang="en-US" smtClean="0"/>
              <a:t>1</a:t>
            </a:fld>
            <a:endParaRPr lang="en-US"/>
          </a:p>
        </p:txBody>
      </p:sp>
    </p:spTree>
    <p:extLst>
      <p:ext uri="{BB962C8B-B14F-4D97-AF65-F5344CB8AC3E}">
        <p14:creationId xmlns:p14="http://schemas.microsoft.com/office/powerpoint/2010/main" val="7610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8248329"/>
            <a:ext cx="21419979" cy="17546649"/>
          </a:xfrm>
        </p:spPr>
        <p:txBody>
          <a:bodyPr anchor="b"/>
          <a:lstStyle>
            <a:lvl1pPr algn="ctr">
              <a:defRPr sz="16535"/>
            </a:lvl1pPr>
          </a:lstStyle>
          <a:p>
            <a:r>
              <a:rPr lang="zh-CN" altLang="en-US"/>
              <a:t>单击此处编辑母版标题样式</a:t>
            </a:r>
            <a:endParaRPr lang="en-US" dirty="0"/>
          </a:p>
        </p:txBody>
      </p:sp>
      <p:sp>
        <p:nvSpPr>
          <p:cNvPr id="3" name="Subtitle 2"/>
          <p:cNvSpPr>
            <a:spLocks noGrp="1"/>
          </p:cNvSpPr>
          <p:nvPr>
            <p:ph type="subTitle" idx="1"/>
          </p:nvPr>
        </p:nvSpPr>
        <p:spPr>
          <a:xfrm>
            <a:off x="3149997" y="26471644"/>
            <a:ext cx="18899981" cy="12168318"/>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C4F3E70-70AC-4B0B-959A-0AA3E3DE0222}"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5CD7B-8D5D-4A12-8A27-8CA88FF9210E}" type="slidenum">
              <a:rPr lang="en-US" smtClean="0"/>
              <a:t>‹#›</a:t>
            </a:fld>
            <a:endParaRPr lang="en-US"/>
          </a:p>
        </p:txBody>
      </p:sp>
    </p:spTree>
    <p:extLst>
      <p:ext uri="{BB962C8B-B14F-4D97-AF65-F5344CB8AC3E}">
        <p14:creationId xmlns:p14="http://schemas.microsoft.com/office/powerpoint/2010/main" val="345810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C4F3E70-70AC-4B0B-959A-0AA3E3DE0222}"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5CD7B-8D5D-4A12-8A27-8CA88FF9210E}" type="slidenum">
              <a:rPr lang="en-US" smtClean="0"/>
              <a:t>‹#›</a:t>
            </a:fld>
            <a:endParaRPr lang="en-US"/>
          </a:p>
        </p:txBody>
      </p:sp>
    </p:spTree>
    <p:extLst>
      <p:ext uri="{BB962C8B-B14F-4D97-AF65-F5344CB8AC3E}">
        <p14:creationId xmlns:p14="http://schemas.microsoft.com/office/powerpoint/2010/main" val="239366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2683331"/>
            <a:ext cx="5433745" cy="4271162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732500" y="2683331"/>
            <a:ext cx="15986234" cy="4271162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C4F3E70-70AC-4B0B-959A-0AA3E3DE0222}"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5CD7B-8D5D-4A12-8A27-8CA88FF9210E}" type="slidenum">
              <a:rPr lang="en-US" smtClean="0"/>
              <a:t>‹#›</a:t>
            </a:fld>
            <a:endParaRPr lang="en-US"/>
          </a:p>
        </p:txBody>
      </p:sp>
    </p:spTree>
    <p:extLst>
      <p:ext uri="{BB962C8B-B14F-4D97-AF65-F5344CB8AC3E}">
        <p14:creationId xmlns:p14="http://schemas.microsoft.com/office/powerpoint/2010/main" val="129608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C4F3E70-70AC-4B0B-959A-0AA3E3DE0222}"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5CD7B-8D5D-4A12-8A27-8CA88FF9210E}" type="slidenum">
              <a:rPr lang="en-US" smtClean="0"/>
              <a:t>‹#›</a:t>
            </a:fld>
            <a:endParaRPr lang="en-US"/>
          </a:p>
        </p:txBody>
      </p:sp>
    </p:spTree>
    <p:extLst>
      <p:ext uri="{BB962C8B-B14F-4D97-AF65-F5344CB8AC3E}">
        <p14:creationId xmlns:p14="http://schemas.microsoft.com/office/powerpoint/2010/main" val="86825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719375" y="12565002"/>
            <a:ext cx="21734978" cy="20964976"/>
          </a:xfrm>
        </p:spPr>
        <p:txBody>
          <a:bodyPr anchor="b"/>
          <a:lstStyle>
            <a:lvl1pPr>
              <a:defRPr sz="16535"/>
            </a:lvl1pPr>
          </a:lstStyle>
          <a:p>
            <a:r>
              <a:rPr lang="zh-CN" altLang="en-US"/>
              <a:t>单击此处编辑母版标题样式</a:t>
            </a:r>
            <a:endParaRPr lang="en-US" dirty="0"/>
          </a:p>
        </p:txBody>
      </p:sp>
      <p:sp>
        <p:nvSpPr>
          <p:cNvPr id="3" name="Text Placeholder 2"/>
          <p:cNvSpPr>
            <a:spLocks noGrp="1"/>
          </p:cNvSpPr>
          <p:nvPr>
            <p:ph type="body" idx="1"/>
          </p:nvPr>
        </p:nvSpPr>
        <p:spPr>
          <a:xfrm>
            <a:off x="1719375" y="33728315"/>
            <a:ext cx="21734978" cy="11024985"/>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C4F3E70-70AC-4B0B-959A-0AA3E3DE0222}"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5CD7B-8D5D-4A12-8A27-8CA88FF9210E}" type="slidenum">
              <a:rPr lang="en-US" smtClean="0"/>
              <a:t>‹#›</a:t>
            </a:fld>
            <a:endParaRPr lang="en-US"/>
          </a:p>
        </p:txBody>
      </p:sp>
    </p:spTree>
    <p:extLst>
      <p:ext uri="{BB962C8B-B14F-4D97-AF65-F5344CB8AC3E}">
        <p14:creationId xmlns:p14="http://schemas.microsoft.com/office/powerpoint/2010/main" val="296468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732498" y="13416653"/>
            <a:ext cx="10709989" cy="3197830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12757488" y="13416653"/>
            <a:ext cx="10709989" cy="3197830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C4F3E70-70AC-4B0B-959A-0AA3E3DE0222}" type="datetimeFigureOut">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5CD7B-8D5D-4A12-8A27-8CA88FF9210E}" type="slidenum">
              <a:rPr lang="en-US" smtClean="0"/>
              <a:t>‹#›</a:t>
            </a:fld>
            <a:endParaRPr lang="en-US"/>
          </a:p>
        </p:txBody>
      </p:sp>
    </p:spTree>
    <p:extLst>
      <p:ext uri="{BB962C8B-B14F-4D97-AF65-F5344CB8AC3E}">
        <p14:creationId xmlns:p14="http://schemas.microsoft.com/office/powerpoint/2010/main" val="243532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735781" y="2683342"/>
            <a:ext cx="21734978" cy="974166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735783" y="12354992"/>
            <a:ext cx="10660769" cy="6054990"/>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zh-CN" altLang="en-US"/>
              <a:t>单击此处编辑母版文本样式</a:t>
            </a:r>
          </a:p>
        </p:txBody>
      </p:sp>
      <p:sp>
        <p:nvSpPr>
          <p:cNvPr id="4" name="Content Placeholder 3"/>
          <p:cNvSpPr>
            <a:spLocks noGrp="1"/>
          </p:cNvSpPr>
          <p:nvPr>
            <p:ph sz="half" idx="2"/>
          </p:nvPr>
        </p:nvSpPr>
        <p:spPr>
          <a:xfrm>
            <a:off x="1735783" y="18409982"/>
            <a:ext cx="10660769" cy="2707831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12757489" y="12354992"/>
            <a:ext cx="10713272" cy="6054990"/>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zh-CN" altLang="en-US"/>
              <a:t>单击此处编辑母版文本样式</a:t>
            </a:r>
          </a:p>
        </p:txBody>
      </p:sp>
      <p:sp>
        <p:nvSpPr>
          <p:cNvPr id="6" name="Content Placeholder 5"/>
          <p:cNvSpPr>
            <a:spLocks noGrp="1"/>
          </p:cNvSpPr>
          <p:nvPr>
            <p:ph sz="quarter" idx="4"/>
          </p:nvPr>
        </p:nvSpPr>
        <p:spPr>
          <a:xfrm>
            <a:off x="12757489" y="18409982"/>
            <a:ext cx="10713272" cy="2707831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C4F3E70-70AC-4B0B-959A-0AA3E3DE0222}" type="datetimeFigureOut">
              <a:rPr lang="en-US" smtClean="0"/>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5CD7B-8D5D-4A12-8A27-8CA88FF9210E}" type="slidenum">
              <a:rPr lang="en-US" smtClean="0"/>
              <a:t>‹#›</a:t>
            </a:fld>
            <a:endParaRPr lang="en-US"/>
          </a:p>
        </p:txBody>
      </p:sp>
    </p:spTree>
    <p:extLst>
      <p:ext uri="{BB962C8B-B14F-4D97-AF65-F5344CB8AC3E}">
        <p14:creationId xmlns:p14="http://schemas.microsoft.com/office/powerpoint/2010/main" val="354157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C4F3E70-70AC-4B0B-959A-0AA3E3DE0222}" type="datetimeFigureOut">
              <a:rPr lang="en-US" smtClean="0"/>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5CD7B-8D5D-4A12-8A27-8CA88FF9210E}" type="slidenum">
              <a:rPr lang="en-US" smtClean="0"/>
              <a:t>‹#›</a:t>
            </a:fld>
            <a:endParaRPr lang="en-US"/>
          </a:p>
        </p:txBody>
      </p:sp>
    </p:spTree>
    <p:extLst>
      <p:ext uri="{BB962C8B-B14F-4D97-AF65-F5344CB8AC3E}">
        <p14:creationId xmlns:p14="http://schemas.microsoft.com/office/powerpoint/2010/main" val="1742904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F3E70-70AC-4B0B-959A-0AA3E3DE0222}" type="datetimeFigureOut">
              <a:rPr lang="en-US" smtClean="0"/>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5CD7B-8D5D-4A12-8A27-8CA88FF9210E}" type="slidenum">
              <a:rPr lang="en-US" smtClean="0"/>
              <a:t>‹#›</a:t>
            </a:fld>
            <a:endParaRPr lang="en-US"/>
          </a:p>
        </p:txBody>
      </p:sp>
    </p:spTree>
    <p:extLst>
      <p:ext uri="{BB962C8B-B14F-4D97-AF65-F5344CB8AC3E}">
        <p14:creationId xmlns:p14="http://schemas.microsoft.com/office/powerpoint/2010/main" val="11074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735780" y="3359997"/>
            <a:ext cx="8127648" cy="11759988"/>
          </a:xfrm>
        </p:spPr>
        <p:txBody>
          <a:bodyPr anchor="b"/>
          <a:lstStyle>
            <a:lvl1pPr>
              <a:defRPr sz="8819"/>
            </a:lvl1pPr>
          </a:lstStyle>
          <a:p>
            <a:r>
              <a:rPr lang="zh-CN" altLang="en-US"/>
              <a:t>单击此处编辑母版标题样式</a:t>
            </a:r>
            <a:endParaRPr lang="en-US" dirty="0"/>
          </a:p>
        </p:txBody>
      </p:sp>
      <p:sp>
        <p:nvSpPr>
          <p:cNvPr id="3" name="Content Placeholder 2"/>
          <p:cNvSpPr>
            <a:spLocks noGrp="1"/>
          </p:cNvSpPr>
          <p:nvPr>
            <p:ph idx="1"/>
          </p:nvPr>
        </p:nvSpPr>
        <p:spPr>
          <a:xfrm>
            <a:off x="10713272" y="7256671"/>
            <a:ext cx="12757487" cy="35816631"/>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735780" y="15119985"/>
            <a:ext cx="8127648" cy="28011643"/>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C4F3E70-70AC-4B0B-959A-0AA3E3DE0222}" type="datetimeFigureOut">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5CD7B-8D5D-4A12-8A27-8CA88FF9210E}" type="slidenum">
              <a:rPr lang="en-US" smtClean="0"/>
              <a:t>‹#›</a:t>
            </a:fld>
            <a:endParaRPr lang="en-US"/>
          </a:p>
        </p:txBody>
      </p:sp>
    </p:spTree>
    <p:extLst>
      <p:ext uri="{BB962C8B-B14F-4D97-AF65-F5344CB8AC3E}">
        <p14:creationId xmlns:p14="http://schemas.microsoft.com/office/powerpoint/2010/main" val="103326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35780" y="3359997"/>
            <a:ext cx="8127648" cy="11759988"/>
          </a:xfrm>
        </p:spPr>
        <p:txBody>
          <a:bodyPr anchor="b"/>
          <a:lstStyle>
            <a:lvl1pPr>
              <a:defRPr sz="881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0713272" y="7256671"/>
            <a:ext cx="12757487" cy="35816631"/>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zh-CN" altLang="en-US"/>
              <a:t>单击图标添加图片</a:t>
            </a:r>
            <a:endParaRPr lang="en-US" dirty="0"/>
          </a:p>
        </p:txBody>
      </p:sp>
      <p:sp>
        <p:nvSpPr>
          <p:cNvPr id="4" name="Text Placeholder 3"/>
          <p:cNvSpPr>
            <a:spLocks noGrp="1"/>
          </p:cNvSpPr>
          <p:nvPr>
            <p:ph type="body" sz="half" idx="2"/>
          </p:nvPr>
        </p:nvSpPr>
        <p:spPr>
          <a:xfrm>
            <a:off x="1735780" y="15119985"/>
            <a:ext cx="8127648" cy="28011643"/>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C4F3E70-70AC-4B0B-959A-0AA3E3DE0222}" type="datetimeFigureOut">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5CD7B-8D5D-4A12-8A27-8CA88FF9210E}" type="slidenum">
              <a:rPr lang="en-US" smtClean="0"/>
              <a:t>‹#›</a:t>
            </a:fld>
            <a:endParaRPr lang="en-US"/>
          </a:p>
        </p:txBody>
      </p:sp>
    </p:spTree>
    <p:extLst>
      <p:ext uri="{BB962C8B-B14F-4D97-AF65-F5344CB8AC3E}">
        <p14:creationId xmlns:p14="http://schemas.microsoft.com/office/powerpoint/2010/main" val="409174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2683342"/>
            <a:ext cx="21734978" cy="974166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732499" y="13416653"/>
            <a:ext cx="21734978" cy="319783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732498" y="46713298"/>
            <a:ext cx="5669994" cy="2683331"/>
          </a:xfrm>
          <a:prstGeom prst="rect">
            <a:avLst/>
          </a:prstGeom>
        </p:spPr>
        <p:txBody>
          <a:bodyPr vert="horz" lIns="91440" tIns="45720" rIns="91440" bIns="45720" rtlCol="0" anchor="ctr"/>
          <a:lstStyle>
            <a:lvl1pPr algn="l">
              <a:defRPr sz="3307">
                <a:solidFill>
                  <a:schemeClr val="tx1">
                    <a:tint val="75000"/>
                  </a:schemeClr>
                </a:solidFill>
              </a:defRPr>
            </a:lvl1pPr>
          </a:lstStyle>
          <a:p>
            <a:fld id="{DC4F3E70-70AC-4B0B-959A-0AA3E3DE0222}" type="datetimeFigureOut">
              <a:rPr lang="en-US" smtClean="0"/>
              <a:t>6/28/2022</a:t>
            </a:fld>
            <a:endParaRPr lang="en-US"/>
          </a:p>
        </p:txBody>
      </p:sp>
      <p:sp>
        <p:nvSpPr>
          <p:cNvPr id="5" name="Footer Placeholder 4"/>
          <p:cNvSpPr>
            <a:spLocks noGrp="1"/>
          </p:cNvSpPr>
          <p:nvPr>
            <p:ph type="ftr" sz="quarter" idx="3"/>
          </p:nvPr>
        </p:nvSpPr>
        <p:spPr>
          <a:xfrm>
            <a:off x="8347492" y="46713298"/>
            <a:ext cx="8504992" cy="2683331"/>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797483" y="46713298"/>
            <a:ext cx="5669994" cy="2683331"/>
          </a:xfrm>
          <a:prstGeom prst="rect">
            <a:avLst/>
          </a:prstGeom>
        </p:spPr>
        <p:txBody>
          <a:bodyPr vert="horz" lIns="91440" tIns="45720" rIns="91440" bIns="45720" rtlCol="0" anchor="ctr"/>
          <a:lstStyle>
            <a:lvl1pPr algn="r">
              <a:defRPr sz="3307">
                <a:solidFill>
                  <a:schemeClr val="tx1">
                    <a:tint val="75000"/>
                  </a:schemeClr>
                </a:solidFill>
              </a:defRPr>
            </a:lvl1pPr>
          </a:lstStyle>
          <a:p>
            <a:fld id="{F525CD7B-8D5D-4A12-8A27-8CA88FF9210E}" type="slidenum">
              <a:rPr lang="en-US" smtClean="0"/>
              <a:t>‹#›</a:t>
            </a:fld>
            <a:endParaRPr lang="en-US"/>
          </a:p>
        </p:txBody>
      </p:sp>
    </p:spTree>
    <p:extLst>
      <p:ext uri="{BB962C8B-B14F-4D97-AF65-F5344CB8AC3E}">
        <p14:creationId xmlns:p14="http://schemas.microsoft.com/office/powerpoint/2010/main" val="40064570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tif"/><Relationship Id="rId13"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hyperlink" Target="mailto:jwcai@iphy.ac.cn" TargetMode="Externa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hyperlink" Target="mailto:tzhu@iphy.ac.cn" TargetMode="External"/><Relationship Id="rId11" Type="http://schemas.openxmlformats.org/officeDocument/2006/relationships/image" Target="../media/image6.png"/><Relationship Id="rId5" Type="http://schemas.openxmlformats.org/officeDocument/2006/relationships/hyperlink" Target="mailto:baih@ihep.ac.cn" TargetMode="External"/><Relationship Id="rId15" Type="http://schemas.openxmlformats.org/officeDocument/2006/relationships/image" Target="../media/image10.jpg"/><Relationship Id="rId10"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4.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60000"/>
          </a:blip>
          <a:tile tx="0" ty="0" sx="100000" sy="100000" flip="none" algn="tl"/>
        </a:blipFill>
        <a:effectLst/>
      </p:bgPr>
    </p:bg>
    <p:spTree>
      <p:nvGrpSpPr>
        <p:cNvPr id="1" name=""/>
        <p:cNvGrpSpPr/>
        <p:nvPr/>
      </p:nvGrpSpPr>
      <p:grpSpPr>
        <a:xfrm>
          <a:off x="0" y="0"/>
          <a:ext cx="0" cy="0"/>
          <a:chOff x="0" y="0"/>
          <a:chExt cx="0" cy="0"/>
        </a:xfrm>
      </p:grpSpPr>
      <p:pic>
        <p:nvPicPr>
          <p:cNvPr id="63" name="Picture 0">
            <a:extLst>
              <a:ext uri="{FF2B5EF4-FFF2-40B4-BE49-F238E27FC236}">
                <a16:creationId xmlns:a16="http://schemas.microsoft.com/office/drawing/2014/main" id="{3A4F7633-D667-4970-89CE-50EB9D97610D}"/>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98" y="4532897"/>
            <a:ext cx="25199294" cy="8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矩形 77">
            <a:extLst>
              <a:ext uri="{FF2B5EF4-FFF2-40B4-BE49-F238E27FC236}">
                <a16:creationId xmlns:a16="http://schemas.microsoft.com/office/drawing/2014/main" id="{88446C72-5F4D-449C-84F6-6E4FF4F5A36C}"/>
              </a:ext>
            </a:extLst>
          </p:cNvPr>
          <p:cNvSpPr/>
          <p:nvPr/>
        </p:nvSpPr>
        <p:spPr>
          <a:xfrm>
            <a:off x="3226145" y="49069726"/>
            <a:ext cx="14234652" cy="571054"/>
          </a:xfrm>
          <a:prstGeom prst="rect">
            <a:avLst/>
          </a:prstGeom>
        </p:spPr>
        <p:txBody>
          <a:bodyPr wrap="square">
            <a:spAutoFit/>
          </a:bodyPr>
          <a:lstStyle/>
          <a:p>
            <a:r>
              <a:rPr lang="en-US" sz="311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sz="3111"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Appl. Phys. Lett. </a:t>
            </a:r>
            <a:r>
              <a:rPr lang="en-US" sz="3111"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119</a:t>
            </a:r>
            <a:r>
              <a:rPr lang="en-US" sz="311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212406 </a:t>
            </a:r>
            <a:r>
              <a:rPr lang="en-US" altLang="zh-CN" sz="311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(2021)</a:t>
            </a:r>
            <a:endParaRPr lang="en-US" sz="311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90" name="组合 89">
            <a:extLst>
              <a:ext uri="{FF2B5EF4-FFF2-40B4-BE49-F238E27FC236}">
                <a16:creationId xmlns:a16="http://schemas.microsoft.com/office/drawing/2014/main" id="{CDE387B5-DBBA-4D2B-BC2D-73B949E1ED43}"/>
              </a:ext>
            </a:extLst>
          </p:cNvPr>
          <p:cNvGrpSpPr/>
          <p:nvPr/>
        </p:nvGrpSpPr>
        <p:grpSpPr>
          <a:xfrm>
            <a:off x="354067" y="49095446"/>
            <a:ext cx="2288070" cy="575127"/>
            <a:chOff x="219600" y="48825875"/>
            <a:chExt cx="2288070" cy="575127"/>
          </a:xfrm>
        </p:grpSpPr>
        <p:sp>
          <p:nvSpPr>
            <p:cNvPr id="81" name="Rectangle 4">
              <a:extLst>
                <a:ext uri="{FF2B5EF4-FFF2-40B4-BE49-F238E27FC236}">
                  <a16:creationId xmlns:a16="http://schemas.microsoft.com/office/drawing/2014/main" id="{48C10A7A-5F14-4E83-988B-5F014F040C55}"/>
                </a:ext>
              </a:extLst>
            </p:cNvPr>
            <p:cNvSpPr txBox="1">
              <a:spLocks noChangeArrowheads="1"/>
            </p:cNvSpPr>
            <p:nvPr/>
          </p:nvSpPr>
          <p:spPr bwMode="auto">
            <a:xfrm>
              <a:off x="267733" y="48825875"/>
              <a:ext cx="2239937" cy="559984"/>
            </a:xfrm>
            <a:prstGeom prst="roundRect">
              <a:avLst/>
            </a:prstGeom>
            <a:solidFill>
              <a:srgbClr val="0000FF"/>
            </a:solidFill>
            <a:ln w="9525">
              <a:noFill/>
              <a:miter lim="800000"/>
              <a:headEnd/>
              <a:tailEnd/>
            </a:ln>
          </p:spPr>
          <p:txBody>
            <a:bodyPr lIns="2878141" tIns="1439129" rIns="2878141" bIns="1439129"/>
            <a:lstStyle>
              <a:defPPr>
                <a:defRPr lang="zh-CN"/>
              </a:defPPr>
              <a:lvl1pPr algn="l" rtl="0" fontAlgn="base">
                <a:spcBef>
                  <a:spcPct val="0"/>
                </a:spcBef>
                <a:spcAft>
                  <a:spcPct val="0"/>
                </a:spcAft>
                <a:defRPr sz="7300" kern="1200">
                  <a:solidFill>
                    <a:schemeClr val="tx1"/>
                  </a:solidFill>
                  <a:latin typeface="Arial" charset="0"/>
                  <a:ea typeface="宋体" charset="-122"/>
                  <a:cs typeface="+mn-cs"/>
                </a:defRPr>
              </a:lvl1pPr>
              <a:lvl2pPr marL="457200" algn="l" rtl="0" fontAlgn="base">
                <a:spcBef>
                  <a:spcPct val="0"/>
                </a:spcBef>
                <a:spcAft>
                  <a:spcPct val="0"/>
                </a:spcAft>
                <a:defRPr sz="7300" kern="1200">
                  <a:solidFill>
                    <a:schemeClr val="tx1"/>
                  </a:solidFill>
                  <a:latin typeface="Arial" charset="0"/>
                  <a:ea typeface="宋体" charset="-122"/>
                  <a:cs typeface="+mn-cs"/>
                </a:defRPr>
              </a:lvl2pPr>
              <a:lvl3pPr marL="914400" algn="l" rtl="0" fontAlgn="base">
                <a:spcBef>
                  <a:spcPct val="0"/>
                </a:spcBef>
                <a:spcAft>
                  <a:spcPct val="0"/>
                </a:spcAft>
                <a:defRPr sz="7300" kern="1200">
                  <a:solidFill>
                    <a:schemeClr val="tx1"/>
                  </a:solidFill>
                  <a:latin typeface="Arial" charset="0"/>
                  <a:ea typeface="宋体" charset="-122"/>
                  <a:cs typeface="+mn-cs"/>
                </a:defRPr>
              </a:lvl3pPr>
              <a:lvl4pPr marL="1371600" algn="l" rtl="0" fontAlgn="base">
                <a:spcBef>
                  <a:spcPct val="0"/>
                </a:spcBef>
                <a:spcAft>
                  <a:spcPct val="0"/>
                </a:spcAft>
                <a:defRPr sz="7300" kern="1200">
                  <a:solidFill>
                    <a:schemeClr val="tx1"/>
                  </a:solidFill>
                  <a:latin typeface="Arial" charset="0"/>
                  <a:ea typeface="宋体" charset="-122"/>
                  <a:cs typeface="+mn-cs"/>
                </a:defRPr>
              </a:lvl4pPr>
              <a:lvl5pPr marL="1828800" algn="l" rtl="0" fontAlgn="base">
                <a:spcBef>
                  <a:spcPct val="0"/>
                </a:spcBef>
                <a:spcAft>
                  <a:spcPct val="0"/>
                </a:spcAft>
                <a:defRPr sz="7300" kern="1200">
                  <a:solidFill>
                    <a:schemeClr val="tx1"/>
                  </a:solidFill>
                  <a:latin typeface="Arial" charset="0"/>
                  <a:ea typeface="宋体" charset="-122"/>
                  <a:cs typeface="+mn-cs"/>
                </a:defRPr>
              </a:lvl5pPr>
              <a:lvl6pPr marL="2286000" algn="l" defTabSz="914400" rtl="0" eaLnBrk="1" latinLnBrk="0" hangingPunct="1">
                <a:defRPr sz="7300" kern="1200">
                  <a:solidFill>
                    <a:schemeClr val="tx1"/>
                  </a:solidFill>
                  <a:latin typeface="Arial" charset="0"/>
                  <a:ea typeface="宋体" charset="-122"/>
                  <a:cs typeface="+mn-cs"/>
                </a:defRPr>
              </a:lvl6pPr>
              <a:lvl7pPr marL="2743200" algn="l" defTabSz="914400" rtl="0" eaLnBrk="1" latinLnBrk="0" hangingPunct="1">
                <a:defRPr sz="7300" kern="1200">
                  <a:solidFill>
                    <a:schemeClr val="tx1"/>
                  </a:solidFill>
                  <a:latin typeface="Arial" charset="0"/>
                  <a:ea typeface="宋体" charset="-122"/>
                  <a:cs typeface="+mn-cs"/>
                </a:defRPr>
              </a:lvl7pPr>
              <a:lvl8pPr marL="3200400" algn="l" defTabSz="914400" rtl="0" eaLnBrk="1" latinLnBrk="0" hangingPunct="1">
                <a:defRPr sz="7300" kern="1200">
                  <a:solidFill>
                    <a:schemeClr val="tx1"/>
                  </a:solidFill>
                  <a:latin typeface="Arial" charset="0"/>
                  <a:ea typeface="宋体" charset="-122"/>
                  <a:cs typeface="+mn-cs"/>
                </a:defRPr>
              </a:lvl8pPr>
              <a:lvl9pPr marL="3657600" algn="l" defTabSz="914400" rtl="0" eaLnBrk="1" latinLnBrk="0" hangingPunct="1">
                <a:defRPr sz="7300" kern="1200">
                  <a:solidFill>
                    <a:schemeClr val="tx1"/>
                  </a:solidFill>
                  <a:latin typeface="Arial" charset="0"/>
                  <a:ea typeface="宋体" charset="-122"/>
                  <a:cs typeface="+mn-cs"/>
                </a:defRPr>
              </a:lvl9pPr>
            </a:lstStyle>
            <a:p>
              <a:pPr algn="ctr" defTabSz="28817758">
                <a:lnSpc>
                  <a:spcPct val="90000"/>
                </a:lnSpc>
                <a:spcBef>
                  <a:spcPct val="20000"/>
                </a:spcBef>
                <a:defRPr/>
              </a:pPr>
              <a:endParaRPr lang="en-US" altLang="zh-CN" sz="37332" b="1" kern="0" dirty="0">
                <a:solidFill>
                  <a:schemeClr val="bg1"/>
                </a:solidFill>
                <a:latin typeface="+mn-lt"/>
                <a:ea typeface="+mn-ea"/>
              </a:endParaRPr>
            </a:p>
          </p:txBody>
        </p:sp>
        <p:sp>
          <p:nvSpPr>
            <p:cNvPr id="79" name="矩形 78">
              <a:extLst>
                <a:ext uri="{FF2B5EF4-FFF2-40B4-BE49-F238E27FC236}">
                  <a16:creationId xmlns:a16="http://schemas.microsoft.com/office/drawing/2014/main" id="{D6D270D8-19C6-44C7-9211-146D5685415C}"/>
                </a:ext>
              </a:extLst>
            </p:cNvPr>
            <p:cNvSpPr/>
            <p:nvPr/>
          </p:nvSpPr>
          <p:spPr>
            <a:xfrm>
              <a:off x="219600" y="48877845"/>
              <a:ext cx="2239937" cy="523157"/>
            </a:xfrm>
            <a:prstGeom prst="rect">
              <a:avLst/>
            </a:prstGeom>
            <a:noFill/>
          </p:spPr>
          <p:txBody>
            <a:bodyPr wrap="square">
              <a:spAutoFit/>
            </a:bodyPr>
            <a:lstStyle>
              <a:defPPr>
                <a:defRPr lang="zh-CN"/>
              </a:defPPr>
              <a:lvl1pPr algn="l" rtl="0" fontAlgn="base">
                <a:spcBef>
                  <a:spcPct val="0"/>
                </a:spcBef>
                <a:spcAft>
                  <a:spcPct val="0"/>
                </a:spcAft>
                <a:defRPr sz="7300" kern="1200">
                  <a:solidFill>
                    <a:schemeClr val="tx1"/>
                  </a:solidFill>
                  <a:latin typeface="Arial" charset="0"/>
                  <a:ea typeface="宋体" charset="-122"/>
                  <a:cs typeface="+mn-cs"/>
                </a:defRPr>
              </a:lvl1pPr>
              <a:lvl2pPr marL="457200" algn="l" rtl="0" fontAlgn="base">
                <a:spcBef>
                  <a:spcPct val="0"/>
                </a:spcBef>
                <a:spcAft>
                  <a:spcPct val="0"/>
                </a:spcAft>
                <a:defRPr sz="7300" kern="1200">
                  <a:solidFill>
                    <a:schemeClr val="tx1"/>
                  </a:solidFill>
                  <a:latin typeface="Arial" charset="0"/>
                  <a:ea typeface="宋体" charset="-122"/>
                  <a:cs typeface="+mn-cs"/>
                </a:defRPr>
              </a:lvl2pPr>
              <a:lvl3pPr marL="914400" algn="l" rtl="0" fontAlgn="base">
                <a:spcBef>
                  <a:spcPct val="0"/>
                </a:spcBef>
                <a:spcAft>
                  <a:spcPct val="0"/>
                </a:spcAft>
                <a:defRPr sz="7300" kern="1200">
                  <a:solidFill>
                    <a:schemeClr val="tx1"/>
                  </a:solidFill>
                  <a:latin typeface="Arial" charset="0"/>
                  <a:ea typeface="宋体" charset="-122"/>
                  <a:cs typeface="+mn-cs"/>
                </a:defRPr>
              </a:lvl3pPr>
              <a:lvl4pPr marL="1371600" algn="l" rtl="0" fontAlgn="base">
                <a:spcBef>
                  <a:spcPct val="0"/>
                </a:spcBef>
                <a:spcAft>
                  <a:spcPct val="0"/>
                </a:spcAft>
                <a:defRPr sz="7300" kern="1200">
                  <a:solidFill>
                    <a:schemeClr val="tx1"/>
                  </a:solidFill>
                  <a:latin typeface="Arial" charset="0"/>
                  <a:ea typeface="宋体" charset="-122"/>
                  <a:cs typeface="+mn-cs"/>
                </a:defRPr>
              </a:lvl4pPr>
              <a:lvl5pPr marL="1828800" algn="l" rtl="0" fontAlgn="base">
                <a:spcBef>
                  <a:spcPct val="0"/>
                </a:spcBef>
                <a:spcAft>
                  <a:spcPct val="0"/>
                </a:spcAft>
                <a:defRPr sz="7300" kern="1200">
                  <a:solidFill>
                    <a:schemeClr val="tx1"/>
                  </a:solidFill>
                  <a:latin typeface="Arial" charset="0"/>
                  <a:ea typeface="宋体" charset="-122"/>
                  <a:cs typeface="+mn-cs"/>
                </a:defRPr>
              </a:lvl5pPr>
              <a:lvl6pPr marL="2286000" algn="l" defTabSz="914400" rtl="0" eaLnBrk="1" latinLnBrk="0" hangingPunct="1">
                <a:defRPr sz="7300" kern="1200">
                  <a:solidFill>
                    <a:schemeClr val="tx1"/>
                  </a:solidFill>
                  <a:latin typeface="Arial" charset="0"/>
                  <a:ea typeface="宋体" charset="-122"/>
                  <a:cs typeface="+mn-cs"/>
                </a:defRPr>
              </a:lvl6pPr>
              <a:lvl7pPr marL="2743200" algn="l" defTabSz="914400" rtl="0" eaLnBrk="1" latinLnBrk="0" hangingPunct="1">
                <a:defRPr sz="7300" kern="1200">
                  <a:solidFill>
                    <a:schemeClr val="tx1"/>
                  </a:solidFill>
                  <a:latin typeface="Arial" charset="0"/>
                  <a:ea typeface="宋体" charset="-122"/>
                  <a:cs typeface="+mn-cs"/>
                </a:defRPr>
              </a:lvl7pPr>
              <a:lvl8pPr marL="3200400" algn="l" defTabSz="914400" rtl="0" eaLnBrk="1" latinLnBrk="0" hangingPunct="1">
                <a:defRPr sz="7300" kern="1200">
                  <a:solidFill>
                    <a:schemeClr val="tx1"/>
                  </a:solidFill>
                  <a:latin typeface="Arial" charset="0"/>
                  <a:ea typeface="宋体" charset="-122"/>
                  <a:cs typeface="+mn-cs"/>
                </a:defRPr>
              </a:lvl8pPr>
              <a:lvl9pPr marL="3657600" algn="l" defTabSz="914400" rtl="0" eaLnBrk="1" latinLnBrk="0" hangingPunct="1">
                <a:defRPr sz="7300" kern="1200">
                  <a:solidFill>
                    <a:schemeClr val="tx1"/>
                  </a:solidFill>
                  <a:latin typeface="Arial" charset="0"/>
                  <a:ea typeface="宋体" charset="-122"/>
                  <a:cs typeface="+mn-cs"/>
                </a:defRPr>
              </a:lvl9pPr>
            </a:lstStyle>
            <a:p>
              <a:pPr algn="ctr" defTabSz="28817758">
                <a:lnSpc>
                  <a:spcPct val="90000"/>
                </a:lnSpc>
                <a:spcBef>
                  <a:spcPct val="20000"/>
                </a:spcBef>
                <a:defRPr/>
              </a:pPr>
              <a:r>
                <a:rPr lang="zh-CN" altLang="en-US" sz="3111" b="1" kern="0" dirty="0">
                  <a:solidFill>
                    <a:schemeClr val="bg1"/>
                  </a:solidFill>
                  <a:latin typeface="Times New Roman" panose="02020603050405020304" pitchFamily="18" charset="0"/>
                  <a:cs typeface="Times New Roman" panose="02020603050405020304" pitchFamily="18" charset="0"/>
                </a:rPr>
                <a:t>主要论文</a:t>
              </a:r>
              <a:endParaRPr lang="en-US" altLang="zh-CN" sz="3111" b="1" kern="0" dirty="0">
                <a:solidFill>
                  <a:schemeClr val="bg1"/>
                </a:solidFill>
                <a:latin typeface="Times New Roman" panose="02020603050405020304" pitchFamily="18" charset="0"/>
                <a:cs typeface="Times New Roman" panose="02020603050405020304" pitchFamily="18" charset="0"/>
              </a:endParaRPr>
            </a:p>
          </p:txBody>
        </p:sp>
      </p:grpSp>
      <p:sp>
        <p:nvSpPr>
          <p:cNvPr id="82" name="Rectangle 45">
            <a:extLst>
              <a:ext uri="{FF2B5EF4-FFF2-40B4-BE49-F238E27FC236}">
                <a16:creationId xmlns:a16="http://schemas.microsoft.com/office/drawing/2014/main" id="{163EF4D6-AEF5-4E47-9AB1-2A31AF19F5C4}"/>
              </a:ext>
            </a:extLst>
          </p:cNvPr>
          <p:cNvSpPr>
            <a:spLocks noChangeArrowheads="1"/>
          </p:cNvSpPr>
          <p:nvPr/>
        </p:nvSpPr>
        <p:spPr bwMode="auto">
          <a:xfrm>
            <a:off x="354067" y="49459206"/>
            <a:ext cx="14234651" cy="157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551" tIns="304779" rIns="609551" bIns="304779">
            <a:spAutoFit/>
          </a:bodyPr>
          <a:lstStyle/>
          <a:p>
            <a:pPr algn="r" defTabSz="24693880"/>
            <a:r>
              <a:rPr lang="en-US" altLang="zh-CN" sz="3111" i="1" dirty="0">
                <a:latin typeface="Times New Roman" panose="02020603050405020304" pitchFamily="18" charset="0"/>
                <a:cs typeface="Times New Roman" pitchFamily="18" charset="0"/>
              </a:rPr>
              <a:t>Contact:  </a:t>
            </a:r>
            <a:r>
              <a:rPr lang="en-US" sz="3111" b="1" i="1" dirty="0">
                <a:latin typeface="Times New Roman" panose="02020603050405020304" pitchFamily="18" charset="0"/>
                <a:cs typeface="Times New Roman" panose="02020603050405020304" pitchFamily="18" charset="0"/>
                <a:hlinkClick r:id="rId5"/>
              </a:rPr>
              <a:t>baih@ihep.ac.cn</a:t>
            </a:r>
            <a:r>
              <a:rPr lang="en-US" sz="3111" b="1" i="1" dirty="0">
                <a:latin typeface="Times New Roman" panose="02020603050405020304" pitchFamily="18" charset="0"/>
                <a:cs typeface="Times New Roman" panose="02020603050405020304" pitchFamily="18" charset="0"/>
              </a:rPr>
              <a:t>    </a:t>
            </a:r>
            <a:r>
              <a:rPr lang="en-US" altLang="zh-CN" sz="3111" b="1" i="1" dirty="0">
                <a:latin typeface="Times New Roman" panose="02020603050405020304" pitchFamily="18" charset="0"/>
                <a:cs typeface="Times New Roman" pitchFamily="18" charset="0"/>
                <a:hlinkClick r:id="rId6"/>
              </a:rPr>
              <a:t>tzhu@iphy.ac.cn</a:t>
            </a:r>
            <a:r>
              <a:rPr lang="en-US" altLang="zh-CN" sz="3111" b="1" i="1" dirty="0">
                <a:latin typeface="Times New Roman" panose="02020603050405020304" pitchFamily="18" charset="0"/>
                <a:cs typeface="Times New Roman" pitchFamily="18" charset="0"/>
              </a:rPr>
              <a:t>     </a:t>
            </a:r>
            <a:r>
              <a:rPr lang="en-US" altLang="zh-CN" sz="3111" b="1" i="1" dirty="0">
                <a:latin typeface="Times New Roman" panose="02020603050405020304" pitchFamily="18" charset="0"/>
                <a:cs typeface="Times New Roman" pitchFamily="18" charset="0"/>
                <a:hlinkClick r:id="rId7"/>
              </a:rPr>
              <a:t>jwcai@iphy.ac.cn</a:t>
            </a:r>
            <a:endParaRPr lang="en-US" altLang="zh-CN" sz="3111" b="1" i="1" dirty="0">
              <a:latin typeface="Times New Roman" panose="02020603050405020304" pitchFamily="18" charset="0"/>
              <a:cs typeface="Times New Roman" pitchFamily="18" charset="0"/>
            </a:endParaRPr>
          </a:p>
          <a:p>
            <a:pPr algn="r" defTabSz="24693880"/>
            <a:r>
              <a:rPr lang="en-US" altLang="zh-CN" sz="3111" b="1" i="1" dirty="0">
                <a:solidFill>
                  <a:srgbClr val="FF0000"/>
                </a:solidFill>
                <a:latin typeface="Times New Roman" panose="02020603050405020304" pitchFamily="18" charset="0"/>
                <a:cs typeface="Times New Roman" pitchFamily="18" charset="0"/>
              </a:rPr>
              <a:t>  </a:t>
            </a:r>
          </a:p>
        </p:txBody>
      </p:sp>
      <p:pic>
        <p:nvPicPr>
          <p:cNvPr id="54" name="Picture 0">
            <a:extLst>
              <a:ext uri="{FF2B5EF4-FFF2-40B4-BE49-F238E27FC236}">
                <a16:creationId xmlns:a16="http://schemas.microsoft.com/office/drawing/2014/main" id="{17CA1CD9-E69F-401E-9613-F8972530DA57}"/>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1" y="9432949"/>
            <a:ext cx="25199294" cy="8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组合 28">
            <a:extLst>
              <a:ext uri="{FF2B5EF4-FFF2-40B4-BE49-F238E27FC236}">
                <a16:creationId xmlns:a16="http://schemas.microsoft.com/office/drawing/2014/main" id="{E2A5E09A-CC7C-482E-880C-A033ADA892C7}"/>
              </a:ext>
            </a:extLst>
          </p:cNvPr>
          <p:cNvGrpSpPr/>
          <p:nvPr/>
        </p:nvGrpSpPr>
        <p:grpSpPr>
          <a:xfrm>
            <a:off x="446832" y="9684781"/>
            <a:ext cx="11520000" cy="1167697"/>
            <a:chOff x="-565293" y="6593772"/>
            <a:chExt cx="12173478" cy="1167697"/>
          </a:xfrm>
        </p:grpSpPr>
        <p:sp>
          <p:nvSpPr>
            <p:cNvPr id="61" name="横卷形 38">
              <a:extLst>
                <a:ext uri="{FF2B5EF4-FFF2-40B4-BE49-F238E27FC236}">
                  <a16:creationId xmlns:a16="http://schemas.microsoft.com/office/drawing/2014/main" id="{1233474A-115E-46A6-A74A-1D084EF508E1}"/>
                </a:ext>
              </a:extLst>
            </p:cNvPr>
            <p:cNvSpPr>
              <a:spLocks noChangeArrowheads="1"/>
            </p:cNvSpPr>
            <p:nvPr/>
          </p:nvSpPr>
          <p:spPr bwMode="auto">
            <a:xfrm>
              <a:off x="-565293" y="6593772"/>
              <a:ext cx="12173478" cy="1167697"/>
            </a:xfrm>
            <a:prstGeom prst="horizontalScroll">
              <a:avLst>
                <a:gd name="adj" fmla="val 12500"/>
              </a:avLst>
            </a:prstGeom>
            <a:gradFill rotWithShape="0">
              <a:gsLst>
                <a:gs pos="0">
                  <a:srgbClr val="5E9EFF"/>
                </a:gs>
                <a:gs pos="39999">
                  <a:srgbClr val="85C2FF"/>
                </a:gs>
                <a:gs pos="70000">
                  <a:srgbClr val="C4D6EB"/>
                </a:gs>
                <a:gs pos="100000">
                  <a:srgbClr val="FFEBFA"/>
                </a:gs>
              </a:gsLst>
              <a:lin ang="5400000"/>
            </a:gradFill>
            <a:ln w="3175" algn="ctr">
              <a:solidFill>
                <a:schemeClr val="tx1"/>
              </a:solidFill>
              <a:round/>
              <a:headEnd/>
              <a:tailEnd/>
            </a:ln>
          </p:spPr>
          <p:txBody>
            <a:bodyPr/>
            <a:lstStyle/>
            <a:p>
              <a:pPr defTabSz="28817758"/>
              <a:endParaRPr lang="zh-CN" altLang="en-US" sz="156800" dirty="0"/>
            </a:p>
          </p:txBody>
        </p:sp>
        <p:sp>
          <p:nvSpPr>
            <p:cNvPr id="62" name="文本框 61">
              <a:extLst>
                <a:ext uri="{FF2B5EF4-FFF2-40B4-BE49-F238E27FC236}">
                  <a16:creationId xmlns:a16="http://schemas.microsoft.com/office/drawing/2014/main" id="{390A6257-5390-4970-8598-E5F225AF3B5C}"/>
                </a:ext>
              </a:extLst>
            </p:cNvPr>
            <p:cNvSpPr txBox="1"/>
            <p:nvPr/>
          </p:nvSpPr>
          <p:spPr>
            <a:xfrm>
              <a:off x="3729966" y="6760553"/>
              <a:ext cx="4358640"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I</a:t>
              </a:r>
              <a:r>
                <a:rPr lang="en-US" altLang="zh-CN" sz="4400" b="1" dirty="0">
                  <a:latin typeface="Times New Roman" panose="02020603050405020304" pitchFamily="18" charset="0"/>
                  <a:cs typeface="Times New Roman" panose="02020603050405020304" pitchFamily="18" charset="0"/>
                </a:rPr>
                <a:t>ntroduction</a:t>
              </a:r>
              <a:endParaRPr lang="en-US" sz="4400" b="1" dirty="0">
                <a:latin typeface="Times New Roman" panose="02020603050405020304" pitchFamily="18" charset="0"/>
                <a:cs typeface="Times New Roman" panose="02020603050405020304" pitchFamily="18" charset="0"/>
              </a:endParaRPr>
            </a:p>
          </p:txBody>
        </p:sp>
      </p:grpSp>
      <p:grpSp>
        <p:nvGrpSpPr>
          <p:cNvPr id="32" name="组合 31">
            <a:extLst>
              <a:ext uri="{FF2B5EF4-FFF2-40B4-BE49-F238E27FC236}">
                <a16:creationId xmlns:a16="http://schemas.microsoft.com/office/drawing/2014/main" id="{DA7EEF11-E98E-49DE-9067-5F2FC6DF375F}"/>
              </a:ext>
            </a:extLst>
          </p:cNvPr>
          <p:cNvGrpSpPr/>
          <p:nvPr/>
        </p:nvGrpSpPr>
        <p:grpSpPr>
          <a:xfrm>
            <a:off x="3226145" y="195805"/>
            <a:ext cx="18236272" cy="2252183"/>
            <a:chOff x="3835745" y="195805"/>
            <a:chExt cx="18236272" cy="2252183"/>
          </a:xfrm>
        </p:grpSpPr>
        <p:sp>
          <p:nvSpPr>
            <p:cNvPr id="46" name="Rectangle 6">
              <a:extLst>
                <a:ext uri="{FF2B5EF4-FFF2-40B4-BE49-F238E27FC236}">
                  <a16:creationId xmlns:a16="http://schemas.microsoft.com/office/drawing/2014/main" id="{E148AE9A-1EE5-47BF-A0A8-6A459B235AFF}"/>
                </a:ext>
              </a:extLst>
            </p:cNvPr>
            <p:cNvSpPr>
              <a:spLocks noChangeArrowheads="1"/>
            </p:cNvSpPr>
            <p:nvPr/>
          </p:nvSpPr>
          <p:spPr bwMode="auto">
            <a:xfrm>
              <a:off x="4123871" y="195805"/>
              <a:ext cx="17816174" cy="2252183"/>
            </a:xfrm>
            <a:prstGeom prst="rect">
              <a:avLst/>
            </a:prstGeom>
            <a:solidFill>
              <a:srgbClr val="2D2D8A"/>
            </a:solidFill>
            <a:ln w="9525">
              <a:noFill/>
              <a:miter lim="800000"/>
              <a:headEnd/>
              <a:tailEnd/>
            </a:ln>
          </p:spPr>
          <p:txBody>
            <a:bodyPr wrap="none" lIns="0" tIns="0" rIns="0" bIns="0" anchor="ctr"/>
            <a:lstStyle>
              <a:defPPr>
                <a:defRPr lang="zh-CN"/>
              </a:defPPr>
              <a:lvl1pPr algn="l" rtl="0" fontAlgn="base">
                <a:spcBef>
                  <a:spcPct val="0"/>
                </a:spcBef>
                <a:spcAft>
                  <a:spcPct val="0"/>
                </a:spcAft>
                <a:defRPr sz="7300" kern="1200">
                  <a:solidFill>
                    <a:schemeClr val="tx1"/>
                  </a:solidFill>
                  <a:latin typeface="Arial" charset="0"/>
                  <a:ea typeface="宋体" charset="-122"/>
                  <a:cs typeface="+mn-cs"/>
                </a:defRPr>
              </a:lvl1pPr>
              <a:lvl2pPr marL="457200" algn="l" rtl="0" fontAlgn="base">
                <a:spcBef>
                  <a:spcPct val="0"/>
                </a:spcBef>
                <a:spcAft>
                  <a:spcPct val="0"/>
                </a:spcAft>
                <a:defRPr sz="7300" kern="1200">
                  <a:solidFill>
                    <a:schemeClr val="tx1"/>
                  </a:solidFill>
                  <a:latin typeface="Arial" charset="0"/>
                  <a:ea typeface="宋体" charset="-122"/>
                  <a:cs typeface="+mn-cs"/>
                </a:defRPr>
              </a:lvl2pPr>
              <a:lvl3pPr marL="914400" algn="l" rtl="0" fontAlgn="base">
                <a:spcBef>
                  <a:spcPct val="0"/>
                </a:spcBef>
                <a:spcAft>
                  <a:spcPct val="0"/>
                </a:spcAft>
                <a:defRPr sz="7300" kern="1200">
                  <a:solidFill>
                    <a:schemeClr val="tx1"/>
                  </a:solidFill>
                  <a:latin typeface="Arial" charset="0"/>
                  <a:ea typeface="宋体" charset="-122"/>
                  <a:cs typeface="+mn-cs"/>
                </a:defRPr>
              </a:lvl3pPr>
              <a:lvl4pPr marL="1371600" algn="l" rtl="0" fontAlgn="base">
                <a:spcBef>
                  <a:spcPct val="0"/>
                </a:spcBef>
                <a:spcAft>
                  <a:spcPct val="0"/>
                </a:spcAft>
                <a:defRPr sz="7300" kern="1200">
                  <a:solidFill>
                    <a:schemeClr val="tx1"/>
                  </a:solidFill>
                  <a:latin typeface="Arial" charset="0"/>
                  <a:ea typeface="宋体" charset="-122"/>
                  <a:cs typeface="+mn-cs"/>
                </a:defRPr>
              </a:lvl4pPr>
              <a:lvl5pPr marL="1828800" algn="l" rtl="0" fontAlgn="base">
                <a:spcBef>
                  <a:spcPct val="0"/>
                </a:spcBef>
                <a:spcAft>
                  <a:spcPct val="0"/>
                </a:spcAft>
                <a:defRPr sz="7300" kern="1200">
                  <a:solidFill>
                    <a:schemeClr val="tx1"/>
                  </a:solidFill>
                  <a:latin typeface="Arial" charset="0"/>
                  <a:ea typeface="宋体" charset="-122"/>
                  <a:cs typeface="+mn-cs"/>
                </a:defRPr>
              </a:lvl5pPr>
              <a:lvl6pPr marL="2286000" algn="l" defTabSz="914400" rtl="0" eaLnBrk="1" latinLnBrk="0" hangingPunct="1">
                <a:defRPr sz="7300" kern="1200">
                  <a:solidFill>
                    <a:schemeClr val="tx1"/>
                  </a:solidFill>
                  <a:latin typeface="Arial" charset="0"/>
                  <a:ea typeface="宋体" charset="-122"/>
                  <a:cs typeface="+mn-cs"/>
                </a:defRPr>
              </a:lvl6pPr>
              <a:lvl7pPr marL="2743200" algn="l" defTabSz="914400" rtl="0" eaLnBrk="1" latinLnBrk="0" hangingPunct="1">
                <a:defRPr sz="7300" kern="1200">
                  <a:solidFill>
                    <a:schemeClr val="tx1"/>
                  </a:solidFill>
                  <a:latin typeface="Arial" charset="0"/>
                  <a:ea typeface="宋体" charset="-122"/>
                  <a:cs typeface="+mn-cs"/>
                </a:defRPr>
              </a:lvl7pPr>
              <a:lvl8pPr marL="3200400" algn="l" defTabSz="914400" rtl="0" eaLnBrk="1" latinLnBrk="0" hangingPunct="1">
                <a:defRPr sz="7300" kern="1200">
                  <a:solidFill>
                    <a:schemeClr val="tx1"/>
                  </a:solidFill>
                  <a:latin typeface="Arial" charset="0"/>
                  <a:ea typeface="宋体" charset="-122"/>
                  <a:cs typeface="+mn-cs"/>
                </a:defRPr>
              </a:lvl8pPr>
              <a:lvl9pPr marL="3657600" algn="l" defTabSz="914400" rtl="0" eaLnBrk="1" latinLnBrk="0" hangingPunct="1">
                <a:defRPr sz="7300" kern="1200">
                  <a:solidFill>
                    <a:schemeClr val="tx1"/>
                  </a:solidFill>
                  <a:latin typeface="Arial" charset="0"/>
                  <a:ea typeface="宋体" charset="-122"/>
                  <a:cs typeface="+mn-cs"/>
                </a:defRPr>
              </a:lvl9pPr>
            </a:lstStyle>
            <a:p>
              <a:pPr algn="ctr" defTabSz="33608371">
                <a:defRPr/>
              </a:pPr>
              <a:endParaRPr lang="en-US" altLang="zh-CN" sz="74665" dirty="0">
                <a:solidFill>
                  <a:srgbClr val="FFFFFF"/>
                </a:solidFill>
                <a:latin typeface="Verdana" pitchFamily="34" charset="0"/>
                <a:ea typeface="宋体" pitchFamily="2" charset="-122"/>
              </a:endParaRPr>
            </a:p>
          </p:txBody>
        </p:sp>
        <p:sp>
          <p:nvSpPr>
            <p:cNvPr id="38" name="矩形 37">
              <a:extLst>
                <a:ext uri="{FF2B5EF4-FFF2-40B4-BE49-F238E27FC236}">
                  <a16:creationId xmlns:a16="http://schemas.microsoft.com/office/drawing/2014/main" id="{09718A6D-8309-45AB-86DC-8D83B355CB5E}"/>
                </a:ext>
              </a:extLst>
            </p:cNvPr>
            <p:cNvSpPr/>
            <p:nvPr/>
          </p:nvSpPr>
          <p:spPr>
            <a:xfrm>
              <a:off x="3835745" y="398132"/>
              <a:ext cx="18236272" cy="1754326"/>
            </a:xfrm>
            <a:prstGeom prst="rect">
              <a:avLst/>
            </a:prstGeom>
          </p:spPr>
          <p:txBody>
            <a:bodyPr wrap="square">
              <a:spAutoFit/>
            </a:bodyPr>
            <a:lstStyle/>
            <a:p>
              <a:pPr algn="ctr">
                <a:spcBef>
                  <a:spcPct val="0"/>
                </a:spcBef>
              </a:pPr>
              <a:r>
                <a:rPr lang="en-US" altLang="zh-CN" sz="5400" b="1" dirty="0">
                  <a:solidFill>
                    <a:srgbClr val="CCFFFF"/>
                  </a:solidFill>
                  <a:latin typeface="Times New Roman" panose="02020603050405020304" pitchFamily="18" charset="0"/>
                  <a:ea typeface="黑体" panose="02010609060101010101" pitchFamily="49" charset="-122"/>
                  <a:cs typeface="Times New Roman" panose="02020603050405020304" pitchFamily="18" charset="0"/>
                </a:rPr>
                <a:t>Characterization of perpendicular magnetized Ho</a:t>
              </a:r>
              <a:r>
                <a:rPr lang="en-US" altLang="zh-CN" sz="5400" b="1" baseline="-25000" dirty="0">
                  <a:solidFill>
                    <a:srgbClr val="CCFFFF"/>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5400" b="1" dirty="0">
                  <a:solidFill>
                    <a:srgbClr val="CCFFFF"/>
                  </a:solidFill>
                  <a:latin typeface="Times New Roman" panose="02020603050405020304" pitchFamily="18" charset="0"/>
                  <a:ea typeface="黑体" panose="02010609060101010101" pitchFamily="49" charset="-122"/>
                  <a:cs typeface="Times New Roman" panose="02020603050405020304" pitchFamily="18" charset="0"/>
                </a:rPr>
                <a:t>Fe</a:t>
              </a:r>
              <a:r>
                <a:rPr lang="en-US" altLang="zh-CN" sz="5400" b="1" baseline="-25000" dirty="0">
                  <a:solidFill>
                    <a:srgbClr val="CCFFFF"/>
                  </a:solidFill>
                  <a:latin typeface="Times New Roman" panose="02020603050405020304" pitchFamily="18" charset="0"/>
                  <a:ea typeface="黑体" panose="02010609060101010101" pitchFamily="49" charset="-122"/>
                  <a:cs typeface="Times New Roman" panose="02020603050405020304" pitchFamily="18" charset="0"/>
                </a:rPr>
                <a:t>5</a:t>
              </a:r>
              <a:r>
                <a:rPr lang="en-US" altLang="zh-CN" sz="5400" b="1" dirty="0">
                  <a:solidFill>
                    <a:srgbClr val="CCFFFF"/>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5400" b="1" baseline="-25000" dirty="0">
                  <a:solidFill>
                    <a:srgbClr val="CCFFFF"/>
                  </a:solidFill>
                  <a:latin typeface="Times New Roman" panose="02020603050405020304" pitchFamily="18" charset="0"/>
                  <a:ea typeface="黑体" panose="02010609060101010101" pitchFamily="49" charset="-122"/>
                  <a:cs typeface="Times New Roman" panose="02020603050405020304" pitchFamily="18" charset="0"/>
                </a:rPr>
                <a:t>12</a:t>
              </a:r>
              <a:r>
                <a:rPr lang="en-US" altLang="zh-CN" sz="5400" b="1" dirty="0">
                  <a:solidFill>
                    <a:srgbClr val="CCFFFF"/>
                  </a:solidFill>
                  <a:latin typeface="Times New Roman" panose="02020603050405020304" pitchFamily="18" charset="0"/>
                  <a:ea typeface="黑体" panose="02010609060101010101" pitchFamily="49" charset="-122"/>
                  <a:cs typeface="Times New Roman" panose="02020603050405020304" pitchFamily="18" charset="0"/>
                </a:rPr>
                <a:t> films with efficient spin-orbit torque induced switching</a:t>
              </a:r>
              <a:endParaRPr lang="zh-CN" altLang="en-US" sz="5400" b="1" dirty="0">
                <a:solidFill>
                  <a:srgbClr val="CCFFFF"/>
                </a:solidFill>
                <a:ea typeface="黑体" panose="02010609060101010101" pitchFamily="49" charset="-122"/>
              </a:endParaRPr>
            </a:p>
          </p:txBody>
        </p:sp>
      </p:grpSp>
      <p:grpSp>
        <p:nvGrpSpPr>
          <p:cNvPr id="27" name="组合 26">
            <a:extLst>
              <a:ext uri="{FF2B5EF4-FFF2-40B4-BE49-F238E27FC236}">
                <a16:creationId xmlns:a16="http://schemas.microsoft.com/office/drawing/2014/main" id="{92DA26E0-4FD3-4D0C-9136-CFB51BC49F7A}"/>
              </a:ext>
            </a:extLst>
          </p:cNvPr>
          <p:cNvGrpSpPr/>
          <p:nvPr/>
        </p:nvGrpSpPr>
        <p:grpSpPr>
          <a:xfrm>
            <a:off x="354067" y="4867627"/>
            <a:ext cx="24491840" cy="4279573"/>
            <a:chOff x="4483730" y="6759964"/>
            <a:chExt cx="24491840" cy="4109352"/>
          </a:xfrm>
        </p:grpSpPr>
        <p:sp>
          <p:nvSpPr>
            <p:cNvPr id="37" name="圆角矩形​​ 1">
              <a:extLst>
                <a:ext uri="{FF2B5EF4-FFF2-40B4-BE49-F238E27FC236}">
                  <a16:creationId xmlns:a16="http://schemas.microsoft.com/office/drawing/2014/main" id="{2FA56E86-1A67-4142-BC57-B1B70A95766E}"/>
                </a:ext>
              </a:extLst>
            </p:cNvPr>
            <p:cNvSpPr>
              <a:spLocks noChangeArrowheads="1"/>
            </p:cNvSpPr>
            <p:nvPr/>
          </p:nvSpPr>
          <p:spPr bwMode="auto">
            <a:xfrm>
              <a:off x="4483730" y="6759964"/>
              <a:ext cx="24491840" cy="4109352"/>
            </a:xfrm>
            <a:prstGeom prst="roundRect">
              <a:avLst>
                <a:gd name="adj" fmla="val 9838"/>
              </a:avLst>
            </a:prstGeom>
            <a:solidFill>
              <a:srgbClr val="78E3EE">
                <a:alpha val="5803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defTabSz="28805415" fontAlgn="base">
                <a:spcBef>
                  <a:spcPct val="0"/>
                </a:spcBef>
                <a:spcAft>
                  <a:spcPct val="0"/>
                </a:spcAft>
              </a:pPr>
              <a:r>
                <a:rPr lang="en-US" altLang="zh-CN" sz="46666" dirty="0">
                  <a:solidFill>
                    <a:srgbClr val="000000"/>
                  </a:solidFill>
                  <a:latin typeface="Arial" charset="0"/>
                  <a:ea typeface="宋体" charset="-122"/>
                </a:rPr>
                <a:t>                       </a:t>
              </a:r>
              <a:endParaRPr lang="zh-CN" altLang="en-US" sz="46666" dirty="0">
                <a:solidFill>
                  <a:srgbClr val="000000"/>
                </a:solidFill>
                <a:latin typeface="Arial" charset="0"/>
                <a:ea typeface="宋体" charset="-122"/>
              </a:endParaRPr>
            </a:p>
          </p:txBody>
        </p:sp>
        <p:sp>
          <p:nvSpPr>
            <p:cNvPr id="3" name="矩形 2"/>
            <p:cNvSpPr/>
            <p:nvPr/>
          </p:nvSpPr>
          <p:spPr>
            <a:xfrm>
              <a:off x="4858096" y="6859902"/>
              <a:ext cx="24101751" cy="3812398"/>
            </a:xfrm>
            <a:prstGeom prst="rect">
              <a:avLst/>
            </a:prstGeom>
          </p:spPr>
          <p:txBody>
            <a:bodyPr wrap="square">
              <a:spAutoFit/>
            </a:bodyPr>
            <a:lstStyle/>
            <a:p>
              <a:pPr algn="just"/>
              <a:r>
                <a:rPr lang="en-US" altLang="zh-CN" sz="3600" dirty="0">
                  <a:latin typeface="Times New Roman" panose="02020603050405020304" pitchFamily="18" charset="0"/>
                  <a:cs typeface="Times New Roman" panose="02020603050405020304" pitchFamily="18" charset="0"/>
                </a:rPr>
                <a:t>Rare-earth iron garnet films with perpendicular magnetic anisotropy (PMA) are important to develop magnon-based spintronic devices. In this study, high quality epitaxial Ho</a:t>
              </a:r>
              <a:r>
                <a:rPr lang="en-US" altLang="zh-CN" sz="3600" baseline="-25000" dirty="0">
                  <a:latin typeface="Times New Roman" panose="02020603050405020304" pitchFamily="18" charset="0"/>
                  <a:cs typeface="Times New Roman" panose="02020603050405020304" pitchFamily="18" charset="0"/>
                </a:rPr>
                <a:t>3</a:t>
              </a:r>
              <a:r>
                <a:rPr lang="en-US" altLang="zh-CN" sz="3600" dirty="0">
                  <a:latin typeface="Times New Roman" panose="02020603050405020304" pitchFamily="18" charset="0"/>
                  <a:cs typeface="Times New Roman" panose="02020603050405020304" pitchFamily="18" charset="0"/>
                </a:rPr>
                <a:t>Fe</a:t>
              </a:r>
              <a:r>
                <a:rPr lang="en-US" altLang="zh-CN" sz="3600" baseline="-25000" dirty="0">
                  <a:latin typeface="Times New Roman" panose="02020603050405020304" pitchFamily="18" charset="0"/>
                  <a:cs typeface="Times New Roman" panose="02020603050405020304" pitchFamily="18" charset="0"/>
                </a:rPr>
                <a:t>5</a:t>
              </a:r>
              <a:r>
                <a:rPr lang="en-US" altLang="zh-CN" sz="3600" dirty="0">
                  <a:latin typeface="Times New Roman" panose="02020603050405020304" pitchFamily="18" charset="0"/>
                  <a:cs typeface="Times New Roman" panose="02020603050405020304" pitchFamily="18" charset="0"/>
                </a:rPr>
                <a:t>O</a:t>
              </a:r>
              <a:r>
                <a:rPr lang="en-US" altLang="zh-CN" sz="3600" baseline="-25000" dirty="0">
                  <a:latin typeface="Times New Roman" panose="02020603050405020304" pitchFamily="18" charset="0"/>
                  <a:cs typeface="Times New Roman" panose="02020603050405020304" pitchFamily="18" charset="0"/>
                </a:rPr>
                <a:t>12</a:t>
              </a:r>
              <a:r>
                <a:rPr lang="en-US" altLang="zh-CN" sz="3600" dirty="0">
                  <a:latin typeface="Times New Roman" panose="02020603050405020304" pitchFamily="18" charset="0"/>
                  <a:cs typeface="Times New Roman" panose="02020603050405020304" pitchFamily="18" charset="0"/>
                </a:rPr>
                <a:t> (HoIG) films with PMA are fabricated on (111) Y</a:t>
              </a:r>
              <a:r>
                <a:rPr lang="en-US" altLang="zh-CN" sz="3600" baseline="-25000" dirty="0">
                  <a:latin typeface="Times New Roman" panose="02020603050405020304" pitchFamily="18" charset="0"/>
                  <a:cs typeface="Times New Roman" panose="02020603050405020304" pitchFamily="18" charset="0"/>
                </a:rPr>
                <a:t>3</a:t>
              </a:r>
              <a:r>
                <a:rPr lang="en-US" altLang="zh-CN" sz="3600" dirty="0">
                  <a:latin typeface="Times New Roman" panose="02020603050405020304" pitchFamily="18" charset="0"/>
                  <a:cs typeface="Times New Roman" panose="02020603050405020304" pitchFamily="18" charset="0"/>
                </a:rPr>
                <a:t>(Sc</a:t>
              </a:r>
              <a:r>
                <a:rPr lang="en-US" altLang="zh-CN" sz="3600" baseline="-25000" dirty="0">
                  <a:latin typeface="Times New Roman" panose="02020603050405020304" pitchFamily="18" charset="0"/>
                  <a:cs typeface="Times New Roman" panose="02020603050405020304" pitchFamily="18" charset="0"/>
                </a:rPr>
                <a:t>2</a:t>
              </a:r>
              <a:r>
                <a:rPr lang="en-US" altLang="zh-CN" sz="3600" dirty="0">
                  <a:latin typeface="Times New Roman" panose="02020603050405020304" pitchFamily="18" charset="0"/>
                  <a:cs typeface="Times New Roman" panose="02020603050405020304" pitchFamily="18" charset="0"/>
                </a:rPr>
                <a:t>Ga</a:t>
              </a:r>
              <a:r>
                <a:rPr lang="en-US" altLang="zh-CN" sz="3600" baseline="-25000" dirty="0">
                  <a:latin typeface="Times New Roman" panose="02020603050405020304" pitchFamily="18" charset="0"/>
                  <a:cs typeface="Times New Roman" panose="02020603050405020304" pitchFamily="18" charset="0"/>
                </a:rPr>
                <a:t>3</a:t>
              </a:r>
              <a:r>
                <a:rPr lang="en-US" altLang="zh-CN" sz="3600" dirty="0">
                  <a:latin typeface="Times New Roman" panose="02020603050405020304" pitchFamily="18" charset="0"/>
                  <a:cs typeface="Times New Roman" panose="02020603050405020304" pitchFamily="18" charset="0"/>
                </a:rPr>
                <a:t>)O</a:t>
              </a:r>
              <a:r>
                <a:rPr lang="en-US" altLang="zh-CN" sz="3600" baseline="-25000" dirty="0">
                  <a:latin typeface="Times New Roman" panose="02020603050405020304" pitchFamily="18" charset="0"/>
                  <a:cs typeface="Times New Roman" panose="02020603050405020304" pitchFamily="18" charset="0"/>
                </a:rPr>
                <a:t>12</a:t>
              </a:r>
              <a:r>
                <a:rPr lang="en-US" altLang="zh-CN" sz="3600" dirty="0">
                  <a:latin typeface="Times New Roman" panose="02020603050405020304" pitchFamily="18" charset="0"/>
                  <a:cs typeface="Times New Roman" panose="02020603050405020304" pitchFamily="18" charset="0"/>
                </a:rPr>
                <a:t> substrates by sputtering. The magnetization compensation temperature of HoIG films is determined to be 130 K, highly consistent with its bulk value. The magnetic dead layer at the interface is quantified as thin as about 0.6 nm through polarized neutron reflectivity. Furthermore, spin–orbit torque switching in HoIG/Pt films is realized with the threshold current density of 1.4×10</a:t>
              </a:r>
              <a:r>
                <a:rPr lang="en-US" altLang="zh-CN" sz="3600" baseline="30000" dirty="0">
                  <a:latin typeface="Times New Roman" panose="02020603050405020304" pitchFamily="18" charset="0"/>
                  <a:cs typeface="Times New Roman" panose="02020603050405020304" pitchFamily="18" charset="0"/>
                </a:rPr>
                <a:t>11</a:t>
              </a:r>
              <a:r>
                <a:rPr lang="en-US" altLang="zh-CN" sz="3600" dirty="0">
                  <a:latin typeface="Times New Roman" panose="02020603050405020304" pitchFamily="18" charset="0"/>
                  <a:cs typeface="Times New Roman" panose="02020603050405020304" pitchFamily="18" charset="0"/>
                </a:rPr>
                <a:t> A/m</a:t>
              </a:r>
              <a:r>
                <a:rPr lang="en-US" altLang="zh-CN" sz="3600" baseline="30000" dirty="0">
                  <a:latin typeface="Times New Roman" panose="02020603050405020304" pitchFamily="18" charset="0"/>
                  <a:cs typeface="Times New Roman" panose="02020603050405020304" pitchFamily="18" charset="0"/>
                </a:rPr>
                <a:t>2</a:t>
              </a:r>
              <a:r>
                <a:rPr lang="en-US" altLang="zh-CN" sz="3600" dirty="0">
                  <a:latin typeface="Times New Roman" panose="02020603050405020304" pitchFamily="18" charset="0"/>
                  <a:cs typeface="Times New Roman" panose="02020603050405020304" pitchFamily="18" charset="0"/>
                </a:rPr>
                <a:t> and assisting field as small as 10 Oe. These results provide one more alternative for spintronic materials using compensated ferrimagnetic insulators.</a:t>
              </a:r>
              <a:endParaRPr lang="zh-CN" altLang="en-US" sz="3600" dirty="0">
                <a:latin typeface="Times New Roman" panose="02020603050405020304" pitchFamily="18" charset="0"/>
                <a:cs typeface="Times New Roman" panose="02020603050405020304" pitchFamily="18" charset="0"/>
              </a:endParaRPr>
            </a:p>
          </p:txBody>
        </p:sp>
      </p:grpSp>
      <p:pic>
        <p:nvPicPr>
          <p:cNvPr id="7" name="图片 6">
            <a:extLst>
              <a:ext uri="{FF2B5EF4-FFF2-40B4-BE49-F238E27FC236}">
                <a16:creationId xmlns:a16="http://schemas.microsoft.com/office/drawing/2014/main" id="{2B58A6AF-F297-4D47-ADF5-9C446CE367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 y="194954"/>
            <a:ext cx="3311570" cy="2198367"/>
          </a:xfrm>
          <a:prstGeom prst="rect">
            <a:avLst/>
          </a:prstGeom>
        </p:spPr>
      </p:pic>
      <p:sp>
        <p:nvSpPr>
          <p:cNvPr id="16" name="文本框 15">
            <a:extLst>
              <a:ext uri="{FF2B5EF4-FFF2-40B4-BE49-F238E27FC236}">
                <a16:creationId xmlns:a16="http://schemas.microsoft.com/office/drawing/2014/main" id="{F6C70EB8-8F1C-45B1-A67C-626F660D6A85}"/>
              </a:ext>
            </a:extLst>
          </p:cNvPr>
          <p:cNvSpPr txBox="1"/>
          <p:nvPr/>
        </p:nvSpPr>
        <p:spPr>
          <a:xfrm>
            <a:off x="596412" y="3049397"/>
            <a:ext cx="10819629" cy="769441"/>
          </a:xfrm>
          <a:prstGeom prst="rect">
            <a:avLst/>
          </a:prstGeom>
          <a:noFill/>
        </p:spPr>
        <p:txBody>
          <a:bodyPr wrap="none" rtlCol="0">
            <a:spAutoFit/>
          </a:bodyPr>
          <a:lstStyle/>
          <a:p>
            <a:r>
              <a:rPr lang="en-US" altLang="zh-CN" sz="4400" dirty="0">
                <a:latin typeface="Times New Roman" panose="02020603050405020304" pitchFamily="18" charset="0"/>
                <a:cs typeface="Times New Roman" panose="02020603050405020304" pitchFamily="18" charset="0"/>
              </a:rPr>
              <a:t>He Bai</a:t>
            </a:r>
            <a:r>
              <a:rPr lang="en-US" altLang="zh-CN" sz="4400" baseline="30000" dirty="0">
                <a:latin typeface="Times New Roman" panose="02020603050405020304" pitchFamily="18" charset="0"/>
                <a:cs typeface="Times New Roman" panose="02020603050405020304" pitchFamily="18" charset="0"/>
              </a:rPr>
              <a:t>1,2</a:t>
            </a:r>
            <a:r>
              <a:rPr lang="en-US" altLang="zh-CN" sz="4400" dirty="0">
                <a:latin typeface="Times New Roman" panose="02020603050405020304" pitchFamily="18" charset="0"/>
                <a:cs typeface="Times New Roman" panose="02020603050405020304" pitchFamily="18" charset="0"/>
              </a:rPr>
              <a:t>, Z. Z. Zhu</a:t>
            </a:r>
            <a:r>
              <a:rPr lang="en-US" altLang="zh-CN" sz="4400" baseline="30000" dirty="0">
                <a:latin typeface="Times New Roman" panose="02020603050405020304" pitchFamily="18" charset="0"/>
                <a:cs typeface="Times New Roman" panose="02020603050405020304" pitchFamily="18" charset="0"/>
              </a:rPr>
              <a:t>2</a:t>
            </a:r>
            <a:r>
              <a:rPr lang="en-US" altLang="zh-CN" sz="4400" dirty="0">
                <a:latin typeface="Times New Roman" panose="02020603050405020304" pitchFamily="18" charset="0"/>
                <a:cs typeface="Times New Roman" panose="02020603050405020304" pitchFamily="18" charset="0"/>
              </a:rPr>
              <a:t>, Tao Zhu</a:t>
            </a:r>
            <a:r>
              <a:rPr lang="en-US" altLang="zh-CN" sz="4400" baseline="30000" dirty="0">
                <a:latin typeface="Times New Roman" panose="02020603050405020304" pitchFamily="18" charset="0"/>
                <a:cs typeface="Times New Roman" panose="02020603050405020304" pitchFamily="18" charset="0"/>
              </a:rPr>
              <a:t>2,1</a:t>
            </a:r>
            <a:r>
              <a:rPr lang="en-US" altLang="zh-CN" sz="4400" dirty="0">
                <a:latin typeface="Times New Roman" panose="02020603050405020304" pitchFamily="18" charset="0"/>
                <a:cs typeface="Times New Roman" panose="02020603050405020304" pitchFamily="18" charset="0"/>
              </a:rPr>
              <a:t> and J. W. Cai</a:t>
            </a:r>
            <a:r>
              <a:rPr lang="en-US" altLang="zh-CN" sz="4400" baseline="30000" dirty="0">
                <a:latin typeface="Times New Roman" panose="02020603050405020304" pitchFamily="18" charset="0"/>
                <a:cs typeface="Times New Roman" panose="02020603050405020304" pitchFamily="18" charset="0"/>
              </a:rPr>
              <a:t>2</a:t>
            </a:r>
            <a:endParaRPr lang="en-US" altLang="zh-CN" sz="44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C27D1E21-AD3C-47C7-9EED-2E2585F43F16}"/>
              </a:ext>
            </a:extLst>
          </p:cNvPr>
          <p:cNvSpPr txBox="1"/>
          <p:nvPr/>
        </p:nvSpPr>
        <p:spPr>
          <a:xfrm>
            <a:off x="11636749" y="3556317"/>
            <a:ext cx="10185802" cy="769441"/>
          </a:xfrm>
          <a:prstGeom prst="rect">
            <a:avLst/>
          </a:prstGeom>
          <a:noFill/>
        </p:spPr>
        <p:txBody>
          <a:bodyPr wrap="none" rtlCol="0">
            <a:spAutoFit/>
          </a:bodyPr>
          <a:lstStyle/>
          <a:p>
            <a:r>
              <a:rPr lang="en-US" altLang="zh-CN" sz="4400" baseline="30000" dirty="0">
                <a:latin typeface="Monotype Corsiva" panose="03010101010201010101" pitchFamily="66" charset="0"/>
              </a:rPr>
              <a:t>2</a:t>
            </a:r>
            <a:r>
              <a:rPr lang="en-US" altLang="zh-CN" sz="4400" dirty="0">
                <a:latin typeface="Monotype Corsiva" panose="03010101010201010101" pitchFamily="66" charset="0"/>
              </a:rPr>
              <a:t>Institute of Physics, Chinese Academy of Sciences</a:t>
            </a:r>
            <a:endParaRPr lang="zh-CN" altLang="en-US" sz="4400" dirty="0">
              <a:latin typeface="Monotype Corsiva" panose="03010101010201010101" pitchFamily="66" charset="0"/>
            </a:endParaRPr>
          </a:p>
        </p:txBody>
      </p:sp>
      <p:sp>
        <p:nvSpPr>
          <p:cNvPr id="75" name="文本框 74">
            <a:extLst>
              <a:ext uri="{FF2B5EF4-FFF2-40B4-BE49-F238E27FC236}">
                <a16:creationId xmlns:a16="http://schemas.microsoft.com/office/drawing/2014/main" id="{C6C31A4E-2DA5-45F2-86B0-001A262CD7C8}"/>
              </a:ext>
            </a:extLst>
          </p:cNvPr>
          <p:cNvSpPr txBox="1"/>
          <p:nvPr/>
        </p:nvSpPr>
        <p:spPr>
          <a:xfrm>
            <a:off x="11635200" y="2706863"/>
            <a:ext cx="12848389" cy="769441"/>
          </a:xfrm>
          <a:prstGeom prst="rect">
            <a:avLst/>
          </a:prstGeom>
          <a:noFill/>
        </p:spPr>
        <p:txBody>
          <a:bodyPr wrap="none" rtlCol="0">
            <a:spAutoFit/>
          </a:bodyPr>
          <a:lstStyle/>
          <a:p>
            <a:r>
              <a:rPr lang="en-US" altLang="zh-CN" sz="4400" baseline="30000" dirty="0">
                <a:latin typeface="Monotype Corsiva" panose="03010101010201010101" pitchFamily="66" charset="0"/>
              </a:rPr>
              <a:t>1</a:t>
            </a:r>
            <a:r>
              <a:rPr lang="en-US" altLang="zh-CN" sz="4400" dirty="0">
                <a:latin typeface="Monotype Corsiva" panose="03010101010201010101" pitchFamily="66" charset="0"/>
              </a:rPr>
              <a:t>Institute of High Energy Physics, Chinese Academy of Sciences</a:t>
            </a:r>
            <a:endParaRPr lang="zh-CN" altLang="en-US" sz="4400" dirty="0">
              <a:latin typeface="Monotype Corsiva" panose="03010101010201010101" pitchFamily="66" charset="0"/>
            </a:endParaRPr>
          </a:p>
        </p:txBody>
      </p:sp>
      <p:sp>
        <p:nvSpPr>
          <p:cNvPr id="31" name="文本框 30">
            <a:extLst>
              <a:ext uri="{FF2B5EF4-FFF2-40B4-BE49-F238E27FC236}">
                <a16:creationId xmlns:a16="http://schemas.microsoft.com/office/drawing/2014/main" id="{DEB8DFFD-1A88-4AE0-8AF5-6C25D75B0EA1}"/>
              </a:ext>
            </a:extLst>
          </p:cNvPr>
          <p:cNvSpPr txBox="1"/>
          <p:nvPr/>
        </p:nvSpPr>
        <p:spPr>
          <a:xfrm>
            <a:off x="21377425" y="370388"/>
            <a:ext cx="3118161" cy="1600438"/>
          </a:xfrm>
          <a:prstGeom prst="rect">
            <a:avLst/>
          </a:prstGeom>
          <a:noFill/>
        </p:spPr>
        <p:txBody>
          <a:bodyPr wrap="none" rtlCol="0">
            <a:spAutoFit/>
          </a:bodyPr>
          <a:lstStyle/>
          <a:p>
            <a:r>
              <a:rPr lang="en-US" altLang="zh-CN" sz="9800" b="1" i="1" dirty="0">
                <a:solidFill>
                  <a:srgbClr val="2D2D8A"/>
                </a:solidFill>
                <a:latin typeface="HGB1X_CNKI" panose="02000500000000000000" pitchFamily="2" charset="-122"/>
                <a:ea typeface="HGB1X_CNKI" panose="02000500000000000000" pitchFamily="2" charset="-122"/>
              </a:rPr>
              <a:t>CSNS</a:t>
            </a:r>
            <a:endParaRPr lang="zh-CN" altLang="en-US" sz="9800" b="1" i="1" dirty="0">
              <a:solidFill>
                <a:srgbClr val="2D2D8A"/>
              </a:solidFill>
              <a:latin typeface="HGB1X_CNKI" panose="02000500000000000000" pitchFamily="2" charset="-122"/>
              <a:ea typeface="HGB1X_CNKI" panose="02000500000000000000" pitchFamily="2" charset="-122"/>
            </a:endParaRPr>
          </a:p>
        </p:txBody>
      </p:sp>
      <p:pic>
        <p:nvPicPr>
          <p:cNvPr id="77" name="Picture 0">
            <a:extLst>
              <a:ext uri="{FF2B5EF4-FFF2-40B4-BE49-F238E27FC236}">
                <a16:creationId xmlns:a16="http://schemas.microsoft.com/office/drawing/2014/main" id="{240E78CE-2202-4319-94B1-74F7CA4EA185}"/>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 y="48610148"/>
            <a:ext cx="25199294" cy="8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图片 95">
            <a:extLst>
              <a:ext uri="{FF2B5EF4-FFF2-40B4-BE49-F238E27FC236}">
                <a16:creationId xmlns:a16="http://schemas.microsoft.com/office/drawing/2014/main" id="{3BC03A74-3BA6-4EB8-8CFA-9CDE0425EE5E}"/>
              </a:ext>
            </a:extLst>
          </p:cNvPr>
          <p:cNvPicPr>
            <a:picLocks noChangeAspect="1"/>
          </p:cNvPicPr>
          <p:nvPr/>
        </p:nvPicPr>
        <p:blipFill>
          <a:blip r:embed="rId9"/>
          <a:stretch>
            <a:fillRect/>
          </a:stretch>
        </p:blipFill>
        <p:spPr>
          <a:xfrm>
            <a:off x="13409191" y="20702744"/>
            <a:ext cx="10837436" cy="4506383"/>
          </a:xfrm>
          <a:prstGeom prst="rect">
            <a:avLst/>
          </a:prstGeom>
        </p:spPr>
      </p:pic>
      <p:pic>
        <p:nvPicPr>
          <p:cNvPr id="100" name="图片 99">
            <a:extLst>
              <a:ext uri="{FF2B5EF4-FFF2-40B4-BE49-F238E27FC236}">
                <a16:creationId xmlns:a16="http://schemas.microsoft.com/office/drawing/2014/main" id="{9C0C6A9F-C77D-43E6-BDA5-10DBDA70B02E}"/>
              </a:ext>
            </a:extLst>
          </p:cNvPr>
          <p:cNvPicPr>
            <a:picLocks noChangeAspect="1"/>
          </p:cNvPicPr>
          <p:nvPr/>
        </p:nvPicPr>
        <p:blipFill>
          <a:blip r:embed="rId10"/>
          <a:stretch>
            <a:fillRect/>
          </a:stretch>
        </p:blipFill>
        <p:spPr>
          <a:xfrm>
            <a:off x="501102" y="11423663"/>
            <a:ext cx="11782644" cy="4065358"/>
          </a:xfrm>
          <a:prstGeom prst="rect">
            <a:avLst/>
          </a:prstGeom>
        </p:spPr>
      </p:pic>
      <p:sp>
        <p:nvSpPr>
          <p:cNvPr id="102" name="文本框 101">
            <a:extLst>
              <a:ext uri="{FF2B5EF4-FFF2-40B4-BE49-F238E27FC236}">
                <a16:creationId xmlns:a16="http://schemas.microsoft.com/office/drawing/2014/main" id="{CC239635-48FF-4CCC-BB1E-BC6C9BC72B23}"/>
              </a:ext>
            </a:extLst>
          </p:cNvPr>
          <p:cNvSpPr txBox="1"/>
          <p:nvPr/>
        </p:nvSpPr>
        <p:spPr>
          <a:xfrm>
            <a:off x="1373968" y="15584574"/>
            <a:ext cx="10399770" cy="3316742"/>
          </a:xfrm>
          <a:prstGeom prst="rect">
            <a:avLst/>
          </a:prstGeom>
          <a:noFill/>
        </p:spPr>
        <p:txBody>
          <a:bodyPr wrap="none" rtlCol="0">
            <a:spAutoFit/>
          </a:bodyPr>
          <a:lstStyle/>
          <a:p>
            <a:pPr>
              <a:lnSpc>
                <a:spcPct val="150000"/>
              </a:lnSpc>
            </a:pPr>
            <a:r>
              <a:rPr lang="en-US" altLang="zh-CN" sz="3600" dirty="0">
                <a:latin typeface="Times New Roman" panose="02020603050405020304" pitchFamily="18" charset="0"/>
                <a:cs typeface="Times New Roman" panose="02020603050405020304" pitchFamily="18" charset="0"/>
              </a:rPr>
              <a:t>The advantages of SOT compared with STT:</a:t>
            </a:r>
          </a:p>
          <a:p>
            <a:pPr marL="457200" indent="-457200">
              <a:lnSpc>
                <a:spcPct val="150000"/>
              </a:lnSpc>
              <a:buFont typeface="Wingdings" panose="05000000000000000000" pitchFamily="2" charset="2"/>
              <a:buChar char="p"/>
            </a:pPr>
            <a:r>
              <a:rPr lang="en-US" altLang="zh-CN" sz="3600" dirty="0">
                <a:latin typeface="Times New Roman" panose="02020603050405020304" pitchFamily="18" charset="0"/>
                <a:cs typeface="Times New Roman" panose="02020603050405020304" pitchFamily="18" charset="0"/>
              </a:rPr>
              <a:t>Lowering the critical switching charge current</a:t>
            </a:r>
          </a:p>
          <a:p>
            <a:pPr marL="457200" indent="-457200">
              <a:lnSpc>
                <a:spcPct val="150000"/>
              </a:lnSpc>
              <a:buFont typeface="Wingdings" panose="05000000000000000000" pitchFamily="2" charset="2"/>
              <a:buChar char="p"/>
            </a:pPr>
            <a:r>
              <a:rPr lang="en-US" altLang="zh-CN" sz="3600" dirty="0">
                <a:latin typeface="Times New Roman" panose="02020603050405020304" pitchFamily="18" charset="0"/>
                <a:cs typeface="Times New Roman" panose="02020603050405020304" pitchFamily="18" charset="0"/>
              </a:rPr>
              <a:t>Reducing the Joule heating caused by high current</a:t>
            </a:r>
          </a:p>
          <a:p>
            <a:pPr marL="457200" indent="-457200">
              <a:lnSpc>
                <a:spcPct val="150000"/>
              </a:lnSpc>
              <a:buFont typeface="Wingdings" panose="05000000000000000000" pitchFamily="2" charset="2"/>
              <a:buChar char="p"/>
            </a:pPr>
            <a:r>
              <a:rPr lang="en-US" altLang="zh-CN" sz="3600" dirty="0">
                <a:latin typeface="Times New Roman" panose="02020603050405020304" pitchFamily="18" charset="0"/>
                <a:cs typeface="Times New Roman" panose="02020603050405020304" pitchFamily="18" charset="0"/>
              </a:rPr>
              <a:t>Realizing the separation of “Reading” and “Writing”</a:t>
            </a:r>
            <a:endParaRPr lang="zh-CN" altLang="en-US" sz="3600" dirty="0">
              <a:latin typeface="Times New Roman" panose="02020603050405020304" pitchFamily="18" charset="0"/>
              <a:cs typeface="Times New Roman" panose="02020603050405020304" pitchFamily="18" charset="0"/>
            </a:endParaRPr>
          </a:p>
        </p:txBody>
      </p:sp>
      <p:pic>
        <p:nvPicPr>
          <p:cNvPr id="103" name="图片 102">
            <a:extLst>
              <a:ext uri="{FF2B5EF4-FFF2-40B4-BE49-F238E27FC236}">
                <a16:creationId xmlns:a16="http://schemas.microsoft.com/office/drawing/2014/main" id="{2961B096-4178-485D-B2E4-8C412892BF47}"/>
              </a:ext>
            </a:extLst>
          </p:cNvPr>
          <p:cNvPicPr>
            <a:picLocks noChangeAspect="1"/>
          </p:cNvPicPr>
          <p:nvPr/>
        </p:nvPicPr>
        <p:blipFill rotWithShape="1">
          <a:blip r:embed="rId11"/>
          <a:srcRect t="10343"/>
          <a:stretch/>
        </p:blipFill>
        <p:spPr>
          <a:xfrm>
            <a:off x="1053457" y="19296033"/>
            <a:ext cx="10720281" cy="5554000"/>
          </a:xfrm>
          <a:prstGeom prst="rect">
            <a:avLst/>
          </a:prstGeom>
        </p:spPr>
      </p:pic>
      <p:sp>
        <p:nvSpPr>
          <p:cNvPr id="106" name="文本框 105">
            <a:extLst>
              <a:ext uri="{FF2B5EF4-FFF2-40B4-BE49-F238E27FC236}">
                <a16:creationId xmlns:a16="http://schemas.microsoft.com/office/drawing/2014/main" id="{E913C5E6-C92A-4A7F-AA61-E671AFD00411}"/>
              </a:ext>
            </a:extLst>
          </p:cNvPr>
          <p:cNvSpPr txBox="1"/>
          <p:nvPr/>
        </p:nvSpPr>
        <p:spPr>
          <a:xfrm>
            <a:off x="1373968" y="25033389"/>
            <a:ext cx="10349778" cy="3316742"/>
          </a:xfrm>
          <a:prstGeom prst="rect">
            <a:avLst/>
          </a:prstGeom>
          <a:noFill/>
        </p:spPr>
        <p:txBody>
          <a:bodyPr wrap="square" rtlCol="0">
            <a:spAutoFit/>
          </a:bodyPr>
          <a:lstStyle/>
          <a:p>
            <a:pPr>
              <a:lnSpc>
                <a:spcPct val="150000"/>
              </a:lnSpc>
            </a:pPr>
            <a:r>
              <a:rPr lang="en-US" altLang="zh-CN" sz="3600" dirty="0">
                <a:latin typeface="Times New Roman" panose="02020603050405020304" pitchFamily="18" charset="0"/>
                <a:cs typeface="Times New Roman" panose="02020603050405020304" pitchFamily="18" charset="0"/>
              </a:rPr>
              <a:t>The advantages of magnon waves : </a:t>
            </a:r>
          </a:p>
          <a:p>
            <a:pPr marL="457200" indent="-457200">
              <a:lnSpc>
                <a:spcPct val="150000"/>
              </a:lnSpc>
              <a:buFont typeface="Wingdings" panose="05000000000000000000" pitchFamily="2" charset="2"/>
              <a:buChar char="p"/>
            </a:pPr>
            <a:r>
              <a:rPr lang="en-US" altLang="zh-CN" sz="3600" dirty="0">
                <a:latin typeface="Times New Roman" panose="02020603050405020304" pitchFamily="18" charset="0"/>
                <a:cs typeface="Times New Roman" panose="02020603050405020304" pitchFamily="18" charset="0"/>
              </a:rPr>
              <a:t> PMA realized in the FMI originates from bulk </a:t>
            </a:r>
          </a:p>
          <a:p>
            <a:pPr marL="457200" indent="-457200">
              <a:lnSpc>
                <a:spcPct val="150000"/>
              </a:lnSpc>
              <a:buFont typeface="Wingdings" panose="05000000000000000000" pitchFamily="2" charset="2"/>
              <a:buChar char="p"/>
            </a:pPr>
            <a:r>
              <a:rPr lang="en-US" altLang="zh-CN" sz="3600" dirty="0">
                <a:latin typeface="Times New Roman" panose="02020603050405020304" pitchFamily="18" charset="0"/>
                <a:cs typeface="Times New Roman" panose="02020603050405020304" pitchFamily="18" charset="0"/>
              </a:rPr>
              <a:t>The current shunting is prevented</a:t>
            </a:r>
          </a:p>
          <a:p>
            <a:pPr marL="457200" indent="-457200">
              <a:lnSpc>
                <a:spcPct val="150000"/>
              </a:lnSpc>
              <a:buFont typeface="Wingdings" panose="05000000000000000000" pitchFamily="2" charset="2"/>
              <a:buChar char="p"/>
            </a:pPr>
            <a:r>
              <a:rPr lang="en-US" altLang="zh-CN" sz="3600" dirty="0">
                <a:latin typeface="Times New Roman" panose="02020603050405020304" pitchFamily="18" charset="0"/>
                <a:cs typeface="Times New Roman" panose="02020603050405020304" pitchFamily="18" charset="0"/>
              </a:rPr>
              <a:t>The magnetic damping in the FMI is usually lower</a:t>
            </a:r>
          </a:p>
        </p:txBody>
      </p:sp>
      <p:grpSp>
        <p:nvGrpSpPr>
          <p:cNvPr id="109" name="组合 108">
            <a:extLst>
              <a:ext uri="{FF2B5EF4-FFF2-40B4-BE49-F238E27FC236}">
                <a16:creationId xmlns:a16="http://schemas.microsoft.com/office/drawing/2014/main" id="{13601278-7658-4C1C-8C62-AAB9C4541868}"/>
              </a:ext>
            </a:extLst>
          </p:cNvPr>
          <p:cNvGrpSpPr/>
          <p:nvPr/>
        </p:nvGrpSpPr>
        <p:grpSpPr>
          <a:xfrm>
            <a:off x="446400" y="28863672"/>
            <a:ext cx="11520000" cy="1104000"/>
            <a:chOff x="-3256334" y="6688696"/>
            <a:chExt cx="12173479" cy="1104000"/>
          </a:xfrm>
        </p:grpSpPr>
        <p:sp>
          <p:nvSpPr>
            <p:cNvPr id="110" name="横卷形 38">
              <a:extLst>
                <a:ext uri="{FF2B5EF4-FFF2-40B4-BE49-F238E27FC236}">
                  <a16:creationId xmlns:a16="http://schemas.microsoft.com/office/drawing/2014/main" id="{0DCBDB08-9AAE-42CA-BB01-6330D1DF81F3}"/>
                </a:ext>
              </a:extLst>
            </p:cNvPr>
            <p:cNvSpPr>
              <a:spLocks noChangeArrowheads="1"/>
            </p:cNvSpPr>
            <p:nvPr/>
          </p:nvSpPr>
          <p:spPr bwMode="auto">
            <a:xfrm>
              <a:off x="-3256334" y="6688696"/>
              <a:ext cx="12173479" cy="1104000"/>
            </a:xfrm>
            <a:prstGeom prst="horizontalScroll">
              <a:avLst>
                <a:gd name="adj" fmla="val 12500"/>
              </a:avLst>
            </a:prstGeom>
            <a:gradFill rotWithShape="0">
              <a:gsLst>
                <a:gs pos="0">
                  <a:srgbClr val="5E9EFF"/>
                </a:gs>
                <a:gs pos="39999">
                  <a:srgbClr val="85C2FF"/>
                </a:gs>
                <a:gs pos="70000">
                  <a:srgbClr val="C4D6EB"/>
                </a:gs>
                <a:gs pos="100000">
                  <a:srgbClr val="FFEBFA"/>
                </a:gs>
              </a:gsLst>
              <a:lin ang="5400000"/>
            </a:gradFill>
            <a:ln w="3175" algn="ctr">
              <a:solidFill>
                <a:schemeClr val="tx1"/>
              </a:solidFill>
              <a:round/>
              <a:headEnd/>
              <a:tailEnd/>
            </a:ln>
          </p:spPr>
          <p:txBody>
            <a:bodyPr/>
            <a:lstStyle/>
            <a:p>
              <a:pPr defTabSz="28817758"/>
              <a:endParaRPr lang="zh-CN" altLang="en-US" sz="156800" dirty="0"/>
            </a:p>
          </p:txBody>
        </p:sp>
        <p:sp>
          <p:nvSpPr>
            <p:cNvPr id="111" name="文本框 110">
              <a:extLst>
                <a:ext uri="{FF2B5EF4-FFF2-40B4-BE49-F238E27FC236}">
                  <a16:creationId xmlns:a16="http://schemas.microsoft.com/office/drawing/2014/main" id="{3BA8848F-25AD-4513-9D7E-3B2F5DD131E4}"/>
                </a:ext>
              </a:extLst>
            </p:cNvPr>
            <p:cNvSpPr txBox="1"/>
            <p:nvPr/>
          </p:nvSpPr>
          <p:spPr>
            <a:xfrm>
              <a:off x="196132" y="6826363"/>
              <a:ext cx="6877186"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Experimental Details</a:t>
              </a:r>
            </a:p>
          </p:txBody>
        </p:sp>
      </p:grpSp>
      <p:pic>
        <p:nvPicPr>
          <p:cNvPr id="107" name="图片 106">
            <a:extLst>
              <a:ext uri="{FF2B5EF4-FFF2-40B4-BE49-F238E27FC236}">
                <a16:creationId xmlns:a16="http://schemas.microsoft.com/office/drawing/2014/main" id="{B2255D46-3FF6-44EC-9B41-C03AEA51B709}"/>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58572" y="30012205"/>
            <a:ext cx="11871555" cy="6992526"/>
          </a:xfrm>
          <a:prstGeom prst="rect">
            <a:avLst/>
          </a:prstGeom>
        </p:spPr>
      </p:pic>
      <p:sp>
        <p:nvSpPr>
          <p:cNvPr id="108" name="文本框 107">
            <a:extLst>
              <a:ext uri="{FF2B5EF4-FFF2-40B4-BE49-F238E27FC236}">
                <a16:creationId xmlns:a16="http://schemas.microsoft.com/office/drawing/2014/main" id="{20F8F0D3-35F0-4024-8791-78CC93B3DCB4}"/>
              </a:ext>
            </a:extLst>
          </p:cNvPr>
          <p:cNvSpPr txBox="1"/>
          <p:nvPr/>
        </p:nvSpPr>
        <p:spPr>
          <a:xfrm>
            <a:off x="596412" y="37429053"/>
            <a:ext cx="11572399" cy="646331"/>
          </a:xfrm>
          <a:prstGeom prst="rect">
            <a:avLst/>
          </a:prstGeom>
          <a:noFill/>
        </p:spPr>
        <p:txBody>
          <a:bodyPr wrap="none" rtlCol="0">
            <a:spAutoFit/>
          </a:bodyPr>
          <a:lstStyle/>
          <a:p>
            <a:r>
              <a:rPr lang="zh-CN" altLang="en-US" sz="3600" dirty="0"/>
              <a:t>光刻</a:t>
            </a:r>
            <a:r>
              <a:rPr lang="en-US" altLang="zh-CN" sz="3600" dirty="0"/>
              <a:t>Hall bar</a:t>
            </a:r>
            <a:r>
              <a:rPr lang="zh-CN" altLang="en-US" sz="3600" dirty="0"/>
              <a:t>过程：涂胶</a:t>
            </a:r>
            <a:r>
              <a:rPr lang="en-US" altLang="zh-CN" sz="3600" dirty="0"/>
              <a:t>—</a:t>
            </a:r>
            <a:r>
              <a:rPr lang="zh-CN" altLang="en-US" sz="3600" dirty="0"/>
              <a:t>前烘</a:t>
            </a:r>
            <a:r>
              <a:rPr lang="en-US" altLang="zh-CN" sz="3600" dirty="0"/>
              <a:t>—</a:t>
            </a:r>
            <a:r>
              <a:rPr lang="zh-CN" altLang="en-US" sz="3600" dirty="0"/>
              <a:t>曝光</a:t>
            </a:r>
            <a:r>
              <a:rPr lang="en-US" altLang="zh-CN" sz="3600" dirty="0"/>
              <a:t>—</a:t>
            </a:r>
            <a:r>
              <a:rPr lang="zh-CN" altLang="en-US" sz="3600" dirty="0"/>
              <a:t>显影</a:t>
            </a:r>
            <a:r>
              <a:rPr lang="en-US" altLang="zh-CN" sz="3600" dirty="0"/>
              <a:t>—</a:t>
            </a:r>
            <a:r>
              <a:rPr lang="zh-CN" altLang="en-US" sz="3600" dirty="0"/>
              <a:t>定影</a:t>
            </a:r>
            <a:r>
              <a:rPr lang="en-US" altLang="zh-CN" sz="3600" dirty="0"/>
              <a:t>—</a:t>
            </a:r>
            <a:r>
              <a:rPr lang="zh-CN" altLang="en-US" sz="3600" dirty="0"/>
              <a:t>刻蚀</a:t>
            </a:r>
          </a:p>
        </p:txBody>
      </p:sp>
      <p:pic>
        <p:nvPicPr>
          <p:cNvPr id="112" name="图片 111">
            <a:extLst>
              <a:ext uri="{FF2B5EF4-FFF2-40B4-BE49-F238E27FC236}">
                <a16:creationId xmlns:a16="http://schemas.microsoft.com/office/drawing/2014/main" id="{B27ED6F9-19C5-4F0E-95B5-B5677AB0F3B3}"/>
              </a:ext>
            </a:extLst>
          </p:cNvPr>
          <p:cNvPicPr>
            <a:picLocks noChangeAspect="1"/>
          </p:cNvPicPr>
          <p:nvPr/>
        </p:nvPicPr>
        <p:blipFill>
          <a:blip r:embed="rId13"/>
          <a:stretch>
            <a:fillRect/>
          </a:stretch>
        </p:blipFill>
        <p:spPr>
          <a:xfrm>
            <a:off x="2619321" y="39859579"/>
            <a:ext cx="7335738" cy="7359402"/>
          </a:xfrm>
          <a:prstGeom prst="rect">
            <a:avLst/>
          </a:prstGeom>
        </p:spPr>
      </p:pic>
      <p:grpSp>
        <p:nvGrpSpPr>
          <p:cNvPr id="115" name="组合 114">
            <a:extLst>
              <a:ext uri="{FF2B5EF4-FFF2-40B4-BE49-F238E27FC236}">
                <a16:creationId xmlns:a16="http://schemas.microsoft.com/office/drawing/2014/main" id="{EB15A84F-1210-452E-8BCC-2DE39A6ADEF1}"/>
              </a:ext>
            </a:extLst>
          </p:cNvPr>
          <p:cNvGrpSpPr/>
          <p:nvPr/>
        </p:nvGrpSpPr>
        <p:grpSpPr>
          <a:xfrm>
            <a:off x="446400" y="38415481"/>
            <a:ext cx="11520000" cy="1104000"/>
            <a:chOff x="-3261732" y="6711687"/>
            <a:chExt cx="12173478" cy="1104000"/>
          </a:xfrm>
        </p:grpSpPr>
        <p:sp>
          <p:nvSpPr>
            <p:cNvPr id="116" name="横卷形 38">
              <a:extLst>
                <a:ext uri="{FF2B5EF4-FFF2-40B4-BE49-F238E27FC236}">
                  <a16:creationId xmlns:a16="http://schemas.microsoft.com/office/drawing/2014/main" id="{D872CC9E-4EC7-4277-969F-EDF51233457A}"/>
                </a:ext>
              </a:extLst>
            </p:cNvPr>
            <p:cNvSpPr>
              <a:spLocks noChangeArrowheads="1"/>
            </p:cNvSpPr>
            <p:nvPr/>
          </p:nvSpPr>
          <p:spPr bwMode="auto">
            <a:xfrm>
              <a:off x="-3261732" y="6711687"/>
              <a:ext cx="12173478" cy="1104000"/>
            </a:xfrm>
            <a:prstGeom prst="horizontalScroll">
              <a:avLst>
                <a:gd name="adj" fmla="val 12500"/>
              </a:avLst>
            </a:prstGeom>
            <a:gradFill rotWithShape="0">
              <a:gsLst>
                <a:gs pos="0">
                  <a:srgbClr val="5E9EFF"/>
                </a:gs>
                <a:gs pos="39999">
                  <a:srgbClr val="85C2FF"/>
                </a:gs>
                <a:gs pos="70000">
                  <a:srgbClr val="C4D6EB"/>
                </a:gs>
                <a:gs pos="100000">
                  <a:srgbClr val="FFEBFA"/>
                </a:gs>
              </a:gsLst>
              <a:lin ang="5400000"/>
            </a:gradFill>
            <a:ln w="3175" algn="ctr">
              <a:solidFill>
                <a:schemeClr val="tx1"/>
              </a:solidFill>
              <a:round/>
              <a:headEnd/>
              <a:tailEnd/>
            </a:ln>
          </p:spPr>
          <p:txBody>
            <a:bodyPr/>
            <a:lstStyle/>
            <a:p>
              <a:pPr defTabSz="28817758"/>
              <a:endParaRPr lang="zh-CN" altLang="en-US" sz="156800" dirty="0"/>
            </a:p>
          </p:txBody>
        </p:sp>
        <p:sp>
          <p:nvSpPr>
            <p:cNvPr id="117" name="文本框 116">
              <a:extLst>
                <a:ext uri="{FF2B5EF4-FFF2-40B4-BE49-F238E27FC236}">
                  <a16:creationId xmlns:a16="http://schemas.microsoft.com/office/drawing/2014/main" id="{8D8AB8B2-8AF8-4AB9-8526-CBF2544B73C5}"/>
                </a:ext>
              </a:extLst>
            </p:cNvPr>
            <p:cNvSpPr txBox="1"/>
            <p:nvPr/>
          </p:nvSpPr>
          <p:spPr>
            <a:xfrm>
              <a:off x="897908" y="6878966"/>
              <a:ext cx="4630790"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HRTEM Image</a:t>
              </a:r>
            </a:p>
          </p:txBody>
        </p:sp>
      </p:grpSp>
      <p:sp>
        <p:nvSpPr>
          <p:cNvPr id="113" name="文本框 112">
            <a:extLst>
              <a:ext uri="{FF2B5EF4-FFF2-40B4-BE49-F238E27FC236}">
                <a16:creationId xmlns:a16="http://schemas.microsoft.com/office/drawing/2014/main" id="{953ADDCE-E83C-4208-84EE-88783DA6C005}"/>
              </a:ext>
            </a:extLst>
          </p:cNvPr>
          <p:cNvSpPr txBox="1"/>
          <p:nvPr/>
        </p:nvSpPr>
        <p:spPr>
          <a:xfrm>
            <a:off x="715744" y="47521922"/>
            <a:ext cx="10674717"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High-resolution transmission electron microscopy image</a:t>
            </a:r>
            <a:endParaRPr lang="zh-CN" altLang="en-US" sz="3600" dirty="0">
              <a:latin typeface="Times New Roman" panose="02020603050405020304" pitchFamily="18" charset="0"/>
              <a:cs typeface="Times New Roman" panose="02020603050405020304" pitchFamily="18" charset="0"/>
            </a:endParaRPr>
          </a:p>
        </p:txBody>
      </p:sp>
      <p:grpSp>
        <p:nvGrpSpPr>
          <p:cNvPr id="119" name="组合 118">
            <a:extLst>
              <a:ext uri="{FF2B5EF4-FFF2-40B4-BE49-F238E27FC236}">
                <a16:creationId xmlns:a16="http://schemas.microsoft.com/office/drawing/2014/main" id="{663D1717-E068-4915-B59A-684F39EA9DA4}"/>
              </a:ext>
            </a:extLst>
          </p:cNvPr>
          <p:cNvGrpSpPr/>
          <p:nvPr/>
        </p:nvGrpSpPr>
        <p:grpSpPr>
          <a:xfrm>
            <a:off x="13323600" y="9684000"/>
            <a:ext cx="11520000" cy="1104000"/>
            <a:chOff x="-2747811" y="6438087"/>
            <a:chExt cx="12173479" cy="1104000"/>
          </a:xfrm>
        </p:grpSpPr>
        <p:sp>
          <p:nvSpPr>
            <p:cNvPr id="120" name="横卷形 38">
              <a:extLst>
                <a:ext uri="{FF2B5EF4-FFF2-40B4-BE49-F238E27FC236}">
                  <a16:creationId xmlns:a16="http://schemas.microsoft.com/office/drawing/2014/main" id="{36810778-3C68-44CF-9619-DCE4AC5A7D21}"/>
                </a:ext>
              </a:extLst>
            </p:cNvPr>
            <p:cNvSpPr>
              <a:spLocks noChangeArrowheads="1"/>
            </p:cNvSpPr>
            <p:nvPr/>
          </p:nvSpPr>
          <p:spPr bwMode="auto">
            <a:xfrm>
              <a:off x="-2747811" y="6438087"/>
              <a:ext cx="12173479" cy="1104000"/>
            </a:xfrm>
            <a:prstGeom prst="horizontalScroll">
              <a:avLst>
                <a:gd name="adj" fmla="val 12500"/>
              </a:avLst>
            </a:prstGeom>
            <a:gradFill rotWithShape="0">
              <a:gsLst>
                <a:gs pos="0">
                  <a:srgbClr val="5E9EFF"/>
                </a:gs>
                <a:gs pos="39999">
                  <a:srgbClr val="85C2FF"/>
                </a:gs>
                <a:gs pos="70000">
                  <a:srgbClr val="C4D6EB"/>
                </a:gs>
                <a:gs pos="100000">
                  <a:srgbClr val="FFEBFA"/>
                </a:gs>
              </a:gsLst>
              <a:lin ang="5400000"/>
            </a:gradFill>
            <a:ln w="3175" algn="ctr">
              <a:solidFill>
                <a:schemeClr val="tx1"/>
              </a:solidFill>
              <a:round/>
              <a:headEnd/>
              <a:tailEnd/>
            </a:ln>
          </p:spPr>
          <p:txBody>
            <a:bodyPr/>
            <a:lstStyle/>
            <a:p>
              <a:pPr defTabSz="28817758"/>
              <a:endParaRPr lang="zh-CN" altLang="en-US" sz="156800" dirty="0"/>
            </a:p>
          </p:txBody>
        </p:sp>
        <p:sp>
          <p:nvSpPr>
            <p:cNvPr id="122" name="文本框 121">
              <a:extLst>
                <a:ext uri="{FF2B5EF4-FFF2-40B4-BE49-F238E27FC236}">
                  <a16:creationId xmlns:a16="http://schemas.microsoft.com/office/drawing/2014/main" id="{186860E7-59F8-4574-9114-7FEBDDFD96B7}"/>
                </a:ext>
              </a:extLst>
            </p:cNvPr>
            <p:cNvSpPr txBox="1"/>
            <p:nvPr/>
          </p:nvSpPr>
          <p:spPr>
            <a:xfrm>
              <a:off x="1032886" y="6557448"/>
              <a:ext cx="4680341"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Crystal Structure</a:t>
              </a:r>
            </a:p>
          </p:txBody>
        </p:sp>
      </p:grpSp>
      <p:pic>
        <p:nvPicPr>
          <p:cNvPr id="114" name="图片 113">
            <a:extLst>
              <a:ext uri="{FF2B5EF4-FFF2-40B4-BE49-F238E27FC236}">
                <a16:creationId xmlns:a16="http://schemas.microsoft.com/office/drawing/2014/main" id="{7D334B52-FEC7-4AC7-930A-0529826DE909}"/>
              </a:ext>
            </a:extLst>
          </p:cNvPr>
          <p:cNvPicPr>
            <a:picLocks noChangeAspect="1"/>
          </p:cNvPicPr>
          <p:nvPr/>
        </p:nvPicPr>
        <p:blipFill rotWithShape="1">
          <a:blip r:embed="rId14">
            <a:clrChange>
              <a:clrFrom>
                <a:srgbClr val="FFFFFF"/>
              </a:clrFrom>
              <a:clrTo>
                <a:srgbClr val="FFFFFF">
                  <a:alpha val="0"/>
                </a:srgbClr>
              </a:clrTo>
            </a:clrChange>
          </a:blip>
          <a:srcRect b="46269"/>
          <a:stretch/>
        </p:blipFill>
        <p:spPr>
          <a:xfrm>
            <a:off x="13164435" y="10542322"/>
            <a:ext cx="11534438" cy="5983001"/>
          </a:xfrm>
          <a:prstGeom prst="rect">
            <a:avLst/>
          </a:prstGeom>
        </p:spPr>
      </p:pic>
      <p:sp>
        <p:nvSpPr>
          <p:cNvPr id="118" name="文本框 117">
            <a:extLst>
              <a:ext uri="{FF2B5EF4-FFF2-40B4-BE49-F238E27FC236}">
                <a16:creationId xmlns:a16="http://schemas.microsoft.com/office/drawing/2014/main" id="{47088AD9-EA6A-4C25-8CFA-6A949A9277E4}"/>
              </a:ext>
            </a:extLst>
          </p:cNvPr>
          <p:cNvSpPr txBox="1"/>
          <p:nvPr/>
        </p:nvSpPr>
        <p:spPr>
          <a:xfrm>
            <a:off x="13306856" y="16568885"/>
            <a:ext cx="11534438" cy="2605009"/>
          </a:xfrm>
          <a:prstGeom prst="rect">
            <a:avLst/>
          </a:prstGeom>
          <a:noFill/>
        </p:spPr>
        <p:txBody>
          <a:bodyPr wrap="square" rtlCol="0">
            <a:spAutoFit/>
          </a:bodyPr>
          <a:lstStyle/>
          <a:p>
            <a:pPr marL="571500" indent="-571500" algn="just">
              <a:lnSpc>
                <a:spcPts val="5000"/>
              </a:lnSpc>
              <a:buFont typeface="Wingdings" panose="05000000000000000000" pitchFamily="2" charset="2"/>
              <a:buChar char="p"/>
            </a:pPr>
            <a:r>
              <a:rPr lang="en-US" altLang="zh-CN" sz="3600" dirty="0">
                <a:latin typeface="Times New Roman" panose="02020603050405020304" pitchFamily="18" charset="0"/>
                <a:cs typeface="Times New Roman" panose="02020603050405020304" pitchFamily="18" charset="0"/>
              </a:rPr>
              <a:t>XRD 2</a:t>
            </a:r>
            <a:r>
              <a:rPr lang="el-GR" altLang="zh-CN" sz="3600" dirty="0">
                <a:latin typeface="Times New Roman" panose="02020603050405020304" pitchFamily="18" charset="0"/>
                <a:cs typeface="Times New Roman" panose="02020603050405020304" pitchFamily="18" charset="0"/>
              </a:rPr>
              <a:t>θ</a:t>
            </a:r>
            <a:r>
              <a:rPr lang="en-US" altLang="zh-CN" sz="3600" dirty="0">
                <a:latin typeface="Times New Roman" panose="02020603050405020304" pitchFamily="18" charset="0"/>
                <a:cs typeface="Times New Roman" panose="02020603050405020304" pitchFamily="18" charset="0"/>
              </a:rPr>
              <a:t>/</a:t>
            </a:r>
            <a:r>
              <a:rPr lang="el-GR" altLang="zh-CN" sz="3600" dirty="0">
                <a:latin typeface="Times New Roman" panose="02020603050405020304" pitchFamily="18" charset="0"/>
                <a:cs typeface="Times New Roman" panose="02020603050405020304" pitchFamily="18" charset="0"/>
              </a:rPr>
              <a:t>ω</a:t>
            </a:r>
            <a:r>
              <a:rPr lang="en-US" altLang="zh-CN" sz="3600" dirty="0">
                <a:latin typeface="Times New Roman" panose="02020603050405020304" pitchFamily="18" charset="0"/>
                <a:cs typeface="Times New Roman" panose="02020603050405020304" pitchFamily="18" charset="0"/>
              </a:rPr>
              <a:t> scan for the HoIG film on the (111) YSGG substrate. Inset: the rocking curve of the HoIG (444) peak.</a:t>
            </a:r>
          </a:p>
          <a:p>
            <a:pPr marL="571500" indent="-571500" algn="just">
              <a:lnSpc>
                <a:spcPts val="5000"/>
              </a:lnSpc>
              <a:buFont typeface="Wingdings" panose="05000000000000000000" pitchFamily="2" charset="2"/>
              <a:buChar char="p"/>
            </a:pPr>
            <a:r>
              <a:rPr lang="en-US" altLang="zh-CN" sz="3600" dirty="0">
                <a:latin typeface="Times New Roman" panose="02020603050405020304" pitchFamily="18" charset="0"/>
                <a:cs typeface="Times New Roman" panose="02020603050405020304" pitchFamily="18" charset="0"/>
              </a:rPr>
              <a:t>The RSM of high-resolution XRD around (486) diffraction.</a:t>
            </a:r>
            <a:endParaRPr lang="zh-CN" altLang="en-US" sz="3600" dirty="0">
              <a:latin typeface="Times New Roman" panose="02020603050405020304" pitchFamily="18" charset="0"/>
              <a:cs typeface="Times New Roman" panose="02020603050405020304" pitchFamily="18" charset="0"/>
            </a:endParaRPr>
          </a:p>
        </p:txBody>
      </p:sp>
      <p:pic>
        <p:nvPicPr>
          <p:cNvPr id="124" name="图片 123">
            <a:extLst>
              <a:ext uri="{FF2B5EF4-FFF2-40B4-BE49-F238E27FC236}">
                <a16:creationId xmlns:a16="http://schemas.microsoft.com/office/drawing/2014/main" id="{2C70E3E1-EB26-41CE-B954-4A57DFDCD960}"/>
              </a:ext>
            </a:extLst>
          </p:cNvPr>
          <p:cNvPicPr>
            <a:picLocks noChangeAspect="1"/>
          </p:cNvPicPr>
          <p:nvPr/>
        </p:nvPicPr>
        <p:blipFill rotWithShape="1">
          <a:blip r:embed="rId14">
            <a:clrChange>
              <a:clrFrom>
                <a:srgbClr val="FFFFFF"/>
              </a:clrFrom>
              <a:clrTo>
                <a:srgbClr val="FFFFFF">
                  <a:alpha val="0"/>
                </a:srgbClr>
              </a:clrTo>
            </a:clrChange>
          </a:blip>
          <a:srcRect l="50000" t="55974"/>
          <a:stretch/>
        </p:blipFill>
        <p:spPr>
          <a:xfrm>
            <a:off x="12928128" y="25432086"/>
            <a:ext cx="5976704" cy="5080410"/>
          </a:xfrm>
          <a:prstGeom prst="rect">
            <a:avLst/>
          </a:prstGeom>
        </p:spPr>
      </p:pic>
      <p:grpSp>
        <p:nvGrpSpPr>
          <p:cNvPr id="125" name="组合 124">
            <a:extLst>
              <a:ext uri="{FF2B5EF4-FFF2-40B4-BE49-F238E27FC236}">
                <a16:creationId xmlns:a16="http://schemas.microsoft.com/office/drawing/2014/main" id="{AFF53FFC-753C-45E2-94C9-0DD882F5343B}"/>
              </a:ext>
            </a:extLst>
          </p:cNvPr>
          <p:cNvGrpSpPr/>
          <p:nvPr/>
        </p:nvGrpSpPr>
        <p:grpSpPr>
          <a:xfrm>
            <a:off x="13323600" y="19080989"/>
            <a:ext cx="11520000" cy="1104000"/>
            <a:chOff x="-1848741" y="6711687"/>
            <a:chExt cx="12173479" cy="1104000"/>
          </a:xfrm>
        </p:grpSpPr>
        <p:sp>
          <p:nvSpPr>
            <p:cNvPr id="126" name="横卷形 38">
              <a:extLst>
                <a:ext uri="{FF2B5EF4-FFF2-40B4-BE49-F238E27FC236}">
                  <a16:creationId xmlns:a16="http://schemas.microsoft.com/office/drawing/2014/main" id="{0D95DC36-E93A-4DE8-BE85-97A01D7ED339}"/>
                </a:ext>
              </a:extLst>
            </p:cNvPr>
            <p:cNvSpPr>
              <a:spLocks noChangeArrowheads="1"/>
            </p:cNvSpPr>
            <p:nvPr/>
          </p:nvSpPr>
          <p:spPr bwMode="auto">
            <a:xfrm>
              <a:off x="-1848741" y="6711687"/>
              <a:ext cx="12173479" cy="1104000"/>
            </a:xfrm>
            <a:prstGeom prst="horizontalScroll">
              <a:avLst>
                <a:gd name="adj" fmla="val 12500"/>
              </a:avLst>
            </a:prstGeom>
            <a:gradFill rotWithShape="0">
              <a:gsLst>
                <a:gs pos="0">
                  <a:srgbClr val="5E9EFF"/>
                </a:gs>
                <a:gs pos="39999">
                  <a:srgbClr val="85C2FF"/>
                </a:gs>
                <a:gs pos="70000">
                  <a:srgbClr val="C4D6EB"/>
                </a:gs>
                <a:gs pos="100000">
                  <a:srgbClr val="FFEBFA"/>
                </a:gs>
              </a:gsLst>
              <a:lin ang="5400000"/>
            </a:gradFill>
            <a:ln w="3175" algn="ctr">
              <a:solidFill>
                <a:schemeClr val="tx1"/>
              </a:solidFill>
              <a:round/>
              <a:headEnd/>
              <a:tailEnd/>
            </a:ln>
          </p:spPr>
          <p:txBody>
            <a:bodyPr/>
            <a:lstStyle/>
            <a:p>
              <a:pPr defTabSz="28817758"/>
              <a:endParaRPr lang="zh-CN" altLang="en-US" sz="156800" dirty="0"/>
            </a:p>
          </p:txBody>
        </p:sp>
        <p:sp>
          <p:nvSpPr>
            <p:cNvPr id="127" name="文本框 126">
              <a:extLst>
                <a:ext uri="{FF2B5EF4-FFF2-40B4-BE49-F238E27FC236}">
                  <a16:creationId xmlns:a16="http://schemas.microsoft.com/office/drawing/2014/main" id="{A343FD0B-DF02-4556-AC40-4BAB179DD4BB}"/>
                </a:ext>
              </a:extLst>
            </p:cNvPr>
            <p:cNvSpPr txBox="1"/>
            <p:nvPr/>
          </p:nvSpPr>
          <p:spPr>
            <a:xfrm>
              <a:off x="812209" y="6841367"/>
              <a:ext cx="8337328"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Compensation Temperature</a:t>
              </a:r>
            </a:p>
          </p:txBody>
        </p:sp>
      </p:grpSp>
      <p:sp>
        <p:nvSpPr>
          <p:cNvPr id="128" name="文本框 127">
            <a:extLst>
              <a:ext uri="{FF2B5EF4-FFF2-40B4-BE49-F238E27FC236}">
                <a16:creationId xmlns:a16="http://schemas.microsoft.com/office/drawing/2014/main" id="{3F33C252-DD89-44B9-9CF1-8D1BD22914FA}"/>
              </a:ext>
            </a:extLst>
          </p:cNvPr>
          <p:cNvSpPr txBox="1"/>
          <p:nvPr/>
        </p:nvSpPr>
        <p:spPr>
          <a:xfrm>
            <a:off x="19345254" y="25619714"/>
            <a:ext cx="5496040" cy="3970318"/>
          </a:xfrm>
          <a:prstGeom prst="rect">
            <a:avLst/>
          </a:prstGeom>
          <a:noFill/>
        </p:spPr>
        <p:txBody>
          <a:bodyPr wrap="square" rtlCol="0">
            <a:spAutoFit/>
          </a:bodyPr>
          <a:lstStyle/>
          <a:p>
            <a:pPr algn="just"/>
            <a:r>
              <a:rPr lang="en-US" altLang="zh-CN" sz="3600" dirty="0">
                <a:latin typeface="Times New Roman" panose="02020603050405020304" pitchFamily="18" charset="0"/>
                <a:cs typeface="Times New Roman" panose="02020603050405020304" pitchFamily="18" charset="0"/>
              </a:rPr>
              <a:t>The total magnetic moments of the three sublattices cancel each other at the compensation temperature of 137 K, where the net spontaneous magnetization of HoIG vanishes.</a:t>
            </a:r>
            <a:endParaRPr lang="zh-CN" altLang="en-US" sz="3600" dirty="0">
              <a:latin typeface="Times New Roman" panose="02020603050405020304" pitchFamily="18" charset="0"/>
              <a:cs typeface="Times New Roman" panose="02020603050405020304" pitchFamily="18" charset="0"/>
            </a:endParaRPr>
          </a:p>
        </p:txBody>
      </p:sp>
      <p:grpSp>
        <p:nvGrpSpPr>
          <p:cNvPr id="129" name="组合 128">
            <a:extLst>
              <a:ext uri="{FF2B5EF4-FFF2-40B4-BE49-F238E27FC236}">
                <a16:creationId xmlns:a16="http://schemas.microsoft.com/office/drawing/2014/main" id="{BCF969B8-147A-4BF2-BD25-F04D7B216935}"/>
              </a:ext>
            </a:extLst>
          </p:cNvPr>
          <p:cNvGrpSpPr/>
          <p:nvPr/>
        </p:nvGrpSpPr>
        <p:grpSpPr>
          <a:xfrm>
            <a:off x="13323600" y="30801090"/>
            <a:ext cx="11520000" cy="1104000"/>
            <a:chOff x="-1209732" y="6711687"/>
            <a:chExt cx="12173479" cy="1104000"/>
          </a:xfrm>
        </p:grpSpPr>
        <p:sp>
          <p:nvSpPr>
            <p:cNvPr id="130" name="横卷形 38">
              <a:extLst>
                <a:ext uri="{FF2B5EF4-FFF2-40B4-BE49-F238E27FC236}">
                  <a16:creationId xmlns:a16="http://schemas.microsoft.com/office/drawing/2014/main" id="{DB166EF6-78F7-47DC-B679-993983162B75}"/>
                </a:ext>
              </a:extLst>
            </p:cNvPr>
            <p:cNvSpPr>
              <a:spLocks noChangeArrowheads="1"/>
            </p:cNvSpPr>
            <p:nvPr/>
          </p:nvSpPr>
          <p:spPr bwMode="auto">
            <a:xfrm>
              <a:off x="-1209732" y="6711687"/>
              <a:ext cx="12173479" cy="1104000"/>
            </a:xfrm>
            <a:prstGeom prst="horizontalScroll">
              <a:avLst>
                <a:gd name="adj" fmla="val 12500"/>
              </a:avLst>
            </a:prstGeom>
            <a:gradFill rotWithShape="0">
              <a:gsLst>
                <a:gs pos="0">
                  <a:srgbClr val="5E9EFF"/>
                </a:gs>
                <a:gs pos="39999">
                  <a:srgbClr val="85C2FF"/>
                </a:gs>
                <a:gs pos="70000">
                  <a:srgbClr val="C4D6EB"/>
                </a:gs>
                <a:gs pos="100000">
                  <a:srgbClr val="FFEBFA"/>
                </a:gs>
              </a:gsLst>
              <a:lin ang="5400000"/>
            </a:gradFill>
            <a:ln w="3175" algn="ctr">
              <a:solidFill>
                <a:schemeClr val="tx1"/>
              </a:solidFill>
              <a:round/>
              <a:headEnd/>
              <a:tailEnd/>
            </a:ln>
          </p:spPr>
          <p:txBody>
            <a:bodyPr/>
            <a:lstStyle/>
            <a:p>
              <a:pPr defTabSz="28817758"/>
              <a:endParaRPr lang="zh-CN" altLang="en-US" sz="156800" dirty="0"/>
            </a:p>
          </p:txBody>
        </p:sp>
        <p:sp>
          <p:nvSpPr>
            <p:cNvPr id="131" name="文本框 130">
              <a:extLst>
                <a:ext uri="{FF2B5EF4-FFF2-40B4-BE49-F238E27FC236}">
                  <a16:creationId xmlns:a16="http://schemas.microsoft.com/office/drawing/2014/main" id="{CD463EB8-7BCA-40C5-8215-34A8B4CDF57B}"/>
                </a:ext>
              </a:extLst>
            </p:cNvPr>
            <p:cNvSpPr txBox="1"/>
            <p:nvPr/>
          </p:nvSpPr>
          <p:spPr>
            <a:xfrm>
              <a:off x="812209" y="6877269"/>
              <a:ext cx="8337328"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Polarized Neutron Reflectivity</a:t>
              </a:r>
            </a:p>
          </p:txBody>
        </p:sp>
      </p:grpSp>
      <p:pic>
        <p:nvPicPr>
          <p:cNvPr id="132" name="图片 131">
            <a:extLst>
              <a:ext uri="{FF2B5EF4-FFF2-40B4-BE49-F238E27FC236}">
                <a16:creationId xmlns:a16="http://schemas.microsoft.com/office/drawing/2014/main" id="{AC9318E4-AAAA-48E9-971B-C560095ED4B5}"/>
              </a:ext>
            </a:extLst>
          </p:cNvPr>
          <p:cNvPicPr>
            <a:picLocks noChangeAspect="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50450"/>
          <a:stretch/>
        </p:blipFill>
        <p:spPr>
          <a:xfrm>
            <a:off x="19202833" y="32142332"/>
            <a:ext cx="5496040" cy="4741702"/>
          </a:xfrm>
          <a:prstGeom prst="rect">
            <a:avLst/>
          </a:prstGeom>
        </p:spPr>
      </p:pic>
      <p:pic>
        <p:nvPicPr>
          <p:cNvPr id="133" name="图片 132">
            <a:extLst>
              <a:ext uri="{FF2B5EF4-FFF2-40B4-BE49-F238E27FC236}">
                <a16:creationId xmlns:a16="http://schemas.microsoft.com/office/drawing/2014/main" id="{B32F8A33-3A72-4B6F-A1F9-8A036873916F}"/>
              </a:ext>
            </a:extLst>
          </p:cNvPr>
          <p:cNvPicPr>
            <a:picLocks noChangeAspect="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r="49397"/>
          <a:stretch/>
        </p:blipFill>
        <p:spPr>
          <a:xfrm>
            <a:off x="13434817" y="32060985"/>
            <a:ext cx="5600143" cy="4731018"/>
          </a:xfrm>
          <a:prstGeom prst="rect">
            <a:avLst/>
          </a:prstGeom>
        </p:spPr>
      </p:pic>
      <p:pic>
        <p:nvPicPr>
          <p:cNvPr id="140" name="图片 139">
            <a:extLst>
              <a:ext uri="{FF2B5EF4-FFF2-40B4-BE49-F238E27FC236}">
                <a16:creationId xmlns:a16="http://schemas.microsoft.com/office/drawing/2014/main" id="{2A7E9EC2-F925-40E5-AC79-9EFE7229DCB5}"/>
              </a:ext>
            </a:extLst>
          </p:cNvPr>
          <p:cNvPicPr>
            <a:picLocks noChangeAspect="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69" t="48234" r="55811"/>
          <a:stretch/>
        </p:blipFill>
        <p:spPr>
          <a:xfrm>
            <a:off x="19138588" y="40271519"/>
            <a:ext cx="5434122" cy="4836918"/>
          </a:xfrm>
          <a:prstGeom prst="rect">
            <a:avLst/>
          </a:prstGeom>
        </p:spPr>
      </p:pic>
      <p:sp>
        <p:nvSpPr>
          <p:cNvPr id="142" name="文本框 141">
            <a:extLst>
              <a:ext uri="{FF2B5EF4-FFF2-40B4-BE49-F238E27FC236}">
                <a16:creationId xmlns:a16="http://schemas.microsoft.com/office/drawing/2014/main" id="{5B70FCBE-1303-4ADB-A529-690D1DD00299}"/>
              </a:ext>
            </a:extLst>
          </p:cNvPr>
          <p:cNvSpPr txBox="1"/>
          <p:nvPr/>
        </p:nvSpPr>
        <p:spPr>
          <a:xfrm>
            <a:off x="13472752" y="36866021"/>
            <a:ext cx="11373155" cy="1654748"/>
          </a:xfrm>
          <a:prstGeom prst="rect">
            <a:avLst/>
          </a:prstGeom>
          <a:noFill/>
        </p:spPr>
        <p:txBody>
          <a:bodyPr wrap="square" rtlCol="0">
            <a:spAutoFit/>
          </a:bodyPr>
          <a:lstStyle/>
          <a:p>
            <a:pPr algn="ctr">
              <a:lnSpc>
                <a:spcPct val="150000"/>
              </a:lnSpc>
            </a:pPr>
            <a:r>
              <a:rPr lang="en-US" altLang="zh-CN" sz="3600" dirty="0">
                <a:latin typeface="Times New Roman" panose="02020603050405020304" pitchFamily="18" charset="0"/>
                <a:cs typeface="Times New Roman" panose="02020603050405020304" pitchFamily="18" charset="0"/>
              </a:rPr>
              <a:t>Room temperature PNR results for the YSGG/HoIG(10 nm)/Pt(3) sample at H =1.2 T</a:t>
            </a:r>
            <a:endParaRPr lang="zh-CN" altLang="en-US" sz="3600" dirty="0">
              <a:latin typeface="Times New Roman" panose="02020603050405020304" pitchFamily="18" charset="0"/>
              <a:cs typeface="Times New Roman" panose="02020603050405020304" pitchFamily="18" charset="0"/>
            </a:endParaRPr>
          </a:p>
        </p:txBody>
      </p:sp>
      <p:pic>
        <p:nvPicPr>
          <p:cNvPr id="143" name="图片 142">
            <a:extLst>
              <a:ext uri="{FF2B5EF4-FFF2-40B4-BE49-F238E27FC236}">
                <a16:creationId xmlns:a16="http://schemas.microsoft.com/office/drawing/2014/main" id="{C1BD15F2-4C23-4B12-A4F3-79FCE9737816}"/>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13207357" y="40002055"/>
            <a:ext cx="5620552" cy="4836918"/>
          </a:xfrm>
          <a:prstGeom prst="rect">
            <a:avLst/>
          </a:prstGeom>
        </p:spPr>
      </p:pic>
      <p:sp>
        <p:nvSpPr>
          <p:cNvPr id="146" name="文本框 145">
            <a:extLst>
              <a:ext uri="{FF2B5EF4-FFF2-40B4-BE49-F238E27FC236}">
                <a16:creationId xmlns:a16="http://schemas.microsoft.com/office/drawing/2014/main" id="{1864470E-390E-4838-AA78-A19DF5DDD2F1}"/>
              </a:ext>
            </a:extLst>
          </p:cNvPr>
          <p:cNvSpPr txBox="1"/>
          <p:nvPr/>
        </p:nvSpPr>
        <p:spPr>
          <a:xfrm>
            <a:off x="12837251" y="45420227"/>
            <a:ext cx="12173409" cy="2599430"/>
          </a:xfrm>
          <a:prstGeom prst="rect">
            <a:avLst/>
          </a:prstGeom>
          <a:noFill/>
        </p:spPr>
        <p:txBody>
          <a:bodyPr wrap="square" rtlCol="0">
            <a:spAutoFit/>
          </a:bodyPr>
          <a:lstStyle/>
          <a:p>
            <a:pPr marL="571500" indent="-571500" algn="just">
              <a:lnSpc>
                <a:spcPts val="5000"/>
              </a:lnSpc>
              <a:buFont typeface="Wingdings" panose="05000000000000000000" pitchFamily="2" charset="2"/>
              <a:buChar char="p"/>
            </a:pPr>
            <a:r>
              <a:rPr lang="en-US" altLang="zh-CN" sz="3600" dirty="0">
                <a:latin typeface="Times New Roman" panose="02020603050405020304" pitchFamily="18" charset="0"/>
                <a:cs typeface="Times New Roman" panose="02020603050405020304" pitchFamily="18" charset="0"/>
              </a:rPr>
              <a:t>Experimental configuration of Current-induced switching in the HoIG(10 nm)/Pt(3 nm) sample.</a:t>
            </a:r>
          </a:p>
          <a:p>
            <a:pPr marL="571500" indent="-571500" algn="just">
              <a:lnSpc>
                <a:spcPts val="5000"/>
              </a:lnSpc>
              <a:buFont typeface="Wingdings" panose="05000000000000000000" pitchFamily="2" charset="2"/>
              <a:buChar char="p"/>
            </a:pPr>
            <a:r>
              <a:rPr lang="en-US" altLang="zh-CN" sz="3600" dirty="0">
                <a:latin typeface="Times New Roman" panose="02020603050405020304" pitchFamily="18" charset="0"/>
                <a:cs typeface="Times New Roman" panose="02020603050405020304" pitchFamily="18" charset="0"/>
              </a:rPr>
              <a:t>Switching behavior as a function of the current density for a given field of H</a:t>
            </a:r>
            <a:r>
              <a:rPr lang="en-US" altLang="zh-CN" sz="3600" baseline="-25000" dirty="0">
                <a:latin typeface="Times New Roman" panose="02020603050405020304" pitchFamily="18" charset="0"/>
                <a:cs typeface="Times New Roman" panose="02020603050405020304" pitchFamily="18" charset="0"/>
              </a:rPr>
              <a:t>x</a:t>
            </a:r>
            <a:r>
              <a:rPr lang="en-US" altLang="zh-CN" sz="3600" dirty="0">
                <a:latin typeface="Times New Roman" panose="02020603050405020304" pitchFamily="18" charset="0"/>
                <a:cs typeface="Times New Roman" panose="02020603050405020304" pitchFamily="18" charset="0"/>
              </a:rPr>
              <a:t> = ±10 Oe</a:t>
            </a:r>
          </a:p>
        </p:txBody>
      </p:sp>
      <p:grpSp>
        <p:nvGrpSpPr>
          <p:cNvPr id="159" name="组合 158">
            <a:extLst>
              <a:ext uri="{FF2B5EF4-FFF2-40B4-BE49-F238E27FC236}">
                <a16:creationId xmlns:a16="http://schemas.microsoft.com/office/drawing/2014/main" id="{537E3D3C-514A-4A71-97B3-259E689801D1}"/>
              </a:ext>
            </a:extLst>
          </p:cNvPr>
          <p:cNvGrpSpPr/>
          <p:nvPr/>
        </p:nvGrpSpPr>
        <p:grpSpPr>
          <a:xfrm>
            <a:off x="13323600" y="38684995"/>
            <a:ext cx="11520000" cy="1104000"/>
            <a:chOff x="13323600" y="38684995"/>
            <a:chExt cx="11520000" cy="1104000"/>
          </a:xfrm>
        </p:grpSpPr>
        <p:sp>
          <p:nvSpPr>
            <p:cNvPr id="158" name="横卷形 38">
              <a:extLst>
                <a:ext uri="{FF2B5EF4-FFF2-40B4-BE49-F238E27FC236}">
                  <a16:creationId xmlns:a16="http://schemas.microsoft.com/office/drawing/2014/main" id="{DAEEE45D-CE36-49F6-97A9-11800C5ACF8E}"/>
                </a:ext>
              </a:extLst>
            </p:cNvPr>
            <p:cNvSpPr>
              <a:spLocks noChangeArrowheads="1"/>
            </p:cNvSpPr>
            <p:nvPr/>
          </p:nvSpPr>
          <p:spPr bwMode="auto">
            <a:xfrm>
              <a:off x="13323600" y="38684995"/>
              <a:ext cx="11520000" cy="1104000"/>
            </a:xfrm>
            <a:prstGeom prst="horizontalScroll">
              <a:avLst>
                <a:gd name="adj" fmla="val 12500"/>
              </a:avLst>
            </a:prstGeom>
            <a:gradFill rotWithShape="0">
              <a:gsLst>
                <a:gs pos="0">
                  <a:srgbClr val="5E9EFF"/>
                </a:gs>
                <a:gs pos="39999">
                  <a:srgbClr val="85C2FF"/>
                </a:gs>
                <a:gs pos="70000">
                  <a:srgbClr val="C4D6EB"/>
                </a:gs>
                <a:gs pos="100000">
                  <a:srgbClr val="FFEBFA"/>
                </a:gs>
              </a:gsLst>
              <a:lin ang="5400000"/>
            </a:gradFill>
            <a:ln w="3175" algn="ctr">
              <a:solidFill>
                <a:schemeClr val="tx1"/>
              </a:solidFill>
              <a:round/>
              <a:headEnd/>
              <a:tailEnd/>
            </a:ln>
          </p:spPr>
          <p:txBody>
            <a:bodyPr/>
            <a:lstStyle/>
            <a:p>
              <a:pPr defTabSz="28817758"/>
              <a:endParaRPr lang="zh-CN" altLang="en-US" sz="156800" dirty="0"/>
            </a:p>
          </p:txBody>
        </p:sp>
        <p:sp>
          <p:nvSpPr>
            <p:cNvPr id="136" name="文本框 135">
              <a:extLst>
                <a:ext uri="{FF2B5EF4-FFF2-40B4-BE49-F238E27FC236}">
                  <a16:creationId xmlns:a16="http://schemas.microsoft.com/office/drawing/2014/main" id="{797D0845-06BC-4915-9A54-0D3C6C930B94}"/>
                </a:ext>
              </a:extLst>
            </p:cNvPr>
            <p:cNvSpPr txBox="1"/>
            <p:nvPr/>
          </p:nvSpPr>
          <p:spPr>
            <a:xfrm>
              <a:off x="15841709" y="38807295"/>
              <a:ext cx="7889776"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SOT-induced Switching</a:t>
              </a:r>
            </a:p>
          </p:txBody>
        </p:sp>
      </p:grpSp>
    </p:spTree>
    <p:extLst>
      <p:ext uri="{BB962C8B-B14F-4D97-AF65-F5344CB8AC3E}">
        <p14:creationId xmlns:p14="http://schemas.microsoft.com/office/powerpoint/2010/main" val="2727760326"/>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9490</TotalTime>
  <Words>456</Words>
  <Application>Microsoft Office PowerPoint</Application>
  <PresentationFormat>自定义</PresentationFormat>
  <Paragraphs>35</Paragraphs>
  <Slides>1</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vt:i4>
      </vt:variant>
    </vt:vector>
  </HeadingPairs>
  <TitlesOfParts>
    <vt:vector size="14" baseType="lpstr">
      <vt:lpstr>HGB1X_CNKI</vt:lpstr>
      <vt:lpstr>等线</vt:lpstr>
      <vt:lpstr>黑体</vt:lpstr>
      <vt:lpstr>宋体</vt:lpstr>
      <vt:lpstr>微软雅黑</vt:lpstr>
      <vt:lpstr>Arial</vt:lpstr>
      <vt:lpstr>Calibri</vt:lpstr>
      <vt:lpstr>Calibri Light</vt:lpstr>
      <vt:lpstr>Monotype Corsiva</vt:lpstr>
      <vt:lpstr>Times New Roman</vt:lpstr>
      <vt:lpstr>Verdana</vt:lpstr>
      <vt:lpstr>Wingdings</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M07</dc:creator>
  <cp:lastModifiedBy>DELL</cp:lastModifiedBy>
  <cp:revision>207</cp:revision>
  <dcterms:created xsi:type="dcterms:W3CDTF">2017-12-28T04:02:38Z</dcterms:created>
  <dcterms:modified xsi:type="dcterms:W3CDTF">2022-06-29T08:20:19Z</dcterms:modified>
</cp:coreProperties>
</file>