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56" r:id="rId2"/>
    <p:sldId id="360" r:id="rId3"/>
    <p:sldId id="359" r:id="rId4"/>
    <p:sldId id="348" r:id="rId5"/>
    <p:sldId id="357" r:id="rId6"/>
    <p:sldId id="358" r:id="rId7"/>
    <p:sldId id="361" r:id="rId8"/>
    <p:sldId id="362" r:id="rId9"/>
    <p:sldId id="364" r:id="rId10"/>
    <p:sldId id="366" r:id="rId11"/>
    <p:sldId id="365" r:id="rId12"/>
  </p:sldIdLst>
  <p:sldSz cx="9144000" cy="6858000" type="screen4x3"/>
  <p:notesSz cx="9926638" cy="679767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DDC"/>
    <a:srgbClr val="0000FF"/>
    <a:srgbClr val="FFFFFF"/>
    <a:srgbClr val="0000F4"/>
    <a:srgbClr val="E6E6E6"/>
    <a:srgbClr val="EB6E19"/>
    <a:srgbClr val="FF9900"/>
    <a:srgbClr val="5692C9"/>
    <a:srgbClr val="996633"/>
    <a:srgbClr val="00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 autoAdjust="0"/>
    <p:restoredTop sz="96327" autoAdjust="0"/>
  </p:normalViewPr>
  <p:slideViewPr>
    <p:cSldViewPr snapToGrid="0">
      <p:cViewPr varScale="1">
        <p:scale>
          <a:sx n="128" d="100"/>
          <a:sy n="128" d="100"/>
        </p:scale>
        <p:origin x="1968" y="176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B2A766A-9F58-41D0-A18E-E068024C39B4}" type="datetimeFigureOut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52088AB-6965-41C2-AF79-813A352B80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0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449AC7D-3247-421B-BF97-4B9FC7B97B18}" type="datetimeFigureOut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325F0C0-76FB-42F3-ACD3-C712063861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9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9E73F-9316-455C-91B3-2BCB6312FB3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3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66A1D-B81D-44F0-AFB9-B25ECE114390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C223D-1BB9-432F-8694-5F3B5DB428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122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4924-5766-416A-A49F-0590BE212D3D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D53D-CA82-484E-9250-B85D13505C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2044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5AF8-CD47-455F-BC60-54246C71A5B0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BEF9-E5BE-462A-B823-3E7AC9CEB2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6018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5F0EC-D2E1-4A9C-992A-95AFA43D8E9E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389D-1D5B-49AD-A8B7-5AF038E61A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5030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8CA4-0554-493B-9EAF-3F9AB9D21F7F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B3E3B-8A1E-4653-A525-D219A6863D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5554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9318-8224-4080-92CC-12496C528DEE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9DD0-82E4-48DA-909B-A1D5B3D404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15812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5CFE3-0FF7-48DB-B8AC-D3D832AC7C1D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1F66F-8D3A-4A53-A248-F6765B19F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383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78814-A563-419D-903B-51DDA6B2BB63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AFF8-9751-470D-9931-07BDB53F9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7366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56ED6-6806-429D-B487-0534FCF549C2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CA936-B251-41D6-B449-04FF1306CA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526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E2724-8974-475C-9D03-3157A6AAE915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50DB7-15DF-4F80-A4F1-C923BAF308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5710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129F-553C-4D83-B4F3-1955EDC12748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5F862-EA16-4E5C-A8D7-6B43327F4D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089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129A7F-200A-4254-BE0D-E7E3284A4CF6}" type="datetime1">
              <a:rPr lang="zh-CN" altLang="en-US"/>
              <a:pPr>
                <a:defRPr/>
              </a:pPr>
              <a:t>2022/6/29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A04A26-119A-4094-A9AC-8646935441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.jpe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A9606A-F3A3-E59D-5392-330F79BED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195" y="2612541"/>
            <a:ext cx="7901609" cy="816459"/>
          </a:xfrm>
        </p:spPr>
        <p:txBody>
          <a:bodyPr/>
          <a:lstStyle/>
          <a:p>
            <a:r>
              <a:rPr kumimoji="1" lang="zh-CN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前沿图像处理算法在同步辐射成像实验中的应用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28319B-5316-BA68-1989-F3466A635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725159"/>
            <a:ext cx="6858000" cy="1655762"/>
          </a:xfrm>
        </p:spPr>
        <p:txBody>
          <a:bodyPr/>
          <a:lstStyle/>
          <a:p>
            <a:r>
              <a:rPr kumimoji="1" lang="zh-CN" altLang="en-US" sz="2000" b="1" dirty="0">
                <a:latin typeface="SimHei" panose="02010609060101010101" pitchFamily="49" charset="-122"/>
                <a:ea typeface="SimHei" panose="02010609060101010101" pitchFamily="49" charset="-122"/>
              </a:rPr>
              <a:t>李纯</a:t>
            </a:r>
            <a:endParaRPr kumimoji="1" lang="en-US" altLang="zh-CN" sz="2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kumimoji="1" lang="en-US" altLang="zh-CN" sz="2000" b="1" dirty="0">
                <a:latin typeface="SimHei" panose="02010609060101010101" pitchFamily="49" charset="-122"/>
                <a:ea typeface="SimHei" panose="02010609060101010101" pitchFamily="49" charset="-122"/>
              </a:rPr>
              <a:t>2022.6.30</a:t>
            </a:r>
            <a:endParaRPr kumimoji="1" lang="zh-CN" altLang="en-US" sz="2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9D7F70B-B81F-0003-FA4D-67736D687F2C}"/>
              </a:ext>
            </a:extLst>
          </p:cNvPr>
          <p:cNvSpPr/>
          <p:nvPr/>
        </p:nvSpPr>
        <p:spPr>
          <a:xfrm>
            <a:off x="18009" y="764202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19FA00-CF3C-2B14-4447-1108136CB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0"/>
            <a:ext cx="1107033" cy="7232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28160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1EEFD-E6DE-C556-E3BD-CEC317F9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9540"/>
            <a:ext cx="78867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rPr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F058E0-121A-DD6C-F589-02BC2B13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1562"/>
            <a:ext cx="7886700" cy="5375772"/>
          </a:xfrm>
        </p:spPr>
        <p:txBody>
          <a:bodyPr/>
          <a:lstStyle/>
          <a:p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针对成像实验的以下特征或需求：</a:t>
            </a:r>
            <a:endParaRPr kumimoji="1"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快速、动态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多模态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高数据通量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实验流程自动化、智能化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研究图像处理的解决方案</a:t>
            </a:r>
            <a:endParaRPr kumimoji="1"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数字图像相关、体积相关算法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图像降噪算法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图像配准、图像融合、图像拼接、图像分割算法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图像压缩算法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1800" dirty="0">
                <a:latin typeface="KaiTi" panose="02010609060101010101" pitchFamily="49" charset="-122"/>
                <a:ea typeface="KaiTi" panose="02010609060101010101" pitchFamily="49" charset="-122"/>
              </a:rPr>
              <a:t>图像识别、目标检测</a:t>
            </a:r>
            <a:endParaRPr kumimoji="1" lang="en-US" altLang="zh-CN" sz="1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当前成像实验的</a:t>
            </a:r>
            <a:r>
              <a:rPr kumimoji="1" lang="zh-CN" altLang="en-US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算法、软件环节</a:t>
            </a:r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尚处于起步期，发展前景广阔，恳请有意向发展光源算法软件的老师们合作交流、不吝赐教！</a:t>
            </a:r>
            <a:endParaRPr kumimoji="1"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53871B-229A-74FB-AC7A-C582E48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7389D-1D5B-49AD-A8B7-5AF038E61ADB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193809D-4763-7D30-E495-A6345895AB85}"/>
              </a:ext>
            </a:extLst>
          </p:cNvPr>
          <p:cNvSpPr/>
          <p:nvPr/>
        </p:nvSpPr>
        <p:spPr>
          <a:xfrm>
            <a:off x="18009" y="764202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39B606-35FB-6855-5B62-52E7FFFA0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6803"/>
            <a:ext cx="1107033" cy="7232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740783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444C4DF-D1AE-C996-9619-0EE8CAB8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CA936-B251-41D6-B449-04FF1306CAF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97C8D47-D22C-8A88-8498-755F2F6D0056}"/>
              </a:ext>
            </a:extLst>
          </p:cNvPr>
          <p:cNvSpPr txBox="1">
            <a:spLocks/>
          </p:cNvSpPr>
          <p:nvPr/>
        </p:nvSpPr>
        <p:spPr>
          <a:xfrm>
            <a:off x="865717" y="3231884"/>
            <a:ext cx="7886700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rPr>
              <a:t>谢谢大家！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412505-DE4B-1B2C-E781-74397D3FB913}"/>
              </a:ext>
            </a:extLst>
          </p:cNvPr>
          <p:cNvSpPr/>
          <p:nvPr/>
        </p:nvSpPr>
        <p:spPr>
          <a:xfrm>
            <a:off x="18009" y="764202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A36C528-6AAA-A098-04DB-C5F21BBE4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6803"/>
            <a:ext cx="1107033" cy="7232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60874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1EEFD-E6DE-C556-E3BD-CEC317F9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83" y="834340"/>
            <a:ext cx="7886700" cy="1325563"/>
          </a:xfrm>
        </p:spPr>
        <p:txBody>
          <a:bodyPr/>
          <a:lstStyle/>
          <a:p>
            <a:pPr algn="ctr"/>
            <a:r>
              <a: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rPr>
              <a:t>报告纲要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F058E0-121A-DD6C-F589-02BC2B13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6428"/>
            <a:ext cx="7886700" cy="4351338"/>
          </a:xfrm>
        </p:spPr>
        <p:txBody>
          <a:bodyPr/>
          <a:lstStyle/>
          <a:p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同步辐射成像实验的特征</a:t>
            </a:r>
            <a:endParaRPr kumimoji="1"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快速、动态实验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多模态实验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高数据通量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实验流程自动化、智能化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图像处理方向的解决方案</a:t>
            </a:r>
            <a:endParaRPr kumimoji="1"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数字图像相关、体积相关算法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图像降噪算法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图像配准、图像融合、图像拼接、图像分割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图像压缩算法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图像识别、目标检测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应用举例：晶体捞环智能识别，图像融合（</a:t>
            </a:r>
            <a:r>
              <a:rPr kumimoji="1"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Stitching</a:t>
            </a:r>
            <a:r>
              <a:rPr kumimoji="1"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kumimoji="1"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53871B-229A-74FB-AC7A-C582E485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7389D-1D5B-49AD-A8B7-5AF038E61ADB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193809D-4763-7D30-E495-A6345895AB85}"/>
              </a:ext>
            </a:extLst>
          </p:cNvPr>
          <p:cNvSpPr/>
          <p:nvPr/>
        </p:nvSpPr>
        <p:spPr>
          <a:xfrm>
            <a:off x="18009" y="764202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39B606-35FB-6855-5B62-52E7FFFA0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6803"/>
            <a:ext cx="1107033" cy="7232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601790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A90035-5DDE-8468-170C-3ABB041F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7389D-1D5B-49AD-A8B7-5AF038E61ADB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274F893-B03F-3B15-03DD-35A154E408C9}"/>
              </a:ext>
            </a:extLst>
          </p:cNvPr>
          <p:cNvSpPr/>
          <p:nvPr/>
        </p:nvSpPr>
        <p:spPr>
          <a:xfrm>
            <a:off x="18009" y="764202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3D7948-476B-D90F-AC47-F6AF79038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16974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CAB64D5-D43D-354E-F619-EF23514D0FBA}"/>
              </a:ext>
            </a:extLst>
          </p:cNvPr>
          <p:cNvSpPr txBox="1"/>
          <p:nvPr/>
        </p:nvSpPr>
        <p:spPr>
          <a:xfrm>
            <a:off x="1542697" y="186339"/>
            <a:ext cx="608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400" b="1">
                <a:latin typeface="SimHei" panose="02010609060101010101" pitchFamily="49" charset="-122"/>
                <a:ea typeface="SimHei" panose="02010609060101010101" pitchFamily="49" charset="-122"/>
              </a:rPr>
              <a:t>同步辐射</a:t>
            </a: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成像</a:t>
            </a:r>
            <a:r>
              <a:rPr lang="en-CN" sz="2400" b="1">
                <a:latin typeface="SimHei" panose="02010609060101010101" pitchFamily="49" charset="-122"/>
                <a:ea typeface="SimHei" panose="02010609060101010101" pitchFamily="49" charset="-122"/>
              </a:rPr>
              <a:t>实验特征</a:t>
            </a: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与前沿图像处理算法</a:t>
            </a:r>
            <a:endParaRPr lang="en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342900" indent="-342900" algn="ctr">
              <a:buFont typeface="+mj-lt"/>
              <a:buAutoNum type="arabicPeriod"/>
            </a:pPr>
            <a:endParaRPr lang="en-CN" dirty="0"/>
          </a:p>
          <a:p>
            <a:pPr marL="342900" indent="-342900" algn="ctr">
              <a:buFont typeface="+mj-lt"/>
              <a:buAutoNum type="arabicPeriod"/>
            </a:pPr>
            <a:endParaRPr lang="en-CN" dirty="0"/>
          </a:p>
        </p:txBody>
      </p:sp>
      <p:pic>
        <p:nvPicPr>
          <p:cNvPr id="290" name="图片 289" descr="图示&#10;&#10;描述已自动生成">
            <a:extLst>
              <a:ext uri="{FF2B5EF4-FFF2-40B4-BE49-F238E27FC236}">
                <a16:creationId xmlns:a16="http://schemas.microsoft.com/office/drawing/2014/main" id="{82FAD1A1-4165-7392-C12D-78C0F835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3723"/>
            <a:ext cx="9134476" cy="5249883"/>
          </a:xfrm>
          <a:prstGeom prst="rect">
            <a:avLst/>
          </a:prstGeom>
          <a:noFill/>
        </p:spPr>
      </p:pic>
      <p:sp>
        <p:nvSpPr>
          <p:cNvPr id="291" name="文本框 290">
            <a:extLst>
              <a:ext uri="{FF2B5EF4-FFF2-40B4-BE49-F238E27FC236}">
                <a16:creationId xmlns:a16="http://schemas.microsoft.com/office/drawing/2014/main" id="{188BA08B-1046-E744-2AF0-64EB4DDD6E0A}"/>
              </a:ext>
            </a:extLst>
          </p:cNvPr>
          <p:cNvSpPr txBox="1"/>
          <p:nvPr/>
        </p:nvSpPr>
        <p:spPr>
          <a:xfrm>
            <a:off x="757769" y="6105063"/>
            <a:ext cx="342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同步辐射成像实验的典型特征</a:t>
            </a:r>
          </a:p>
        </p:txBody>
      </p:sp>
      <p:sp>
        <p:nvSpPr>
          <p:cNvPr id="292" name="文本框 291">
            <a:extLst>
              <a:ext uri="{FF2B5EF4-FFF2-40B4-BE49-F238E27FC236}">
                <a16:creationId xmlns:a16="http://schemas.microsoft.com/office/drawing/2014/main" id="{D90666CF-F5D9-8EEF-CF3F-F47C2A9CAA55}"/>
              </a:ext>
            </a:extLst>
          </p:cNvPr>
          <p:cNvSpPr txBox="1"/>
          <p:nvPr/>
        </p:nvSpPr>
        <p:spPr>
          <a:xfrm>
            <a:off x="5391152" y="6110063"/>
            <a:ext cx="342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前沿图像处理算法</a:t>
            </a:r>
          </a:p>
        </p:txBody>
      </p:sp>
      <p:sp>
        <p:nvSpPr>
          <p:cNvPr id="2" name="左右箭头 1">
            <a:extLst>
              <a:ext uri="{FF2B5EF4-FFF2-40B4-BE49-F238E27FC236}">
                <a16:creationId xmlns:a16="http://schemas.microsoft.com/office/drawing/2014/main" id="{799FCD5C-C250-7798-36B2-B84E2316F7B8}"/>
              </a:ext>
            </a:extLst>
          </p:cNvPr>
          <p:cNvSpPr/>
          <p:nvPr/>
        </p:nvSpPr>
        <p:spPr>
          <a:xfrm>
            <a:off x="4608513" y="6134186"/>
            <a:ext cx="782639" cy="369331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9412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E6D678E2-1938-4EE1-B8CA-509CFE1CE8FA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9" y="12061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C5C06-F57B-AD66-FB47-ED957D7EE251}"/>
              </a:ext>
            </a:extLst>
          </p:cNvPr>
          <p:cNvSpPr txBox="1"/>
          <p:nvPr/>
        </p:nvSpPr>
        <p:spPr>
          <a:xfrm>
            <a:off x="1542697" y="186339"/>
            <a:ext cx="608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dirty="0"/>
          </a:p>
          <a:p>
            <a:pPr marL="342900" indent="-342900" algn="ctr">
              <a:buFont typeface="+mj-lt"/>
              <a:buAutoNum type="arabicPeriod"/>
            </a:pPr>
            <a:endParaRPr lang="en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84D84-8FF2-89A2-C683-542096C0C809}"/>
              </a:ext>
            </a:extLst>
          </p:cNvPr>
          <p:cNvSpPr txBox="1"/>
          <p:nvPr/>
        </p:nvSpPr>
        <p:spPr>
          <a:xfrm>
            <a:off x="345968" y="943015"/>
            <a:ext cx="8713694" cy="573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CN" sz="2400" b="1">
                <a:latin typeface="KaiTi" panose="02010609060101010101" pitchFamily="49" charset="-122"/>
                <a:ea typeface="KaiTi" panose="02010609060101010101" pitchFamily="49" charset="-122"/>
              </a:rPr>
              <a:t>快速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、动态实验（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Fast &amp; Dynamic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数字图像相关（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DIC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）、数字体积相关（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DVC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 algn="just">
              <a:lnSpc>
                <a:spcPct val="200000"/>
              </a:lnSpc>
              <a:buFont typeface="Wingdings" pitchFamily="2" charset="2"/>
              <a:buChar char="Ø"/>
            </a:pPr>
            <a:endParaRPr lang="en-US" altLang="zh-CN" sz="2400" b="1" dirty="0"/>
          </a:p>
          <a:p>
            <a:pPr algn="just">
              <a:lnSpc>
                <a:spcPct val="200000"/>
              </a:lnSpc>
            </a:pPr>
            <a:endParaRPr lang="en-US" altLang="zh-CN" dirty="0"/>
          </a:p>
          <a:p>
            <a:pPr algn="just">
              <a:lnSpc>
                <a:spcPct val="200000"/>
              </a:lnSpc>
            </a:pPr>
            <a:endParaRPr lang="en-US" altLang="zh-CN" dirty="0"/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endParaRPr lang="en-US" altLang="zh-CN" dirty="0"/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endParaRPr lang="en-US" altLang="zh-CN" dirty="0"/>
          </a:p>
          <a:p>
            <a:pPr marL="742950" lvl="1" indent="-28575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降噪算法（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NLM, BM3D, CNN, …</a:t>
            </a: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endParaRPr lang="en-CN" dirty="0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53B16653-99F2-2517-FC13-2495B2DF4A21}"/>
              </a:ext>
            </a:extLst>
          </p:cNvPr>
          <p:cNvGrpSpPr/>
          <p:nvPr/>
        </p:nvGrpSpPr>
        <p:grpSpPr>
          <a:xfrm>
            <a:off x="1142552" y="2689631"/>
            <a:ext cx="5955666" cy="2436198"/>
            <a:chOff x="1053547" y="2806346"/>
            <a:chExt cx="5712880" cy="2035332"/>
          </a:xfrm>
        </p:grpSpPr>
        <p:cxnSp>
          <p:nvCxnSpPr>
            <p:cNvPr id="7" name="Straight Arrow Connector 7">
              <a:extLst>
                <a:ext uri="{FF2B5EF4-FFF2-40B4-BE49-F238E27FC236}">
                  <a16:creationId xmlns:a16="http://schemas.microsoft.com/office/drawing/2014/main" id="{269D492D-2AE1-2D3C-C663-4CFA15E840F5}"/>
                </a:ext>
              </a:extLst>
            </p:cNvPr>
            <p:cNvCxnSpPr>
              <a:cxnSpLocks/>
            </p:cNvCxnSpPr>
            <p:nvPr/>
          </p:nvCxnSpPr>
          <p:spPr>
            <a:xfrm>
              <a:off x="4541080" y="3164415"/>
              <a:ext cx="383972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8">
              <a:extLst>
                <a:ext uri="{FF2B5EF4-FFF2-40B4-BE49-F238E27FC236}">
                  <a16:creationId xmlns:a16="http://schemas.microsoft.com/office/drawing/2014/main" id="{8D66E13B-01EC-0804-3B23-A029C1E1CC29}"/>
                </a:ext>
              </a:extLst>
            </p:cNvPr>
            <p:cNvCxnSpPr>
              <a:cxnSpLocks/>
            </p:cNvCxnSpPr>
            <p:nvPr/>
          </p:nvCxnSpPr>
          <p:spPr>
            <a:xfrm>
              <a:off x="5444886" y="3164415"/>
              <a:ext cx="384325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apezoid 9">
              <a:extLst>
                <a:ext uri="{FF2B5EF4-FFF2-40B4-BE49-F238E27FC236}">
                  <a16:creationId xmlns:a16="http://schemas.microsoft.com/office/drawing/2014/main" id="{6E960E0B-761F-20FD-B544-045CD2038C4A}"/>
                </a:ext>
              </a:extLst>
            </p:cNvPr>
            <p:cNvSpPr/>
            <p:nvPr/>
          </p:nvSpPr>
          <p:spPr>
            <a:xfrm rot="6791348">
              <a:off x="1587136" y="2792341"/>
              <a:ext cx="188902" cy="1168841"/>
            </a:xfrm>
            <a:prstGeom prst="trapezoid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C6C1425-1B98-2220-3CF4-E89CF26E7DB0}"/>
                </a:ext>
              </a:extLst>
            </p:cNvPr>
            <p:cNvSpPr/>
            <p:nvPr/>
          </p:nvSpPr>
          <p:spPr>
            <a:xfrm>
              <a:off x="4017815" y="3164416"/>
              <a:ext cx="988997" cy="1303231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" name="Can 11">
              <a:extLst>
                <a:ext uri="{FF2B5EF4-FFF2-40B4-BE49-F238E27FC236}">
                  <a16:creationId xmlns:a16="http://schemas.microsoft.com/office/drawing/2014/main" id="{06B9E19D-9E9F-694B-F582-C53576558929}"/>
                </a:ext>
              </a:extLst>
            </p:cNvPr>
            <p:cNvSpPr/>
            <p:nvPr/>
          </p:nvSpPr>
          <p:spPr>
            <a:xfrm>
              <a:off x="2170881" y="2968319"/>
              <a:ext cx="595334" cy="1234712"/>
            </a:xfrm>
            <a:prstGeom prst="can">
              <a:avLst>
                <a:gd name="adj" fmla="val 44401"/>
              </a:avLst>
            </a:prstGeom>
            <a:blipFill>
              <a:blip r:embed="rId5"/>
              <a:tile tx="0" ty="0" sx="100000" sy="100000" flip="none" algn="tl"/>
            </a:blip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Trapezoid 12">
              <a:extLst>
                <a:ext uri="{FF2B5EF4-FFF2-40B4-BE49-F238E27FC236}">
                  <a16:creationId xmlns:a16="http://schemas.microsoft.com/office/drawing/2014/main" id="{3213C0DB-4883-CB46-D5CE-663CFEE411AB}"/>
                </a:ext>
              </a:extLst>
            </p:cNvPr>
            <p:cNvSpPr/>
            <p:nvPr/>
          </p:nvSpPr>
          <p:spPr>
            <a:xfrm rot="16200000">
              <a:off x="2926023" y="2984846"/>
              <a:ext cx="988805" cy="1317846"/>
            </a:xfrm>
            <a:prstGeom prst="trapezoid">
              <a:avLst>
                <a:gd name="adj" fmla="val 46986"/>
              </a:avLst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E5766513-8126-F6C5-224E-C9781F68E542}"/>
                </a:ext>
              </a:extLst>
            </p:cNvPr>
            <p:cNvSpPr/>
            <p:nvPr/>
          </p:nvSpPr>
          <p:spPr>
            <a:xfrm>
              <a:off x="4897622" y="3166245"/>
              <a:ext cx="988997" cy="1303231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E4860420-E3C2-12EA-F59E-CCA4A6B12D74}"/>
                </a:ext>
              </a:extLst>
            </p:cNvPr>
            <p:cNvSpPr/>
            <p:nvPr/>
          </p:nvSpPr>
          <p:spPr>
            <a:xfrm>
              <a:off x="5777430" y="3164415"/>
              <a:ext cx="988997" cy="1303231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B3EEEBA-4153-830A-3CE1-8A5465934A5A}"/>
                </a:ext>
              </a:extLst>
            </p:cNvPr>
            <p:cNvSpPr txBox="1"/>
            <p:nvPr/>
          </p:nvSpPr>
          <p:spPr>
            <a:xfrm>
              <a:off x="4569848" y="2806348"/>
              <a:ext cx="326437" cy="429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>
                  <a:solidFill>
                    <a:srgbClr val="0070C0"/>
                  </a:solidFill>
                </a:rPr>
                <a:t>𝝉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51825CB-F6FB-CD8B-670B-1AB9666EEE27}"/>
                </a:ext>
              </a:extLst>
            </p:cNvPr>
            <p:cNvSpPr txBox="1"/>
            <p:nvPr/>
          </p:nvSpPr>
          <p:spPr>
            <a:xfrm>
              <a:off x="5479905" y="2806346"/>
              <a:ext cx="326437" cy="429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200" dirty="0">
                  <a:solidFill>
                    <a:srgbClr val="0070C0"/>
                  </a:solidFill>
                </a:rPr>
                <a:t>𝝉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6A35E43-F30D-04AA-2431-56BDC9536757}"/>
                </a:ext>
              </a:extLst>
            </p:cNvPr>
            <p:cNvSpPr txBox="1"/>
            <p:nvPr/>
          </p:nvSpPr>
          <p:spPr>
            <a:xfrm>
              <a:off x="1053547" y="4599814"/>
              <a:ext cx="10564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900" b="1" dirty="0">
                  <a:solidFill>
                    <a:srgbClr val="0070C0"/>
                  </a:solidFill>
                </a:rPr>
                <a:t>Incident beam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82CBC37C-4C47-FCF5-8C64-42B11EBE4384}"/>
                </a:ext>
              </a:extLst>
            </p:cNvPr>
            <p:cNvSpPr txBox="1"/>
            <p:nvPr/>
          </p:nvSpPr>
          <p:spPr>
            <a:xfrm>
              <a:off x="1940346" y="4608217"/>
              <a:ext cx="10564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900" b="1" dirty="0">
                  <a:solidFill>
                    <a:srgbClr val="0070C0"/>
                  </a:solidFill>
                </a:rPr>
                <a:t>Sample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549B268-8FD3-285B-E2D9-5D4D3AEFB57B}"/>
                </a:ext>
              </a:extLst>
            </p:cNvPr>
            <p:cNvSpPr txBox="1"/>
            <p:nvPr/>
          </p:nvSpPr>
          <p:spPr>
            <a:xfrm>
              <a:off x="2921263" y="4610846"/>
              <a:ext cx="11800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 dirty="0">
                  <a:solidFill>
                    <a:srgbClr val="0070C0"/>
                  </a:solidFill>
                </a:rPr>
                <a:t>Scattered beam</a:t>
              </a: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3D18D20C-8ECD-A024-BDBA-5344F3DD6BB2}"/>
                </a:ext>
              </a:extLst>
            </p:cNvPr>
            <p:cNvSpPr txBox="1"/>
            <p:nvPr/>
          </p:nvSpPr>
          <p:spPr>
            <a:xfrm>
              <a:off x="4925051" y="4608217"/>
              <a:ext cx="14747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900" b="1" dirty="0">
                  <a:solidFill>
                    <a:srgbClr val="0070C0"/>
                  </a:solidFill>
                </a:rPr>
                <a:t>Scattering patterns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378AE68-E2AF-6338-2BF0-F11B6DA4701C}"/>
              </a:ext>
            </a:extLst>
          </p:cNvPr>
          <p:cNvSpPr txBox="1"/>
          <p:nvPr/>
        </p:nvSpPr>
        <p:spPr>
          <a:xfrm rot="20665255">
            <a:off x="7149608" y="3292186"/>
            <a:ext cx="73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0070C0"/>
                </a:solidFill>
              </a:rPr>
              <a:t>…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334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63C7BA5-F6EF-0A71-91D9-854820A1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CA936-B251-41D6-B449-04FF1306CAF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6CEAAD-B376-CD8C-68B5-6A84009EB50F}"/>
              </a:ext>
            </a:extLst>
          </p:cNvPr>
          <p:cNvSpPr/>
          <p:nvPr/>
        </p:nvSpPr>
        <p:spPr>
          <a:xfrm>
            <a:off x="540367" y="586941"/>
            <a:ext cx="8279295" cy="365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多模态融合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Multi-modal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fusion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AD005AF7-B6D1-686B-F4E9-DF8A69E12192}"/>
              </a:ext>
            </a:extLst>
          </p:cNvPr>
          <p:cNvGrpSpPr/>
          <p:nvPr/>
        </p:nvGrpSpPr>
        <p:grpSpPr>
          <a:xfrm>
            <a:off x="98480" y="1385598"/>
            <a:ext cx="8901920" cy="2642005"/>
            <a:chOff x="792568" y="3235573"/>
            <a:chExt cx="8191447" cy="3291535"/>
          </a:xfrm>
        </p:grpSpPr>
        <p:sp>
          <p:nvSpPr>
            <p:cNvPr id="45" name="Rounded Rectangle 53">
              <a:extLst>
                <a:ext uri="{FF2B5EF4-FFF2-40B4-BE49-F238E27FC236}">
                  <a16:creationId xmlns:a16="http://schemas.microsoft.com/office/drawing/2014/main" id="{8C925211-5D78-F1B5-8444-9137A3E5A57D}"/>
                </a:ext>
              </a:extLst>
            </p:cNvPr>
            <p:cNvSpPr/>
            <p:nvPr/>
          </p:nvSpPr>
          <p:spPr>
            <a:xfrm>
              <a:off x="1889298" y="4530591"/>
              <a:ext cx="904460" cy="85476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样品</a:t>
              </a:r>
            </a:p>
          </p:txBody>
        </p:sp>
        <p:cxnSp>
          <p:nvCxnSpPr>
            <p:cNvPr id="46" name="Curved Connector 55">
              <a:extLst>
                <a:ext uri="{FF2B5EF4-FFF2-40B4-BE49-F238E27FC236}">
                  <a16:creationId xmlns:a16="http://schemas.microsoft.com/office/drawing/2014/main" id="{56D88792-169D-F38C-1FBD-5AF88DA0F0C5}"/>
                </a:ext>
              </a:extLst>
            </p:cNvPr>
            <p:cNvCxnSpPr/>
            <p:nvPr/>
          </p:nvCxnSpPr>
          <p:spPr>
            <a:xfrm>
              <a:off x="856658" y="4062791"/>
              <a:ext cx="904460" cy="854765"/>
            </a:xfrm>
            <a:prstGeom prst="curvedConnector3">
              <a:avLst/>
            </a:prstGeom>
            <a:ln w="50800">
              <a:gradFill flip="none" rotWithShape="1">
                <a:gsLst>
                  <a:gs pos="0">
                    <a:srgbClr val="00B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56">
              <a:extLst>
                <a:ext uri="{FF2B5EF4-FFF2-40B4-BE49-F238E27FC236}">
                  <a16:creationId xmlns:a16="http://schemas.microsoft.com/office/drawing/2014/main" id="{9EDF8437-1149-1075-DFC0-EDF98534223D}"/>
                </a:ext>
              </a:extLst>
            </p:cNvPr>
            <p:cNvCxnSpPr/>
            <p:nvPr/>
          </p:nvCxnSpPr>
          <p:spPr>
            <a:xfrm>
              <a:off x="792568" y="4254832"/>
              <a:ext cx="904460" cy="854765"/>
            </a:xfrm>
            <a:prstGeom prst="curvedConnector3">
              <a:avLst/>
            </a:prstGeom>
            <a:ln w="50800">
              <a:gradFill flip="none" rotWithShape="1">
                <a:gsLst>
                  <a:gs pos="0">
                    <a:srgbClr val="0070C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57">
              <a:extLst>
                <a:ext uri="{FF2B5EF4-FFF2-40B4-BE49-F238E27FC236}">
                  <a16:creationId xmlns:a16="http://schemas.microsoft.com/office/drawing/2014/main" id="{92233CAC-02FE-6066-17D0-92591DF0F0ED}"/>
                </a:ext>
              </a:extLst>
            </p:cNvPr>
            <p:cNvCxnSpPr/>
            <p:nvPr/>
          </p:nvCxnSpPr>
          <p:spPr>
            <a:xfrm>
              <a:off x="920748" y="3870750"/>
              <a:ext cx="904460" cy="854765"/>
            </a:xfrm>
            <a:prstGeom prst="curvedConnector3">
              <a:avLst/>
            </a:prstGeom>
            <a:ln w="50800">
              <a:gradFill flip="none" rotWithShape="1"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Down Arrow 61">
              <a:extLst>
                <a:ext uri="{FF2B5EF4-FFF2-40B4-BE49-F238E27FC236}">
                  <a16:creationId xmlns:a16="http://schemas.microsoft.com/office/drawing/2014/main" id="{3C64F08F-5C2E-454F-7F8F-BADF0411F75F}"/>
                </a:ext>
              </a:extLst>
            </p:cNvPr>
            <p:cNvSpPr/>
            <p:nvPr/>
          </p:nvSpPr>
          <p:spPr>
            <a:xfrm rot="16200000">
              <a:off x="3278501" y="4511481"/>
              <a:ext cx="447260" cy="826198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2" name="Rounded Rectangle 63">
              <a:extLst>
                <a:ext uri="{FF2B5EF4-FFF2-40B4-BE49-F238E27FC236}">
                  <a16:creationId xmlns:a16="http://schemas.microsoft.com/office/drawing/2014/main" id="{8E12C2BF-528E-8F63-295C-D978A88A36B7}"/>
                </a:ext>
              </a:extLst>
            </p:cNvPr>
            <p:cNvSpPr/>
            <p:nvPr/>
          </p:nvSpPr>
          <p:spPr>
            <a:xfrm>
              <a:off x="3958784" y="3235573"/>
              <a:ext cx="2064591" cy="76289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衍散射</a:t>
              </a:r>
            </a:p>
            <a:p>
              <a:pPr algn="ctr"/>
              <a:r>
                <a:rPr lang="en-US" altLang="zh-CN" dirty="0"/>
                <a:t>SAXS, WAXD</a:t>
              </a:r>
              <a:endParaRPr lang="en-CN" dirty="0"/>
            </a:p>
          </p:txBody>
        </p:sp>
        <p:sp>
          <p:nvSpPr>
            <p:cNvPr id="53" name="Rounded Rectangle 64">
              <a:extLst>
                <a:ext uri="{FF2B5EF4-FFF2-40B4-BE49-F238E27FC236}">
                  <a16:creationId xmlns:a16="http://schemas.microsoft.com/office/drawing/2014/main" id="{68C13082-3F67-2D06-13AC-0670A94B435F}"/>
                </a:ext>
              </a:extLst>
            </p:cNvPr>
            <p:cNvSpPr/>
            <p:nvPr/>
          </p:nvSpPr>
          <p:spPr>
            <a:xfrm>
              <a:off x="4197128" y="4284907"/>
              <a:ext cx="1562781" cy="97788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成像</a:t>
              </a:r>
            </a:p>
            <a:p>
              <a:pPr algn="ctr"/>
              <a:r>
                <a:rPr lang="en-US" altLang="zh-CN" dirty="0"/>
                <a:t>Tomography, Ptychography</a:t>
              </a:r>
              <a:endParaRPr lang="en-CN" dirty="0"/>
            </a:p>
          </p:txBody>
        </p:sp>
        <p:sp>
          <p:nvSpPr>
            <p:cNvPr id="54" name="Rounded Rectangle 65">
              <a:extLst>
                <a:ext uri="{FF2B5EF4-FFF2-40B4-BE49-F238E27FC236}">
                  <a16:creationId xmlns:a16="http://schemas.microsoft.com/office/drawing/2014/main" id="{509BAC61-F693-3F03-539F-0AD69C2D13C2}"/>
                </a:ext>
              </a:extLst>
            </p:cNvPr>
            <p:cNvSpPr/>
            <p:nvPr/>
          </p:nvSpPr>
          <p:spPr>
            <a:xfrm>
              <a:off x="4253165" y="5549228"/>
              <a:ext cx="1475830" cy="97788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光谱</a:t>
              </a:r>
            </a:p>
            <a:p>
              <a:pPr algn="ctr"/>
              <a:r>
                <a:rPr lang="en-CN" dirty="0"/>
                <a:t>XRF, RIXS</a:t>
              </a:r>
            </a:p>
          </p:txBody>
        </p:sp>
        <p:sp>
          <p:nvSpPr>
            <p:cNvPr id="55" name="Down Arrow 66">
              <a:extLst>
                <a:ext uri="{FF2B5EF4-FFF2-40B4-BE49-F238E27FC236}">
                  <a16:creationId xmlns:a16="http://schemas.microsoft.com/office/drawing/2014/main" id="{DF4B5FD0-5001-F96F-2F37-16813652D64F}"/>
                </a:ext>
              </a:extLst>
            </p:cNvPr>
            <p:cNvSpPr/>
            <p:nvPr/>
          </p:nvSpPr>
          <p:spPr>
            <a:xfrm rot="16200000">
              <a:off x="6217426" y="4360747"/>
              <a:ext cx="447260" cy="826198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8" name="Rounded Rectangle 69">
              <a:extLst>
                <a:ext uri="{FF2B5EF4-FFF2-40B4-BE49-F238E27FC236}">
                  <a16:creationId xmlns:a16="http://schemas.microsoft.com/office/drawing/2014/main" id="{DE8CB066-C895-5783-F75F-66F0E2890421}"/>
                </a:ext>
              </a:extLst>
            </p:cNvPr>
            <p:cNvSpPr/>
            <p:nvPr/>
          </p:nvSpPr>
          <p:spPr>
            <a:xfrm>
              <a:off x="7053936" y="3700105"/>
              <a:ext cx="1930079" cy="2434901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CN" dirty="0"/>
                <a:t>多模态融合</a:t>
              </a:r>
            </a:p>
            <a:p>
              <a:pPr algn="ctr">
                <a:lnSpc>
                  <a:spcPct val="150000"/>
                </a:lnSpc>
              </a:pPr>
              <a:r>
                <a:rPr lang="en-CN" dirty="0"/>
                <a:t>数据处理</a:t>
              </a:r>
            </a:p>
          </p:txBody>
        </p:sp>
      </p:grpSp>
      <p:grpSp>
        <p:nvGrpSpPr>
          <p:cNvPr id="59" name="Group 29">
            <a:extLst>
              <a:ext uri="{FF2B5EF4-FFF2-40B4-BE49-F238E27FC236}">
                <a16:creationId xmlns:a16="http://schemas.microsoft.com/office/drawing/2014/main" id="{08153B37-932E-6781-3A34-B1B1F3808272}"/>
              </a:ext>
            </a:extLst>
          </p:cNvPr>
          <p:cNvGrpSpPr/>
          <p:nvPr/>
        </p:nvGrpSpPr>
        <p:grpSpPr>
          <a:xfrm>
            <a:off x="1133095" y="4344220"/>
            <a:ext cx="4586763" cy="2065308"/>
            <a:chOff x="692302" y="2609562"/>
            <a:chExt cx="5555847" cy="2771269"/>
          </a:xfrm>
        </p:grpSpPr>
        <p:sp>
          <p:nvSpPr>
            <p:cNvPr id="64" name="Rounded Rectangle 18">
              <a:extLst>
                <a:ext uri="{FF2B5EF4-FFF2-40B4-BE49-F238E27FC236}">
                  <a16:creationId xmlns:a16="http://schemas.microsoft.com/office/drawing/2014/main" id="{421DBB40-CD25-B096-E12B-C530EDF0A7F9}"/>
                </a:ext>
              </a:extLst>
            </p:cNvPr>
            <p:cNvSpPr/>
            <p:nvPr/>
          </p:nvSpPr>
          <p:spPr>
            <a:xfrm>
              <a:off x="3729067" y="2609562"/>
              <a:ext cx="2519082" cy="122816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图像配准</a:t>
              </a:r>
            </a:p>
            <a:p>
              <a:pPr algn="ctr"/>
              <a:r>
                <a:rPr lang="zh-CN" altLang="en-US" dirty="0"/>
                <a:t>（</a:t>
              </a:r>
              <a:r>
                <a:rPr lang="en-US" altLang="zh-CN" dirty="0"/>
                <a:t>Registration</a:t>
              </a:r>
              <a:r>
                <a:rPr lang="zh-CN" altLang="en-US" dirty="0"/>
                <a:t>）</a:t>
              </a:r>
              <a:endParaRPr lang="en-CN" dirty="0"/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03FC7473-4AFA-3094-D9D6-B8871DD8C15A}"/>
                </a:ext>
              </a:extLst>
            </p:cNvPr>
            <p:cNvSpPr/>
            <p:nvPr/>
          </p:nvSpPr>
          <p:spPr>
            <a:xfrm>
              <a:off x="3758762" y="4152665"/>
              <a:ext cx="2459691" cy="1228166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/>
                <a:t>图像分割</a:t>
              </a:r>
            </a:p>
            <a:p>
              <a:pPr algn="ctr"/>
              <a:r>
                <a:rPr lang="zh-CN" altLang="en-US" dirty="0"/>
                <a:t>（</a:t>
              </a:r>
              <a:r>
                <a:rPr lang="en-US" altLang="zh-CN" dirty="0"/>
                <a:t>Segmentation</a:t>
              </a:r>
              <a:r>
                <a:rPr lang="zh-CN" altLang="en-US" dirty="0"/>
                <a:t>）</a:t>
              </a:r>
              <a:endParaRPr lang="en-CN" dirty="0"/>
            </a:p>
          </p:txBody>
        </p:sp>
        <p:sp>
          <p:nvSpPr>
            <p:cNvPr id="68" name="Rounded Rectangle 24">
              <a:extLst>
                <a:ext uri="{FF2B5EF4-FFF2-40B4-BE49-F238E27FC236}">
                  <a16:creationId xmlns:a16="http://schemas.microsoft.com/office/drawing/2014/main" id="{67139B57-341A-F3AB-7BC2-29EF9E9C7368}"/>
                </a:ext>
              </a:extLst>
            </p:cNvPr>
            <p:cNvSpPr/>
            <p:nvPr/>
          </p:nvSpPr>
          <p:spPr>
            <a:xfrm>
              <a:off x="692302" y="3468460"/>
              <a:ext cx="1571491" cy="103251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多模态</a:t>
              </a:r>
            </a:p>
            <a:p>
              <a:pPr algn="ctr"/>
              <a:r>
                <a:rPr lang="en-CN"/>
                <a:t>图像重建</a:t>
              </a:r>
              <a:endParaRPr lang="en-CN" dirty="0"/>
            </a:p>
          </p:txBody>
        </p:sp>
      </p:grpSp>
      <p:sp>
        <p:nvSpPr>
          <p:cNvPr id="72" name="Down Arrow 66">
            <a:extLst>
              <a:ext uri="{FF2B5EF4-FFF2-40B4-BE49-F238E27FC236}">
                <a16:creationId xmlns:a16="http://schemas.microsoft.com/office/drawing/2014/main" id="{3FEFC2AB-8E03-63EB-B168-3D0660B7D572}"/>
              </a:ext>
            </a:extLst>
          </p:cNvPr>
          <p:cNvSpPr/>
          <p:nvPr/>
        </p:nvSpPr>
        <p:spPr>
          <a:xfrm rot="5400000">
            <a:off x="2823950" y="4955470"/>
            <a:ext cx="447261" cy="826198"/>
          </a:xfrm>
          <a:prstGeom prst="downArrow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22376C7D-ADC4-E7BC-6478-D6438E98C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6803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0300812E-0F07-07BF-3597-CB1205CFE1E0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圆角右箭头 75">
            <a:extLst>
              <a:ext uri="{FF2B5EF4-FFF2-40B4-BE49-F238E27FC236}">
                <a16:creationId xmlns:a16="http://schemas.microsoft.com/office/drawing/2014/main" id="{13D0632A-E59B-0522-6AB8-FF9846E93AF1}"/>
              </a:ext>
            </a:extLst>
          </p:cNvPr>
          <p:cNvSpPr/>
          <p:nvPr/>
        </p:nvSpPr>
        <p:spPr>
          <a:xfrm rot="10800000">
            <a:off x="7106751" y="4299578"/>
            <a:ext cx="992011" cy="1260870"/>
          </a:xfrm>
          <a:prstGeom prst="ben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D73CEDD-067E-AF57-F6D7-6A1AFAFEFFF2}"/>
              </a:ext>
            </a:extLst>
          </p:cNvPr>
          <p:cNvSpPr txBox="1"/>
          <p:nvPr/>
        </p:nvSpPr>
        <p:spPr>
          <a:xfrm>
            <a:off x="1542697" y="186339"/>
            <a:ext cx="608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dirty="0"/>
          </a:p>
          <a:p>
            <a:pPr marL="342900" indent="-342900" algn="ctr">
              <a:buFont typeface="+mj-lt"/>
              <a:buAutoNum type="arabicPeriod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985430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0FCADCB-F89E-2AC7-BFC7-802230EA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CA936-B251-41D6-B449-04FF1306CAFD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12A2BA-3CE8-30A2-A59B-5D82A80342F3}"/>
              </a:ext>
            </a:extLst>
          </p:cNvPr>
          <p:cNvSpPr/>
          <p:nvPr/>
        </p:nvSpPr>
        <p:spPr>
          <a:xfrm>
            <a:off x="414785" y="839598"/>
            <a:ext cx="6043165" cy="1436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itchFamily="2" charset="2"/>
              <a:buChar char="q"/>
            </a:pP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高通量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海量数据（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High-throughput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lnSpc>
                <a:spcPct val="200000"/>
              </a:lnSpc>
            </a:pP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4D4B767-48F5-20A6-0088-E2F8711AF60F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081499-AA33-29CB-50BA-F2826F3B3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9" y="12061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phic 16">
            <a:extLst>
              <a:ext uri="{FF2B5EF4-FFF2-40B4-BE49-F238E27FC236}">
                <a16:creationId xmlns:a16="http://schemas.microsoft.com/office/drawing/2014/main" id="{F97B5D9D-5EA0-E174-0AC0-BB9C22D9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378" y="2523676"/>
            <a:ext cx="1436932" cy="1436932"/>
          </a:xfrm>
          <a:prstGeom prst="rect">
            <a:avLst/>
          </a:prstGeom>
        </p:spPr>
      </p:pic>
      <p:grpSp>
        <p:nvGrpSpPr>
          <p:cNvPr id="8" name="Group 76">
            <a:extLst>
              <a:ext uri="{FF2B5EF4-FFF2-40B4-BE49-F238E27FC236}">
                <a16:creationId xmlns:a16="http://schemas.microsoft.com/office/drawing/2014/main" id="{2EAA5D30-01E2-66B7-EBBA-4DAA7F9ADC8F}"/>
              </a:ext>
            </a:extLst>
          </p:cNvPr>
          <p:cNvGrpSpPr/>
          <p:nvPr/>
        </p:nvGrpSpPr>
        <p:grpSpPr>
          <a:xfrm>
            <a:off x="2151440" y="2358031"/>
            <a:ext cx="1817468" cy="1602577"/>
            <a:chOff x="260961" y="4992623"/>
            <a:chExt cx="1516768" cy="1377821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04778AA8-5EAE-8DA9-81C0-10DF47068F44}"/>
                </a:ext>
              </a:extLst>
            </p:cNvPr>
            <p:cNvGrpSpPr/>
            <p:nvPr/>
          </p:nvGrpSpPr>
          <p:grpSpPr>
            <a:xfrm>
              <a:off x="267748" y="5844839"/>
              <a:ext cx="774835" cy="525605"/>
              <a:chOff x="6884793" y="4978253"/>
              <a:chExt cx="1697559" cy="1188292"/>
            </a:xfrm>
            <a:effectLst/>
            <a:scene3d>
              <a:camera prst="orthographicFront"/>
              <a:lightRig rig="threePt" dir="t"/>
            </a:scene3d>
          </p:grpSpPr>
          <p:pic>
            <p:nvPicPr>
              <p:cNvPr id="51" name="Picture 7">
                <a:extLst>
                  <a:ext uri="{FF2B5EF4-FFF2-40B4-BE49-F238E27FC236}">
                    <a16:creationId xmlns:a16="http://schemas.microsoft.com/office/drawing/2014/main" id="{1A9F8CB4-9FA0-3361-56F2-3E7EE7C16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4793" y="4978253"/>
                <a:ext cx="1697559" cy="1188292"/>
              </a:xfrm>
              <a:prstGeom prst="rect">
                <a:avLst/>
              </a:prstGeom>
              <a:sp3d prstMaterial="matte"/>
            </p:spPr>
          </p:pic>
          <p:sp>
            <p:nvSpPr>
              <p:cNvPr id="52" name="Oval 8">
                <a:extLst>
                  <a:ext uri="{FF2B5EF4-FFF2-40B4-BE49-F238E27FC236}">
                    <a16:creationId xmlns:a16="http://schemas.microsoft.com/office/drawing/2014/main" id="{B9017E4E-1B82-C288-8A4E-A0CD5694548D}"/>
                  </a:ext>
                </a:extLst>
              </p:cNvPr>
              <p:cNvSpPr/>
              <p:nvPr/>
            </p:nvSpPr>
            <p:spPr>
              <a:xfrm>
                <a:off x="7934156" y="5445577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3" name="Oval 9">
                <a:extLst>
                  <a:ext uri="{FF2B5EF4-FFF2-40B4-BE49-F238E27FC236}">
                    <a16:creationId xmlns:a16="http://schemas.microsoft.com/office/drawing/2014/main" id="{730ACED1-FE55-095E-631E-1C907C1AB375}"/>
                  </a:ext>
                </a:extLst>
              </p:cNvPr>
              <p:cNvSpPr/>
              <p:nvPr/>
            </p:nvSpPr>
            <p:spPr>
              <a:xfrm>
                <a:off x="8018862" y="5419110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4" name="Oval 10">
                <a:extLst>
                  <a:ext uri="{FF2B5EF4-FFF2-40B4-BE49-F238E27FC236}">
                    <a16:creationId xmlns:a16="http://schemas.microsoft.com/office/drawing/2014/main" id="{D0232C58-9B5F-38BE-DA02-FA02B193E47C}"/>
                  </a:ext>
                </a:extLst>
              </p:cNvPr>
              <p:cNvSpPr/>
              <p:nvPr/>
            </p:nvSpPr>
            <p:spPr>
              <a:xfrm>
                <a:off x="7940962" y="5719265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5" name="Oval 11">
                <a:extLst>
                  <a:ext uri="{FF2B5EF4-FFF2-40B4-BE49-F238E27FC236}">
                    <a16:creationId xmlns:a16="http://schemas.microsoft.com/office/drawing/2014/main" id="{49D38BC4-428F-8900-96A0-DB62A5C2CA23}"/>
                  </a:ext>
                </a:extLst>
              </p:cNvPr>
              <p:cNvSpPr/>
              <p:nvPr/>
            </p:nvSpPr>
            <p:spPr>
              <a:xfrm>
                <a:off x="8028131" y="5694982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6" name="Oval 12">
                <a:extLst>
                  <a:ext uri="{FF2B5EF4-FFF2-40B4-BE49-F238E27FC236}">
                    <a16:creationId xmlns:a16="http://schemas.microsoft.com/office/drawing/2014/main" id="{F83D2D35-6765-D273-3463-9E0C6595949E}"/>
                  </a:ext>
                </a:extLst>
              </p:cNvPr>
              <p:cNvSpPr/>
              <p:nvPr/>
            </p:nvSpPr>
            <p:spPr>
              <a:xfrm>
                <a:off x="7944827" y="603121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7" name="Oval 13">
                <a:extLst>
                  <a:ext uri="{FF2B5EF4-FFF2-40B4-BE49-F238E27FC236}">
                    <a16:creationId xmlns:a16="http://schemas.microsoft.com/office/drawing/2014/main" id="{774A9A95-1B2F-889A-8962-DC1D3E3253BE}"/>
                  </a:ext>
                </a:extLst>
              </p:cNvPr>
              <p:cNvSpPr/>
              <p:nvPr/>
            </p:nvSpPr>
            <p:spPr>
              <a:xfrm>
                <a:off x="8026263" y="599739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0" name="Group 47">
              <a:extLst>
                <a:ext uri="{FF2B5EF4-FFF2-40B4-BE49-F238E27FC236}">
                  <a16:creationId xmlns:a16="http://schemas.microsoft.com/office/drawing/2014/main" id="{53892F84-2219-0215-571C-253BF9509B70}"/>
                </a:ext>
              </a:extLst>
            </p:cNvPr>
            <p:cNvGrpSpPr/>
            <p:nvPr/>
          </p:nvGrpSpPr>
          <p:grpSpPr>
            <a:xfrm>
              <a:off x="260961" y="5316092"/>
              <a:ext cx="774835" cy="525605"/>
              <a:chOff x="6884793" y="4978253"/>
              <a:chExt cx="1697559" cy="1188292"/>
            </a:xfrm>
            <a:effectLst/>
            <a:scene3d>
              <a:camera prst="orthographicFront"/>
              <a:lightRig rig="threePt" dir="t"/>
            </a:scene3d>
          </p:grpSpPr>
          <p:pic>
            <p:nvPicPr>
              <p:cNvPr id="44" name="Picture 48">
                <a:extLst>
                  <a:ext uri="{FF2B5EF4-FFF2-40B4-BE49-F238E27FC236}">
                    <a16:creationId xmlns:a16="http://schemas.microsoft.com/office/drawing/2014/main" id="{85E18B28-610D-F770-0405-6A0D8A456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4793" y="4978253"/>
                <a:ext cx="1697559" cy="1188292"/>
              </a:xfrm>
              <a:prstGeom prst="rect">
                <a:avLst/>
              </a:prstGeom>
              <a:sp3d prstMaterial="matte"/>
            </p:spPr>
          </p:pic>
          <p:sp>
            <p:nvSpPr>
              <p:cNvPr id="45" name="Oval 49">
                <a:extLst>
                  <a:ext uri="{FF2B5EF4-FFF2-40B4-BE49-F238E27FC236}">
                    <a16:creationId xmlns:a16="http://schemas.microsoft.com/office/drawing/2014/main" id="{1BEC1DF8-8376-2E72-CF40-7441D5B20779}"/>
                  </a:ext>
                </a:extLst>
              </p:cNvPr>
              <p:cNvSpPr/>
              <p:nvPr/>
            </p:nvSpPr>
            <p:spPr>
              <a:xfrm>
                <a:off x="7934156" y="5445577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6" name="Oval 50">
                <a:extLst>
                  <a:ext uri="{FF2B5EF4-FFF2-40B4-BE49-F238E27FC236}">
                    <a16:creationId xmlns:a16="http://schemas.microsoft.com/office/drawing/2014/main" id="{3D00F715-FB30-2A91-D813-844FEE61238A}"/>
                  </a:ext>
                </a:extLst>
              </p:cNvPr>
              <p:cNvSpPr/>
              <p:nvPr/>
            </p:nvSpPr>
            <p:spPr>
              <a:xfrm>
                <a:off x="8018862" y="5419110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7" name="Oval 51">
                <a:extLst>
                  <a:ext uri="{FF2B5EF4-FFF2-40B4-BE49-F238E27FC236}">
                    <a16:creationId xmlns:a16="http://schemas.microsoft.com/office/drawing/2014/main" id="{2E0AB308-4545-73C8-2BCF-C918CCAF489C}"/>
                  </a:ext>
                </a:extLst>
              </p:cNvPr>
              <p:cNvSpPr/>
              <p:nvPr/>
            </p:nvSpPr>
            <p:spPr>
              <a:xfrm>
                <a:off x="7940962" y="5719265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8" name="Oval 52">
                <a:extLst>
                  <a:ext uri="{FF2B5EF4-FFF2-40B4-BE49-F238E27FC236}">
                    <a16:creationId xmlns:a16="http://schemas.microsoft.com/office/drawing/2014/main" id="{AD2633D6-E5FE-B86F-71B4-9996EC9500E2}"/>
                  </a:ext>
                </a:extLst>
              </p:cNvPr>
              <p:cNvSpPr/>
              <p:nvPr/>
            </p:nvSpPr>
            <p:spPr>
              <a:xfrm>
                <a:off x="8028131" y="5694982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9" name="Oval 53">
                <a:extLst>
                  <a:ext uri="{FF2B5EF4-FFF2-40B4-BE49-F238E27FC236}">
                    <a16:creationId xmlns:a16="http://schemas.microsoft.com/office/drawing/2014/main" id="{1735A397-590C-6CDA-1A7D-315E51EE9E5B}"/>
                  </a:ext>
                </a:extLst>
              </p:cNvPr>
              <p:cNvSpPr/>
              <p:nvPr/>
            </p:nvSpPr>
            <p:spPr>
              <a:xfrm>
                <a:off x="7944827" y="603121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50" name="Oval 54">
                <a:extLst>
                  <a:ext uri="{FF2B5EF4-FFF2-40B4-BE49-F238E27FC236}">
                    <a16:creationId xmlns:a16="http://schemas.microsoft.com/office/drawing/2014/main" id="{088A8D0F-8D48-003B-ACA3-7E65CAB77166}"/>
                  </a:ext>
                </a:extLst>
              </p:cNvPr>
              <p:cNvSpPr/>
              <p:nvPr/>
            </p:nvSpPr>
            <p:spPr>
              <a:xfrm>
                <a:off x="8026263" y="599739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1" name="Group 55">
              <a:extLst>
                <a:ext uri="{FF2B5EF4-FFF2-40B4-BE49-F238E27FC236}">
                  <a16:creationId xmlns:a16="http://schemas.microsoft.com/office/drawing/2014/main" id="{410C7650-D539-AE42-C1F3-AFABEF23D173}"/>
                </a:ext>
              </a:extLst>
            </p:cNvPr>
            <p:cNvGrpSpPr/>
            <p:nvPr/>
          </p:nvGrpSpPr>
          <p:grpSpPr>
            <a:xfrm>
              <a:off x="997617" y="4992623"/>
              <a:ext cx="774835" cy="525605"/>
              <a:chOff x="6884793" y="4978253"/>
              <a:chExt cx="1697559" cy="1188292"/>
            </a:xfrm>
            <a:effectLst/>
            <a:scene3d>
              <a:camera prst="orthographicFront"/>
              <a:lightRig rig="threePt" dir="t"/>
            </a:scene3d>
          </p:grpSpPr>
          <p:pic>
            <p:nvPicPr>
              <p:cNvPr id="37" name="Picture 56">
                <a:extLst>
                  <a:ext uri="{FF2B5EF4-FFF2-40B4-BE49-F238E27FC236}">
                    <a16:creationId xmlns:a16="http://schemas.microsoft.com/office/drawing/2014/main" id="{C1B69733-02B5-B505-1471-F61AA2059F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4793" y="4978253"/>
                <a:ext cx="1697559" cy="1188292"/>
              </a:xfrm>
              <a:prstGeom prst="rect">
                <a:avLst/>
              </a:prstGeom>
              <a:sp3d prstMaterial="matte"/>
            </p:spPr>
          </p:pic>
          <p:sp>
            <p:nvSpPr>
              <p:cNvPr id="38" name="Oval 57">
                <a:extLst>
                  <a:ext uri="{FF2B5EF4-FFF2-40B4-BE49-F238E27FC236}">
                    <a16:creationId xmlns:a16="http://schemas.microsoft.com/office/drawing/2014/main" id="{25C5779A-91C7-4644-D9CE-2A5A18A8E5AD}"/>
                  </a:ext>
                </a:extLst>
              </p:cNvPr>
              <p:cNvSpPr/>
              <p:nvPr/>
            </p:nvSpPr>
            <p:spPr>
              <a:xfrm>
                <a:off x="7934156" y="5445577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39" name="Oval 58">
                <a:extLst>
                  <a:ext uri="{FF2B5EF4-FFF2-40B4-BE49-F238E27FC236}">
                    <a16:creationId xmlns:a16="http://schemas.microsoft.com/office/drawing/2014/main" id="{14B39B55-EC0F-45D3-BC97-18A18F9356D6}"/>
                  </a:ext>
                </a:extLst>
              </p:cNvPr>
              <p:cNvSpPr/>
              <p:nvPr/>
            </p:nvSpPr>
            <p:spPr>
              <a:xfrm>
                <a:off x="8018862" y="5419110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0" name="Oval 59">
                <a:extLst>
                  <a:ext uri="{FF2B5EF4-FFF2-40B4-BE49-F238E27FC236}">
                    <a16:creationId xmlns:a16="http://schemas.microsoft.com/office/drawing/2014/main" id="{D725BD4C-38EB-E3A2-E395-22D114E33830}"/>
                  </a:ext>
                </a:extLst>
              </p:cNvPr>
              <p:cNvSpPr/>
              <p:nvPr/>
            </p:nvSpPr>
            <p:spPr>
              <a:xfrm>
                <a:off x="7940962" y="5719265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1" name="Oval 60">
                <a:extLst>
                  <a:ext uri="{FF2B5EF4-FFF2-40B4-BE49-F238E27FC236}">
                    <a16:creationId xmlns:a16="http://schemas.microsoft.com/office/drawing/2014/main" id="{D5C9E63F-F29C-F026-B10F-49FF455695D7}"/>
                  </a:ext>
                </a:extLst>
              </p:cNvPr>
              <p:cNvSpPr/>
              <p:nvPr/>
            </p:nvSpPr>
            <p:spPr>
              <a:xfrm>
                <a:off x="8028131" y="5694982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2" name="Oval 61">
                <a:extLst>
                  <a:ext uri="{FF2B5EF4-FFF2-40B4-BE49-F238E27FC236}">
                    <a16:creationId xmlns:a16="http://schemas.microsoft.com/office/drawing/2014/main" id="{69C74B67-5646-166D-2AA3-749D287F27F8}"/>
                  </a:ext>
                </a:extLst>
              </p:cNvPr>
              <p:cNvSpPr/>
              <p:nvPr/>
            </p:nvSpPr>
            <p:spPr>
              <a:xfrm>
                <a:off x="7944827" y="603121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3" name="Oval 62">
                <a:extLst>
                  <a:ext uri="{FF2B5EF4-FFF2-40B4-BE49-F238E27FC236}">
                    <a16:creationId xmlns:a16="http://schemas.microsoft.com/office/drawing/2014/main" id="{E8145D08-9F66-9034-6215-BAEED4E794B3}"/>
                  </a:ext>
                </a:extLst>
              </p:cNvPr>
              <p:cNvSpPr/>
              <p:nvPr/>
            </p:nvSpPr>
            <p:spPr>
              <a:xfrm>
                <a:off x="8026263" y="5997393"/>
                <a:ext cx="36000" cy="36000"/>
              </a:xfrm>
              <a:prstGeom prst="ellipse">
                <a:avLst/>
              </a:prstGeom>
              <a:solidFill>
                <a:srgbClr val="00FF31"/>
              </a:solidFill>
              <a:ln>
                <a:solidFill>
                  <a:srgbClr val="00FF31"/>
                </a:solidFill>
              </a:ln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2" name="Group 75">
              <a:extLst>
                <a:ext uri="{FF2B5EF4-FFF2-40B4-BE49-F238E27FC236}">
                  <a16:creationId xmlns:a16="http://schemas.microsoft.com/office/drawing/2014/main" id="{62FAA8C4-6E37-C7AA-9772-ADDAF31F1D3C}"/>
                </a:ext>
              </a:extLst>
            </p:cNvPr>
            <p:cNvGrpSpPr/>
            <p:nvPr/>
          </p:nvGrpSpPr>
          <p:grpSpPr>
            <a:xfrm>
              <a:off x="623924" y="5117536"/>
              <a:ext cx="1153805" cy="1132019"/>
              <a:chOff x="623924" y="5117536"/>
              <a:chExt cx="1153805" cy="1132019"/>
            </a:xfrm>
          </p:grpSpPr>
          <p:grpSp>
            <p:nvGrpSpPr>
              <p:cNvPr id="13" name="Group 27">
                <a:extLst>
                  <a:ext uri="{FF2B5EF4-FFF2-40B4-BE49-F238E27FC236}">
                    <a16:creationId xmlns:a16="http://schemas.microsoft.com/office/drawing/2014/main" id="{E74E0756-C28B-488A-4308-111E40A40AA0}"/>
                  </a:ext>
                </a:extLst>
              </p:cNvPr>
              <p:cNvGrpSpPr/>
              <p:nvPr/>
            </p:nvGrpSpPr>
            <p:grpSpPr>
              <a:xfrm>
                <a:off x="631271" y="5723950"/>
                <a:ext cx="774835" cy="525605"/>
                <a:chOff x="6884793" y="4978253"/>
                <a:chExt cx="1697559" cy="1188292"/>
              </a:xfrm>
              <a:effectLst/>
              <a:scene3d>
                <a:camera prst="orthographicFront"/>
                <a:lightRig rig="threePt" dir="t"/>
              </a:scene3d>
            </p:grpSpPr>
            <p:pic>
              <p:nvPicPr>
                <p:cNvPr id="30" name="Picture 28">
                  <a:extLst>
                    <a:ext uri="{FF2B5EF4-FFF2-40B4-BE49-F238E27FC236}">
                      <a16:creationId xmlns:a16="http://schemas.microsoft.com/office/drawing/2014/main" id="{883C8048-96ED-AAA0-ABDB-84B383451E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84793" y="4978253"/>
                  <a:ext cx="1697559" cy="1188292"/>
                </a:xfrm>
                <a:prstGeom prst="rect">
                  <a:avLst/>
                </a:prstGeom>
                <a:sp3d prstMaterial="matte"/>
              </p:spPr>
            </p:pic>
            <p:sp>
              <p:nvSpPr>
                <p:cNvPr id="31" name="Oval 29">
                  <a:extLst>
                    <a:ext uri="{FF2B5EF4-FFF2-40B4-BE49-F238E27FC236}">
                      <a16:creationId xmlns:a16="http://schemas.microsoft.com/office/drawing/2014/main" id="{FEA48B0B-47B6-9EEB-D925-A5BD3E819935}"/>
                    </a:ext>
                  </a:extLst>
                </p:cNvPr>
                <p:cNvSpPr/>
                <p:nvPr/>
              </p:nvSpPr>
              <p:spPr>
                <a:xfrm>
                  <a:off x="7934156" y="5445577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2" name="Oval 30">
                  <a:extLst>
                    <a:ext uri="{FF2B5EF4-FFF2-40B4-BE49-F238E27FC236}">
                      <a16:creationId xmlns:a16="http://schemas.microsoft.com/office/drawing/2014/main" id="{A1B975B8-96F1-C37B-B879-590B374AFC5A}"/>
                    </a:ext>
                  </a:extLst>
                </p:cNvPr>
                <p:cNvSpPr/>
                <p:nvPr/>
              </p:nvSpPr>
              <p:spPr>
                <a:xfrm>
                  <a:off x="8018862" y="5419110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3" name="Oval 31">
                  <a:extLst>
                    <a:ext uri="{FF2B5EF4-FFF2-40B4-BE49-F238E27FC236}">
                      <a16:creationId xmlns:a16="http://schemas.microsoft.com/office/drawing/2014/main" id="{4245AAFE-EE12-FF5C-4CD7-7082A79D8BD6}"/>
                    </a:ext>
                  </a:extLst>
                </p:cNvPr>
                <p:cNvSpPr/>
                <p:nvPr/>
              </p:nvSpPr>
              <p:spPr>
                <a:xfrm>
                  <a:off x="7940962" y="5719265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4" name="Oval 32">
                  <a:extLst>
                    <a:ext uri="{FF2B5EF4-FFF2-40B4-BE49-F238E27FC236}">
                      <a16:creationId xmlns:a16="http://schemas.microsoft.com/office/drawing/2014/main" id="{903D6EA9-5961-2C17-29D1-59AA1FEA4B72}"/>
                    </a:ext>
                  </a:extLst>
                </p:cNvPr>
                <p:cNvSpPr/>
                <p:nvPr/>
              </p:nvSpPr>
              <p:spPr>
                <a:xfrm>
                  <a:off x="8028131" y="5694982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5" name="Oval 33">
                  <a:extLst>
                    <a:ext uri="{FF2B5EF4-FFF2-40B4-BE49-F238E27FC236}">
                      <a16:creationId xmlns:a16="http://schemas.microsoft.com/office/drawing/2014/main" id="{61BE9022-7C8D-0A31-6F2E-31FC5C416B25}"/>
                    </a:ext>
                  </a:extLst>
                </p:cNvPr>
                <p:cNvSpPr/>
                <p:nvPr/>
              </p:nvSpPr>
              <p:spPr>
                <a:xfrm>
                  <a:off x="7944827" y="603121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36" name="Oval 34">
                  <a:extLst>
                    <a:ext uri="{FF2B5EF4-FFF2-40B4-BE49-F238E27FC236}">
                      <a16:creationId xmlns:a16="http://schemas.microsoft.com/office/drawing/2014/main" id="{ED344237-4F51-B489-4B2C-6D78956D693E}"/>
                    </a:ext>
                  </a:extLst>
                </p:cNvPr>
                <p:cNvSpPr/>
                <p:nvPr/>
              </p:nvSpPr>
              <p:spPr>
                <a:xfrm>
                  <a:off x="8026263" y="599739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p:grpSp>
            <p:nvGrpSpPr>
              <p:cNvPr id="14" name="Group 35">
                <a:extLst>
                  <a:ext uri="{FF2B5EF4-FFF2-40B4-BE49-F238E27FC236}">
                    <a16:creationId xmlns:a16="http://schemas.microsoft.com/office/drawing/2014/main" id="{1BEF2C57-7CAD-4F1F-358A-04D4AC668A89}"/>
                  </a:ext>
                </a:extLst>
              </p:cNvPr>
              <p:cNvGrpSpPr/>
              <p:nvPr/>
            </p:nvGrpSpPr>
            <p:grpSpPr>
              <a:xfrm>
                <a:off x="1002894" y="5566617"/>
                <a:ext cx="774835" cy="525605"/>
                <a:chOff x="6884793" y="4978253"/>
                <a:chExt cx="1697559" cy="1188292"/>
              </a:xfrm>
              <a:effectLst/>
              <a:scene3d>
                <a:camera prst="orthographicFront"/>
                <a:lightRig rig="threePt" dir="t"/>
              </a:scene3d>
            </p:grpSpPr>
            <p:pic>
              <p:nvPicPr>
                <p:cNvPr id="23" name="Picture 36">
                  <a:extLst>
                    <a:ext uri="{FF2B5EF4-FFF2-40B4-BE49-F238E27FC236}">
                      <a16:creationId xmlns:a16="http://schemas.microsoft.com/office/drawing/2014/main" id="{3156CFEB-F677-BD0F-6469-51FA9896B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84793" y="4978253"/>
                  <a:ext cx="1697559" cy="1188292"/>
                </a:xfrm>
                <a:prstGeom prst="rect">
                  <a:avLst/>
                </a:prstGeom>
                <a:sp3d prstMaterial="matte"/>
              </p:spPr>
            </p:pic>
            <p:sp>
              <p:nvSpPr>
                <p:cNvPr id="24" name="Oval 37">
                  <a:extLst>
                    <a:ext uri="{FF2B5EF4-FFF2-40B4-BE49-F238E27FC236}">
                      <a16:creationId xmlns:a16="http://schemas.microsoft.com/office/drawing/2014/main" id="{7ED129E7-CF2F-5EBE-AA88-EA4BCC8BA01B}"/>
                    </a:ext>
                  </a:extLst>
                </p:cNvPr>
                <p:cNvSpPr/>
                <p:nvPr/>
              </p:nvSpPr>
              <p:spPr>
                <a:xfrm>
                  <a:off x="7934156" y="5445577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5" name="Oval 38">
                  <a:extLst>
                    <a:ext uri="{FF2B5EF4-FFF2-40B4-BE49-F238E27FC236}">
                      <a16:creationId xmlns:a16="http://schemas.microsoft.com/office/drawing/2014/main" id="{3B1A1CE6-050F-8560-9DE3-42222D25AE27}"/>
                    </a:ext>
                  </a:extLst>
                </p:cNvPr>
                <p:cNvSpPr/>
                <p:nvPr/>
              </p:nvSpPr>
              <p:spPr>
                <a:xfrm>
                  <a:off x="8018862" y="5419110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6" name="Oval 39">
                  <a:extLst>
                    <a:ext uri="{FF2B5EF4-FFF2-40B4-BE49-F238E27FC236}">
                      <a16:creationId xmlns:a16="http://schemas.microsoft.com/office/drawing/2014/main" id="{7B7DD831-017E-18CA-096C-7018B779327B}"/>
                    </a:ext>
                  </a:extLst>
                </p:cNvPr>
                <p:cNvSpPr/>
                <p:nvPr/>
              </p:nvSpPr>
              <p:spPr>
                <a:xfrm>
                  <a:off x="7940962" y="5719265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7" name="Oval 40">
                  <a:extLst>
                    <a:ext uri="{FF2B5EF4-FFF2-40B4-BE49-F238E27FC236}">
                      <a16:creationId xmlns:a16="http://schemas.microsoft.com/office/drawing/2014/main" id="{79415496-4DC9-0B76-3388-4CC85C0B332C}"/>
                    </a:ext>
                  </a:extLst>
                </p:cNvPr>
                <p:cNvSpPr/>
                <p:nvPr/>
              </p:nvSpPr>
              <p:spPr>
                <a:xfrm>
                  <a:off x="8028131" y="5694982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8" name="Oval 41">
                  <a:extLst>
                    <a:ext uri="{FF2B5EF4-FFF2-40B4-BE49-F238E27FC236}">
                      <a16:creationId xmlns:a16="http://schemas.microsoft.com/office/drawing/2014/main" id="{E78D9F39-00C3-EE38-41D8-6F8CD9F197A8}"/>
                    </a:ext>
                  </a:extLst>
                </p:cNvPr>
                <p:cNvSpPr/>
                <p:nvPr/>
              </p:nvSpPr>
              <p:spPr>
                <a:xfrm>
                  <a:off x="7944827" y="603121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9" name="Oval 42">
                  <a:extLst>
                    <a:ext uri="{FF2B5EF4-FFF2-40B4-BE49-F238E27FC236}">
                      <a16:creationId xmlns:a16="http://schemas.microsoft.com/office/drawing/2014/main" id="{48154FB7-D15B-6B16-ECC0-AA1F558DDDE2}"/>
                    </a:ext>
                  </a:extLst>
                </p:cNvPr>
                <p:cNvSpPr/>
                <p:nvPr/>
              </p:nvSpPr>
              <p:spPr>
                <a:xfrm>
                  <a:off x="8026263" y="599739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  <p:grpSp>
            <p:nvGrpSpPr>
              <p:cNvPr id="15" name="Group 63">
                <a:extLst>
                  <a:ext uri="{FF2B5EF4-FFF2-40B4-BE49-F238E27FC236}">
                    <a16:creationId xmlns:a16="http://schemas.microsoft.com/office/drawing/2014/main" id="{59C9B237-D6C1-4B9E-45C1-480DB7E9367B}"/>
                  </a:ext>
                </a:extLst>
              </p:cNvPr>
              <p:cNvGrpSpPr/>
              <p:nvPr/>
            </p:nvGrpSpPr>
            <p:grpSpPr>
              <a:xfrm>
                <a:off x="623924" y="5117536"/>
                <a:ext cx="774835" cy="525605"/>
                <a:chOff x="6884793" y="4978253"/>
                <a:chExt cx="1697559" cy="1188292"/>
              </a:xfrm>
              <a:effectLst/>
              <a:scene3d>
                <a:camera prst="orthographicFront"/>
                <a:lightRig rig="threePt" dir="t"/>
              </a:scene3d>
            </p:grpSpPr>
            <p:pic>
              <p:nvPicPr>
                <p:cNvPr id="16" name="Picture 64">
                  <a:extLst>
                    <a:ext uri="{FF2B5EF4-FFF2-40B4-BE49-F238E27FC236}">
                      <a16:creationId xmlns:a16="http://schemas.microsoft.com/office/drawing/2014/main" id="{206959E8-5607-A28F-A26D-F7D24BDC47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84793" y="4978253"/>
                  <a:ext cx="1697559" cy="1188292"/>
                </a:xfrm>
                <a:prstGeom prst="rect">
                  <a:avLst/>
                </a:prstGeom>
                <a:sp3d prstMaterial="matte"/>
              </p:spPr>
            </p:pic>
            <p:sp>
              <p:nvSpPr>
                <p:cNvPr id="17" name="Oval 65">
                  <a:extLst>
                    <a:ext uri="{FF2B5EF4-FFF2-40B4-BE49-F238E27FC236}">
                      <a16:creationId xmlns:a16="http://schemas.microsoft.com/office/drawing/2014/main" id="{FB400333-53AB-90AB-86CB-DC6DFC4C29BA}"/>
                    </a:ext>
                  </a:extLst>
                </p:cNvPr>
                <p:cNvSpPr/>
                <p:nvPr/>
              </p:nvSpPr>
              <p:spPr>
                <a:xfrm>
                  <a:off x="7934156" y="5445577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18" name="Oval 66">
                  <a:extLst>
                    <a:ext uri="{FF2B5EF4-FFF2-40B4-BE49-F238E27FC236}">
                      <a16:creationId xmlns:a16="http://schemas.microsoft.com/office/drawing/2014/main" id="{8FE49F5E-A60D-CBEA-5508-8611928D3236}"/>
                    </a:ext>
                  </a:extLst>
                </p:cNvPr>
                <p:cNvSpPr/>
                <p:nvPr/>
              </p:nvSpPr>
              <p:spPr>
                <a:xfrm>
                  <a:off x="8018862" y="5419110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19" name="Oval 67">
                  <a:extLst>
                    <a:ext uri="{FF2B5EF4-FFF2-40B4-BE49-F238E27FC236}">
                      <a16:creationId xmlns:a16="http://schemas.microsoft.com/office/drawing/2014/main" id="{12EE812E-6FDE-D56B-531D-AF488A89E22B}"/>
                    </a:ext>
                  </a:extLst>
                </p:cNvPr>
                <p:cNvSpPr/>
                <p:nvPr/>
              </p:nvSpPr>
              <p:spPr>
                <a:xfrm>
                  <a:off x="7940962" y="5719265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0" name="Oval 68">
                  <a:extLst>
                    <a:ext uri="{FF2B5EF4-FFF2-40B4-BE49-F238E27FC236}">
                      <a16:creationId xmlns:a16="http://schemas.microsoft.com/office/drawing/2014/main" id="{D20F15C6-DAC9-5891-F0A7-32E2A74A9886}"/>
                    </a:ext>
                  </a:extLst>
                </p:cNvPr>
                <p:cNvSpPr/>
                <p:nvPr/>
              </p:nvSpPr>
              <p:spPr>
                <a:xfrm>
                  <a:off x="8028131" y="5694982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1" name="Oval 69">
                  <a:extLst>
                    <a:ext uri="{FF2B5EF4-FFF2-40B4-BE49-F238E27FC236}">
                      <a16:creationId xmlns:a16="http://schemas.microsoft.com/office/drawing/2014/main" id="{3CFB042A-864D-1575-93A6-2F8635485A9B}"/>
                    </a:ext>
                  </a:extLst>
                </p:cNvPr>
                <p:cNvSpPr/>
                <p:nvPr/>
              </p:nvSpPr>
              <p:spPr>
                <a:xfrm>
                  <a:off x="7944827" y="603121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2" name="Oval 70">
                  <a:extLst>
                    <a:ext uri="{FF2B5EF4-FFF2-40B4-BE49-F238E27FC236}">
                      <a16:creationId xmlns:a16="http://schemas.microsoft.com/office/drawing/2014/main" id="{A8221171-AAAB-B521-7387-28C58DBA8890}"/>
                    </a:ext>
                  </a:extLst>
                </p:cNvPr>
                <p:cNvSpPr/>
                <p:nvPr/>
              </p:nvSpPr>
              <p:spPr>
                <a:xfrm>
                  <a:off x="8026263" y="5997393"/>
                  <a:ext cx="36000" cy="36000"/>
                </a:xfrm>
                <a:prstGeom prst="ellipse">
                  <a:avLst/>
                </a:prstGeom>
                <a:solidFill>
                  <a:srgbClr val="00FF31"/>
                </a:solidFill>
                <a:ln>
                  <a:solidFill>
                    <a:srgbClr val="00FF31"/>
                  </a:solidFill>
                </a:ln>
                <a:sp3d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</p:grpSp>
      </p:grpSp>
      <p:sp>
        <p:nvSpPr>
          <p:cNvPr id="58" name="TextBox 14">
            <a:extLst>
              <a:ext uri="{FF2B5EF4-FFF2-40B4-BE49-F238E27FC236}">
                <a16:creationId xmlns:a16="http://schemas.microsoft.com/office/drawing/2014/main" id="{FBA89844-0075-4262-DA5E-B8AE76F5AA8C}"/>
              </a:ext>
            </a:extLst>
          </p:cNvPr>
          <p:cNvSpPr txBox="1"/>
          <p:nvPr/>
        </p:nvSpPr>
        <p:spPr>
          <a:xfrm>
            <a:off x="228789" y="4740004"/>
            <a:ext cx="384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数据管理（调度、存储）</a:t>
            </a:r>
            <a:endParaRPr lang="en-CN" sz="24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9" name="Rounded Rectangle 81">
            <a:extLst>
              <a:ext uri="{FF2B5EF4-FFF2-40B4-BE49-F238E27FC236}">
                <a16:creationId xmlns:a16="http://schemas.microsoft.com/office/drawing/2014/main" id="{FE2ECEE7-AE96-DDE8-C77F-B48C232C5F02}"/>
              </a:ext>
            </a:extLst>
          </p:cNvPr>
          <p:cNvSpPr/>
          <p:nvPr/>
        </p:nvSpPr>
        <p:spPr>
          <a:xfrm>
            <a:off x="4243668" y="2457941"/>
            <a:ext cx="4428563" cy="1589050"/>
          </a:xfrm>
          <a:prstGeom prst="roundRect">
            <a:avLst/>
          </a:prstGeom>
          <a:noFill/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60" name="Picture 45">
            <a:extLst>
              <a:ext uri="{FF2B5EF4-FFF2-40B4-BE49-F238E27FC236}">
                <a16:creationId xmlns:a16="http://schemas.microsoft.com/office/drawing/2014/main" id="{9A72DACB-0D29-F858-AE21-109EF5473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697" y="2567125"/>
            <a:ext cx="2011035" cy="1407724"/>
          </a:xfrm>
          <a:prstGeom prst="rect">
            <a:avLst/>
          </a:prstGeom>
        </p:spPr>
      </p:pic>
      <p:grpSp>
        <p:nvGrpSpPr>
          <p:cNvPr id="61" name="Group 77">
            <a:extLst>
              <a:ext uri="{FF2B5EF4-FFF2-40B4-BE49-F238E27FC236}">
                <a16:creationId xmlns:a16="http://schemas.microsoft.com/office/drawing/2014/main" id="{DB52C8ED-C2A9-3B37-76D4-254A88F03C56}"/>
              </a:ext>
            </a:extLst>
          </p:cNvPr>
          <p:cNvGrpSpPr/>
          <p:nvPr/>
        </p:nvGrpSpPr>
        <p:grpSpPr>
          <a:xfrm>
            <a:off x="6720260" y="2486913"/>
            <a:ext cx="1595798" cy="1443483"/>
            <a:chOff x="4602943" y="5381131"/>
            <a:chExt cx="1344148" cy="1181219"/>
          </a:xfrm>
        </p:grpSpPr>
        <p:pic>
          <p:nvPicPr>
            <p:cNvPr id="62" name="Graphic 21">
              <a:extLst>
                <a:ext uri="{FF2B5EF4-FFF2-40B4-BE49-F238E27FC236}">
                  <a16:creationId xmlns:a16="http://schemas.microsoft.com/office/drawing/2014/main" id="{3A54E721-FA0B-EA28-E529-1B38545C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50597" y="5381131"/>
              <a:ext cx="648000" cy="648000"/>
            </a:xfrm>
            <a:prstGeom prst="rect">
              <a:avLst/>
            </a:prstGeom>
          </p:spPr>
        </p:pic>
        <p:pic>
          <p:nvPicPr>
            <p:cNvPr id="63" name="Graphic 72">
              <a:extLst>
                <a:ext uri="{FF2B5EF4-FFF2-40B4-BE49-F238E27FC236}">
                  <a16:creationId xmlns:a16="http://schemas.microsoft.com/office/drawing/2014/main" id="{352ADFE0-AEA0-282D-BCEC-75A974B6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02943" y="5914350"/>
              <a:ext cx="648000" cy="648000"/>
            </a:xfrm>
            <a:prstGeom prst="rect">
              <a:avLst/>
            </a:prstGeom>
          </p:spPr>
        </p:pic>
        <p:pic>
          <p:nvPicPr>
            <p:cNvPr id="64" name="Graphic 73">
              <a:extLst>
                <a:ext uri="{FF2B5EF4-FFF2-40B4-BE49-F238E27FC236}">
                  <a16:creationId xmlns:a16="http://schemas.microsoft.com/office/drawing/2014/main" id="{8022063F-3EC1-003E-7A7B-C1D82E5F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99091" y="5910305"/>
              <a:ext cx="648000" cy="648000"/>
            </a:xfrm>
            <a:prstGeom prst="rect">
              <a:avLst/>
            </a:prstGeom>
          </p:spPr>
        </p:pic>
      </p:grpSp>
      <p:sp>
        <p:nvSpPr>
          <p:cNvPr id="65" name="TextBox 14">
            <a:extLst>
              <a:ext uri="{FF2B5EF4-FFF2-40B4-BE49-F238E27FC236}">
                <a16:creationId xmlns:a16="http://schemas.microsoft.com/office/drawing/2014/main" id="{EFC69901-F4C4-763F-55DA-A4168B722509}"/>
              </a:ext>
            </a:extLst>
          </p:cNvPr>
          <p:cNvSpPr txBox="1"/>
          <p:nvPr/>
        </p:nvSpPr>
        <p:spPr>
          <a:xfrm>
            <a:off x="4502081" y="4740005"/>
            <a:ext cx="384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图像数据压缩算法</a:t>
            </a:r>
            <a:endParaRPr lang="en-CN" sz="2400" b="1" dirty="0">
              <a:solidFill>
                <a:srgbClr val="7030A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6" name="TextBox 3">
            <a:extLst>
              <a:ext uri="{FF2B5EF4-FFF2-40B4-BE49-F238E27FC236}">
                <a16:creationId xmlns:a16="http://schemas.microsoft.com/office/drawing/2014/main" id="{E8A9186B-97A3-E362-0D35-98F1ED02797D}"/>
              </a:ext>
            </a:extLst>
          </p:cNvPr>
          <p:cNvSpPr txBox="1"/>
          <p:nvPr/>
        </p:nvSpPr>
        <p:spPr>
          <a:xfrm>
            <a:off x="1542697" y="186339"/>
            <a:ext cx="608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dirty="0"/>
          </a:p>
          <a:p>
            <a:pPr marL="342900" indent="-342900" algn="ctr">
              <a:buFont typeface="+mj-lt"/>
              <a:buAutoNum type="arabicPeriod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357377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DC2494-3FBC-81B4-9E5C-689D8559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CA936-B251-41D6-B449-04FF1306CAFD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8159CF-AF0C-FF23-4626-FD916AA0FF1A}"/>
              </a:ext>
            </a:extLst>
          </p:cNvPr>
          <p:cNvSpPr/>
          <p:nvPr/>
        </p:nvSpPr>
        <p:spPr>
          <a:xfrm>
            <a:off x="2683455" y="165141"/>
            <a:ext cx="380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621CA-F70B-E21D-E9C6-E098272C62E0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B7C25F-8372-91EB-458D-6C2427CBC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9" y="12061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F47E7B-0010-E23C-5D5E-126DC19E580E}"/>
              </a:ext>
            </a:extLst>
          </p:cNvPr>
          <p:cNvSpPr/>
          <p:nvPr/>
        </p:nvSpPr>
        <p:spPr>
          <a:xfrm>
            <a:off x="186267" y="877976"/>
            <a:ext cx="8729133" cy="182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自动化、智能化实验应用举例：样品自动识别和对中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传统算法：图像二值化、轮廓识别等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深度学习算法：目标识别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CNN,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图像分割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U-Net,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语义识别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FCN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等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传统图像识别算法对晶体捞环的检测效果：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434A641-43A0-E274-9343-D4173B9CBEFF}"/>
              </a:ext>
            </a:extLst>
          </p:cNvPr>
          <p:cNvGrpSpPr/>
          <p:nvPr/>
        </p:nvGrpSpPr>
        <p:grpSpPr>
          <a:xfrm>
            <a:off x="748503" y="2753718"/>
            <a:ext cx="2283743" cy="1964267"/>
            <a:chOff x="1791803" y="916029"/>
            <a:chExt cx="9414517" cy="7203012"/>
          </a:xfrm>
        </p:grpSpPr>
        <p:pic>
          <p:nvPicPr>
            <p:cNvPr id="8" name="loop2-holding-protein-crystal.png" descr="loop2-holding-protein-crystal.png">
              <a:extLst>
                <a:ext uri="{FF2B5EF4-FFF2-40B4-BE49-F238E27FC236}">
                  <a16:creationId xmlns:a16="http://schemas.microsoft.com/office/drawing/2014/main" id="{6222EDA3-4314-ACAB-B92A-A025670E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803" y="916029"/>
              <a:ext cx="3216579" cy="2421895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9" name="loop1.jpg" descr="loop1.jpg">
              <a:extLst>
                <a:ext uri="{FF2B5EF4-FFF2-40B4-BE49-F238E27FC236}">
                  <a16:creationId xmlns:a16="http://schemas.microsoft.com/office/drawing/2014/main" id="{2F8A58E1-0112-21A9-8691-CD0385D1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0833" y="3444806"/>
              <a:ext cx="1817549" cy="2421895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10" name="20220601-162203.jpg" descr="20220601-162203.jpg">
              <a:extLst>
                <a:ext uri="{FF2B5EF4-FFF2-40B4-BE49-F238E27FC236}">
                  <a16:creationId xmlns:a16="http://schemas.microsoft.com/office/drawing/2014/main" id="{9B4BD485-9062-FDE9-1240-4CC44F8A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6418" y="3444806"/>
              <a:ext cx="1817549" cy="2421895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11" name="20220601-162211.jpg" descr="20220601-162211.jpg">
              <a:extLst>
                <a:ext uri="{FF2B5EF4-FFF2-40B4-BE49-F238E27FC236}">
                  <a16:creationId xmlns:a16="http://schemas.microsoft.com/office/drawing/2014/main" id="{39932E5D-0C07-B11E-C02B-6699E100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9740" y="916029"/>
              <a:ext cx="3216580" cy="2421895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12" name="Arrow 11">
              <a:extLst>
                <a:ext uri="{FF2B5EF4-FFF2-40B4-BE49-F238E27FC236}">
                  <a16:creationId xmlns:a16="http://schemas.microsoft.com/office/drawing/2014/main" id="{C986A31E-C3FB-BED2-40F7-C04D583A4490}"/>
                </a:ext>
              </a:extLst>
            </p:cNvPr>
            <p:cNvSpPr/>
            <p:nvPr/>
          </p:nvSpPr>
          <p:spPr>
            <a:xfrm>
              <a:off x="5792005" y="1592114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13" name="Arrow 11">
              <a:extLst>
                <a:ext uri="{FF2B5EF4-FFF2-40B4-BE49-F238E27FC236}">
                  <a16:creationId xmlns:a16="http://schemas.microsoft.com/office/drawing/2014/main" id="{6193B85B-F220-EE63-0B90-98A032A3D220}"/>
                </a:ext>
              </a:extLst>
            </p:cNvPr>
            <p:cNvSpPr/>
            <p:nvPr/>
          </p:nvSpPr>
          <p:spPr>
            <a:xfrm>
              <a:off x="5792005" y="6404866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pic>
          <p:nvPicPr>
            <p:cNvPr id="14" name="20220601-164134.jpg" descr="20220601-164134.jpg">
              <a:extLst>
                <a:ext uri="{FF2B5EF4-FFF2-40B4-BE49-F238E27FC236}">
                  <a16:creationId xmlns:a16="http://schemas.microsoft.com/office/drawing/2014/main" id="{5B233AF0-19E1-4D1B-D9E3-498D07FE5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9740" y="5973583"/>
              <a:ext cx="3216579" cy="2145458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15" name="IMG_1116.jpeg" descr="IMG_1116.jpeg">
              <a:extLst>
                <a:ext uri="{FF2B5EF4-FFF2-40B4-BE49-F238E27FC236}">
                  <a16:creationId xmlns:a16="http://schemas.microsoft.com/office/drawing/2014/main" id="{561FAB7B-01E3-4039-856B-344C8F8A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1803" y="5973583"/>
              <a:ext cx="3216579" cy="214545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16" name="Arrow 11">
              <a:extLst>
                <a:ext uri="{FF2B5EF4-FFF2-40B4-BE49-F238E27FC236}">
                  <a16:creationId xmlns:a16="http://schemas.microsoft.com/office/drawing/2014/main" id="{BAE1BC0C-B19D-FBEA-A0D6-1E6B113F2341}"/>
                </a:ext>
              </a:extLst>
            </p:cNvPr>
            <p:cNvSpPr/>
            <p:nvPr/>
          </p:nvSpPr>
          <p:spPr>
            <a:xfrm>
              <a:off x="5792005" y="3998490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8B2D90E-03E0-AA72-94FA-3FB89FBEC464}"/>
              </a:ext>
            </a:extLst>
          </p:cNvPr>
          <p:cNvGrpSpPr/>
          <p:nvPr/>
        </p:nvGrpSpPr>
        <p:grpSpPr>
          <a:xfrm>
            <a:off x="3468478" y="2760959"/>
            <a:ext cx="2233085" cy="1915004"/>
            <a:chOff x="2039556" y="916566"/>
            <a:chExt cx="8925688" cy="7410285"/>
          </a:xfrm>
        </p:grpSpPr>
        <p:sp>
          <p:nvSpPr>
            <p:cNvPr id="18" name="Arrow 11">
              <a:extLst>
                <a:ext uri="{FF2B5EF4-FFF2-40B4-BE49-F238E27FC236}">
                  <a16:creationId xmlns:a16="http://schemas.microsoft.com/office/drawing/2014/main" id="{1B2A5F25-88CD-62E1-414F-8D2A912311C0}"/>
                </a:ext>
              </a:extLst>
            </p:cNvPr>
            <p:cNvSpPr/>
            <p:nvPr/>
          </p:nvSpPr>
          <p:spPr>
            <a:xfrm>
              <a:off x="5792005" y="1592114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19" name="Arrow 11">
              <a:extLst>
                <a:ext uri="{FF2B5EF4-FFF2-40B4-BE49-F238E27FC236}">
                  <a16:creationId xmlns:a16="http://schemas.microsoft.com/office/drawing/2014/main" id="{014E019C-D766-EED2-52E9-490683721CC2}"/>
                </a:ext>
              </a:extLst>
            </p:cNvPr>
            <p:cNvSpPr/>
            <p:nvPr/>
          </p:nvSpPr>
          <p:spPr>
            <a:xfrm>
              <a:off x="5792005" y="6404866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20" name="Arrow 11">
              <a:extLst>
                <a:ext uri="{FF2B5EF4-FFF2-40B4-BE49-F238E27FC236}">
                  <a16:creationId xmlns:a16="http://schemas.microsoft.com/office/drawing/2014/main" id="{16D614A1-76E9-9854-5763-42955C25284A}"/>
                </a:ext>
              </a:extLst>
            </p:cNvPr>
            <p:cNvSpPr/>
            <p:nvPr/>
          </p:nvSpPr>
          <p:spPr>
            <a:xfrm>
              <a:off x="5792005" y="3998490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pic>
          <p:nvPicPr>
            <p:cNvPr id="21" name="loop3.jpg" descr="loop3.jpg">
              <a:extLst>
                <a:ext uri="{FF2B5EF4-FFF2-40B4-BE49-F238E27FC236}">
                  <a16:creationId xmlns:a16="http://schemas.microsoft.com/office/drawing/2014/main" id="{58F59F5A-2F04-1291-DB7C-2E79FCF8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9556" y="916566"/>
              <a:ext cx="3227762" cy="2420822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22" name="20220601-165907.jpg" descr="20220601-165907.jpg">
              <a:extLst>
                <a:ext uri="{FF2B5EF4-FFF2-40B4-BE49-F238E27FC236}">
                  <a16:creationId xmlns:a16="http://schemas.microsoft.com/office/drawing/2014/main" id="{ACD5E845-C630-FB32-A9AE-C7C1E1227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37482" y="916566"/>
              <a:ext cx="3227762" cy="2420822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23" name="IMG_1123.jpeg" descr="IMG_1123.jpeg">
              <a:extLst>
                <a:ext uri="{FF2B5EF4-FFF2-40B4-BE49-F238E27FC236}">
                  <a16:creationId xmlns:a16="http://schemas.microsoft.com/office/drawing/2014/main" id="{4A848843-23FD-C921-A98F-F7A402F1E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39556" y="3459388"/>
              <a:ext cx="3227762" cy="2147929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24" name="20220601-170413.jpg" descr="20220601-170413.jpg">
              <a:extLst>
                <a:ext uri="{FF2B5EF4-FFF2-40B4-BE49-F238E27FC236}">
                  <a16:creationId xmlns:a16="http://schemas.microsoft.com/office/drawing/2014/main" id="{6F40C72C-DDDD-D220-C979-9E9115983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37482" y="3459388"/>
              <a:ext cx="3227762" cy="2147929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25" name="IMG_1124.jpeg" descr="IMG_1124.jpeg">
              <a:extLst>
                <a:ext uri="{FF2B5EF4-FFF2-40B4-BE49-F238E27FC236}">
                  <a16:creationId xmlns:a16="http://schemas.microsoft.com/office/drawing/2014/main" id="{7F8ED4D7-9E03-2911-843E-2EA97D42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1546" y="5729318"/>
              <a:ext cx="2561951" cy="2597533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26" name="20220601-172958.jpg" descr="20220601-172958.jpg">
              <a:extLst>
                <a:ext uri="{FF2B5EF4-FFF2-40B4-BE49-F238E27FC236}">
                  <a16:creationId xmlns:a16="http://schemas.microsoft.com/office/drawing/2014/main" id="{CE96E13E-42F8-078B-ACB1-5DC33350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51303" y="5729318"/>
              <a:ext cx="2561951" cy="2597533"/>
            </a:xfrm>
            <a:prstGeom prst="rect">
              <a:avLst/>
            </a:prstGeom>
            <a:ln w="3175">
              <a:miter lim="400000"/>
            </a:ln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1B4937D-FBC0-93F6-7CAC-FC5DFA431788}"/>
              </a:ext>
            </a:extLst>
          </p:cNvPr>
          <p:cNvGrpSpPr/>
          <p:nvPr/>
        </p:nvGrpSpPr>
        <p:grpSpPr>
          <a:xfrm>
            <a:off x="6111755" y="2759109"/>
            <a:ext cx="2197705" cy="1914957"/>
            <a:chOff x="1740217" y="858288"/>
            <a:chExt cx="9564204" cy="7402473"/>
          </a:xfrm>
        </p:grpSpPr>
        <p:sp>
          <p:nvSpPr>
            <p:cNvPr id="28" name="Arrow 11">
              <a:extLst>
                <a:ext uri="{FF2B5EF4-FFF2-40B4-BE49-F238E27FC236}">
                  <a16:creationId xmlns:a16="http://schemas.microsoft.com/office/drawing/2014/main" id="{02E07588-7040-0BD9-B5C6-795E78D56DB8}"/>
                </a:ext>
              </a:extLst>
            </p:cNvPr>
            <p:cNvSpPr/>
            <p:nvPr/>
          </p:nvSpPr>
          <p:spPr>
            <a:xfrm>
              <a:off x="5811924" y="1370835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29" name="Arrow 11">
              <a:extLst>
                <a:ext uri="{FF2B5EF4-FFF2-40B4-BE49-F238E27FC236}">
                  <a16:creationId xmlns:a16="http://schemas.microsoft.com/office/drawing/2014/main" id="{ECBF0C67-7189-E2D6-96BC-4D68A8D6C55C}"/>
                </a:ext>
              </a:extLst>
            </p:cNvPr>
            <p:cNvSpPr/>
            <p:nvPr/>
          </p:nvSpPr>
          <p:spPr>
            <a:xfrm>
              <a:off x="5792005" y="6404866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30" name="Arrow 11">
              <a:extLst>
                <a:ext uri="{FF2B5EF4-FFF2-40B4-BE49-F238E27FC236}">
                  <a16:creationId xmlns:a16="http://schemas.microsoft.com/office/drawing/2014/main" id="{88AD4164-276E-1E6C-69B7-13285742E105}"/>
                </a:ext>
              </a:extLst>
            </p:cNvPr>
            <p:cNvSpPr/>
            <p:nvPr/>
          </p:nvSpPr>
          <p:spPr>
            <a:xfrm>
              <a:off x="5811924" y="3744058"/>
              <a:ext cx="1420790" cy="106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hueOff val="-446844"/>
                    <a:satOff val="-6226"/>
                    <a:lumOff val="18873"/>
                  </a:schemeClr>
                </a:gs>
                <a:gs pos="100000">
                  <a:schemeClr val="accent1">
                    <a:hueOff val="-15665233"/>
                    <a:satOff val="-9367"/>
                    <a:lumOff val="13315"/>
                  </a:schemeClr>
                </a:gs>
              </a:gsLst>
              <a:lin ang="5400000"/>
            </a:gradFill>
            <a:ln w="3175">
              <a:miter lim="400000"/>
            </a:ln>
          </p:spPr>
          <p:txBody>
            <a:bodyPr lIns="27093" tIns="27093" rIns="27093" bIns="27093" anchor="ctr"/>
            <a:lstStyle/>
            <a:p>
              <a:pPr defTabSz="325120">
                <a:defRPr sz="2200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pic>
          <p:nvPicPr>
            <p:cNvPr id="31" name="IMG_1125.jpeg" descr="IMG_1125.jpeg">
              <a:extLst>
                <a:ext uri="{FF2B5EF4-FFF2-40B4-BE49-F238E27FC236}">
                  <a16:creationId xmlns:a16="http://schemas.microsoft.com/office/drawing/2014/main" id="{CADA51B9-3BB0-E61A-DE3D-84C82DD09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40217" y="858288"/>
              <a:ext cx="3527291" cy="2094819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32" name="20220601-174314.jpg" descr="20220601-174314.jpg">
              <a:extLst>
                <a:ext uri="{FF2B5EF4-FFF2-40B4-BE49-F238E27FC236}">
                  <a16:creationId xmlns:a16="http://schemas.microsoft.com/office/drawing/2014/main" id="{C2E69929-07AC-2D15-E743-53EA6D56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77130" y="858288"/>
              <a:ext cx="3527291" cy="2094819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33" name="20220601-180124.jpg" descr="20220601-180124.jpg">
              <a:extLst>
                <a:ext uri="{FF2B5EF4-FFF2-40B4-BE49-F238E27FC236}">
                  <a16:creationId xmlns:a16="http://schemas.microsoft.com/office/drawing/2014/main" id="{F319A020-E3D4-1A37-D0C7-A9067DA3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777129" y="3102569"/>
              <a:ext cx="3527292" cy="2352703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34" name="IMG_1127.jpeg" descr="IMG_1127.jpeg">
              <a:extLst>
                <a:ext uri="{FF2B5EF4-FFF2-40B4-BE49-F238E27FC236}">
                  <a16:creationId xmlns:a16="http://schemas.microsoft.com/office/drawing/2014/main" id="{039B7BD7-6C85-3855-DAF1-73645E826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40217" y="3102569"/>
              <a:ext cx="3527291" cy="2352703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35" name="IMG_1128.jpeg" descr="IMG_1128.jpeg">
              <a:extLst>
                <a:ext uri="{FF2B5EF4-FFF2-40B4-BE49-F238E27FC236}">
                  <a16:creationId xmlns:a16="http://schemas.microsoft.com/office/drawing/2014/main" id="{8D06C2D5-971D-A226-9AFD-19FE3A20F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40217" y="5618696"/>
              <a:ext cx="3527291" cy="2642065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36" name="20220601-180836.jpg" descr="20220601-180836.jpg">
              <a:extLst>
                <a:ext uri="{FF2B5EF4-FFF2-40B4-BE49-F238E27FC236}">
                  <a16:creationId xmlns:a16="http://schemas.microsoft.com/office/drawing/2014/main" id="{C2C48D7F-EF60-F892-0808-6453A0761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777129" y="5618696"/>
              <a:ext cx="3527292" cy="2642065"/>
            </a:xfrm>
            <a:prstGeom prst="rect">
              <a:avLst/>
            </a:prstGeom>
            <a:ln w="3175">
              <a:miter lim="400000"/>
            </a:ln>
          </p:spPr>
        </p:pic>
      </p:grpSp>
      <p:sp>
        <p:nvSpPr>
          <p:cNvPr id="37" name="【6】Strutz, Tilo. Computational Biology and Bioinformatics, IEEE/ACM Transactions on. 8. 797 - 807. 10.1109/TCBB.2010.67. (2011)">
            <a:extLst>
              <a:ext uri="{FF2B5EF4-FFF2-40B4-BE49-F238E27FC236}">
                <a16:creationId xmlns:a16="http://schemas.microsoft.com/office/drawing/2014/main" id="{7091843B-80DC-BDC8-F99C-C449F4A484CE}"/>
              </a:ext>
            </a:extLst>
          </p:cNvPr>
          <p:cNvSpPr txBox="1"/>
          <p:nvPr/>
        </p:nvSpPr>
        <p:spPr>
          <a:xfrm>
            <a:off x="478346" y="5164499"/>
            <a:ext cx="2656343" cy="516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 err="1"/>
              <a:t>Strutz</a:t>
            </a:r>
            <a:r>
              <a:rPr dirty="0"/>
              <a:t>, </a:t>
            </a:r>
            <a:r>
              <a:rPr dirty="0" err="1"/>
              <a:t>Tilo</a:t>
            </a:r>
            <a:r>
              <a:rPr dirty="0"/>
              <a:t>. Computational Biology and Bioinformatics, IEEE/ACM Transactions on. 8. 797 - 807. 10.1109/TCBB.2010.67. (2011) </a:t>
            </a:r>
          </a:p>
        </p:txBody>
      </p:sp>
      <p:sp>
        <p:nvSpPr>
          <p:cNvPr id="38" name="【7】https://chem.libretexts.org/Bookshelves/Analytical_Chemistry/Supplemental_Modules_(Analytical_Chemistry)/Instrumental_Analysis/Diffraction_Scattering_Techniques/X-ray_Crystallography">
            <a:extLst>
              <a:ext uri="{FF2B5EF4-FFF2-40B4-BE49-F238E27FC236}">
                <a16:creationId xmlns:a16="http://schemas.microsoft.com/office/drawing/2014/main" id="{A9BDC889-D6BB-6934-2234-D76830A57C6A}"/>
              </a:ext>
            </a:extLst>
          </p:cNvPr>
          <p:cNvSpPr txBox="1"/>
          <p:nvPr/>
        </p:nvSpPr>
        <p:spPr>
          <a:xfrm>
            <a:off x="478345" y="5705370"/>
            <a:ext cx="2656343" cy="6914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</a:t>
            </a:r>
            <a:r>
              <a:rPr dirty="0" err="1"/>
              <a:t>chem.libretexts.org</a:t>
            </a:r>
            <a:r>
              <a:rPr dirty="0"/>
              <a:t>/Bookshelves/</a:t>
            </a:r>
            <a:r>
              <a:rPr dirty="0" err="1"/>
              <a:t>Analytical_Chemistry</a:t>
            </a:r>
            <a:r>
              <a:rPr dirty="0"/>
              <a:t>/</a:t>
            </a:r>
            <a:r>
              <a:rPr dirty="0" err="1"/>
              <a:t>Supplemental_Modules</a:t>
            </a:r>
            <a:r>
              <a:rPr dirty="0"/>
              <a:t>_(</a:t>
            </a:r>
            <a:r>
              <a:rPr dirty="0" err="1"/>
              <a:t>Analytical_Chemistry</a:t>
            </a:r>
            <a:r>
              <a:rPr dirty="0"/>
              <a:t>)/</a:t>
            </a:r>
            <a:r>
              <a:rPr dirty="0" err="1"/>
              <a:t>Instrumental_Analysis</a:t>
            </a:r>
            <a:r>
              <a:rPr dirty="0"/>
              <a:t>/</a:t>
            </a:r>
            <a:r>
              <a:rPr dirty="0" err="1"/>
              <a:t>Diffraction_Scattering_Techniques</a:t>
            </a:r>
            <a:r>
              <a:rPr dirty="0"/>
              <a:t>/X-</a:t>
            </a:r>
            <a:r>
              <a:rPr dirty="0" err="1"/>
              <a:t>ray_Crystallography</a:t>
            </a:r>
            <a:endParaRPr dirty="0"/>
          </a:p>
        </p:txBody>
      </p:sp>
      <p:sp>
        <p:nvSpPr>
          <p:cNvPr id="39" name="【8】https://hamptonresearch.com/product-18-mm-Mounted-CryoLoop-20-micron-624.html">
            <a:extLst>
              <a:ext uri="{FF2B5EF4-FFF2-40B4-BE49-F238E27FC236}">
                <a16:creationId xmlns:a16="http://schemas.microsoft.com/office/drawing/2014/main" id="{BDCA4253-A7EA-36B5-F44A-3D946572C0B2}"/>
              </a:ext>
            </a:extLst>
          </p:cNvPr>
          <p:cNvSpPr txBox="1"/>
          <p:nvPr/>
        </p:nvSpPr>
        <p:spPr>
          <a:xfrm>
            <a:off x="478345" y="6459786"/>
            <a:ext cx="2656343" cy="362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</a:t>
            </a:r>
            <a:r>
              <a:rPr dirty="0" err="1"/>
              <a:t>hamptonresearch.com</a:t>
            </a:r>
            <a:r>
              <a:rPr dirty="0"/>
              <a:t>/product-18-mm-Mounted-CryoLoop-20-micron-624.html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CAC6BA9-0975-694F-71CD-81FD4DF482BA}"/>
              </a:ext>
            </a:extLst>
          </p:cNvPr>
          <p:cNvSpPr txBox="1"/>
          <p:nvPr/>
        </p:nvSpPr>
        <p:spPr>
          <a:xfrm>
            <a:off x="417560" y="4848917"/>
            <a:ext cx="14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图片来源：</a:t>
            </a:r>
          </a:p>
        </p:txBody>
      </p:sp>
      <p:sp>
        <p:nvSpPr>
          <p:cNvPr id="44" name="【9】https://impact.griffith.edu.au/x-ray-crystallography/">
            <a:extLst>
              <a:ext uri="{FF2B5EF4-FFF2-40B4-BE49-F238E27FC236}">
                <a16:creationId xmlns:a16="http://schemas.microsoft.com/office/drawing/2014/main" id="{AFF548E0-7B10-63BE-C56C-6822B14E6CDF}"/>
              </a:ext>
            </a:extLst>
          </p:cNvPr>
          <p:cNvSpPr txBox="1"/>
          <p:nvPr/>
        </p:nvSpPr>
        <p:spPr>
          <a:xfrm>
            <a:off x="3455457" y="5164499"/>
            <a:ext cx="2233085" cy="3624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</a:t>
            </a:r>
            <a:r>
              <a:rPr dirty="0" err="1"/>
              <a:t>impact.griffith.edu.au</a:t>
            </a:r>
            <a:r>
              <a:rPr dirty="0"/>
              <a:t>/x-ray-crystallography/</a:t>
            </a:r>
          </a:p>
        </p:txBody>
      </p:sp>
      <p:sp>
        <p:nvSpPr>
          <p:cNvPr id="45" name="【10】https://www.ccp4.ac.uk/schools/DLS-2017/course_material/day1/EGarman_Cryo-cooling.pdf">
            <a:extLst>
              <a:ext uri="{FF2B5EF4-FFF2-40B4-BE49-F238E27FC236}">
                <a16:creationId xmlns:a16="http://schemas.microsoft.com/office/drawing/2014/main" id="{2EA1366B-04B2-C3F3-9806-EF4D99EB7231}"/>
              </a:ext>
            </a:extLst>
          </p:cNvPr>
          <p:cNvSpPr txBox="1"/>
          <p:nvPr/>
        </p:nvSpPr>
        <p:spPr>
          <a:xfrm>
            <a:off x="3468478" y="5705370"/>
            <a:ext cx="2069966" cy="516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https://www.ccp4.ac.uk/schools/DLS-2017/</a:t>
            </a:r>
            <a:r>
              <a:rPr dirty="0" err="1"/>
              <a:t>course_material</a:t>
            </a:r>
            <a:r>
              <a:rPr dirty="0"/>
              <a:t>/day1/</a:t>
            </a:r>
            <a:r>
              <a:rPr dirty="0" err="1"/>
              <a:t>EGarman_Cryo-cooling.pdf</a:t>
            </a:r>
            <a:endParaRPr dirty="0"/>
          </a:p>
        </p:txBody>
      </p:sp>
      <p:sp>
        <p:nvSpPr>
          <p:cNvPr id="46" name="【11】https://www.issnationallab.org/iss360/nasa-partners-with-casis-to-improve-protein-crystal-growth-in-space/">
            <a:extLst>
              <a:ext uri="{FF2B5EF4-FFF2-40B4-BE49-F238E27FC236}">
                <a16:creationId xmlns:a16="http://schemas.microsoft.com/office/drawing/2014/main" id="{C748A9FF-FF1E-50AA-78F9-296E56823828}"/>
              </a:ext>
            </a:extLst>
          </p:cNvPr>
          <p:cNvSpPr txBox="1"/>
          <p:nvPr/>
        </p:nvSpPr>
        <p:spPr>
          <a:xfrm>
            <a:off x="3468478" y="6341260"/>
            <a:ext cx="2209412" cy="516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</a:t>
            </a:r>
            <a:r>
              <a:rPr dirty="0" err="1"/>
              <a:t>www.issnationallab.org</a:t>
            </a:r>
            <a:r>
              <a:rPr dirty="0"/>
              <a:t>/iss360/nasa-partners-with-casis-to-improve-protein-crystal-growth-in-space/</a:t>
            </a:r>
          </a:p>
        </p:txBody>
      </p:sp>
      <p:sp>
        <p:nvSpPr>
          <p:cNvPr id="47" name="【13】https://hamptonresearch.com/product-18-mm-Mounted-CryoLoop-20-micron-624.html">
            <a:extLst>
              <a:ext uri="{FF2B5EF4-FFF2-40B4-BE49-F238E27FC236}">
                <a16:creationId xmlns:a16="http://schemas.microsoft.com/office/drawing/2014/main" id="{DE10F164-A530-4F92-A0A1-454E4822F60F}"/>
              </a:ext>
            </a:extLst>
          </p:cNvPr>
          <p:cNvSpPr txBox="1"/>
          <p:nvPr/>
        </p:nvSpPr>
        <p:spPr>
          <a:xfrm>
            <a:off x="6151494" y="5680879"/>
            <a:ext cx="2197705" cy="516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</a:t>
            </a:r>
            <a:r>
              <a:rPr dirty="0" err="1"/>
              <a:t>hamptonresearch.com</a:t>
            </a:r>
            <a:r>
              <a:rPr dirty="0"/>
              <a:t>/product-18-mm-Mounted-CryoLoop-20-micron-624.html</a:t>
            </a:r>
          </a:p>
        </p:txBody>
      </p:sp>
      <p:sp>
        <p:nvSpPr>
          <p:cNvPr id="48" name="【14】https://www2.chemistry.msu.edu/Facilities/Crystallography/downloads/xtalgrow.pdf">
            <a:extLst>
              <a:ext uri="{FF2B5EF4-FFF2-40B4-BE49-F238E27FC236}">
                <a16:creationId xmlns:a16="http://schemas.microsoft.com/office/drawing/2014/main" id="{0D9C7186-A611-2B28-BFB4-846AB0B47DEE}"/>
              </a:ext>
            </a:extLst>
          </p:cNvPr>
          <p:cNvSpPr txBox="1"/>
          <p:nvPr/>
        </p:nvSpPr>
        <p:spPr>
          <a:xfrm>
            <a:off x="6151493" y="6344931"/>
            <a:ext cx="2157967" cy="5163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1000"/>
            </a:lvl1pPr>
          </a:lstStyle>
          <a:p>
            <a:pPr algn="just"/>
            <a:r>
              <a:rPr dirty="0"/>
              <a:t>https://www2.chemistry.msu.edu/Facilities/Crystallography/downloads/</a:t>
            </a:r>
            <a:r>
              <a:rPr dirty="0" err="1"/>
              <a:t>xtalgrow.pdf</a:t>
            </a:r>
            <a:endParaRPr dirty="0"/>
          </a:p>
        </p:txBody>
      </p:sp>
      <p:sp>
        <p:nvSpPr>
          <p:cNvPr id="49" name="【12】Sweeney et al. Journal of Applied Crystallography 36. 165-166. 10.1107/S0021889802019623. (2003)">
            <a:extLst>
              <a:ext uri="{FF2B5EF4-FFF2-40B4-BE49-F238E27FC236}">
                <a16:creationId xmlns:a16="http://schemas.microsoft.com/office/drawing/2014/main" id="{66166E0C-5D4A-9E47-CE02-5490F020FC07}"/>
              </a:ext>
            </a:extLst>
          </p:cNvPr>
          <p:cNvSpPr txBox="1"/>
          <p:nvPr/>
        </p:nvSpPr>
        <p:spPr>
          <a:xfrm>
            <a:off x="6151494" y="5017019"/>
            <a:ext cx="1782598" cy="67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algn="just">
              <a:defRPr sz="1000"/>
            </a:pPr>
            <a:r>
              <a:rPr dirty="0"/>
              <a:t>Sweeney et al. Journal of Applied Crystallography </a:t>
            </a:r>
            <a:r>
              <a:rPr b="1" dirty="0"/>
              <a:t>36</a:t>
            </a:r>
            <a:r>
              <a:rPr dirty="0"/>
              <a:t>. 165-166. 10.1107/S0021889802019623. (2003) </a:t>
            </a:r>
          </a:p>
        </p:txBody>
      </p:sp>
    </p:spTree>
    <p:extLst>
      <p:ext uri="{BB962C8B-B14F-4D97-AF65-F5344CB8AC3E}">
        <p14:creationId xmlns:p14="http://schemas.microsoft.com/office/powerpoint/2010/main" val="21937391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DFC45A-17BD-BF41-CDE3-B367DD07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CA936-B251-41D6-B449-04FF1306CAF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A64209-3DD8-FC83-4638-30AA50BEB75F}"/>
              </a:ext>
            </a:extLst>
          </p:cNvPr>
          <p:cNvSpPr/>
          <p:nvPr/>
        </p:nvSpPr>
        <p:spPr>
          <a:xfrm>
            <a:off x="2683455" y="165141"/>
            <a:ext cx="380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0BFBB8-23E7-35AE-446B-CC09E1EC1121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E7406A-9ADD-A6B9-5EB8-B55BB5E76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9" y="12061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D3D62777-2C9E-23F9-7594-0B0108C8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" y="805460"/>
            <a:ext cx="9144000" cy="53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793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98159CF-AF0C-FF23-4626-FD916AA0FF1A}"/>
              </a:ext>
            </a:extLst>
          </p:cNvPr>
          <p:cNvSpPr/>
          <p:nvPr/>
        </p:nvSpPr>
        <p:spPr>
          <a:xfrm>
            <a:off x="2683455" y="165141"/>
            <a:ext cx="380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图像处理方向的解决方案</a:t>
            </a:r>
            <a:endParaRPr lang="en-CN" altLang="zh-CN" sz="2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621CA-F70B-E21D-E9C6-E098272C62E0}"/>
              </a:ext>
            </a:extLst>
          </p:cNvPr>
          <p:cNvSpPr/>
          <p:nvPr/>
        </p:nvSpPr>
        <p:spPr>
          <a:xfrm>
            <a:off x="31022" y="769460"/>
            <a:ext cx="9108000" cy="3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B7C25F-8372-91EB-458D-6C2427CBC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9" y="12061"/>
            <a:ext cx="1107033" cy="7232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F47E7B-0010-E23C-5D5E-126DC19E580E}"/>
              </a:ext>
            </a:extLst>
          </p:cNvPr>
          <p:cNvSpPr/>
          <p:nvPr/>
        </p:nvSpPr>
        <p:spPr>
          <a:xfrm>
            <a:off x="510962" y="700454"/>
            <a:ext cx="8729133" cy="224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Image Stitching (OpenCV </a:t>
            </a:r>
            <a:r>
              <a:rPr lang="en-US" altLang="zh-CN" sz="2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createStitcher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类</a:t>
            </a:r>
            <a:r>
              <a:rPr lang="en-US" altLang="zh-CN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pPr lvl="1" algn="just">
              <a:lnSpc>
                <a:spcPct val="150000"/>
              </a:lnSpc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图像拼接：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 algn="just">
              <a:lnSpc>
                <a:spcPct val="150000"/>
              </a:lnSpc>
              <a:buAutoNum type="arabicPeriod"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预处理：膨胀、腐蚀，形态学处理（开、闭运算）；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 algn="just">
              <a:lnSpc>
                <a:spcPct val="150000"/>
              </a:lnSpc>
              <a:buAutoNum type="arabicPeriod"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SIFT/SURF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特征匹配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800100" lvl="1" indent="-342900" algn="just">
              <a:lnSpc>
                <a:spcPct val="150000"/>
              </a:lnSpc>
              <a:buAutoNum type="arabicPeriod"/>
            </a:pPr>
            <a:r>
              <a:rPr lang="en-US" altLang="zh-CN" dirty="0" err="1">
                <a:latin typeface="KaiTi" panose="02010609060101010101" pitchFamily="49" charset="-122"/>
                <a:ea typeface="KaiTi" panose="02010609060101010101" pitchFamily="49" charset="-122"/>
              </a:rPr>
              <a:t>Homography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  <a:sym typeface="Wingdings" pitchFamily="2" charset="2"/>
              </a:rPr>
              <a:t> Warping 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1" name="图片 40" descr="人戴着帽子&#10;&#10;描述已自动生成">
            <a:extLst>
              <a:ext uri="{FF2B5EF4-FFF2-40B4-BE49-F238E27FC236}">
                <a16:creationId xmlns:a16="http://schemas.microsoft.com/office/drawing/2014/main" id="{32E4FD07-81B0-BB3F-EFF9-E331EF355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" y="3125868"/>
            <a:ext cx="959881" cy="959881"/>
          </a:xfrm>
          <a:prstGeom prst="rect">
            <a:avLst/>
          </a:prstGeom>
        </p:spPr>
      </p:pic>
      <p:pic>
        <p:nvPicPr>
          <p:cNvPr id="50" name="图片 49" descr="女人戴着帽子&#10;&#10;描述已自动生成">
            <a:extLst>
              <a:ext uri="{FF2B5EF4-FFF2-40B4-BE49-F238E27FC236}">
                <a16:creationId xmlns:a16="http://schemas.microsoft.com/office/drawing/2014/main" id="{8BDEDCBA-EA6B-2783-11A8-5E0A5B8AE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" y="4429423"/>
            <a:ext cx="959881" cy="959881"/>
          </a:xfrm>
          <a:prstGeom prst="rect">
            <a:avLst/>
          </a:prstGeom>
        </p:spPr>
      </p:pic>
      <p:pic>
        <p:nvPicPr>
          <p:cNvPr id="52" name="图片 51" descr="女人戴着帽子&#10;&#10;描述已自动生成">
            <a:extLst>
              <a:ext uri="{FF2B5EF4-FFF2-40B4-BE49-F238E27FC236}">
                <a16:creationId xmlns:a16="http://schemas.microsoft.com/office/drawing/2014/main" id="{CA63F061-4767-2B68-0375-0CE722D08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" y="5732978"/>
            <a:ext cx="959881" cy="959881"/>
          </a:xfrm>
          <a:prstGeom prst="rect">
            <a:avLst/>
          </a:prstGeom>
        </p:spPr>
      </p:pic>
      <p:pic>
        <p:nvPicPr>
          <p:cNvPr id="54" name="图片 53" descr="女人戴着帽子&#10;&#10;描述已自动生成">
            <a:extLst>
              <a:ext uri="{FF2B5EF4-FFF2-40B4-BE49-F238E27FC236}">
                <a16:creationId xmlns:a16="http://schemas.microsoft.com/office/drawing/2014/main" id="{C3AA3265-D5E8-C2D6-8515-990811952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55" y="3122479"/>
            <a:ext cx="959881" cy="959881"/>
          </a:xfrm>
          <a:prstGeom prst="rect">
            <a:avLst/>
          </a:prstGeom>
        </p:spPr>
      </p:pic>
      <p:pic>
        <p:nvPicPr>
          <p:cNvPr id="56" name="图片 55" descr="女人戴着帽子&#10;&#10;描述已自动生成">
            <a:extLst>
              <a:ext uri="{FF2B5EF4-FFF2-40B4-BE49-F238E27FC236}">
                <a16:creationId xmlns:a16="http://schemas.microsoft.com/office/drawing/2014/main" id="{E9C8FF32-D639-D567-2FC2-92AE29E07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55" y="4422875"/>
            <a:ext cx="966429" cy="966429"/>
          </a:xfrm>
          <a:prstGeom prst="rect">
            <a:avLst/>
          </a:prstGeom>
        </p:spPr>
      </p:pic>
      <p:pic>
        <p:nvPicPr>
          <p:cNvPr id="58" name="图片 57" descr="女人戴着帽子&#10;&#10;描述已自动生成">
            <a:extLst>
              <a:ext uri="{FF2B5EF4-FFF2-40B4-BE49-F238E27FC236}">
                <a16:creationId xmlns:a16="http://schemas.microsoft.com/office/drawing/2014/main" id="{54DC5513-63A9-A0C6-AEC3-50D9E3D24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02" y="5732977"/>
            <a:ext cx="959882" cy="959882"/>
          </a:xfrm>
          <a:prstGeom prst="rect">
            <a:avLst/>
          </a:prstGeom>
        </p:spPr>
      </p:pic>
      <p:pic>
        <p:nvPicPr>
          <p:cNvPr id="60" name="图片 59" descr="女人戴着帽子&#10;&#10;描述已自动生成">
            <a:extLst>
              <a:ext uri="{FF2B5EF4-FFF2-40B4-BE49-F238E27FC236}">
                <a16:creationId xmlns:a16="http://schemas.microsoft.com/office/drawing/2014/main" id="{68F8D635-BE5A-A5CE-0151-E9F74C1FE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7" y="3122479"/>
            <a:ext cx="959882" cy="959882"/>
          </a:xfrm>
          <a:prstGeom prst="rect">
            <a:avLst/>
          </a:prstGeom>
        </p:spPr>
      </p:pic>
      <p:pic>
        <p:nvPicPr>
          <p:cNvPr id="62" name="图片 61" descr="女人戴着帽子&#10;&#10;描述已自动生成">
            <a:extLst>
              <a:ext uri="{FF2B5EF4-FFF2-40B4-BE49-F238E27FC236}">
                <a16:creationId xmlns:a16="http://schemas.microsoft.com/office/drawing/2014/main" id="{39E3629D-7B27-73AC-2CA1-CF1BAC984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36" y="4422874"/>
            <a:ext cx="966430" cy="966430"/>
          </a:xfrm>
          <a:prstGeom prst="rect">
            <a:avLst/>
          </a:prstGeom>
        </p:spPr>
      </p:pic>
      <p:pic>
        <p:nvPicPr>
          <p:cNvPr id="64" name="图片 63" descr="女人戴着帽子&#10;&#10;描述已自动生成">
            <a:extLst>
              <a:ext uri="{FF2B5EF4-FFF2-40B4-BE49-F238E27FC236}">
                <a16:creationId xmlns:a16="http://schemas.microsoft.com/office/drawing/2014/main" id="{F9DFB5C2-5217-1490-E85B-8CA2142DDA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7" y="5729817"/>
            <a:ext cx="959882" cy="959882"/>
          </a:xfrm>
          <a:prstGeom prst="rect">
            <a:avLst/>
          </a:prstGeom>
        </p:spPr>
      </p:pic>
      <p:pic>
        <p:nvPicPr>
          <p:cNvPr id="66" name="图片 65" descr="女人戴着帽子&#10;&#10;描述已自动生成">
            <a:extLst>
              <a:ext uri="{FF2B5EF4-FFF2-40B4-BE49-F238E27FC236}">
                <a16:creationId xmlns:a16="http://schemas.microsoft.com/office/drawing/2014/main" id="{612DD248-0565-0B55-1CEB-BD635FA34E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81" y="3115827"/>
            <a:ext cx="3573872" cy="3573872"/>
          </a:xfrm>
          <a:prstGeom prst="rect">
            <a:avLst/>
          </a:prstGeom>
        </p:spPr>
      </p:pic>
      <p:sp>
        <p:nvSpPr>
          <p:cNvPr id="67" name="右箭头 66">
            <a:extLst>
              <a:ext uri="{FF2B5EF4-FFF2-40B4-BE49-F238E27FC236}">
                <a16:creationId xmlns:a16="http://schemas.microsoft.com/office/drawing/2014/main" id="{48EC9DB9-56BA-CC35-DF25-E3305BFDE876}"/>
              </a:ext>
            </a:extLst>
          </p:cNvPr>
          <p:cNvSpPr/>
          <p:nvPr/>
        </p:nvSpPr>
        <p:spPr>
          <a:xfrm>
            <a:off x="4458118" y="4631944"/>
            <a:ext cx="601133" cy="55483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0602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17260</TotalTime>
  <Words>611</Words>
  <Application>Microsoft Macintosh PowerPoint</Application>
  <PresentationFormat>全屏显示(4:3)</PresentationFormat>
  <Paragraphs>103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SimHei</vt:lpstr>
      <vt:lpstr>KaiTi</vt:lpstr>
      <vt:lpstr>Arial</vt:lpstr>
      <vt:lpstr>Calibri</vt:lpstr>
      <vt:lpstr>Calibri Light</vt:lpstr>
      <vt:lpstr>Graphik-Medium</vt:lpstr>
      <vt:lpstr>Wingdings</vt:lpstr>
      <vt:lpstr>Office 主题</vt:lpstr>
      <vt:lpstr>前沿图像处理算法在同步辐射成像实验中的应用</vt:lpstr>
      <vt:lpstr>报告纲要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zxy</dc:creator>
  <cp:keywords/>
  <dc:description/>
  <cp:lastModifiedBy>Chun Li</cp:lastModifiedBy>
  <cp:revision>4156</cp:revision>
  <cp:lastPrinted>2020-05-08T01:28:47Z</cp:lastPrinted>
  <dcterms:created xsi:type="dcterms:W3CDTF">2018-05-09T11:41:00Z</dcterms:created>
  <dcterms:modified xsi:type="dcterms:W3CDTF">2022-06-29T02:00:12Z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