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9"/>
  </p:notesMasterIdLst>
  <p:sldIdLst>
    <p:sldId id="258" r:id="rId2"/>
    <p:sldId id="257" r:id="rId3"/>
    <p:sldId id="305" r:id="rId4"/>
    <p:sldId id="323" r:id="rId5"/>
    <p:sldId id="324" r:id="rId6"/>
    <p:sldId id="283" r:id="rId7"/>
    <p:sldId id="306" r:id="rId8"/>
    <p:sldId id="284" r:id="rId9"/>
    <p:sldId id="285" r:id="rId10"/>
    <p:sldId id="314" r:id="rId11"/>
    <p:sldId id="315" r:id="rId12"/>
    <p:sldId id="286" r:id="rId13"/>
    <p:sldId id="318" r:id="rId14"/>
    <p:sldId id="319" r:id="rId15"/>
    <p:sldId id="287" r:id="rId16"/>
    <p:sldId id="327" r:id="rId17"/>
    <p:sldId id="326" r:id="rId1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01" autoAdjust="0"/>
  </p:normalViewPr>
  <p:slideViewPr>
    <p:cSldViewPr showGuides="1">
      <p:cViewPr varScale="1">
        <p:scale>
          <a:sx n="92" d="100"/>
          <a:sy n="92" d="100"/>
        </p:scale>
        <p:origin x="1278" y="78"/>
      </p:cViewPr>
      <p:guideLst>
        <p:guide orient="horz" pos="2160"/>
        <p:guide pos="38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各位老师，同学大家好，我是，来自，报告题目</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51765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加入新的应变源</a:t>
            </a:r>
            <a:endParaRPr lang="en-US" altLang="zh-CN" dirty="0"/>
          </a:p>
          <a:p>
            <a:r>
              <a:rPr lang="zh-CN" altLang="en-US" dirty="0"/>
              <a:t>与铬元素的浓度相关</a:t>
            </a:r>
            <a:endParaRPr lang="en-US" altLang="zh-CN" dirty="0"/>
          </a:p>
          <a:p>
            <a:r>
              <a:rPr lang="zh-CN" altLang="en-US" dirty="0"/>
              <a:t>菲克定律 </a:t>
            </a:r>
            <a:endParaRPr lang="en-US" altLang="zh-CN" dirty="0"/>
          </a:p>
          <a:p>
            <a:r>
              <a:rPr lang="zh-CN" altLang="en-US" dirty="0"/>
              <a:t>扩散形变与扩散形变</a:t>
            </a:r>
            <a:endParaRPr lang="en-US" altLang="zh-CN" dirty="0"/>
          </a:p>
          <a:p>
            <a:r>
              <a:rPr lang="zh-CN" altLang="en-US" dirty="0"/>
              <a:t>改变温度</a:t>
            </a:r>
            <a:endParaRPr lang="en-US" altLang="zh-CN" dirty="0"/>
          </a:p>
          <a:p>
            <a:r>
              <a:rPr lang="zh-CN" altLang="en-US" dirty="0"/>
              <a:t>改变</a:t>
            </a:r>
            <a:r>
              <a:rPr lang="en-US" altLang="zh-CN" dirty="0" err="1"/>
              <a:t>ita</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365585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添加扩散形变再金属侧</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716362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简单的有限元模拟</a:t>
            </a:r>
            <a:endParaRPr lang="en-US" altLang="zh-CN" dirty="0"/>
          </a:p>
          <a:p>
            <a:r>
              <a:rPr lang="zh-CN" altLang="en-US" dirty="0"/>
              <a:t>三层结构</a:t>
            </a:r>
            <a:endParaRPr lang="en-US" altLang="zh-CN" dirty="0"/>
          </a:p>
          <a:p>
            <a:r>
              <a:rPr lang="zh-CN" altLang="en-US" dirty="0"/>
              <a:t>三阶段</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354839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应力云图</a:t>
            </a:r>
            <a:endParaRPr lang="en-US" altLang="zh-CN" dirty="0"/>
          </a:p>
          <a:p>
            <a:r>
              <a:rPr lang="zh-CN" altLang="en-US" dirty="0"/>
              <a:t>应力集中</a:t>
            </a:r>
            <a:endParaRPr lang="en-US" altLang="zh-CN" dirty="0"/>
          </a:p>
          <a:p>
            <a:r>
              <a:rPr lang="en-US" altLang="zh-CN" dirty="0"/>
              <a:t>XY</a:t>
            </a:r>
            <a:r>
              <a:rPr lang="zh-CN" altLang="en-US" dirty="0"/>
              <a:t>方向各向同性</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57013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沿中心路径画图</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805049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2710797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95630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 其次 之后 然后 最后</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30469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之前的老师 </a:t>
            </a:r>
            <a:endParaRPr lang="en-US" altLang="zh-CN" dirty="0"/>
          </a:p>
          <a:p>
            <a:r>
              <a:rPr lang="zh-CN" altLang="en-US" dirty="0"/>
              <a:t>在极端的环境中</a:t>
            </a:r>
            <a:r>
              <a:rPr lang="en-US" altLang="zh-CN" dirty="0"/>
              <a:t> </a:t>
            </a:r>
            <a:r>
              <a:rPr lang="zh-CN" altLang="en-US" dirty="0"/>
              <a:t>抗氧化，高强度，耐腐蚀</a:t>
            </a:r>
            <a:r>
              <a:rPr lang="en-US" altLang="zh-CN" dirty="0"/>
              <a:t> </a:t>
            </a:r>
            <a:r>
              <a:rPr lang="zh-CN" altLang="en-US" dirty="0"/>
              <a:t>氧化过程</a:t>
            </a:r>
            <a:r>
              <a:rPr lang="en-US" altLang="zh-CN" dirty="0"/>
              <a:t> </a:t>
            </a:r>
            <a:r>
              <a:rPr lang="zh-CN" altLang="en-US" dirty="0"/>
              <a:t>化学反应</a:t>
            </a:r>
            <a:r>
              <a:rPr lang="en-US" altLang="zh-CN" dirty="0"/>
              <a:t> </a:t>
            </a:r>
            <a:r>
              <a:rPr lang="zh-CN" altLang="en-US" dirty="0"/>
              <a:t>金属阳离子与氧气阴离子</a:t>
            </a:r>
            <a:r>
              <a:rPr lang="en-US" altLang="zh-CN" dirty="0"/>
              <a:t> </a:t>
            </a:r>
            <a:r>
              <a:rPr lang="zh-CN" altLang="en-US" dirty="0"/>
              <a:t>金属表面</a:t>
            </a:r>
            <a:r>
              <a:rPr lang="en-US" altLang="zh-CN" dirty="0"/>
              <a:t> </a:t>
            </a:r>
            <a:r>
              <a:rPr lang="zh-CN" altLang="en-US" dirty="0"/>
              <a:t>侧面面积相对于上下表面小</a:t>
            </a:r>
            <a:r>
              <a:rPr lang="en-US" altLang="zh-CN" dirty="0"/>
              <a:t> </a:t>
            </a:r>
            <a:r>
              <a:rPr lang="zh-CN" altLang="en-US" dirty="0"/>
              <a:t>三层系统</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胡克定律</a:t>
            </a:r>
            <a:r>
              <a:rPr lang="en-US" altLang="zh-CN" dirty="0"/>
              <a:t> </a:t>
            </a:r>
            <a:r>
              <a:rPr lang="zh-CN" altLang="en-US" dirty="0"/>
              <a:t>杨氏模量泊松比</a:t>
            </a:r>
            <a:r>
              <a:rPr lang="en-US" altLang="zh-CN" dirty="0"/>
              <a:t> </a:t>
            </a:r>
            <a:r>
              <a:rPr lang="en-US" altLang="zh-CN" dirty="0" err="1"/>
              <a:t>norton</a:t>
            </a:r>
            <a:r>
              <a:rPr lang="en-US" altLang="zh-CN" dirty="0"/>
              <a:t> </a:t>
            </a:r>
            <a:r>
              <a:rPr lang="en-US" altLang="zh-CN" dirty="0" err="1"/>
              <a:t>hoff</a:t>
            </a:r>
            <a:r>
              <a:rPr lang="en-US" altLang="zh-CN" dirty="0"/>
              <a:t> </a:t>
            </a:r>
            <a:r>
              <a:rPr lang="zh-CN" altLang="en-US" dirty="0"/>
              <a:t>模型</a:t>
            </a:r>
            <a:r>
              <a:rPr lang="en-US" altLang="zh-CN" dirty="0"/>
              <a:t> </a:t>
            </a:r>
            <a:r>
              <a:rPr lang="zh-CN" altLang="en-US" dirty="0"/>
              <a:t>粘塑性参数</a:t>
            </a:r>
            <a:r>
              <a:rPr lang="en-US" altLang="zh-CN" dirty="0"/>
              <a:t>J</a:t>
            </a:r>
            <a:r>
              <a:rPr lang="zh-CN" altLang="en-US" dirty="0"/>
              <a:t>与</a:t>
            </a:r>
            <a:r>
              <a:rPr lang="en-US" altLang="zh-CN" dirty="0"/>
              <a:t>N </a:t>
            </a:r>
            <a:r>
              <a:rPr lang="zh-CN" altLang="en-US" dirty="0"/>
              <a:t>膨胀系数</a:t>
            </a:r>
            <a:r>
              <a:rPr lang="en-US" altLang="zh-CN" dirty="0"/>
              <a:t> </a:t>
            </a:r>
            <a:r>
              <a:rPr lang="zh-CN" altLang="en-US" dirty="0"/>
              <a:t>氧化层生长参数</a:t>
            </a:r>
            <a:r>
              <a:rPr lang="en-US" altLang="zh-CN" dirty="0"/>
              <a:t>Dox </a:t>
            </a:r>
            <a:r>
              <a:rPr lang="zh-CN" altLang="en-US" dirty="0"/>
              <a:t>氧化动力学参数</a:t>
            </a:r>
            <a:r>
              <a:rPr lang="en-US" altLang="zh-CN" dirty="0"/>
              <a:t>Ap</a:t>
            </a:r>
          </a:p>
          <a:p>
            <a:r>
              <a:rPr lang="zh-CN" altLang="en-US" dirty="0"/>
              <a:t>解析解，氧化层中的应力的导数</a:t>
            </a:r>
            <a:endParaRPr lang="en-US" altLang="zh-CN" dirty="0"/>
          </a:p>
          <a:p>
            <a:r>
              <a:rPr lang="en-US" altLang="zh-CN" sz="1800" dirty="0">
                <a:solidFill>
                  <a:srgbClr val="000000"/>
                </a:solidFill>
                <a:effectLst/>
                <a:latin typeface="Calibri" panose="020F0502020204030204" pitchFamily="34" charset="0"/>
              </a:rPr>
              <a:t>1 </a:t>
            </a:r>
            <a:r>
              <a:rPr lang="zh-CN" altLang="en-US" sz="1800" dirty="0">
                <a:solidFill>
                  <a:srgbClr val="000000"/>
                </a:solidFill>
                <a:effectLst/>
                <a:latin typeface="Calibri" panose="020F0502020204030204" pitchFamily="34" charset="0"/>
              </a:rPr>
              <a:t>几何参数 </a:t>
            </a:r>
            <a:r>
              <a:rPr lang="en-US" altLang="zh-CN" sz="1800" dirty="0">
                <a:solidFill>
                  <a:srgbClr val="000000"/>
                </a:solidFill>
                <a:effectLst/>
                <a:latin typeface="Calibri" panose="020F0502020204030204" pitchFamily="34" charset="0"/>
              </a:rPr>
              <a:t>hm and 10 </a:t>
            </a:r>
            <a:r>
              <a:rPr lang="zh-CN" altLang="en-US" sz="1800" dirty="0">
                <a:solidFill>
                  <a:srgbClr val="000000"/>
                </a:solidFill>
                <a:effectLst/>
                <a:latin typeface="Calibri" panose="020F0502020204030204" pitchFamily="34" charset="0"/>
              </a:rPr>
              <a:t>材料参数</a:t>
            </a:r>
            <a:r>
              <a:rPr lang="en-US" altLang="zh-CN" sz="1800" dirty="0">
                <a:solidFill>
                  <a:srgbClr val="000000"/>
                </a:solidFill>
                <a:effectLst/>
                <a:latin typeface="Calibri" panose="020F0502020204030204" pitchFamily="34" charset="0"/>
              </a:rPr>
              <a:t>: </a:t>
            </a:r>
            <a:r>
              <a:rPr lang="en-US" altLang="zh-CN" sz="1800" dirty="0" err="1">
                <a:solidFill>
                  <a:srgbClr val="000000"/>
                </a:solidFill>
                <a:effectLst/>
                <a:latin typeface="Cambria Math" panose="02040503050406030204" pitchFamily="18" charset="0"/>
              </a:rPr>
              <a:t>νm</a:t>
            </a:r>
            <a:r>
              <a:rPr lang="en-US" altLang="zh-CN" sz="1800" dirty="0">
                <a:solidFill>
                  <a:srgbClr val="000000"/>
                </a:solidFill>
                <a:effectLst/>
                <a:latin typeface="Calibri" panose="020F0502020204030204" pitchFamily="34" charset="0"/>
              </a:rPr>
              <a:t>, </a:t>
            </a:r>
            <a:r>
              <a:rPr lang="en-US" altLang="zh-CN" sz="1800" dirty="0" err="1">
                <a:solidFill>
                  <a:srgbClr val="000000"/>
                </a:solidFill>
                <a:effectLst/>
                <a:latin typeface="Cambria Math" panose="02040503050406030204" pitchFamily="18" charset="0"/>
              </a:rPr>
              <a:t>Em</a:t>
            </a:r>
            <a:r>
              <a:rPr lang="en-US" altLang="zh-CN" sz="1800" dirty="0">
                <a:solidFill>
                  <a:srgbClr val="000000"/>
                </a:solidFill>
                <a:effectLst/>
                <a:latin typeface="Calibri" panose="020F0502020204030204" pitchFamily="34" charset="0"/>
              </a:rPr>
              <a:t>, </a:t>
            </a:r>
            <a:r>
              <a:rPr lang="en-US" altLang="zh-CN" sz="1800" dirty="0" err="1">
                <a:solidFill>
                  <a:srgbClr val="000000"/>
                </a:solidFill>
                <a:effectLst/>
                <a:latin typeface="Cambria Math" panose="02040503050406030204" pitchFamily="18" charset="0"/>
              </a:rPr>
              <a:t>νox</a:t>
            </a:r>
            <a:r>
              <a:rPr lang="en-US" altLang="zh-CN" sz="1800" dirty="0">
                <a:solidFill>
                  <a:srgbClr val="000000"/>
                </a:solidFill>
                <a:effectLst/>
                <a:latin typeface="Calibri" panose="020F0502020204030204" pitchFamily="34" charset="0"/>
              </a:rPr>
              <a:t>, </a:t>
            </a:r>
            <a:r>
              <a:rPr lang="en-US" altLang="zh-CN" sz="1800" dirty="0" err="1">
                <a:solidFill>
                  <a:srgbClr val="000000"/>
                </a:solidFill>
                <a:effectLst/>
                <a:latin typeface="Cambria Math" panose="02040503050406030204" pitchFamily="18" charset="0"/>
              </a:rPr>
              <a:t>Eox</a:t>
            </a:r>
            <a:r>
              <a:rPr lang="en-US" altLang="zh-CN" sz="1800" dirty="0">
                <a:solidFill>
                  <a:srgbClr val="000000"/>
                </a:solidFill>
                <a:effectLst/>
                <a:latin typeface="Calibri" panose="020F0502020204030204" pitchFamily="34" charset="0"/>
              </a:rPr>
              <a:t>, </a:t>
            </a:r>
            <a:r>
              <a:rPr lang="en-US" altLang="zh-CN" sz="1800" dirty="0">
                <a:solidFill>
                  <a:srgbClr val="000000"/>
                </a:solidFill>
                <a:effectLst/>
                <a:latin typeface="Cambria Math" panose="02040503050406030204" pitchFamily="18" charset="0"/>
              </a:rPr>
              <a:t>Ap</a:t>
            </a:r>
            <a:r>
              <a:rPr lang="en-US" altLang="zh-CN" sz="1800" dirty="0">
                <a:solidFill>
                  <a:srgbClr val="000000"/>
                </a:solidFill>
                <a:effectLst/>
                <a:latin typeface="Calibri" panose="020F0502020204030204" pitchFamily="34" charset="0"/>
              </a:rPr>
              <a:t>, </a:t>
            </a:r>
            <a:r>
              <a:rPr lang="en-US" altLang="zh-CN" sz="1800" dirty="0" err="1">
                <a:solidFill>
                  <a:srgbClr val="000000"/>
                </a:solidFill>
                <a:effectLst/>
                <a:latin typeface="Cambria Math" panose="02040503050406030204" pitchFamily="18" charset="0"/>
              </a:rPr>
              <a:t>Jm</a:t>
            </a:r>
            <a:r>
              <a:rPr lang="en-US" altLang="zh-CN" sz="1800" dirty="0">
                <a:solidFill>
                  <a:srgbClr val="000000"/>
                </a:solidFill>
                <a:effectLst/>
                <a:latin typeface="Calibri" panose="020F0502020204030204" pitchFamily="34" charset="0"/>
              </a:rPr>
              <a:t>, </a:t>
            </a:r>
            <a:r>
              <a:rPr lang="en-US" altLang="zh-CN" sz="1800" dirty="0">
                <a:solidFill>
                  <a:srgbClr val="000000"/>
                </a:solidFill>
                <a:effectLst/>
                <a:latin typeface="Cambria Math" panose="02040503050406030204" pitchFamily="18" charset="0"/>
              </a:rPr>
              <a:t>Nm</a:t>
            </a:r>
            <a:r>
              <a:rPr lang="en-US" altLang="zh-CN" sz="1800" dirty="0">
                <a:solidFill>
                  <a:srgbClr val="000000"/>
                </a:solidFill>
                <a:effectLst/>
                <a:latin typeface="Calibri" panose="020F0502020204030204" pitchFamily="34" charset="0"/>
              </a:rPr>
              <a:t>, </a:t>
            </a:r>
            <a:r>
              <a:rPr lang="en-US" altLang="zh-CN" sz="1800" dirty="0" err="1">
                <a:solidFill>
                  <a:srgbClr val="000000"/>
                </a:solidFill>
                <a:effectLst/>
                <a:latin typeface="Cambria Math" panose="02040503050406030204" pitchFamily="18" charset="0"/>
              </a:rPr>
              <a:t>Jox</a:t>
            </a:r>
            <a:r>
              <a:rPr lang="en-US" altLang="zh-CN" sz="1800" dirty="0">
                <a:solidFill>
                  <a:srgbClr val="000000"/>
                </a:solidFill>
                <a:effectLst/>
                <a:latin typeface="Calibri" panose="020F0502020204030204" pitchFamily="34" charset="0"/>
              </a:rPr>
              <a:t>, </a:t>
            </a:r>
            <a:r>
              <a:rPr lang="en-US" altLang="zh-CN" sz="1800" dirty="0" err="1">
                <a:solidFill>
                  <a:srgbClr val="000000"/>
                </a:solidFill>
                <a:effectLst/>
                <a:latin typeface="Cambria Math" panose="02040503050406030204" pitchFamily="18" charset="0"/>
              </a:rPr>
              <a:t>Nox</a:t>
            </a:r>
            <a:r>
              <a:rPr lang="en-US" altLang="zh-CN" sz="1800" dirty="0">
                <a:solidFill>
                  <a:srgbClr val="000000"/>
                </a:solidFill>
                <a:effectLst/>
                <a:latin typeface="Cambria Math" panose="02040503050406030204" pitchFamily="18" charset="0"/>
              </a:rPr>
              <a:t> </a:t>
            </a:r>
            <a:r>
              <a:rPr lang="en-US" altLang="zh-CN" sz="1800" dirty="0">
                <a:solidFill>
                  <a:srgbClr val="000000"/>
                </a:solidFill>
                <a:effectLst/>
                <a:latin typeface="Calibri" panose="020F0502020204030204" pitchFamily="34" charset="0"/>
              </a:rPr>
              <a:t>and </a:t>
            </a:r>
            <a:r>
              <a:rPr lang="en-US" altLang="zh-CN" sz="1800" dirty="0">
                <a:solidFill>
                  <a:srgbClr val="000000"/>
                </a:solidFill>
                <a:effectLst/>
                <a:latin typeface="Cambria Math" panose="02040503050406030204" pitchFamily="18" charset="0"/>
              </a:rPr>
              <a:t>Dox</a:t>
            </a:r>
          </a:p>
          <a:p>
            <a:r>
              <a:rPr lang="zh-CN" altLang="en-US" dirty="0"/>
              <a:t>一些测量 一些优化</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基本原理</a:t>
            </a:r>
            <a:endParaRPr lang="en-US" altLang="zh-CN" dirty="0"/>
          </a:p>
          <a:p>
            <a:r>
              <a:rPr lang="zh-CN" altLang="en-US" dirty="0"/>
              <a:t>晶面 峰 受力 晶面间距变化 峰位置变化</a:t>
            </a:r>
            <a:endParaRPr lang="en-US" altLang="zh-CN" dirty="0"/>
          </a:p>
          <a:p>
            <a:r>
              <a:rPr lang="zh-CN" altLang="en-US" dirty="0"/>
              <a:t>理论峰 半高峰宽 峰位置 最大峰值 背景噪音</a:t>
            </a:r>
            <a:endParaRPr lang="en-US" altLang="zh-CN" dirty="0"/>
          </a:p>
          <a:p>
            <a:r>
              <a:rPr lang="zh-CN" altLang="en-US" dirty="0"/>
              <a:t>实际结果 拟合 得到以上数据 </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93130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反射模式</a:t>
            </a:r>
            <a:r>
              <a:rPr lang="en-US" altLang="zh-CN" dirty="0"/>
              <a:t>-</a:t>
            </a:r>
            <a:r>
              <a:rPr lang="zh-CN" altLang="en-US" dirty="0"/>
              <a:t>氧化层 原位</a:t>
            </a:r>
            <a:r>
              <a:rPr lang="en-US" altLang="zh-CN" dirty="0" err="1"/>
              <a:t>i</a:t>
            </a:r>
            <a:r>
              <a:rPr lang="zh-CN" altLang="en-US" dirty="0"/>
              <a:t>实验 加热 氧化层生长 应力</a:t>
            </a:r>
            <a:endParaRPr lang="en-US" altLang="zh-CN" dirty="0"/>
          </a:p>
          <a:p>
            <a:r>
              <a:rPr lang="zh-CN" altLang="en-US" dirty="0"/>
              <a:t>透射模式</a:t>
            </a:r>
            <a:r>
              <a:rPr lang="en-US" altLang="zh-CN" dirty="0"/>
              <a:t>-</a:t>
            </a:r>
            <a:r>
              <a:rPr lang="zh-CN" altLang="en-US" dirty="0"/>
              <a:t>金属层 沿</a:t>
            </a:r>
            <a:r>
              <a:rPr lang="en-US" altLang="zh-CN" dirty="0"/>
              <a:t>Z</a:t>
            </a:r>
            <a:r>
              <a:rPr lang="zh-CN" altLang="en-US" dirty="0"/>
              <a:t>轴方向移动，</a:t>
            </a:r>
            <a:r>
              <a:rPr lang="en-US" altLang="zh-CN" dirty="0"/>
              <a:t>10um/s </a:t>
            </a:r>
            <a:r>
              <a:rPr lang="zh-CN" altLang="en-US" dirty="0"/>
              <a:t>，相机帧率</a:t>
            </a:r>
            <a:r>
              <a:rPr lang="en-US" altLang="zh-CN" dirty="0"/>
              <a:t>10hz</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初始数据衍射环，切分</a:t>
            </a:r>
            <a:r>
              <a:rPr lang="en-US" altLang="zh-CN" dirty="0"/>
              <a:t>gamma</a:t>
            </a:r>
            <a:r>
              <a:rPr lang="zh-CN" altLang="en-US" dirty="0"/>
              <a:t>，小扇形区域积分，亮度随</a:t>
            </a:r>
            <a:r>
              <a:rPr lang="en-US" altLang="zh-CN" dirty="0"/>
              <a:t>theta</a:t>
            </a:r>
            <a:r>
              <a:rPr lang="zh-CN" altLang="en-US" dirty="0"/>
              <a:t>的曲线，多种拟合方法，所有</a:t>
            </a:r>
            <a:r>
              <a:rPr lang="en-US" altLang="zh-CN" dirty="0"/>
              <a:t>gamma</a:t>
            </a:r>
            <a:r>
              <a:rPr lang="zh-CN" altLang="en-US" dirty="0"/>
              <a:t>角所有峰的拟合，对于特定峰 </a:t>
            </a:r>
            <a:r>
              <a:rPr lang="en-US" altLang="zh-CN" dirty="0"/>
              <a:t>sin2psi </a:t>
            </a:r>
            <a:r>
              <a:rPr lang="zh-CN" altLang="en-US" dirty="0"/>
              <a:t>方法 斜率 应力</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29262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首先温度加载，温度梯度 膨胀系数 应力变化</a:t>
            </a:r>
            <a:endParaRPr lang="en-US" altLang="zh-CN" dirty="0"/>
          </a:p>
          <a:p>
            <a:r>
              <a:rPr lang="zh-CN" altLang="en-US" dirty="0"/>
              <a:t>应力变化，绝对值 升高降低 粘塑性蠕变</a:t>
            </a:r>
            <a:endParaRPr lang="en-US" altLang="zh-CN" dirty="0"/>
          </a:p>
          <a:p>
            <a:r>
              <a:rPr lang="zh-CN" altLang="en-US" dirty="0"/>
              <a:t>待优化参数</a:t>
            </a:r>
            <a:r>
              <a:rPr lang="zh-CN" altLang="en-US" sz="1200" dirty="0"/>
              <a:t>粘塑性参数</a:t>
            </a:r>
            <a:r>
              <a:rPr lang="en-US" altLang="zh-CN" sz="1200" dirty="0" err="1"/>
              <a:t>Jox</a:t>
            </a:r>
            <a:r>
              <a:rPr lang="zh-CN" altLang="en-US" sz="1200" dirty="0"/>
              <a:t>与氧化层生长参数</a:t>
            </a:r>
            <a:r>
              <a:rPr lang="en-US" altLang="zh-CN" sz="1200" dirty="0"/>
              <a:t>Dox</a:t>
            </a:r>
          </a:p>
          <a:p>
            <a:r>
              <a:rPr lang="zh-CN" altLang="en-US" sz="1200" dirty="0"/>
              <a:t>热重分析仪</a:t>
            </a:r>
            <a:endParaRPr lang="en-US" altLang="zh-CN" sz="1200" dirty="0"/>
          </a:p>
          <a:p>
            <a:r>
              <a:rPr lang="zh-CN" altLang="en-US" sz="1200" dirty="0"/>
              <a:t>因为高温形成的氧化层有保护作用，低温氧化层不再生长 </a:t>
            </a:r>
            <a:endParaRPr lang="en-US" altLang="zh-CN" sz="1200" dirty="0"/>
          </a:p>
          <a:p>
            <a:r>
              <a:rPr lang="zh-CN" altLang="en-US" sz="1200" dirty="0"/>
              <a:t>优化低温粘塑性参数</a:t>
            </a:r>
            <a:r>
              <a:rPr lang="en-US" altLang="zh-CN" sz="1200" dirty="0" err="1"/>
              <a:t>Jox</a:t>
            </a:r>
            <a:r>
              <a:rPr lang="en-US" altLang="zh-CN" sz="1200" dirty="0"/>
              <a:t> 900 800 700</a:t>
            </a:r>
          </a:p>
          <a:p>
            <a:r>
              <a:rPr lang="zh-CN" altLang="en-US" sz="1200" dirty="0"/>
              <a:t>反推高温粘塑性参数</a:t>
            </a:r>
            <a:r>
              <a:rPr lang="en-US" altLang="zh-CN" sz="1200" dirty="0" err="1"/>
              <a:t>Jox</a:t>
            </a:r>
            <a:r>
              <a:rPr lang="en-US" altLang="zh-CN" sz="1200" dirty="0"/>
              <a:t> 1000</a:t>
            </a:r>
          </a:p>
          <a:p>
            <a:r>
              <a:rPr lang="zh-CN" altLang="en-US" sz="1200" dirty="0"/>
              <a:t>优化高温粘塑性参数</a:t>
            </a:r>
            <a:r>
              <a:rPr lang="en-US" altLang="zh-CN" sz="1200" dirty="0" err="1"/>
              <a:t>Jox</a:t>
            </a:r>
            <a:r>
              <a:rPr lang="zh-CN" altLang="en-US" sz="1200" dirty="0"/>
              <a:t>与氧化层生长参数</a:t>
            </a:r>
            <a:r>
              <a:rPr lang="en-US" altLang="zh-CN" sz="1200" dirty="0"/>
              <a:t>Dox</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应力空间分布</a:t>
            </a:r>
            <a:endParaRPr lang="en-US" altLang="zh-CN" dirty="0"/>
          </a:p>
          <a:p>
            <a:r>
              <a:rPr lang="zh-CN" altLang="en-US" dirty="0"/>
              <a:t>三个方向 平均</a:t>
            </a:r>
            <a:endParaRPr lang="en-US" altLang="zh-CN" dirty="0"/>
          </a:p>
          <a:p>
            <a:r>
              <a:rPr lang="zh-CN" altLang="en-US" dirty="0"/>
              <a:t>金属层与氧化层界面 在金属侧</a:t>
            </a:r>
            <a:r>
              <a:rPr lang="en-US" altLang="zh-CN" dirty="0"/>
              <a:t>0-20</a:t>
            </a:r>
            <a:r>
              <a:rPr lang="zh-CN" altLang="en-US" dirty="0"/>
              <a:t>微米内 应力梯度</a:t>
            </a:r>
            <a:endParaRPr lang="en-US" altLang="zh-CN" dirty="0"/>
          </a:p>
          <a:p>
            <a:r>
              <a:rPr lang="zh-CN" altLang="en-US" dirty="0"/>
              <a:t>四个样品</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27368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609600" y="274638"/>
            <a:ext cx="8026400" cy="5851525"/>
          </a:xfr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auto"/>
            <a:r>
              <a:rPr lang="zh-CN" altLang="en-US" strike="noStrike" noProof="1"/>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dirty="0"/>
              <a:t>单击此处编辑母版标题样式</a:t>
            </a:r>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t>2022/6/27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rgbClr val="898989"/>
                </a:solidFill>
              </a:defRPr>
            </a:lvl1p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jpe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jpe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jpe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jpeg"/><Relationship Id="rId7"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JPG"/><Relationship Id="rId4" Type="http://schemas.openxmlformats.org/officeDocument/2006/relationships/image" Target="../media/image56.pn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jpe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1.png"/><Relationship Id="rId5" Type="http://schemas.openxmlformats.org/officeDocument/2006/relationships/image" Target="../media/image21.pn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jpe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jpe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5"/>
          <p:cNvPicPr>
            <a:picLocks noChangeAspect="1"/>
          </p:cNvPicPr>
          <p:nvPr/>
        </p:nvPicPr>
        <p:blipFill>
          <a:blip r:embed="rId3">
            <a:alphaModFix amt="20000"/>
          </a:blip>
          <a:srcRect l="11427" b="11309"/>
          <a:stretch>
            <a:fillRect/>
          </a:stretch>
        </p:blipFill>
        <p:spPr>
          <a:xfrm>
            <a:off x="0" y="2493010"/>
            <a:ext cx="6517005" cy="4392295"/>
          </a:xfrm>
          <a:prstGeom prst="rect">
            <a:avLst/>
          </a:prstGeom>
          <a:noFill/>
          <a:ln w="9525">
            <a:noFill/>
          </a:ln>
        </p:spPr>
      </p:pic>
      <p:sp>
        <p:nvSpPr>
          <p:cNvPr id="2051" name="TextBox 6"/>
          <p:cNvSpPr txBox="1"/>
          <p:nvPr/>
        </p:nvSpPr>
        <p:spPr>
          <a:xfrm>
            <a:off x="2593022" y="221724"/>
            <a:ext cx="7004685" cy="368300"/>
          </a:xfrm>
          <a:prstGeom prst="rect">
            <a:avLst/>
          </a:prstGeom>
          <a:noFill/>
          <a:ln w="9525">
            <a:noFill/>
          </a:ln>
        </p:spPr>
        <p:txBody>
          <a:bodyPr wrap="square" anchor="t" anchorCtr="0">
            <a:spAutoFit/>
          </a:bodyPr>
          <a:lstStyle/>
          <a:p>
            <a:pPr algn="ctr"/>
            <a:r>
              <a:rPr lang="en-US" altLang="zh-CN" b="1" dirty="0">
                <a:solidFill>
                  <a:srgbClr val="0070C0"/>
                </a:solidFill>
                <a:latin typeface="Calibri" panose="020F0502020204030204" pitchFamily="34" charset="0"/>
                <a:ea typeface="宋体" panose="02010600030101010101" pitchFamily="2" charset="-122"/>
              </a:rPr>
              <a:t>INSTITUTE OF HIGH ENERGY PHYSICS, CHINESE ACADEMY OF SCIENCE</a:t>
            </a:r>
          </a:p>
        </p:txBody>
      </p:sp>
      <p:grpSp>
        <p:nvGrpSpPr>
          <p:cNvPr id="2" name="组合 1"/>
          <p:cNvGrpSpPr/>
          <p:nvPr/>
        </p:nvGrpSpPr>
        <p:grpSpPr>
          <a:xfrm>
            <a:off x="10057130" y="476885"/>
            <a:ext cx="1506855" cy="1481455"/>
            <a:chOff x="14918" y="453"/>
            <a:chExt cx="1248" cy="1227"/>
          </a:xfrm>
          <a:solidFill>
            <a:schemeClr val="bg1">
              <a:lumMod val="65000"/>
              <a:alpha val="20000"/>
            </a:schemeClr>
          </a:solidFill>
        </p:grpSpPr>
        <p:sp>
          <p:nvSpPr>
            <p:cNvPr id="8" name="矩形 7"/>
            <p:cNvSpPr/>
            <p:nvPr/>
          </p:nvSpPr>
          <p:spPr>
            <a:xfrm>
              <a:off x="14918" y="453"/>
              <a:ext cx="1020" cy="970"/>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15428" y="950"/>
              <a:ext cx="738" cy="730"/>
            </a:xfrm>
            <a:prstGeom prst="rect">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054" name="TextBox 9"/>
          <p:cNvSpPr txBox="1"/>
          <p:nvPr/>
        </p:nvSpPr>
        <p:spPr>
          <a:xfrm>
            <a:off x="1806575" y="2420620"/>
            <a:ext cx="8432165" cy="1938020"/>
          </a:xfrm>
          <a:prstGeom prst="rect">
            <a:avLst/>
          </a:prstGeom>
          <a:noFill/>
          <a:ln w="9525">
            <a:noFill/>
          </a:ln>
        </p:spPr>
        <p:txBody>
          <a:bodyPr wrap="square" anchor="t" anchorCtr="0">
            <a:spAutoFit/>
          </a:bodyPr>
          <a:lstStyle/>
          <a:p>
            <a:pPr algn="ctr"/>
            <a:r>
              <a:rPr lang="zh-CN" altLang="en-US" sz="4000" b="1">
                <a:latin typeface="黑体" panose="02010609060101010101" charset="-122"/>
                <a:ea typeface="黑体" panose="02010609060101010101" charset="-122"/>
                <a:cs typeface="黑体" panose="02010609060101010101" charset="-122"/>
                <a:sym typeface="+mn-ea"/>
              </a:rPr>
              <a:t>基于同步辐射实验，研究</a:t>
            </a:r>
            <a:r>
              <a:rPr lang="zh-CN" altLang="en-US" sz="4000" b="1">
                <a:latin typeface="+mj-lt"/>
                <a:ea typeface="黑体" panose="02010609060101010101" charset="-122"/>
                <a:cs typeface="+mj-lt"/>
                <a:sym typeface="+mn-ea"/>
              </a:rPr>
              <a:t>Cr</a:t>
            </a:r>
            <a:r>
              <a:rPr lang="zh-CN" altLang="en-US" sz="4000" b="1" baseline="-25000">
                <a:latin typeface="+mj-lt"/>
                <a:ea typeface="黑体" panose="02010609060101010101" charset="-122"/>
                <a:cs typeface="+mj-lt"/>
                <a:sym typeface="+mn-ea"/>
              </a:rPr>
              <a:t>2</a:t>
            </a:r>
            <a:r>
              <a:rPr lang="zh-CN" altLang="en-US" sz="4000" b="1">
                <a:latin typeface="+mj-lt"/>
                <a:ea typeface="黑体" panose="02010609060101010101" charset="-122"/>
                <a:cs typeface="+mj-lt"/>
                <a:sym typeface="+mn-ea"/>
              </a:rPr>
              <a:t>O</a:t>
            </a:r>
            <a:r>
              <a:rPr lang="zh-CN" altLang="en-US" sz="4000" b="1" baseline="-25000">
                <a:latin typeface="+mj-lt"/>
                <a:ea typeface="黑体" panose="02010609060101010101" charset="-122"/>
                <a:cs typeface="+mj-lt"/>
                <a:sym typeface="+mn-ea"/>
              </a:rPr>
              <a:t>3</a:t>
            </a:r>
            <a:r>
              <a:rPr lang="zh-CN" altLang="en-US" sz="4000" b="1">
                <a:latin typeface="+mj-lt"/>
                <a:ea typeface="黑体" panose="02010609060101010101" charset="-122"/>
                <a:cs typeface="+mj-lt"/>
                <a:sym typeface="+mn-ea"/>
              </a:rPr>
              <a:t>-NiCr</a:t>
            </a:r>
            <a:r>
              <a:rPr lang="zh-CN" altLang="en-US" sz="4000" b="1">
                <a:latin typeface="黑体" panose="02010609060101010101" charset="-122"/>
                <a:ea typeface="黑体" panose="02010609060101010101" charset="-122"/>
                <a:cs typeface="黑体" panose="02010609060101010101" charset="-122"/>
                <a:sym typeface="+mn-ea"/>
              </a:rPr>
              <a:t>系统的热力学特征和异质性</a:t>
            </a:r>
            <a:endParaRPr lang="zh-CN" altLang="en-US" sz="4000" b="1">
              <a:latin typeface="黑体" panose="02010609060101010101" charset="-122"/>
              <a:ea typeface="黑体" panose="02010609060101010101" charset="-122"/>
              <a:cs typeface="黑体" panose="02010609060101010101" charset="-122"/>
            </a:endParaRPr>
          </a:p>
          <a:p>
            <a:pPr algn="ctr"/>
            <a:endParaRPr lang="zh-CN" altLang="en-US" sz="4000" b="1" dirty="0">
              <a:latin typeface="黑体" panose="02010609060101010101" charset="-122"/>
              <a:ea typeface="黑体" panose="02010609060101010101" charset="-122"/>
              <a:cs typeface="黑体" panose="02010609060101010101" charset="-122"/>
            </a:endParaRPr>
          </a:p>
        </p:txBody>
      </p:sp>
      <p:sp>
        <p:nvSpPr>
          <p:cNvPr id="2055" name="TextBox 10"/>
          <p:cNvSpPr txBox="1"/>
          <p:nvPr/>
        </p:nvSpPr>
        <p:spPr>
          <a:xfrm>
            <a:off x="7889875" y="4940935"/>
            <a:ext cx="3398520" cy="1229995"/>
          </a:xfrm>
          <a:prstGeom prst="rect">
            <a:avLst/>
          </a:prstGeom>
          <a:noFill/>
          <a:ln w="9525">
            <a:noFill/>
          </a:ln>
        </p:spPr>
        <p:txBody>
          <a:bodyPr wrap="square" anchor="t" anchorCtr="0">
            <a:spAutoFit/>
          </a:bodyPr>
          <a:lstStyle/>
          <a:p>
            <a:pPr algn="r"/>
            <a:endParaRPr lang="en-US" altLang="zh-CN" sz="2000" dirty="0">
              <a:latin typeface="Adobe 黑体 Std R" pitchFamily="34" charset="-122"/>
              <a:ea typeface="Adobe 黑体 Std R" pitchFamily="34" charset="-122"/>
            </a:endParaRPr>
          </a:p>
          <a:p>
            <a:pPr algn="r"/>
            <a:r>
              <a:rPr lang="en-US" altLang="zh-CN" sz="1800" dirty="0" err="1">
                <a:sym typeface="+mn-ea"/>
              </a:rPr>
              <a:t>中国科学院高能物理研究所</a:t>
            </a:r>
            <a:endParaRPr lang="en-US" altLang="zh-CN" sz="1800" dirty="0"/>
          </a:p>
          <a:p>
            <a:pPr algn="r"/>
            <a:r>
              <a:rPr lang="zh-CN" altLang="en-US" sz="1800" dirty="0">
                <a:sym typeface="+mn-ea"/>
              </a:rPr>
              <a:t>王智茂</a:t>
            </a:r>
            <a:endParaRPr lang="zh-CN" altLang="en-US" sz="1800" dirty="0"/>
          </a:p>
          <a:p>
            <a:pPr algn="r"/>
            <a:r>
              <a:rPr lang="en-US" altLang="zh-CN" sz="1800" dirty="0">
                <a:sym typeface="+mn-ea"/>
              </a:rPr>
              <a:t>2022/6/30</a:t>
            </a:r>
            <a:endParaRPr lang="zh-CN" altLang="en-US" sz="1800" dirty="0">
              <a:latin typeface="Adobe 黑体 Std R" pitchFamily="34" charset="-122"/>
              <a:ea typeface="Adobe 黑体 Std R"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应力空间分布</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10</a:t>
            </a:fld>
            <a:endParaRPr lang="zh-CN" altLang="en-US" strike="noStrike" noProof="1">
              <a:latin typeface="Calibri" panose="020F0502020204030204" pitchFamily="34" charset="0"/>
              <a:ea typeface="宋体" panose="02010600030101010101" pitchFamily="2" charset="-122"/>
            </a:endParaRPr>
          </a:p>
        </p:txBody>
      </p:sp>
      <p:sp>
        <p:nvSpPr>
          <p:cNvPr id="10" name="文本框 9"/>
          <p:cNvSpPr txBox="1"/>
          <p:nvPr/>
        </p:nvSpPr>
        <p:spPr>
          <a:xfrm>
            <a:off x="576580" y="1268730"/>
            <a:ext cx="3636010" cy="368300"/>
          </a:xfrm>
          <a:prstGeom prst="rect">
            <a:avLst/>
          </a:prstGeom>
          <a:noFill/>
        </p:spPr>
        <p:txBody>
          <a:bodyPr wrap="square" rtlCol="0">
            <a:spAutoFit/>
          </a:bodyPr>
          <a:lstStyle/>
          <a:p>
            <a:r>
              <a:rPr lang="zh-CN" altLang="en-US" b="1" dirty="0"/>
              <a:t>模型修正</a:t>
            </a:r>
          </a:p>
        </p:txBody>
      </p:sp>
      <mc:AlternateContent xmlns:mc="http://schemas.openxmlformats.org/markup-compatibility/2006" xmlns:a14="http://schemas.microsoft.com/office/drawing/2010/main">
        <mc:Choice Requires="a14">
          <p:sp>
            <p:nvSpPr>
              <p:cNvPr id="11" name="文本框 10"/>
              <p:cNvSpPr txBox="1"/>
              <p:nvPr/>
            </p:nvSpPr>
            <p:spPr>
              <a:xfrm>
                <a:off x="599902" y="1635889"/>
                <a:ext cx="4487986" cy="5123775"/>
              </a:xfrm>
              <a:prstGeom prst="rect">
                <a:avLst/>
              </a:prstGeom>
              <a:noFill/>
            </p:spPr>
            <p:txBody>
              <a:bodyPr wrap="square">
                <a:spAutoFit/>
              </a:bodyPr>
              <a:lstStyle/>
              <a:p>
                <a:r>
                  <a:rPr lang="zh-CN" altLang="en-US" sz="1400" dirty="0"/>
                  <a:t>铬浓度分布：</a:t>
                </a:r>
                <a:endParaRPr lang="en-US" altLang="zh-CN" sz="1400" dirty="0"/>
              </a:p>
              <a:p>
                <a:pPr/>
                <a14:m>
                  <m:oMathPara xmlns:m="http://schemas.openxmlformats.org/officeDocument/2006/math">
                    <m:oMathParaPr>
                      <m:jc m:val="centerGroup"/>
                    </m:oMathParaPr>
                    <m:oMath xmlns:m="http://schemas.openxmlformats.org/officeDocument/2006/math">
                      <m:r>
                        <a:rPr lang="fr-FR" altLang="zh-CN" sz="1400" i="1" smtClean="0">
                          <a:latin typeface="Cambria Math" panose="02040503050406030204" pitchFamily="18" charset="0"/>
                        </a:rPr>
                        <m:t>𝐷</m:t>
                      </m:r>
                      <m:f>
                        <m:fPr>
                          <m:ctrlPr>
                            <a:rPr lang="fr-FR" altLang="zh-CN" sz="1400" i="1">
                              <a:latin typeface="Cambria Math" panose="02040503050406030204" pitchFamily="18" charset="0"/>
                            </a:rPr>
                          </m:ctrlPr>
                        </m:fPr>
                        <m:num>
                          <m:sSup>
                            <m:sSupPr>
                              <m:ctrlPr>
                                <a:rPr lang="fr-FR" altLang="zh-CN" sz="1400" i="1">
                                  <a:latin typeface="Cambria Math" panose="02040503050406030204" pitchFamily="18" charset="0"/>
                                </a:rPr>
                              </m:ctrlPr>
                            </m:sSupPr>
                            <m:e>
                              <m:r>
                                <a:rPr lang="fr-FR" altLang="zh-CN" sz="1400" i="0">
                                  <a:latin typeface="Cambria Math" panose="02040503050406030204" pitchFamily="18" charset="0"/>
                                </a:rPr>
                                <m:t>𝜕</m:t>
                              </m:r>
                            </m:e>
                            <m:sup>
                              <m:r>
                                <a:rPr lang="fr-FR" altLang="zh-CN" sz="1400" i="0">
                                  <a:latin typeface="Cambria Math" panose="02040503050406030204" pitchFamily="18" charset="0"/>
                                </a:rPr>
                                <m:t>2</m:t>
                              </m:r>
                            </m:sup>
                          </m:sSup>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d>
                            <m:dPr>
                              <m:ctrlPr>
                                <a:rPr lang="fr-FR" altLang="zh-CN" sz="1400" i="1">
                                  <a:latin typeface="Cambria Math" panose="02040503050406030204" pitchFamily="18" charset="0"/>
                                </a:rPr>
                              </m:ctrlPr>
                            </m:dPr>
                            <m:e>
                              <m:r>
                                <a:rPr lang="fr-FR" altLang="zh-CN" sz="1400" i="1">
                                  <a:latin typeface="Cambria Math" panose="02040503050406030204" pitchFamily="18" charset="0"/>
                                </a:rPr>
                                <m:t>𝑧</m:t>
                              </m:r>
                              <m:r>
                                <a:rPr lang="fr-FR" altLang="zh-CN" sz="1400" i="0">
                                  <a:latin typeface="Cambria Math" panose="02040503050406030204" pitchFamily="18" charset="0"/>
                                </a:rPr>
                                <m:t>,</m:t>
                              </m:r>
                              <m:r>
                                <a:rPr lang="fr-FR" altLang="zh-CN" sz="1400" i="1">
                                  <a:latin typeface="Cambria Math" panose="02040503050406030204" pitchFamily="18" charset="0"/>
                                </a:rPr>
                                <m:t>𝑡</m:t>
                              </m:r>
                            </m:e>
                          </m:d>
                        </m:num>
                        <m:den>
                          <m:r>
                            <a:rPr lang="fr-FR" altLang="zh-CN" sz="1400" i="0">
                              <a:latin typeface="Cambria Math" panose="02040503050406030204" pitchFamily="18" charset="0"/>
                            </a:rPr>
                            <m:t>𝜕</m:t>
                          </m:r>
                          <m:sSup>
                            <m:sSupPr>
                              <m:ctrlPr>
                                <a:rPr lang="fr-FR" altLang="zh-CN" sz="1400" i="1">
                                  <a:latin typeface="Cambria Math" panose="02040503050406030204" pitchFamily="18" charset="0"/>
                                </a:rPr>
                              </m:ctrlPr>
                            </m:sSupPr>
                            <m:e>
                              <m:r>
                                <a:rPr lang="fr-FR" altLang="zh-CN" sz="1400" i="1">
                                  <a:latin typeface="Cambria Math" panose="02040503050406030204" pitchFamily="18" charset="0"/>
                                </a:rPr>
                                <m:t>𝑧</m:t>
                              </m:r>
                            </m:e>
                            <m:sup>
                              <m:r>
                                <a:rPr lang="fr-FR" altLang="zh-CN" sz="1400" i="0">
                                  <a:latin typeface="Cambria Math" panose="02040503050406030204" pitchFamily="18" charset="0"/>
                                </a:rPr>
                                <m:t>2</m:t>
                              </m:r>
                            </m:sup>
                          </m:sSup>
                        </m:den>
                      </m:f>
                      <m:r>
                        <a:rPr lang="fr-FR" altLang="zh-CN" sz="1400" i="0">
                          <a:latin typeface="Cambria Math" panose="02040503050406030204" pitchFamily="18" charset="0"/>
                        </a:rPr>
                        <m:t>−</m:t>
                      </m:r>
                      <m:f>
                        <m:fPr>
                          <m:ctrlPr>
                            <a:rPr lang="fr-FR" altLang="zh-CN" sz="1400" i="1">
                              <a:latin typeface="Cambria Math" panose="02040503050406030204" pitchFamily="18" charset="0"/>
                            </a:rPr>
                          </m:ctrlPr>
                        </m:fPr>
                        <m:num>
                          <m:r>
                            <a:rPr lang="fr-FR" altLang="zh-CN" sz="1400" i="0">
                              <a:latin typeface="Cambria Math" panose="02040503050406030204" pitchFamily="18" charset="0"/>
                            </a:rPr>
                            <m:t>𝜕</m:t>
                          </m:r>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d>
                            <m:dPr>
                              <m:ctrlPr>
                                <a:rPr lang="fr-FR" altLang="zh-CN" sz="1400" i="1">
                                  <a:latin typeface="Cambria Math" panose="02040503050406030204" pitchFamily="18" charset="0"/>
                                </a:rPr>
                              </m:ctrlPr>
                            </m:dPr>
                            <m:e>
                              <m:r>
                                <a:rPr lang="fr-FR" altLang="zh-CN" sz="1400" i="1">
                                  <a:latin typeface="Cambria Math" panose="02040503050406030204" pitchFamily="18" charset="0"/>
                                </a:rPr>
                                <m:t>𝑧</m:t>
                              </m:r>
                              <m:r>
                                <a:rPr lang="fr-FR" altLang="zh-CN" sz="1400" i="0">
                                  <a:latin typeface="Cambria Math" panose="02040503050406030204" pitchFamily="18" charset="0"/>
                                </a:rPr>
                                <m:t>,</m:t>
                              </m:r>
                              <m:r>
                                <a:rPr lang="fr-FR" altLang="zh-CN" sz="1400" i="1">
                                  <a:latin typeface="Cambria Math" panose="02040503050406030204" pitchFamily="18" charset="0"/>
                                </a:rPr>
                                <m:t>𝑡</m:t>
                              </m:r>
                            </m:e>
                          </m:d>
                        </m:num>
                        <m:den>
                          <m:r>
                            <a:rPr lang="fr-FR" altLang="zh-CN" sz="1400" i="0">
                              <a:latin typeface="Cambria Math" panose="02040503050406030204" pitchFamily="18" charset="0"/>
                            </a:rPr>
                            <m:t>𝜕</m:t>
                          </m:r>
                          <m:r>
                            <a:rPr lang="fr-FR" altLang="zh-CN" sz="1400" i="1">
                              <a:latin typeface="Cambria Math" panose="02040503050406030204" pitchFamily="18" charset="0"/>
                            </a:rPr>
                            <m:t>𝑡</m:t>
                          </m:r>
                        </m:den>
                      </m:f>
                      <m:r>
                        <a:rPr lang="fr-FR" altLang="zh-CN" sz="1400" i="0">
                          <a:latin typeface="Cambria Math" panose="02040503050406030204" pitchFamily="18" charset="0"/>
                        </a:rPr>
                        <m:t>=0</m:t>
                      </m:r>
                    </m:oMath>
                  </m:oMathPara>
                </a14:m>
                <a:endParaRPr lang="en-US" altLang="zh-CN" sz="1400" dirty="0"/>
              </a:p>
              <a:p>
                <a:endParaRPr lang="en-US" altLang="zh-CN" sz="1400" dirty="0"/>
              </a:p>
              <a:p>
                <a:r>
                  <a:rPr lang="zh-CN" altLang="en-US" sz="1400" dirty="0"/>
                  <a:t>初始条件与边界条件：</a:t>
                </a:r>
                <a:endParaRPr lang="en-US" altLang="zh-CN" sz="1400" dirty="0"/>
              </a:p>
              <a:p>
                <a:pPr/>
                <a14:m>
                  <m:oMathPara xmlns:m="http://schemas.openxmlformats.org/officeDocument/2006/math">
                    <m:oMathParaPr>
                      <m:jc m:val="left"/>
                    </m:oMathParaPr>
                    <m:oMath xmlns:m="http://schemas.openxmlformats.org/officeDocument/2006/math">
                      <m:d>
                        <m:dPr>
                          <m:begChr m:val="{"/>
                          <m:endChr m:val=""/>
                          <m:ctrlPr>
                            <a:rPr lang="fr-FR" altLang="zh-CN" sz="1400" i="1" smtClean="0">
                              <a:latin typeface="Cambria Math" panose="02040503050406030204" pitchFamily="18" charset="0"/>
                            </a:rPr>
                          </m:ctrlPr>
                        </m:dPr>
                        <m:e>
                          <m:eqArr>
                            <m:eqArrPr>
                              <m:ctrlPr>
                                <a:rPr lang="fr-FR" altLang="zh-CN" sz="1400" i="1">
                                  <a:latin typeface="Cambria Math" panose="02040503050406030204" pitchFamily="18" charset="0"/>
                                </a:rPr>
                              </m:ctrlPr>
                            </m:eqArrPr>
                            <m:e>
                              <m:r>
                                <a:rPr lang="fr-FR" altLang="zh-CN" sz="1400">
                                  <a:latin typeface="Cambria Math" panose="02040503050406030204" pitchFamily="18" charset="0"/>
                                </a:rPr>
                                <m:t>&amp;</m:t>
                              </m:r>
                              <m:m>
                                <m:mPr>
                                  <m:mcs>
                                    <m:mc>
                                      <m:mcPr>
                                        <m:count m:val="2"/>
                                        <m:mcJc m:val="center"/>
                                      </m:mcPr>
                                    </m:mc>
                                  </m:mcs>
                                  <m:ctrlPr>
                                    <a:rPr lang="fr-FR" altLang="zh-CN" sz="1400" i="1">
                                      <a:latin typeface="Cambria Math" panose="02040503050406030204" pitchFamily="18" charset="0"/>
                                    </a:rPr>
                                  </m:ctrlPr>
                                </m:mPr>
                                <m:mr>
                                  <m:e>
                                    <m:r>
                                      <a:rPr lang="fr-FR" altLang="zh-CN" sz="1400" i="1">
                                        <a:latin typeface="Cambria Math" panose="02040503050406030204" pitchFamily="18" charset="0"/>
                                      </a:rPr>
                                      <m:t>𝐼𝐶</m:t>
                                    </m:r>
                                    <m:r>
                                      <a:rPr lang="fr-FR" altLang="zh-CN" sz="1400" i="0">
                                        <a:latin typeface="Cambria Math" panose="02040503050406030204" pitchFamily="18" charset="0"/>
                                      </a:rPr>
                                      <m:t>:</m:t>
                                    </m:r>
                                  </m:e>
                                  <m:e>
                                    <m:sSub>
                                      <m:sSubPr>
                                        <m:ctrlPr>
                                          <a:rPr lang="fr-FR" altLang="zh-CN" sz="1400" i="1">
                                            <a:latin typeface="Cambria Math" panose="02040503050406030204" pitchFamily="18" charset="0"/>
                                          </a:rPr>
                                        </m:ctrlPr>
                                      </m:sSubPr>
                                      <m:e>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e>
                                      <m:sub>
                                        <m:r>
                                          <a:rPr lang="fr-FR" altLang="zh-CN" sz="1400" i="1">
                                            <a:latin typeface="Cambria Math" panose="02040503050406030204" pitchFamily="18" charset="0"/>
                                          </a:rPr>
                                          <m:t>𝑖</m:t>
                                        </m:r>
                                      </m:sub>
                                    </m:sSub>
                                    <m:r>
                                      <a:rPr lang="fr-FR" altLang="zh-CN" sz="1400" i="0">
                                        <a:latin typeface="Cambria Math" panose="02040503050406030204" pitchFamily="18" charset="0"/>
                                      </a:rPr>
                                      <m:t>=</m:t>
                                    </m:r>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d>
                                      <m:dPr>
                                        <m:ctrlPr>
                                          <a:rPr lang="fr-FR" altLang="zh-CN" sz="1400" i="1">
                                            <a:latin typeface="Cambria Math" panose="02040503050406030204" pitchFamily="18" charset="0"/>
                                          </a:rPr>
                                        </m:ctrlPr>
                                      </m:dPr>
                                      <m:e>
                                        <m:r>
                                          <a:rPr lang="fr-FR" altLang="zh-CN" sz="1400" i="1">
                                            <a:latin typeface="Cambria Math" panose="02040503050406030204" pitchFamily="18" charset="0"/>
                                          </a:rPr>
                                          <m:t>𝑧</m:t>
                                        </m:r>
                                        <m:r>
                                          <a:rPr lang="fr-FR" altLang="zh-CN" sz="1400" i="0">
                                            <a:latin typeface="Cambria Math" panose="02040503050406030204" pitchFamily="18" charset="0"/>
                                          </a:rPr>
                                          <m:t>,0</m:t>
                                        </m:r>
                                      </m:e>
                                    </m:d>
                                    <m:r>
                                      <a:rPr lang="fr-FR" altLang="zh-CN" sz="1400" i="0">
                                        <a:latin typeface="Cambria Math" panose="02040503050406030204" pitchFamily="18" charset="0"/>
                                      </a:rPr>
                                      <m:t>=28.28</m:t>
                                    </m:r>
                                    <m:r>
                                      <m:rPr>
                                        <m:nor/>
                                      </m:rPr>
                                      <a:rPr lang="fr-FR" altLang="zh-CN" sz="1400" i="1">
                                        <a:latin typeface="Cambria Math" panose="02040503050406030204" pitchFamily="18" charset="0"/>
                                      </a:rPr>
                                      <m:t>%</m:t>
                                    </m:r>
                                  </m:e>
                                </m:mr>
                              </m:m>
                              <m:r>
                                <a:rPr lang="fr-FR" altLang="zh-CN" sz="1400" i="0">
                                  <a:latin typeface="Cambria Math" panose="02040503050406030204" pitchFamily="18" charset="0"/>
                                </a:rPr>
                                <m:t> </m:t>
                              </m:r>
                              <m:r>
                                <a:rPr lang="fr-FR" altLang="zh-CN" sz="1400" i="1">
                                  <a:latin typeface="Cambria Math" panose="02040503050406030204" pitchFamily="18" charset="0"/>
                                </a:rPr>
                                <m:t>𝑜𝑟</m:t>
                              </m:r>
                              <m:r>
                                <a:rPr lang="fr-FR" altLang="zh-CN" sz="1400" i="0">
                                  <a:latin typeface="Cambria Math" panose="02040503050406030204" pitchFamily="18" charset="0"/>
                                </a:rPr>
                                <m:t> 34.5%</m:t>
                              </m:r>
                            </m:e>
                            <m:e>
                              <m:r>
                                <a:rPr lang="fr-FR" altLang="zh-CN" sz="1400" i="0">
                                  <a:latin typeface="Cambria Math" panose="02040503050406030204" pitchFamily="18" charset="0"/>
                                </a:rPr>
                                <m:t>&amp;</m:t>
                              </m:r>
                              <m:m>
                                <m:mPr>
                                  <m:mcs>
                                    <m:mc>
                                      <m:mcPr>
                                        <m:count m:val="2"/>
                                        <m:mcJc m:val="center"/>
                                      </m:mcPr>
                                    </m:mc>
                                  </m:mcs>
                                  <m:ctrlPr>
                                    <a:rPr lang="fr-FR" altLang="zh-CN" sz="1400" i="1">
                                      <a:latin typeface="Cambria Math" panose="02040503050406030204" pitchFamily="18" charset="0"/>
                                    </a:rPr>
                                  </m:ctrlPr>
                                </m:mPr>
                                <m:mr>
                                  <m:e>
                                    <m:r>
                                      <a:rPr lang="fr-FR" altLang="zh-CN" sz="1400" i="1">
                                        <a:latin typeface="Cambria Math" panose="02040503050406030204" pitchFamily="18" charset="0"/>
                                      </a:rPr>
                                      <m:t>𝐵𝐶</m:t>
                                    </m:r>
                                    <m:r>
                                      <a:rPr lang="fr-FR" altLang="zh-CN" sz="1400" i="0">
                                        <a:latin typeface="Cambria Math" panose="02040503050406030204" pitchFamily="18" charset="0"/>
                                      </a:rPr>
                                      <m:t>1:</m:t>
                                    </m:r>
                                  </m:e>
                                  <m:e>
                                    <m:f>
                                      <m:fPr>
                                        <m:ctrlPr>
                                          <a:rPr lang="fr-FR" altLang="zh-CN" sz="1400" i="1">
                                            <a:latin typeface="Cambria Math" panose="02040503050406030204" pitchFamily="18" charset="0"/>
                                          </a:rPr>
                                        </m:ctrlPr>
                                      </m:fPr>
                                      <m:num>
                                        <m:r>
                                          <a:rPr lang="fr-FR" altLang="zh-CN" sz="1400" i="0">
                                            <a:latin typeface="Cambria Math" panose="02040503050406030204" pitchFamily="18" charset="0"/>
                                          </a:rPr>
                                          <m:t>𝜕</m:t>
                                        </m:r>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d>
                                          <m:dPr>
                                            <m:ctrlPr>
                                              <a:rPr lang="fr-FR" altLang="zh-CN" sz="1400" i="1">
                                                <a:latin typeface="Cambria Math" panose="02040503050406030204" pitchFamily="18" charset="0"/>
                                              </a:rPr>
                                            </m:ctrlPr>
                                          </m:dPr>
                                          <m:e>
                                            <m:r>
                                              <a:rPr lang="fr-FR" altLang="zh-CN" sz="1400" i="1">
                                                <a:latin typeface="Cambria Math" panose="02040503050406030204" pitchFamily="18" charset="0"/>
                                              </a:rPr>
                                              <m:t>𝑧</m:t>
                                            </m:r>
                                            <m:r>
                                              <a:rPr lang="fr-FR" altLang="zh-CN" sz="1400" i="0">
                                                <a:latin typeface="Cambria Math" panose="02040503050406030204" pitchFamily="18" charset="0"/>
                                              </a:rPr>
                                              <m:t>,</m:t>
                                            </m:r>
                                            <m:r>
                                              <a:rPr lang="fr-FR" altLang="zh-CN" sz="1400" i="1">
                                                <a:latin typeface="Cambria Math" panose="02040503050406030204" pitchFamily="18" charset="0"/>
                                              </a:rPr>
                                              <m:t>𝑡</m:t>
                                            </m:r>
                                          </m:e>
                                        </m:d>
                                      </m:num>
                                      <m:den>
                                        <m:r>
                                          <a:rPr lang="fr-FR" altLang="zh-CN" sz="1400" i="0">
                                            <a:latin typeface="Cambria Math" panose="02040503050406030204" pitchFamily="18" charset="0"/>
                                          </a:rPr>
                                          <m:t>𝜕</m:t>
                                        </m:r>
                                        <m:r>
                                          <a:rPr lang="fr-FR" altLang="zh-CN" sz="1400" i="1">
                                            <a:latin typeface="Cambria Math" panose="02040503050406030204" pitchFamily="18" charset="0"/>
                                          </a:rPr>
                                          <m:t>𝑧</m:t>
                                        </m:r>
                                      </m:den>
                                    </m:f>
                                    <m:r>
                                      <a:rPr lang="fr-FR" altLang="zh-CN" sz="1400" i="0">
                                        <a:latin typeface="Cambria Math" panose="02040503050406030204" pitchFamily="18" charset="0"/>
                                      </a:rPr>
                                      <m:t>=0,</m:t>
                                    </m:r>
                                    <m:r>
                                      <a:rPr lang="fr-FR" altLang="zh-CN" sz="1400" i="1">
                                        <a:latin typeface="Cambria Math" panose="02040503050406030204" pitchFamily="18" charset="0"/>
                                      </a:rPr>
                                      <m:t>𝑧</m:t>
                                    </m:r>
                                    <m:r>
                                      <a:rPr lang="fr-FR" altLang="zh-CN" sz="1400" i="0">
                                        <a:latin typeface="Cambria Math" panose="02040503050406030204" pitchFamily="18" charset="0"/>
                                      </a:rPr>
                                      <m:t>=</m:t>
                                    </m:r>
                                    <m:f>
                                      <m:fPr>
                                        <m:ctrlPr>
                                          <a:rPr lang="fr-FR" altLang="zh-CN" sz="1400" i="1">
                                            <a:latin typeface="Cambria Math" panose="02040503050406030204" pitchFamily="18" charset="0"/>
                                          </a:rPr>
                                        </m:ctrlPr>
                                      </m:fPr>
                                      <m:num>
                                        <m:sSub>
                                          <m:sSubPr>
                                            <m:ctrlPr>
                                              <a:rPr lang="fr-FR" altLang="zh-CN" sz="1400" i="1">
                                                <a:latin typeface="Cambria Math" panose="02040503050406030204" pitchFamily="18" charset="0"/>
                                              </a:rPr>
                                            </m:ctrlPr>
                                          </m:sSubPr>
                                          <m:e>
                                            <m:r>
                                              <a:rPr lang="fr-FR" altLang="zh-CN" sz="1400" i="1">
                                                <a:latin typeface="Cambria Math" panose="02040503050406030204" pitchFamily="18" charset="0"/>
                                              </a:rPr>
                                              <m:t>h</m:t>
                                            </m:r>
                                          </m:e>
                                          <m:sub>
                                            <m:r>
                                              <a:rPr lang="fr-FR" altLang="zh-CN" sz="1400" i="1">
                                                <a:latin typeface="Cambria Math" panose="02040503050406030204" pitchFamily="18" charset="0"/>
                                              </a:rPr>
                                              <m:t>𝑚</m:t>
                                            </m:r>
                                          </m:sub>
                                        </m:sSub>
                                      </m:num>
                                      <m:den>
                                        <m:r>
                                          <a:rPr lang="fr-FR" altLang="zh-CN" sz="1400" i="0">
                                            <a:latin typeface="Cambria Math" panose="02040503050406030204" pitchFamily="18" charset="0"/>
                                          </a:rPr>
                                          <m:t>2</m:t>
                                        </m:r>
                                      </m:den>
                                    </m:f>
                                    <m:r>
                                      <a:rPr lang="fr-FR" altLang="zh-CN" sz="1400" i="0">
                                        <a:latin typeface="Cambria Math" panose="02040503050406030204" pitchFamily="18" charset="0"/>
                                      </a:rPr>
                                      <m:t>,0&lt;</m:t>
                                    </m:r>
                                    <m:r>
                                      <a:rPr lang="fr-FR" altLang="zh-CN" sz="1400" i="1">
                                        <a:latin typeface="Cambria Math" panose="02040503050406030204" pitchFamily="18" charset="0"/>
                                      </a:rPr>
                                      <m:t>𝑡</m:t>
                                    </m:r>
                                    <m:r>
                                      <a:rPr lang="fr-FR" altLang="zh-CN" sz="1400" i="0">
                                        <a:latin typeface="Cambria Math" panose="02040503050406030204" pitchFamily="18" charset="0"/>
                                      </a:rPr>
                                      <m:t>&lt;∞</m:t>
                                    </m:r>
                                  </m:e>
                                </m:mr>
                              </m:m>
                            </m:e>
                            <m:e>
                              <m:r>
                                <a:rPr lang="fr-FR" altLang="zh-CN" sz="1400" i="0">
                                  <a:latin typeface="Cambria Math" panose="02040503050406030204" pitchFamily="18" charset="0"/>
                                </a:rPr>
                                <m:t>&amp;</m:t>
                              </m:r>
                              <m:m>
                                <m:mPr>
                                  <m:mcs>
                                    <m:mc>
                                      <m:mcPr>
                                        <m:count m:val="2"/>
                                        <m:mcJc m:val="center"/>
                                      </m:mcPr>
                                    </m:mc>
                                  </m:mcs>
                                  <m:ctrlPr>
                                    <a:rPr lang="fr-FR" altLang="zh-CN" sz="1400" i="1">
                                      <a:latin typeface="Cambria Math" panose="02040503050406030204" pitchFamily="18" charset="0"/>
                                    </a:rPr>
                                  </m:ctrlPr>
                                </m:mPr>
                                <m:mr>
                                  <m:e>
                                    <m:r>
                                      <a:rPr lang="fr-FR" altLang="zh-CN" sz="1400" i="1">
                                        <a:latin typeface="Cambria Math" panose="02040503050406030204" pitchFamily="18" charset="0"/>
                                      </a:rPr>
                                      <m:t>𝐵𝐶</m:t>
                                    </m:r>
                                    <m:r>
                                      <a:rPr lang="fr-FR" altLang="zh-CN" sz="1400" i="0">
                                        <a:latin typeface="Cambria Math" panose="02040503050406030204" pitchFamily="18" charset="0"/>
                                      </a:rPr>
                                      <m:t>2:</m:t>
                                    </m:r>
                                  </m:e>
                                  <m:e>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d>
                                      <m:dPr>
                                        <m:ctrlPr>
                                          <a:rPr lang="fr-FR" altLang="zh-CN" sz="1400" i="1">
                                            <a:latin typeface="Cambria Math" panose="02040503050406030204" pitchFamily="18" charset="0"/>
                                          </a:rPr>
                                        </m:ctrlPr>
                                      </m:dPr>
                                      <m:e>
                                        <m:r>
                                          <a:rPr lang="fr-FR" altLang="zh-CN" sz="1400" i="0">
                                            <a:latin typeface="Cambria Math" panose="02040503050406030204" pitchFamily="18" charset="0"/>
                                          </a:rPr>
                                          <m:t>0,</m:t>
                                        </m:r>
                                        <m:r>
                                          <a:rPr lang="fr-FR" altLang="zh-CN" sz="1400" i="1">
                                            <a:latin typeface="Cambria Math" panose="02040503050406030204" pitchFamily="18" charset="0"/>
                                          </a:rPr>
                                          <m:t>𝑡</m:t>
                                        </m:r>
                                      </m:e>
                                    </m:d>
                                    <m:r>
                                      <a:rPr lang="fr-FR" altLang="zh-CN" sz="1400" i="0">
                                        <a:latin typeface="Cambria Math" panose="02040503050406030204" pitchFamily="18" charset="0"/>
                                      </a:rPr>
                                      <m:t>=</m:t>
                                    </m:r>
                                    <m:r>
                                      <a:rPr lang="fr-FR" altLang="zh-CN" sz="1400" i="1">
                                        <a:latin typeface="Cambria Math" panose="02040503050406030204" pitchFamily="18" charset="0"/>
                                      </a:rPr>
                                      <m:t>𝛼</m:t>
                                    </m:r>
                                    <m:sSub>
                                      <m:sSubPr>
                                        <m:ctrlPr>
                                          <a:rPr lang="fr-FR" altLang="zh-CN" sz="1400" i="1">
                                            <a:latin typeface="Cambria Math" panose="02040503050406030204" pitchFamily="18" charset="0"/>
                                          </a:rPr>
                                        </m:ctrlPr>
                                      </m:sSubPr>
                                      <m:e>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e>
                                      <m:sub>
                                        <m:r>
                                          <a:rPr lang="fr-FR" altLang="zh-CN" sz="1400" i="1">
                                            <a:latin typeface="Cambria Math" panose="02040503050406030204" pitchFamily="18" charset="0"/>
                                          </a:rPr>
                                          <m:t>𝑖</m:t>
                                        </m:r>
                                      </m:sub>
                                    </m:sSub>
                                    <m:r>
                                      <a:rPr lang="fr-FR" altLang="zh-CN" sz="1400" i="0">
                                        <a:latin typeface="Cambria Math" panose="02040503050406030204" pitchFamily="18" charset="0"/>
                                      </a:rPr>
                                      <m:t>,0&lt;</m:t>
                                    </m:r>
                                    <m:r>
                                      <a:rPr lang="fr-FR" altLang="zh-CN" sz="1400" i="1">
                                        <a:latin typeface="Cambria Math" panose="02040503050406030204" pitchFamily="18" charset="0"/>
                                      </a:rPr>
                                      <m:t>𝑡</m:t>
                                    </m:r>
                                    <m:r>
                                      <a:rPr lang="fr-FR" altLang="zh-CN" sz="1400" i="0">
                                        <a:latin typeface="Cambria Math" panose="02040503050406030204" pitchFamily="18" charset="0"/>
                                      </a:rPr>
                                      <m:t>&lt;∞</m:t>
                                    </m:r>
                                  </m:e>
                                </m:mr>
                              </m:m>
                            </m:e>
                          </m:eqArr>
                        </m:e>
                      </m:d>
                    </m:oMath>
                  </m:oMathPara>
                </a14:m>
                <a:endParaRPr lang="en-US" altLang="zh-CN" sz="1400" dirty="0"/>
              </a:p>
              <a:p>
                <a:endParaRPr lang="en-US" altLang="zh-CN" sz="1400" b="1" dirty="0"/>
              </a:p>
              <a:p>
                <a14:m>
                  <m:oMath xmlns:m="http://schemas.openxmlformats.org/officeDocument/2006/math">
                    <m:d>
                      <m:dPr>
                        <m:begChr m:val="["/>
                        <m:endChr m:val="]"/>
                        <m:ctrlPr>
                          <a:rPr lang="fr-FR" altLang="zh-CN" sz="1400" b="1" i="1" smtClean="0">
                            <a:latin typeface="Cambria Math" panose="02040503050406030204" pitchFamily="18" charset="0"/>
                          </a:rPr>
                        </m:ctrlPr>
                      </m:dPr>
                      <m:e>
                        <m:r>
                          <a:rPr lang="fr-FR" altLang="zh-CN" sz="1400" b="1" i="1" smtClean="0">
                            <a:latin typeface="Cambria Math" panose="02040503050406030204" pitchFamily="18" charset="0"/>
                          </a:rPr>
                          <m:t>𝑪𝒓</m:t>
                        </m:r>
                      </m:e>
                    </m:d>
                    <m:d>
                      <m:dPr>
                        <m:ctrlPr>
                          <a:rPr lang="fr-FR" altLang="zh-CN" sz="1400" b="1" i="1">
                            <a:latin typeface="Cambria Math" panose="02040503050406030204" pitchFamily="18" charset="0"/>
                          </a:rPr>
                        </m:ctrlPr>
                      </m:dPr>
                      <m:e>
                        <m:r>
                          <a:rPr lang="fr-FR" altLang="zh-CN" sz="1400" b="1" i="1" smtClean="0">
                            <a:latin typeface="Cambria Math" panose="02040503050406030204" pitchFamily="18" charset="0"/>
                          </a:rPr>
                          <m:t>𝒛</m:t>
                        </m:r>
                        <m:r>
                          <a:rPr lang="fr-FR" altLang="zh-CN" sz="1400" b="1" i="0" smtClean="0">
                            <a:latin typeface="Cambria Math" panose="02040503050406030204" pitchFamily="18" charset="0"/>
                          </a:rPr>
                          <m:t>,</m:t>
                        </m:r>
                        <m:r>
                          <a:rPr lang="fr-FR" altLang="zh-CN" sz="1400" b="1" i="1" smtClean="0">
                            <a:latin typeface="Cambria Math" panose="02040503050406030204" pitchFamily="18" charset="0"/>
                          </a:rPr>
                          <m:t>𝒕</m:t>
                        </m:r>
                      </m:e>
                    </m:d>
                    <m:r>
                      <a:rPr lang="fr-FR" altLang="zh-CN" sz="1400" b="1" i="0" smtClean="0">
                        <a:latin typeface="Cambria Math" panose="02040503050406030204" pitchFamily="18" charset="0"/>
                      </a:rPr>
                      <m:t>= </m:t>
                    </m:r>
                    <m:r>
                      <a:rPr lang="fr-FR" altLang="zh-CN" sz="1400" b="1" i="1" smtClean="0">
                        <a:latin typeface="Cambria Math" panose="02040503050406030204" pitchFamily="18" charset="0"/>
                      </a:rPr>
                      <m:t>𝜶</m:t>
                    </m:r>
                    <m:sSub>
                      <m:sSubPr>
                        <m:ctrlPr>
                          <a:rPr lang="fr-FR" altLang="zh-CN" sz="1400" b="1" i="1">
                            <a:latin typeface="Cambria Math" panose="02040503050406030204" pitchFamily="18" charset="0"/>
                          </a:rPr>
                        </m:ctrlPr>
                      </m:sSubPr>
                      <m:e>
                        <m:d>
                          <m:dPr>
                            <m:begChr m:val="["/>
                            <m:endChr m:val="]"/>
                            <m:ctrlPr>
                              <a:rPr lang="fr-FR" altLang="zh-CN" sz="1400" b="1" i="1">
                                <a:latin typeface="Cambria Math" panose="02040503050406030204" pitchFamily="18" charset="0"/>
                              </a:rPr>
                            </m:ctrlPr>
                          </m:dPr>
                          <m:e>
                            <m:r>
                              <a:rPr lang="fr-FR" altLang="zh-CN" sz="1400" b="1" i="1" smtClean="0">
                                <a:latin typeface="Cambria Math" panose="02040503050406030204" pitchFamily="18" charset="0"/>
                              </a:rPr>
                              <m:t>𝑪𝒓</m:t>
                            </m:r>
                          </m:e>
                        </m:d>
                      </m:e>
                      <m:sub>
                        <m:r>
                          <a:rPr lang="fr-FR" altLang="zh-CN" sz="1400" b="1" i="1" smtClean="0">
                            <a:latin typeface="Cambria Math" panose="02040503050406030204" pitchFamily="18" charset="0"/>
                          </a:rPr>
                          <m:t>𝒊</m:t>
                        </m:r>
                      </m:sub>
                    </m:sSub>
                  </m:oMath>
                </a14:m>
                <a:r>
                  <a:rPr lang="fr-FR" altLang="zh-CN" sz="1400" b="1" i="0" dirty="0">
                    <a:latin typeface="Cambria Math" panose="02040503050406030204" pitchFamily="18" charset="0"/>
                  </a:rPr>
                  <a:t>+ </a:t>
                </a:r>
                <a14:m>
                  <m:oMath xmlns:m="http://schemas.openxmlformats.org/officeDocument/2006/math">
                    <m:d>
                      <m:dPr>
                        <m:ctrlPr>
                          <a:rPr lang="fr-FR" altLang="zh-CN" sz="1400" b="1" i="1">
                            <a:latin typeface="Cambria Math" panose="02040503050406030204" pitchFamily="18" charset="0"/>
                          </a:rPr>
                        </m:ctrlPr>
                      </m:dPr>
                      <m:e>
                        <m:r>
                          <a:rPr lang="fr-FR" altLang="zh-CN" sz="1400" b="1" i="1" smtClean="0">
                            <a:latin typeface="Cambria Math" panose="02040503050406030204" pitchFamily="18" charset="0"/>
                          </a:rPr>
                          <m:t>𝟏</m:t>
                        </m:r>
                        <m:r>
                          <a:rPr lang="fr-FR" altLang="zh-CN" sz="1400" b="1">
                            <a:latin typeface="Cambria Math" panose="02040503050406030204" pitchFamily="18" charset="0"/>
                          </a:rPr>
                          <m:t>−</m:t>
                        </m:r>
                        <m:r>
                          <a:rPr lang="fr-FR" altLang="zh-CN" sz="1400" b="1" i="1" smtClean="0">
                            <a:latin typeface="Cambria Math" panose="02040503050406030204" pitchFamily="18" charset="0"/>
                          </a:rPr>
                          <m:t>𝜶</m:t>
                        </m:r>
                      </m:e>
                    </m:d>
                    <m:sSub>
                      <m:sSubPr>
                        <m:ctrlPr>
                          <a:rPr lang="fr-FR" altLang="zh-CN" sz="1400" b="1" i="1">
                            <a:latin typeface="Cambria Math" panose="02040503050406030204" pitchFamily="18" charset="0"/>
                          </a:rPr>
                        </m:ctrlPr>
                      </m:sSubPr>
                      <m:e>
                        <m:d>
                          <m:dPr>
                            <m:begChr m:val="["/>
                            <m:endChr m:val="]"/>
                            <m:ctrlPr>
                              <a:rPr lang="fr-FR" altLang="zh-CN" sz="1400" b="1" i="1">
                                <a:latin typeface="Cambria Math" panose="02040503050406030204" pitchFamily="18" charset="0"/>
                              </a:rPr>
                            </m:ctrlPr>
                          </m:dPr>
                          <m:e>
                            <m:r>
                              <a:rPr lang="fr-FR" altLang="zh-CN" sz="1400" b="1" i="1" smtClean="0">
                                <a:latin typeface="Cambria Math" panose="02040503050406030204" pitchFamily="18" charset="0"/>
                              </a:rPr>
                              <m:t>𝑪𝒓</m:t>
                            </m:r>
                          </m:e>
                        </m:d>
                      </m:e>
                      <m:sub>
                        <m:r>
                          <a:rPr lang="fr-FR" altLang="zh-CN" sz="1400" b="1" i="1" smtClean="0">
                            <a:latin typeface="Cambria Math" panose="02040503050406030204" pitchFamily="18" charset="0"/>
                          </a:rPr>
                          <m:t>𝒊</m:t>
                        </m:r>
                        <m:r>
                          <a:rPr lang="fr-FR" altLang="zh-CN" sz="1400" b="1" i="1" smtClean="0">
                            <a:latin typeface="Cambria Math" panose="02040503050406030204" pitchFamily="18" charset="0"/>
                          </a:rPr>
                          <m:t> </m:t>
                        </m:r>
                      </m:sub>
                    </m:sSub>
                  </m:oMath>
                </a14:m>
                <a:endParaRPr lang="fr-FR" altLang="zh-CN" sz="1400" b="1"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fr-FR" altLang="zh-CN" sz="1400" b="1" i="1">
                              <a:latin typeface="Cambria Math" panose="02040503050406030204" pitchFamily="18" charset="0"/>
                            </a:rPr>
                          </m:ctrlPr>
                        </m:dPr>
                        <m:e>
                          <m:r>
                            <a:rPr lang="fr-FR" altLang="zh-CN" sz="1400" b="1" i="0" smtClean="0">
                              <a:latin typeface="Cambria Math" panose="02040503050406030204" pitchFamily="18" charset="0"/>
                            </a:rPr>
                            <m:t>𝟏</m:t>
                          </m:r>
                          <m:r>
                            <a:rPr lang="fr-FR" altLang="zh-CN" sz="1400" b="1" i="0" smtClean="0">
                              <a:latin typeface="Cambria Math" panose="02040503050406030204" pitchFamily="18" charset="0"/>
                            </a:rPr>
                            <m:t>−</m:t>
                          </m:r>
                          <m:d>
                            <m:dPr>
                              <m:ctrlPr>
                                <a:rPr lang="fr-FR" altLang="zh-CN" sz="1400" b="1" i="1">
                                  <a:latin typeface="Cambria Math" panose="02040503050406030204" pitchFamily="18" charset="0"/>
                                </a:rPr>
                              </m:ctrlPr>
                            </m:dPr>
                            <m:e>
                              <m:sSub>
                                <m:sSubPr>
                                  <m:ctrlPr>
                                    <a:rPr lang="fr-FR" altLang="zh-CN" sz="1400" b="1" i="1">
                                      <a:latin typeface="Cambria Math" panose="02040503050406030204" pitchFamily="18" charset="0"/>
                                    </a:rPr>
                                  </m:ctrlPr>
                                </m:sSubPr>
                                <m:e>
                                  <m:r>
                                    <a:rPr lang="fr-FR" altLang="zh-CN" sz="1400" b="1" i="1" smtClean="0">
                                      <a:latin typeface="Cambria Math" panose="02040503050406030204" pitchFamily="18" charset="0"/>
                                    </a:rPr>
                                    <m:t>𝒂</m:t>
                                  </m:r>
                                </m:e>
                                <m:sub>
                                  <m:r>
                                    <a:rPr lang="fr-FR" altLang="zh-CN" sz="1400" b="1" i="0" smtClean="0">
                                      <a:latin typeface="Cambria Math" panose="02040503050406030204" pitchFamily="18" charset="0"/>
                                    </a:rPr>
                                    <m:t>𝟏</m:t>
                                  </m:r>
                                </m:sub>
                              </m:sSub>
                              <m:r>
                                <a:rPr lang="fr-FR" altLang="zh-CN" sz="1400" b="1" i="1" smtClean="0">
                                  <a:latin typeface="Cambria Math" panose="02040503050406030204" pitchFamily="18" charset="0"/>
                                </a:rPr>
                                <m:t>𝒏</m:t>
                              </m:r>
                              <m:r>
                                <a:rPr lang="fr-FR" altLang="zh-CN" sz="1400" b="1" i="0" smtClean="0">
                                  <a:latin typeface="Cambria Math" panose="02040503050406030204" pitchFamily="18" charset="0"/>
                                </a:rPr>
                                <m:t>+</m:t>
                              </m:r>
                              <m:sSub>
                                <m:sSubPr>
                                  <m:ctrlPr>
                                    <a:rPr lang="fr-FR" altLang="zh-CN" sz="1400" b="1" i="1">
                                      <a:latin typeface="Cambria Math" panose="02040503050406030204" pitchFamily="18" charset="0"/>
                                    </a:rPr>
                                  </m:ctrlPr>
                                </m:sSubPr>
                                <m:e>
                                  <m:r>
                                    <a:rPr lang="fr-FR" altLang="zh-CN" sz="1400" b="1" i="1" smtClean="0">
                                      <a:latin typeface="Cambria Math" panose="02040503050406030204" pitchFamily="18" charset="0"/>
                                    </a:rPr>
                                    <m:t>𝒂</m:t>
                                  </m:r>
                                </m:e>
                                <m:sub>
                                  <m:r>
                                    <a:rPr lang="fr-FR" altLang="zh-CN" sz="1400" b="1" i="0" smtClean="0">
                                      <a:latin typeface="Cambria Math" panose="02040503050406030204" pitchFamily="18" charset="0"/>
                                    </a:rPr>
                                    <m:t>𝟐</m:t>
                                  </m:r>
                                </m:sub>
                              </m:sSub>
                              <m:sSup>
                                <m:sSupPr>
                                  <m:ctrlPr>
                                    <a:rPr lang="fr-FR" altLang="zh-CN" sz="1400" b="1" i="1">
                                      <a:latin typeface="Cambria Math" panose="02040503050406030204" pitchFamily="18" charset="0"/>
                                    </a:rPr>
                                  </m:ctrlPr>
                                </m:sSupPr>
                                <m:e>
                                  <m:r>
                                    <a:rPr lang="fr-FR" altLang="zh-CN" sz="1400" b="1" i="1" smtClean="0">
                                      <a:latin typeface="Cambria Math" panose="02040503050406030204" pitchFamily="18" charset="0"/>
                                    </a:rPr>
                                    <m:t>𝒏</m:t>
                                  </m:r>
                                </m:e>
                                <m:sup>
                                  <m:r>
                                    <a:rPr lang="fr-FR" altLang="zh-CN" sz="1400" b="1" i="0" smtClean="0">
                                      <a:latin typeface="Cambria Math" panose="02040503050406030204" pitchFamily="18" charset="0"/>
                                    </a:rPr>
                                    <m:t>𝟐</m:t>
                                  </m:r>
                                </m:sup>
                              </m:sSup>
                              <m:r>
                                <a:rPr lang="fr-FR" altLang="zh-CN" sz="1400" b="1" i="0" smtClean="0">
                                  <a:latin typeface="Cambria Math" panose="02040503050406030204" pitchFamily="18" charset="0"/>
                                </a:rPr>
                                <m:t>+</m:t>
                              </m:r>
                              <m:sSub>
                                <m:sSubPr>
                                  <m:ctrlPr>
                                    <a:rPr lang="fr-FR" altLang="zh-CN" sz="1400" b="1" i="1">
                                      <a:latin typeface="Cambria Math" panose="02040503050406030204" pitchFamily="18" charset="0"/>
                                    </a:rPr>
                                  </m:ctrlPr>
                                </m:sSubPr>
                                <m:e>
                                  <m:r>
                                    <a:rPr lang="fr-FR" altLang="zh-CN" sz="1400" b="1" i="1" smtClean="0">
                                      <a:latin typeface="Cambria Math" panose="02040503050406030204" pitchFamily="18" charset="0"/>
                                    </a:rPr>
                                    <m:t>𝒂</m:t>
                                  </m:r>
                                </m:e>
                                <m:sub>
                                  <m:r>
                                    <a:rPr lang="fr-FR" altLang="zh-CN" sz="1400" b="1" i="0" smtClean="0">
                                      <a:latin typeface="Cambria Math" panose="02040503050406030204" pitchFamily="18" charset="0"/>
                                    </a:rPr>
                                    <m:t>𝟑</m:t>
                                  </m:r>
                                </m:sub>
                              </m:sSub>
                              <m:sSup>
                                <m:sSupPr>
                                  <m:ctrlPr>
                                    <a:rPr lang="fr-FR" altLang="zh-CN" sz="1400" b="1" i="1">
                                      <a:latin typeface="Cambria Math" panose="02040503050406030204" pitchFamily="18" charset="0"/>
                                    </a:rPr>
                                  </m:ctrlPr>
                                </m:sSupPr>
                                <m:e>
                                  <m:r>
                                    <a:rPr lang="fr-FR" altLang="zh-CN" sz="1400" b="1" i="1" smtClean="0">
                                      <a:latin typeface="Cambria Math" panose="02040503050406030204" pitchFamily="18" charset="0"/>
                                    </a:rPr>
                                    <m:t>𝒏</m:t>
                                  </m:r>
                                </m:e>
                                <m:sup>
                                  <m:r>
                                    <a:rPr lang="fr-FR" altLang="zh-CN" sz="1400" b="1" i="0" smtClean="0">
                                      <a:latin typeface="Cambria Math" panose="02040503050406030204" pitchFamily="18" charset="0"/>
                                    </a:rPr>
                                    <m:t>𝟑</m:t>
                                  </m:r>
                                </m:sup>
                              </m:sSup>
                              <m:r>
                                <a:rPr lang="fr-FR" altLang="zh-CN" sz="1400" b="1" i="0" smtClean="0">
                                  <a:latin typeface="Cambria Math" panose="02040503050406030204" pitchFamily="18" charset="0"/>
                                </a:rPr>
                                <m:t>+</m:t>
                              </m:r>
                              <m:sSub>
                                <m:sSubPr>
                                  <m:ctrlPr>
                                    <a:rPr lang="fr-FR" altLang="zh-CN" sz="1400" b="1" i="1">
                                      <a:latin typeface="Cambria Math" panose="02040503050406030204" pitchFamily="18" charset="0"/>
                                    </a:rPr>
                                  </m:ctrlPr>
                                </m:sSubPr>
                                <m:e>
                                  <m:r>
                                    <a:rPr lang="fr-FR" altLang="zh-CN" sz="1400" b="1" i="1" smtClean="0">
                                      <a:latin typeface="Cambria Math" panose="02040503050406030204" pitchFamily="18" charset="0"/>
                                    </a:rPr>
                                    <m:t>𝒂</m:t>
                                  </m:r>
                                </m:e>
                                <m:sub>
                                  <m:r>
                                    <a:rPr lang="fr-FR" altLang="zh-CN" sz="1400" b="1" i="0" smtClean="0">
                                      <a:latin typeface="Cambria Math" panose="02040503050406030204" pitchFamily="18" charset="0"/>
                                    </a:rPr>
                                    <m:t>𝟒</m:t>
                                  </m:r>
                                </m:sub>
                              </m:sSub>
                              <m:sSup>
                                <m:sSupPr>
                                  <m:ctrlPr>
                                    <a:rPr lang="fr-FR" altLang="zh-CN" sz="1400" b="1" i="1">
                                      <a:latin typeface="Cambria Math" panose="02040503050406030204" pitchFamily="18" charset="0"/>
                                    </a:rPr>
                                  </m:ctrlPr>
                                </m:sSupPr>
                                <m:e>
                                  <m:r>
                                    <a:rPr lang="fr-FR" altLang="zh-CN" sz="1400" b="1" i="1" smtClean="0">
                                      <a:latin typeface="Cambria Math" panose="02040503050406030204" pitchFamily="18" charset="0"/>
                                    </a:rPr>
                                    <m:t>𝒏</m:t>
                                  </m:r>
                                </m:e>
                                <m:sup>
                                  <m:r>
                                    <a:rPr lang="fr-FR" altLang="zh-CN" sz="1400" b="1" i="0" smtClean="0">
                                      <a:latin typeface="Cambria Math" panose="02040503050406030204" pitchFamily="18" charset="0"/>
                                    </a:rPr>
                                    <m:t>𝟒</m:t>
                                  </m:r>
                                </m:sup>
                              </m:sSup>
                              <m:r>
                                <a:rPr lang="fr-FR" altLang="zh-CN" sz="1400" b="1" i="0" smtClean="0">
                                  <a:latin typeface="Cambria Math" panose="02040503050406030204" pitchFamily="18" charset="0"/>
                                </a:rPr>
                                <m:t>+</m:t>
                              </m:r>
                              <m:sSub>
                                <m:sSubPr>
                                  <m:ctrlPr>
                                    <a:rPr lang="fr-FR" altLang="zh-CN" sz="1400" b="1" i="1">
                                      <a:latin typeface="Cambria Math" panose="02040503050406030204" pitchFamily="18" charset="0"/>
                                    </a:rPr>
                                  </m:ctrlPr>
                                </m:sSubPr>
                                <m:e>
                                  <m:r>
                                    <a:rPr lang="fr-FR" altLang="zh-CN" sz="1400" b="1" i="1" smtClean="0">
                                      <a:latin typeface="Cambria Math" panose="02040503050406030204" pitchFamily="18" charset="0"/>
                                    </a:rPr>
                                    <m:t>𝒂</m:t>
                                  </m:r>
                                </m:e>
                                <m:sub>
                                  <m:r>
                                    <a:rPr lang="fr-FR" altLang="zh-CN" sz="1400" b="1" i="0" smtClean="0">
                                      <a:latin typeface="Cambria Math" panose="02040503050406030204" pitchFamily="18" charset="0"/>
                                    </a:rPr>
                                    <m:t>𝟓</m:t>
                                  </m:r>
                                </m:sub>
                              </m:sSub>
                              <m:sSup>
                                <m:sSupPr>
                                  <m:ctrlPr>
                                    <a:rPr lang="fr-FR" altLang="zh-CN" sz="1400" b="1" i="1">
                                      <a:latin typeface="Cambria Math" panose="02040503050406030204" pitchFamily="18" charset="0"/>
                                    </a:rPr>
                                  </m:ctrlPr>
                                </m:sSupPr>
                                <m:e>
                                  <m:r>
                                    <a:rPr lang="fr-FR" altLang="zh-CN" sz="1400" b="1" i="1" smtClean="0">
                                      <a:latin typeface="Cambria Math" panose="02040503050406030204" pitchFamily="18" charset="0"/>
                                    </a:rPr>
                                    <m:t>𝒏</m:t>
                                  </m:r>
                                </m:e>
                                <m:sup>
                                  <m:r>
                                    <a:rPr lang="fr-FR" altLang="zh-CN" sz="1400" b="1" i="0" smtClean="0">
                                      <a:latin typeface="Cambria Math" panose="02040503050406030204" pitchFamily="18" charset="0"/>
                                    </a:rPr>
                                    <m:t>𝟓</m:t>
                                  </m:r>
                                </m:sup>
                              </m:sSup>
                            </m:e>
                          </m:d>
                          <m:sSup>
                            <m:sSupPr>
                              <m:ctrlPr>
                                <a:rPr lang="fr-FR" altLang="zh-CN" sz="1400" b="1" i="1">
                                  <a:latin typeface="Cambria Math" panose="02040503050406030204" pitchFamily="18" charset="0"/>
                                </a:rPr>
                              </m:ctrlPr>
                            </m:sSupPr>
                            <m:e>
                              <m:r>
                                <a:rPr lang="fr-FR" altLang="zh-CN" sz="1400" b="1" i="1" smtClean="0">
                                  <a:latin typeface="Cambria Math" panose="02040503050406030204" pitchFamily="18" charset="0"/>
                                </a:rPr>
                                <m:t>𝒆</m:t>
                              </m:r>
                            </m:e>
                            <m:sup>
                              <m:r>
                                <a:rPr lang="fr-FR" altLang="zh-CN" sz="1400" b="1" i="0" smtClean="0">
                                  <a:latin typeface="Cambria Math" panose="02040503050406030204" pitchFamily="18" charset="0"/>
                                </a:rPr>
                                <m:t>−</m:t>
                              </m:r>
                              <m:sSup>
                                <m:sSupPr>
                                  <m:ctrlPr>
                                    <a:rPr lang="fr-FR" altLang="zh-CN" sz="1400" b="1" i="1">
                                      <a:latin typeface="Cambria Math" panose="02040503050406030204" pitchFamily="18" charset="0"/>
                                    </a:rPr>
                                  </m:ctrlPr>
                                </m:sSupPr>
                                <m:e>
                                  <m:r>
                                    <a:rPr lang="fr-FR" altLang="zh-CN" sz="1400" b="1" i="1" smtClean="0">
                                      <a:latin typeface="Cambria Math" panose="02040503050406030204" pitchFamily="18" charset="0"/>
                                    </a:rPr>
                                    <m:t>𝒒</m:t>
                                  </m:r>
                                </m:e>
                                <m:sup>
                                  <m:r>
                                    <a:rPr lang="fr-FR" altLang="zh-CN" sz="1400" b="1" i="0" smtClean="0">
                                      <a:latin typeface="Cambria Math" panose="02040503050406030204" pitchFamily="18" charset="0"/>
                                    </a:rPr>
                                    <m:t>𝟐</m:t>
                                  </m:r>
                                </m:sup>
                              </m:sSup>
                            </m:sup>
                          </m:sSup>
                        </m:e>
                      </m:d>
                    </m:oMath>
                  </m:oMathPara>
                </a14:m>
                <a:endParaRPr lang="en-US" altLang="zh-CN" sz="1400" b="1" dirty="0"/>
              </a:p>
              <a:p>
                <a:endParaRPr lang="en-US" altLang="zh-CN" sz="1400" b="1" dirty="0"/>
              </a:p>
              <a:p>
                <a:pPr/>
                <a14:m>
                  <m:oMathPara xmlns:m="http://schemas.openxmlformats.org/officeDocument/2006/math">
                    <m:oMathParaPr>
                      <m:jc m:val="left"/>
                    </m:oMathParaPr>
                    <m:oMath xmlns:m="http://schemas.openxmlformats.org/officeDocument/2006/math">
                      <m:d>
                        <m:dPr>
                          <m:begChr m:val="{"/>
                          <m:endChr m:val=""/>
                          <m:ctrlPr>
                            <a:rPr lang="fr-FR" altLang="zh-CN" sz="1400" i="1" smtClean="0">
                              <a:latin typeface="Cambria Math" panose="02040503050406030204" pitchFamily="18" charset="0"/>
                            </a:rPr>
                          </m:ctrlPr>
                        </m:dPr>
                        <m:e>
                          <m:eqArr>
                            <m:eqArrPr>
                              <m:ctrlPr>
                                <a:rPr lang="fr-FR" altLang="zh-CN" sz="1400" i="1">
                                  <a:latin typeface="Cambria Math" panose="02040503050406030204" pitchFamily="18" charset="0"/>
                                </a:rPr>
                              </m:ctrlPr>
                            </m:eqArrPr>
                            <m:e>
                              <m:r>
                                <a:rPr lang="fr-FR" altLang="zh-CN" sz="1400" i="1">
                                  <a:latin typeface="Cambria Math" panose="02040503050406030204" pitchFamily="18" charset="0"/>
                                </a:rPr>
                                <m:t>&amp;</m:t>
                              </m:r>
                              <m:r>
                                <a:rPr lang="fr-FR" altLang="zh-CN" sz="1400" i="1">
                                  <a:latin typeface="Cambria Math" panose="02040503050406030204" pitchFamily="18" charset="0"/>
                                </a:rPr>
                                <m:t>𝑞</m:t>
                              </m:r>
                              <m:r>
                                <a:rPr lang="fr-FR" altLang="zh-CN" sz="1400" i="1">
                                  <a:latin typeface="Cambria Math" panose="02040503050406030204" pitchFamily="18" charset="0"/>
                                </a:rPr>
                                <m:t>=</m:t>
                              </m:r>
                              <m:f>
                                <m:fPr>
                                  <m:ctrlPr>
                                    <a:rPr lang="fr-FR" altLang="zh-CN" sz="1400" i="1">
                                      <a:latin typeface="Cambria Math" panose="02040503050406030204" pitchFamily="18" charset="0"/>
                                    </a:rPr>
                                  </m:ctrlPr>
                                </m:fPr>
                                <m:num>
                                  <m:r>
                                    <a:rPr lang="fr-FR" altLang="zh-CN" sz="1400" i="1">
                                      <a:latin typeface="Cambria Math" panose="02040503050406030204" pitchFamily="18" charset="0"/>
                                    </a:rPr>
                                    <m:t>𝑧</m:t>
                                  </m:r>
                                </m:num>
                                <m:den>
                                  <m:r>
                                    <a:rPr lang="fr-FR" altLang="zh-CN" sz="1400" i="1">
                                      <a:latin typeface="Cambria Math" panose="02040503050406030204" pitchFamily="18" charset="0"/>
                                    </a:rPr>
                                    <m:t>2</m:t>
                                  </m:r>
                                  <m:rad>
                                    <m:radPr>
                                      <m:degHide m:val="on"/>
                                      <m:ctrlPr>
                                        <a:rPr lang="fr-FR" altLang="zh-CN" sz="1400" i="1">
                                          <a:latin typeface="Cambria Math" panose="02040503050406030204" pitchFamily="18" charset="0"/>
                                        </a:rPr>
                                      </m:ctrlPr>
                                    </m:radPr>
                                    <m:deg/>
                                    <m:e>
                                      <m:r>
                                        <a:rPr lang="fr-FR" altLang="zh-CN" sz="1400" i="1">
                                          <a:latin typeface="Cambria Math" panose="02040503050406030204" pitchFamily="18" charset="0"/>
                                        </a:rPr>
                                        <m:t>𝐷𝑡</m:t>
                                      </m:r>
                                    </m:e>
                                  </m:rad>
                                </m:den>
                              </m:f>
                            </m:e>
                            <m:e>
                              <m:r>
                                <a:rPr lang="fr-FR" altLang="zh-CN" sz="1400" i="1">
                                  <a:latin typeface="Cambria Math" panose="02040503050406030204" pitchFamily="18" charset="0"/>
                                </a:rPr>
                                <m:t>&amp;</m:t>
                              </m:r>
                              <m:r>
                                <a:rPr lang="fr-FR" altLang="zh-CN" sz="1400" i="1">
                                  <a:latin typeface="Cambria Math" panose="02040503050406030204" pitchFamily="18" charset="0"/>
                                </a:rPr>
                                <m:t>𝑛</m:t>
                              </m:r>
                              <m:r>
                                <a:rPr lang="fr-FR" altLang="zh-CN" sz="1400" i="1">
                                  <a:latin typeface="Cambria Math" panose="02040503050406030204" pitchFamily="18" charset="0"/>
                                </a:rPr>
                                <m:t>=</m:t>
                              </m:r>
                              <m:f>
                                <m:fPr>
                                  <m:ctrlPr>
                                    <a:rPr lang="fr-FR" altLang="zh-CN" sz="1400" i="1">
                                      <a:latin typeface="Cambria Math" panose="02040503050406030204" pitchFamily="18" charset="0"/>
                                    </a:rPr>
                                  </m:ctrlPr>
                                </m:fPr>
                                <m:num>
                                  <m:r>
                                    <a:rPr lang="fr-FR" altLang="zh-CN" sz="1400" i="1">
                                      <a:latin typeface="Cambria Math" panose="02040503050406030204" pitchFamily="18" charset="0"/>
                                    </a:rPr>
                                    <m:t>1</m:t>
                                  </m:r>
                                </m:num>
                                <m:den>
                                  <m:r>
                                    <a:rPr lang="fr-FR" altLang="zh-CN" sz="1400" i="1">
                                      <a:latin typeface="Cambria Math" panose="02040503050406030204" pitchFamily="18" charset="0"/>
                                    </a:rPr>
                                    <m:t>1+</m:t>
                                  </m:r>
                                  <m:r>
                                    <a:rPr lang="fr-FR" altLang="zh-CN" sz="1400" i="1">
                                      <a:latin typeface="Cambria Math" panose="02040503050406030204" pitchFamily="18" charset="0"/>
                                    </a:rPr>
                                    <m:t>𝑝𝑞</m:t>
                                  </m:r>
                                </m:den>
                              </m:f>
                            </m:e>
                            <m:e>
                              <m:r>
                                <a:rPr lang="fr-FR" altLang="zh-CN" sz="1400" i="1">
                                  <a:latin typeface="Cambria Math" panose="02040503050406030204" pitchFamily="18" charset="0"/>
                                </a:rPr>
                                <m:t>&amp;</m:t>
                              </m:r>
                              <m:r>
                                <a:rPr lang="fr-FR" altLang="zh-CN" sz="1400" i="1">
                                  <a:latin typeface="Cambria Math" panose="02040503050406030204" pitchFamily="18" charset="0"/>
                                </a:rPr>
                                <m:t>𝑝</m:t>
                              </m:r>
                              <m:r>
                                <a:rPr lang="fr-FR" altLang="zh-CN" sz="1400" i="1">
                                  <a:latin typeface="Cambria Math" panose="02040503050406030204" pitchFamily="18" charset="0"/>
                                </a:rPr>
                                <m:t>=0.3275911,</m:t>
                              </m:r>
                              <m:sSub>
                                <m:sSubPr>
                                  <m:ctrlPr>
                                    <a:rPr lang="fr-FR" altLang="zh-CN" sz="1400" i="1">
                                      <a:latin typeface="Cambria Math" panose="02040503050406030204" pitchFamily="18" charset="0"/>
                                    </a:rPr>
                                  </m:ctrlPr>
                                </m:sSubPr>
                                <m:e>
                                  <m:r>
                                    <a:rPr lang="fr-FR" altLang="zh-CN" sz="1400" i="1">
                                      <a:latin typeface="Cambria Math" panose="02040503050406030204" pitchFamily="18" charset="0"/>
                                    </a:rPr>
                                    <m:t>𝑎</m:t>
                                  </m:r>
                                </m:e>
                                <m:sub>
                                  <m:r>
                                    <a:rPr lang="fr-FR" altLang="zh-CN" sz="1400" i="1">
                                      <a:latin typeface="Cambria Math" panose="02040503050406030204" pitchFamily="18" charset="0"/>
                                    </a:rPr>
                                    <m:t>1</m:t>
                                  </m:r>
                                </m:sub>
                              </m:sSub>
                              <m:r>
                                <a:rPr lang="fr-FR" altLang="zh-CN" sz="1400" i="1">
                                  <a:latin typeface="Cambria Math" panose="02040503050406030204" pitchFamily="18" charset="0"/>
                                </a:rPr>
                                <m:t>=0.254829592,</m:t>
                              </m:r>
                              <m:r>
                                <a:rPr lang="fr-FR" altLang="zh-CN" sz="1400" i="1" smtClean="0">
                                  <a:latin typeface="Cambria Math" panose="02040503050406030204" pitchFamily="18" charset="0"/>
                                </a:rPr>
                                <m:t> </m:t>
                              </m:r>
                            </m:e>
                            <m:e>
                              <m:sSub>
                                <m:sSubPr>
                                  <m:ctrlPr>
                                    <a:rPr lang="fr-FR" altLang="zh-CN" sz="1400" i="1">
                                      <a:latin typeface="Cambria Math" panose="02040503050406030204" pitchFamily="18" charset="0"/>
                                    </a:rPr>
                                  </m:ctrlPr>
                                </m:sSubPr>
                                <m:e>
                                  <m:r>
                                    <a:rPr lang="fr-FR" altLang="zh-CN" sz="1400" i="1">
                                      <a:latin typeface="Cambria Math" panose="02040503050406030204" pitchFamily="18" charset="0"/>
                                    </a:rPr>
                                    <m:t>𝑎</m:t>
                                  </m:r>
                                </m:e>
                                <m:sub>
                                  <m:r>
                                    <a:rPr lang="fr-FR" altLang="zh-CN" sz="1400" i="1">
                                      <a:latin typeface="Cambria Math" panose="02040503050406030204" pitchFamily="18" charset="0"/>
                                    </a:rPr>
                                    <m:t>2</m:t>
                                  </m:r>
                                </m:sub>
                              </m:sSub>
                              <m:r>
                                <a:rPr lang="fr-FR" altLang="zh-CN" sz="1400" i="1">
                                  <a:latin typeface="Cambria Math" panose="02040503050406030204" pitchFamily="18" charset="0"/>
                                </a:rPr>
                                <m:t>=−0.284496736,</m:t>
                              </m:r>
                              <m:sSub>
                                <m:sSubPr>
                                  <m:ctrlPr>
                                    <a:rPr lang="fr-FR" altLang="zh-CN" sz="1400" i="1">
                                      <a:latin typeface="Cambria Math" panose="02040503050406030204" pitchFamily="18" charset="0"/>
                                    </a:rPr>
                                  </m:ctrlPr>
                                </m:sSubPr>
                                <m:e>
                                  <m:r>
                                    <a:rPr lang="fr-FR" altLang="zh-CN" sz="1400" i="1">
                                      <a:latin typeface="Cambria Math" panose="02040503050406030204" pitchFamily="18" charset="0"/>
                                    </a:rPr>
                                    <m:t>𝑎</m:t>
                                  </m:r>
                                </m:e>
                                <m:sub>
                                  <m:r>
                                    <a:rPr lang="fr-FR" altLang="zh-CN" sz="1400" i="1">
                                      <a:latin typeface="Cambria Math" panose="02040503050406030204" pitchFamily="18" charset="0"/>
                                    </a:rPr>
                                    <m:t>3</m:t>
                                  </m:r>
                                </m:sub>
                              </m:sSub>
                              <m:r>
                                <a:rPr lang="fr-FR" altLang="zh-CN" sz="1400" i="1">
                                  <a:latin typeface="Cambria Math" panose="02040503050406030204" pitchFamily="18" charset="0"/>
                                </a:rPr>
                                <m:t>=1.421413741,</m:t>
                              </m:r>
                            </m:e>
                            <m:e>
                              <m:r>
                                <a:rPr lang="fr-FR" altLang="zh-CN" sz="1400" i="1">
                                  <a:latin typeface="Cambria Math" panose="02040503050406030204" pitchFamily="18" charset="0"/>
                                </a:rPr>
                                <m:t>&amp;</m:t>
                              </m:r>
                              <m:sSub>
                                <m:sSubPr>
                                  <m:ctrlPr>
                                    <a:rPr lang="fr-FR" altLang="zh-CN" sz="1400" i="1">
                                      <a:latin typeface="Cambria Math" panose="02040503050406030204" pitchFamily="18" charset="0"/>
                                    </a:rPr>
                                  </m:ctrlPr>
                                </m:sSubPr>
                                <m:e>
                                  <m:r>
                                    <a:rPr lang="fr-FR" altLang="zh-CN" sz="1400" i="1">
                                      <a:latin typeface="Cambria Math" panose="02040503050406030204" pitchFamily="18" charset="0"/>
                                    </a:rPr>
                                    <m:t>𝑎</m:t>
                                  </m:r>
                                </m:e>
                                <m:sub>
                                  <m:r>
                                    <a:rPr lang="fr-FR" altLang="zh-CN" sz="1400" i="1">
                                      <a:latin typeface="Cambria Math" panose="02040503050406030204" pitchFamily="18" charset="0"/>
                                    </a:rPr>
                                    <m:t>4</m:t>
                                  </m:r>
                                </m:sub>
                              </m:sSub>
                              <m:r>
                                <a:rPr lang="fr-FR" altLang="zh-CN" sz="1400" i="1">
                                  <a:latin typeface="Cambria Math" panose="02040503050406030204" pitchFamily="18" charset="0"/>
                                </a:rPr>
                                <m:t>=−1.453152027,</m:t>
                              </m:r>
                              <m:sSub>
                                <m:sSubPr>
                                  <m:ctrlPr>
                                    <a:rPr lang="fr-FR" altLang="zh-CN" sz="1400" i="1">
                                      <a:latin typeface="Cambria Math" panose="02040503050406030204" pitchFamily="18" charset="0"/>
                                    </a:rPr>
                                  </m:ctrlPr>
                                </m:sSubPr>
                                <m:e>
                                  <m:r>
                                    <a:rPr lang="fr-FR" altLang="zh-CN" sz="1400" i="1">
                                      <a:latin typeface="Cambria Math" panose="02040503050406030204" pitchFamily="18" charset="0"/>
                                    </a:rPr>
                                    <m:t>𝑎</m:t>
                                  </m:r>
                                </m:e>
                                <m:sub>
                                  <m:r>
                                    <a:rPr lang="fr-FR" altLang="zh-CN" sz="1400" i="1">
                                      <a:latin typeface="Cambria Math" panose="02040503050406030204" pitchFamily="18" charset="0"/>
                                    </a:rPr>
                                    <m:t>5</m:t>
                                  </m:r>
                                </m:sub>
                              </m:sSub>
                              <m:r>
                                <a:rPr lang="fr-FR" altLang="zh-CN" sz="1400" i="1">
                                  <a:latin typeface="Cambria Math" panose="02040503050406030204" pitchFamily="18" charset="0"/>
                                </a:rPr>
                                <m:t>=1.061405429</m:t>
                              </m:r>
                            </m:e>
                            <m:e>
                              <m:r>
                                <a:rPr lang="fr-FR" altLang="zh-CN" sz="1400" i="1">
                                  <a:latin typeface="Cambria Math" panose="02040503050406030204" pitchFamily="18" charset="0"/>
                                </a:rPr>
                                <m:t>&amp;</m:t>
                              </m:r>
                              <m:r>
                                <a:rPr lang="fr-FR" altLang="zh-CN" sz="1400" i="1">
                                  <a:latin typeface="Cambria Math" panose="02040503050406030204" pitchFamily="18" charset="0"/>
                                </a:rPr>
                                <m:t>𝛼</m:t>
                              </m:r>
                              <m:r>
                                <a:rPr lang="fr-FR" altLang="zh-CN" sz="1400" i="1">
                                  <a:latin typeface="Cambria Math" panose="02040503050406030204" pitchFamily="18" charset="0"/>
                                </a:rPr>
                                <m:t>=0.413</m:t>
                              </m:r>
                            </m:e>
                            <m:e>
                              <m:r>
                                <a:rPr lang="fr-FR" altLang="zh-CN" sz="1400" i="1">
                                  <a:latin typeface="Cambria Math" panose="02040503050406030204" pitchFamily="18" charset="0"/>
                                </a:rPr>
                                <m:t>&amp;</m:t>
                              </m:r>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𝑒𝑟𝑟𝑜𝑟</m:t>
                                  </m:r>
                                  <m:d>
                                    <m:dPr>
                                      <m:ctrlPr>
                                        <a:rPr lang="fr-FR" altLang="zh-CN" sz="1400" i="1">
                                          <a:latin typeface="Cambria Math" panose="02040503050406030204" pitchFamily="18" charset="0"/>
                                        </a:rPr>
                                      </m:ctrlPr>
                                    </m:dPr>
                                    <m:e>
                                      <m:r>
                                        <a:rPr lang="fr-FR" altLang="zh-CN" sz="1400" i="1">
                                          <a:latin typeface="Cambria Math" panose="02040503050406030204" pitchFamily="18" charset="0"/>
                                        </a:rPr>
                                        <m:t>𝑧</m:t>
                                      </m:r>
                                    </m:e>
                                  </m:d>
                                </m:e>
                              </m:d>
                              <m:r>
                                <a:rPr lang="fr-FR" altLang="zh-CN" sz="1400" i="1">
                                  <a:latin typeface="Cambria Math" panose="02040503050406030204" pitchFamily="18" charset="0"/>
                                </a:rPr>
                                <m:t>≤1.5∗</m:t>
                              </m:r>
                              <m:sSup>
                                <m:sSupPr>
                                  <m:ctrlPr>
                                    <a:rPr lang="fr-FR" altLang="zh-CN" sz="1400" i="1">
                                      <a:latin typeface="Cambria Math" panose="02040503050406030204" pitchFamily="18" charset="0"/>
                                    </a:rPr>
                                  </m:ctrlPr>
                                </m:sSupPr>
                                <m:e>
                                  <m:r>
                                    <a:rPr lang="fr-FR" altLang="zh-CN" sz="1400" i="1">
                                      <a:latin typeface="Cambria Math" panose="02040503050406030204" pitchFamily="18" charset="0"/>
                                    </a:rPr>
                                    <m:t>10</m:t>
                                  </m:r>
                                </m:e>
                                <m:sup>
                                  <m:r>
                                    <a:rPr lang="fr-FR" altLang="zh-CN" sz="1400" i="1">
                                      <a:latin typeface="Cambria Math" panose="02040503050406030204" pitchFamily="18" charset="0"/>
                                    </a:rPr>
                                    <m:t>−7</m:t>
                                  </m:r>
                                </m:sup>
                              </m:sSup>
                            </m:e>
                          </m:eqArr>
                        </m:e>
                      </m:d>
                    </m:oMath>
                  </m:oMathPara>
                </a14:m>
                <a:endParaRPr lang="zh-CN" altLang="en-US" sz="1400" b="1"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99902" y="1635889"/>
                <a:ext cx="4487986" cy="5123775"/>
              </a:xfrm>
              <a:prstGeom prst="rect">
                <a:avLst/>
              </a:prstGeom>
              <a:blipFill rotWithShape="1">
                <a:blip r:embed="rId4"/>
                <a:stretch>
                  <a:fillRect l="-10" t="-3" r="6" b="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5231906" y="1615282"/>
                <a:ext cx="3888430" cy="1411797"/>
              </a:xfrm>
              <a:prstGeom prst="rect">
                <a:avLst/>
              </a:prstGeom>
              <a:noFill/>
            </p:spPr>
            <p:txBody>
              <a:bodyPr wrap="square" rtlCol="0">
                <a:spAutoFit/>
              </a:bodyPr>
              <a:lstStyle/>
              <a:p>
                <a:r>
                  <a:rPr lang="zh-CN" altLang="en-US" sz="1400" dirty="0"/>
                  <a:t>扩散形变：</a:t>
                </a:r>
                <a:endParaRPr lang="en-US" altLang="zh-CN" sz="1400" dirty="0"/>
              </a:p>
              <a:p>
                <a:pPr/>
                <a14:m>
                  <m:oMathPara xmlns:m="http://schemas.openxmlformats.org/officeDocument/2006/math">
                    <m:oMathParaPr>
                      <m:jc m:val="centerGroup"/>
                    </m:oMathParaPr>
                    <m:oMath xmlns:m="http://schemas.openxmlformats.org/officeDocument/2006/math">
                      <m:sSup>
                        <m:sSupPr>
                          <m:ctrlPr>
                            <a:rPr lang="fr-FR" altLang="zh-CN" sz="1400" i="1" smtClean="0">
                              <a:latin typeface="Cambria Math" panose="02040503050406030204" pitchFamily="18" charset="0"/>
                            </a:rPr>
                          </m:ctrlPr>
                        </m:sSupPr>
                        <m:e>
                          <m:acc>
                            <m:accPr>
                              <m:chr m:val="̿"/>
                              <m:ctrlPr>
                                <a:rPr lang="fr-FR" altLang="zh-CN" sz="1400" i="1">
                                  <a:latin typeface="Cambria Math" panose="02040503050406030204" pitchFamily="18" charset="0"/>
                                </a:rPr>
                              </m:ctrlPr>
                            </m:accPr>
                            <m:e>
                              <m:r>
                                <a:rPr lang="fr-FR" altLang="zh-CN" sz="1400" i="1">
                                  <a:latin typeface="Cambria Math" panose="02040503050406030204" pitchFamily="18" charset="0"/>
                                </a:rPr>
                                <m:t>𝜀</m:t>
                              </m:r>
                            </m:e>
                          </m:acc>
                        </m:e>
                        <m:sup>
                          <m:r>
                            <a:rPr lang="fr-FR" altLang="zh-CN" sz="1400" i="1">
                              <a:latin typeface="Cambria Math" panose="02040503050406030204" pitchFamily="18" charset="0"/>
                            </a:rPr>
                            <m:t>𝑑𝑖𝑓𝑓𝑢𝑠𝑖𝑜𝑛</m:t>
                          </m:r>
                        </m:sup>
                      </m:sSup>
                      <m:d>
                        <m:dPr>
                          <m:ctrlPr>
                            <a:rPr lang="fr-FR" altLang="zh-CN" sz="1400" i="1">
                              <a:latin typeface="Cambria Math" panose="02040503050406030204" pitchFamily="18" charset="0"/>
                            </a:rPr>
                          </m:ctrlPr>
                        </m:dPr>
                        <m:e>
                          <m:r>
                            <a:rPr lang="fr-FR" altLang="zh-CN" sz="1400" i="1">
                              <a:latin typeface="Cambria Math" panose="02040503050406030204" pitchFamily="18" charset="0"/>
                            </a:rPr>
                            <m:t>𝑧</m:t>
                          </m:r>
                          <m:r>
                            <a:rPr lang="fr-FR" altLang="zh-CN" sz="1400" i="0">
                              <a:latin typeface="Cambria Math" panose="02040503050406030204" pitchFamily="18" charset="0"/>
                            </a:rPr>
                            <m:t>,</m:t>
                          </m:r>
                          <m:r>
                            <a:rPr lang="fr-FR" altLang="zh-CN" sz="1400" i="1">
                              <a:latin typeface="Cambria Math" panose="02040503050406030204" pitchFamily="18" charset="0"/>
                            </a:rPr>
                            <m:t>𝑡</m:t>
                          </m:r>
                        </m:e>
                      </m:d>
                      <m:r>
                        <a:rPr lang="fr-FR" altLang="zh-CN" sz="1400" i="0">
                          <a:latin typeface="Cambria Math" panose="02040503050406030204" pitchFamily="18" charset="0"/>
                        </a:rPr>
                        <m:t>=</m:t>
                      </m:r>
                      <m:r>
                        <a:rPr lang="fr-FR" altLang="zh-CN" sz="1400" i="1">
                          <a:latin typeface="Cambria Math" panose="02040503050406030204" pitchFamily="18" charset="0"/>
                        </a:rPr>
                        <m:t>𝜂</m:t>
                      </m:r>
                      <m:d>
                        <m:dPr>
                          <m:ctrlPr>
                            <a:rPr lang="fr-FR" altLang="zh-CN" sz="1400" i="1">
                              <a:latin typeface="Cambria Math" panose="02040503050406030204" pitchFamily="18" charset="0"/>
                            </a:rPr>
                          </m:ctrlPr>
                        </m:dPr>
                        <m:e>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d>
                            <m:dPr>
                              <m:ctrlPr>
                                <a:rPr lang="fr-FR" altLang="zh-CN" sz="1400" i="1">
                                  <a:latin typeface="Cambria Math" panose="02040503050406030204" pitchFamily="18" charset="0"/>
                                </a:rPr>
                              </m:ctrlPr>
                            </m:dPr>
                            <m:e>
                              <m:r>
                                <a:rPr lang="fr-FR" altLang="zh-CN" sz="1400" i="1">
                                  <a:latin typeface="Cambria Math" panose="02040503050406030204" pitchFamily="18" charset="0"/>
                                </a:rPr>
                                <m:t>𝑧</m:t>
                              </m:r>
                              <m:r>
                                <a:rPr lang="fr-FR" altLang="zh-CN" sz="1400" i="0">
                                  <a:latin typeface="Cambria Math" panose="02040503050406030204" pitchFamily="18" charset="0"/>
                                </a:rPr>
                                <m:t>,</m:t>
                              </m:r>
                              <m:r>
                                <a:rPr lang="fr-FR" altLang="zh-CN" sz="1400" i="1">
                                  <a:latin typeface="Cambria Math" panose="02040503050406030204" pitchFamily="18" charset="0"/>
                                </a:rPr>
                                <m:t>𝑡</m:t>
                              </m:r>
                            </m:e>
                          </m:d>
                          <m:r>
                            <a:rPr lang="fr-FR" altLang="zh-CN" sz="1400" i="0">
                              <a:latin typeface="Cambria Math" panose="02040503050406030204" pitchFamily="18" charset="0"/>
                            </a:rPr>
                            <m:t>−</m:t>
                          </m:r>
                          <m:sSub>
                            <m:sSubPr>
                              <m:ctrlPr>
                                <a:rPr lang="fr-FR" altLang="zh-CN" sz="1400" i="1">
                                  <a:latin typeface="Cambria Math" panose="02040503050406030204" pitchFamily="18" charset="0"/>
                                </a:rPr>
                              </m:ctrlPr>
                            </m:sSubPr>
                            <m:e>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e>
                            <m:sub>
                              <m:r>
                                <a:rPr lang="fr-FR" altLang="zh-CN" sz="1400" i="1">
                                  <a:latin typeface="Cambria Math" panose="02040503050406030204" pitchFamily="18" charset="0"/>
                                </a:rPr>
                                <m:t>𝑖</m:t>
                              </m:r>
                            </m:sub>
                          </m:sSub>
                        </m:e>
                      </m:d>
                      <m:acc>
                        <m:accPr>
                          <m:chr m:val="̿"/>
                          <m:ctrlPr>
                            <a:rPr lang="fr-FR" altLang="zh-CN" sz="1400" i="1">
                              <a:latin typeface="Cambria Math" panose="02040503050406030204" pitchFamily="18" charset="0"/>
                            </a:rPr>
                          </m:ctrlPr>
                        </m:accPr>
                        <m:e>
                          <m:r>
                            <a:rPr lang="fr-FR" altLang="zh-CN" sz="1400" i="1">
                              <a:latin typeface="Cambria Math" panose="02040503050406030204" pitchFamily="18" charset="0"/>
                            </a:rPr>
                            <m:t>𝐼</m:t>
                          </m:r>
                        </m:e>
                      </m:acc>
                    </m:oMath>
                  </m:oMathPara>
                </a14:m>
                <a:endParaRPr lang="en-US" altLang="zh-CN" sz="1400" dirty="0"/>
              </a:p>
              <a:p>
                <a:endParaRPr lang="en-US" altLang="zh-CN" sz="1400" dirty="0"/>
              </a:p>
              <a:p>
                <a:r>
                  <a:rPr lang="zh-CN" altLang="en-US" sz="1400" dirty="0"/>
                  <a:t>扩散应力：</a:t>
                </a:r>
                <a:endParaRPr lang="en-US" altLang="zh-CN" sz="1400" dirty="0"/>
              </a:p>
              <a:p>
                <a:pPr/>
                <a14:m>
                  <m:oMathPara xmlns:m="http://schemas.openxmlformats.org/officeDocument/2006/math">
                    <m:oMathParaPr>
                      <m:jc m:val="centerGroup"/>
                    </m:oMathParaPr>
                    <m:oMath xmlns:m="http://schemas.openxmlformats.org/officeDocument/2006/math">
                      <m:sSup>
                        <m:sSupPr>
                          <m:ctrlPr>
                            <a:rPr lang="fr-FR" altLang="zh-CN" sz="1400" i="1" smtClean="0">
                              <a:latin typeface="Cambria Math" panose="02040503050406030204" pitchFamily="18" charset="0"/>
                            </a:rPr>
                          </m:ctrlPr>
                        </m:sSupPr>
                        <m:e>
                          <m:acc>
                            <m:accPr>
                              <m:chr m:val="̿"/>
                              <m:ctrlPr>
                                <a:rPr lang="fr-FR" altLang="zh-CN" sz="1400" i="1">
                                  <a:latin typeface="Cambria Math" panose="02040503050406030204" pitchFamily="18" charset="0"/>
                                </a:rPr>
                              </m:ctrlPr>
                            </m:accPr>
                            <m:e>
                              <m:r>
                                <a:rPr lang="fr-FR" altLang="zh-CN" sz="1400" i="1">
                                  <a:latin typeface="Cambria Math" panose="02040503050406030204" pitchFamily="18" charset="0"/>
                                </a:rPr>
                                <m:t>𝜎</m:t>
                              </m:r>
                            </m:e>
                          </m:acc>
                        </m:e>
                        <m:sup>
                          <m:r>
                            <a:rPr lang="fr-FR" altLang="zh-CN" sz="1400" i="1">
                              <a:latin typeface="Cambria Math" panose="02040503050406030204" pitchFamily="18" charset="0"/>
                            </a:rPr>
                            <m:t>𝑑𝑖𝑓𝑓𝑢𝑠𝑖𝑜𝑛</m:t>
                          </m:r>
                        </m:sup>
                      </m:sSup>
                      <m:r>
                        <a:rPr lang="fr-FR" altLang="zh-CN" sz="1400" i="0">
                          <a:latin typeface="Cambria Math" panose="02040503050406030204" pitchFamily="18" charset="0"/>
                        </a:rPr>
                        <m:t>=</m:t>
                      </m:r>
                      <m:f>
                        <m:fPr>
                          <m:ctrlPr>
                            <a:rPr lang="fr-FR" altLang="zh-CN" sz="1400" i="1">
                              <a:latin typeface="Cambria Math" panose="02040503050406030204" pitchFamily="18" charset="0"/>
                            </a:rPr>
                          </m:ctrlPr>
                        </m:fPr>
                        <m:num>
                          <m:r>
                            <a:rPr lang="fr-FR" altLang="zh-CN" sz="1400" i="0">
                              <a:latin typeface="Cambria Math" panose="02040503050406030204" pitchFamily="18" charset="0"/>
                            </a:rPr>
                            <m:t>−</m:t>
                          </m:r>
                          <m:sSub>
                            <m:sSubPr>
                              <m:ctrlPr>
                                <a:rPr lang="fr-FR" altLang="zh-CN" sz="1400" i="1">
                                  <a:latin typeface="Cambria Math" panose="02040503050406030204" pitchFamily="18" charset="0"/>
                                </a:rPr>
                              </m:ctrlPr>
                            </m:sSubPr>
                            <m:e>
                              <m:r>
                                <a:rPr lang="fr-FR" altLang="zh-CN" sz="1400" i="1">
                                  <a:latin typeface="Cambria Math" panose="02040503050406030204" pitchFamily="18" charset="0"/>
                                </a:rPr>
                                <m:t>𝐸</m:t>
                              </m:r>
                            </m:e>
                            <m:sub>
                              <m:r>
                                <a:rPr lang="fr-FR" altLang="zh-CN" sz="1400" i="1">
                                  <a:latin typeface="Cambria Math" panose="02040503050406030204" pitchFamily="18" charset="0"/>
                                </a:rPr>
                                <m:t>𝑚</m:t>
                              </m:r>
                            </m:sub>
                          </m:sSub>
                        </m:num>
                        <m:den>
                          <m:r>
                            <a:rPr lang="fr-FR" altLang="zh-CN" sz="1400" i="0">
                              <a:latin typeface="Cambria Math" panose="02040503050406030204" pitchFamily="18" charset="0"/>
                            </a:rPr>
                            <m:t>1−</m:t>
                          </m:r>
                          <m:r>
                            <a:rPr lang="fr-FR" altLang="zh-CN" sz="1400" b="0" i="1" smtClean="0">
                              <a:latin typeface="Cambria Math" panose="02040503050406030204" pitchFamily="18" charset="0"/>
                            </a:rPr>
                            <m:t>2</m:t>
                          </m:r>
                          <m:sSub>
                            <m:sSubPr>
                              <m:ctrlPr>
                                <a:rPr lang="fr-FR" altLang="zh-CN" sz="1400" i="1">
                                  <a:latin typeface="Cambria Math" panose="02040503050406030204" pitchFamily="18" charset="0"/>
                                </a:rPr>
                              </m:ctrlPr>
                            </m:sSubPr>
                            <m:e>
                              <m:r>
                                <a:rPr lang="fr-FR" altLang="zh-CN" sz="1400" i="1">
                                  <a:latin typeface="Cambria Math" panose="02040503050406030204" pitchFamily="18" charset="0"/>
                                </a:rPr>
                                <m:t>𝜈</m:t>
                              </m:r>
                            </m:e>
                            <m:sub>
                              <m:r>
                                <a:rPr lang="fr-FR" altLang="zh-CN" sz="1400" i="1">
                                  <a:latin typeface="Cambria Math" panose="02040503050406030204" pitchFamily="18" charset="0"/>
                                </a:rPr>
                                <m:t>𝑚</m:t>
                              </m:r>
                            </m:sub>
                          </m:sSub>
                        </m:den>
                      </m:f>
                      <m:r>
                        <a:rPr lang="fr-FR" altLang="zh-CN" sz="1400" i="1">
                          <a:latin typeface="Cambria Math" panose="02040503050406030204" pitchFamily="18" charset="0"/>
                        </a:rPr>
                        <m:t>𝜂</m:t>
                      </m:r>
                      <m:d>
                        <m:dPr>
                          <m:ctrlPr>
                            <a:rPr lang="fr-FR" altLang="zh-CN" sz="1400" i="1">
                              <a:latin typeface="Cambria Math" panose="02040503050406030204" pitchFamily="18" charset="0"/>
                            </a:rPr>
                          </m:ctrlPr>
                        </m:dPr>
                        <m:e>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d>
                            <m:dPr>
                              <m:ctrlPr>
                                <a:rPr lang="fr-FR" altLang="zh-CN" sz="1400" i="1">
                                  <a:latin typeface="Cambria Math" panose="02040503050406030204" pitchFamily="18" charset="0"/>
                                </a:rPr>
                              </m:ctrlPr>
                            </m:dPr>
                            <m:e>
                              <m:r>
                                <a:rPr lang="fr-FR" altLang="zh-CN" sz="1400" i="1">
                                  <a:latin typeface="Cambria Math" panose="02040503050406030204" pitchFamily="18" charset="0"/>
                                </a:rPr>
                                <m:t>𝑧</m:t>
                              </m:r>
                              <m:r>
                                <a:rPr lang="fr-FR" altLang="zh-CN" sz="1400" i="0">
                                  <a:latin typeface="Cambria Math" panose="02040503050406030204" pitchFamily="18" charset="0"/>
                                </a:rPr>
                                <m:t>,</m:t>
                              </m:r>
                              <m:r>
                                <a:rPr lang="fr-FR" altLang="zh-CN" sz="1400" i="1">
                                  <a:latin typeface="Cambria Math" panose="02040503050406030204" pitchFamily="18" charset="0"/>
                                </a:rPr>
                                <m:t>𝑡</m:t>
                              </m:r>
                            </m:e>
                          </m:d>
                          <m:r>
                            <a:rPr lang="fr-FR" altLang="zh-CN" sz="1400" i="0">
                              <a:latin typeface="Cambria Math" panose="02040503050406030204" pitchFamily="18" charset="0"/>
                            </a:rPr>
                            <m:t>−</m:t>
                          </m:r>
                          <m:sSub>
                            <m:sSubPr>
                              <m:ctrlPr>
                                <a:rPr lang="fr-FR" altLang="zh-CN" sz="1400" i="1">
                                  <a:latin typeface="Cambria Math" panose="02040503050406030204" pitchFamily="18" charset="0"/>
                                </a:rPr>
                              </m:ctrlPr>
                            </m:sSubPr>
                            <m:e>
                              <m:d>
                                <m:dPr>
                                  <m:begChr m:val="["/>
                                  <m:endChr m:val="]"/>
                                  <m:ctrlPr>
                                    <a:rPr lang="fr-FR" altLang="zh-CN" sz="1400" i="1">
                                      <a:latin typeface="Cambria Math" panose="02040503050406030204" pitchFamily="18" charset="0"/>
                                    </a:rPr>
                                  </m:ctrlPr>
                                </m:dPr>
                                <m:e>
                                  <m:r>
                                    <a:rPr lang="fr-FR" altLang="zh-CN" sz="1400" i="1">
                                      <a:latin typeface="Cambria Math" panose="02040503050406030204" pitchFamily="18" charset="0"/>
                                    </a:rPr>
                                    <m:t>𝐶𝑟</m:t>
                                  </m:r>
                                </m:e>
                              </m:d>
                            </m:e>
                            <m:sub>
                              <m:r>
                                <a:rPr lang="fr-FR" altLang="zh-CN" sz="1400" i="1">
                                  <a:latin typeface="Cambria Math" panose="02040503050406030204" pitchFamily="18" charset="0"/>
                                </a:rPr>
                                <m:t>𝑖</m:t>
                              </m:r>
                            </m:sub>
                          </m:sSub>
                        </m:e>
                      </m:d>
                      <m:acc>
                        <m:accPr>
                          <m:chr m:val="̿"/>
                          <m:ctrlPr>
                            <a:rPr lang="fr-FR" altLang="zh-CN" sz="1400" i="1">
                              <a:latin typeface="Cambria Math" panose="02040503050406030204" pitchFamily="18" charset="0"/>
                            </a:rPr>
                          </m:ctrlPr>
                        </m:accPr>
                        <m:e>
                          <m:r>
                            <a:rPr lang="fr-FR" altLang="zh-CN" sz="1400" i="1">
                              <a:latin typeface="Cambria Math" panose="02040503050406030204" pitchFamily="18" charset="0"/>
                            </a:rPr>
                            <m:t>𝐼</m:t>
                          </m:r>
                        </m:e>
                      </m:acc>
                      <m:r>
                        <a:rPr lang="fr-FR" altLang="zh-CN" sz="1400" i="0">
                          <a:latin typeface="Cambria Math" panose="02040503050406030204" pitchFamily="18" charset="0"/>
                        </a:rPr>
                        <m:t> </m:t>
                      </m:r>
                    </m:oMath>
                  </m:oMathPara>
                </a14:m>
                <a:endParaRPr lang="fr-FR" altLang="zh-CN" sz="1400" dirty="0"/>
              </a:p>
            </p:txBody>
          </p:sp>
        </mc:Choice>
        <mc:Fallback xmlns="">
          <p:sp>
            <p:nvSpPr>
              <p:cNvPr id="6" name="文本框 5"/>
              <p:cNvSpPr txBox="1">
                <a:spLocks noRot="1" noChangeAspect="1" noMove="1" noResize="1" noEditPoints="1" noAdjustHandles="1" noChangeArrowheads="1" noChangeShapeType="1" noTextEdit="1"/>
              </p:cNvSpPr>
              <p:nvPr/>
            </p:nvSpPr>
            <p:spPr>
              <a:xfrm>
                <a:off x="5231906" y="1615282"/>
                <a:ext cx="3888430" cy="1411797"/>
              </a:xfrm>
              <a:prstGeom prst="rect">
                <a:avLst/>
              </a:prstGeom>
              <a:blipFill rotWithShape="1">
                <a:blip r:embed="rId5"/>
                <a:stretch>
                  <a:fillRect l="-4" t="-34" r="12" b="2"/>
                </a:stretch>
              </a:blipFill>
            </p:spPr>
            <p:txBody>
              <a:bodyPr/>
              <a:lstStyle/>
              <a:p>
                <a:r>
                  <a:rPr lang="zh-CN" altLang="en-US">
                    <a:noFill/>
                  </a:rPr>
                  <a:t> </a:t>
                </a:r>
              </a:p>
            </p:txBody>
          </p:sp>
        </mc:Fallback>
      </mc:AlternateContent>
      <p:pic>
        <p:nvPicPr>
          <p:cNvPr id="13" name="Image 6"/>
          <p:cNvPicPr/>
          <p:nvPr/>
        </p:nvPicPr>
        <p:blipFill>
          <a:blip r:embed="rId6"/>
          <a:stretch>
            <a:fillRect/>
          </a:stretch>
        </p:blipFill>
        <p:spPr>
          <a:xfrm>
            <a:off x="4871864" y="3450996"/>
            <a:ext cx="3422881" cy="2539847"/>
          </a:xfrm>
          <a:prstGeom prst="rect">
            <a:avLst/>
          </a:prstGeom>
        </p:spPr>
      </p:pic>
      <p:pic>
        <p:nvPicPr>
          <p:cNvPr id="14" name="Image 9"/>
          <p:cNvPicPr/>
          <p:nvPr/>
        </p:nvPicPr>
        <p:blipFill>
          <a:blip r:embed="rId7"/>
          <a:stretch>
            <a:fillRect/>
          </a:stretch>
        </p:blipFill>
        <p:spPr>
          <a:xfrm>
            <a:off x="8294745" y="3450996"/>
            <a:ext cx="3346347" cy="2539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应力空间分布</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11</a:t>
            </a:fld>
            <a:endParaRPr lang="zh-CN" altLang="en-US" strike="noStrike" noProof="1">
              <a:latin typeface="Calibri" panose="020F0502020204030204" pitchFamily="34"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0" name="文本框 9"/>
              <p:cNvSpPr txBox="1"/>
              <p:nvPr/>
            </p:nvSpPr>
            <p:spPr>
              <a:xfrm>
                <a:off x="731144" y="1585441"/>
                <a:ext cx="10585250" cy="4036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altLang="zh-CN" sz="1600" i="1" smtClean="0">
                              <a:latin typeface="Cambria Math" panose="02040503050406030204" pitchFamily="18" charset="0"/>
                            </a:rPr>
                          </m:ctrlPr>
                        </m:sSubPr>
                        <m:e>
                          <m:d>
                            <m:dPr>
                              <m:ctrlPr>
                                <a:rPr lang="fr-FR" altLang="zh-CN" sz="1600" i="1">
                                  <a:latin typeface="Cambria Math" panose="02040503050406030204" pitchFamily="18" charset="0"/>
                                </a:rPr>
                              </m:ctrlPr>
                            </m:dPr>
                            <m:e>
                              <m:sSup>
                                <m:sSupPr>
                                  <m:ctrlPr>
                                    <a:rPr lang="fr-FR" altLang="zh-CN" sz="1600" i="1">
                                      <a:latin typeface="Cambria Math" panose="02040503050406030204" pitchFamily="18" charset="0"/>
                                    </a:rPr>
                                  </m:ctrlPr>
                                </m:sSupPr>
                                <m:e>
                                  <m:r>
                                    <a:rPr lang="fr-FR" altLang="zh-CN" sz="1600" i="1">
                                      <a:latin typeface="Cambria Math" panose="02040503050406030204" pitchFamily="18" charset="0"/>
                                    </a:rPr>
                                    <m:t>𝜀</m:t>
                                  </m:r>
                                </m:e>
                                <m:sup>
                                  <m:r>
                                    <a:rPr lang="fr-FR" altLang="zh-CN" sz="1600" i="1">
                                      <a:latin typeface="Cambria Math" panose="02040503050406030204" pitchFamily="18" charset="0"/>
                                    </a:rPr>
                                    <m:t>𝑒𝑙𝑎𝑠𝑡𝑖𝑐</m:t>
                                  </m:r>
                                </m:sup>
                              </m:sSup>
                              <m:r>
                                <a:rPr lang="fr-FR" altLang="zh-CN" sz="1600" i="0">
                                  <a:latin typeface="Cambria Math" panose="02040503050406030204" pitchFamily="18" charset="0"/>
                                </a:rPr>
                                <m:t>+</m:t>
                              </m:r>
                              <m:sSup>
                                <m:sSupPr>
                                  <m:ctrlPr>
                                    <a:rPr lang="fr-FR" altLang="zh-CN" sz="1600" i="1">
                                      <a:latin typeface="Cambria Math" panose="02040503050406030204" pitchFamily="18" charset="0"/>
                                    </a:rPr>
                                  </m:ctrlPr>
                                </m:sSupPr>
                                <m:e>
                                  <m:r>
                                    <a:rPr lang="fr-FR" altLang="zh-CN" sz="1600" i="1">
                                      <a:latin typeface="Cambria Math" panose="02040503050406030204" pitchFamily="18" charset="0"/>
                                    </a:rPr>
                                    <m:t>𝜀</m:t>
                                  </m:r>
                                </m:e>
                                <m:sup>
                                  <m:r>
                                    <a:rPr lang="fr-FR" altLang="zh-CN" sz="1600" i="1">
                                      <a:latin typeface="Cambria Math" panose="02040503050406030204" pitchFamily="18" charset="0"/>
                                    </a:rPr>
                                    <m:t>𝑣𝑖𝑠𝑐𝑜𝑝𝑙𝑎𝑠𝑡𝑖𝑐</m:t>
                                  </m:r>
                                </m:sup>
                              </m:sSup>
                              <m:r>
                                <a:rPr lang="fr-FR" altLang="zh-CN" sz="1600" i="0">
                                  <a:latin typeface="Cambria Math" panose="02040503050406030204" pitchFamily="18" charset="0"/>
                                </a:rPr>
                                <m:t>+</m:t>
                              </m:r>
                              <m:sSup>
                                <m:sSupPr>
                                  <m:ctrlPr>
                                    <a:rPr lang="fr-FR" altLang="zh-CN" sz="1600" i="1">
                                      <a:latin typeface="Cambria Math" panose="02040503050406030204" pitchFamily="18" charset="0"/>
                                    </a:rPr>
                                  </m:ctrlPr>
                                </m:sSupPr>
                                <m:e>
                                  <m:r>
                                    <a:rPr lang="fr-FR" altLang="zh-CN" sz="1600" i="1">
                                      <a:latin typeface="Cambria Math" panose="02040503050406030204" pitchFamily="18" charset="0"/>
                                    </a:rPr>
                                    <m:t>𝜀</m:t>
                                  </m:r>
                                </m:e>
                                <m:sup>
                                  <m:r>
                                    <a:rPr lang="fr-FR" altLang="zh-CN" sz="1600" i="1">
                                      <a:latin typeface="Cambria Math" panose="02040503050406030204" pitchFamily="18" charset="0"/>
                                    </a:rPr>
                                    <m:t>𝑡h𝑒𝑟𝑚𝑎𝑙</m:t>
                                  </m:r>
                                </m:sup>
                              </m:sSup>
                              <m:r>
                                <a:rPr lang="fr-FR" altLang="zh-CN" sz="1600" i="0">
                                  <a:latin typeface="Cambria Math" panose="02040503050406030204" pitchFamily="18" charset="0"/>
                                </a:rPr>
                                <m:t>+</m:t>
                              </m:r>
                              <m:sSup>
                                <m:sSupPr>
                                  <m:ctrlPr>
                                    <a:rPr lang="fr-FR" altLang="zh-CN" sz="1600" i="1">
                                      <a:latin typeface="Cambria Math" panose="02040503050406030204" pitchFamily="18" charset="0"/>
                                    </a:rPr>
                                  </m:ctrlPr>
                                </m:sSupPr>
                                <m:e>
                                  <m:r>
                                    <a:rPr lang="fr-FR" altLang="zh-CN" sz="1600" i="1">
                                      <a:latin typeface="Cambria Math" panose="02040503050406030204" pitchFamily="18" charset="0"/>
                                    </a:rPr>
                                    <m:t>𝜀</m:t>
                                  </m:r>
                                </m:e>
                                <m:sup>
                                  <m:r>
                                    <a:rPr lang="fr-FR" altLang="zh-CN" sz="1600" i="1">
                                      <a:latin typeface="Cambria Math" panose="02040503050406030204" pitchFamily="18" charset="0"/>
                                    </a:rPr>
                                    <m:t>𝑑𝑖𝑓𝑓𝑢𝑠𝑖𝑜𝑛</m:t>
                                  </m:r>
                                </m:sup>
                              </m:sSup>
                            </m:e>
                          </m:d>
                        </m:e>
                        <m:sub>
                          <m:r>
                            <a:rPr lang="fr-FR" altLang="zh-CN" sz="1600" i="1">
                              <a:latin typeface="Cambria Math" panose="02040503050406030204" pitchFamily="18" charset="0"/>
                            </a:rPr>
                            <m:t>𝑚</m:t>
                          </m:r>
                        </m:sub>
                      </m:sSub>
                      <m:r>
                        <a:rPr lang="fr-FR" altLang="zh-CN" sz="1600" i="0">
                          <a:latin typeface="Cambria Math" panose="02040503050406030204" pitchFamily="18" charset="0"/>
                        </a:rPr>
                        <m:t>=</m:t>
                      </m:r>
                      <m:sSub>
                        <m:sSubPr>
                          <m:ctrlPr>
                            <a:rPr lang="fr-FR" altLang="zh-CN" sz="1600" i="1">
                              <a:latin typeface="Cambria Math" panose="02040503050406030204" pitchFamily="18" charset="0"/>
                            </a:rPr>
                          </m:ctrlPr>
                        </m:sSubPr>
                        <m:e>
                          <m:d>
                            <m:dPr>
                              <m:ctrlPr>
                                <a:rPr lang="fr-FR" altLang="zh-CN" sz="1600" i="1">
                                  <a:latin typeface="Cambria Math" panose="02040503050406030204" pitchFamily="18" charset="0"/>
                                </a:rPr>
                              </m:ctrlPr>
                            </m:dPr>
                            <m:e>
                              <m:sSup>
                                <m:sSupPr>
                                  <m:ctrlPr>
                                    <a:rPr lang="fr-FR" altLang="zh-CN" sz="1600" i="1">
                                      <a:latin typeface="Cambria Math" panose="02040503050406030204" pitchFamily="18" charset="0"/>
                                    </a:rPr>
                                  </m:ctrlPr>
                                </m:sSupPr>
                                <m:e>
                                  <m:r>
                                    <a:rPr lang="fr-FR" altLang="zh-CN" sz="1600" i="1">
                                      <a:latin typeface="Cambria Math" panose="02040503050406030204" pitchFamily="18" charset="0"/>
                                    </a:rPr>
                                    <m:t>𝜀</m:t>
                                  </m:r>
                                </m:e>
                                <m:sup>
                                  <m:r>
                                    <a:rPr lang="fr-FR" altLang="zh-CN" sz="1600" i="1">
                                      <a:latin typeface="Cambria Math" panose="02040503050406030204" pitchFamily="18" charset="0"/>
                                    </a:rPr>
                                    <m:t>𝑒𝑙𝑎𝑠𝑡𝑖𝑐</m:t>
                                  </m:r>
                                </m:sup>
                              </m:sSup>
                              <m:r>
                                <a:rPr lang="fr-FR" altLang="zh-CN" sz="1600">
                                  <a:latin typeface="Cambria Math" panose="02040503050406030204" pitchFamily="18" charset="0"/>
                                </a:rPr>
                                <m:t>+</m:t>
                              </m:r>
                              <m:sSup>
                                <m:sSupPr>
                                  <m:ctrlPr>
                                    <a:rPr lang="fr-FR" altLang="zh-CN" sz="1600" i="1">
                                      <a:latin typeface="Cambria Math" panose="02040503050406030204" pitchFamily="18" charset="0"/>
                                    </a:rPr>
                                  </m:ctrlPr>
                                </m:sSupPr>
                                <m:e>
                                  <m:r>
                                    <a:rPr lang="fr-FR" altLang="zh-CN" sz="1600" i="1">
                                      <a:latin typeface="Cambria Math" panose="02040503050406030204" pitchFamily="18" charset="0"/>
                                    </a:rPr>
                                    <m:t>𝜀</m:t>
                                  </m:r>
                                </m:e>
                                <m:sup>
                                  <m:r>
                                    <a:rPr lang="fr-FR" altLang="zh-CN" sz="1600" i="1">
                                      <a:latin typeface="Cambria Math" panose="02040503050406030204" pitchFamily="18" charset="0"/>
                                    </a:rPr>
                                    <m:t>𝑣𝑖𝑠𝑐𝑜𝑝𝑙𝑎𝑠𝑡𝑖𝑐</m:t>
                                  </m:r>
                                </m:sup>
                              </m:sSup>
                              <m:r>
                                <a:rPr lang="fr-FR" altLang="zh-CN" sz="1600">
                                  <a:latin typeface="Cambria Math" panose="02040503050406030204" pitchFamily="18" charset="0"/>
                                </a:rPr>
                                <m:t>+</m:t>
                              </m:r>
                              <m:sSup>
                                <m:sSupPr>
                                  <m:ctrlPr>
                                    <a:rPr lang="fr-FR" altLang="zh-CN" sz="1600" i="1">
                                      <a:latin typeface="Cambria Math" panose="02040503050406030204" pitchFamily="18" charset="0"/>
                                    </a:rPr>
                                  </m:ctrlPr>
                                </m:sSupPr>
                                <m:e>
                                  <m:r>
                                    <a:rPr lang="fr-FR" altLang="zh-CN" sz="1600" i="1">
                                      <a:latin typeface="Cambria Math" panose="02040503050406030204" pitchFamily="18" charset="0"/>
                                    </a:rPr>
                                    <m:t>𝜀</m:t>
                                  </m:r>
                                </m:e>
                                <m:sup>
                                  <m:r>
                                    <a:rPr lang="fr-FR" altLang="zh-CN" sz="1600" i="1">
                                      <a:latin typeface="Cambria Math" panose="02040503050406030204" pitchFamily="18" charset="0"/>
                                    </a:rPr>
                                    <m:t>𝑡h𝑒𝑟𝑚𝑎𝑙</m:t>
                                  </m:r>
                                </m:sup>
                              </m:sSup>
                              <m:r>
                                <a:rPr lang="fr-FR" altLang="zh-CN" sz="1600">
                                  <a:latin typeface="Cambria Math" panose="02040503050406030204" pitchFamily="18" charset="0"/>
                                </a:rPr>
                                <m:t>+</m:t>
                              </m:r>
                              <m:sSup>
                                <m:sSupPr>
                                  <m:ctrlPr>
                                    <a:rPr lang="fr-FR" altLang="zh-CN" sz="1600" i="1">
                                      <a:latin typeface="Cambria Math" panose="02040503050406030204" pitchFamily="18" charset="0"/>
                                    </a:rPr>
                                  </m:ctrlPr>
                                </m:sSupPr>
                                <m:e>
                                  <m:r>
                                    <a:rPr lang="fr-FR" altLang="zh-CN" sz="1600" i="1">
                                      <a:latin typeface="Cambria Math" panose="02040503050406030204" pitchFamily="18" charset="0"/>
                                    </a:rPr>
                                    <m:t>𝜀</m:t>
                                  </m:r>
                                </m:e>
                                <m:sup>
                                  <m:r>
                                    <a:rPr lang="fr-FR" altLang="zh-CN" sz="1600" i="1">
                                      <a:latin typeface="Cambria Math" panose="02040503050406030204" pitchFamily="18" charset="0"/>
                                    </a:rPr>
                                    <m:t>𝑔𝑟𝑜𝑤𝑡h</m:t>
                                  </m:r>
                                </m:sup>
                              </m:sSup>
                            </m:e>
                          </m:d>
                        </m:e>
                        <m:sub>
                          <m:r>
                            <a:rPr lang="fr-FR" altLang="zh-CN" sz="1600" i="1">
                              <a:latin typeface="Cambria Math" panose="02040503050406030204" pitchFamily="18" charset="0"/>
                            </a:rPr>
                            <m:t>𝑜𝑥</m:t>
                          </m:r>
                        </m:sub>
                      </m:sSub>
                    </m:oMath>
                  </m:oMathPara>
                </a14:m>
                <a:endParaRPr lang="zh-CN" altLang="en-US" sz="16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731144" y="1585441"/>
                <a:ext cx="10585250" cy="403637"/>
              </a:xfrm>
              <a:prstGeom prst="rect">
                <a:avLst/>
              </a:prstGeom>
              <a:blipFill rotWithShape="1">
                <a:blip r:embed="rId4"/>
                <a:stretch>
                  <a:fillRect l="-2" t="-119" r="1" b="64"/>
                </a:stretch>
              </a:blipFill>
            </p:spPr>
            <p:txBody>
              <a:bodyPr/>
              <a:lstStyle/>
              <a:p>
                <a:r>
                  <a:rPr lang="zh-CN" altLang="en-US">
                    <a:noFill/>
                  </a:rPr>
                  <a:t> </a:t>
                </a:r>
              </a:p>
            </p:txBody>
          </p:sp>
        </mc:Fallback>
      </mc:AlternateContent>
      <p:sp>
        <p:nvSpPr>
          <p:cNvPr id="11" name="文本框 10"/>
          <p:cNvSpPr txBox="1"/>
          <p:nvPr/>
        </p:nvSpPr>
        <p:spPr>
          <a:xfrm>
            <a:off x="576580" y="1268730"/>
            <a:ext cx="3636010" cy="368300"/>
          </a:xfrm>
          <a:prstGeom prst="rect">
            <a:avLst/>
          </a:prstGeom>
          <a:noFill/>
        </p:spPr>
        <p:txBody>
          <a:bodyPr wrap="square" rtlCol="0">
            <a:spAutoFit/>
          </a:bodyPr>
          <a:lstStyle/>
          <a:p>
            <a:r>
              <a:rPr lang="zh-CN" altLang="en-US" b="1" dirty="0"/>
              <a:t>模型修正</a:t>
            </a:r>
          </a:p>
        </p:txBody>
      </p:sp>
      <p:sp>
        <p:nvSpPr>
          <p:cNvPr id="6" name="椭圆 5"/>
          <p:cNvSpPr/>
          <p:nvPr/>
        </p:nvSpPr>
        <p:spPr>
          <a:xfrm>
            <a:off x="4799856" y="1554718"/>
            <a:ext cx="1008112" cy="434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Image 9"/>
          <p:cNvPicPr/>
          <p:nvPr/>
        </p:nvPicPr>
        <p:blipFill>
          <a:blip r:embed="rId5"/>
          <a:stretch>
            <a:fillRect/>
          </a:stretch>
        </p:blipFill>
        <p:spPr>
          <a:xfrm>
            <a:off x="23242" y="2484120"/>
            <a:ext cx="3871595" cy="3105150"/>
          </a:xfrm>
          <a:prstGeom prst="rect">
            <a:avLst/>
          </a:prstGeom>
        </p:spPr>
      </p:pic>
      <p:pic>
        <p:nvPicPr>
          <p:cNvPr id="14" name="Image 10"/>
          <p:cNvPicPr/>
          <p:nvPr/>
        </p:nvPicPr>
        <p:blipFill>
          <a:blip r:embed="rId6"/>
          <a:stretch>
            <a:fillRect/>
          </a:stretch>
        </p:blipFill>
        <p:spPr>
          <a:xfrm>
            <a:off x="3719736" y="2471420"/>
            <a:ext cx="3865880" cy="3130550"/>
          </a:xfrm>
          <a:prstGeom prst="rect">
            <a:avLst/>
          </a:prstGeom>
        </p:spPr>
      </p:pic>
      <p:pic>
        <p:nvPicPr>
          <p:cNvPr id="15" name="Image 4"/>
          <p:cNvPicPr>
            <a:picLocks noChangeAspect="1"/>
          </p:cNvPicPr>
          <p:nvPr/>
        </p:nvPicPr>
        <p:blipFill>
          <a:blip r:embed="rId7"/>
          <a:stretch>
            <a:fillRect/>
          </a:stretch>
        </p:blipFill>
        <p:spPr>
          <a:xfrm>
            <a:off x="7968208" y="2204863"/>
            <a:ext cx="2709571" cy="2160000"/>
          </a:xfrm>
          <a:prstGeom prst="rect">
            <a:avLst/>
          </a:prstGeom>
        </p:spPr>
      </p:pic>
      <p:pic>
        <p:nvPicPr>
          <p:cNvPr id="16" name="Image 5"/>
          <p:cNvPicPr>
            <a:picLocks noChangeAspect="1"/>
          </p:cNvPicPr>
          <p:nvPr/>
        </p:nvPicPr>
        <p:blipFill>
          <a:blip r:embed="rId8"/>
          <a:stretch>
            <a:fillRect/>
          </a:stretch>
        </p:blipFill>
        <p:spPr>
          <a:xfrm>
            <a:off x="7968208" y="4364863"/>
            <a:ext cx="2739378" cy="2160000"/>
          </a:xfrm>
          <a:prstGeom prst="rect">
            <a:avLst/>
          </a:prstGeom>
        </p:spPr>
      </p:pic>
      <p:sp>
        <p:nvSpPr>
          <p:cNvPr id="18" name="文本框 17"/>
          <p:cNvSpPr txBox="1"/>
          <p:nvPr/>
        </p:nvSpPr>
        <p:spPr>
          <a:xfrm>
            <a:off x="1164590" y="5583793"/>
            <a:ext cx="6096000" cy="369332"/>
          </a:xfrm>
          <a:prstGeom prst="rect">
            <a:avLst/>
          </a:prstGeom>
          <a:noFill/>
        </p:spPr>
        <p:txBody>
          <a:bodyPr wrap="square">
            <a:spAutoFit/>
          </a:bodyPr>
          <a:lstStyle/>
          <a:p>
            <a:r>
              <a:rPr lang="zh-CN" altLang="en-US" sz="1800" dirty="0">
                <a:solidFill>
                  <a:srgbClr val="FF0000"/>
                </a:solidFill>
              </a:rPr>
              <a:t>Cyl_T1000_1h</a:t>
            </a:r>
            <a:endParaRPr lang="zh-CN" altLang="en-US" dirty="0"/>
          </a:p>
        </p:txBody>
      </p:sp>
      <p:sp>
        <p:nvSpPr>
          <p:cNvPr id="20" name="文本框 19"/>
          <p:cNvSpPr txBox="1"/>
          <p:nvPr/>
        </p:nvSpPr>
        <p:spPr>
          <a:xfrm>
            <a:off x="5166518" y="5583793"/>
            <a:ext cx="6096000" cy="369332"/>
          </a:xfrm>
          <a:prstGeom prst="rect">
            <a:avLst/>
          </a:prstGeom>
          <a:noFill/>
        </p:spPr>
        <p:txBody>
          <a:bodyPr wrap="square">
            <a:spAutoFit/>
          </a:bodyPr>
          <a:lstStyle/>
          <a:p>
            <a:r>
              <a:rPr lang="zh-CN" altLang="en-US" sz="1800" dirty="0">
                <a:solidFill>
                  <a:srgbClr val="FFC000"/>
                </a:solidFill>
              </a:rPr>
              <a:t>Cyl_T1000_5h</a:t>
            </a:r>
            <a:endParaRPr lang="zh-CN" altLang="en-US" dirty="0"/>
          </a:p>
        </p:txBody>
      </p:sp>
      <p:sp>
        <p:nvSpPr>
          <p:cNvPr id="22" name="文本框 21"/>
          <p:cNvSpPr txBox="1"/>
          <p:nvPr/>
        </p:nvSpPr>
        <p:spPr>
          <a:xfrm>
            <a:off x="10776148" y="2961697"/>
            <a:ext cx="1152128" cy="646331"/>
          </a:xfrm>
          <a:prstGeom prst="rect">
            <a:avLst/>
          </a:prstGeom>
          <a:noFill/>
        </p:spPr>
        <p:txBody>
          <a:bodyPr wrap="square">
            <a:spAutoFit/>
          </a:bodyPr>
          <a:lstStyle/>
          <a:p>
            <a:r>
              <a:rPr lang="zh-CN" altLang="en-US" sz="1800" dirty="0">
                <a:solidFill>
                  <a:srgbClr val="0070C0"/>
                </a:solidFill>
              </a:rPr>
              <a:t>Rec_T900_10h</a:t>
            </a:r>
            <a:endParaRPr lang="zh-CN" altLang="en-US" dirty="0"/>
          </a:p>
        </p:txBody>
      </p:sp>
      <p:sp>
        <p:nvSpPr>
          <p:cNvPr id="24" name="文本框 23"/>
          <p:cNvSpPr txBox="1"/>
          <p:nvPr/>
        </p:nvSpPr>
        <p:spPr>
          <a:xfrm>
            <a:off x="10757033" y="4937462"/>
            <a:ext cx="1164590" cy="646331"/>
          </a:xfrm>
          <a:prstGeom prst="rect">
            <a:avLst/>
          </a:prstGeom>
          <a:noFill/>
        </p:spPr>
        <p:txBody>
          <a:bodyPr wrap="square">
            <a:spAutoFit/>
          </a:bodyPr>
          <a:lstStyle/>
          <a:p>
            <a:pPr algn="ctr">
              <a:spcAft>
                <a:spcPts val="0"/>
              </a:spcAft>
            </a:pPr>
            <a:r>
              <a:rPr lang="en-US" altLang="zh-CN" sz="1800" dirty="0">
                <a:solidFill>
                  <a:srgbClr val="00B050"/>
                </a:solidFill>
                <a:latin typeface="Calibri" panose="020F0502020204030204" pitchFamily="34" charset="0"/>
                <a:ea typeface="等线" panose="02010600030101010101" charset="-122"/>
                <a:cs typeface="Calibri" panose="020F0502020204030204" pitchFamily="34" charset="0"/>
              </a:rPr>
              <a:t>Rec_T800_10h</a:t>
            </a:r>
            <a:endParaRPr lang="fr-FR" altLang="zh-CN" sz="1800" dirty="0">
              <a:solidFill>
                <a:srgbClr val="00B050"/>
              </a:solidFill>
              <a:latin typeface="Calibri" panose="020F0502020204030204" pitchFamily="34" charset="0"/>
              <a:ea typeface="等线" panose="02010600030101010101"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有限元模拟</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12</a:t>
            </a:fld>
            <a:endParaRPr lang="zh-CN" altLang="en-US" strike="noStrike" noProof="1">
              <a:latin typeface="Calibri" panose="020F0502020204030204" pitchFamily="34" charset="0"/>
              <a:ea typeface="宋体" panose="02010600030101010101" pitchFamily="2" charset="-122"/>
            </a:endParaRPr>
          </a:p>
        </p:txBody>
      </p:sp>
      <p:sp>
        <p:nvSpPr>
          <p:cNvPr id="10" name="文本框 9"/>
          <p:cNvSpPr txBox="1"/>
          <p:nvPr/>
        </p:nvSpPr>
        <p:spPr>
          <a:xfrm>
            <a:off x="576580" y="1268730"/>
            <a:ext cx="3636010" cy="368300"/>
          </a:xfrm>
          <a:prstGeom prst="rect">
            <a:avLst/>
          </a:prstGeom>
          <a:noFill/>
        </p:spPr>
        <p:txBody>
          <a:bodyPr wrap="square" rtlCol="0">
            <a:spAutoFit/>
          </a:bodyPr>
          <a:lstStyle/>
          <a:p>
            <a:r>
              <a:rPr lang="zh-CN" altLang="en-US" b="1" dirty="0"/>
              <a:t>几何模型</a:t>
            </a:r>
          </a:p>
        </p:txBody>
      </p:sp>
      <p:pic>
        <p:nvPicPr>
          <p:cNvPr id="11" name="Image 10"/>
          <p:cNvPicPr/>
          <p:nvPr/>
        </p:nvPicPr>
        <p:blipFill rotWithShape="1">
          <a:blip r:embed="rId4"/>
          <a:srcRect t="13295" b="7681"/>
          <a:stretch>
            <a:fillRect/>
          </a:stretch>
        </p:blipFill>
        <p:spPr bwMode="auto">
          <a:xfrm>
            <a:off x="956259" y="1633233"/>
            <a:ext cx="3452091" cy="1825162"/>
          </a:xfrm>
          <a:prstGeom prst="rect">
            <a:avLst/>
          </a:prstGeom>
          <a:ln>
            <a:noFill/>
          </a:ln>
        </p:spPr>
      </p:pic>
      <p:pic>
        <p:nvPicPr>
          <p:cNvPr id="14" name="Image 4"/>
          <p:cNvPicPr/>
          <p:nvPr/>
        </p:nvPicPr>
        <p:blipFill>
          <a:blip r:embed="rId5"/>
          <a:stretch>
            <a:fillRect/>
          </a:stretch>
        </p:blipFill>
        <p:spPr>
          <a:xfrm>
            <a:off x="5650699" y="1760537"/>
            <a:ext cx="5701513" cy="4496918"/>
          </a:xfrm>
          <a:prstGeom prst="rect">
            <a:avLst/>
          </a:prstGeom>
        </p:spPr>
      </p:pic>
      <p:pic>
        <p:nvPicPr>
          <p:cNvPr id="6" name="图片 5"/>
          <p:cNvPicPr>
            <a:picLocks noChangeAspect="1"/>
          </p:cNvPicPr>
          <p:nvPr/>
        </p:nvPicPr>
        <p:blipFill>
          <a:blip r:embed="rId6"/>
          <a:stretch>
            <a:fillRect/>
          </a:stretch>
        </p:blipFill>
        <p:spPr>
          <a:xfrm>
            <a:off x="335360" y="3601256"/>
            <a:ext cx="5245180" cy="2780494"/>
          </a:xfrm>
          <a:prstGeom prst="rect">
            <a:avLst/>
          </a:prstGeom>
        </p:spPr>
      </p:pic>
      <mc:AlternateContent xmlns:mc="http://schemas.openxmlformats.org/markup-compatibility/2006" xmlns:a14="http://schemas.microsoft.com/office/drawing/2010/main">
        <mc:Choice Requires="a14">
          <p:sp>
            <p:nvSpPr>
              <p:cNvPr id="17" name="文本框 16"/>
              <p:cNvSpPr txBox="1"/>
              <p:nvPr/>
            </p:nvSpPr>
            <p:spPr>
              <a:xfrm>
                <a:off x="6456040" y="3212976"/>
                <a:ext cx="1512168" cy="12280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altLang="zh-CN" sz="1800" i="1" smtClean="0">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𝑒𝑙𝑎𝑠𝑡𝑖𝑐</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𝑚</m:t>
                          </m:r>
                        </m:sub>
                      </m:sSub>
                    </m:oMath>
                  </m:oMathPara>
                </a14:m>
                <a:endParaRPr lang="en-US" altLang="zh-CN" sz="1800" dirty="0">
                  <a:solidFill>
                    <a:schemeClr val="accent1"/>
                  </a:solidFill>
                  <a:latin typeface="Cambria Math" panose="02040503050406030204" pitchFamily="18" charset="0"/>
                  <a:ea typeface="等线" panose="02010600030101010101" charset="-122"/>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𝑡h𝑒𝑟𝑚𝑎𝑙</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𝑚</m:t>
                          </m:r>
                        </m:sub>
                      </m:sSub>
                    </m:oMath>
                  </m:oMathPara>
                </a14:m>
                <a:endParaRPr lang="fr-FR" altLang="zh-CN" sz="1800" b="0" i="1" dirty="0">
                  <a:solidFill>
                    <a:schemeClr val="accent1"/>
                  </a:solidFill>
                  <a:latin typeface="Cambria Math" panose="02040503050406030204" pitchFamily="18" charset="0"/>
                  <a:ea typeface="等线" panose="02010600030101010101" charset="-122"/>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𝑒𝑙𝑎𝑠𝑡𝑖𝑐</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𝑜𝑥</m:t>
                          </m:r>
                        </m:sub>
                      </m:sSub>
                    </m:oMath>
                  </m:oMathPara>
                </a14:m>
                <a:endParaRPr lang="en-US" altLang="zh-CN" sz="1800" dirty="0">
                  <a:solidFill>
                    <a:schemeClr val="accent1"/>
                  </a:solidFill>
                  <a:latin typeface="Cambria Math" panose="02040503050406030204" pitchFamily="18" charset="0"/>
                  <a:ea typeface="等线" panose="02010600030101010101" charset="-122"/>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𝑡h𝑒𝑟𝑚𝑎𝑙</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𝑜𝑥</m:t>
                          </m:r>
                        </m:sub>
                      </m:sSub>
                    </m:oMath>
                  </m:oMathPara>
                </a14:m>
                <a:endParaRPr lang="fr-FR" altLang="zh-CN" sz="1800" dirty="0">
                  <a:solidFill>
                    <a:schemeClr val="accent1"/>
                  </a:solidFill>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6456040" y="3212976"/>
                <a:ext cx="1512168" cy="1228028"/>
              </a:xfrm>
              <a:prstGeom prst="rect">
                <a:avLst/>
              </a:prstGeom>
              <a:blipFill rotWithShape="1">
                <a:blip r:embed="rId7"/>
                <a:stretch>
                  <a:fillRect l="-42" t="-42" r="15" b="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0645385" y="3207643"/>
                <a:ext cx="1512168" cy="12280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altLang="zh-CN" sz="1800" i="1" smtClean="0">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𝑒𝑙𝑎𝑠𝑡𝑖𝑐</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𝑚</m:t>
                          </m:r>
                        </m:sub>
                      </m:sSub>
                    </m:oMath>
                  </m:oMathPara>
                </a14:m>
                <a:endParaRPr lang="en-US" altLang="zh-CN" sz="1800" dirty="0">
                  <a:solidFill>
                    <a:schemeClr val="accent1"/>
                  </a:solidFill>
                  <a:latin typeface="Cambria Math" panose="02040503050406030204" pitchFamily="18" charset="0"/>
                  <a:ea typeface="等线" panose="02010600030101010101" charset="-122"/>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𝑡h𝑒𝑟𝑚𝑎𝑙</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𝑚</m:t>
                          </m:r>
                        </m:sub>
                      </m:sSub>
                    </m:oMath>
                  </m:oMathPara>
                </a14:m>
                <a:endParaRPr lang="fr-FR" altLang="zh-CN" sz="1800" b="0" i="1" dirty="0">
                  <a:solidFill>
                    <a:schemeClr val="accent1"/>
                  </a:solidFill>
                  <a:latin typeface="Cambria Math" panose="02040503050406030204" pitchFamily="18" charset="0"/>
                  <a:ea typeface="等线" panose="02010600030101010101" charset="-122"/>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𝑒𝑙𝑎𝑠𝑡𝑖𝑐</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𝑜𝑥</m:t>
                          </m:r>
                        </m:sub>
                      </m:sSub>
                    </m:oMath>
                  </m:oMathPara>
                </a14:m>
                <a:endParaRPr lang="en-US" altLang="zh-CN" sz="1800" dirty="0">
                  <a:solidFill>
                    <a:schemeClr val="accent1"/>
                  </a:solidFill>
                  <a:latin typeface="Cambria Math" panose="02040503050406030204" pitchFamily="18" charset="0"/>
                  <a:ea typeface="等线" panose="02010600030101010101" charset="-122"/>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𝑡h𝑒𝑟𝑚𝑎𝑙</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𝑜𝑥</m:t>
                          </m:r>
                        </m:sub>
                      </m:sSub>
                    </m:oMath>
                  </m:oMathPara>
                </a14:m>
                <a:endParaRPr lang="fr-FR" altLang="zh-CN" sz="1800" dirty="0">
                  <a:solidFill>
                    <a:schemeClr val="accent1"/>
                  </a:solidFill>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10645385" y="3207643"/>
                <a:ext cx="1512168" cy="1228028"/>
              </a:xfrm>
              <a:prstGeom prst="rect">
                <a:avLst/>
              </a:prstGeom>
              <a:blipFill rotWithShape="1">
                <a:blip r:embed="rId7"/>
                <a:stretch>
                  <a:fillRect l="-16" t="-21" r="32" b="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8507871" y="2527086"/>
                <a:ext cx="1616800" cy="18038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altLang="zh-CN" sz="1800" i="1" smtClean="0">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𝑒𝑙𝑎𝑠𝑡𝑖𝑐</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𝑚</m:t>
                          </m:r>
                        </m:sub>
                      </m:sSub>
                    </m:oMath>
                  </m:oMathPara>
                </a14:m>
                <a:endParaRPr lang="en-US" altLang="zh-CN" sz="1800" dirty="0">
                  <a:solidFill>
                    <a:schemeClr val="accent1"/>
                  </a:solidFill>
                  <a:latin typeface="Cambria Math" panose="02040503050406030204" pitchFamily="18" charset="0"/>
                  <a:ea typeface="等线" panose="02010600030101010101" charset="-122"/>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𝑣𝑖𝑠𝑐𝑜𝑝𝑙𝑎𝑠𝑡𝑖𝑐</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𝑚</m:t>
                          </m:r>
                        </m:sub>
                      </m:sSub>
                      <m:r>
                        <a:rPr lang="en-US" altLang="zh-CN" sz="1800">
                          <a:solidFill>
                            <a:schemeClr val="accent1"/>
                          </a:solidFill>
                          <a:latin typeface="Cambria Math" panose="02040503050406030204" pitchFamily="18" charset="0"/>
                          <a:ea typeface="等线" panose="02010600030101010101" charset="-122"/>
                          <a:cs typeface="Calibri" panose="020F0502020204030204" pitchFamily="34" charset="0"/>
                        </a:rPr>
                        <m:t> </m:t>
                      </m:r>
                    </m:oMath>
                  </m:oMathPara>
                </a14:m>
                <a:endParaRPr lang="en-US" altLang="zh-CN" sz="1800" dirty="0">
                  <a:solidFill>
                    <a:schemeClr val="accent1"/>
                  </a:solidFill>
                  <a:latin typeface="Palatino Linotype" panose="02040502050505030304" pitchFamily="18" charset="0"/>
                  <a:ea typeface="等线" panose="02010600030101010101" charset="-122"/>
                  <a:cs typeface="Calibri" panose="020F0502020204030204" pitchFamily="34" charset="0"/>
                </a:endParaRPr>
              </a:p>
              <a:p>
                <a:r>
                  <a:rPr lang="en-US" altLang="zh-CN" sz="1800" dirty="0">
                    <a:solidFill>
                      <a:schemeClr val="accent1"/>
                    </a:solidFill>
                    <a:latin typeface="Palatino Linotype" panose="02040502050505030304" pitchFamily="18" charset="0"/>
                    <a:ea typeface="等线" panose="02010600030101010101" charset="-122"/>
                    <a:cs typeface="Calibri" panose="020F0502020204030204" pitchFamily="34" charset="0"/>
                  </a:rPr>
                  <a:t> </a:t>
                </a:r>
                <a14:m>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𝑑𝑖𝑓𝑓𝑢𝑠𝑖𝑜𝑛</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𝑚</m:t>
                        </m:r>
                      </m:sub>
                    </m:sSub>
                    <m:r>
                      <a:rPr lang="en-US" altLang="zh-CN" sz="1800">
                        <a:solidFill>
                          <a:schemeClr val="accent1"/>
                        </a:solidFill>
                        <a:latin typeface="Cambria Math" panose="02040503050406030204" pitchFamily="18" charset="0"/>
                        <a:ea typeface="等线" panose="02010600030101010101" charset="-122"/>
                        <a:cs typeface="Calibri" panose="020F0502020204030204" pitchFamily="34" charset="0"/>
                      </a:rPr>
                      <m:t> </m:t>
                    </m:r>
                  </m:oMath>
                </a14:m>
                <a:endParaRPr lang="en-US" altLang="zh-CN" sz="1800" dirty="0">
                  <a:solidFill>
                    <a:schemeClr val="accent1"/>
                  </a:solidFill>
                  <a:latin typeface="Palatino Linotype" panose="02040502050505030304" pitchFamily="18" charset="0"/>
                  <a:ea typeface="等线" panose="02010600030101010101" charset="-122"/>
                  <a:cs typeface="Calibri" panose="020F0502020204030204" pitchFamily="34" charset="0"/>
                </a:endParaRPr>
              </a:p>
              <a:p>
                <a:r>
                  <a:rPr lang="en-US" altLang="zh-CN" sz="1800" dirty="0">
                    <a:solidFill>
                      <a:schemeClr val="accent1"/>
                    </a:solidFill>
                    <a:latin typeface="Palatino Linotype" panose="02040502050505030304" pitchFamily="18" charset="0"/>
                    <a:ea typeface="等线" panose="02010600030101010101" charset="-122"/>
                    <a:cs typeface="Calibri" panose="020F0502020204030204" pitchFamily="34" charset="0"/>
                  </a:rPr>
                  <a:t> </a:t>
                </a:r>
                <a14:m>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𝑒𝑙𝑎𝑠𝑡𝑖𝑐</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𝑜𝑥</m:t>
                        </m:r>
                      </m:sub>
                    </m:sSub>
                    <m:r>
                      <a:rPr lang="en-US" altLang="zh-CN" sz="1800">
                        <a:solidFill>
                          <a:schemeClr val="accent1"/>
                        </a:solidFill>
                        <a:latin typeface="Cambria Math" panose="02040503050406030204" pitchFamily="18" charset="0"/>
                        <a:ea typeface="等线" panose="02010600030101010101" charset="-122"/>
                        <a:cs typeface="Calibri" panose="020F0502020204030204" pitchFamily="34" charset="0"/>
                      </a:rPr>
                      <m:t> </m:t>
                    </m:r>
                  </m:oMath>
                </a14:m>
                <a:endParaRPr lang="en-US" altLang="zh-CN" sz="1800" dirty="0">
                  <a:solidFill>
                    <a:schemeClr val="accent1"/>
                  </a:solidFill>
                  <a:latin typeface="Cambria Math" panose="02040503050406030204" pitchFamily="18" charset="0"/>
                  <a:ea typeface="等线" panose="02010600030101010101" charset="-122"/>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𝑣𝑖𝑠𝑐𝑜𝑝𝑙𝑎𝑠𝑡𝑖𝑐</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𝑜𝑥</m:t>
                          </m:r>
                        </m:sub>
                      </m:sSub>
                      <m:r>
                        <a:rPr lang="en-US" altLang="zh-CN" sz="1800">
                          <a:solidFill>
                            <a:schemeClr val="accent1"/>
                          </a:solidFill>
                          <a:latin typeface="Cambria Math" panose="02040503050406030204" pitchFamily="18" charset="0"/>
                          <a:ea typeface="等线" panose="02010600030101010101" charset="-122"/>
                          <a:cs typeface="Calibri" panose="020F0502020204030204" pitchFamily="34" charset="0"/>
                        </a:rPr>
                        <m:t> </m:t>
                      </m:r>
                    </m:oMath>
                  </m:oMathPara>
                </a14:m>
                <a:endParaRPr lang="en-US" altLang="zh-CN" sz="1800" dirty="0">
                  <a:solidFill>
                    <a:schemeClr val="accent1"/>
                  </a:solidFill>
                  <a:latin typeface="Cambria Math" panose="02040503050406030204" pitchFamily="18" charset="0"/>
                  <a:ea typeface="等线" panose="02010600030101010101" charset="-122"/>
                  <a:cs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fr-FR" altLang="zh-CN" sz="1800" i="1">
                              <a:solidFill>
                                <a:schemeClr val="accent1"/>
                              </a:solidFill>
                              <a:latin typeface="Cambria Math" panose="02040503050406030204" pitchFamily="18" charset="0"/>
                              <a:cs typeface="Calibri" panose="020F0502020204030204" pitchFamily="34" charset="0"/>
                            </a:rPr>
                          </m:ctrlPr>
                        </m:sSubPr>
                        <m:e>
                          <m:sSup>
                            <m:sSupPr>
                              <m:ctrlPr>
                                <a:rPr lang="fr-FR" altLang="zh-CN" sz="1800" i="1">
                                  <a:solidFill>
                                    <a:schemeClr val="accent1"/>
                                  </a:solidFill>
                                  <a:latin typeface="Cambria Math" panose="02040503050406030204" pitchFamily="18" charset="0"/>
                                  <a:cs typeface="Calibri" panose="020F0502020204030204" pitchFamily="34" charset="0"/>
                                </a:rPr>
                              </m:ctrlPr>
                            </m:sSupPr>
                            <m:e>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𝜀</m:t>
                              </m:r>
                            </m:e>
                            <m:sup>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𝑔𝑟𝑜𝑤𝑡h</m:t>
                              </m:r>
                            </m:sup>
                          </m:sSup>
                        </m:e>
                        <m:sub>
                          <m:r>
                            <a:rPr lang="en-US" altLang="zh-CN" sz="1800" i="1">
                              <a:solidFill>
                                <a:schemeClr val="accent1"/>
                              </a:solidFill>
                              <a:latin typeface="Cambria Math" panose="02040503050406030204" pitchFamily="18" charset="0"/>
                              <a:ea typeface="等线" panose="02010600030101010101" charset="-122"/>
                              <a:cs typeface="Calibri" panose="020F0502020204030204" pitchFamily="34" charset="0"/>
                            </a:rPr>
                            <m:t>𝑜𝑥</m:t>
                          </m:r>
                        </m:sub>
                      </m:sSub>
                    </m:oMath>
                  </m:oMathPara>
                </a14:m>
                <a:endParaRPr lang="fr-FR" altLang="zh-CN" sz="1800" dirty="0">
                  <a:solidFill>
                    <a:schemeClr val="accent1"/>
                  </a:solidFill>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8507871" y="2527086"/>
                <a:ext cx="1616800" cy="1803827"/>
              </a:xfrm>
              <a:prstGeom prst="rect">
                <a:avLst/>
              </a:prstGeom>
              <a:blipFill rotWithShape="1">
                <a:blip r:embed="rId8"/>
                <a:stretch>
                  <a:fillRect l="-9" t="-23" r="14" b="12"/>
                </a:stretch>
              </a:blipFill>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有限元模拟</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13</a:t>
            </a:fld>
            <a:endParaRPr lang="zh-CN" altLang="en-US" strike="noStrike" noProof="1">
              <a:latin typeface="Calibri" panose="020F0502020204030204" pitchFamily="34" charset="0"/>
              <a:ea typeface="宋体" panose="02010600030101010101" pitchFamily="2" charset="-122"/>
            </a:endParaRPr>
          </a:p>
        </p:txBody>
      </p:sp>
      <p:pic>
        <p:nvPicPr>
          <p:cNvPr id="11" name="Image 9"/>
          <p:cNvPicPr>
            <a:picLocks noChangeAspect="1"/>
          </p:cNvPicPr>
          <p:nvPr/>
        </p:nvPicPr>
        <p:blipFill>
          <a:blip r:embed="rId4"/>
          <a:stretch>
            <a:fillRect/>
          </a:stretch>
        </p:blipFill>
        <p:spPr>
          <a:xfrm>
            <a:off x="3143672" y="1095318"/>
            <a:ext cx="7795141" cy="5247910"/>
          </a:xfrm>
          <a:prstGeom prst="rect">
            <a:avLst/>
          </a:prstGeom>
        </p:spPr>
      </p:pic>
      <p:sp>
        <p:nvSpPr>
          <p:cNvPr id="14" name="文本框 13"/>
          <p:cNvSpPr txBox="1"/>
          <p:nvPr/>
        </p:nvSpPr>
        <p:spPr>
          <a:xfrm>
            <a:off x="576580" y="1268730"/>
            <a:ext cx="3636010" cy="368300"/>
          </a:xfrm>
          <a:prstGeom prst="rect">
            <a:avLst/>
          </a:prstGeom>
          <a:noFill/>
        </p:spPr>
        <p:txBody>
          <a:bodyPr wrap="square" rtlCol="0">
            <a:spAutoFit/>
          </a:bodyPr>
          <a:lstStyle/>
          <a:p>
            <a:r>
              <a:rPr lang="zh-CN" altLang="en-US" b="1" dirty="0"/>
              <a:t>应力云图</a:t>
            </a:r>
          </a:p>
        </p:txBody>
      </p:sp>
      <p:pic>
        <p:nvPicPr>
          <p:cNvPr id="12" name="图片 11"/>
          <p:cNvPicPr>
            <a:picLocks noChangeAspect="1"/>
          </p:cNvPicPr>
          <p:nvPr/>
        </p:nvPicPr>
        <p:blipFill>
          <a:blip r:embed="rId5"/>
          <a:stretch>
            <a:fillRect/>
          </a:stretch>
        </p:blipFill>
        <p:spPr>
          <a:xfrm>
            <a:off x="263352" y="2401341"/>
            <a:ext cx="2743200" cy="25717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有限元模拟</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14</a:t>
            </a:fld>
            <a:endParaRPr lang="zh-CN" altLang="en-US" strike="noStrike" noProof="1">
              <a:latin typeface="Calibri" panose="020F0502020204030204" pitchFamily="34" charset="0"/>
              <a:ea typeface="宋体" panose="02010600030101010101" pitchFamily="2" charset="-122"/>
            </a:endParaRPr>
          </a:p>
        </p:txBody>
      </p:sp>
      <p:pic>
        <p:nvPicPr>
          <p:cNvPr id="10" name="图片 9"/>
          <p:cNvPicPr>
            <a:picLocks noChangeAspect="1"/>
          </p:cNvPicPr>
          <p:nvPr/>
        </p:nvPicPr>
        <p:blipFill>
          <a:blip r:embed="rId4"/>
          <a:stretch>
            <a:fillRect/>
          </a:stretch>
        </p:blipFill>
        <p:spPr>
          <a:xfrm>
            <a:off x="191344" y="1909604"/>
            <a:ext cx="5110162" cy="4262340"/>
          </a:xfrm>
          <a:prstGeom prst="rect">
            <a:avLst/>
          </a:prstGeom>
        </p:spPr>
      </p:pic>
      <p:sp>
        <p:nvSpPr>
          <p:cNvPr id="12" name="文本框 11"/>
          <p:cNvSpPr txBox="1"/>
          <p:nvPr/>
        </p:nvSpPr>
        <p:spPr>
          <a:xfrm>
            <a:off x="576580" y="1268730"/>
            <a:ext cx="3636010" cy="368300"/>
          </a:xfrm>
          <a:prstGeom prst="rect">
            <a:avLst/>
          </a:prstGeom>
          <a:noFill/>
        </p:spPr>
        <p:txBody>
          <a:bodyPr wrap="square" rtlCol="0">
            <a:spAutoFit/>
          </a:bodyPr>
          <a:lstStyle/>
          <a:p>
            <a:r>
              <a:rPr lang="zh-CN" altLang="en-US" b="1" dirty="0"/>
              <a:t>仿真结果</a:t>
            </a:r>
          </a:p>
        </p:txBody>
      </p:sp>
      <p:pic>
        <p:nvPicPr>
          <p:cNvPr id="11" name="图片 10"/>
          <p:cNvPicPr>
            <a:picLocks noChangeAspect="1"/>
          </p:cNvPicPr>
          <p:nvPr/>
        </p:nvPicPr>
        <p:blipFill>
          <a:blip r:embed="rId5"/>
          <a:stretch>
            <a:fillRect/>
          </a:stretch>
        </p:blipFill>
        <p:spPr>
          <a:xfrm>
            <a:off x="5352869" y="1412776"/>
            <a:ext cx="3075254" cy="2520000"/>
          </a:xfrm>
          <a:prstGeom prst="rect">
            <a:avLst/>
          </a:prstGeom>
        </p:spPr>
      </p:pic>
      <p:pic>
        <p:nvPicPr>
          <p:cNvPr id="14" name="图片 13"/>
          <p:cNvPicPr>
            <a:picLocks noChangeAspect="1"/>
          </p:cNvPicPr>
          <p:nvPr/>
        </p:nvPicPr>
        <p:blipFill>
          <a:blip r:embed="rId6"/>
          <a:stretch>
            <a:fillRect/>
          </a:stretch>
        </p:blipFill>
        <p:spPr>
          <a:xfrm>
            <a:off x="5487366" y="3997858"/>
            <a:ext cx="3033855" cy="2520000"/>
          </a:xfrm>
          <a:prstGeom prst="rect">
            <a:avLst/>
          </a:prstGeom>
        </p:spPr>
      </p:pic>
      <p:sp>
        <p:nvSpPr>
          <p:cNvPr id="15" name="文本框 14"/>
          <p:cNvSpPr txBox="1"/>
          <p:nvPr/>
        </p:nvSpPr>
        <p:spPr>
          <a:xfrm>
            <a:off x="7608168" y="5101972"/>
            <a:ext cx="144016" cy="703292"/>
          </a:xfrm>
          <a:prstGeom prst="rect">
            <a:avLst/>
          </a:prstGeom>
          <a:solidFill>
            <a:schemeClr val="bg1"/>
          </a:solidFill>
        </p:spPr>
        <p:txBody>
          <a:bodyPr wrap="square" rtlCol="0">
            <a:spAutoFit/>
          </a:bodyPr>
          <a:lstStyle/>
          <a:p>
            <a:r>
              <a:rPr lang="en-US" altLang="zh-CN" sz="1000" dirty="0"/>
              <a:t>3</a:t>
            </a:r>
          </a:p>
          <a:p>
            <a:r>
              <a:rPr lang="en-US" altLang="zh-CN" sz="1000" dirty="0"/>
              <a:t>3</a:t>
            </a:r>
          </a:p>
          <a:p>
            <a:r>
              <a:rPr lang="en-US" altLang="zh-CN" sz="1000" dirty="0"/>
              <a:t>3</a:t>
            </a:r>
          </a:p>
          <a:p>
            <a:r>
              <a:rPr lang="en-US" altLang="zh-CN" sz="1000" dirty="0"/>
              <a:t>3</a:t>
            </a:r>
            <a:endParaRPr lang="zh-CN" altLang="en-US" sz="1000" dirty="0"/>
          </a:p>
        </p:txBody>
      </p:sp>
      <p:pic>
        <p:nvPicPr>
          <p:cNvPr id="16" name="Image 8">
            <a:extLst>
              <a:ext uri="{FF2B5EF4-FFF2-40B4-BE49-F238E27FC236}">
                <a16:creationId xmlns:a16="http://schemas.microsoft.com/office/drawing/2014/main" id="{CB732AB6-176A-2287-B345-B78FD3E4C8ED}"/>
              </a:ext>
            </a:extLst>
          </p:cNvPr>
          <p:cNvPicPr/>
          <p:nvPr/>
        </p:nvPicPr>
        <p:blipFill>
          <a:blip r:embed="rId7"/>
          <a:stretch>
            <a:fillRect/>
          </a:stretch>
        </p:blipFill>
        <p:spPr>
          <a:xfrm>
            <a:off x="8521221" y="1412776"/>
            <a:ext cx="3060000" cy="2520000"/>
          </a:xfrm>
          <a:prstGeom prst="rect">
            <a:avLst/>
          </a:prstGeom>
          <a:ln>
            <a:noFill/>
          </a:ln>
        </p:spPr>
      </p:pic>
      <p:pic>
        <p:nvPicPr>
          <p:cNvPr id="17" name="Image 16">
            <a:extLst>
              <a:ext uri="{FF2B5EF4-FFF2-40B4-BE49-F238E27FC236}">
                <a16:creationId xmlns:a16="http://schemas.microsoft.com/office/drawing/2014/main" id="{A68B5311-A111-DEEC-7B53-303639DE7854}"/>
              </a:ext>
            </a:extLst>
          </p:cNvPr>
          <p:cNvPicPr/>
          <p:nvPr/>
        </p:nvPicPr>
        <p:blipFill>
          <a:blip r:embed="rId8"/>
          <a:stretch>
            <a:fillRect/>
          </a:stretch>
        </p:blipFill>
        <p:spPr>
          <a:xfrm>
            <a:off x="8630000" y="4013735"/>
            <a:ext cx="3060000" cy="2520000"/>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9332"/>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现阶段工作</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15</a:t>
            </a:fld>
            <a:endParaRPr lang="zh-CN" altLang="en-US" strike="noStrike" noProof="1">
              <a:latin typeface="Calibri" panose="020F0502020204030204" pitchFamily="34" charset="0"/>
              <a:ea typeface="宋体" panose="02010600030101010101" pitchFamily="2" charset="-122"/>
            </a:endParaRPr>
          </a:p>
        </p:txBody>
      </p:sp>
      <p:sp>
        <p:nvSpPr>
          <p:cNvPr id="10" name="文本框 9"/>
          <p:cNvSpPr txBox="1"/>
          <p:nvPr/>
        </p:nvSpPr>
        <p:spPr>
          <a:xfrm>
            <a:off x="640857" y="1358137"/>
            <a:ext cx="3097141" cy="923330"/>
          </a:xfrm>
          <a:prstGeom prst="rect">
            <a:avLst/>
          </a:prstGeom>
          <a:noFill/>
        </p:spPr>
        <p:txBody>
          <a:bodyPr wrap="square">
            <a:spAutoFit/>
          </a:bodyPr>
          <a:lstStyle/>
          <a:p>
            <a:pPr marL="285750" indent="-285750">
              <a:buFont typeface="Arial" panose="020B0604020202020204" pitchFamily="34" charset="0"/>
              <a:buChar char="•"/>
            </a:pPr>
            <a:r>
              <a:rPr lang="en-US" altLang="zh-CN" b="1" dirty="0"/>
              <a:t>B7</a:t>
            </a:r>
            <a:r>
              <a:rPr lang="zh-CN" altLang="en-US" b="1" dirty="0"/>
              <a:t>线站</a:t>
            </a:r>
            <a:endParaRPr lang="en-US" altLang="zh-CN" b="1" dirty="0"/>
          </a:p>
          <a:p>
            <a:r>
              <a:rPr lang="en-US" altLang="zh-CN" b="1" dirty="0"/>
              <a:t>     </a:t>
            </a:r>
            <a:r>
              <a:rPr lang="zh-CN" altLang="en-US" b="1" dirty="0"/>
              <a:t>定向凝固炉</a:t>
            </a:r>
            <a:endParaRPr lang="en-US" altLang="zh-CN" b="1" dirty="0"/>
          </a:p>
          <a:p>
            <a:pPr marL="285750" indent="-285750">
              <a:buFont typeface="Arial" panose="020B0604020202020204" pitchFamily="34" charset="0"/>
              <a:buChar char="•"/>
            </a:pPr>
            <a:endParaRPr lang="en-US" altLang="zh-CN" b="1" dirty="0"/>
          </a:p>
        </p:txBody>
      </p:sp>
      <p:pic>
        <p:nvPicPr>
          <p:cNvPr id="12" name="图片 11">
            <a:extLst>
              <a:ext uri="{FF2B5EF4-FFF2-40B4-BE49-F238E27FC236}">
                <a16:creationId xmlns:a16="http://schemas.microsoft.com/office/drawing/2014/main" id="{05541417-99FC-282A-B2CD-01FD162F07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613" t="9425" r="26143" b="20114"/>
          <a:stretch/>
        </p:blipFill>
        <p:spPr>
          <a:xfrm>
            <a:off x="205502" y="2366123"/>
            <a:ext cx="3649301" cy="3423952"/>
          </a:xfrm>
          <a:prstGeom prst="rect">
            <a:avLst/>
          </a:prstGeom>
        </p:spPr>
      </p:pic>
      <p:pic>
        <p:nvPicPr>
          <p:cNvPr id="6" name="图片 5">
            <a:extLst>
              <a:ext uri="{FF2B5EF4-FFF2-40B4-BE49-F238E27FC236}">
                <a16:creationId xmlns:a16="http://schemas.microsoft.com/office/drawing/2014/main" id="{32BAA7BF-2EB5-5520-784C-B1A353F30E2C}"/>
              </a:ext>
            </a:extLst>
          </p:cNvPr>
          <p:cNvPicPr>
            <a:picLocks noChangeAspect="1"/>
          </p:cNvPicPr>
          <p:nvPr/>
        </p:nvPicPr>
        <p:blipFill>
          <a:blip r:embed="rId5"/>
          <a:stretch>
            <a:fillRect/>
          </a:stretch>
        </p:blipFill>
        <p:spPr>
          <a:xfrm>
            <a:off x="3964503" y="1874279"/>
            <a:ext cx="3813856" cy="2130785"/>
          </a:xfrm>
          <a:prstGeom prst="rect">
            <a:avLst/>
          </a:prstGeom>
        </p:spPr>
      </p:pic>
      <p:pic>
        <p:nvPicPr>
          <p:cNvPr id="13" name="图片 12">
            <a:extLst>
              <a:ext uri="{FF2B5EF4-FFF2-40B4-BE49-F238E27FC236}">
                <a16:creationId xmlns:a16="http://schemas.microsoft.com/office/drawing/2014/main" id="{C54CA3B9-0F45-2B8F-986A-9FF11260FF9D}"/>
              </a:ext>
            </a:extLst>
          </p:cNvPr>
          <p:cNvPicPr>
            <a:picLocks noChangeAspect="1"/>
          </p:cNvPicPr>
          <p:nvPr/>
        </p:nvPicPr>
        <p:blipFill>
          <a:blip r:embed="rId6"/>
          <a:stretch>
            <a:fillRect/>
          </a:stretch>
        </p:blipFill>
        <p:spPr>
          <a:xfrm>
            <a:off x="4237484" y="4161160"/>
            <a:ext cx="3429000" cy="2514600"/>
          </a:xfrm>
          <a:prstGeom prst="rect">
            <a:avLst/>
          </a:prstGeom>
        </p:spPr>
      </p:pic>
      <p:pic>
        <p:nvPicPr>
          <p:cNvPr id="16" name="图片 15">
            <a:extLst>
              <a:ext uri="{FF2B5EF4-FFF2-40B4-BE49-F238E27FC236}">
                <a16:creationId xmlns:a16="http://schemas.microsoft.com/office/drawing/2014/main" id="{50F4FB37-7F13-B54C-5228-5659C814EC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6902" y="1858096"/>
            <a:ext cx="1683514" cy="2244685"/>
          </a:xfrm>
          <a:prstGeom prst="rect">
            <a:avLst/>
          </a:prstGeom>
        </p:spPr>
      </p:pic>
      <p:pic>
        <p:nvPicPr>
          <p:cNvPr id="17" name="图片 16">
            <a:extLst>
              <a:ext uri="{FF2B5EF4-FFF2-40B4-BE49-F238E27FC236}">
                <a16:creationId xmlns:a16="http://schemas.microsoft.com/office/drawing/2014/main" id="{295B4604-A9B2-D2BD-BCC5-182B53A405EA}"/>
              </a:ext>
            </a:extLst>
          </p:cNvPr>
          <p:cNvPicPr>
            <a:picLocks noChangeAspect="1"/>
          </p:cNvPicPr>
          <p:nvPr/>
        </p:nvPicPr>
        <p:blipFill>
          <a:blip r:embed="rId8"/>
          <a:stretch>
            <a:fillRect/>
          </a:stretch>
        </p:blipFill>
        <p:spPr>
          <a:xfrm>
            <a:off x="9987525" y="3703433"/>
            <a:ext cx="1683516" cy="1683516"/>
          </a:xfrm>
          <a:prstGeom prst="rect">
            <a:avLst/>
          </a:prstGeom>
        </p:spPr>
      </p:pic>
      <p:pic>
        <p:nvPicPr>
          <p:cNvPr id="18" name="图片 17">
            <a:extLst>
              <a:ext uri="{FF2B5EF4-FFF2-40B4-BE49-F238E27FC236}">
                <a16:creationId xmlns:a16="http://schemas.microsoft.com/office/drawing/2014/main" id="{F76AAD6D-EEEB-DF6B-9B4E-4EB56CCE33C2}"/>
              </a:ext>
            </a:extLst>
          </p:cNvPr>
          <p:cNvPicPr>
            <a:picLocks noChangeAspect="1"/>
          </p:cNvPicPr>
          <p:nvPr/>
        </p:nvPicPr>
        <p:blipFill>
          <a:blip r:embed="rId9"/>
          <a:stretch>
            <a:fillRect/>
          </a:stretch>
        </p:blipFill>
        <p:spPr>
          <a:xfrm>
            <a:off x="9987524" y="1874279"/>
            <a:ext cx="1683515" cy="1683515"/>
          </a:xfrm>
          <a:prstGeom prst="rect">
            <a:avLst/>
          </a:prstGeom>
        </p:spPr>
      </p:pic>
      <p:sp>
        <p:nvSpPr>
          <p:cNvPr id="20" name="文本框 19">
            <a:extLst>
              <a:ext uri="{FF2B5EF4-FFF2-40B4-BE49-F238E27FC236}">
                <a16:creationId xmlns:a16="http://schemas.microsoft.com/office/drawing/2014/main" id="{389BDB31-2A43-9929-326C-62E56DE58E5E}"/>
              </a:ext>
            </a:extLst>
          </p:cNvPr>
          <p:cNvSpPr txBox="1"/>
          <p:nvPr/>
        </p:nvSpPr>
        <p:spPr>
          <a:xfrm>
            <a:off x="4174905" y="1345779"/>
            <a:ext cx="3697728" cy="369332"/>
          </a:xfrm>
          <a:prstGeom prst="rect">
            <a:avLst/>
          </a:prstGeom>
          <a:noFill/>
        </p:spPr>
        <p:txBody>
          <a:bodyPr wrap="square">
            <a:spAutoFit/>
          </a:bodyPr>
          <a:lstStyle/>
          <a:p>
            <a:pPr marL="285750" indent="-285750">
              <a:buFont typeface="Arial" panose="020B0604020202020204" pitchFamily="34" charset="0"/>
              <a:buChar char="•"/>
            </a:pPr>
            <a:r>
              <a:rPr lang="zh-CN" altLang="en-US" b="1" dirty="0"/>
              <a:t>三维球团异质结构钛基复合材料</a:t>
            </a:r>
            <a:endParaRPr lang="en-US" altLang="zh-CN" b="1" dirty="0"/>
          </a:p>
        </p:txBody>
      </p:sp>
      <p:sp>
        <p:nvSpPr>
          <p:cNvPr id="22" name="文本框 21">
            <a:extLst>
              <a:ext uri="{FF2B5EF4-FFF2-40B4-BE49-F238E27FC236}">
                <a16:creationId xmlns:a16="http://schemas.microsoft.com/office/drawing/2014/main" id="{8D8D9D0D-6F13-1829-B00E-07984970D61E}"/>
              </a:ext>
            </a:extLst>
          </p:cNvPr>
          <p:cNvSpPr txBox="1"/>
          <p:nvPr/>
        </p:nvSpPr>
        <p:spPr>
          <a:xfrm>
            <a:off x="8390240" y="5686983"/>
            <a:ext cx="1597284" cy="369332"/>
          </a:xfrm>
          <a:prstGeom prst="rect">
            <a:avLst/>
          </a:prstGeom>
          <a:noFill/>
        </p:spPr>
        <p:txBody>
          <a:bodyPr wrap="square">
            <a:spAutoFit/>
          </a:bodyPr>
          <a:lstStyle/>
          <a:p>
            <a:pPr marL="285750" indent="-285750">
              <a:buFont typeface="Arial" panose="020B0604020202020204" pitchFamily="34" charset="0"/>
              <a:buChar char="•"/>
            </a:pPr>
            <a:r>
              <a:rPr lang="zh-CN" altLang="en-US" b="1" dirty="0"/>
              <a:t>叶片检测</a:t>
            </a:r>
            <a:endParaRPr lang="en-US" altLang="zh-CN" b="1" dirty="0"/>
          </a:p>
        </p:txBody>
      </p:sp>
      <p:sp>
        <p:nvSpPr>
          <p:cNvPr id="24" name="文本框 23">
            <a:extLst>
              <a:ext uri="{FF2B5EF4-FFF2-40B4-BE49-F238E27FC236}">
                <a16:creationId xmlns:a16="http://schemas.microsoft.com/office/drawing/2014/main" id="{BC2E8300-CC0D-DAC4-AE23-C65EF02D1936}"/>
              </a:ext>
            </a:extLst>
          </p:cNvPr>
          <p:cNvSpPr txBox="1"/>
          <p:nvPr/>
        </p:nvSpPr>
        <p:spPr>
          <a:xfrm>
            <a:off x="8454003" y="1369272"/>
            <a:ext cx="2394525" cy="369332"/>
          </a:xfrm>
          <a:prstGeom prst="rect">
            <a:avLst/>
          </a:prstGeom>
          <a:noFill/>
        </p:spPr>
        <p:txBody>
          <a:bodyPr wrap="square">
            <a:spAutoFit/>
          </a:bodyPr>
          <a:lstStyle/>
          <a:p>
            <a:pPr marL="285750" indent="-285750">
              <a:buFont typeface="Arial" panose="020B0604020202020204" pitchFamily="34" charset="0"/>
              <a:buChar char="•"/>
            </a:pPr>
            <a:r>
              <a:rPr lang="zh-CN" altLang="en-US" b="1" dirty="0"/>
              <a:t>叶片实验数据处理</a:t>
            </a:r>
            <a:r>
              <a:rPr lang="en-US" altLang="zh-CN" b="1" dirty="0"/>
              <a:t> </a:t>
            </a:r>
            <a:endParaRPr lang="zh-CN" altLang="en-US" b="1" dirty="0"/>
          </a:p>
        </p:txBody>
      </p:sp>
      <p:pic>
        <p:nvPicPr>
          <p:cNvPr id="11" name="图片 10">
            <a:extLst>
              <a:ext uri="{FF2B5EF4-FFF2-40B4-BE49-F238E27FC236}">
                <a16:creationId xmlns:a16="http://schemas.microsoft.com/office/drawing/2014/main" id="{A0B9C1FC-6777-0B93-3B69-60772F7035BC}"/>
              </a:ext>
            </a:extLst>
          </p:cNvPr>
          <p:cNvPicPr>
            <a:picLocks noChangeAspect="1"/>
          </p:cNvPicPr>
          <p:nvPr/>
        </p:nvPicPr>
        <p:blipFill rotWithShape="1">
          <a:blip r:embed="rId10">
            <a:extLst>
              <a:ext uri="{28A0092B-C50C-407E-A947-70E740481C1C}">
                <a14:useLocalDpi xmlns:a14="http://schemas.microsoft.com/office/drawing/2010/main" val="0"/>
              </a:ext>
            </a:extLst>
          </a:blip>
          <a:srcRect l="29637" t="19658" r="37414" b="6496"/>
          <a:stretch/>
        </p:blipFill>
        <p:spPr>
          <a:xfrm>
            <a:off x="262314" y="1937773"/>
            <a:ext cx="3274337" cy="46011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1+#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9332"/>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科研成果</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16</a:t>
            </a:fld>
            <a:endParaRPr lang="zh-CN" altLang="en-US" strike="noStrike" noProof="1">
              <a:latin typeface="Calibri" panose="020F0502020204030204" pitchFamily="34" charset="0"/>
              <a:ea typeface="宋体" panose="02010600030101010101" pitchFamily="2" charset="-122"/>
            </a:endParaRPr>
          </a:p>
        </p:txBody>
      </p:sp>
      <p:sp>
        <p:nvSpPr>
          <p:cNvPr id="10" name="文本框 9"/>
          <p:cNvSpPr txBox="1"/>
          <p:nvPr/>
        </p:nvSpPr>
        <p:spPr>
          <a:xfrm>
            <a:off x="479115" y="1506954"/>
            <a:ext cx="11089307" cy="4524315"/>
          </a:xfrm>
          <a:prstGeom prst="rect">
            <a:avLst/>
          </a:prstGeom>
          <a:noFill/>
        </p:spPr>
        <p:txBody>
          <a:bodyPr wrap="square">
            <a:spAutoFit/>
          </a:bodyPr>
          <a:lstStyle/>
          <a:p>
            <a:r>
              <a:rPr lang="zh-CN" altLang="en-US" b="1" dirty="0"/>
              <a:t>文章</a:t>
            </a:r>
            <a:endParaRPr lang="en-US" altLang="zh-CN" b="1" dirty="0"/>
          </a:p>
          <a:p>
            <a:pPr marL="285750" indent="-285750">
              <a:buFont typeface="Arial" panose="020B0604020202020204" pitchFamily="34" charset="0"/>
              <a:buChar char="•"/>
            </a:pPr>
            <a:r>
              <a:rPr lang="en-US" altLang="zh-CN" dirty="0"/>
              <a:t>Z. Wang et al., ‘Determination of Residual Stresses in an Oxidized Metallic Alloy under Thermal Loadings’, Metals, vol. 8, no. 11, p. 913, Nov. 2018, </a:t>
            </a:r>
            <a:r>
              <a:rPr lang="en-US" altLang="zh-CN" dirty="0" err="1"/>
              <a:t>doi</a:t>
            </a:r>
            <a:r>
              <a:rPr lang="en-US" altLang="zh-CN" dirty="0"/>
              <a:t>: 10.3390/met8110913.</a:t>
            </a:r>
          </a:p>
          <a:p>
            <a:pPr marL="285750" indent="-285750">
              <a:buFont typeface="Arial" panose="020B0604020202020204" pitchFamily="34" charset="0"/>
              <a:buChar char="•"/>
            </a:pPr>
            <a:r>
              <a:rPr lang="en-US" altLang="zh-CN" dirty="0"/>
              <a:t>Z. Wang et al., ‘</a:t>
            </a:r>
            <a:r>
              <a:rPr lang="en-US" altLang="zh-CN" dirty="0" err="1"/>
              <a:t>Viscoplasticity</a:t>
            </a:r>
            <a:r>
              <a:rPr lang="en-US" altLang="zh-CN" dirty="0"/>
              <a:t> and growth strain parameters identification by full modelling optimization during the high temperature oxidation of Ni28Cr modified by the reactive element yttria or zirconium’, Computational Materials Science, vol. 180, p. 109689, Jul. 2020, </a:t>
            </a:r>
            <a:r>
              <a:rPr lang="en-US" altLang="zh-CN" dirty="0" err="1"/>
              <a:t>doi</a:t>
            </a:r>
            <a:r>
              <a:rPr lang="en-US" altLang="zh-CN" dirty="0"/>
              <a:t>: 10.1016/j.commatsci.2020.109689.</a:t>
            </a:r>
          </a:p>
          <a:p>
            <a:pPr marL="285750" indent="-285750">
              <a:buFont typeface="Arial" panose="020B0604020202020204" pitchFamily="34" charset="0"/>
              <a:buChar char="•"/>
            </a:pPr>
            <a:r>
              <a:rPr lang="en-US" altLang="zh-CN" dirty="0"/>
              <a:t>Z. Wang, J.-L. </a:t>
            </a:r>
            <a:r>
              <a:rPr lang="en-US" altLang="zh-CN" dirty="0" err="1"/>
              <a:t>Grosseau-Poussard</a:t>
            </a:r>
            <a:r>
              <a:rPr lang="en-US" altLang="zh-CN" dirty="0"/>
              <a:t>, G. </a:t>
            </a:r>
            <a:r>
              <a:rPr lang="en-US" altLang="zh-CN" dirty="0" err="1"/>
              <a:t>Geandier</a:t>
            </a:r>
            <a:r>
              <a:rPr lang="en-US" altLang="zh-CN" dirty="0"/>
              <a:t>, and B. </a:t>
            </a:r>
            <a:r>
              <a:rPr lang="en-US" altLang="zh-CN" dirty="0" err="1"/>
              <a:t>Panicaud</a:t>
            </a:r>
            <a:r>
              <a:rPr lang="en-US" altLang="zh-CN" dirty="0"/>
              <a:t>, ‘Stress distribution in depth of </a:t>
            </a:r>
            <a:r>
              <a:rPr lang="en-US" altLang="zh-CN" dirty="0" err="1"/>
              <a:t>NiCr</a:t>
            </a:r>
            <a:r>
              <a:rPr lang="en-US" altLang="zh-CN" dirty="0"/>
              <a:t> + Cr2O3 systems using high-energy synchrotron X-rays in transmission mode’, Journal of Alloys and Compounds, vol. 875, p. 159958, Sep. 2021, </a:t>
            </a:r>
            <a:r>
              <a:rPr lang="en-US" altLang="zh-CN" dirty="0" err="1"/>
              <a:t>doi</a:t>
            </a:r>
            <a:r>
              <a:rPr lang="en-US" altLang="zh-CN" dirty="0"/>
              <a:t>: 10.1016/j.jallcom.2021.159958.</a:t>
            </a:r>
          </a:p>
          <a:p>
            <a:pPr marL="285750" indent="-285750">
              <a:buFont typeface="Arial" panose="020B0604020202020204" pitchFamily="34" charset="0"/>
              <a:buChar char="•"/>
            </a:pPr>
            <a:r>
              <a:rPr lang="en-US" altLang="zh-CN" dirty="0"/>
              <a:t>Z. Wang, J.-L. </a:t>
            </a:r>
            <a:r>
              <a:rPr lang="en-US" altLang="zh-CN" dirty="0" err="1"/>
              <a:t>Grosseau-Poussard</a:t>
            </a:r>
            <a:r>
              <a:rPr lang="en-US" altLang="zh-CN" dirty="0"/>
              <a:t>, B. </a:t>
            </a:r>
            <a:r>
              <a:rPr lang="en-US" altLang="zh-CN" dirty="0" err="1"/>
              <a:t>Panicaud</a:t>
            </a:r>
            <a:r>
              <a:rPr lang="en-US" altLang="zh-CN" dirty="0"/>
              <a:t>, and C. </a:t>
            </a:r>
            <a:r>
              <a:rPr lang="en-US" altLang="zh-CN" dirty="0" err="1"/>
              <a:t>Labergère</a:t>
            </a:r>
            <a:r>
              <a:rPr lang="en-US" altLang="zh-CN" dirty="0"/>
              <a:t>, ‘Finite element analysis of stress evolution during the high temperature oxidation of Ni30Cr+ Cr2O3 systems’, Journal of Alloys and Compounds, vol. 904, p. 164094, May 2022, </a:t>
            </a:r>
            <a:r>
              <a:rPr lang="en-US" altLang="zh-CN" dirty="0" err="1"/>
              <a:t>doi</a:t>
            </a:r>
            <a:r>
              <a:rPr lang="en-US" altLang="zh-CN" dirty="0"/>
              <a:t>: 10.1016/j.jallcom.2022.164094.</a:t>
            </a:r>
          </a:p>
          <a:p>
            <a:pPr marL="285750" indent="-285750">
              <a:buFont typeface="Arial" panose="020B0604020202020204" pitchFamily="34" charset="0"/>
              <a:buChar char="•"/>
            </a:pPr>
            <a:endParaRPr lang="en-US" altLang="zh-CN" dirty="0"/>
          </a:p>
          <a:p>
            <a:r>
              <a:rPr lang="zh-CN" altLang="en-US" b="1" dirty="0"/>
              <a:t>会议</a:t>
            </a:r>
            <a:endParaRPr lang="en-US" altLang="zh-CN" b="1" dirty="0"/>
          </a:p>
          <a:p>
            <a:pPr marL="285750" indent="-285750">
              <a:buFont typeface="Arial" panose="020B0604020202020204" pitchFamily="34" charset="0"/>
              <a:buChar char="•"/>
            </a:pPr>
            <a:r>
              <a:rPr lang="en-US" altLang="zh-CN" dirty="0"/>
              <a:t>14th International Conference on Synchrotron Radiation Instrumentation</a:t>
            </a:r>
          </a:p>
          <a:p>
            <a:pPr marL="285750" indent="-285750">
              <a:buFont typeface="Arial" panose="020B0604020202020204" pitchFamily="34" charset="0"/>
              <a:buChar char="•"/>
            </a:pPr>
            <a:r>
              <a:rPr lang="en-US" altLang="zh-CN" dirty="0"/>
              <a:t>2022</a:t>
            </a:r>
            <a:r>
              <a:rPr lang="zh-CN" altLang="en-US" dirty="0"/>
              <a:t>全国金属材料分析测试与模拟测试线上报告会</a:t>
            </a:r>
          </a:p>
        </p:txBody>
      </p:sp>
    </p:spTree>
    <p:extLst>
      <p:ext uri="{BB962C8B-B14F-4D97-AF65-F5344CB8AC3E}">
        <p14:creationId xmlns:p14="http://schemas.microsoft.com/office/powerpoint/2010/main" val="2752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2"/>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17</a:t>
            </a:fld>
            <a:endParaRPr lang="zh-CN" altLang="en-US" strike="noStrike" noProof="1">
              <a:latin typeface="Calibri" panose="020F0502020204030204" pitchFamily="34" charset="0"/>
              <a:ea typeface="宋体" panose="02010600030101010101" pitchFamily="2" charset="-122"/>
            </a:endParaRPr>
          </a:p>
        </p:txBody>
      </p:sp>
      <p:pic>
        <p:nvPicPr>
          <p:cNvPr id="11" name="Picture 2" descr="Résultat de recherche d'images pour &quot;thank you&quot;"/>
          <p:cNvPicPr>
            <a:picLocks noChangeAspect="1" noChangeArrowheads="1"/>
          </p:cNvPicPr>
          <p:nvPr/>
        </p:nvPicPr>
        <p:blipFill>
          <a:blip r:embed="rId3" cstate="print"/>
          <a:srcRect/>
          <a:stretch>
            <a:fillRect/>
          </a:stretch>
        </p:blipFill>
        <p:spPr bwMode="auto">
          <a:xfrm>
            <a:off x="2580207" y="1420706"/>
            <a:ext cx="7031586" cy="401658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目录</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2</a:t>
            </a:fld>
            <a:endParaRPr lang="zh-CN" altLang="en-US" strike="noStrike" noProof="1">
              <a:latin typeface="Calibri" panose="020F0502020204030204" pitchFamily="34" charset="0"/>
              <a:ea typeface="宋体" panose="02010600030101010101" pitchFamily="2" charset="-122"/>
            </a:endParaRPr>
          </a:p>
        </p:txBody>
      </p:sp>
      <p:sp>
        <p:nvSpPr>
          <p:cNvPr id="6" name="文本框 5"/>
          <p:cNvSpPr txBox="1"/>
          <p:nvPr/>
        </p:nvSpPr>
        <p:spPr>
          <a:xfrm>
            <a:off x="1767205" y="1988820"/>
            <a:ext cx="5071745" cy="3323987"/>
          </a:xfrm>
          <a:prstGeom prst="rect">
            <a:avLst/>
          </a:prstGeom>
          <a:noFill/>
        </p:spPr>
        <p:txBody>
          <a:bodyPr wrap="square" rtlCol="0">
            <a:spAutoFit/>
          </a:bodyPr>
          <a:lstStyle/>
          <a:p>
            <a:pPr marL="342900" indent="-342900">
              <a:buFont typeface="Arial" panose="020B0604020202020204" pitchFamily="34" charset="0"/>
              <a:buAutoNum type="arabicPeriod"/>
            </a:pPr>
            <a:r>
              <a:rPr lang="zh-CN" altLang="en-US" sz="3000" dirty="0">
                <a:latin typeface="黑体" panose="02010609060101010101" charset="-122"/>
                <a:ea typeface="黑体" panose="02010609060101010101" charset="-122"/>
              </a:rPr>
              <a:t>背景介绍</a:t>
            </a:r>
          </a:p>
          <a:p>
            <a:pPr marL="342900" indent="-342900">
              <a:buFont typeface="Arial" panose="020B0604020202020204" pitchFamily="34" charset="0"/>
              <a:buAutoNum type="arabicPeriod"/>
            </a:pPr>
            <a:r>
              <a:rPr lang="zh-CN" altLang="en-US" sz="3000" dirty="0">
                <a:latin typeface="黑体" panose="02010609060101010101" charset="-122"/>
                <a:ea typeface="黑体" panose="02010609060101010101" charset="-122"/>
              </a:rPr>
              <a:t>同步辐射实验与数据处理</a:t>
            </a:r>
          </a:p>
          <a:p>
            <a:pPr marL="342900" indent="-342900">
              <a:buFont typeface="Arial" panose="020B0604020202020204" pitchFamily="34" charset="0"/>
              <a:buAutoNum type="arabicPeriod"/>
            </a:pPr>
            <a:r>
              <a:rPr lang="zh-CN" altLang="en-US" sz="3000" dirty="0">
                <a:latin typeface="黑体" panose="02010609060101010101" charset="-122"/>
                <a:ea typeface="黑体" panose="02010609060101010101" charset="-122"/>
              </a:rPr>
              <a:t>热力学参数优化</a:t>
            </a:r>
          </a:p>
          <a:p>
            <a:pPr marL="342900" indent="-342900">
              <a:buFont typeface="Arial" panose="020B0604020202020204" pitchFamily="34" charset="0"/>
              <a:buAutoNum type="arabicPeriod"/>
            </a:pPr>
            <a:r>
              <a:rPr lang="zh-CN" altLang="en-US" sz="3000" dirty="0">
                <a:latin typeface="黑体" panose="02010609060101010101" charset="-122"/>
                <a:ea typeface="黑体" panose="02010609060101010101" charset="-122"/>
              </a:rPr>
              <a:t>应力空间分布</a:t>
            </a:r>
          </a:p>
          <a:p>
            <a:pPr marL="342900" indent="-342900">
              <a:buFont typeface="Arial" panose="020B0604020202020204" pitchFamily="34" charset="0"/>
              <a:buAutoNum type="arabicPeriod"/>
            </a:pPr>
            <a:r>
              <a:rPr lang="zh-CN" altLang="en-US" sz="3000" dirty="0">
                <a:latin typeface="黑体" panose="02010609060101010101" charset="-122"/>
                <a:ea typeface="黑体" panose="02010609060101010101" charset="-122"/>
              </a:rPr>
              <a:t>有限元模拟</a:t>
            </a:r>
          </a:p>
          <a:p>
            <a:pPr marL="342900" indent="-342900">
              <a:buFont typeface="Arial" panose="020B0604020202020204" pitchFamily="34" charset="0"/>
              <a:buAutoNum type="arabicPeriod"/>
            </a:pPr>
            <a:r>
              <a:rPr lang="zh-CN" altLang="en-US" sz="3000" dirty="0">
                <a:latin typeface="黑体" panose="02010609060101010101" charset="-122"/>
                <a:ea typeface="黑体" panose="02010609060101010101" charset="-122"/>
              </a:rPr>
              <a:t>现阶段工作</a:t>
            </a:r>
            <a:endParaRPr lang="en-US" altLang="zh-CN" sz="3000" dirty="0">
              <a:latin typeface="黑体" panose="02010609060101010101" charset="-122"/>
              <a:ea typeface="黑体" panose="02010609060101010101" charset="-122"/>
            </a:endParaRPr>
          </a:p>
          <a:p>
            <a:pPr marL="342900" indent="-342900">
              <a:buFont typeface="Arial" panose="020B0604020202020204" pitchFamily="34" charset="0"/>
              <a:buAutoNum type="arabicPeriod"/>
            </a:pPr>
            <a:r>
              <a:rPr lang="zh-CN" altLang="en-US" sz="3000" dirty="0">
                <a:latin typeface="黑体" panose="02010609060101010101" charset="-122"/>
                <a:ea typeface="黑体" panose="02010609060101010101" charset="-122"/>
              </a:rPr>
              <a:t>科研成果</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背景介绍</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3</a:t>
            </a:fld>
            <a:endParaRPr lang="zh-CN" altLang="en-US" strike="noStrike" noProof="1">
              <a:latin typeface="Calibri" panose="020F0502020204030204" pitchFamily="34" charset="0"/>
              <a:ea typeface="宋体" panose="02010600030101010101" pitchFamily="2" charset="-122"/>
            </a:endParaRPr>
          </a:p>
        </p:txBody>
      </p:sp>
      <p:sp>
        <p:nvSpPr>
          <p:cNvPr id="6" name="文本框 5"/>
          <p:cNvSpPr txBox="1"/>
          <p:nvPr/>
        </p:nvSpPr>
        <p:spPr>
          <a:xfrm>
            <a:off x="576580" y="1268730"/>
            <a:ext cx="3636010" cy="368300"/>
          </a:xfrm>
          <a:prstGeom prst="rect">
            <a:avLst/>
          </a:prstGeom>
          <a:noFill/>
        </p:spPr>
        <p:txBody>
          <a:bodyPr wrap="square" rtlCol="0">
            <a:spAutoFit/>
          </a:bodyPr>
          <a:lstStyle/>
          <a:p>
            <a:r>
              <a:rPr lang="zh-CN" altLang="en-US" b="1"/>
              <a:t>金属材料</a:t>
            </a:r>
          </a:p>
        </p:txBody>
      </p:sp>
      <p:grpSp>
        <p:nvGrpSpPr>
          <p:cNvPr id="26" name="组合 25"/>
          <p:cNvGrpSpPr/>
          <p:nvPr/>
        </p:nvGrpSpPr>
        <p:grpSpPr>
          <a:xfrm>
            <a:off x="4142740" y="1705610"/>
            <a:ext cx="3811270" cy="3380740"/>
            <a:chOff x="6524" y="2686"/>
            <a:chExt cx="6002" cy="5324"/>
          </a:xfrm>
        </p:grpSpPr>
        <p:pic>
          <p:nvPicPr>
            <p:cNvPr id="15" name="Image 14"/>
            <p:cNvPicPr/>
            <p:nvPr/>
          </p:nvPicPr>
          <p:blipFill rotWithShape="1">
            <a:blip r:embed="rId4"/>
            <a:srcRect l="14791" t="15351" r="12760" b="10213"/>
            <a:stretch>
              <a:fillRect/>
            </a:stretch>
          </p:blipFill>
          <p:spPr bwMode="auto">
            <a:xfrm>
              <a:off x="6524" y="2686"/>
              <a:ext cx="2926" cy="2601"/>
            </a:xfrm>
            <a:prstGeom prst="rect">
              <a:avLst/>
            </a:prstGeom>
            <a:ln>
              <a:noFill/>
            </a:ln>
          </p:spPr>
        </p:pic>
        <p:pic>
          <p:nvPicPr>
            <p:cNvPr id="16" name="Image 15"/>
            <p:cNvPicPr/>
            <p:nvPr/>
          </p:nvPicPr>
          <p:blipFill rotWithShape="1">
            <a:blip r:embed="rId5"/>
            <a:srcRect l="16652" t="14196" r="10284" b="15045"/>
            <a:stretch>
              <a:fillRect/>
            </a:stretch>
          </p:blipFill>
          <p:spPr bwMode="auto">
            <a:xfrm>
              <a:off x="9600" y="2692"/>
              <a:ext cx="2926" cy="2601"/>
            </a:xfrm>
            <a:prstGeom prst="rect">
              <a:avLst/>
            </a:prstGeom>
            <a:ln>
              <a:noFill/>
            </a:ln>
          </p:spPr>
        </p:pic>
        <p:pic>
          <p:nvPicPr>
            <p:cNvPr id="17" name="Image 16"/>
            <p:cNvPicPr/>
            <p:nvPr/>
          </p:nvPicPr>
          <p:blipFill rotWithShape="1">
            <a:blip r:embed="rId6"/>
            <a:srcRect l="20948" t="5417" r="12569" b="13868"/>
            <a:stretch>
              <a:fillRect/>
            </a:stretch>
          </p:blipFill>
          <p:spPr bwMode="auto">
            <a:xfrm>
              <a:off x="6524" y="5394"/>
              <a:ext cx="2926" cy="2601"/>
            </a:xfrm>
            <a:prstGeom prst="rect">
              <a:avLst/>
            </a:prstGeom>
            <a:ln>
              <a:noFill/>
            </a:ln>
          </p:spPr>
        </p:pic>
        <p:pic>
          <p:nvPicPr>
            <p:cNvPr id="11" name="Image 17"/>
            <p:cNvPicPr/>
            <p:nvPr/>
          </p:nvPicPr>
          <p:blipFill rotWithShape="1">
            <a:blip r:embed="rId7"/>
            <a:srcRect l="12361" t="18592" r="16859" b="14234"/>
            <a:stretch>
              <a:fillRect/>
            </a:stretch>
          </p:blipFill>
          <p:spPr bwMode="auto">
            <a:xfrm>
              <a:off x="9600" y="5410"/>
              <a:ext cx="2926" cy="2601"/>
            </a:xfrm>
            <a:prstGeom prst="rect">
              <a:avLst/>
            </a:prstGeom>
            <a:ln>
              <a:noFill/>
            </a:ln>
          </p:spPr>
        </p:pic>
      </p:grpSp>
      <p:grpSp>
        <p:nvGrpSpPr>
          <p:cNvPr id="20" name="组合 19"/>
          <p:cNvGrpSpPr/>
          <p:nvPr/>
        </p:nvGrpSpPr>
        <p:grpSpPr>
          <a:xfrm>
            <a:off x="623570" y="1700530"/>
            <a:ext cx="3060065" cy="3376930"/>
            <a:chOff x="6877" y="2678"/>
            <a:chExt cx="5102" cy="6918"/>
          </a:xfrm>
        </p:grpSpPr>
        <p:pic>
          <p:nvPicPr>
            <p:cNvPr id="12" name="Image 5"/>
            <p:cNvPicPr/>
            <p:nvPr/>
          </p:nvPicPr>
          <p:blipFill>
            <a:blip r:embed="rId8">
              <a:extLst>
                <a:ext uri="{28A0092B-C50C-407E-A947-70E740481C1C}">
                  <a14:useLocalDpi xmlns:a14="http://schemas.microsoft.com/office/drawing/2010/main" val="0"/>
                </a:ext>
              </a:extLst>
            </a:blip>
            <a:stretch>
              <a:fillRect/>
            </a:stretch>
          </p:blipFill>
          <p:spPr>
            <a:xfrm>
              <a:off x="6877" y="6194"/>
              <a:ext cx="5102" cy="3402"/>
            </a:xfrm>
            <a:prstGeom prst="rect">
              <a:avLst/>
            </a:prstGeom>
          </p:spPr>
        </p:pic>
        <p:pic>
          <p:nvPicPr>
            <p:cNvPr id="14" name="Image 8"/>
            <p:cNvPicPr/>
            <p:nvPr/>
          </p:nvPicPr>
          <p:blipFill>
            <a:blip r:embed="rId9">
              <a:extLst>
                <a:ext uri="{28A0092B-C50C-407E-A947-70E740481C1C}">
                  <a14:useLocalDpi xmlns:a14="http://schemas.microsoft.com/office/drawing/2010/main" val="0"/>
                </a:ext>
              </a:extLst>
            </a:blip>
            <a:stretch>
              <a:fillRect/>
            </a:stretch>
          </p:blipFill>
          <p:spPr>
            <a:xfrm>
              <a:off x="6877" y="2678"/>
              <a:ext cx="5102" cy="3402"/>
            </a:xfrm>
            <a:prstGeom prst="rect">
              <a:avLst/>
            </a:prstGeom>
          </p:spPr>
        </p:pic>
      </p:grpSp>
      <p:grpSp>
        <p:nvGrpSpPr>
          <p:cNvPr id="23" name="组合 22"/>
          <p:cNvGrpSpPr/>
          <p:nvPr/>
        </p:nvGrpSpPr>
        <p:grpSpPr>
          <a:xfrm>
            <a:off x="8183880" y="1700530"/>
            <a:ext cx="3495040" cy="3386455"/>
            <a:chOff x="12888" y="2678"/>
            <a:chExt cx="5504" cy="5333"/>
          </a:xfrm>
        </p:grpSpPr>
        <p:pic>
          <p:nvPicPr>
            <p:cNvPr id="21" name="Image 5"/>
            <p:cNvPicPr/>
            <p:nvPr/>
          </p:nvPicPr>
          <p:blipFill>
            <a:blip r:embed="rId10"/>
            <a:stretch>
              <a:fillRect/>
            </a:stretch>
          </p:blipFill>
          <p:spPr bwMode="auto">
            <a:xfrm>
              <a:off x="12888" y="4989"/>
              <a:ext cx="5504" cy="3022"/>
            </a:xfrm>
            <a:prstGeom prst="rect">
              <a:avLst/>
            </a:prstGeom>
          </p:spPr>
        </p:pic>
        <p:pic>
          <p:nvPicPr>
            <p:cNvPr id="22" name="Image 14"/>
            <p:cNvPicPr/>
            <p:nvPr/>
          </p:nvPicPr>
          <p:blipFill rotWithShape="1">
            <a:blip r:embed="rId11">
              <a:extLst>
                <a:ext uri="{28A0092B-C50C-407E-A947-70E740481C1C}">
                  <a14:useLocalDpi xmlns:a14="http://schemas.microsoft.com/office/drawing/2010/main" val="0"/>
                </a:ext>
              </a:extLst>
            </a:blip>
            <a:srcRect t="14164" b="12508"/>
            <a:stretch>
              <a:fillRect/>
            </a:stretch>
          </p:blipFill>
          <p:spPr bwMode="auto">
            <a:xfrm>
              <a:off x="13569" y="2678"/>
              <a:ext cx="4235" cy="2150"/>
            </a:xfrm>
            <a:prstGeom prst="rect">
              <a:avLst/>
            </a:prstGeom>
            <a:ln>
              <a:noFill/>
            </a:ln>
          </p:spPr>
        </p:pic>
      </p:grpSp>
      <p:sp>
        <p:nvSpPr>
          <p:cNvPr id="24" name="文本框 23"/>
          <p:cNvSpPr txBox="1"/>
          <p:nvPr/>
        </p:nvSpPr>
        <p:spPr>
          <a:xfrm>
            <a:off x="1670050" y="5300980"/>
            <a:ext cx="1449070" cy="368300"/>
          </a:xfrm>
          <a:prstGeom prst="rect">
            <a:avLst/>
          </a:prstGeom>
          <a:noFill/>
        </p:spPr>
        <p:txBody>
          <a:bodyPr wrap="square" rtlCol="0">
            <a:spAutoFit/>
          </a:bodyPr>
          <a:lstStyle/>
          <a:p>
            <a:r>
              <a:rPr lang="zh-CN" altLang="en-US"/>
              <a:t>镍基合金</a:t>
            </a:r>
          </a:p>
        </p:txBody>
      </p:sp>
      <p:sp>
        <p:nvSpPr>
          <p:cNvPr id="25" name="文本框 24"/>
          <p:cNvSpPr txBox="1"/>
          <p:nvPr/>
        </p:nvSpPr>
        <p:spPr>
          <a:xfrm>
            <a:off x="4665345" y="5300980"/>
            <a:ext cx="2861945" cy="368300"/>
          </a:xfrm>
          <a:prstGeom prst="rect">
            <a:avLst/>
          </a:prstGeom>
          <a:noFill/>
        </p:spPr>
        <p:txBody>
          <a:bodyPr wrap="square" rtlCol="0">
            <a:spAutoFit/>
          </a:bodyPr>
          <a:lstStyle/>
          <a:p>
            <a:r>
              <a:rPr lang="en-US" altLang="zh-CN"/>
              <a:t>1000℃</a:t>
            </a:r>
            <a:r>
              <a:rPr lang="zh-CN" altLang="en-US"/>
              <a:t>氧化</a:t>
            </a:r>
            <a:r>
              <a:rPr lang="en-US" altLang="zh-CN"/>
              <a:t>1h</a:t>
            </a:r>
            <a:r>
              <a:rPr lang="zh-CN" altLang="en-US"/>
              <a:t>，</a:t>
            </a:r>
            <a:r>
              <a:rPr lang="en-US" altLang="zh-CN"/>
              <a:t>5h</a:t>
            </a:r>
            <a:r>
              <a:rPr lang="zh-CN" altLang="en-US"/>
              <a:t>，</a:t>
            </a:r>
            <a:r>
              <a:rPr lang="en-US" altLang="zh-CN"/>
              <a:t>10h</a:t>
            </a:r>
          </a:p>
        </p:txBody>
      </p:sp>
      <p:sp>
        <p:nvSpPr>
          <p:cNvPr id="27" name="文本框 26"/>
          <p:cNvSpPr txBox="1"/>
          <p:nvPr/>
        </p:nvSpPr>
        <p:spPr>
          <a:xfrm>
            <a:off x="8690610" y="5300980"/>
            <a:ext cx="2891790" cy="368300"/>
          </a:xfrm>
          <a:prstGeom prst="rect">
            <a:avLst/>
          </a:prstGeom>
          <a:noFill/>
        </p:spPr>
        <p:txBody>
          <a:bodyPr wrap="square" rtlCol="0" anchor="t">
            <a:spAutoFit/>
          </a:bodyPr>
          <a:lstStyle/>
          <a:p>
            <a:r>
              <a:rPr lang="zh-CN" altLang="en-US"/>
              <a:t>氧化物/金属系统的示意图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1+#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1+#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背景介绍</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4</a:t>
            </a:fld>
            <a:endParaRPr lang="zh-CN" altLang="en-US" strike="noStrike" noProof="1">
              <a:latin typeface="Calibri" panose="020F0502020204030204" pitchFamily="34" charset="0"/>
              <a:ea typeface="宋体" panose="02010600030101010101" pitchFamily="2" charset="-122"/>
            </a:endParaRPr>
          </a:p>
        </p:txBody>
      </p:sp>
      <p:sp>
        <p:nvSpPr>
          <p:cNvPr id="6" name="文本框 5"/>
          <p:cNvSpPr txBox="1"/>
          <p:nvPr/>
        </p:nvSpPr>
        <p:spPr>
          <a:xfrm>
            <a:off x="576580" y="1268730"/>
            <a:ext cx="3636010" cy="368300"/>
          </a:xfrm>
          <a:prstGeom prst="rect">
            <a:avLst/>
          </a:prstGeom>
          <a:noFill/>
        </p:spPr>
        <p:txBody>
          <a:bodyPr wrap="square" rtlCol="0">
            <a:spAutoFit/>
          </a:bodyPr>
          <a:lstStyle/>
          <a:p>
            <a:r>
              <a:rPr lang="zh-CN" altLang="en-US" b="1" dirty="0"/>
              <a:t>热力学模型</a:t>
            </a:r>
          </a:p>
        </p:txBody>
      </p:sp>
      <mc:AlternateContent xmlns:mc="http://schemas.openxmlformats.org/markup-compatibility/2006" xmlns:a14="http://schemas.microsoft.com/office/drawing/2010/main">
        <mc:Choice Requires="a14">
          <p:sp>
            <p:nvSpPr>
              <p:cNvPr id="3" name="文本框 2"/>
              <p:cNvSpPr txBox="1"/>
              <p:nvPr/>
            </p:nvSpPr>
            <p:spPr>
              <a:xfrm>
                <a:off x="623570" y="1772920"/>
                <a:ext cx="5943600" cy="4886960"/>
              </a:xfrm>
              <a:prstGeom prst="rect">
                <a:avLst/>
              </a:prstGeom>
              <a:noFill/>
            </p:spPr>
            <p:txBody>
              <a:bodyPr wrap="square" rtlCol="0" anchor="t">
                <a:spAutoFit/>
              </a:bodyPr>
              <a:lstStyle/>
              <a:p>
                <a:pPr marL="285750" indent="-285750" algn="just">
                  <a:buFont typeface="Arial" panose="020B0604020202020204" pitchFamily="34" charset="0"/>
                  <a:buChar char="•"/>
                </a:pPr>
                <a:r>
                  <a:rPr lang="en-US" altLang="fr-FR" sz="1600" dirty="0">
                    <a:solidFill>
                      <a:srgbClr val="7030A0"/>
                    </a:solidFill>
                    <a:sym typeface="+mn-ea"/>
                  </a:rPr>
                  <a:t> </a:t>
                </a:r>
                <a:r>
                  <a:rPr lang="zh-CN" altLang="en-US" sz="1600" dirty="0">
                    <a:solidFill>
                      <a:srgbClr val="7030A0"/>
                    </a:solidFill>
                    <a:sym typeface="+mn-ea"/>
                  </a:rPr>
                  <a:t>弹性形变</a:t>
                </a:r>
                <a:r>
                  <a:rPr lang="en-US" altLang="fr-FR" sz="1600" dirty="0">
                    <a:solidFill>
                      <a:srgbClr val="7030A0"/>
                    </a:solidFill>
                    <a:sym typeface="+mn-ea"/>
                  </a:rPr>
                  <a:t>     </a:t>
                </a:r>
                <a:r>
                  <a:rPr lang="en-US" altLang="fr-FR" sz="1600" dirty="0">
                    <a:sym typeface="+mn-ea"/>
                  </a:rPr>
                  <a:t> </a:t>
                </a:r>
                <a:endParaRPr lang="en-US" altLang="fr-FR" sz="1600" dirty="0">
                  <a:latin typeface="Calibri" panose="020F0502020204030204" pitchFamily="34" charset="0"/>
                </a:endParaRPr>
              </a:p>
              <a:p>
                <a:pPr marL="0" indent="0" algn="just">
                  <a:buNone/>
                </a:pPr>
                <a14:m>
                  <m:oMathPara xmlns:m="http://schemas.openxmlformats.org/officeDocument/2006/math">
                    <m:oMathParaPr>
                      <m:jc m:val="centerGroup"/>
                    </m:oMathParaPr>
                    <m:oMath xmlns:m="http://schemas.openxmlformats.org/officeDocument/2006/math">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𝑒𝑙𝑎𝑠𝑡𝑖𝑐</m:t>
                          </m:r>
                        </m:sup>
                      </m:sSup>
                      <m:r>
                        <a:rPr lang="en-US" sz="1600" i="1">
                          <a:latin typeface="Cambria Math" panose="02040503050406030204" pitchFamily="18" charset="0"/>
                        </a:rPr>
                        <m:t>=</m:t>
                      </m:r>
                      <m:d>
                        <m:dPr>
                          <m:ctrlPr>
                            <a:rPr lang="fr-FR" sz="1600" i="1">
                              <a:latin typeface="Cambria Math" panose="02040503050406030204" pitchFamily="18" charset="0"/>
                            </a:rPr>
                          </m:ctrlPr>
                        </m:dPr>
                        <m:e>
                          <m:f>
                            <m:fPr>
                              <m:ctrlPr>
                                <a:rPr lang="fr-FR" sz="1600" i="1">
                                  <a:latin typeface="Cambria Math" panose="02040503050406030204" pitchFamily="18" charset="0"/>
                                </a:rPr>
                              </m:ctrlPr>
                            </m:fPr>
                            <m:num>
                              <m:r>
                                <a:rPr lang="en-US" sz="1600" i="1">
                                  <a:latin typeface="Cambria Math" panose="02040503050406030204" pitchFamily="18" charset="0"/>
                                </a:rPr>
                                <m:t>1−</m:t>
                              </m:r>
                              <m:r>
                                <a:rPr lang="en-US" sz="1600" i="1">
                                  <a:latin typeface="Cambria Math" panose="02040503050406030204" pitchFamily="18" charset="0"/>
                                </a:rPr>
                                <m:t>𝜈</m:t>
                              </m:r>
                            </m:num>
                            <m:den>
                              <m:r>
                                <a:rPr lang="en-US" sz="1600" i="1">
                                  <a:latin typeface="Cambria Math" panose="02040503050406030204" pitchFamily="18" charset="0"/>
                                </a:rPr>
                                <m:t>𝐸</m:t>
                              </m:r>
                            </m:den>
                          </m:f>
                        </m:e>
                      </m:d>
                      <m:r>
                        <a:rPr lang="en-US" sz="1600" i="1">
                          <a:latin typeface="Cambria Math" panose="02040503050406030204" pitchFamily="18" charset="0"/>
                        </a:rPr>
                        <m:t>𝜎</m:t>
                      </m:r>
                      <m:r>
                        <a:rPr lang="en-US" sz="1600" i="1">
                          <a:latin typeface="Cambria Math" panose="02040503050406030204" pitchFamily="18" charset="0"/>
                        </a:rPr>
                        <m:t> </m:t>
                      </m:r>
                    </m:oMath>
                  </m:oMathPara>
                </a14:m>
                <a:endParaRPr lang="en-US" altLang="fr-FR" sz="1600" dirty="0">
                  <a:latin typeface="Calibri" panose="020F0502020204030204" pitchFamily="34" charset="0"/>
                </a:endParaRPr>
              </a:p>
              <a:p>
                <a:pPr marL="0" indent="0" algn="just">
                  <a:buNone/>
                </a:pPr>
                <a14:m>
                  <m:oMathPara xmlns:m="http://schemas.openxmlformats.org/officeDocument/2006/math">
                    <m:oMathParaPr>
                      <m:jc m:val="centerGroup"/>
                    </m:oMathParaPr>
                    <m:oMath xmlns:m="http://schemas.openxmlformats.org/officeDocument/2006/math">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𝑒𝑙𝑎𝑠𝑡𝑖𝑐</m:t>
                              </m:r>
                            </m:sup>
                          </m:sSup>
                        </m:num>
                        <m:den>
                          <m:r>
                            <a:rPr lang="en-US" sz="1600" i="1">
                              <a:latin typeface="Cambria Math" panose="02040503050406030204" pitchFamily="18" charset="0"/>
                            </a:rPr>
                            <m:t>𝑑𝑡</m:t>
                          </m:r>
                        </m:den>
                      </m:f>
                      <m:r>
                        <a:rPr lang="en-US" sz="1600" i="1">
                          <a:latin typeface="Cambria Math" panose="02040503050406030204" pitchFamily="18" charset="0"/>
                        </a:rPr>
                        <m:t>=</m:t>
                      </m:r>
                      <m:f>
                        <m:fPr>
                          <m:ctrlPr>
                            <a:rPr lang="fr-FR" sz="1600" i="1">
                              <a:latin typeface="Cambria Math" panose="02040503050406030204" pitchFamily="18" charset="0"/>
                            </a:rPr>
                          </m:ctrlPr>
                        </m:fPr>
                        <m:num>
                          <m:r>
                            <a:rPr lang="en-US" sz="1600" i="1">
                              <a:latin typeface="Cambria Math" panose="02040503050406030204" pitchFamily="18" charset="0"/>
                            </a:rPr>
                            <m:t>𝑑</m:t>
                          </m:r>
                        </m:num>
                        <m:den>
                          <m:r>
                            <a:rPr lang="en-US" sz="1600" i="1">
                              <a:latin typeface="Cambria Math" panose="02040503050406030204" pitchFamily="18" charset="0"/>
                            </a:rPr>
                            <m:t>𝑑𝑇</m:t>
                          </m:r>
                        </m:den>
                      </m:f>
                      <m:d>
                        <m:dPr>
                          <m:ctrlPr>
                            <a:rPr lang="fr-FR" sz="1600" i="1">
                              <a:latin typeface="Cambria Math" panose="02040503050406030204" pitchFamily="18" charset="0"/>
                            </a:rPr>
                          </m:ctrlPr>
                        </m:dPr>
                        <m:e>
                          <m:f>
                            <m:fPr>
                              <m:ctrlPr>
                                <a:rPr lang="fr-FR" sz="1600" i="1">
                                  <a:latin typeface="Cambria Math" panose="02040503050406030204" pitchFamily="18" charset="0"/>
                                </a:rPr>
                              </m:ctrlPr>
                            </m:fPr>
                            <m:num>
                              <m:r>
                                <a:rPr lang="en-US" sz="1600" i="1">
                                  <a:latin typeface="Cambria Math" panose="02040503050406030204" pitchFamily="18" charset="0"/>
                                </a:rPr>
                                <m:t>1−</m:t>
                              </m:r>
                              <m:r>
                                <a:rPr lang="en-US" sz="1600" i="1">
                                  <a:latin typeface="Cambria Math" panose="02040503050406030204" pitchFamily="18" charset="0"/>
                                </a:rPr>
                                <m:t>𝜈</m:t>
                              </m:r>
                            </m:num>
                            <m:den>
                              <m:r>
                                <a:rPr lang="en-US" sz="1600" i="1">
                                  <a:latin typeface="Cambria Math" panose="02040503050406030204" pitchFamily="18" charset="0"/>
                                </a:rPr>
                                <m:t>𝐸</m:t>
                              </m:r>
                            </m:den>
                          </m:f>
                        </m:e>
                      </m:d>
                      <m:f>
                        <m:fPr>
                          <m:ctrlPr>
                            <a:rPr lang="fr-FR" sz="1600" i="1">
                              <a:latin typeface="Cambria Math" panose="02040503050406030204" pitchFamily="18" charset="0"/>
                            </a:rPr>
                          </m:ctrlPr>
                        </m:fPr>
                        <m:num>
                          <m:r>
                            <a:rPr lang="en-US" sz="1600" i="1">
                              <a:latin typeface="Cambria Math" panose="02040503050406030204" pitchFamily="18" charset="0"/>
                            </a:rPr>
                            <m:t>𝑑𝑇</m:t>
                          </m:r>
                        </m:num>
                        <m:den>
                          <m:r>
                            <a:rPr lang="en-US" sz="1600" i="1">
                              <a:latin typeface="Cambria Math" panose="02040503050406030204" pitchFamily="18" charset="0"/>
                            </a:rPr>
                            <m:t>𝑑𝑡</m:t>
                          </m:r>
                        </m:den>
                      </m:f>
                      <m:r>
                        <a:rPr lang="en-US" sz="1600" i="1">
                          <a:latin typeface="Cambria Math" panose="02040503050406030204" pitchFamily="18" charset="0"/>
                        </a:rPr>
                        <m:t>𝜎</m:t>
                      </m:r>
                      <m:r>
                        <a:rPr lang="en-US" sz="1600" i="1">
                          <a:latin typeface="Cambria Math" panose="02040503050406030204" pitchFamily="18" charset="0"/>
                        </a:rPr>
                        <m:t>+</m:t>
                      </m:r>
                      <m:d>
                        <m:dPr>
                          <m:ctrlPr>
                            <a:rPr lang="fr-FR" sz="1600" i="1">
                              <a:latin typeface="Cambria Math" panose="02040503050406030204" pitchFamily="18" charset="0"/>
                            </a:rPr>
                          </m:ctrlPr>
                        </m:dPr>
                        <m:e>
                          <m:f>
                            <m:fPr>
                              <m:ctrlPr>
                                <a:rPr lang="fr-FR" sz="1600" i="1">
                                  <a:latin typeface="Cambria Math" panose="02040503050406030204" pitchFamily="18" charset="0"/>
                                </a:rPr>
                              </m:ctrlPr>
                            </m:fPr>
                            <m:num>
                              <m:r>
                                <a:rPr lang="en-US" sz="1600" i="1">
                                  <a:latin typeface="Cambria Math" panose="02040503050406030204" pitchFamily="18" charset="0"/>
                                </a:rPr>
                                <m:t>1−</m:t>
                              </m:r>
                              <m:r>
                                <a:rPr lang="en-US" sz="1600" i="1">
                                  <a:latin typeface="Cambria Math" panose="02040503050406030204" pitchFamily="18" charset="0"/>
                                </a:rPr>
                                <m:t>𝜈</m:t>
                              </m:r>
                            </m:num>
                            <m:den>
                              <m:r>
                                <a:rPr lang="en-US" sz="1600" i="1">
                                  <a:latin typeface="Cambria Math" panose="02040503050406030204" pitchFamily="18" charset="0"/>
                                </a:rPr>
                                <m:t>𝐸</m:t>
                              </m:r>
                            </m:den>
                          </m:f>
                        </m:e>
                      </m:d>
                      <m:f>
                        <m:fPr>
                          <m:ctrlPr>
                            <a:rPr lang="fr-FR" sz="1600" i="1">
                              <a:latin typeface="Cambria Math" panose="02040503050406030204" pitchFamily="18" charset="0"/>
                            </a:rPr>
                          </m:ctrlPr>
                        </m:fPr>
                        <m:num>
                          <m:r>
                            <a:rPr lang="en-US" sz="1600" i="1">
                              <a:latin typeface="Cambria Math" panose="02040503050406030204" pitchFamily="18" charset="0"/>
                            </a:rPr>
                            <m:t>𝑑</m:t>
                          </m:r>
                          <m:r>
                            <a:rPr lang="en-US" sz="1600" i="1">
                              <a:latin typeface="Cambria Math" panose="02040503050406030204" pitchFamily="18" charset="0"/>
                            </a:rPr>
                            <m:t>𝜎</m:t>
                          </m:r>
                        </m:num>
                        <m:den>
                          <m:r>
                            <a:rPr lang="en-US" sz="1600" i="1">
                              <a:latin typeface="Cambria Math" panose="02040503050406030204" pitchFamily="18" charset="0"/>
                            </a:rPr>
                            <m:t>𝑑𝑡</m:t>
                          </m:r>
                        </m:den>
                      </m:f>
                    </m:oMath>
                  </m:oMathPara>
                </a14:m>
                <a:endParaRPr lang="en-US" sz="1600" i="1" dirty="0">
                  <a:latin typeface="Cambria Math" panose="02040503050406030204" pitchFamily="18" charset="0"/>
                </a:endParaRPr>
              </a:p>
              <a:p>
                <a:pPr marL="0" indent="0" algn="just">
                  <a:buNone/>
                </a:pPr>
                <a:endParaRPr lang="en-US" sz="1600" i="1" dirty="0">
                  <a:latin typeface="Cambria Math" panose="02040503050406030204" pitchFamily="18" charset="0"/>
                </a:endParaRPr>
              </a:p>
              <a:p>
                <a:pPr marL="285750" indent="-285750" algn="just">
                  <a:buFont typeface="Arial" panose="020B0604020202020204" pitchFamily="34" charset="0"/>
                  <a:buChar char="•"/>
                </a:pPr>
                <a:r>
                  <a:rPr lang="zh-CN" altLang="en-US" sz="1600" dirty="0">
                    <a:solidFill>
                      <a:srgbClr val="0070C0"/>
                    </a:solidFill>
                    <a:sym typeface="+mn-ea"/>
                  </a:rPr>
                  <a:t>粘塑性形变</a:t>
                </a:r>
                <a:endParaRPr lang="en-US" altLang="fr-FR" sz="1600" dirty="0">
                  <a:solidFill>
                    <a:srgbClr val="0070C0"/>
                  </a:solidFill>
                  <a:latin typeface="Calibri" panose="020F0502020204030204" pitchFamily="34" charset="0"/>
                </a:endParaRPr>
              </a:p>
              <a:p>
                <a:pPr marL="0" indent="0" algn="just">
                  <a:buNone/>
                </a:pPr>
                <a14:m>
                  <m:oMathPara xmlns:m="http://schemas.openxmlformats.org/officeDocument/2006/math">
                    <m:oMathParaPr>
                      <m:jc m:val="centerGroup"/>
                    </m:oMathParaPr>
                    <m:oMath xmlns:m="http://schemas.openxmlformats.org/officeDocument/2006/math">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𝑣𝑖𝑠𝑐𝑜𝑝𝑙𝑎𝑠𝑡𝑖𝑐</m:t>
                              </m:r>
                            </m:sup>
                          </m:sSup>
                        </m:num>
                        <m:den>
                          <m:r>
                            <a:rPr lang="en-US" sz="1600" i="1">
                              <a:latin typeface="Cambria Math" panose="02040503050406030204" pitchFamily="18" charset="0"/>
                            </a:rPr>
                            <m:t>𝑑𝑡</m:t>
                          </m:r>
                        </m:den>
                      </m:f>
                      <m:r>
                        <a:rPr lang="en-US" sz="1600" i="1">
                          <a:latin typeface="Cambria Math" panose="02040503050406030204" pitchFamily="18" charset="0"/>
                        </a:rPr>
                        <m:t>=</m:t>
                      </m:r>
                      <m:r>
                        <a:rPr lang="en-US" sz="1600" i="1">
                          <a:latin typeface="Cambria Math" panose="02040503050406030204" pitchFamily="18" charset="0"/>
                        </a:rPr>
                        <m:t>𝑠𝑖𝑔𝑛</m:t>
                      </m:r>
                      <m:d>
                        <m:dPr>
                          <m:ctrlPr>
                            <a:rPr lang="fr-FR" sz="1600" i="1">
                              <a:latin typeface="Cambria Math" panose="02040503050406030204" pitchFamily="18" charset="0"/>
                            </a:rPr>
                          </m:ctrlPr>
                        </m:dPr>
                        <m:e>
                          <m:r>
                            <a:rPr lang="en-US" sz="1600" i="1">
                              <a:latin typeface="Cambria Math" panose="02040503050406030204" pitchFamily="18" charset="0"/>
                            </a:rPr>
                            <m:t>𝜎</m:t>
                          </m:r>
                        </m:e>
                      </m:d>
                      <m:r>
                        <a:rPr lang="en-US" sz="1600" i="1">
                          <a:latin typeface="Cambria Math" panose="02040503050406030204" pitchFamily="18" charset="0"/>
                        </a:rPr>
                        <m:t>𝐽</m:t>
                      </m:r>
                      <m:sSup>
                        <m:sSupPr>
                          <m:ctrlPr>
                            <a:rPr lang="fr-FR" sz="1600" i="1">
                              <a:latin typeface="Cambria Math" panose="02040503050406030204" pitchFamily="18" charset="0"/>
                            </a:rPr>
                          </m:ctrlPr>
                        </m:sSupPr>
                        <m:e>
                          <m:d>
                            <m:dPr>
                              <m:begChr m:val="|"/>
                              <m:endChr m:val="|"/>
                              <m:ctrlPr>
                                <a:rPr lang="fr-FR" sz="1600" i="1">
                                  <a:latin typeface="Cambria Math" panose="02040503050406030204" pitchFamily="18" charset="0"/>
                                </a:rPr>
                              </m:ctrlPr>
                            </m:dPr>
                            <m:e>
                              <m:r>
                                <a:rPr lang="en-US" sz="1600" i="1">
                                  <a:latin typeface="Cambria Math" panose="02040503050406030204" pitchFamily="18" charset="0"/>
                                </a:rPr>
                                <m:t>𝜎</m:t>
                              </m:r>
                            </m:e>
                          </m:d>
                        </m:e>
                        <m:sup>
                          <m:r>
                            <a:rPr lang="en-US" sz="1600" i="1">
                              <a:latin typeface="Cambria Math" panose="02040503050406030204" pitchFamily="18" charset="0"/>
                            </a:rPr>
                            <m:t>𝑁</m:t>
                          </m:r>
                        </m:sup>
                      </m:sSup>
                      <m:r>
                        <a:rPr lang="en-US" sz="1600" i="1">
                          <a:latin typeface="Cambria Math" panose="02040503050406030204" pitchFamily="18" charset="0"/>
                        </a:rPr>
                        <m:t>=</m:t>
                      </m:r>
                      <m:f>
                        <m:fPr>
                          <m:ctrlPr>
                            <a:rPr lang="fr-FR"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r>
                        <a:rPr lang="en-US" sz="1600" i="1">
                          <a:latin typeface="Cambria Math" panose="02040503050406030204" pitchFamily="18" charset="0"/>
                        </a:rPr>
                        <m:t>𝑠𝑖𝑔𝑛</m:t>
                      </m:r>
                      <m:d>
                        <m:dPr>
                          <m:ctrlPr>
                            <a:rPr lang="fr-FR" sz="1600" i="1">
                              <a:latin typeface="Cambria Math" panose="02040503050406030204" pitchFamily="18" charset="0"/>
                            </a:rPr>
                          </m:ctrlPr>
                        </m:dPr>
                        <m:e>
                          <m:r>
                            <a:rPr lang="en-US" sz="1600" i="1">
                              <a:latin typeface="Cambria Math" panose="02040503050406030204" pitchFamily="18" charset="0"/>
                            </a:rPr>
                            <m:t>𝜎</m:t>
                          </m:r>
                        </m:e>
                      </m:d>
                      <m:sSup>
                        <m:sSupPr>
                          <m:ctrlPr>
                            <a:rPr lang="fr-FR" sz="1600" i="1">
                              <a:latin typeface="Cambria Math" panose="02040503050406030204" pitchFamily="18" charset="0"/>
                            </a:rPr>
                          </m:ctrlPr>
                        </m:sSupPr>
                        <m:e>
                          <m:d>
                            <m:dPr>
                              <m:ctrlPr>
                                <a:rPr lang="fr-FR" sz="1600" i="1">
                                  <a:latin typeface="Cambria Math" panose="02040503050406030204" pitchFamily="18" charset="0"/>
                                </a:rPr>
                              </m:ctrlPr>
                            </m:dPr>
                            <m:e>
                              <m:f>
                                <m:fPr>
                                  <m:ctrlPr>
                                    <a:rPr lang="fr-FR" sz="1600" i="1">
                                      <a:latin typeface="Cambria Math" panose="02040503050406030204" pitchFamily="18" charset="0"/>
                                    </a:rPr>
                                  </m:ctrlPr>
                                </m:fPr>
                                <m:num>
                                  <m:d>
                                    <m:dPr>
                                      <m:begChr m:val="|"/>
                                      <m:endChr m:val="|"/>
                                      <m:ctrlPr>
                                        <a:rPr lang="fr-FR" sz="1600" i="1">
                                          <a:latin typeface="Cambria Math" panose="02040503050406030204" pitchFamily="18" charset="0"/>
                                        </a:rPr>
                                      </m:ctrlPr>
                                    </m:dPr>
                                    <m:e>
                                      <m:r>
                                        <a:rPr lang="en-US" sz="1600" i="1">
                                          <a:latin typeface="Cambria Math" panose="02040503050406030204" pitchFamily="18" charset="0"/>
                                        </a:rPr>
                                        <m:t>𝜎</m:t>
                                      </m:r>
                                    </m:e>
                                  </m:d>
                                </m:num>
                                <m:den>
                                  <m:r>
                                    <a:rPr lang="en-US" sz="1600" i="1">
                                      <a:latin typeface="Cambria Math" panose="02040503050406030204" pitchFamily="18" charset="0"/>
                                    </a:rPr>
                                    <m:t>𝐾</m:t>
                                  </m:r>
                                </m:den>
                              </m:f>
                            </m:e>
                          </m:d>
                        </m:e>
                        <m:sup>
                          <m:r>
                            <a:rPr lang="en-US" sz="1600" i="1">
                              <a:latin typeface="Cambria Math" panose="02040503050406030204" pitchFamily="18" charset="0"/>
                            </a:rPr>
                            <m:t>𝑁</m:t>
                          </m:r>
                        </m:sup>
                      </m:sSup>
                      <m:r>
                        <a:rPr lang="en-US" sz="1600" i="1">
                          <a:latin typeface="Cambria Math" panose="02040503050406030204" pitchFamily="18" charset="0"/>
                        </a:rPr>
                        <m:t> </m:t>
                      </m:r>
                      <m:r>
                        <a:rPr lang="en-US" sz="1600" i="1">
                          <a:latin typeface="Cambria Math" panose="02040503050406030204" pitchFamily="18" charset="0"/>
                        </a:rPr>
                        <m:t>𝑎𝑛𝑑</m:t>
                      </m:r>
                      <m:r>
                        <a:rPr lang="en-US" sz="1600" i="1">
                          <a:latin typeface="Cambria Math" panose="02040503050406030204" pitchFamily="18" charset="0"/>
                        </a:rPr>
                        <m:t> </m:t>
                      </m:r>
                      <m:r>
                        <a:rPr lang="en-US" sz="1600" i="1">
                          <a:latin typeface="Cambria Math" panose="02040503050406030204" pitchFamily="18" charset="0"/>
                        </a:rPr>
                        <m:t>𝑁</m:t>
                      </m:r>
                      <m:r>
                        <a:rPr lang="en-US" sz="1600" i="1">
                          <a:latin typeface="Cambria Math" panose="02040503050406030204" pitchFamily="18" charset="0"/>
                        </a:rPr>
                        <m:t>∈</m:t>
                      </m:r>
                      <m:r>
                        <a:rPr lang="en-US" sz="1600" i="1">
                          <a:latin typeface="Cambria Math" panose="02040503050406030204" pitchFamily="18" charset="0"/>
                        </a:rPr>
                        <m:t>𝑅</m:t>
                      </m:r>
                    </m:oMath>
                  </m:oMathPara>
                </a14:m>
                <a:endParaRPr lang="en-US" altLang="fr-FR" sz="1600" dirty="0">
                  <a:latin typeface="Calibri" panose="020F0502020204030204" pitchFamily="34" charset="0"/>
                </a:endParaRPr>
              </a:p>
              <a:p>
                <a:pPr marL="0" indent="0" algn="just">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 </m:t>
                      </m:r>
                    </m:oMath>
                  </m:oMathPara>
                </a14:m>
                <a:endParaRPr lang="en-US" altLang="fr-FR" sz="1600" dirty="0">
                  <a:latin typeface="Calibri" panose="020F0502020204030204" pitchFamily="34" charset="0"/>
                </a:endParaRPr>
              </a:p>
              <a:p>
                <a:pPr marL="285750" indent="-285750" algn="just">
                  <a:buFont typeface="Arial" panose="020B0604020202020204" pitchFamily="34" charset="0"/>
                  <a:buChar char="•"/>
                </a:pPr>
                <a:r>
                  <a:rPr lang="zh-CN" altLang="en-US" sz="1600" dirty="0">
                    <a:solidFill>
                      <a:srgbClr val="00B050"/>
                    </a:solidFill>
                    <a:sym typeface="+mn-ea"/>
                  </a:rPr>
                  <a:t>热力学形变</a:t>
                </a:r>
                <a:r>
                  <a:rPr lang="en-US" altLang="fr-FR" sz="1600" dirty="0">
                    <a:solidFill>
                      <a:srgbClr val="00B050"/>
                    </a:solidFill>
                    <a:sym typeface="+mn-ea"/>
                  </a:rPr>
                  <a:t> </a:t>
                </a:r>
                <a:endParaRPr lang="en-US" altLang="fr-FR" sz="1600" dirty="0">
                  <a:latin typeface="Calibri" panose="020F0502020204030204" pitchFamily="34" charset="0"/>
                </a:endParaRPr>
              </a:p>
              <a:p>
                <a:pPr marL="0" indent="0" algn="just">
                  <a:buNone/>
                </a:pPr>
                <a14:m>
                  <m:oMathPara xmlns:m="http://schemas.openxmlformats.org/officeDocument/2006/math">
                    <m:oMathParaPr>
                      <m:jc m:val="centerGroup"/>
                    </m:oMathParaPr>
                    <m:oMath xmlns:m="http://schemas.openxmlformats.org/officeDocument/2006/math">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𝑡h𝑒𝑟𝑚𝑎𝑙</m:t>
                              </m:r>
                            </m:sup>
                          </m:sSup>
                        </m:num>
                        <m:den>
                          <m:r>
                            <a:rPr lang="en-US" sz="1600" i="1">
                              <a:latin typeface="Cambria Math" panose="02040503050406030204" pitchFamily="18" charset="0"/>
                            </a:rPr>
                            <m:t>𝑑𝑡</m:t>
                          </m:r>
                        </m:den>
                      </m:f>
                      <m:r>
                        <a:rPr lang="en-US" sz="1600" i="1">
                          <a:latin typeface="Cambria Math" panose="02040503050406030204" pitchFamily="18" charset="0"/>
                        </a:rPr>
                        <m:t>=</m:t>
                      </m:r>
                      <m:r>
                        <a:rPr lang="en-US" sz="1600" i="1">
                          <a:latin typeface="Cambria Math" panose="02040503050406030204" pitchFamily="18" charset="0"/>
                        </a:rPr>
                        <m:t>𝛼</m:t>
                      </m:r>
                      <m:d>
                        <m:dPr>
                          <m:ctrlPr>
                            <a:rPr lang="fr-FR" sz="1600" i="1">
                              <a:latin typeface="Cambria Math" panose="02040503050406030204" pitchFamily="18" charset="0"/>
                            </a:rPr>
                          </m:ctrlPr>
                        </m:dPr>
                        <m:e>
                          <m:r>
                            <a:rPr lang="en-US" sz="1600" i="1">
                              <a:latin typeface="Cambria Math" panose="02040503050406030204" pitchFamily="18" charset="0"/>
                            </a:rPr>
                            <m:t>𝑇</m:t>
                          </m:r>
                        </m:e>
                      </m:d>
                      <m:f>
                        <m:fPr>
                          <m:ctrlPr>
                            <a:rPr lang="fr-FR" sz="1600" i="1">
                              <a:latin typeface="Cambria Math" panose="02040503050406030204" pitchFamily="18" charset="0"/>
                            </a:rPr>
                          </m:ctrlPr>
                        </m:fPr>
                        <m:num>
                          <m:r>
                            <a:rPr lang="en-US" sz="1600" i="1">
                              <a:latin typeface="Cambria Math" panose="02040503050406030204" pitchFamily="18" charset="0"/>
                            </a:rPr>
                            <m:t>𝑑𝑇</m:t>
                          </m:r>
                        </m:num>
                        <m:den>
                          <m:r>
                            <a:rPr lang="en-US" sz="1600" i="1">
                              <a:latin typeface="Cambria Math" panose="02040503050406030204" pitchFamily="18" charset="0"/>
                            </a:rPr>
                            <m:t>𝑑𝑡</m:t>
                          </m:r>
                        </m:den>
                      </m:f>
                    </m:oMath>
                  </m:oMathPara>
                </a14:m>
                <a:endParaRPr lang="en-US" sz="1600" i="1" dirty="0">
                  <a:latin typeface="Cambria Math" panose="02040503050406030204" pitchFamily="18" charset="0"/>
                </a:endParaRPr>
              </a:p>
              <a:p>
                <a:pPr marL="0" indent="0" algn="just">
                  <a:buNone/>
                </a:pPr>
                <a:endParaRPr lang="en-US" sz="1600" i="1" dirty="0">
                  <a:latin typeface="Cambria Math" panose="02040503050406030204" pitchFamily="18" charset="0"/>
                </a:endParaRPr>
              </a:p>
              <a:p>
                <a:pPr marL="285750" indent="-285750" algn="just">
                  <a:buFont typeface="Arial" panose="020B0604020202020204" pitchFamily="34" charset="0"/>
                  <a:buChar char="•"/>
                </a:pPr>
                <a:r>
                  <a:rPr lang="zh-CN" altLang="en-US" sz="1600" dirty="0">
                    <a:solidFill>
                      <a:srgbClr val="C00000"/>
                    </a:solidFill>
                    <a:sym typeface="+mn-ea"/>
                  </a:rPr>
                  <a:t>氧化层生长形变</a:t>
                </a:r>
                <a:r>
                  <a:rPr lang="en-US" altLang="fr-FR" sz="1600" dirty="0">
                    <a:solidFill>
                      <a:srgbClr val="C00000"/>
                    </a:solidFill>
                    <a:sym typeface="+mn-ea"/>
                  </a:rPr>
                  <a:t>    </a:t>
                </a:r>
                <a:endParaRPr lang="en-US" altLang="fr-FR" sz="1600" dirty="0">
                  <a:latin typeface="Calibri" panose="020F0502020204030204" pitchFamily="34" charset="0"/>
                </a:endParaRPr>
              </a:p>
              <a:p>
                <a:pPr marL="0" indent="0" algn="just">
                  <a:buNone/>
                </a:pPr>
                <a14:m>
                  <m:oMathPara xmlns:m="http://schemas.openxmlformats.org/officeDocument/2006/math">
                    <m:oMathParaPr>
                      <m:jc m:val="centerGroup"/>
                    </m:oMathParaPr>
                    <m:oMath xmlns:m="http://schemas.openxmlformats.org/officeDocument/2006/math">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𝑔𝑟𝑜𝑤𝑡h</m:t>
                              </m:r>
                            </m:sup>
                          </m:sSup>
                        </m:num>
                        <m:den>
                          <m:r>
                            <a:rPr lang="en-US" sz="1600" i="1">
                              <a:latin typeface="Cambria Math" panose="02040503050406030204" pitchFamily="18" charset="0"/>
                            </a:rPr>
                            <m:t>𝑑𝑡</m:t>
                          </m:r>
                        </m:den>
                      </m:f>
                      <m:r>
                        <a:rPr lang="en-US" sz="1600" i="1">
                          <a:latin typeface="Cambria Math" panose="02040503050406030204" pitchFamily="18" charset="0"/>
                        </a:rPr>
                        <m:t>=</m:t>
                      </m:r>
                      <m:sSub>
                        <m:sSubPr>
                          <m:ctrlPr>
                            <a:rPr lang="fr-FR" sz="1600" i="1">
                              <a:latin typeface="Cambria Math" panose="02040503050406030204" pitchFamily="18" charset="0"/>
                            </a:rPr>
                          </m:ctrlPr>
                        </m:sSubPr>
                        <m:e>
                          <m:r>
                            <a:rPr lang="en-US" sz="1600" i="1">
                              <a:latin typeface="Cambria Math" panose="02040503050406030204" pitchFamily="18" charset="0"/>
                            </a:rPr>
                            <m:t>𝐷</m:t>
                          </m:r>
                        </m:e>
                        <m:sub>
                          <m:r>
                            <a:rPr lang="en-US" sz="1600" i="1">
                              <a:latin typeface="Cambria Math" panose="02040503050406030204" pitchFamily="18" charset="0"/>
                            </a:rPr>
                            <m:t>𝑜𝑥</m:t>
                          </m:r>
                        </m:sub>
                      </m:sSub>
                      <m:d>
                        <m:dPr>
                          <m:ctrlPr>
                            <a:rPr lang="fr-FR" sz="1600" i="1">
                              <a:latin typeface="Cambria Math" panose="02040503050406030204" pitchFamily="18" charset="0"/>
                            </a:rPr>
                          </m:ctrlPr>
                        </m:dPr>
                        <m:e>
                          <m:r>
                            <a:rPr lang="en-US" sz="1600" i="1">
                              <a:latin typeface="Cambria Math" panose="02040503050406030204" pitchFamily="18" charset="0"/>
                            </a:rPr>
                            <m:t>𝑇</m:t>
                          </m:r>
                        </m:e>
                      </m:d>
                      <m:f>
                        <m:fPr>
                          <m:ctrlPr>
                            <a:rPr lang="fr-FR" sz="1600" i="1">
                              <a:latin typeface="Cambria Math" panose="02040503050406030204" pitchFamily="18" charset="0"/>
                            </a:rPr>
                          </m:ctrlPr>
                        </m:fPr>
                        <m:num>
                          <m:r>
                            <a:rPr lang="en-US" sz="1600" i="1">
                              <a:latin typeface="Cambria Math" panose="02040503050406030204" pitchFamily="18" charset="0"/>
                            </a:rPr>
                            <m:t>𝑑</m:t>
                          </m:r>
                          <m:sSub>
                            <m:sSubPr>
                              <m:ctrlPr>
                                <a:rPr lang="fr-FR" sz="1600" i="1">
                                  <a:latin typeface="Cambria Math" panose="02040503050406030204" pitchFamily="18" charset="0"/>
                                </a:rPr>
                              </m:ctrlPr>
                            </m:sSubPr>
                            <m:e>
                              <m:r>
                                <a:rPr lang="en-US" sz="1600" i="1">
                                  <a:latin typeface="Cambria Math" panose="02040503050406030204" pitchFamily="18" charset="0"/>
                                </a:rPr>
                                <m:t>h</m:t>
                              </m:r>
                            </m:e>
                            <m:sub>
                              <m:r>
                                <a:rPr lang="en-US" sz="1600" i="1">
                                  <a:latin typeface="Cambria Math" panose="02040503050406030204" pitchFamily="18" charset="0"/>
                                </a:rPr>
                                <m:t>𝑜𝑥</m:t>
                              </m:r>
                            </m:sub>
                          </m:sSub>
                        </m:num>
                        <m:den>
                          <m:r>
                            <a:rPr lang="en-US" sz="1600" i="1">
                              <a:latin typeface="Cambria Math" panose="02040503050406030204" pitchFamily="18" charset="0"/>
                            </a:rPr>
                            <m:t>𝑑𝑡</m:t>
                          </m:r>
                        </m:den>
                      </m:f>
                    </m:oMath>
                  </m:oMathPara>
                </a14:m>
                <a:endParaRPr lang="en-US" altLang="fr-FR" sz="1600" dirty="0">
                  <a:latin typeface="Calibri" panose="020F0502020204030204" pitchFamily="34" charset="0"/>
                </a:endParaRPr>
              </a:p>
              <a:p>
                <a:pPr marL="0" indent="0" algn="ctr">
                  <a:buNone/>
                </a:pPr>
                <a:r>
                  <a:rPr lang="en-US" altLang="fr-FR" sz="1600" dirty="0">
                    <a:sym typeface="+mn-ea"/>
                  </a:rPr>
                  <a:t> </a:t>
                </a:r>
                <a14:m>
                  <m:oMath xmlns:m="http://schemas.openxmlformats.org/officeDocument/2006/math">
                    <m:sSub>
                      <m:sSubPr>
                        <m:ctrlPr>
                          <a:rPr lang="fr-FR" sz="1600" i="1">
                            <a:latin typeface="Cambria Math" panose="02040503050406030204" pitchFamily="18" charset="0"/>
                          </a:rPr>
                        </m:ctrlPr>
                      </m:sSubPr>
                      <m:e>
                        <m:r>
                          <a:rPr lang="en-US" sz="1600" i="1">
                            <a:latin typeface="Cambria Math" panose="02040503050406030204" pitchFamily="18" charset="0"/>
                          </a:rPr>
                          <m:t>h</m:t>
                        </m:r>
                      </m:e>
                      <m:sub>
                        <m:r>
                          <a:rPr lang="en-US" sz="1600" i="1">
                            <a:latin typeface="Cambria Math" panose="02040503050406030204" pitchFamily="18" charset="0"/>
                          </a:rPr>
                          <m:t>𝑜𝑥</m:t>
                        </m:r>
                      </m:sub>
                    </m:sSub>
                    <m:r>
                      <a:rPr lang="en-US" sz="1600" i="1">
                        <a:latin typeface="Cambria Math" panose="02040503050406030204" pitchFamily="18" charset="0"/>
                      </a:rPr>
                      <m:t>=</m:t>
                    </m:r>
                    <m:r>
                      <a:rPr lang="en-US" sz="1600" i="1">
                        <a:latin typeface="Cambria Math" panose="02040503050406030204" pitchFamily="18" charset="0"/>
                      </a:rPr>
                      <m:t>𝐴𝑝</m:t>
                    </m:r>
                    <m:rad>
                      <m:radPr>
                        <m:degHide m:val="on"/>
                        <m:ctrlPr>
                          <a:rPr lang="fr-FR" sz="1600" i="1">
                            <a:latin typeface="Cambria Math" panose="02040503050406030204" pitchFamily="18" charset="0"/>
                          </a:rPr>
                        </m:ctrlPr>
                      </m:radPr>
                      <m:deg/>
                      <m:e>
                        <m:r>
                          <a:rPr lang="en-US" sz="1600" i="1">
                            <a:latin typeface="Cambria Math" panose="02040503050406030204" pitchFamily="18" charset="0"/>
                          </a:rPr>
                          <m:t>𝑡</m:t>
                        </m:r>
                      </m:e>
                    </m:rad>
                  </m:oMath>
                </a14:m>
                <a:endParaRPr lang="en-US" altLang="fr-FR" sz="1600" dirty="0">
                  <a:latin typeface="Calibri" panose="020F0502020204030204" pitchFamily="34" charset="0"/>
                </a:endParaRPr>
              </a:p>
              <a:p>
                <a:pPr marL="0" indent="0" algn="just">
                  <a:buNone/>
                </a:pPr>
                <a:endParaRPr lang="en-US" altLang="fr-FR" sz="1600" dirty="0">
                  <a:solidFill>
                    <a:srgbClr val="0070C0"/>
                  </a:solidFill>
                  <a:latin typeface="Calibri" panose="020F050202020403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623570" y="1772920"/>
                <a:ext cx="5943600" cy="4886960"/>
              </a:xfrm>
              <a:prstGeom prst="rect">
                <a:avLst/>
              </a:prstGeom>
              <a:blipFill rotWithShape="1">
                <a:blip r:embed="rId4"/>
                <a:stretch>
                  <a:fillRect/>
                </a:stretch>
              </a:blipFill>
            </p:spPr>
            <p:txBody>
              <a:bodyPr/>
              <a:lstStyle/>
              <a:p>
                <a:r>
                  <a:rPr lang="zh-CN" altLang="en-US">
                    <a:noFill/>
                  </a:rPr>
                  <a:t> </a:t>
                </a:r>
              </a:p>
            </p:txBody>
          </p:sp>
        </mc:Fallback>
      </mc:AlternateContent>
      <p:sp>
        <p:nvSpPr>
          <p:cNvPr id="10" name="文本框 9"/>
          <p:cNvSpPr txBox="1"/>
          <p:nvPr/>
        </p:nvSpPr>
        <p:spPr>
          <a:xfrm>
            <a:off x="8164195" y="1844675"/>
            <a:ext cx="2540000" cy="337185"/>
          </a:xfrm>
          <a:prstGeom prst="rect">
            <a:avLst/>
          </a:prstGeom>
          <a:noFill/>
        </p:spPr>
        <p:txBody>
          <a:bodyPr wrap="square" rtlCol="0" anchor="t">
            <a:spAutoFit/>
          </a:bodyPr>
          <a:lstStyle/>
          <a:p>
            <a:r>
              <a:rPr lang="zh-CN" altLang="en-US" sz="1600" b="1"/>
              <a:t>连续性条件和机械平衡 </a:t>
            </a:r>
          </a:p>
        </p:txBody>
      </p:sp>
      <mc:AlternateContent xmlns:mc="http://schemas.openxmlformats.org/markup-compatibility/2006" xmlns:a14="http://schemas.microsoft.com/office/drawing/2010/main">
        <mc:Choice Requires="a14">
          <p:sp>
            <p:nvSpPr>
              <p:cNvPr id="12" name="文本框 11"/>
              <p:cNvSpPr txBox="1"/>
              <p:nvPr/>
            </p:nvSpPr>
            <p:spPr>
              <a:xfrm>
                <a:off x="6566535" y="2181860"/>
                <a:ext cx="5015865" cy="3042285"/>
              </a:xfrm>
              <a:prstGeom prst="rect">
                <a:avLst/>
              </a:prstGeom>
              <a:noFill/>
            </p:spPr>
            <p:txBody>
              <a:bodyPr wrap="square" rtlCol="0" anchor="t">
                <a:spAutoFit/>
              </a:bodyPr>
              <a:lstStyle/>
              <a:p>
                <a:r>
                  <a:rPr lang="zh-CN" altLang="en-US" sz="1600" dirty="0"/>
                  <a:t>由于氧化层和金属基底之间的粘附性，经过计算，连续性方程可以表示为：</a:t>
                </a:r>
              </a:p>
              <a:p>
                <a:pPr/>
                <a14:m>
                  <m:oMathPara xmlns:m="http://schemas.openxmlformats.org/officeDocument/2006/math">
                    <m:oMathParaPr>
                      <m:jc m:val="centerGroup"/>
                    </m:oMathParaPr>
                    <m:oMath xmlns:m="http://schemas.openxmlformats.org/officeDocument/2006/math">
                      <m:sSub>
                        <m:sSubPr>
                          <m:ctrlPr>
                            <a:rPr lang="fr-FR" sz="1600" i="1">
                              <a:latin typeface="Cambria Math" panose="02040503050406030204" pitchFamily="18" charset="0"/>
                            </a:rPr>
                          </m:ctrlPr>
                        </m:sSubPr>
                        <m:e>
                          <m:r>
                            <a:rPr lang="en-US" sz="1600" i="1">
                              <a:latin typeface="Cambria Math" panose="02040503050406030204" pitchFamily="18" charset="0"/>
                            </a:rPr>
                            <m:t>𝜀</m:t>
                          </m:r>
                        </m:e>
                        <m:sub>
                          <m:r>
                            <a:rPr lang="en-US" sz="1600" i="1">
                              <a:latin typeface="Cambria Math" panose="02040503050406030204" pitchFamily="18" charset="0"/>
                            </a:rPr>
                            <m:t>𝑚</m:t>
                          </m:r>
                        </m:sub>
                      </m:sSub>
                      <m:r>
                        <a:rPr lang="en-US" sz="1600" i="1">
                          <a:latin typeface="Cambria Math" panose="02040503050406030204" pitchFamily="18" charset="0"/>
                        </a:rPr>
                        <m:t>=</m:t>
                      </m:r>
                      <m:sSub>
                        <m:sSubPr>
                          <m:ctrlPr>
                            <a:rPr lang="fr-FR" sz="1600" i="1">
                              <a:latin typeface="Cambria Math" panose="02040503050406030204" pitchFamily="18" charset="0"/>
                            </a:rPr>
                          </m:ctrlPr>
                        </m:sSubPr>
                        <m:e>
                          <m:r>
                            <a:rPr lang="en-US" sz="1600" i="1">
                              <a:latin typeface="Cambria Math" panose="02040503050406030204" pitchFamily="18" charset="0"/>
                            </a:rPr>
                            <m:t>𝜀</m:t>
                          </m:r>
                        </m:e>
                        <m:sub>
                          <m:r>
                            <a:rPr lang="en-US" sz="1600" i="1">
                              <a:latin typeface="Cambria Math" panose="02040503050406030204" pitchFamily="18" charset="0"/>
                            </a:rPr>
                            <m:t>𝑜𝑥</m:t>
                          </m:r>
                        </m:sub>
                      </m:sSub>
                    </m:oMath>
                  </m:oMathPara>
                </a14:m>
                <a:endParaRPr lang="en-US" sz="1600" i="1" dirty="0">
                  <a:latin typeface="Cambria Math" panose="02040503050406030204" pitchFamily="18" charset="0"/>
                </a:endParaRPr>
              </a:p>
              <a:p>
                <a:endParaRPr lang="en-US" sz="1600" i="1" dirty="0">
                  <a:latin typeface="Cambria Math" panose="02040503050406030204" pitchFamily="18" charset="0"/>
                </a:endParaRPr>
              </a:p>
              <a:p>
                <a:r>
                  <a:rPr lang="zh-CN" altLang="en-US" sz="1600" dirty="0">
                    <a:sym typeface="+mn-ea"/>
                  </a:rPr>
                  <a:t>微分形式：</a:t>
                </a:r>
              </a:p>
              <a:p>
                <a:endParaRPr lang="zh-CN" altLang="en-US" sz="1600" dirty="0">
                  <a:sym typeface="+mn-ea"/>
                </a:endParaRPr>
              </a:p>
              <a:p>
                <a:pPr/>
                <a14:m>
                  <m:oMathPara xmlns:m="http://schemas.openxmlformats.org/officeDocument/2006/math">
                    <m:oMathParaPr>
                      <m:jc m:val="centerGroup"/>
                    </m:oMathParaPr>
                    <m:oMath xmlns:m="http://schemas.openxmlformats.org/officeDocument/2006/math">
                      <m:eqArr>
                        <m:eqArrPr>
                          <m:ctrlPr>
                            <a:rPr lang="fr-FR" sz="1600" i="1">
                              <a:latin typeface="Cambria Math" panose="02040503050406030204" pitchFamily="18" charset="0"/>
                            </a:rPr>
                          </m:ctrlPr>
                        </m:eqArrPr>
                        <m:e>
                          <m:sSub>
                            <m:sSubPr>
                              <m:ctrlPr>
                                <a:rPr lang="fr-FR" sz="1600" i="1">
                                  <a:latin typeface="Cambria Math" panose="02040503050406030204" pitchFamily="18" charset="0"/>
                                </a:rPr>
                              </m:ctrlPr>
                            </m:sSubPr>
                            <m:e>
                              <m:d>
                                <m:dPr>
                                  <m:ctrlPr>
                                    <a:rPr lang="fr-FR" sz="1600" i="1">
                                      <a:latin typeface="Cambria Math" panose="02040503050406030204" pitchFamily="18" charset="0"/>
                                    </a:rPr>
                                  </m:ctrlPr>
                                </m:dPr>
                                <m:e>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𝑒𝑙𝑎𝑠𝑡𝑖𝑐</m:t>
                                          </m:r>
                                        </m:sup>
                                      </m:sSup>
                                    </m:num>
                                    <m:den>
                                      <m:r>
                                        <a:rPr lang="en-US" sz="1600" i="1">
                                          <a:latin typeface="Cambria Math" panose="02040503050406030204" pitchFamily="18" charset="0"/>
                                        </a:rPr>
                                        <m:t>𝑑𝑡</m:t>
                                      </m:r>
                                    </m:den>
                                  </m:f>
                                  <m:r>
                                    <a:rPr lang="en-US" sz="1600" i="1">
                                      <a:latin typeface="Cambria Math" panose="02040503050406030204" pitchFamily="18" charset="0"/>
                                    </a:rPr>
                                    <m:t>+</m:t>
                                  </m:r>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𝑣𝑖𝑠𝑐𝑜𝑝𝑙𝑎𝑠𝑡𝑖𝑐</m:t>
                                          </m:r>
                                        </m:sup>
                                      </m:sSup>
                                    </m:num>
                                    <m:den>
                                      <m:r>
                                        <a:rPr lang="en-US" sz="1600" i="1">
                                          <a:latin typeface="Cambria Math" panose="02040503050406030204" pitchFamily="18" charset="0"/>
                                        </a:rPr>
                                        <m:t>𝑑𝑡</m:t>
                                      </m:r>
                                    </m:den>
                                  </m:f>
                                  <m:r>
                                    <a:rPr lang="en-US" sz="1600" i="1">
                                      <a:latin typeface="Cambria Math" panose="02040503050406030204" pitchFamily="18" charset="0"/>
                                    </a:rPr>
                                    <m:t>+</m:t>
                                  </m:r>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𝑡h𝑒𝑟𝑚𝑎𝑙</m:t>
                                          </m:r>
                                        </m:sup>
                                      </m:sSup>
                                    </m:num>
                                    <m:den>
                                      <m:r>
                                        <a:rPr lang="en-US" sz="1600" i="1">
                                          <a:latin typeface="Cambria Math" panose="02040503050406030204" pitchFamily="18" charset="0"/>
                                        </a:rPr>
                                        <m:t>𝑑𝑡</m:t>
                                      </m:r>
                                    </m:den>
                                  </m:f>
                                </m:e>
                              </m:d>
                            </m:e>
                            <m:sub>
                              <m:r>
                                <a:rPr lang="en-US" sz="1600" i="1">
                                  <a:latin typeface="Cambria Math" panose="02040503050406030204" pitchFamily="18" charset="0"/>
                                </a:rPr>
                                <m:t>𝑚</m:t>
                              </m:r>
                            </m:sub>
                          </m:sSub>
                          <m:r>
                            <a:rPr lang="fr-FR" sz="1600" b="0" i="1" smtClean="0">
                              <a:latin typeface="Cambria Math" panose="02040503050406030204" pitchFamily="18" charset="0"/>
                            </a:rPr>
                            <m:t>                   </m:t>
                          </m:r>
                          <m:r>
                            <a:rPr lang="en-US" sz="1600" i="1">
                              <a:latin typeface="Cambria Math" panose="02040503050406030204" pitchFamily="18" charset="0"/>
                            </a:rPr>
                            <m:t>=</m:t>
                          </m:r>
                        </m:e>
                        <m:e>
                          <m:sSub>
                            <m:sSubPr>
                              <m:ctrlPr>
                                <a:rPr lang="fr-FR" sz="1600" i="1">
                                  <a:latin typeface="Cambria Math" panose="02040503050406030204" pitchFamily="18" charset="0"/>
                                </a:rPr>
                              </m:ctrlPr>
                            </m:sSubPr>
                            <m:e>
                              <m:d>
                                <m:dPr>
                                  <m:ctrlPr>
                                    <a:rPr lang="fr-FR" sz="1600" i="1">
                                      <a:latin typeface="Cambria Math" panose="02040503050406030204" pitchFamily="18" charset="0"/>
                                    </a:rPr>
                                  </m:ctrlPr>
                                </m:dPr>
                                <m:e>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𝑒𝑙𝑎𝑠𝑡𝑖𝑐</m:t>
                                          </m:r>
                                        </m:sup>
                                      </m:sSup>
                                    </m:num>
                                    <m:den>
                                      <m:r>
                                        <a:rPr lang="en-US" sz="1600" i="1">
                                          <a:latin typeface="Cambria Math" panose="02040503050406030204" pitchFamily="18" charset="0"/>
                                        </a:rPr>
                                        <m:t>𝑑𝑡</m:t>
                                      </m:r>
                                    </m:den>
                                  </m:f>
                                  <m:r>
                                    <a:rPr lang="en-US" sz="1600" i="1">
                                      <a:latin typeface="Cambria Math" panose="02040503050406030204" pitchFamily="18" charset="0"/>
                                    </a:rPr>
                                    <m:t>+</m:t>
                                  </m:r>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𝑣𝑖𝑠𝑐𝑜𝑝𝑙𝑎𝑠𝑡𝑖𝑐</m:t>
                                          </m:r>
                                        </m:sup>
                                      </m:sSup>
                                    </m:num>
                                    <m:den>
                                      <m:r>
                                        <a:rPr lang="en-US" sz="1600" i="1">
                                          <a:latin typeface="Cambria Math" panose="02040503050406030204" pitchFamily="18" charset="0"/>
                                        </a:rPr>
                                        <m:t>𝑑𝑡</m:t>
                                      </m:r>
                                    </m:den>
                                  </m:f>
                                  <m:r>
                                    <a:rPr lang="en-US" sz="1600" i="1">
                                      <a:latin typeface="Cambria Math" panose="02040503050406030204" pitchFamily="18" charset="0"/>
                                    </a:rPr>
                                    <m:t>+</m:t>
                                  </m:r>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𝑡h𝑒𝑟𝑚𝑎𝑙</m:t>
                                          </m:r>
                                        </m:sup>
                                      </m:sSup>
                                    </m:num>
                                    <m:den>
                                      <m:r>
                                        <a:rPr lang="en-US" sz="1600" i="1">
                                          <a:latin typeface="Cambria Math" panose="02040503050406030204" pitchFamily="18" charset="0"/>
                                        </a:rPr>
                                        <m:t>𝑑𝑡</m:t>
                                      </m:r>
                                    </m:den>
                                  </m:f>
                                  <m:r>
                                    <a:rPr lang="en-US" sz="1600" i="1">
                                      <a:latin typeface="Cambria Math" panose="02040503050406030204" pitchFamily="18" charset="0"/>
                                    </a:rPr>
                                    <m:t>+</m:t>
                                  </m:r>
                                  <m:f>
                                    <m:fPr>
                                      <m:ctrlPr>
                                        <a:rPr lang="fr-FR" sz="1600" i="1">
                                          <a:latin typeface="Cambria Math" panose="02040503050406030204" pitchFamily="18" charset="0"/>
                                        </a:rPr>
                                      </m:ctrlPr>
                                    </m:fPr>
                                    <m:num>
                                      <m:r>
                                        <a:rPr lang="en-US" sz="1600" i="1">
                                          <a:latin typeface="Cambria Math" panose="02040503050406030204" pitchFamily="18" charset="0"/>
                                        </a:rPr>
                                        <m:t>𝑑</m:t>
                                      </m:r>
                                      <m:sSup>
                                        <m:sSupPr>
                                          <m:ctrlPr>
                                            <a:rPr lang="fr-FR" sz="1600" i="1">
                                              <a:latin typeface="Cambria Math" panose="02040503050406030204" pitchFamily="18" charset="0"/>
                                            </a:rPr>
                                          </m:ctrlPr>
                                        </m:sSupPr>
                                        <m:e>
                                          <m:r>
                                            <a:rPr lang="en-US" sz="1600" i="1">
                                              <a:latin typeface="Cambria Math" panose="02040503050406030204" pitchFamily="18" charset="0"/>
                                            </a:rPr>
                                            <m:t>𝜀</m:t>
                                          </m:r>
                                        </m:e>
                                        <m:sup>
                                          <m:r>
                                            <a:rPr lang="en-US" sz="1600" i="1">
                                              <a:latin typeface="Cambria Math" panose="02040503050406030204" pitchFamily="18" charset="0"/>
                                            </a:rPr>
                                            <m:t>𝑔𝑟𝑜𝑤𝑡h</m:t>
                                          </m:r>
                                        </m:sup>
                                      </m:sSup>
                                    </m:num>
                                    <m:den>
                                      <m:r>
                                        <a:rPr lang="en-US" sz="1600" i="1">
                                          <a:latin typeface="Cambria Math" panose="02040503050406030204" pitchFamily="18" charset="0"/>
                                        </a:rPr>
                                        <m:t>𝑑𝑡</m:t>
                                      </m:r>
                                    </m:den>
                                  </m:f>
                                </m:e>
                              </m:d>
                            </m:e>
                            <m:sub>
                              <m:r>
                                <a:rPr lang="en-US" sz="1600" i="1">
                                  <a:latin typeface="Cambria Math" panose="02040503050406030204" pitchFamily="18" charset="0"/>
                                </a:rPr>
                                <m:t>𝑜𝑥</m:t>
                              </m:r>
                            </m:sub>
                          </m:sSub>
                        </m:e>
                      </m:eqArr>
                    </m:oMath>
                  </m:oMathPara>
                </a14:m>
                <a:endParaRPr lang="zh-CN" altLang="en-US" sz="1600" dirty="0"/>
              </a:p>
              <a:p>
                <a:endParaRPr lang="zh-CN" altLang="en-US" sz="16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6566535" y="2181860"/>
                <a:ext cx="5015865" cy="3042285"/>
              </a:xfrm>
              <a:prstGeom prst="rect">
                <a:avLst/>
              </a:prstGeom>
              <a:blipFill rotWithShape="1">
                <a:blip r:embed="rId5"/>
                <a:stretch>
                  <a:fillRect/>
                </a:stretch>
              </a:blipFill>
            </p:spPr>
            <p:txBody>
              <a:bodyPr/>
              <a:lstStyle/>
              <a:p>
                <a:r>
                  <a:rPr lang="zh-CN" altLang="en-US">
                    <a:noFill/>
                  </a:rPr>
                  <a:t> </a:t>
                </a:r>
              </a:p>
            </p:txBody>
          </p:sp>
        </mc:Fallback>
      </mc:AlternateContent>
      <p:sp>
        <p:nvSpPr>
          <p:cNvPr id="15" name="Rectangle 29"/>
          <p:cNvSpPr>
            <a:spLocks noChangeArrowheads="1"/>
          </p:cNvSpPr>
          <p:nvPr/>
        </p:nvSpPr>
        <p:spPr bwMode="auto">
          <a:xfrm>
            <a:off x="6868160" y="3636010"/>
            <a:ext cx="826770" cy="1303020"/>
          </a:xfrm>
          <a:prstGeom prst="rect">
            <a:avLst/>
          </a:prstGeom>
          <a:noFill/>
          <a:ln w="38100">
            <a:solidFill>
              <a:srgbClr val="7030A0"/>
            </a:solidFill>
            <a:miter lim="800000"/>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fr-FR" altLang="zh-CN">
              <a:solidFill>
                <a:srgbClr val="0070C0"/>
              </a:solidFill>
              <a:ea typeface="宋体" panose="02010600030101010101" pitchFamily="2" charset="-122"/>
            </a:endParaRPr>
          </a:p>
        </p:txBody>
      </p:sp>
      <p:sp>
        <p:nvSpPr>
          <p:cNvPr id="16" name="Rectangle 29"/>
          <p:cNvSpPr>
            <a:spLocks noChangeArrowheads="1"/>
          </p:cNvSpPr>
          <p:nvPr/>
        </p:nvSpPr>
        <p:spPr bwMode="auto">
          <a:xfrm>
            <a:off x="7854315" y="3644900"/>
            <a:ext cx="1163955" cy="1292225"/>
          </a:xfrm>
          <a:prstGeom prst="rect">
            <a:avLst/>
          </a:prstGeom>
          <a:noFill/>
          <a:ln w="38100">
            <a:solidFill>
              <a:srgbClr val="0070C0"/>
            </a:solidFill>
            <a:miter lim="800000"/>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fr-FR" altLang="zh-CN">
              <a:solidFill>
                <a:srgbClr val="0070C0"/>
              </a:solidFill>
              <a:ea typeface="宋体" panose="02010600030101010101" pitchFamily="2" charset="-122"/>
            </a:endParaRPr>
          </a:p>
        </p:txBody>
      </p:sp>
      <p:sp>
        <p:nvSpPr>
          <p:cNvPr id="17" name="Rectangle 29"/>
          <p:cNvSpPr>
            <a:spLocks noChangeArrowheads="1"/>
          </p:cNvSpPr>
          <p:nvPr/>
        </p:nvSpPr>
        <p:spPr bwMode="auto">
          <a:xfrm>
            <a:off x="9177655" y="3644900"/>
            <a:ext cx="896620" cy="1293495"/>
          </a:xfrm>
          <a:prstGeom prst="rect">
            <a:avLst/>
          </a:prstGeom>
          <a:noFill/>
          <a:ln w="38100">
            <a:solidFill>
              <a:srgbClr val="00B050"/>
            </a:solidFill>
            <a:miter lim="800000"/>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fr-FR" altLang="zh-CN">
              <a:solidFill>
                <a:srgbClr val="0070C0"/>
              </a:solidFill>
              <a:ea typeface="宋体" panose="02010600030101010101" pitchFamily="2" charset="-122"/>
            </a:endParaRPr>
          </a:p>
        </p:txBody>
      </p:sp>
      <p:sp>
        <p:nvSpPr>
          <p:cNvPr id="18" name="Rectangle 29"/>
          <p:cNvSpPr>
            <a:spLocks noChangeArrowheads="1"/>
          </p:cNvSpPr>
          <p:nvPr/>
        </p:nvSpPr>
        <p:spPr bwMode="auto">
          <a:xfrm>
            <a:off x="10233660" y="4293235"/>
            <a:ext cx="807085" cy="644525"/>
          </a:xfrm>
          <a:prstGeom prst="rect">
            <a:avLst/>
          </a:prstGeom>
          <a:noFill/>
          <a:ln w="38100">
            <a:solidFill>
              <a:srgbClr val="C00000"/>
            </a:solidFill>
            <a:miter lim="800000"/>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endParaRPr lang="fr-FR" altLang="zh-CN">
              <a:solidFill>
                <a:srgbClr val="0070C0"/>
              </a:solidFill>
              <a:ea typeface="宋体" panose="02010600030101010101" pitchFamily="2" charset="-122"/>
            </a:endParaRPr>
          </a:p>
        </p:txBody>
      </p:sp>
      <mc:AlternateContent xmlns:mc="http://schemas.openxmlformats.org/markup-compatibility/2006" xmlns:a14="http://schemas.microsoft.com/office/drawing/2010/main">
        <mc:Choice Requires="a14">
          <p:sp>
            <p:nvSpPr>
              <p:cNvPr id="19" name="文本框 18"/>
              <p:cNvSpPr txBox="1"/>
              <p:nvPr/>
            </p:nvSpPr>
            <p:spPr>
              <a:xfrm>
                <a:off x="6556671" y="2152513"/>
                <a:ext cx="4795541" cy="3157788"/>
              </a:xfrm>
              <a:prstGeom prst="rect">
                <a:avLst/>
              </a:prstGeom>
              <a:noFill/>
            </p:spPr>
            <p:txBody>
              <a:bodyPr wrap="square">
                <a:spAutoFit/>
              </a:bodyPr>
              <a:lstStyle/>
              <a:p>
                <a:r>
                  <a:rPr lang="zh-CN" altLang="en-US" sz="1600" dirty="0"/>
                  <a:t>计算金属氧化过程中的应力变化，考虑两个金属面的对称性氧化。机械平衡方程可以表示为：</a:t>
                </a:r>
                <a:endParaRPr lang="en-US" altLang="zh-CN" sz="1600" dirty="0"/>
              </a:p>
              <a:p>
                <a:pPr/>
                <a14:m>
                  <m:oMathPara xmlns:m="http://schemas.openxmlformats.org/officeDocument/2006/math">
                    <m:oMathParaPr>
                      <m:jc m:val="centerGroup"/>
                    </m:oMathParaPr>
                    <m:oMath xmlns:m="http://schemas.openxmlformats.org/officeDocument/2006/math">
                      <m:nary>
                        <m:naryPr>
                          <m:limLoc m:val="subSup"/>
                          <m:ctrlPr>
                            <a:rPr lang="fr-FR" altLang="zh-CN" sz="1600" i="1" smtClean="0">
                              <a:latin typeface="Cambria Math" panose="02040503050406030204" pitchFamily="18" charset="0"/>
                            </a:rPr>
                          </m:ctrlPr>
                        </m:naryPr>
                        <m:sub>
                          <m:r>
                            <a:rPr lang="fr-FR" altLang="zh-CN" sz="1600" i="0">
                              <a:latin typeface="Cambria Math" panose="02040503050406030204" pitchFamily="18" charset="0"/>
                            </a:rPr>
                            <m:t>0</m:t>
                          </m:r>
                        </m:sub>
                        <m:sup>
                          <m:sSub>
                            <m:sSubPr>
                              <m:ctrlPr>
                                <a:rPr lang="fr-FR" altLang="zh-CN" sz="1600" i="1">
                                  <a:latin typeface="Cambria Math" panose="02040503050406030204" pitchFamily="18" charset="0"/>
                                </a:rPr>
                              </m:ctrlPr>
                            </m:sSubPr>
                            <m:e>
                              <m:r>
                                <a:rPr lang="fr-FR" altLang="zh-CN" sz="1600" i="1">
                                  <a:latin typeface="Cambria Math" panose="02040503050406030204" pitchFamily="18" charset="0"/>
                                </a:rPr>
                                <m:t>h</m:t>
                              </m:r>
                            </m:e>
                            <m:sub>
                              <m:r>
                                <a:rPr lang="fr-FR" altLang="zh-CN" sz="1600" i="1">
                                  <a:latin typeface="Cambria Math" panose="02040503050406030204" pitchFamily="18" charset="0"/>
                                </a:rPr>
                                <m:t>𝑚</m:t>
                              </m:r>
                            </m:sub>
                          </m:sSub>
                        </m:sup>
                        <m:e>
                          <m:sSub>
                            <m:sSubPr>
                              <m:ctrlPr>
                                <a:rPr lang="fr-FR" altLang="zh-CN" sz="1600" i="1">
                                  <a:latin typeface="Cambria Math" panose="02040503050406030204" pitchFamily="18" charset="0"/>
                                </a:rPr>
                              </m:ctrlPr>
                            </m:sSubPr>
                            <m:e>
                              <m:r>
                                <a:rPr lang="fr-FR" altLang="zh-CN" sz="1600" i="1">
                                  <a:latin typeface="Cambria Math" panose="02040503050406030204" pitchFamily="18" charset="0"/>
                                </a:rPr>
                                <m:t>𝜎</m:t>
                              </m:r>
                            </m:e>
                            <m:sub>
                              <m:r>
                                <a:rPr lang="fr-FR" altLang="zh-CN" sz="1600" i="1">
                                  <a:latin typeface="Cambria Math" panose="02040503050406030204" pitchFamily="18" charset="0"/>
                                </a:rPr>
                                <m:t>𝑚</m:t>
                              </m:r>
                            </m:sub>
                          </m:sSub>
                          <m:d>
                            <m:dPr>
                              <m:ctrlPr>
                                <a:rPr lang="fr-FR" altLang="zh-CN" sz="1600" i="1">
                                  <a:latin typeface="Cambria Math" panose="02040503050406030204" pitchFamily="18" charset="0"/>
                                </a:rPr>
                              </m:ctrlPr>
                            </m:dPr>
                            <m:e>
                              <m:r>
                                <a:rPr lang="fr-FR" altLang="zh-CN" sz="1600" i="1">
                                  <a:latin typeface="Cambria Math" panose="02040503050406030204" pitchFamily="18" charset="0"/>
                                </a:rPr>
                                <m:t>𝑧</m:t>
                              </m:r>
                            </m:e>
                          </m:d>
                          <m:r>
                            <a:rPr lang="fr-FR" altLang="zh-CN" sz="1600" i="1">
                              <a:latin typeface="Cambria Math" panose="02040503050406030204" pitchFamily="18" charset="0"/>
                            </a:rPr>
                            <m:t>𝑑𝑧</m:t>
                          </m:r>
                        </m:e>
                      </m:nary>
                      <m:r>
                        <a:rPr lang="fr-FR" altLang="zh-CN" sz="1600" i="0">
                          <a:latin typeface="Cambria Math" panose="02040503050406030204" pitchFamily="18" charset="0"/>
                        </a:rPr>
                        <m:t>+</m:t>
                      </m:r>
                      <m:nary>
                        <m:naryPr>
                          <m:limLoc m:val="subSup"/>
                          <m:ctrlPr>
                            <a:rPr lang="fr-FR" altLang="zh-CN" sz="1600" i="1">
                              <a:latin typeface="Cambria Math" panose="02040503050406030204" pitchFamily="18" charset="0"/>
                            </a:rPr>
                          </m:ctrlPr>
                        </m:naryPr>
                        <m:sub>
                          <m:r>
                            <a:rPr lang="fr-FR" altLang="zh-CN" sz="1600" i="0">
                              <a:latin typeface="Cambria Math" panose="02040503050406030204" pitchFamily="18" charset="0"/>
                            </a:rPr>
                            <m:t>−</m:t>
                          </m:r>
                          <m:sSub>
                            <m:sSubPr>
                              <m:ctrlPr>
                                <a:rPr lang="fr-FR" altLang="zh-CN" sz="1600" i="1">
                                  <a:latin typeface="Cambria Math" panose="02040503050406030204" pitchFamily="18" charset="0"/>
                                </a:rPr>
                              </m:ctrlPr>
                            </m:sSubPr>
                            <m:e>
                              <m:r>
                                <a:rPr lang="fr-FR" altLang="zh-CN" sz="1600" i="1">
                                  <a:latin typeface="Cambria Math" panose="02040503050406030204" pitchFamily="18" charset="0"/>
                                </a:rPr>
                                <m:t>h</m:t>
                              </m:r>
                            </m:e>
                            <m:sub>
                              <m:r>
                                <a:rPr lang="fr-FR" altLang="zh-CN" sz="1600" i="1">
                                  <a:latin typeface="Cambria Math" panose="02040503050406030204" pitchFamily="18" charset="0"/>
                                </a:rPr>
                                <m:t>𝑜𝑥</m:t>
                              </m:r>
                            </m:sub>
                          </m:sSub>
                        </m:sub>
                        <m:sup>
                          <m:r>
                            <a:rPr lang="fr-FR" altLang="zh-CN" sz="1600" i="0">
                              <a:latin typeface="Cambria Math" panose="02040503050406030204" pitchFamily="18" charset="0"/>
                            </a:rPr>
                            <m:t>0</m:t>
                          </m:r>
                        </m:sup>
                        <m:e>
                          <m:sSub>
                            <m:sSubPr>
                              <m:ctrlPr>
                                <a:rPr lang="fr-FR" altLang="zh-CN" sz="1600" i="1">
                                  <a:latin typeface="Cambria Math" panose="02040503050406030204" pitchFamily="18" charset="0"/>
                                </a:rPr>
                              </m:ctrlPr>
                            </m:sSubPr>
                            <m:e>
                              <m:r>
                                <a:rPr lang="fr-FR" altLang="zh-CN" sz="1600" i="1">
                                  <a:latin typeface="Cambria Math" panose="02040503050406030204" pitchFamily="18" charset="0"/>
                                </a:rPr>
                                <m:t>𝜎</m:t>
                              </m:r>
                            </m:e>
                            <m:sub>
                              <m:r>
                                <a:rPr lang="fr-FR" altLang="zh-CN" sz="1600" i="1">
                                  <a:latin typeface="Cambria Math" panose="02040503050406030204" pitchFamily="18" charset="0"/>
                                </a:rPr>
                                <m:t>𝑜𝑥</m:t>
                              </m:r>
                            </m:sub>
                          </m:sSub>
                        </m:e>
                      </m:nary>
                      <m:r>
                        <a:rPr lang="fr-FR" altLang="zh-CN" sz="1600" i="1">
                          <a:latin typeface="Cambria Math" panose="02040503050406030204" pitchFamily="18" charset="0"/>
                        </a:rPr>
                        <m:t>𝑑𝑧</m:t>
                      </m:r>
                      <m:r>
                        <a:rPr lang="fr-FR" altLang="zh-CN" sz="1600" i="0">
                          <a:latin typeface="Cambria Math" panose="02040503050406030204" pitchFamily="18" charset="0"/>
                        </a:rPr>
                        <m:t>+</m:t>
                      </m:r>
                      <m:nary>
                        <m:naryPr>
                          <m:limLoc m:val="subSup"/>
                          <m:ctrlPr>
                            <a:rPr lang="fr-FR" altLang="zh-CN" sz="1600" i="1">
                              <a:latin typeface="Cambria Math" panose="02040503050406030204" pitchFamily="18" charset="0"/>
                            </a:rPr>
                          </m:ctrlPr>
                        </m:naryPr>
                        <m:sub>
                          <m:sSub>
                            <m:sSubPr>
                              <m:ctrlPr>
                                <a:rPr lang="fr-FR" altLang="zh-CN" sz="1600" i="1">
                                  <a:latin typeface="Cambria Math" panose="02040503050406030204" pitchFamily="18" charset="0"/>
                                </a:rPr>
                              </m:ctrlPr>
                            </m:sSubPr>
                            <m:e>
                              <m:r>
                                <a:rPr lang="fr-FR" altLang="zh-CN" sz="1600" i="1">
                                  <a:latin typeface="Cambria Math" panose="02040503050406030204" pitchFamily="18" charset="0"/>
                                </a:rPr>
                                <m:t>h</m:t>
                              </m:r>
                            </m:e>
                            <m:sub>
                              <m:r>
                                <a:rPr lang="fr-FR" altLang="zh-CN" sz="1600" i="1">
                                  <a:latin typeface="Cambria Math" panose="02040503050406030204" pitchFamily="18" charset="0"/>
                                </a:rPr>
                                <m:t>𝑚</m:t>
                              </m:r>
                            </m:sub>
                          </m:sSub>
                        </m:sub>
                        <m:sup>
                          <m:sSub>
                            <m:sSubPr>
                              <m:ctrlPr>
                                <a:rPr lang="fr-FR" altLang="zh-CN" sz="1600" i="1">
                                  <a:latin typeface="Cambria Math" panose="02040503050406030204" pitchFamily="18" charset="0"/>
                                </a:rPr>
                              </m:ctrlPr>
                            </m:sSubPr>
                            <m:e>
                              <m:r>
                                <a:rPr lang="fr-FR" altLang="zh-CN" sz="1600" i="1">
                                  <a:latin typeface="Cambria Math" panose="02040503050406030204" pitchFamily="18" charset="0"/>
                                </a:rPr>
                                <m:t>h</m:t>
                              </m:r>
                            </m:e>
                            <m:sub>
                              <m:r>
                                <a:rPr lang="fr-FR" altLang="zh-CN" sz="1600" i="1">
                                  <a:latin typeface="Cambria Math" panose="02040503050406030204" pitchFamily="18" charset="0"/>
                                </a:rPr>
                                <m:t>𝑚</m:t>
                              </m:r>
                            </m:sub>
                          </m:sSub>
                          <m:r>
                            <a:rPr lang="fr-FR" altLang="zh-CN" sz="1600" i="0">
                              <a:latin typeface="Cambria Math" panose="02040503050406030204" pitchFamily="18" charset="0"/>
                            </a:rPr>
                            <m:t>+</m:t>
                          </m:r>
                          <m:sSub>
                            <m:sSubPr>
                              <m:ctrlPr>
                                <a:rPr lang="fr-FR" altLang="zh-CN" sz="1600" i="1">
                                  <a:latin typeface="Cambria Math" panose="02040503050406030204" pitchFamily="18" charset="0"/>
                                </a:rPr>
                              </m:ctrlPr>
                            </m:sSubPr>
                            <m:e>
                              <m:r>
                                <a:rPr lang="fr-FR" altLang="zh-CN" sz="1600" i="1">
                                  <a:latin typeface="Cambria Math" panose="02040503050406030204" pitchFamily="18" charset="0"/>
                                </a:rPr>
                                <m:t>h</m:t>
                              </m:r>
                            </m:e>
                            <m:sub>
                              <m:r>
                                <a:rPr lang="fr-FR" altLang="zh-CN" sz="1600" i="1">
                                  <a:latin typeface="Cambria Math" panose="02040503050406030204" pitchFamily="18" charset="0"/>
                                </a:rPr>
                                <m:t>𝑜𝑥</m:t>
                              </m:r>
                            </m:sub>
                          </m:sSub>
                        </m:sup>
                        <m:e>
                          <m:sSub>
                            <m:sSubPr>
                              <m:ctrlPr>
                                <a:rPr lang="fr-FR" altLang="zh-CN" sz="1600" i="1">
                                  <a:latin typeface="Cambria Math" panose="02040503050406030204" pitchFamily="18" charset="0"/>
                                </a:rPr>
                              </m:ctrlPr>
                            </m:sSubPr>
                            <m:e>
                              <m:r>
                                <a:rPr lang="fr-FR" altLang="zh-CN" sz="1600" i="1">
                                  <a:latin typeface="Cambria Math" panose="02040503050406030204" pitchFamily="18" charset="0"/>
                                </a:rPr>
                                <m:t>𝜎</m:t>
                              </m:r>
                            </m:e>
                            <m:sub>
                              <m:r>
                                <a:rPr lang="fr-FR" altLang="zh-CN" sz="1600" i="1">
                                  <a:latin typeface="Cambria Math" panose="02040503050406030204" pitchFamily="18" charset="0"/>
                                </a:rPr>
                                <m:t>𝑜𝑥</m:t>
                              </m:r>
                            </m:sub>
                          </m:sSub>
                        </m:e>
                      </m:nary>
                      <m:r>
                        <a:rPr lang="fr-FR" altLang="zh-CN" sz="1600" i="1">
                          <a:latin typeface="Cambria Math" panose="02040503050406030204" pitchFamily="18" charset="0"/>
                        </a:rPr>
                        <m:t>𝑑𝑧</m:t>
                      </m:r>
                      <m:r>
                        <a:rPr lang="fr-FR" altLang="zh-CN" sz="1600" i="0">
                          <a:latin typeface="Cambria Math" panose="02040503050406030204" pitchFamily="18" charset="0"/>
                        </a:rPr>
                        <m:t>=0</m:t>
                      </m:r>
                    </m:oMath>
                  </m:oMathPara>
                </a14:m>
                <a:endParaRPr lang="fr-FR" altLang="zh-CN" sz="1600" dirty="0"/>
              </a:p>
              <a:p>
                <a:endParaRPr lang="en-US" altLang="zh-CN" sz="1600" dirty="0"/>
              </a:p>
              <a:p>
                <a:r>
                  <a:rPr lang="zh-CN" altLang="en-US" sz="1600" dirty="0"/>
                  <a:t>微分形式：</a:t>
                </a:r>
                <a:endParaRPr lang="en-US" altLang="zh-CN" sz="1600" dirty="0"/>
              </a:p>
              <a:p>
                <a:pPr/>
                <a14:m>
                  <m:oMathPara xmlns:m="http://schemas.openxmlformats.org/officeDocument/2006/math">
                    <m:oMathParaPr>
                      <m:jc m:val="centerGroup"/>
                    </m:oMathParaPr>
                    <m:oMath xmlns:m="http://schemas.openxmlformats.org/officeDocument/2006/math">
                      <m:sSub>
                        <m:sSubPr>
                          <m:ctrlPr>
                            <a:rPr lang="fr-FR" altLang="zh-CN" sz="1600" i="1" smtClean="0">
                              <a:latin typeface="Cambria Math" panose="02040503050406030204" pitchFamily="18" charset="0"/>
                            </a:rPr>
                          </m:ctrlPr>
                        </m:sSubPr>
                        <m:e>
                          <m:acc>
                            <m:accPr>
                              <m:chr m:val="̇"/>
                              <m:ctrlPr>
                                <a:rPr lang="fr-FR" altLang="zh-CN" sz="1600" i="1">
                                  <a:latin typeface="Cambria Math" panose="02040503050406030204" pitchFamily="18" charset="0"/>
                                </a:rPr>
                              </m:ctrlPr>
                            </m:accPr>
                            <m:e>
                              <m:r>
                                <a:rPr lang="fr-FR" altLang="zh-CN" sz="1600">
                                  <a:latin typeface="Cambria Math" panose="02040503050406030204" pitchFamily="18" charset="0"/>
                                </a:rPr>
                                <m:t>𝜎</m:t>
                              </m:r>
                            </m:e>
                          </m:acc>
                        </m:e>
                        <m:sub>
                          <m:r>
                            <a:rPr lang="fr-FR" altLang="zh-CN" sz="1600">
                              <a:latin typeface="Cambria Math" panose="02040503050406030204" pitchFamily="18" charset="0"/>
                            </a:rPr>
                            <m:t>𝑚</m:t>
                          </m:r>
                        </m:sub>
                      </m:sSub>
                      <m:sSub>
                        <m:sSubPr>
                          <m:ctrlPr>
                            <a:rPr lang="fr-FR" altLang="zh-CN" sz="1600" i="1">
                              <a:latin typeface="Cambria Math" panose="02040503050406030204" pitchFamily="18" charset="0"/>
                            </a:rPr>
                          </m:ctrlPr>
                        </m:sSubPr>
                        <m:e>
                          <m:r>
                            <a:rPr lang="fr-FR" altLang="zh-CN" sz="1600">
                              <a:latin typeface="Cambria Math" panose="02040503050406030204" pitchFamily="18" charset="0"/>
                            </a:rPr>
                            <m:t>h</m:t>
                          </m:r>
                        </m:e>
                        <m:sub>
                          <m:r>
                            <a:rPr lang="fr-FR" altLang="zh-CN" sz="1600">
                              <a:latin typeface="Cambria Math" panose="02040503050406030204" pitchFamily="18" charset="0"/>
                            </a:rPr>
                            <m:t>𝑚</m:t>
                          </m:r>
                        </m:sub>
                      </m:sSub>
                      <m:r>
                        <a:rPr lang="fr-FR" altLang="zh-CN" sz="1600">
                          <a:latin typeface="Cambria Math" panose="02040503050406030204" pitchFamily="18" charset="0"/>
                        </a:rPr>
                        <m:t>+2</m:t>
                      </m:r>
                      <m:sSub>
                        <m:sSubPr>
                          <m:ctrlPr>
                            <a:rPr lang="fr-FR" altLang="zh-CN" sz="1600" i="1">
                              <a:latin typeface="Cambria Math" panose="02040503050406030204" pitchFamily="18" charset="0"/>
                            </a:rPr>
                          </m:ctrlPr>
                        </m:sSubPr>
                        <m:e>
                          <m:acc>
                            <m:accPr>
                              <m:chr m:val="̇"/>
                              <m:ctrlPr>
                                <a:rPr lang="fr-FR" altLang="zh-CN" sz="1600" i="1">
                                  <a:latin typeface="Cambria Math" panose="02040503050406030204" pitchFamily="18" charset="0"/>
                                </a:rPr>
                              </m:ctrlPr>
                            </m:accPr>
                            <m:e>
                              <m:r>
                                <a:rPr lang="fr-FR" altLang="zh-CN" sz="1600">
                                  <a:latin typeface="Cambria Math" panose="02040503050406030204" pitchFamily="18" charset="0"/>
                                </a:rPr>
                                <m:t>𝜎</m:t>
                              </m:r>
                            </m:e>
                          </m:acc>
                        </m:e>
                        <m:sub>
                          <m:r>
                            <a:rPr lang="fr-FR" altLang="zh-CN" sz="1600">
                              <a:latin typeface="Cambria Math" panose="02040503050406030204" pitchFamily="18" charset="0"/>
                            </a:rPr>
                            <m:t>𝑜𝑥</m:t>
                          </m:r>
                        </m:sub>
                      </m:sSub>
                      <m:sSub>
                        <m:sSubPr>
                          <m:ctrlPr>
                            <a:rPr lang="fr-FR" altLang="zh-CN" sz="1600" i="1">
                              <a:latin typeface="Cambria Math" panose="02040503050406030204" pitchFamily="18" charset="0"/>
                            </a:rPr>
                          </m:ctrlPr>
                        </m:sSubPr>
                        <m:e>
                          <m:r>
                            <a:rPr lang="fr-FR" altLang="zh-CN" sz="1600">
                              <a:latin typeface="Cambria Math" panose="02040503050406030204" pitchFamily="18" charset="0"/>
                            </a:rPr>
                            <m:t>h</m:t>
                          </m:r>
                        </m:e>
                        <m:sub>
                          <m:r>
                            <a:rPr lang="fr-FR" altLang="zh-CN" sz="1600">
                              <a:latin typeface="Cambria Math" panose="02040503050406030204" pitchFamily="18" charset="0"/>
                            </a:rPr>
                            <m:t>𝑜𝑥</m:t>
                          </m:r>
                        </m:sub>
                      </m:sSub>
                      <m:r>
                        <a:rPr lang="fr-FR" altLang="zh-CN" sz="1600">
                          <a:latin typeface="Cambria Math" panose="02040503050406030204" pitchFamily="18" charset="0"/>
                        </a:rPr>
                        <m:t>+2</m:t>
                      </m:r>
                      <m:sSub>
                        <m:sSubPr>
                          <m:ctrlPr>
                            <a:rPr lang="fr-FR" altLang="zh-CN" sz="1600" i="1">
                              <a:latin typeface="Cambria Math" panose="02040503050406030204" pitchFamily="18" charset="0"/>
                            </a:rPr>
                          </m:ctrlPr>
                        </m:sSubPr>
                        <m:e>
                          <m:r>
                            <a:rPr lang="fr-FR" altLang="zh-CN" sz="1600">
                              <a:latin typeface="Cambria Math" panose="02040503050406030204" pitchFamily="18" charset="0"/>
                            </a:rPr>
                            <m:t>𝜎</m:t>
                          </m:r>
                        </m:e>
                        <m:sub>
                          <m:r>
                            <a:rPr lang="fr-FR" altLang="zh-CN" sz="1600">
                              <a:latin typeface="Cambria Math" panose="02040503050406030204" pitchFamily="18" charset="0"/>
                            </a:rPr>
                            <m:t>𝑜𝑥</m:t>
                          </m:r>
                        </m:sub>
                      </m:sSub>
                      <m:sSub>
                        <m:sSubPr>
                          <m:ctrlPr>
                            <a:rPr lang="fr-FR" altLang="zh-CN" sz="1600" i="1">
                              <a:latin typeface="Cambria Math" panose="02040503050406030204" pitchFamily="18" charset="0"/>
                            </a:rPr>
                          </m:ctrlPr>
                        </m:sSubPr>
                        <m:e>
                          <m:acc>
                            <m:accPr>
                              <m:chr m:val="̇"/>
                              <m:ctrlPr>
                                <a:rPr lang="fr-FR" altLang="zh-CN" sz="1600" i="1">
                                  <a:latin typeface="Cambria Math" panose="02040503050406030204" pitchFamily="18" charset="0"/>
                                </a:rPr>
                              </m:ctrlPr>
                            </m:accPr>
                            <m:e>
                              <m:r>
                                <a:rPr lang="fr-FR" altLang="zh-CN" sz="1600">
                                  <a:latin typeface="Cambria Math" panose="02040503050406030204" pitchFamily="18" charset="0"/>
                                </a:rPr>
                                <m:t>h</m:t>
                              </m:r>
                            </m:e>
                          </m:acc>
                        </m:e>
                        <m:sub>
                          <m:r>
                            <a:rPr lang="fr-FR" altLang="zh-CN" sz="1600">
                              <a:latin typeface="Cambria Math" panose="02040503050406030204" pitchFamily="18" charset="0"/>
                            </a:rPr>
                            <m:t>𝑜𝑥</m:t>
                          </m:r>
                        </m:sub>
                      </m:sSub>
                      <m:r>
                        <a:rPr lang="fr-FR" altLang="zh-CN" sz="1600">
                          <a:latin typeface="Cambria Math" panose="02040503050406030204" pitchFamily="18" charset="0"/>
                        </a:rPr>
                        <m:t>=0</m:t>
                      </m:r>
                    </m:oMath>
                  </m:oMathPara>
                </a14:m>
                <a:endParaRPr lang="en-US" altLang="zh-CN" sz="1600" dirty="0"/>
              </a:p>
              <a:p>
                <a:endParaRPr lang="en-US" altLang="zh-CN" sz="1600" dirty="0"/>
              </a:p>
              <a:p>
                <a:r>
                  <a:rPr lang="zh-CN" altLang="en-US" sz="1600" dirty="0"/>
                  <a:t>解析解：</a:t>
                </a:r>
                <a:endParaRPr lang="en-US" altLang="zh-CN" sz="1600" dirty="0"/>
              </a:p>
              <a:p>
                <a:endParaRPr lang="en-US" altLang="zh-CN" sz="1600" dirty="0"/>
              </a:p>
              <a:p>
                <a:endParaRPr lang="en-US" altLang="zh-CN" sz="1600" dirty="0"/>
              </a:p>
              <a:p>
                <a:endParaRPr lang="zh-CN" altLang="en-US" sz="1600" dirty="0"/>
              </a:p>
            </p:txBody>
          </p:sp>
        </mc:Choice>
        <mc:Fallback xmlns="">
          <p:sp>
            <p:nvSpPr>
              <p:cNvPr id="19" name="文本框 18"/>
              <p:cNvSpPr txBox="1">
                <a:spLocks noRot="1" noChangeAspect="1" noMove="1" noResize="1" noEditPoints="1" noAdjustHandles="1" noChangeArrowheads="1" noChangeShapeType="1" noTextEdit="1"/>
              </p:cNvSpPr>
              <p:nvPr/>
            </p:nvSpPr>
            <p:spPr>
              <a:xfrm>
                <a:off x="6556671" y="2152513"/>
                <a:ext cx="4795541" cy="3157788"/>
              </a:xfrm>
              <a:prstGeom prst="rect">
                <a:avLst/>
              </a:prstGeom>
              <a:blipFill rotWithShape="1">
                <a:blip r:embed="rId6"/>
                <a:stretch>
                  <a:fillRect l="-6" t="-16" r="7" b="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5907203" y="4753158"/>
                <a:ext cx="6094476" cy="1080167"/>
              </a:xfrm>
              <a:prstGeom prst="rect">
                <a:avLst/>
              </a:prstGeom>
              <a:noFill/>
            </p:spPr>
            <p:txBody>
              <a:bodyPr wrap="square">
                <a:spAutoFit/>
              </a:bodyPr>
              <a:lstStyle/>
              <a:p>
                <a:endParaRPr lang="en-US" altLang="zh-CN" sz="1100" dirty="0"/>
              </a:p>
              <a:p>
                <a:pPr/>
                <a14:m>
                  <m:oMathPara xmlns:m="http://schemas.openxmlformats.org/officeDocument/2006/math">
                    <m:oMathParaPr>
                      <m:jc m:val="centerGroup"/>
                    </m:oMathParaPr>
                    <m:oMath xmlns:m="http://schemas.openxmlformats.org/officeDocument/2006/math">
                      <m:sSub>
                        <m:sSubPr>
                          <m:ctrlPr>
                            <a:rPr lang="fr-FR" altLang="zh-CN" sz="1100" i="1" smtClean="0">
                              <a:latin typeface="Cambria Math" panose="02040503050406030204" pitchFamily="18" charset="0"/>
                            </a:rPr>
                          </m:ctrlPr>
                        </m:sSubPr>
                        <m:e>
                          <m:acc>
                            <m:accPr>
                              <m:chr m:val="̇"/>
                              <m:ctrlPr>
                                <a:rPr lang="fr-FR" altLang="zh-CN" sz="1100" i="1">
                                  <a:latin typeface="Cambria Math" panose="02040503050406030204" pitchFamily="18" charset="0"/>
                                </a:rPr>
                              </m:ctrlPr>
                            </m:accPr>
                            <m:e>
                              <m:r>
                                <a:rPr lang="en-US" altLang="zh-CN" sz="1100" i="1">
                                  <a:latin typeface="Cambria Math" panose="02040503050406030204" pitchFamily="18" charset="0"/>
                                </a:rPr>
                                <m:t>𝜎</m:t>
                              </m:r>
                            </m:e>
                          </m:acc>
                        </m:e>
                        <m:sub>
                          <m:r>
                            <a:rPr lang="en-US" altLang="zh-CN" sz="1100" i="1">
                              <a:latin typeface="Cambria Math" panose="02040503050406030204" pitchFamily="18" charset="0"/>
                            </a:rPr>
                            <m:t>𝑜𝑥</m:t>
                          </m:r>
                        </m:sub>
                      </m:sSub>
                      <m:r>
                        <a:rPr lang="en-US" altLang="zh-CN" sz="1100" i="1">
                          <a:latin typeface="Cambria Math" panose="02040503050406030204" pitchFamily="18" charset="0"/>
                        </a:rPr>
                        <m:t>=</m:t>
                      </m:r>
                      <m:f>
                        <m:fPr>
                          <m:ctrlPr>
                            <a:rPr lang="fr-FR" altLang="zh-CN" sz="1100" i="1">
                              <a:latin typeface="Cambria Math" panose="02040503050406030204" pitchFamily="18" charset="0"/>
                            </a:rPr>
                          </m:ctrlPr>
                        </m:fPr>
                        <m:num>
                          <m:f>
                            <m:fPr>
                              <m:ctrlPr>
                                <a:rPr lang="fr-FR" altLang="zh-CN" sz="1100" i="1">
                                  <a:latin typeface="Cambria Math" panose="02040503050406030204" pitchFamily="18" charset="0"/>
                                </a:rPr>
                              </m:ctrlPr>
                            </m:fPr>
                            <m:num>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𝜎</m:t>
                                  </m:r>
                                </m:e>
                                <m:sub>
                                  <m:r>
                                    <a:rPr lang="en-US" altLang="zh-CN" sz="1100" i="1">
                                      <a:latin typeface="Cambria Math" panose="02040503050406030204" pitchFamily="18" charset="0"/>
                                    </a:rPr>
                                    <m:t>𝑜𝑥</m:t>
                                  </m:r>
                                </m:sub>
                              </m:sSub>
                            </m:num>
                            <m:den>
                              <m:r>
                                <a:rPr lang="en-US" altLang="zh-CN" sz="1100" i="1">
                                  <a:latin typeface="Cambria Math" panose="02040503050406030204" pitchFamily="18" charset="0"/>
                                </a:rPr>
                                <m:t>𝑡</m:t>
                              </m:r>
                            </m:den>
                          </m:f>
                          <m:f>
                            <m:fPr>
                              <m:ctrlPr>
                                <a:rPr lang="fr-FR" altLang="zh-CN" sz="1100" i="1">
                                  <a:latin typeface="Cambria Math" panose="02040503050406030204" pitchFamily="18" charset="0"/>
                                </a:rPr>
                              </m:ctrlPr>
                            </m:fPr>
                            <m:num>
                              <m:r>
                                <a:rPr lang="en-US" altLang="zh-CN" sz="1100" i="1">
                                  <a:latin typeface="Cambria Math" panose="02040503050406030204" pitchFamily="18" charset="0"/>
                                </a:rPr>
                                <m:t>1−</m:t>
                              </m:r>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𝜈</m:t>
                                  </m:r>
                                </m:e>
                                <m:sub>
                                  <m:r>
                                    <a:rPr lang="en-US" altLang="zh-CN" sz="1100" i="1">
                                      <a:latin typeface="Cambria Math" panose="02040503050406030204" pitchFamily="18" charset="0"/>
                                    </a:rPr>
                                    <m:t>𝑚</m:t>
                                  </m:r>
                                </m:sub>
                              </m:sSub>
                            </m:num>
                            <m:den>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𝐸</m:t>
                                  </m:r>
                                </m:e>
                                <m:sub>
                                  <m:r>
                                    <a:rPr lang="en-US" altLang="zh-CN" sz="1100" i="1">
                                      <a:latin typeface="Cambria Math" panose="02040503050406030204" pitchFamily="18" charset="0"/>
                                    </a:rPr>
                                    <m:t>𝑚</m:t>
                                  </m:r>
                                </m:sub>
                              </m:sSub>
                            </m:den>
                          </m:f>
                          <m:r>
                            <a:rPr lang="en-US" altLang="zh-CN" sz="1100" i="1">
                              <a:latin typeface="Cambria Math" panose="02040503050406030204" pitchFamily="18" charset="0"/>
                            </a:rPr>
                            <m:t>−</m:t>
                          </m:r>
                          <m:r>
                            <a:rPr lang="en-US" altLang="zh-CN" sz="1100" i="1">
                              <a:latin typeface="Cambria Math" panose="02040503050406030204" pitchFamily="18" charset="0"/>
                            </a:rPr>
                            <m:t>𝑠𝑖𝑔𝑛𝑒</m:t>
                          </m:r>
                          <m:d>
                            <m:dPr>
                              <m:ctrlPr>
                                <a:rPr lang="fr-FR" altLang="zh-CN" sz="1100" i="1">
                                  <a:latin typeface="Cambria Math" panose="02040503050406030204" pitchFamily="18" charset="0"/>
                                </a:rPr>
                              </m:ctrlPr>
                            </m:dPr>
                            <m:e>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𝜎</m:t>
                                  </m:r>
                                </m:e>
                                <m:sub>
                                  <m:r>
                                    <a:rPr lang="en-US" altLang="zh-CN" sz="1100" i="1">
                                      <a:latin typeface="Cambria Math" panose="02040503050406030204" pitchFamily="18" charset="0"/>
                                    </a:rPr>
                                    <m:t>𝑜𝑥</m:t>
                                  </m:r>
                                </m:sub>
                              </m:sSub>
                            </m:e>
                          </m:d>
                          <m:sSup>
                            <m:sSupPr>
                              <m:ctrlPr>
                                <a:rPr lang="fr-FR" altLang="zh-CN" sz="1100" i="1">
                                  <a:latin typeface="Cambria Math" panose="02040503050406030204" pitchFamily="18" charset="0"/>
                                </a:rPr>
                              </m:ctrlPr>
                            </m:sSupPr>
                            <m:e>
                              <m:d>
                                <m:dPr>
                                  <m:ctrlPr>
                                    <a:rPr lang="fr-FR" altLang="zh-CN" sz="1100" i="1">
                                      <a:latin typeface="Cambria Math" panose="02040503050406030204" pitchFamily="18" charset="0"/>
                                    </a:rPr>
                                  </m:ctrlPr>
                                </m:dPr>
                                <m:e>
                                  <m:f>
                                    <m:fPr>
                                      <m:ctrlPr>
                                        <a:rPr lang="fr-FR" altLang="zh-CN" sz="1100" i="1">
                                          <a:latin typeface="Cambria Math" panose="02040503050406030204" pitchFamily="18" charset="0"/>
                                        </a:rPr>
                                      </m:ctrlPr>
                                    </m:fPr>
                                    <m:num>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h</m:t>
                                          </m:r>
                                        </m:e>
                                        <m:sub>
                                          <m:r>
                                            <a:rPr lang="en-US" altLang="zh-CN" sz="1100" i="1">
                                              <a:latin typeface="Cambria Math" panose="02040503050406030204" pitchFamily="18" charset="0"/>
                                            </a:rPr>
                                            <m:t>𝑚</m:t>
                                          </m:r>
                                        </m:sub>
                                      </m:sSub>
                                    </m:num>
                                    <m:den>
                                      <m:r>
                                        <a:rPr lang="en-US" altLang="zh-CN" sz="1100" i="1">
                                          <a:latin typeface="Cambria Math" panose="02040503050406030204" pitchFamily="18" charset="0"/>
                                        </a:rPr>
                                        <m:t>𝐴𝑝</m:t>
                                      </m:r>
                                      <m:rad>
                                        <m:radPr>
                                          <m:degHide m:val="on"/>
                                          <m:ctrlPr>
                                            <a:rPr lang="fr-FR" altLang="zh-CN" sz="1100" i="1">
                                              <a:latin typeface="Cambria Math" panose="02040503050406030204" pitchFamily="18" charset="0"/>
                                            </a:rPr>
                                          </m:ctrlPr>
                                        </m:radPr>
                                        <m:deg/>
                                        <m:e>
                                          <m:r>
                                            <a:rPr lang="en-US" altLang="zh-CN" sz="1100" i="1">
                                              <a:latin typeface="Cambria Math" panose="02040503050406030204" pitchFamily="18" charset="0"/>
                                            </a:rPr>
                                            <m:t>𝑡</m:t>
                                          </m:r>
                                        </m:e>
                                      </m:rad>
                                    </m:den>
                                  </m:f>
                                </m:e>
                              </m:d>
                            </m:e>
                            <m:sup>
                              <m:r>
                                <a:rPr lang="en-US" altLang="zh-CN" sz="1100" i="1">
                                  <a:latin typeface="Cambria Math" panose="02040503050406030204" pitchFamily="18" charset="0"/>
                                </a:rPr>
                                <m:t>1−</m:t>
                              </m:r>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𝑚</m:t>
                                  </m:r>
                                </m:sub>
                              </m:sSub>
                            </m:sup>
                          </m:sSup>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𝐽</m:t>
                              </m:r>
                            </m:e>
                            <m:sub>
                              <m:r>
                                <a:rPr lang="en-US" altLang="zh-CN" sz="1100" i="1">
                                  <a:latin typeface="Cambria Math" panose="02040503050406030204" pitchFamily="18" charset="0"/>
                                </a:rPr>
                                <m:t>𝑚</m:t>
                              </m:r>
                            </m:sub>
                          </m:sSub>
                          <m:sSup>
                            <m:sSupPr>
                              <m:ctrlPr>
                                <a:rPr lang="fr-FR" altLang="zh-CN" sz="1100" i="1">
                                  <a:latin typeface="Cambria Math" panose="02040503050406030204" pitchFamily="18" charset="0"/>
                                </a:rPr>
                              </m:ctrlPr>
                            </m:sSupPr>
                            <m:e>
                              <m:d>
                                <m:dPr>
                                  <m:begChr m:val="|"/>
                                  <m:endChr m:val="|"/>
                                  <m:ctrlPr>
                                    <a:rPr lang="fr-FR" altLang="zh-CN" sz="1100" i="1">
                                      <a:latin typeface="Cambria Math" panose="02040503050406030204" pitchFamily="18" charset="0"/>
                                    </a:rPr>
                                  </m:ctrlPr>
                                </m:dPr>
                                <m:e>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𝜎</m:t>
                                      </m:r>
                                    </m:e>
                                    <m:sub>
                                      <m:r>
                                        <a:rPr lang="en-US" altLang="zh-CN" sz="1100" i="1">
                                          <a:latin typeface="Cambria Math" panose="02040503050406030204" pitchFamily="18" charset="0"/>
                                        </a:rPr>
                                        <m:t>𝑜𝑥</m:t>
                                      </m:r>
                                    </m:sub>
                                  </m:sSub>
                                </m:e>
                              </m:d>
                            </m:e>
                            <m:sup>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𝑚</m:t>
                                  </m:r>
                                </m:sub>
                              </m:sSub>
                            </m:sup>
                          </m:sSup>
                          <m:r>
                            <a:rPr lang="en-US" altLang="zh-CN" sz="1100" i="1">
                              <a:latin typeface="Cambria Math" panose="02040503050406030204" pitchFamily="18" charset="0"/>
                            </a:rPr>
                            <m:t>+</m:t>
                          </m:r>
                          <m:r>
                            <a:rPr lang="en-US" altLang="zh-CN" sz="1100" i="1">
                              <a:latin typeface="Cambria Math" panose="02040503050406030204" pitchFamily="18" charset="0"/>
                            </a:rPr>
                            <m:t>𝑠𝑖𝑔𝑛𝑒</m:t>
                          </m:r>
                          <m:d>
                            <m:dPr>
                              <m:ctrlPr>
                                <a:rPr lang="fr-FR" altLang="zh-CN" sz="1100" i="1">
                                  <a:latin typeface="Cambria Math" panose="02040503050406030204" pitchFamily="18" charset="0"/>
                                </a:rPr>
                              </m:ctrlPr>
                            </m:dPr>
                            <m:e>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𝜎</m:t>
                                  </m:r>
                                </m:e>
                                <m:sub>
                                  <m:r>
                                    <a:rPr lang="en-US" altLang="zh-CN" sz="1100" i="1">
                                      <a:latin typeface="Cambria Math" panose="02040503050406030204" pitchFamily="18" charset="0"/>
                                    </a:rPr>
                                    <m:t>𝑜𝑥</m:t>
                                  </m:r>
                                </m:sub>
                              </m:sSub>
                            </m:e>
                          </m:d>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𝐽</m:t>
                              </m:r>
                            </m:e>
                            <m:sub>
                              <m:r>
                                <a:rPr lang="en-US" altLang="zh-CN" sz="1100" i="1">
                                  <a:latin typeface="Cambria Math" panose="02040503050406030204" pitchFamily="18" charset="0"/>
                                </a:rPr>
                                <m:t>𝑜𝑥</m:t>
                              </m:r>
                            </m:sub>
                          </m:sSub>
                          <m:sSup>
                            <m:sSupPr>
                              <m:ctrlPr>
                                <a:rPr lang="fr-FR" altLang="zh-CN" sz="1100" i="1">
                                  <a:latin typeface="Cambria Math" panose="02040503050406030204" pitchFamily="18" charset="0"/>
                                </a:rPr>
                              </m:ctrlPr>
                            </m:sSupPr>
                            <m:e>
                              <m:d>
                                <m:dPr>
                                  <m:begChr m:val="|"/>
                                  <m:endChr m:val="|"/>
                                  <m:ctrlPr>
                                    <a:rPr lang="fr-FR" altLang="zh-CN" sz="1100" i="1">
                                      <a:latin typeface="Cambria Math" panose="02040503050406030204" pitchFamily="18" charset="0"/>
                                    </a:rPr>
                                  </m:ctrlPr>
                                </m:dPr>
                                <m:e>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𝜎</m:t>
                                      </m:r>
                                    </m:e>
                                    <m:sub>
                                      <m:r>
                                        <a:rPr lang="en-US" altLang="zh-CN" sz="1100" i="1">
                                          <a:latin typeface="Cambria Math" panose="02040503050406030204" pitchFamily="18" charset="0"/>
                                        </a:rPr>
                                        <m:t>𝑜𝑥</m:t>
                                      </m:r>
                                    </m:sub>
                                  </m:sSub>
                                </m:e>
                              </m:d>
                            </m:e>
                            <m:sup>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𝑁</m:t>
                                  </m:r>
                                </m:e>
                                <m:sub>
                                  <m:r>
                                    <a:rPr lang="en-US" altLang="zh-CN" sz="1100" i="1">
                                      <a:latin typeface="Cambria Math" panose="02040503050406030204" pitchFamily="18" charset="0"/>
                                    </a:rPr>
                                    <m:t>𝑜𝑥</m:t>
                                  </m:r>
                                </m:sub>
                              </m:sSub>
                            </m:sup>
                          </m:sSup>
                          <m:f>
                            <m:fPr>
                              <m:ctrlPr>
                                <a:rPr lang="fr-FR" altLang="zh-CN" sz="1100" i="1">
                                  <a:latin typeface="Cambria Math" panose="02040503050406030204" pitchFamily="18" charset="0"/>
                                </a:rPr>
                              </m:ctrlPr>
                            </m:fPr>
                            <m:num>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h</m:t>
                                  </m:r>
                                </m:e>
                                <m:sub>
                                  <m:r>
                                    <a:rPr lang="en-US" altLang="zh-CN" sz="1100" i="1">
                                      <a:latin typeface="Cambria Math" panose="02040503050406030204" pitchFamily="18" charset="0"/>
                                    </a:rPr>
                                    <m:t>𝑚</m:t>
                                  </m:r>
                                </m:sub>
                              </m:sSub>
                            </m:num>
                            <m:den>
                              <m:r>
                                <a:rPr lang="en-US" altLang="zh-CN" sz="1100" i="1">
                                  <a:latin typeface="Cambria Math" panose="02040503050406030204" pitchFamily="18" charset="0"/>
                                </a:rPr>
                                <m:t>𝐴𝑝</m:t>
                              </m:r>
                              <m:rad>
                                <m:radPr>
                                  <m:degHide m:val="on"/>
                                  <m:ctrlPr>
                                    <a:rPr lang="fr-FR" altLang="zh-CN" sz="1100" i="1">
                                      <a:latin typeface="Cambria Math" panose="02040503050406030204" pitchFamily="18" charset="0"/>
                                    </a:rPr>
                                  </m:ctrlPr>
                                </m:radPr>
                                <m:deg/>
                                <m:e>
                                  <m:r>
                                    <a:rPr lang="en-US" altLang="zh-CN" sz="1100" i="1">
                                      <a:latin typeface="Cambria Math" panose="02040503050406030204" pitchFamily="18" charset="0"/>
                                    </a:rPr>
                                    <m:t>𝑡</m:t>
                                  </m:r>
                                </m:e>
                              </m:rad>
                            </m:den>
                          </m:f>
                          <m:r>
                            <a:rPr lang="en-US" altLang="zh-CN" sz="1100" i="1">
                              <a:latin typeface="Cambria Math" panose="02040503050406030204" pitchFamily="18" charset="0"/>
                            </a:rPr>
                            <m:t>+</m:t>
                          </m:r>
                          <m:f>
                            <m:fPr>
                              <m:ctrlPr>
                                <a:rPr lang="fr-FR" altLang="zh-CN" sz="1100" i="1">
                                  <a:latin typeface="Cambria Math" panose="02040503050406030204" pitchFamily="18" charset="0"/>
                                </a:rPr>
                              </m:ctrlPr>
                            </m:fPr>
                            <m:num>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𝐷</m:t>
                                  </m:r>
                                </m:e>
                                <m:sub>
                                  <m:r>
                                    <a:rPr lang="en-US" altLang="zh-CN" sz="1100" i="1">
                                      <a:latin typeface="Cambria Math" panose="02040503050406030204" pitchFamily="18" charset="0"/>
                                    </a:rPr>
                                    <m:t>𝑜𝑥</m:t>
                                  </m:r>
                                </m:sub>
                              </m:sSub>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h</m:t>
                                  </m:r>
                                </m:e>
                                <m:sub>
                                  <m:r>
                                    <a:rPr lang="en-US" altLang="zh-CN" sz="1100" i="1">
                                      <a:latin typeface="Cambria Math" panose="02040503050406030204" pitchFamily="18" charset="0"/>
                                    </a:rPr>
                                    <m:t>𝑚</m:t>
                                  </m:r>
                                </m:sub>
                              </m:sSub>
                            </m:num>
                            <m:den>
                              <m:r>
                                <a:rPr lang="en-US" altLang="zh-CN" sz="1100" i="1">
                                  <a:latin typeface="Cambria Math" panose="02040503050406030204" pitchFamily="18" charset="0"/>
                                </a:rPr>
                                <m:t>2</m:t>
                              </m:r>
                              <m:r>
                                <a:rPr lang="en-US" altLang="zh-CN" sz="1100" i="1">
                                  <a:latin typeface="Cambria Math" panose="02040503050406030204" pitchFamily="18" charset="0"/>
                                </a:rPr>
                                <m:t>𝑡</m:t>
                              </m:r>
                            </m:den>
                          </m:f>
                        </m:num>
                        <m:den>
                          <m:d>
                            <m:dPr>
                              <m:ctrlPr>
                                <a:rPr lang="fr-FR" altLang="zh-CN" sz="1100" i="1">
                                  <a:latin typeface="Cambria Math" panose="02040503050406030204" pitchFamily="18" charset="0"/>
                                </a:rPr>
                              </m:ctrlPr>
                            </m:dPr>
                            <m:e>
                              <m:f>
                                <m:fPr>
                                  <m:ctrlPr>
                                    <a:rPr lang="fr-FR" altLang="zh-CN" sz="1100" i="1">
                                      <a:latin typeface="Cambria Math" panose="02040503050406030204" pitchFamily="18" charset="0"/>
                                    </a:rPr>
                                  </m:ctrlPr>
                                </m:fPr>
                                <m:num>
                                  <m:r>
                                    <a:rPr lang="en-US" altLang="zh-CN" sz="1100" i="1">
                                      <a:latin typeface="Cambria Math" panose="02040503050406030204" pitchFamily="18" charset="0"/>
                                    </a:rPr>
                                    <m:t>1−</m:t>
                                  </m:r>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𝜈</m:t>
                                      </m:r>
                                    </m:e>
                                    <m:sub>
                                      <m:r>
                                        <a:rPr lang="en-US" altLang="zh-CN" sz="1100" i="1">
                                          <a:latin typeface="Cambria Math" panose="02040503050406030204" pitchFamily="18" charset="0"/>
                                        </a:rPr>
                                        <m:t>𝑜𝑥</m:t>
                                      </m:r>
                                    </m:sub>
                                  </m:sSub>
                                </m:num>
                                <m:den>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𝐸</m:t>
                                      </m:r>
                                    </m:e>
                                    <m:sub>
                                      <m:r>
                                        <a:rPr lang="en-US" altLang="zh-CN" sz="1100" i="1">
                                          <a:latin typeface="Cambria Math" panose="02040503050406030204" pitchFamily="18" charset="0"/>
                                        </a:rPr>
                                        <m:t>𝑜𝑥</m:t>
                                      </m:r>
                                    </m:sub>
                                  </m:sSub>
                                </m:den>
                              </m:f>
                              <m:f>
                                <m:fPr>
                                  <m:ctrlPr>
                                    <a:rPr lang="fr-FR" altLang="zh-CN" sz="1100" i="1">
                                      <a:latin typeface="Cambria Math" panose="02040503050406030204" pitchFamily="18" charset="0"/>
                                    </a:rPr>
                                  </m:ctrlPr>
                                </m:fPr>
                                <m:num>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h</m:t>
                                      </m:r>
                                    </m:e>
                                    <m:sub>
                                      <m:r>
                                        <a:rPr lang="en-US" altLang="zh-CN" sz="1100" i="1">
                                          <a:latin typeface="Cambria Math" panose="02040503050406030204" pitchFamily="18" charset="0"/>
                                        </a:rPr>
                                        <m:t>𝑚</m:t>
                                      </m:r>
                                    </m:sub>
                                  </m:sSub>
                                </m:num>
                                <m:den>
                                  <m:r>
                                    <a:rPr lang="en-US" altLang="zh-CN" sz="1100" i="1">
                                      <a:latin typeface="Cambria Math" panose="02040503050406030204" pitchFamily="18" charset="0"/>
                                    </a:rPr>
                                    <m:t>𝐴𝑝</m:t>
                                  </m:r>
                                  <m:rad>
                                    <m:radPr>
                                      <m:degHide m:val="on"/>
                                      <m:ctrlPr>
                                        <a:rPr lang="fr-FR" altLang="zh-CN" sz="1100" i="1">
                                          <a:latin typeface="Cambria Math" panose="02040503050406030204" pitchFamily="18" charset="0"/>
                                        </a:rPr>
                                      </m:ctrlPr>
                                    </m:radPr>
                                    <m:deg/>
                                    <m:e>
                                      <m:r>
                                        <a:rPr lang="en-US" altLang="zh-CN" sz="1100" i="1">
                                          <a:latin typeface="Cambria Math" panose="02040503050406030204" pitchFamily="18" charset="0"/>
                                        </a:rPr>
                                        <m:t>𝑡</m:t>
                                      </m:r>
                                    </m:e>
                                  </m:rad>
                                </m:den>
                              </m:f>
                              <m:r>
                                <a:rPr lang="en-US" altLang="zh-CN" sz="1100" i="1">
                                  <a:latin typeface="Cambria Math" panose="02040503050406030204" pitchFamily="18" charset="0"/>
                                </a:rPr>
                                <m:t>+2</m:t>
                              </m:r>
                              <m:f>
                                <m:fPr>
                                  <m:ctrlPr>
                                    <a:rPr lang="fr-FR" altLang="zh-CN" sz="1100" i="1">
                                      <a:latin typeface="Cambria Math" panose="02040503050406030204" pitchFamily="18" charset="0"/>
                                    </a:rPr>
                                  </m:ctrlPr>
                                </m:fPr>
                                <m:num>
                                  <m:r>
                                    <a:rPr lang="en-US" altLang="zh-CN" sz="1100" i="1">
                                      <a:latin typeface="Cambria Math" panose="02040503050406030204" pitchFamily="18" charset="0"/>
                                    </a:rPr>
                                    <m:t>1−</m:t>
                                  </m:r>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𝜈</m:t>
                                      </m:r>
                                    </m:e>
                                    <m:sub>
                                      <m:r>
                                        <a:rPr lang="en-US" altLang="zh-CN" sz="1100" i="1">
                                          <a:latin typeface="Cambria Math" panose="02040503050406030204" pitchFamily="18" charset="0"/>
                                        </a:rPr>
                                        <m:t>𝑚</m:t>
                                      </m:r>
                                    </m:sub>
                                  </m:sSub>
                                </m:num>
                                <m:den>
                                  <m:sSub>
                                    <m:sSubPr>
                                      <m:ctrlPr>
                                        <a:rPr lang="fr-FR" altLang="zh-CN" sz="1100" i="1">
                                          <a:latin typeface="Cambria Math" panose="02040503050406030204" pitchFamily="18" charset="0"/>
                                        </a:rPr>
                                      </m:ctrlPr>
                                    </m:sSubPr>
                                    <m:e>
                                      <m:r>
                                        <a:rPr lang="en-US" altLang="zh-CN" sz="1100" i="1">
                                          <a:latin typeface="Cambria Math" panose="02040503050406030204" pitchFamily="18" charset="0"/>
                                        </a:rPr>
                                        <m:t>𝐸</m:t>
                                      </m:r>
                                    </m:e>
                                    <m:sub>
                                      <m:r>
                                        <a:rPr lang="en-US" altLang="zh-CN" sz="1100" i="1">
                                          <a:latin typeface="Cambria Math" panose="02040503050406030204" pitchFamily="18" charset="0"/>
                                        </a:rPr>
                                        <m:t>𝑚</m:t>
                                      </m:r>
                                    </m:sub>
                                  </m:sSub>
                                </m:den>
                              </m:f>
                            </m:e>
                          </m:d>
                        </m:den>
                      </m:f>
                    </m:oMath>
                  </m:oMathPara>
                </a14:m>
                <a:endParaRPr lang="en-US" altLang="zh-CN" sz="11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5907203" y="4753158"/>
                <a:ext cx="6094476" cy="1080167"/>
              </a:xfrm>
              <a:prstGeom prst="rect">
                <a:avLst/>
              </a:prstGeom>
              <a:blipFill rotWithShape="1">
                <a:blip r:embed="rId7"/>
                <a:stretch>
                  <a:fillRect l="-7" t="-17" r="3" b="20"/>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animBg="1"/>
      <p:bldP spid="17" grpId="0" animBg="1"/>
      <p:bldP spid="18" grpId="0" animBg="1"/>
      <p:bldP spid="1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9"/>
          <p:cNvPicPr/>
          <p:nvPr/>
        </p:nvPicPr>
        <p:blipFill>
          <a:blip r:embed="rId3"/>
          <a:stretch>
            <a:fillRect/>
          </a:stretch>
        </p:blipFill>
        <p:spPr>
          <a:xfrm>
            <a:off x="263352" y="2564904"/>
            <a:ext cx="4252594" cy="2987224"/>
          </a:xfrm>
          <a:prstGeom prst="rect">
            <a:avLst/>
          </a:prstGeom>
        </p:spPr>
      </p:pic>
      <p:sp>
        <p:nvSpPr>
          <p:cNvPr id="7" name="矩形 6"/>
          <p:cNvSpPr/>
          <p:nvPr/>
        </p:nvSpPr>
        <p:spPr>
          <a:xfrm>
            <a:off x="4432721" y="2492897"/>
            <a:ext cx="7616494" cy="324036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Image 7"/>
          <p:cNvPicPr>
            <a:picLocks noChangeAspect="1"/>
          </p:cNvPicPr>
          <p:nvPr/>
        </p:nvPicPr>
        <p:blipFill rotWithShape="1">
          <a:blip r:embed="rId4"/>
          <a:srcRect b="10757"/>
          <a:stretch>
            <a:fillRect/>
          </a:stretch>
        </p:blipFill>
        <p:spPr>
          <a:xfrm>
            <a:off x="4432721" y="2618878"/>
            <a:ext cx="7616493" cy="3182265"/>
          </a:xfrm>
          <a:prstGeom prst="rect">
            <a:avLst/>
          </a:prstGeom>
        </p:spPr>
      </p:pic>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5"/>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同步辐射实验与数据处理</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5</a:t>
            </a:fld>
            <a:endParaRPr lang="zh-CN" altLang="en-US" strike="noStrike" noProof="1">
              <a:latin typeface="Calibri" panose="020F0502020204030204" pitchFamily="34" charset="0"/>
              <a:ea typeface="宋体" panose="02010600030101010101" pitchFamily="2" charset="-122"/>
            </a:endParaRPr>
          </a:p>
        </p:txBody>
      </p:sp>
      <p:sp>
        <p:nvSpPr>
          <p:cNvPr id="10" name="文本框 9"/>
          <p:cNvSpPr txBox="1"/>
          <p:nvPr/>
        </p:nvSpPr>
        <p:spPr>
          <a:xfrm>
            <a:off x="576580" y="1268730"/>
            <a:ext cx="3636010" cy="368300"/>
          </a:xfrm>
          <a:prstGeom prst="rect">
            <a:avLst/>
          </a:prstGeom>
          <a:noFill/>
        </p:spPr>
        <p:txBody>
          <a:bodyPr wrap="square" rtlCol="0">
            <a:spAutoFit/>
          </a:bodyPr>
          <a:lstStyle/>
          <a:p>
            <a:r>
              <a:rPr lang="zh-CN" altLang="en-US" b="1" dirty="0"/>
              <a:t>实验原理</a:t>
            </a:r>
          </a:p>
        </p:txBody>
      </p:sp>
      <mc:AlternateContent xmlns:mc="http://schemas.openxmlformats.org/markup-compatibility/2006" xmlns:a14="http://schemas.microsoft.com/office/drawing/2010/main">
        <mc:Choice Requires="a14">
          <p:sp>
            <p:nvSpPr>
              <p:cNvPr id="11" name="文本框 10"/>
              <p:cNvSpPr txBox="1"/>
              <p:nvPr/>
            </p:nvSpPr>
            <p:spPr>
              <a:xfrm>
                <a:off x="576262" y="1731110"/>
                <a:ext cx="6887889" cy="584775"/>
              </a:xfrm>
              <a:prstGeom prst="rect">
                <a:avLst/>
              </a:prstGeom>
              <a:noFill/>
            </p:spPr>
            <p:txBody>
              <a:bodyPr wrap="square">
                <a:spAutoFit/>
              </a:bodyPr>
              <a:lstStyle/>
              <a:p>
                <a:r>
                  <a:rPr lang="zh-CN" altLang="en-US" sz="1600" dirty="0"/>
                  <a:t>布拉格定律：</a:t>
                </a:r>
                <a14:m>
                  <m:oMath xmlns:m="http://schemas.openxmlformats.org/officeDocument/2006/math">
                    <m:r>
                      <a:rPr lang="en-US" altLang="zh-CN" sz="1600" i="1" smtClean="0">
                        <a:latin typeface="Cambria Math" panose="02040503050406030204" pitchFamily="18" charset="0"/>
                      </a:rPr>
                      <m:t>𝑛</m:t>
                    </m:r>
                    <m:r>
                      <a:rPr lang="en-US" altLang="zh-CN" sz="1600" i="1" smtClean="0">
                        <a:latin typeface="Cambria Math" panose="02040503050406030204" pitchFamily="18" charset="0"/>
                      </a:rPr>
                      <m:t>𝜆</m:t>
                    </m:r>
                    <m:r>
                      <a:rPr lang="en-US" altLang="zh-CN" sz="1600" i="1" smtClean="0">
                        <a:latin typeface="Cambria Math" panose="02040503050406030204" pitchFamily="18" charset="0"/>
                      </a:rPr>
                      <m:t>=2</m:t>
                    </m:r>
                    <m:sSub>
                      <m:sSubPr>
                        <m:ctrlPr>
                          <a:rPr lang="fr-FR" altLang="zh-CN" sz="1600" i="1">
                            <a:latin typeface="Cambria Math" panose="02040503050406030204" pitchFamily="18" charset="0"/>
                          </a:rPr>
                        </m:ctrlPr>
                      </m:sSubPr>
                      <m:e>
                        <m:r>
                          <a:rPr lang="en-US" altLang="zh-CN" sz="1600" i="1">
                            <a:latin typeface="Cambria Math" panose="02040503050406030204" pitchFamily="18" charset="0"/>
                          </a:rPr>
                          <m:t>𝑑</m:t>
                        </m:r>
                      </m:e>
                      <m:sub>
                        <m:r>
                          <a:rPr lang="en-US" altLang="zh-CN" sz="1600" i="1">
                            <a:latin typeface="Cambria Math" panose="02040503050406030204" pitchFamily="18" charset="0"/>
                          </a:rPr>
                          <m:t>h𝑘𝑙</m:t>
                        </m:r>
                      </m:sub>
                    </m:sSub>
                    <m:func>
                      <m:funcPr>
                        <m:ctrlPr>
                          <a:rPr lang="fr-FR" altLang="zh-CN" sz="1600" i="1">
                            <a:latin typeface="Cambria Math" panose="02040503050406030204" pitchFamily="18" charset="0"/>
                          </a:rPr>
                        </m:ctrlPr>
                      </m:funcPr>
                      <m:fName>
                        <m:r>
                          <m:rPr>
                            <m:sty m:val="p"/>
                          </m:rPr>
                          <a:rPr lang="en-US" altLang="zh-CN" sz="1600">
                            <a:latin typeface="Cambria Math" panose="02040503050406030204" pitchFamily="18" charset="0"/>
                          </a:rPr>
                          <m:t>sin</m:t>
                        </m:r>
                      </m:fName>
                      <m:e>
                        <m:d>
                          <m:dPr>
                            <m:ctrlPr>
                              <a:rPr lang="fr-FR" altLang="zh-CN" sz="1600" i="1">
                                <a:latin typeface="Cambria Math" panose="02040503050406030204" pitchFamily="18" charset="0"/>
                              </a:rPr>
                            </m:ctrlPr>
                          </m:dPr>
                          <m:e>
                            <m:r>
                              <a:rPr lang="en-US" altLang="zh-CN" sz="1600" i="1">
                                <a:latin typeface="Cambria Math" panose="02040503050406030204" pitchFamily="18" charset="0"/>
                              </a:rPr>
                              <m:t>𝜃</m:t>
                            </m:r>
                          </m:e>
                        </m:d>
                      </m:e>
                    </m:func>
                  </m:oMath>
                </a14:m>
                <a:r>
                  <a:rPr lang="zh-CN" altLang="en-US" sz="1600" dirty="0"/>
                  <a:t>，其中n是一个整数，λ是X射线的波长</a:t>
                </a:r>
              </a:p>
              <a:p>
                <a:endParaRPr lang="zh-CN" altLang="en-US" sz="16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76262" y="1731110"/>
                <a:ext cx="6887889" cy="584775"/>
              </a:xfrm>
              <a:prstGeom prst="rect">
                <a:avLst/>
              </a:prstGeom>
              <a:blipFill rotWithShape="1">
                <a:blip r:embed="rId6"/>
                <a:stretch>
                  <a:fillRect l="-5" t="-17" r="5" b="7"/>
                </a:stretch>
              </a:blipFill>
            </p:spPr>
            <p:txBody>
              <a:bodyPr/>
              <a:lstStyle/>
              <a:p>
                <a:r>
                  <a:rPr lang="zh-CN"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4005065"/>
            <a:ext cx="11593288" cy="2351286"/>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同步辐射实验与数据处理</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6</a:t>
            </a:fld>
            <a:endParaRPr lang="zh-CN" altLang="en-US" strike="noStrike" noProof="1">
              <a:latin typeface="Calibri" panose="020F0502020204030204" pitchFamily="34" charset="0"/>
              <a:ea typeface="宋体" panose="02010600030101010101" pitchFamily="2" charset="-122"/>
            </a:endParaRPr>
          </a:p>
        </p:txBody>
      </p:sp>
      <p:pic>
        <p:nvPicPr>
          <p:cNvPr id="12" name="Imag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12" y="1802996"/>
            <a:ext cx="4320000" cy="2160000"/>
          </a:xfrm>
          <a:prstGeom prst="rect">
            <a:avLst/>
          </a:prstGeom>
          <a:noFill/>
          <a:ln>
            <a:noFill/>
          </a:ln>
        </p:spPr>
      </p:pic>
      <p:sp>
        <p:nvSpPr>
          <p:cNvPr id="10" name="文本框 9"/>
          <p:cNvSpPr txBox="1"/>
          <p:nvPr/>
        </p:nvSpPr>
        <p:spPr>
          <a:xfrm>
            <a:off x="576580" y="1268730"/>
            <a:ext cx="3636010" cy="368300"/>
          </a:xfrm>
          <a:prstGeom prst="rect">
            <a:avLst/>
          </a:prstGeom>
          <a:noFill/>
        </p:spPr>
        <p:txBody>
          <a:bodyPr wrap="square" rtlCol="0">
            <a:spAutoFit/>
          </a:bodyPr>
          <a:lstStyle/>
          <a:p>
            <a:r>
              <a:rPr lang="zh-CN" altLang="en-US" b="1" dirty="0"/>
              <a:t>实验装置</a:t>
            </a:r>
          </a:p>
        </p:txBody>
      </p:sp>
      <p:pic>
        <p:nvPicPr>
          <p:cNvPr id="11" name="Imag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679" y="4065799"/>
            <a:ext cx="4320000" cy="2160000"/>
          </a:xfrm>
          <a:prstGeom prst="rect">
            <a:avLst/>
          </a:prstGeom>
          <a:noFill/>
          <a:ln>
            <a:noFill/>
          </a:ln>
        </p:spPr>
      </p:pic>
      <p:pic>
        <p:nvPicPr>
          <p:cNvPr id="13" name="图片 12"/>
          <p:cNvPicPr>
            <a:picLocks noChangeAspect="1"/>
          </p:cNvPicPr>
          <p:nvPr/>
        </p:nvPicPr>
        <p:blipFill rotWithShape="1">
          <a:blip r:embed="rId6"/>
          <a:srcRect l="19963" r="20418" b="1"/>
          <a:stretch>
            <a:fillRect/>
          </a:stretch>
        </p:blipFill>
        <p:spPr>
          <a:xfrm>
            <a:off x="4903978" y="1705153"/>
            <a:ext cx="1879987" cy="2160000"/>
          </a:xfrm>
          <a:prstGeom prst="rect">
            <a:avLst/>
          </a:prstGeom>
          <a:noFill/>
        </p:spPr>
      </p:pic>
      <p:sp>
        <p:nvSpPr>
          <p:cNvPr id="15" name="文本框 14"/>
          <p:cNvSpPr txBox="1"/>
          <p:nvPr/>
        </p:nvSpPr>
        <p:spPr>
          <a:xfrm>
            <a:off x="9233196" y="2000323"/>
            <a:ext cx="3082230" cy="1569660"/>
          </a:xfrm>
          <a:prstGeom prst="rect">
            <a:avLst/>
          </a:prstGeom>
          <a:noFill/>
        </p:spPr>
        <p:txBody>
          <a:bodyPr wrap="square">
            <a:spAutoFit/>
          </a:bodyPr>
          <a:lstStyle/>
          <a:p>
            <a:r>
              <a:rPr lang="zh-CN" altLang="en-US" sz="1600" dirty="0"/>
              <a:t>能量：</a:t>
            </a:r>
            <a:r>
              <a:rPr lang="en-US" altLang="zh-CN" sz="1600" dirty="0"/>
              <a:t>	    </a:t>
            </a:r>
            <a:r>
              <a:rPr lang="zh-CN" altLang="en-US" sz="1600" dirty="0"/>
              <a:t>20</a:t>
            </a:r>
            <a:r>
              <a:rPr lang="en-US" altLang="zh-CN" sz="1600" dirty="0"/>
              <a:t>keV</a:t>
            </a:r>
            <a:endParaRPr lang="zh-CN" altLang="en-US" sz="1600" dirty="0"/>
          </a:p>
          <a:p>
            <a:r>
              <a:rPr lang="zh-CN" altLang="en-US" sz="1600" dirty="0"/>
              <a:t>探测器：      </a:t>
            </a:r>
            <a:r>
              <a:rPr lang="en-US" altLang="zh-CN" sz="1600" dirty="0"/>
              <a:t>2D</a:t>
            </a:r>
            <a:r>
              <a:rPr lang="zh-CN" altLang="en-US" sz="1600" dirty="0"/>
              <a:t>圆形</a:t>
            </a:r>
            <a:endParaRPr lang="en-US" altLang="zh-CN" sz="1600" dirty="0"/>
          </a:p>
          <a:p>
            <a:r>
              <a:rPr lang="zh-CN" altLang="en-US" sz="1600" dirty="0"/>
              <a:t>直径：</a:t>
            </a:r>
            <a:r>
              <a:rPr lang="en-US" altLang="zh-CN" sz="1600" dirty="0"/>
              <a:t>	    </a:t>
            </a:r>
            <a:r>
              <a:rPr lang="zh-CN" altLang="en-US" sz="1600" dirty="0"/>
              <a:t>133</a:t>
            </a:r>
            <a:r>
              <a:rPr lang="en-US" altLang="zh-CN" sz="1600" dirty="0"/>
              <a:t>mm</a:t>
            </a:r>
            <a:r>
              <a:rPr lang="zh-CN" altLang="en-US" sz="1600" dirty="0"/>
              <a:t> </a:t>
            </a:r>
          </a:p>
          <a:p>
            <a:r>
              <a:rPr lang="zh-CN" altLang="en-US" sz="1600" dirty="0"/>
              <a:t>像素：</a:t>
            </a:r>
            <a:r>
              <a:rPr lang="en-US" altLang="zh-CN" sz="1600" dirty="0"/>
              <a:t>	    2048</a:t>
            </a:r>
          </a:p>
          <a:p>
            <a:r>
              <a:rPr lang="zh-CN" altLang="en-US" sz="1600" dirty="0"/>
              <a:t>像素尺寸：  64.576μm</a:t>
            </a:r>
          </a:p>
          <a:p>
            <a:r>
              <a:rPr lang="zh-CN" altLang="en-US" sz="1600" dirty="0"/>
              <a:t>光束尺寸：  1</a:t>
            </a:r>
            <a:r>
              <a:rPr lang="en-US" altLang="zh-CN" sz="1600" dirty="0"/>
              <a:t>mm</a:t>
            </a:r>
            <a:r>
              <a:rPr lang="zh-CN" altLang="en-US" sz="1600" dirty="0"/>
              <a:t>×0.1</a:t>
            </a:r>
            <a:r>
              <a:rPr lang="en-US" altLang="zh-CN" sz="1600" dirty="0"/>
              <a:t>mm</a:t>
            </a:r>
            <a:endParaRPr lang="zh-CN" altLang="en-US" sz="1600" dirty="0"/>
          </a:p>
        </p:txBody>
      </p:sp>
      <p:pic>
        <p:nvPicPr>
          <p:cNvPr id="16" name="Picture 2" descr="Experimental setup at HEMS-beamline P07 at PETRA III, DESY, Hamburg, German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3978" y="4074523"/>
            <a:ext cx="4044054"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p:cNvPicPr>
            <a:picLocks noChangeAspect="1"/>
          </p:cNvPicPr>
          <p:nvPr/>
        </p:nvPicPr>
        <p:blipFill>
          <a:blip r:embed="rId8"/>
          <a:stretch>
            <a:fillRect/>
          </a:stretch>
        </p:blipFill>
        <p:spPr>
          <a:xfrm>
            <a:off x="6908474" y="1723237"/>
            <a:ext cx="2200213" cy="2160000"/>
          </a:xfrm>
          <a:prstGeom prst="rect">
            <a:avLst/>
          </a:prstGeom>
        </p:spPr>
      </p:pic>
      <p:sp>
        <p:nvSpPr>
          <p:cNvPr id="18" name="文本框 17"/>
          <p:cNvSpPr txBox="1"/>
          <p:nvPr/>
        </p:nvSpPr>
        <p:spPr>
          <a:xfrm>
            <a:off x="9233196" y="4402588"/>
            <a:ext cx="3082230" cy="1569660"/>
          </a:xfrm>
          <a:prstGeom prst="rect">
            <a:avLst/>
          </a:prstGeom>
          <a:noFill/>
        </p:spPr>
        <p:txBody>
          <a:bodyPr wrap="square">
            <a:spAutoFit/>
          </a:bodyPr>
          <a:lstStyle/>
          <a:p>
            <a:r>
              <a:rPr lang="zh-CN" altLang="en-US" sz="1600" dirty="0"/>
              <a:t>能量：</a:t>
            </a:r>
            <a:r>
              <a:rPr lang="en-US" altLang="zh-CN" sz="1600" dirty="0"/>
              <a:t>	    103.4keV</a:t>
            </a:r>
            <a:endParaRPr lang="zh-CN" altLang="en-US" sz="1600" dirty="0"/>
          </a:p>
          <a:p>
            <a:r>
              <a:rPr lang="zh-CN" altLang="en-US" sz="1600" dirty="0"/>
              <a:t>探测器：      </a:t>
            </a:r>
            <a:r>
              <a:rPr lang="en-US" altLang="zh-CN" sz="1600" dirty="0"/>
              <a:t>2D</a:t>
            </a:r>
            <a:r>
              <a:rPr lang="zh-CN" altLang="en-US" sz="1600" dirty="0"/>
              <a:t>矩形</a:t>
            </a:r>
            <a:endParaRPr lang="en-US" altLang="zh-CN" sz="1600" dirty="0"/>
          </a:p>
          <a:p>
            <a:r>
              <a:rPr lang="zh-CN" altLang="en-US" sz="1600" dirty="0"/>
              <a:t>大小：</a:t>
            </a:r>
            <a:r>
              <a:rPr lang="en-US" altLang="zh-CN" sz="1600" dirty="0"/>
              <a:t>	    410mm</a:t>
            </a:r>
            <a:r>
              <a:rPr lang="zh-CN" altLang="en-US" sz="1600" dirty="0"/>
              <a:t> ×</a:t>
            </a:r>
            <a:r>
              <a:rPr lang="en-US" altLang="zh-CN" sz="1600" dirty="0"/>
              <a:t>410mm</a:t>
            </a:r>
            <a:endParaRPr lang="zh-CN" altLang="en-US" sz="1600" dirty="0"/>
          </a:p>
          <a:p>
            <a:r>
              <a:rPr lang="zh-CN" altLang="en-US" sz="1600" dirty="0"/>
              <a:t>像素：</a:t>
            </a:r>
            <a:r>
              <a:rPr lang="en-US" altLang="zh-CN" sz="1600" dirty="0"/>
              <a:t>	    2048</a:t>
            </a:r>
          </a:p>
          <a:p>
            <a:r>
              <a:rPr lang="zh-CN" altLang="en-US" sz="1600" dirty="0"/>
              <a:t>像素尺寸：  </a:t>
            </a:r>
            <a:r>
              <a:rPr lang="en-US" altLang="zh-CN" sz="1600" dirty="0"/>
              <a:t>200</a:t>
            </a:r>
            <a:r>
              <a:rPr lang="zh-CN" altLang="en-US" sz="1600" dirty="0"/>
              <a:t> μm</a:t>
            </a:r>
            <a:endParaRPr lang="en-US" altLang="zh-CN" sz="1600" dirty="0"/>
          </a:p>
          <a:p>
            <a:r>
              <a:rPr lang="zh-CN" altLang="en-US" sz="1600" dirty="0"/>
              <a:t>光束尺寸：  </a:t>
            </a:r>
            <a:r>
              <a:rPr lang="en-US" altLang="zh-CN" sz="1600" dirty="0"/>
              <a:t>300</a:t>
            </a:r>
            <a:r>
              <a:rPr lang="zh-CN" altLang="en-US" sz="1600" dirty="0"/>
              <a:t> μm ×</a:t>
            </a:r>
            <a:r>
              <a:rPr lang="en-US" altLang="zh-CN" sz="1600" dirty="0"/>
              <a:t>2</a:t>
            </a:r>
            <a:r>
              <a:rPr lang="zh-CN" altLang="en-US" sz="1600" dirty="0"/>
              <a:t> μm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63352" y="4060889"/>
            <a:ext cx="11737304" cy="232086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同步辐射实验与数据处理</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7</a:t>
            </a:fld>
            <a:endParaRPr lang="zh-CN" altLang="en-US" strike="noStrike" noProof="1">
              <a:latin typeface="Calibri" panose="020F0502020204030204" pitchFamily="34" charset="0"/>
              <a:ea typeface="宋体" panose="02010600030101010101" pitchFamily="2" charset="-122"/>
            </a:endParaRPr>
          </a:p>
        </p:txBody>
      </p:sp>
      <p:sp>
        <p:nvSpPr>
          <p:cNvPr id="10" name="文本框 9"/>
          <p:cNvSpPr txBox="1"/>
          <p:nvPr/>
        </p:nvSpPr>
        <p:spPr>
          <a:xfrm>
            <a:off x="576580" y="1268730"/>
            <a:ext cx="3636010" cy="368300"/>
          </a:xfrm>
          <a:prstGeom prst="rect">
            <a:avLst/>
          </a:prstGeom>
          <a:noFill/>
        </p:spPr>
        <p:txBody>
          <a:bodyPr wrap="square" rtlCol="0">
            <a:spAutoFit/>
          </a:bodyPr>
          <a:lstStyle/>
          <a:p>
            <a:r>
              <a:rPr lang="zh-CN" altLang="en-US" b="1" dirty="0"/>
              <a:t>数据处理</a:t>
            </a:r>
          </a:p>
        </p:txBody>
      </p:sp>
      <p:pic>
        <p:nvPicPr>
          <p:cNvPr id="11" name="Image 8"/>
          <p:cNvPicPr>
            <a:picLocks noChangeAspect="1"/>
          </p:cNvPicPr>
          <p:nvPr/>
        </p:nvPicPr>
        <p:blipFill>
          <a:blip r:embed="rId4"/>
          <a:stretch>
            <a:fillRect/>
          </a:stretch>
        </p:blipFill>
        <p:spPr>
          <a:xfrm>
            <a:off x="335361" y="1706562"/>
            <a:ext cx="2415719" cy="2160000"/>
          </a:xfrm>
          <a:prstGeom prst="rect">
            <a:avLst/>
          </a:prstGeom>
        </p:spPr>
      </p:pic>
      <p:pic>
        <p:nvPicPr>
          <p:cNvPr id="12" name="Image 9"/>
          <p:cNvPicPr>
            <a:picLocks noChangeAspect="1"/>
          </p:cNvPicPr>
          <p:nvPr/>
        </p:nvPicPr>
        <p:blipFill>
          <a:blip r:embed="rId5"/>
          <a:stretch>
            <a:fillRect/>
          </a:stretch>
        </p:blipFill>
        <p:spPr>
          <a:xfrm>
            <a:off x="2753620" y="1554956"/>
            <a:ext cx="2875606" cy="2320862"/>
          </a:xfrm>
          <a:prstGeom prst="rect">
            <a:avLst/>
          </a:prstGeom>
        </p:spPr>
      </p:pic>
      <p:pic>
        <p:nvPicPr>
          <p:cNvPr id="6" name="图片 5"/>
          <p:cNvPicPr>
            <a:picLocks noChangeAspect="1"/>
          </p:cNvPicPr>
          <p:nvPr/>
        </p:nvPicPr>
        <p:blipFill>
          <a:blip r:embed="rId6"/>
          <a:stretch>
            <a:fillRect/>
          </a:stretch>
        </p:blipFill>
        <p:spPr>
          <a:xfrm>
            <a:off x="8839499" y="1715818"/>
            <a:ext cx="2810603" cy="2160000"/>
          </a:xfrm>
          <a:prstGeom prst="rect">
            <a:avLst/>
          </a:prstGeom>
        </p:spPr>
      </p:pic>
      <p:pic>
        <p:nvPicPr>
          <p:cNvPr id="14" name="Image 13"/>
          <p:cNvPicPr>
            <a:picLocks noChangeAspect="1"/>
          </p:cNvPicPr>
          <p:nvPr/>
        </p:nvPicPr>
        <p:blipFill>
          <a:blip r:embed="rId7"/>
          <a:stretch>
            <a:fillRect/>
          </a:stretch>
        </p:blipFill>
        <p:spPr>
          <a:xfrm>
            <a:off x="5751463" y="1673749"/>
            <a:ext cx="3097470" cy="2160000"/>
          </a:xfrm>
          <a:prstGeom prst="rect">
            <a:avLst/>
          </a:prstGeom>
        </p:spPr>
      </p:pic>
      <p:pic>
        <p:nvPicPr>
          <p:cNvPr id="15" name="Image 8"/>
          <p:cNvPicPr>
            <a:picLocks noChangeAspect="1"/>
          </p:cNvPicPr>
          <p:nvPr/>
        </p:nvPicPr>
        <p:blipFill>
          <a:blip r:embed="rId8"/>
          <a:stretch>
            <a:fillRect/>
          </a:stretch>
        </p:blipFill>
        <p:spPr>
          <a:xfrm>
            <a:off x="335361" y="4162044"/>
            <a:ext cx="5069041" cy="2160000"/>
          </a:xfrm>
          <a:prstGeom prst="rect">
            <a:avLst/>
          </a:prstGeom>
        </p:spPr>
      </p:pic>
      <p:pic>
        <p:nvPicPr>
          <p:cNvPr id="16" name="Imag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8183" y="4162044"/>
            <a:ext cx="2798101" cy="2160000"/>
          </a:xfrm>
          <a:prstGeom prst="rect">
            <a:avLst/>
          </a:prstGeom>
        </p:spPr>
      </p:pic>
      <mc:AlternateContent xmlns:mc="http://schemas.openxmlformats.org/markup-compatibility/2006" xmlns:a14="http://schemas.microsoft.com/office/drawing/2010/main">
        <mc:Choice Requires="a14">
          <p:sp>
            <p:nvSpPr>
              <p:cNvPr id="17" name="Rectangle 17"/>
              <p:cNvSpPr/>
              <p:nvPr/>
            </p:nvSpPr>
            <p:spPr>
              <a:xfrm>
                <a:off x="8190142" y="4734726"/>
                <a:ext cx="3811991" cy="507318"/>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unc>
                        <m:funcPr>
                          <m:ctrlPr>
                            <a:rPr lang="fr-FR" sz="1200" i="1">
                              <a:latin typeface="Cambria Math" panose="02040503050406030204" pitchFamily="18" charset="0"/>
                            </a:rPr>
                          </m:ctrlPr>
                        </m:funcPr>
                        <m:fName>
                          <m:r>
                            <m:rPr>
                              <m:sty m:val="p"/>
                            </m:rPr>
                            <a:rPr lang="fr-FR" sz="1200">
                              <a:latin typeface="Cambria Math" panose="02040503050406030204" pitchFamily="18" charset="0"/>
                            </a:rPr>
                            <m:t>ln</m:t>
                          </m:r>
                        </m:fName>
                        <m:e>
                          <m:d>
                            <m:dPr>
                              <m:ctrlPr>
                                <a:rPr lang="fr-FR" sz="1200" i="1">
                                  <a:latin typeface="Cambria Math" panose="02040503050406030204" pitchFamily="18" charset="0"/>
                                </a:rPr>
                              </m:ctrlPr>
                            </m:dPr>
                            <m:e>
                              <m:f>
                                <m:fPr>
                                  <m:ctrlPr>
                                    <a:rPr lang="fr-FR" sz="1200" i="1">
                                      <a:latin typeface="Cambria Math" panose="02040503050406030204" pitchFamily="18" charset="0"/>
                                    </a:rPr>
                                  </m:ctrlPr>
                                </m:fPr>
                                <m:num>
                                  <m:r>
                                    <a:rPr lang="fr-FR" sz="1200" i="0">
                                      <a:latin typeface="Cambria Math" panose="02040503050406030204" pitchFamily="18" charset="0"/>
                                    </a:rPr>
                                    <m:t>1</m:t>
                                  </m:r>
                                </m:num>
                                <m:den>
                                  <m:r>
                                    <m:rPr>
                                      <m:sty m:val="p"/>
                                    </m:rPr>
                                    <a:rPr lang="fr-FR" sz="1200" i="0">
                                      <a:latin typeface="Cambria Math" panose="02040503050406030204" pitchFamily="18" charset="0"/>
                                    </a:rPr>
                                    <m:t>sinθ</m:t>
                                  </m:r>
                                </m:den>
                              </m:f>
                            </m:e>
                          </m:d>
                        </m:e>
                      </m:func>
                      <m:r>
                        <a:rPr lang="fr-FR" sz="1200" i="0">
                          <a:latin typeface="Cambria Math" panose="02040503050406030204" pitchFamily="18" charset="0"/>
                        </a:rPr>
                        <m:t>=</m:t>
                      </m:r>
                      <m:f>
                        <m:fPr>
                          <m:ctrlPr>
                            <a:rPr lang="fr-FR" sz="1200" i="1">
                              <a:latin typeface="Cambria Math" panose="02040503050406030204" pitchFamily="18" charset="0"/>
                            </a:rPr>
                          </m:ctrlPr>
                        </m:fPr>
                        <m:num>
                          <m:r>
                            <a:rPr lang="fr-FR" sz="1200" i="0">
                              <a:latin typeface="Cambria Math" panose="02040503050406030204" pitchFamily="18" charset="0"/>
                            </a:rPr>
                            <m:t>1</m:t>
                          </m:r>
                        </m:num>
                        <m:den>
                          <m:r>
                            <a:rPr lang="fr-FR" sz="1200" i="0">
                              <a:latin typeface="Cambria Math" panose="02040503050406030204" pitchFamily="18" charset="0"/>
                            </a:rPr>
                            <m:t>2</m:t>
                          </m:r>
                        </m:den>
                      </m:f>
                      <m:sSub>
                        <m:sSubPr>
                          <m:ctrlPr>
                            <a:rPr lang="fr-FR" sz="1200" i="1">
                              <a:latin typeface="Cambria Math" panose="02040503050406030204" pitchFamily="18" charset="0"/>
                            </a:rPr>
                          </m:ctrlPr>
                        </m:sSubPr>
                        <m:e>
                          <m:r>
                            <m:rPr>
                              <m:sty m:val="p"/>
                            </m:rPr>
                            <a:rPr lang="fr-FR" sz="1200" i="0">
                              <a:latin typeface="Cambria Math" panose="02040503050406030204" pitchFamily="18" charset="0"/>
                            </a:rPr>
                            <m:t>S</m:t>
                          </m:r>
                        </m:e>
                        <m:sub>
                          <m:r>
                            <a:rPr lang="fr-FR" sz="1200" i="0">
                              <a:latin typeface="Cambria Math" panose="02040503050406030204" pitchFamily="18" charset="0"/>
                            </a:rPr>
                            <m:t>2</m:t>
                          </m:r>
                          <m:d>
                            <m:dPr>
                              <m:ctrlPr>
                                <a:rPr lang="fr-FR" sz="1200" i="1">
                                  <a:latin typeface="Cambria Math" panose="02040503050406030204" pitchFamily="18" charset="0"/>
                                </a:rPr>
                              </m:ctrlPr>
                            </m:dPr>
                            <m:e>
                              <m:r>
                                <m:rPr>
                                  <m:sty m:val="p"/>
                                </m:rPr>
                                <a:rPr lang="fr-FR" sz="1200" i="0">
                                  <a:latin typeface="Cambria Math" panose="02040503050406030204" pitchFamily="18" charset="0"/>
                                </a:rPr>
                                <m:t>hkl</m:t>
                              </m:r>
                            </m:e>
                          </m:d>
                        </m:sub>
                      </m:sSub>
                      <m:r>
                        <m:rPr>
                          <m:sty m:val="p"/>
                        </m:rPr>
                        <a:rPr lang="fr-FR" sz="1200" i="0">
                          <a:latin typeface="Cambria Math" panose="02040503050406030204" pitchFamily="18" charset="0"/>
                        </a:rPr>
                        <m:t>σ</m:t>
                      </m:r>
                      <m:r>
                        <a:rPr lang="fr-FR" sz="1200" i="0">
                          <a:latin typeface="Cambria Math" panose="02040503050406030204" pitchFamily="18" charset="0"/>
                        </a:rPr>
                        <m:t> </m:t>
                      </m:r>
                      <m:sSup>
                        <m:sSupPr>
                          <m:ctrlPr>
                            <a:rPr lang="fr-FR" sz="1200" i="1">
                              <a:latin typeface="Cambria Math" panose="02040503050406030204" pitchFamily="18" charset="0"/>
                            </a:rPr>
                          </m:ctrlPr>
                        </m:sSupPr>
                        <m:e>
                          <m:r>
                            <m:rPr>
                              <m:sty m:val="p"/>
                            </m:rPr>
                            <a:rPr lang="fr-FR" sz="1200" i="0">
                              <a:latin typeface="Cambria Math" panose="02040503050406030204" pitchFamily="18" charset="0"/>
                            </a:rPr>
                            <m:t>sin</m:t>
                          </m:r>
                        </m:e>
                        <m:sup>
                          <m:r>
                            <a:rPr lang="fr-FR" sz="1200" i="0">
                              <a:latin typeface="Cambria Math" panose="02040503050406030204" pitchFamily="18" charset="0"/>
                            </a:rPr>
                            <m:t>2</m:t>
                          </m:r>
                        </m:sup>
                      </m:sSup>
                      <m:r>
                        <m:rPr>
                          <m:sty m:val="p"/>
                        </m:rPr>
                        <a:rPr lang="fr-FR" sz="1200" i="0">
                          <a:latin typeface="Cambria Math" panose="02040503050406030204" pitchFamily="18" charset="0"/>
                        </a:rPr>
                        <m:t>ψ</m:t>
                      </m:r>
                      <m:sSub>
                        <m:sSubPr>
                          <m:ctrlPr>
                            <a:rPr lang="fr-FR" sz="1200" i="1">
                              <a:latin typeface="Cambria Math" panose="02040503050406030204" pitchFamily="18" charset="0"/>
                            </a:rPr>
                          </m:ctrlPr>
                        </m:sSubPr>
                        <m:e>
                          <m:r>
                            <a:rPr lang="fr-FR" sz="1200" i="0">
                              <a:latin typeface="Cambria Math" panose="02040503050406030204" pitchFamily="18" charset="0"/>
                            </a:rPr>
                            <m:t>+2</m:t>
                          </m:r>
                          <m:r>
                            <m:rPr>
                              <m:sty m:val="p"/>
                            </m:rPr>
                            <a:rPr lang="fr-FR" sz="1200" i="0">
                              <a:latin typeface="Cambria Math" panose="02040503050406030204" pitchFamily="18" charset="0"/>
                            </a:rPr>
                            <m:t>S</m:t>
                          </m:r>
                        </m:e>
                        <m:sub>
                          <m:r>
                            <a:rPr lang="fr-FR" sz="1200" i="0">
                              <a:latin typeface="Cambria Math" panose="02040503050406030204" pitchFamily="18" charset="0"/>
                            </a:rPr>
                            <m:t>1</m:t>
                          </m:r>
                          <m:d>
                            <m:dPr>
                              <m:ctrlPr>
                                <a:rPr lang="fr-FR" sz="1200" i="1">
                                  <a:latin typeface="Cambria Math" panose="02040503050406030204" pitchFamily="18" charset="0"/>
                                </a:rPr>
                              </m:ctrlPr>
                            </m:dPr>
                            <m:e>
                              <m:r>
                                <m:rPr>
                                  <m:sty m:val="p"/>
                                </m:rPr>
                                <a:rPr lang="fr-FR" sz="1200" i="0">
                                  <a:latin typeface="Cambria Math" panose="02040503050406030204" pitchFamily="18" charset="0"/>
                                </a:rPr>
                                <m:t>hkl</m:t>
                              </m:r>
                            </m:e>
                          </m:d>
                        </m:sub>
                      </m:sSub>
                      <m:r>
                        <m:rPr>
                          <m:sty m:val="p"/>
                        </m:rPr>
                        <a:rPr lang="fr-FR" sz="1200" i="0">
                          <a:latin typeface="Cambria Math" panose="02040503050406030204" pitchFamily="18" charset="0"/>
                        </a:rPr>
                        <m:t>σ</m:t>
                      </m:r>
                      <m:r>
                        <a:rPr lang="fr-FR" sz="1200" i="0">
                          <a:latin typeface="Cambria Math" panose="02040503050406030204" pitchFamily="18" charset="0"/>
                        </a:rPr>
                        <m:t>−</m:t>
                      </m:r>
                      <m:func>
                        <m:funcPr>
                          <m:ctrlPr>
                            <a:rPr lang="fr-FR" sz="1200" i="1">
                              <a:latin typeface="Cambria Math" panose="02040503050406030204" pitchFamily="18" charset="0"/>
                            </a:rPr>
                          </m:ctrlPr>
                        </m:funcPr>
                        <m:fName>
                          <m:r>
                            <m:rPr>
                              <m:sty m:val="p"/>
                            </m:rPr>
                            <a:rPr lang="fr-FR" sz="1200" i="0">
                              <a:latin typeface="Cambria Math" panose="02040503050406030204" pitchFamily="18" charset="0"/>
                            </a:rPr>
                            <m:t>ln</m:t>
                          </m:r>
                        </m:fName>
                        <m:e>
                          <m:d>
                            <m:dPr>
                              <m:ctrlPr>
                                <a:rPr lang="fr-FR" sz="1200" i="1">
                                  <a:latin typeface="Cambria Math" panose="02040503050406030204" pitchFamily="18" charset="0"/>
                                </a:rPr>
                              </m:ctrlPr>
                            </m:dPr>
                            <m:e>
                              <m:r>
                                <m:rPr>
                                  <m:sty m:val="p"/>
                                </m:rPr>
                                <a:rPr lang="fr-FR" sz="1200" i="0">
                                  <a:latin typeface="Cambria Math" panose="02040503050406030204" pitchFamily="18" charset="0"/>
                                </a:rPr>
                                <m:t>sin</m:t>
                              </m:r>
                              <m:sSub>
                                <m:sSubPr>
                                  <m:ctrlPr>
                                    <a:rPr lang="fr-FR" sz="1200" i="1">
                                      <a:latin typeface="Cambria Math" panose="02040503050406030204" pitchFamily="18" charset="0"/>
                                    </a:rPr>
                                  </m:ctrlPr>
                                </m:sSubPr>
                                <m:e>
                                  <m:r>
                                    <m:rPr>
                                      <m:sty m:val="p"/>
                                    </m:rPr>
                                    <a:rPr lang="fr-FR" sz="1200" i="0">
                                      <a:latin typeface="Cambria Math" panose="02040503050406030204" pitchFamily="18" charset="0"/>
                                    </a:rPr>
                                    <m:t>θ</m:t>
                                  </m:r>
                                </m:e>
                                <m:sub>
                                  <m:r>
                                    <a:rPr lang="fr-FR" sz="1200" i="0">
                                      <a:latin typeface="Cambria Math" panose="02040503050406030204" pitchFamily="18" charset="0"/>
                                    </a:rPr>
                                    <m:t>0</m:t>
                                  </m:r>
                                </m:sub>
                              </m:sSub>
                            </m:e>
                          </m:d>
                        </m:e>
                      </m:func>
                    </m:oMath>
                  </m:oMathPara>
                </a14:m>
                <a:endParaRPr lang="fr-FR" sz="1200" dirty="0"/>
              </a:p>
            </p:txBody>
          </p:sp>
        </mc:Choice>
        <mc:Fallback xmlns="">
          <p:sp>
            <p:nvSpPr>
              <p:cNvPr id="17" name="Rectangle 17"/>
              <p:cNvSpPr>
                <a:spLocks noRot="1" noChangeAspect="1" noMove="1" noResize="1" noEditPoints="1" noAdjustHandles="1" noChangeArrowheads="1" noChangeShapeType="1" noTextEdit="1"/>
              </p:cNvSpPr>
              <p:nvPr/>
            </p:nvSpPr>
            <p:spPr>
              <a:xfrm>
                <a:off x="8190142" y="4734726"/>
                <a:ext cx="3811991" cy="507318"/>
              </a:xfrm>
              <a:prstGeom prst="rect">
                <a:avLst/>
              </a:prstGeom>
              <a:blipFill rotWithShape="1">
                <a:blip r:embed="rId10"/>
                <a:stretch>
                  <a:fillRect l="-14" t="-33" r="17" b="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Rectangle 18"/>
              <p:cNvSpPr/>
              <p:nvPr/>
            </p:nvSpPr>
            <p:spPr>
              <a:xfrm>
                <a:off x="8714722" y="5380992"/>
                <a:ext cx="2764218" cy="353110"/>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Calibri" panose="020F0502020204030204" pitchFamily="34" charset="0"/>
                  </a:rPr>
                  <a:t>where</a:t>
                </a:r>
                <a:r>
                  <a:rPr lang="fr-FR" sz="1200" dirty="0">
                    <a:latin typeface="Calibri" panose="020F0502020204030204" pitchFamily="34" charset="0"/>
                  </a:rPr>
                  <a:t> </a:t>
                </a:r>
                <a14:m>
                  <m:oMath xmlns:m="http://schemas.openxmlformats.org/officeDocument/2006/math">
                    <m:f>
                      <m:fPr>
                        <m:ctrlPr>
                          <a:rPr lang="fr-FR" sz="1200" i="1">
                            <a:latin typeface="Cambria Math" panose="02040503050406030204" pitchFamily="18" charset="0"/>
                          </a:rPr>
                        </m:ctrlPr>
                      </m:fPr>
                      <m:num>
                        <m:r>
                          <a:rPr lang="fr-FR" sz="1200">
                            <a:latin typeface="Cambria Math" panose="02040503050406030204" pitchFamily="18" charset="0"/>
                          </a:rPr>
                          <m:t>1</m:t>
                        </m:r>
                      </m:num>
                      <m:den>
                        <m:r>
                          <a:rPr lang="fr-FR" sz="1200">
                            <a:latin typeface="Cambria Math" panose="02040503050406030204" pitchFamily="18" charset="0"/>
                          </a:rPr>
                          <m:t>2</m:t>
                        </m:r>
                      </m:den>
                    </m:f>
                    <m:sSub>
                      <m:sSubPr>
                        <m:ctrlPr>
                          <a:rPr lang="fr-FR" sz="1200" i="1">
                            <a:latin typeface="Cambria Math" panose="02040503050406030204" pitchFamily="18" charset="0"/>
                          </a:rPr>
                        </m:ctrlPr>
                      </m:sSubPr>
                      <m:e>
                        <m:r>
                          <m:rPr>
                            <m:sty m:val="p"/>
                          </m:rPr>
                          <a:rPr lang="fr-FR" sz="1200">
                            <a:latin typeface="Cambria Math" panose="02040503050406030204" pitchFamily="18" charset="0"/>
                          </a:rPr>
                          <m:t>S</m:t>
                        </m:r>
                      </m:e>
                      <m:sub>
                        <m:r>
                          <a:rPr lang="fr-FR" sz="1200">
                            <a:latin typeface="Cambria Math" panose="02040503050406030204" pitchFamily="18" charset="0"/>
                          </a:rPr>
                          <m:t>2(</m:t>
                        </m:r>
                        <m:r>
                          <m:rPr>
                            <m:sty m:val="p"/>
                          </m:rPr>
                          <a:rPr lang="fr-FR" sz="1200">
                            <a:latin typeface="Cambria Math" panose="02040503050406030204" pitchFamily="18" charset="0"/>
                          </a:rPr>
                          <m:t>hkl</m:t>
                        </m:r>
                        <m:r>
                          <a:rPr lang="fr-FR" sz="1200">
                            <a:latin typeface="Cambria Math" panose="02040503050406030204" pitchFamily="18" charset="0"/>
                          </a:rPr>
                          <m:t>)</m:t>
                        </m:r>
                      </m:sub>
                    </m:sSub>
                    <m:r>
                      <a:rPr lang="fr-FR" sz="1200">
                        <a:latin typeface="Cambria Math" panose="02040503050406030204" pitchFamily="18" charset="0"/>
                      </a:rPr>
                      <m:t>=</m:t>
                    </m:r>
                    <m:f>
                      <m:fPr>
                        <m:ctrlPr>
                          <a:rPr lang="fr-FR" sz="1200" i="1">
                            <a:latin typeface="Cambria Math" panose="02040503050406030204" pitchFamily="18" charset="0"/>
                          </a:rPr>
                        </m:ctrlPr>
                      </m:fPr>
                      <m:num>
                        <m:r>
                          <a:rPr lang="fr-FR" sz="1200">
                            <a:latin typeface="Cambria Math" panose="02040503050406030204" pitchFamily="18" charset="0"/>
                          </a:rPr>
                          <m:t>1+</m:t>
                        </m:r>
                        <m:r>
                          <m:rPr>
                            <m:sty m:val="p"/>
                          </m:rPr>
                          <a:rPr lang="fr-FR" sz="1200">
                            <a:latin typeface="Cambria Math" panose="02040503050406030204" pitchFamily="18" charset="0"/>
                          </a:rPr>
                          <m:t>ν</m:t>
                        </m:r>
                      </m:num>
                      <m:den>
                        <m:r>
                          <m:rPr>
                            <m:sty m:val="p"/>
                          </m:rPr>
                          <a:rPr lang="fr-FR" sz="1200">
                            <a:latin typeface="Cambria Math" panose="02040503050406030204" pitchFamily="18" charset="0"/>
                          </a:rPr>
                          <m:t>E</m:t>
                        </m:r>
                      </m:den>
                    </m:f>
                  </m:oMath>
                </a14:m>
                <a:r>
                  <a:rPr lang="fr-FR" sz="1200" dirty="0">
                    <a:latin typeface="Calibri" panose="020F0502020204030204" pitchFamily="34" charset="0"/>
                  </a:rPr>
                  <a:t>  and   </a:t>
                </a:r>
                <a14:m>
                  <m:oMath xmlns:m="http://schemas.openxmlformats.org/officeDocument/2006/math">
                    <m:sSub>
                      <m:sSubPr>
                        <m:ctrlPr>
                          <a:rPr lang="fr-FR" sz="1200" i="1">
                            <a:latin typeface="Cambria Math" panose="02040503050406030204" pitchFamily="18" charset="0"/>
                          </a:rPr>
                        </m:ctrlPr>
                      </m:sSubPr>
                      <m:e>
                        <m:r>
                          <m:rPr>
                            <m:sty m:val="p"/>
                          </m:rPr>
                          <a:rPr lang="fr-FR" sz="1200">
                            <a:latin typeface="Cambria Math" panose="02040503050406030204" pitchFamily="18" charset="0"/>
                          </a:rPr>
                          <m:t>S</m:t>
                        </m:r>
                      </m:e>
                      <m:sub>
                        <m:r>
                          <a:rPr lang="fr-FR" sz="1200">
                            <a:latin typeface="Cambria Math" panose="02040503050406030204" pitchFamily="18" charset="0"/>
                          </a:rPr>
                          <m:t>1(</m:t>
                        </m:r>
                        <m:r>
                          <m:rPr>
                            <m:sty m:val="p"/>
                          </m:rPr>
                          <a:rPr lang="fr-FR" sz="1200">
                            <a:latin typeface="Cambria Math" panose="02040503050406030204" pitchFamily="18" charset="0"/>
                          </a:rPr>
                          <m:t>hkl</m:t>
                        </m:r>
                        <m:r>
                          <a:rPr lang="fr-FR" sz="1200">
                            <a:latin typeface="Cambria Math" panose="02040503050406030204" pitchFamily="18" charset="0"/>
                          </a:rPr>
                          <m:t>)</m:t>
                        </m:r>
                      </m:sub>
                    </m:sSub>
                    <m:r>
                      <a:rPr lang="fr-FR" sz="1200">
                        <a:latin typeface="Cambria Math" panose="02040503050406030204" pitchFamily="18" charset="0"/>
                      </a:rPr>
                      <m:t>=−</m:t>
                    </m:r>
                    <m:f>
                      <m:fPr>
                        <m:ctrlPr>
                          <a:rPr lang="fr-FR" sz="1200" i="1">
                            <a:latin typeface="Cambria Math" panose="02040503050406030204" pitchFamily="18" charset="0"/>
                          </a:rPr>
                        </m:ctrlPr>
                      </m:fPr>
                      <m:num>
                        <m:r>
                          <m:rPr>
                            <m:sty m:val="p"/>
                          </m:rPr>
                          <a:rPr lang="fr-FR" sz="1200">
                            <a:latin typeface="Cambria Math" panose="02040503050406030204" pitchFamily="18" charset="0"/>
                          </a:rPr>
                          <m:t>ν</m:t>
                        </m:r>
                      </m:num>
                      <m:den>
                        <m:r>
                          <m:rPr>
                            <m:sty m:val="p"/>
                          </m:rPr>
                          <a:rPr lang="fr-FR" sz="1200">
                            <a:latin typeface="Cambria Math" panose="02040503050406030204" pitchFamily="18" charset="0"/>
                          </a:rPr>
                          <m:t>E</m:t>
                        </m:r>
                      </m:den>
                    </m:f>
                  </m:oMath>
                </a14:m>
                <a:endParaRPr lang="fr-FR" sz="1200" dirty="0"/>
              </a:p>
            </p:txBody>
          </p:sp>
        </mc:Choice>
        <mc:Fallback xmlns="">
          <p:sp>
            <p:nvSpPr>
              <p:cNvPr id="18" name="Rectangle 18"/>
              <p:cNvSpPr>
                <a:spLocks noRot="1" noChangeAspect="1" noMove="1" noResize="1" noEditPoints="1" noAdjustHandles="1" noChangeArrowheads="1" noChangeShapeType="1" noTextEdit="1"/>
              </p:cNvSpPr>
              <p:nvPr/>
            </p:nvSpPr>
            <p:spPr>
              <a:xfrm>
                <a:off x="8714722" y="5380992"/>
                <a:ext cx="2764218" cy="353110"/>
              </a:xfrm>
              <a:prstGeom prst="rect">
                <a:avLst/>
              </a:prstGeom>
              <a:blipFill rotWithShape="1">
                <a:blip r:embed="rId11"/>
                <a:stretch>
                  <a:fillRect l="-22" t="-1" r="2" b="15"/>
                </a:stretch>
              </a:blipFill>
            </p:spPr>
            <p:txBody>
              <a:bodyPr/>
              <a:lstStyle/>
              <a:p>
                <a:r>
                  <a:rPr lang="zh-CN" altLang="en-US">
                    <a:noFill/>
                  </a:rPr>
                  <a:t> </a:t>
                </a:r>
              </a:p>
            </p:txBody>
          </p:sp>
        </mc:Fallback>
      </mc:AlternateContent>
      <p:sp>
        <p:nvSpPr>
          <p:cNvPr id="20" name="Flèche droite 9"/>
          <p:cNvSpPr/>
          <p:nvPr/>
        </p:nvSpPr>
        <p:spPr>
          <a:xfrm>
            <a:off x="2626303" y="2675455"/>
            <a:ext cx="249554" cy="243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1" name="Flèche droite 9"/>
          <p:cNvSpPr/>
          <p:nvPr/>
        </p:nvSpPr>
        <p:spPr>
          <a:xfrm>
            <a:off x="5629226" y="2664906"/>
            <a:ext cx="249554" cy="243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2" name="Flèche droite 9"/>
          <p:cNvSpPr/>
          <p:nvPr/>
        </p:nvSpPr>
        <p:spPr>
          <a:xfrm>
            <a:off x="8589945" y="2674162"/>
            <a:ext cx="249554" cy="243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3" name="Flèche droite 9"/>
          <p:cNvSpPr/>
          <p:nvPr/>
        </p:nvSpPr>
        <p:spPr>
          <a:xfrm>
            <a:off x="11774879" y="2632093"/>
            <a:ext cx="249554" cy="243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4" name="Flèche droite 9"/>
          <p:cNvSpPr/>
          <p:nvPr/>
        </p:nvSpPr>
        <p:spPr>
          <a:xfrm>
            <a:off x="5404402" y="5099664"/>
            <a:ext cx="249554" cy="243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0"/>
          <p:cNvPicPr>
            <a:picLocks noChangeAspect="1"/>
          </p:cNvPicPr>
          <p:nvPr/>
        </p:nvPicPr>
        <p:blipFill rotWithShape="1">
          <a:blip r:embed="rId3" cstate="print">
            <a:extLst>
              <a:ext uri="{28A0092B-C50C-407E-A947-70E740481C1C}">
                <a14:useLocalDpi xmlns:a14="http://schemas.microsoft.com/office/drawing/2010/main" val="0"/>
              </a:ext>
            </a:extLst>
          </a:blip>
          <a:srcRect t="4619" r="8279"/>
          <a:stretch>
            <a:fillRect/>
          </a:stretch>
        </p:blipFill>
        <p:spPr>
          <a:xfrm>
            <a:off x="335360" y="3895136"/>
            <a:ext cx="3239690" cy="2276425"/>
          </a:xfrm>
          <a:prstGeom prst="rect">
            <a:avLst/>
          </a:prstGeom>
        </p:spPr>
      </p:pic>
      <p:sp>
        <p:nvSpPr>
          <p:cNvPr id="38" name="矩形 37"/>
          <p:cNvSpPr/>
          <p:nvPr/>
        </p:nvSpPr>
        <p:spPr>
          <a:xfrm>
            <a:off x="3416623" y="4038874"/>
            <a:ext cx="8640959" cy="2583805"/>
          </a:xfrm>
          <a:prstGeom prst="rect">
            <a:avLst/>
          </a:prstGeom>
          <a:solidFill>
            <a:srgbClr val="FFC000">
              <a:alpha val="50000"/>
            </a:srgbClr>
          </a:solidFill>
          <a:ln>
            <a:solidFill>
              <a:srgbClr val="FFC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Image 7"/>
          <p:cNvPicPr>
            <a:picLocks noChangeAspect="1"/>
          </p:cNvPicPr>
          <p:nvPr/>
        </p:nvPicPr>
        <p:blipFill rotWithShape="1">
          <a:blip r:embed="rId4"/>
          <a:srcRect l="13646" t="13474" r="20640" b="5620"/>
          <a:stretch>
            <a:fillRect/>
          </a:stretch>
        </p:blipFill>
        <p:spPr>
          <a:xfrm>
            <a:off x="445461" y="1735136"/>
            <a:ext cx="3117362" cy="2160000"/>
          </a:xfrm>
          <a:prstGeom prst="rect">
            <a:avLst/>
          </a:prstGeom>
        </p:spPr>
      </p:pic>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5"/>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热力学参数优化</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8</a:t>
            </a:fld>
            <a:endParaRPr lang="zh-CN" altLang="en-US" strike="noStrike" noProof="1">
              <a:latin typeface="Calibri" panose="020F0502020204030204" pitchFamily="34" charset="0"/>
              <a:ea typeface="宋体" panose="02010600030101010101" pitchFamily="2" charset="-122"/>
            </a:endParaRPr>
          </a:p>
        </p:txBody>
      </p:sp>
      <p:sp>
        <p:nvSpPr>
          <p:cNvPr id="10" name="文本框 9"/>
          <p:cNvSpPr txBox="1"/>
          <p:nvPr/>
        </p:nvSpPr>
        <p:spPr>
          <a:xfrm>
            <a:off x="576580" y="1268730"/>
            <a:ext cx="3636010" cy="368300"/>
          </a:xfrm>
          <a:prstGeom prst="rect">
            <a:avLst/>
          </a:prstGeom>
          <a:noFill/>
        </p:spPr>
        <p:txBody>
          <a:bodyPr wrap="square" rtlCol="0">
            <a:spAutoFit/>
          </a:bodyPr>
          <a:lstStyle/>
          <a:p>
            <a:r>
              <a:rPr lang="zh-CN" altLang="en-US" b="1" dirty="0"/>
              <a:t>实验结果与参数优化</a:t>
            </a:r>
          </a:p>
        </p:txBody>
      </p:sp>
      <p:sp>
        <p:nvSpPr>
          <p:cNvPr id="15" name="文本框 14"/>
          <p:cNvSpPr txBox="1"/>
          <p:nvPr/>
        </p:nvSpPr>
        <p:spPr>
          <a:xfrm>
            <a:off x="303933" y="6212473"/>
            <a:ext cx="3239690" cy="338554"/>
          </a:xfrm>
          <a:prstGeom prst="rect">
            <a:avLst/>
          </a:prstGeom>
          <a:noFill/>
        </p:spPr>
        <p:txBody>
          <a:bodyPr wrap="square">
            <a:spAutoFit/>
          </a:bodyPr>
          <a:lstStyle/>
          <a:p>
            <a:r>
              <a:rPr lang="zh-CN" altLang="en-US" sz="1600" dirty="0"/>
              <a:t>样品Ni28Cr的温度加载与应力演化</a:t>
            </a:r>
          </a:p>
        </p:txBody>
      </p:sp>
      <p:sp>
        <p:nvSpPr>
          <p:cNvPr id="21" name="矩形 20"/>
          <p:cNvSpPr/>
          <p:nvPr/>
        </p:nvSpPr>
        <p:spPr>
          <a:xfrm>
            <a:off x="3431704" y="1399689"/>
            <a:ext cx="8640959" cy="2583805"/>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540919" y="1472738"/>
            <a:ext cx="8451284" cy="2393272"/>
            <a:chOff x="3540919" y="1472738"/>
            <a:chExt cx="8451284" cy="2393272"/>
          </a:xfrm>
          <a:noFill/>
        </p:grpSpPr>
        <p:pic>
          <p:nvPicPr>
            <p:cNvPr id="16" name="Image 14"/>
            <p:cNvPicPr/>
            <p:nvPr/>
          </p:nvPicPr>
          <p:blipFill rotWithShape="1">
            <a:blip r:embed="rId6"/>
            <a:srcRect l="8686" r="10078"/>
            <a:stretch>
              <a:fillRect/>
            </a:stretch>
          </p:blipFill>
          <p:spPr>
            <a:xfrm>
              <a:off x="6438822" y="1472739"/>
              <a:ext cx="3002850" cy="2393271"/>
            </a:xfrm>
            <a:prstGeom prst="rect">
              <a:avLst/>
            </a:prstGeom>
            <a:grpFill/>
          </p:spPr>
        </p:pic>
        <p:pic>
          <p:nvPicPr>
            <p:cNvPr id="17" name="Image 15"/>
            <p:cNvPicPr/>
            <p:nvPr/>
          </p:nvPicPr>
          <p:blipFill>
            <a:blip r:embed="rId7"/>
            <a:stretch>
              <a:fillRect/>
            </a:stretch>
          </p:blipFill>
          <p:spPr>
            <a:xfrm>
              <a:off x="9249418" y="1472738"/>
              <a:ext cx="2742785" cy="2393271"/>
            </a:xfrm>
            <a:prstGeom prst="rect">
              <a:avLst/>
            </a:prstGeom>
            <a:grpFill/>
          </p:spPr>
        </p:pic>
        <p:pic>
          <p:nvPicPr>
            <p:cNvPr id="18" name="Image 19"/>
            <p:cNvPicPr/>
            <p:nvPr/>
          </p:nvPicPr>
          <p:blipFill>
            <a:blip r:embed="rId8"/>
            <a:stretch>
              <a:fillRect/>
            </a:stretch>
          </p:blipFill>
          <p:spPr>
            <a:xfrm>
              <a:off x="3540919" y="1472739"/>
              <a:ext cx="3050308" cy="2393270"/>
            </a:xfrm>
            <a:prstGeom prst="rect">
              <a:avLst/>
            </a:prstGeom>
            <a:grpFill/>
          </p:spPr>
        </p:pic>
      </p:grpSp>
      <p:sp>
        <p:nvSpPr>
          <p:cNvPr id="22" name="ZoneTexte 20"/>
          <p:cNvSpPr txBox="1"/>
          <p:nvPr/>
        </p:nvSpPr>
        <p:spPr>
          <a:xfrm>
            <a:off x="9796326" y="1603655"/>
            <a:ext cx="960496"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rgbClr val="0070C0"/>
                </a:solidFill>
              </a:rPr>
              <a:t>(c) 700</a:t>
            </a:r>
            <a:r>
              <a:rPr lang="zh-CN" altLang="en-US" sz="1600" dirty="0">
                <a:solidFill>
                  <a:srgbClr val="0070C0"/>
                </a:solidFill>
              </a:rPr>
              <a:t>℃</a:t>
            </a:r>
            <a:endParaRPr lang="fr-FR" sz="1600" dirty="0">
              <a:solidFill>
                <a:srgbClr val="0070C0"/>
              </a:solidFill>
            </a:endParaRPr>
          </a:p>
        </p:txBody>
      </p:sp>
      <p:sp>
        <p:nvSpPr>
          <p:cNvPr id="23" name="ZoneTexte 21"/>
          <p:cNvSpPr txBox="1"/>
          <p:nvPr/>
        </p:nvSpPr>
        <p:spPr>
          <a:xfrm>
            <a:off x="4167938" y="1628914"/>
            <a:ext cx="1120097"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rgbClr val="FF0000"/>
                </a:solidFill>
              </a:rPr>
              <a:t>(a) 900</a:t>
            </a:r>
            <a:r>
              <a:rPr lang="zh-CN" altLang="en-US" sz="1600" dirty="0">
                <a:solidFill>
                  <a:srgbClr val="FF0000"/>
                </a:solidFill>
              </a:rPr>
              <a:t>℃</a:t>
            </a:r>
            <a:endParaRPr lang="fr-FR" sz="1600" dirty="0">
              <a:solidFill>
                <a:srgbClr val="FF0000"/>
              </a:solidFill>
            </a:endParaRPr>
          </a:p>
        </p:txBody>
      </p:sp>
      <p:sp>
        <p:nvSpPr>
          <p:cNvPr id="24" name="ZoneTexte 22"/>
          <p:cNvSpPr txBox="1"/>
          <p:nvPr/>
        </p:nvSpPr>
        <p:spPr>
          <a:xfrm>
            <a:off x="7014726" y="1637030"/>
            <a:ext cx="1083905"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rgbClr val="FF9900"/>
                </a:solidFill>
              </a:rPr>
              <a:t>(b) 800</a:t>
            </a:r>
            <a:r>
              <a:rPr lang="zh-CN" altLang="en-US" sz="1600" dirty="0">
                <a:solidFill>
                  <a:srgbClr val="FF9900"/>
                </a:solidFill>
              </a:rPr>
              <a:t>℃</a:t>
            </a:r>
            <a:endParaRPr lang="fr-FR" sz="1600" dirty="0">
              <a:solidFill>
                <a:srgbClr val="FF9900"/>
              </a:solidFill>
            </a:endParaRPr>
          </a:p>
        </p:txBody>
      </p:sp>
      <p:pic>
        <p:nvPicPr>
          <p:cNvPr id="29" name="Image 15"/>
          <p:cNvPicPr>
            <a:picLocks noChangeAspect="1"/>
          </p:cNvPicPr>
          <p:nvPr/>
        </p:nvPicPr>
        <p:blipFill>
          <a:blip r:embed="rId9"/>
          <a:stretch>
            <a:fillRect/>
          </a:stretch>
        </p:blipFill>
        <p:spPr>
          <a:xfrm>
            <a:off x="6327934" y="4168748"/>
            <a:ext cx="2864410" cy="2212580"/>
          </a:xfrm>
          <a:prstGeom prst="rect">
            <a:avLst/>
          </a:prstGeom>
        </p:spPr>
      </p:pic>
      <p:pic>
        <p:nvPicPr>
          <p:cNvPr id="30" name="Image 16"/>
          <p:cNvPicPr>
            <a:picLocks noChangeAspect="1"/>
          </p:cNvPicPr>
          <p:nvPr/>
        </p:nvPicPr>
        <p:blipFill rotWithShape="1">
          <a:blip r:embed="rId10"/>
          <a:srcRect b="2441"/>
          <a:stretch>
            <a:fillRect/>
          </a:stretch>
        </p:blipFill>
        <p:spPr bwMode="auto">
          <a:xfrm>
            <a:off x="9175667" y="4168747"/>
            <a:ext cx="2816535" cy="2209329"/>
          </a:xfrm>
          <a:prstGeom prst="rect">
            <a:avLst/>
          </a:prstGeom>
          <a:ln>
            <a:noFill/>
          </a:ln>
        </p:spPr>
      </p:pic>
      <p:sp>
        <p:nvSpPr>
          <p:cNvPr id="19" name="文本框 18"/>
          <p:cNvSpPr txBox="1"/>
          <p:nvPr/>
        </p:nvSpPr>
        <p:spPr>
          <a:xfrm>
            <a:off x="3518536" y="4127232"/>
            <a:ext cx="2922309" cy="2133405"/>
          </a:xfrm>
          <a:prstGeom prst="rect">
            <a:avLst/>
          </a:prstGeom>
          <a:noFill/>
        </p:spPr>
        <p:txBody>
          <a:bodyPr wrap="square" rtlCol="0">
            <a:spAutoFit/>
          </a:bodyPr>
          <a:lstStyle/>
          <a:p>
            <a:pPr>
              <a:lnSpc>
                <a:spcPts val="2300"/>
              </a:lnSpc>
            </a:pPr>
            <a:r>
              <a:rPr lang="zh-CN" altLang="en-US" sz="1600" dirty="0"/>
              <a:t>待优化参数：</a:t>
            </a:r>
            <a:r>
              <a:rPr lang="en-US" altLang="zh-CN" sz="1600" dirty="0"/>
              <a:t>Dox</a:t>
            </a:r>
            <a:r>
              <a:rPr lang="zh-CN" altLang="en-US" sz="1600" dirty="0"/>
              <a:t>，</a:t>
            </a:r>
            <a:r>
              <a:rPr lang="en-US" altLang="zh-CN" sz="1600" dirty="0" err="1"/>
              <a:t>Jox</a:t>
            </a:r>
            <a:endParaRPr lang="en-US" altLang="zh-CN" sz="1600" dirty="0"/>
          </a:p>
          <a:p>
            <a:pPr>
              <a:lnSpc>
                <a:spcPts val="2300"/>
              </a:lnSpc>
            </a:pPr>
            <a:r>
              <a:rPr lang="zh-CN" altLang="en-US" sz="1600" b="1" dirty="0">
                <a:solidFill>
                  <a:srgbClr val="FF0000"/>
                </a:solidFill>
              </a:rPr>
              <a:t>在</a:t>
            </a:r>
            <a:r>
              <a:rPr lang="en-US" altLang="zh-CN" sz="1600" b="1" dirty="0">
                <a:solidFill>
                  <a:srgbClr val="FF0000"/>
                </a:solidFill>
              </a:rPr>
              <a:t>900℃</a:t>
            </a:r>
            <a:r>
              <a:rPr lang="zh-CN" altLang="en-US" sz="1600" b="1" dirty="0">
                <a:solidFill>
                  <a:srgbClr val="FF0000"/>
                </a:solidFill>
              </a:rPr>
              <a:t>、</a:t>
            </a:r>
            <a:r>
              <a:rPr lang="en-US" altLang="zh-CN" sz="1600" b="1" dirty="0">
                <a:solidFill>
                  <a:srgbClr val="FF0000"/>
                </a:solidFill>
              </a:rPr>
              <a:t>800℃</a:t>
            </a:r>
            <a:r>
              <a:rPr lang="zh-CN" altLang="en-US" sz="1600" b="1" dirty="0">
                <a:solidFill>
                  <a:srgbClr val="FF0000"/>
                </a:solidFill>
              </a:rPr>
              <a:t>和</a:t>
            </a:r>
            <a:r>
              <a:rPr lang="en-US" altLang="zh-CN" sz="1600" b="1" dirty="0">
                <a:solidFill>
                  <a:srgbClr val="FF0000"/>
                </a:solidFill>
              </a:rPr>
              <a:t>700℃</a:t>
            </a:r>
            <a:r>
              <a:rPr lang="zh-CN" altLang="en-US" sz="1600" b="1" dirty="0">
                <a:solidFill>
                  <a:srgbClr val="FF0000"/>
                </a:solidFill>
              </a:rPr>
              <a:t>，</a:t>
            </a:r>
            <a:r>
              <a:rPr lang="en-US" altLang="zh-CN" sz="1600" b="1" dirty="0">
                <a:solidFill>
                  <a:srgbClr val="FF0000"/>
                </a:solidFill>
              </a:rPr>
              <a:t>Dox</a:t>
            </a:r>
            <a:r>
              <a:rPr lang="zh-CN" altLang="en-US" sz="1600" b="1" dirty="0">
                <a:solidFill>
                  <a:srgbClr val="FF0000"/>
                </a:solidFill>
              </a:rPr>
              <a:t>等于</a:t>
            </a:r>
            <a:r>
              <a:rPr lang="en-US" altLang="zh-CN" sz="1600" b="1" dirty="0">
                <a:solidFill>
                  <a:srgbClr val="FF0000"/>
                </a:solidFill>
              </a:rPr>
              <a:t>0</a:t>
            </a:r>
            <a:r>
              <a:rPr lang="zh-CN" altLang="en-US" sz="1600" b="1" dirty="0">
                <a:solidFill>
                  <a:srgbClr val="FF0000"/>
                </a:solidFill>
              </a:rPr>
              <a:t>。</a:t>
            </a:r>
            <a:endParaRPr lang="en-US" altLang="zh-CN" sz="1600" dirty="0">
              <a:solidFill>
                <a:srgbClr val="FF0000"/>
              </a:solidFill>
            </a:endParaRPr>
          </a:p>
          <a:p>
            <a:pPr>
              <a:lnSpc>
                <a:spcPts val="2300"/>
              </a:lnSpc>
            </a:pPr>
            <a:r>
              <a:rPr lang="en-US" altLang="zh-CN" sz="1600" dirty="0"/>
              <a:t>1.</a:t>
            </a:r>
            <a:r>
              <a:rPr lang="zh-CN" altLang="en-US" sz="1600" dirty="0"/>
              <a:t>优化低温粘塑性参数</a:t>
            </a:r>
            <a:r>
              <a:rPr lang="en-US" altLang="zh-CN" sz="1600" dirty="0" err="1"/>
              <a:t>Jox</a:t>
            </a:r>
            <a:endParaRPr lang="en-US" altLang="zh-CN" sz="1600" dirty="0"/>
          </a:p>
          <a:p>
            <a:pPr>
              <a:lnSpc>
                <a:spcPts val="2300"/>
              </a:lnSpc>
            </a:pPr>
            <a:r>
              <a:rPr lang="en-US" altLang="zh-CN" sz="1600" dirty="0"/>
              <a:t>2.</a:t>
            </a:r>
            <a:r>
              <a:rPr lang="zh-CN" altLang="en-US" sz="1600" dirty="0"/>
              <a:t>反推高温粘塑性参数</a:t>
            </a:r>
            <a:r>
              <a:rPr lang="en-US" altLang="zh-CN" sz="1600" dirty="0" err="1"/>
              <a:t>Jox</a:t>
            </a:r>
            <a:endParaRPr lang="en-US" altLang="zh-CN" sz="1600" dirty="0"/>
          </a:p>
          <a:p>
            <a:pPr>
              <a:lnSpc>
                <a:spcPts val="2300"/>
              </a:lnSpc>
            </a:pPr>
            <a:r>
              <a:rPr lang="en-US" altLang="zh-CN" sz="1600" dirty="0"/>
              <a:t>3.</a:t>
            </a:r>
            <a:r>
              <a:rPr lang="zh-CN" altLang="en-US" sz="1600" dirty="0"/>
              <a:t>优化高温粘塑性参数</a:t>
            </a:r>
            <a:r>
              <a:rPr lang="en-US" altLang="zh-CN" sz="1600" dirty="0" err="1"/>
              <a:t>Jox</a:t>
            </a:r>
            <a:r>
              <a:rPr lang="zh-CN" altLang="en-US" sz="1600" dirty="0"/>
              <a:t>与氧化层生长参数</a:t>
            </a:r>
            <a:r>
              <a:rPr lang="en-US" altLang="zh-CN" sz="1600" dirty="0"/>
              <a:t>Dox</a:t>
            </a:r>
            <a:endParaRPr lang="zh-CN" alt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271464" y="904875"/>
            <a:ext cx="91450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74" name="图片 6"/>
          <p:cNvPicPr>
            <a:picLocks noChangeAspect="1"/>
          </p:cNvPicPr>
          <p:nvPr/>
        </p:nvPicPr>
        <p:blipFill>
          <a:blip r:embed="rId3"/>
          <a:stretch>
            <a:fillRect/>
          </a:stretch>
        </p:blipFill>
        <p:spPr>
          <a:xfrm>
            <a:off x="576263" y="194469"/>
            <a:ext cx="1190625" cy="801687"/>
          </a:xfrm>
          <a:prstGeom prst="rect">
            <a:avLst/>
          </a:prstGeom>
          <a:noFill/>
          <a:ln w="9525">
            <a:noFill/>
          </a:ln>
        </p:spPr>
      </p:pic>
      <p:grpSp>
        <p:nvGrpSpPr>
          <p:cNvPr id="2" name="组合 1"/>
          <p:cNvGrpSpPr/>
          <p:nvPr/>
        </p:nvGrpSpPr>
        <p:grpSpPr>
          <a:xfrm>
            <a:off x="10704512" y="270669"/>
            <a:ext cx="792163" cy="779462"/>
            <a:chOff x="9472613" y="287338"/>
            <a:chExt cx="792163" cy="779462"/>
          </a:xfrm>
        </p:grpSpPr>
        <p:sp>
          <p:nvSpPr>
            <p:cNvPr id="8" name="矩形 7"/>
            <p:cNvSpPr/>
            <p:nvPr/>
          </p:nvSpPr>
          <p:spPr>
            <a:xfrm>
              <a:off x="9472613" y="287338"/>
              <a:ext cx="647700" cy="6159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9796463" y="603250"/>
              <a:ext cx="468313" cy="4635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077" name="TextBox 11"/>
          <p:cNvSpPr txBox="1"/>
          <p:nvPr/>
        </p:nvSpPr>
        <p:spPr>
          <a:xfrm>
            <a:off x="3575050" y="476250"/>
            <a:ext cx="4897438" cy="368300"/>
          </a:xfrm>
          <a:prstGeom prst="rect">
            <a:avLst/>
          </a:prstGeom>
          <a:noFill/>
          <a:ln w="9525">
            <a:noFill/>
          </a:ln>
        </p:spPr>
        <p:txBody>
          <a:bodyPr anchor="t" anchorCtr="0">
            <a:spAutoFit/>
          </a:bodyPr>
          <a:lstStyle/>
          <a:p>
            <a:pPr algn="ctr"/>
            <a:r>
              <a:rPr lang="zh-CN" altLang="en-US" b="1" dirty="0">
                <a:solidFill>
                  <a:srgbClr val="0070C0"/>
                </a:solidFill>
                <a:latin typeface="黑体" panose="02010609060101010101" charset="-122"/>
                <a:ea typeface="黑体" panose="02010609060101010101" charset="-122"/>
              </a:rPr>
              <a:t>应力空间分布</a:t>
            </a:r>
          </a:p>
        </p:txBody>
      </p:sp>
      <p:sp>
        <p:nvSpPr>
          <p:cNvPr id="4" name="灯片编号占位符 3"/>
          <p:cNvSpPr>
            <a:spLocks noGrp="1"/>
          </p:cNvSpPr>
          <p:nvPr>
            <p:ph type="sldNum" sz="quarter" idx="12"/>
          </p:nvPr>
        </p:nvSpPr>
        <p:spPr/>
        <p:txBody>
          <a:bodyPr/>
          <a:lstStyle/>
          <a:p>
            <a:pPr lvl="0" fontAlgn="base">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9</a:t>
            </a:fld>
            <a:endParaRPr lang="zh-CN" altLang="en-US" strike="noStrike" noProof="1">
              <a:latin typeface="Calibri" panose="020F0502020204030204" pitchFamily="34" charset="0"/>
              <a:ea typeface="宋体" panose="02010600030101010101" pitchFamily="2" charset="-122"/>
            </a:endParaRPr>
          </a:p>
        </p:txBody>
      </p:sp>
      <p:pic>
        <p:nvPicPr>
          <p:cNvPr id="10" name="Image 12"/>
          <p:cNvPicPr>
            <a:picLocks noChangeAspect="1"/>
          </p:cNvPicPr>
          <p:nvPr/>
        </p:nvPicPr>
        <p:blipFill>
          <a:blip r:embed="rId4"/>
          <a:stretch>
            <a:fillRect/>
          </a:stretch>
        </p:blipFill>
        <p:spPr>
          <a:xfrm>
            <a:off x="335360" y="3073544"/>
            <a:ext cx="4347094" cy="3451800"/>
          </a:xfrm>
          <a:prstGeom prst="rect">
            <a:avLst/>
          </a:prstGeom>
        </p:spPr>
      </p:pic>
      <p:sp>
        <p:nvSpPr>
          <p:cNvPr id="11" name="文本框 10"/>
          <p:cNvSpPr txBox="1"/>
          <p:nvPr/>
        </p:nvSpPr>
        <p:spPr>
          <a:xfrm>
            <a:off x="576580" y="1268730"/>
            <a:ext cx="3636010" cy="368300"/>
          </a:xfrm>
          <a:prstGeom prst="rect">
            <a:avLst/>
          </a:prstGeom>
          <a:noFill/>
        </p:spPr>
        <p:txBody>
          <a:bodyPr wrap="square" rtlCol="0">
            <a:spAutoFit/>
          </a:bodyPr>
          <a:lstStyle/>
          <a:p>
            <a:r>
              <a:rPr lang="zh-CN" altLang="en-US" b="1" dirty="0"/>
              <a:t>实验结果</a:t>
            </a:r>
          </a:p>
        </p:txBody>
      </p:sp>
      <p:pic>
        <p:nvPicPr>
          <p:cNvPr id="12" name="Image 4"/>
          <p:cNvPicPr/>
          <p:nvPr/>
        </p:nvPicPr>
        <p:blipFill>
          <a:blip r:embed="rId5"/>
          <a:stretch>
            <a:fillRect/>
          </a:stretch>
        </p:blipFill>
        <p:spPr bwMode="auto">
          <a:xfrm>
            <a:off x="5252815" y="1175233"/>
            <a:ext cx="2885658" cy="2334081"/>
          </a:xfrm>
          <a:prstGeom prst="rect">
            <a:avLst/>
          </a:prstGeom>
          <a:ln>
            <a:solidFill>
              <a:srgbClr val="FF0000"/>
            </a:solidFill>
          </a:ln>
        </p:spPr>
      </p:pic>
      <p:pic>
        <p:nvPicPr>
          <p:cNvPr id="13" name="Image 5"/>
          <p:cNvPicPr/>
          <p:nvPr/>
        </p:nvPicPr>
        <p:blipFill>
          <a:blip r:embed="rId6"/>
          <a:stretch>
            <a:fillRect/>
          </a:stretch>
        </p:blipFill>
        <p:spPr bwMode="auto">
          <a:xfrm>
            <a:off x="8203439" y="1170369"/>
            <a:ext cx="2906452" cy="2331262"/>
          </a:xfrm>
          <a:prstGeom prst="rect">
            <a:avLst/>
          </a:prstGeom>
          <a:ln>
            <a:solidFill>
              <a:srgbClr val="FF6600"/>
            </a:solidFill>
          </a:ln>
        </p:spPr>
      </p:pic>
      <p:pic>
        <p:nvPicPr>
          <p:cNvPr id="14" name="Image 6"/>
          <p:cNvPicPr/>
          <p:nvPr/>
        </p:nvPicPr>
        <p:blipFill>
          <a:blip r:embed="rId7"/>
          <a:stretch>
            <a:fillRect/>
          </a:stretch>
        </p:blipFill>
        <p:spPr bwMode="auto">
          <a:xfrm>
            <a:off x="5252815" y="3569558"/>
            <a:ext cx="2882045" cy="2105219"/>
          </a:xfrm>
          <a:prstGeom prst="rect">
            <a:avLst/>
          </a:prstGeom>
          <a:ln>
            <a:solidFill>
              <a:srgbClr val="0070C0"/>
            </a:solidFill>
          </a:ln>
        </p:spPr>
      </p:pic>
      <p:pic>
        <p:nvPicPr>
          <p:cNvPr id="15" name="Image 8"/>
          <p:cNvPicPr/>
          <p:nvPr/>
        </p:nvPicPr>
        <p:blipFill>
          <a:blip r:embed="rId8"/>
          <a:stretch>
            <a:fillRect/>
          </a:stretch>
        </p:blipFill>
        <p:spPr bwMode="auto">
          <a:xfrm>
            <a:off x="8203439" y="3577483"/>
            <a:ext cx="2906453" cy="2110148"/>
          </a:xfrm>
          <a:prstGeom prst="rect">
            <a:avLst/>
          </a:prstGeom>
          <a:ln>
            <a:solidFill>
              <a:srgbClr val="00B050"/>
            </a:solidFill>
          </a:ln>
        </p:spPr>
      </p:pic>
      <p:sp>
        <p:nvSpPr>
          <p:cNvPr id="16" name="ZoneTexte 2"/>
          <p:cNvSpPr txBox="1"/>
          <p:nvPr/>
        </p:nvSpPr>
        <p:spPr>
          <a:xfrm>
            <a:off x="7737396" y="1339684"/>
            <a:ext cx="473499"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rgbClr val="FF0000"/>
                </a:solidFill>
              </a:rPr>
              <a:t>(a)</a:t>
            </a:r>
          </a:p>
        </p:txBody>
      </p:sp>
      <p:sp>
        <p:nvSpPr>
          <p:cNvPr id="17" name="ZoneTexte 10"/>
          <p:cNvSpPr txBox="1"/>
          <p:nvPr/>
        </p:nvSpPr>
        <p:spPr>
          <a:xfrm>
            <a:off x="10577881" y="1289332"/>
            <a:ext cx="473499"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rgbClr val="FF9900"/>
                </a:solidFill>
              </a:rPr>
              <a:t>(b)</a:t>
            </a:r>
          </a:p>
        </p:txBody>
      </p:sp>
      <p:sp>
        <p:nvSpPr>
          <p:cNvPr id="18" name="ZoneTexte 11"/>
          <p:cNvSpPr txBox="1"/>
          <p:nvPr/>
        </p:nvSpPr>
        <p:spPr>
          <a:xfrm>
            <a:off x="7729940" y="3610394"/>
            <a:ext cx="473499"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rgbClr val="0070C0"/>
                </a:solidFill>
              </a:rPr>
              <a:t>(c)</a:t>
            </a:r>
          </a:p>
        </p:txBody>
      </p:sp>
      <p:sp>
        <p:nvSpPr>
          <p:cNvPr id="19" name="ZoneTexte 12"/>
          <p:cNvSpPr txBox="1"/>
          <p:nvPr/>
        </p:nvSpPr>
        <p:spPr>
          <a:xfrm>
            <a:off x="10554863" y="3615183"/>
            <a:ext cx="473499"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600" dirty="0">
                <a:solidFill>
                  <a:srgbClr val="00B050"/>
                </a:solidFill>
              </a:rPr>
              <a:t>(d)</a:t>
            </a:r>
          </a:p>
        </p:txBody>
      </p:sp>
      <p:pic>
        <p:nvPicPr>
          <p:cNvPr id="20" name="Image 5"/>
          <p:cNvPicPr>
            <a:picLocks noChangeAspect="1"/>
          </p:cNvPicPr>
          <p:nvPr/>
        </p:nvPicPr>
        <p:blipFill>
          <a:blip r:embed="rId9"/>
          <a:stretch>
            <a:fillRect/>
          </a:stretch>
        </p:blipFill>
        <p:spPr bwMode="auto">
          <a:xfrm>
            <a:off x="1082109" y="1608497"/>
            <a:ext cx="2622687" cy="1440000"/>
          </a:xfrm>
          <a:prstGeom prst="rect">
            <a:avLst/>
          </a:prstGeom>
        </p:spPr>
      </p:pic>
      <p:sp>
        <p:nvSpPr>
          <p:cNvPr id="21" name="文本框 20"/>
          <p:cNvSpPr txBox="1"/>
          <p:nvPr/>
        </p:nvSpPr>
        <p:spPr>
          <a:xfrm>
            <a:off x="5181656" y="5763483"/>
            <a:ext cx="6096000" cy="584775"/>
          </a:xfrm>
          <a:prstGeom prst="rect">
            <a:avLst/>
          </a:prstGeom>
          <a:noFill/>
        </p:spPr>
        <p:txBody>
          <a:bodyPr wrap="square">
            <a:spAutoFit/>
          </a:bodyPr>
          <a:lstStyle/>
          <a:p>
            <a:r>
              <a:rPr lang="zh-CN" altLang="en-US" sz="1600" dirty="0"/>
              <a:t>三个旋转方向的平均应力的空间分布，样品</a:t>
            </a:r>
            <a:r>
              <a:rPr lang="zh-CN" altLang="en-US" sz="1600" dirty="0">
                <a:solidFill>
                  <a:srgbClr val="FF0000"/>
                </a:solidFill>
              </a:rPr>
              <a:t>Cyl_T1000_1h（a）</a:t>
            </a:r>
            <a:r>
              <a:rPr lang="zh-CN" altLang="en-US" sz="1600" dirty="0"/>
              <a:t>、</a:t>
            </a:r>
            <a:r>
              <a:rPr lang="zh-CN" altLang="en-US" sz="1600" dirty="0">
                <a:solidFill>
                  <a:srgbClr val="FFC000"/>
                </a:solidFill>
              </a:rPr>
              <a:t>Cyl_T1000_5h（b）</a:t>
            </a:r>
            <a:r>
              <a:rPr lang="zh-CN" altLang="en-US" sz="1600" dirty="0"/>
              <a:t>、</a:t>
            </a:r>
            <a:r>
              <a:rPr lang="zh-CN" altLang="en-US" sz="1600" dirty="0">
                <a:solidFill>
                  <a:srgbClr val="0070C0"/>
                </a:solidFill>
              </a:rPr>
              <a:t>Rec_T900_10h（c）</a:t>
            </a:r>
            <a:r>
              <a:rPr lang="zh-CN" altLang="en-US" sz="1600" dirty="0"/>
              <a:t>、</a:t>
            </a:r>
            <a:r>
              <a:rPr lang="zh-CN" altLang="en-US" sz="1600" dirty="0">
                <a:solidFill>
                  <a:srgbClr val="00B050"/>
                </a:solidFill>
              </a:rPr>
              <a:t>Rec_T800_10h（d）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1245</Words>
  <Application>Microsoft Office PowerPoint</Application>
  <PresentationFormat>宽屏</PresentationFormat>
  <Paragraphs>225</Paragraphs>
  <Slides>17</Slides>
  <Notes>16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Adobe 黑体 Std R</vt:lpstr>
      <vt:lpstr>黑体</vt:lpstr>
      <vt:lpstr>Arial</vt:lpstr>
      <vt:lpstr>Calibri</vt:lpstr>
      <vt:lpstr>Cambria Math</vt:lpstr>
      <vt:lpstr>Palatino Linotype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camille</dc:creator>
  <cp:lastModifiedBy>王 智茂</cp:lastModifiedBy>
  <cp:revision>98</cp:revision>
  <dcterms:created xsi:type="dcterms:W3CDTF">2012-06-26T09:43:00Z</dcterms:created>
  <dcterms:modified xsi:type="dcterms:W3CDTF">2022-06-27T07:49:37Z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1633DCC9EB4C4BE3B89865C6C4B7740C</vt:lpwstr>
  </property>
  <property fmtid="{D5CDD505-2E9C-101B-9397-08002B2CF9AE}" pid="3" name="KSOProductBuildVer">
    <vt:lpwstr>2052-11.1.0.11636</vt:lpwstr>
  </property>
</Properties>
</file>