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6" r:id="rId1"/>
  </p:sldMasterIdLst>
  <p:notesMasterIdLst>
    <p:notesMasterId r:id="rId17"/>
  </p:notesMasterIdLst>
  <p:handoutMasterIdLst>
    <p:handoutMasterId r:id="rId18"/>
  </p:handoutMasterIdLst>
  <p:sldIdLst>
    <p:sldId id="407" r:id="rId2"/>
    <p:sldId id="408" r:id="rId3"/>
    <p:sldId id="433" r:id="rId4"/>
    <p:sldId id="435" r:id="rId5"/>
    <p:sldId id="436" r:id="rId6"/>
    <p:sldId id="422" r:id="rId7"/>
    <p:sldId id="425" r:id="rId8"/>
    <p:sldId id="426" r:id="rId9"/>
    <p:sldId id="427" r:id="rId10"/>
    <p:sldId id="429" r:id="rId11"/>
    <p:sldId id="428" r:id="rId12"/>
    <p:sldId id="430" r:id="rId13"/>
    <p:sldId id="437" r:id="rId14"/>
    <p:sldId id="438" r:id="rId15"/>
    <p:sldId id="439" r:id="rId16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60E2"/>
    <a:srgbClr val="569BDB"/>
    <a:srgbClr val="3C93D0"/>
    <a:srgbClr val="E4E3DF"/>
    <a:srgbClr val="4391C4"/>
    <a:srgbClr val="3690B9"/>
    <a:srgbClr val="3F99C7"/>
    <a:srgbClr val="4091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13" autoAdjust="0"/>
    <p:restoredTop sz="96102" autoAdjust="0"/>
  </p:normalViewPr>
  <p:slideViewPr>
    <p:cSldViewPr>
      <p:cViewPr varScale="1">
        <p:scale>
          <a:sx n="88" d="100"/>
          <a:sy n="88" d="100"/>
        </p:scale>
        <p:origin x="276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2763" y="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D511783C-1E9B-7714-7787-B42481E5F07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9576D882-21C9-1F26-4550-EDC2283BF20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9636" name="Rectangle 4">
            <a:extLst>
              <a:ext uri="{FF2B5EF4-FFF2-40B4-BE49-F238E27FC236}">
                <a16:creationId xmlns:a16="http://schemas.microsoft.com/office/drawing/2014/main" id="{D4F3CE24-CAF1-C095-0BDE-33C7E64AE7C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9637" name="Rectangle 5">
            <a:extLst>
              <a:ext uri="{FF2B5EF4-FFF2-40B4-BE49-F238E27FC236}">
                <a16:creationId xmlns:a16="http://schemas.microsoft.com/office/drawing/2014/main" id="{8ADBB527-F413-2B7A-8079-25083B73B84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DCD3F82-F783-4883-A21E-D08C478E53C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71570148-9E87-C857-78F8-C0551FAF1D1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D9106EED-8F78-A22E-A3D8-D0CA06981ED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6D1AE490-4CF2-A49D-1859-E3366A3F535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8613" name="Rectangle 5">
            <a:extLst>
              <a:ext uri="{FF2B5EF4-FFF2-40B4-BE49-F238E27FC236}">
                <a16:creationId xmlns:a16="http://schemas.microsoft.com/office/drawing/2014/main" id="{5DDE4DFA-55F0-8D1C-8527-6F39F3806DE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8614" name="Rectangle 6">
            <a:extLst>
              <a:ext uri="{FF2B5EF4-FFF2-40B4-BE49-F238E27FC236}">
                <a16:creationId xmlns:a16="http://schemas.microsoft.com/office/drawing/2014/main" id="{2BF73A7C-02D8-6776-4FD0-8C3CEEFBCB3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8615" name="Rectangle 7">
            <a:extLst>
              <a:ext uri="{FF2B5EF4-FFF2-40B4-BE49-F238E27FC236}">
                <a16:creationId xmlns:a16="http://schemas.microsoft.com/office/drawing/2014/main" id="{BB4AC0A9-A9B5-F2A3-A7CF-DB53513784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5186954-73D1-452D-BA1A-82AF2A35E06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>
            <a:extLst>
              <a:ext uri="{FF2B5EF4-FFF2-40B4-BE49-F238E27FC236}">
                <a16:creationId xmlns:a16="http://schemas.microsoft.com/office/drawing/2014/main" id="{DE771E7B-AB5C-E740-2EA1-988CED276F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备注占位符 2">
            <a:extLst>
              <a:ext uri="{FF2B5EF4-FFF2-40B4-BE49-F238E27FC236}">
                <a16:creationId xmlns:a16="http://schemas.microsoft.com/office/drawing/2014/main" id="{D2CDD5DA-D611-C934-E9F3-4514F34843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7D97EAD-2703-EDA9-2904-FB0FC24FF8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7186C2-69B2-453C-8A3E-C4BA778C1320}" type="slidenum">
              <a:rPr lang="en-US" altLang="zh-CN" smtClean="0"/>
              <a:pPr>
                <a:defRPr/>
              </a:pPr>
              <a:t>8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A6299ED-CEDA-9A3E-1349-5906241B75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lum bright="70000" contrast="-70000"/>
          </a:blip>
          <a:srcRect/>
          <a:stretch/>
        </p:blipFill>
        <p:spPr>
          <a:xfrm>
            <a:off x="-36622" y="561260"/>
            <a:ext cx="12228623" cy="5154506"/>
          </a:xfrm>
          <a:prstGeom prst="rect">
            <a:avLst/>
          </a:prstGeom>
          <a:noFill/>
          <a:ln w="0">
            <a:noFill/>
          </a:ln>
          <a:effectLst>
            <a:softEdge rad="660400"/>
          </a:effectLst>
        </p:spPr>
      </p:pic>
      <p:pic>
        <p:nvPicPr>
          <p:cNvPr id="5" name="图片 7">
            <a:extLst>
              <a:ext uri="{FF2B5EF4-FFF2-40B4-BE49-F238E27FC236}">
                <a16:creationId xmlns:a16="http://schemas.microsoft.com/office/drawing/2014/main" id="{45E130F7-0BA0-0B20-7F8B-FB09991F727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9150" y="5619750"/>
            <a:ext cx="2452688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8">
            <a:extLst>
              <a:ext uri="{FF2B5EF4-FFF2-40B4-BE49-F238E27FC236}">
                <a16:creationId xmlns:a16="http://schemas.microsoft.com/office/drawing/2014/main" id="{8413642B-C5FB-9509-21FD-F3763C195B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03188"/>
            <a:ext cx="35687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21CAD2F3-9A59-BAA9-22D6-915AB81732FD}"/>
              </a:ext>
            </a:extLst>
          </p:cNvPr>
          <p:cNvSpPr txBox="1"/>
          <p:nvPr userDrawn="1"/>
        </p:nvSpPr>
        <p:spPr>
          <a:xfrm>
            <a:off x="3497263" y="6126163"/>
            <a:ext cx="6381750" cy="523875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38000"/>
              </a:srgbClr>
            </a:outerShdw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latin typeface="华文行楷" panose="02010800040101010101" pitchFamily="2" charset="-122"/>
                <a:ea typeface="华文行楷" panose="02010800040101010101" pitchFamily="2" charset="-122"/>
              </a:rPr>
              <a:t>中国科学院高能物理研究所东莞研究部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4E9A8CD-4355-3D40-47DD-B2479EB08D53}"/>
              </a:ext>
            </a:extLst>
          </p:cNvPr>
          <p:cNvSpPr txBox="1"/>
          <p:nvPr userDrawn="1"/>
        </p:nvSpPr>
        <p:spPr>
          <a:xfrm>
            <a:off x="2474913" y="150813"/>
            <a:ext cx="2697162" cy="523875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38000"/>
              </a:srgbClr>
            </a:outerShdw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rgbClr val="3F99C7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中国散裂中子源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D8F21471-39CC-79FF-E9EB-5C33A40CD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2D5E89-9145-43F2-98B4-7C8181603E41}" type="datetime1">
              <a:rPr lang="en-US" altLang="zh-CN"/>
              <a:pPr>
                <a:defRPr/>
              </a:pPr>
              <a:t>6/29/2022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CAAFA67-1AAD-04E0-429A-93EB92555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29CF31A-188E-BB49-EF15-6C68C35D9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CC42D-33A8-4DB3-9C16-9B5429335056}" type="slidenum">
              <a:rPr/>
              <a:pPr>
                <a:defRPr/>
              </a:pPr>
              <a:t>‹#›</a:t>
            </a:fld>
            <a:r>
              <a:rPr dirty="0"/>
              <a:t>/15</a:t>
            </a:r>
          </a:p>
        </p:txBody>
      </p:sp>
    </p:spTree>
    <p:extLst>
      <p:ext uri="{BB962C8B-B14F-4D97-AF65-F5344CB8AC3E}">
        <p14:creationId xmlns:p14="http://schemas.microsoft.com/office/powerpoint/2010/main" val="172688677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96B47054-B274-CF4B-8391-781D80B3DB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988" y="130175"/>
            <a:ext cx="252095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B2199824-1D2A-FB25-0CDB-31BAF394835F}"/>
              </a:ext>
            </a:extLst>
          </p:cNvPr>
          <p:cNvCxnSpPr>
            <a:cxnSpLocks/>
          </p:cNvCxnSpPr>
          <p:nvPr userDrawn="1"/>
        </p:nvCxnSpPr>
        <p:spPr>
          <a:xfrm>
            <a:off x="0" y="765175"/>
            <a:ext cx="12192000" cy="0"/>
          </a:xfrm>
          <a:prstGeom prst="line">
            <a:avLst/>
          </a:prstGeom>
          <a:ln w="31750">
            <a:solidFill>
              <a:srgbClr val="4091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2FA458-058E-D318-47EA-37947AC76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A4FCCC-7924-4E5D-9729-D1EAAC6E9798}" type="datetime1">
              <a:rPr lang="en-US" altLang="zh-CN"/>
              <a:pPr>
                <a:defRPr/>
              </a:pPr>
              <a:t>6/29/2022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D8090E-9EC3-52DA-D0D5-06F776F50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8E5041-2088-01BE-CF25-DB9377D12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7135C-90F0-4ABF-A23C-F235484FD43A}" type="slidenum">
              <a:rPr/>
              <a:pPr>
                <a:defRPr/>
              </a:pPr>
              <a:t>‹#›</a:t>
            </a:fld>
            <a:r>
              <a:rPr dirty="0"/>
              <a:t>/15</a:t>
            </a:r>
          </a:p>
        </p:txBody>
      </p:sp>
    </p:spTree>
    <p:extLst>
      <p:ext uri="{BB962C8B-B14F-4D97-AF65-F5344CB8AC3E}">
        <p14:creationId xmlns:p14="http://schemas.microsoft.com/office/powerpoint/2010/main" val="197223461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9A4786-4EB2-74D1-4815-8504802E28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9DE06E4-32FA-4ABD-8B69-91550F43601A}" type="datetime1">
              <a:rPr lang="en-US" altLang="zh-CN"/>
              <a:pPr>
                <a:defRPr/>
              </a:pPr>
              <a:t>6/29/2022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3C97B-3E98-667C-109B-9D45C04DA8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6AC57E2-A60D-480D-9CBC-3BBC0066E7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altLang="zh-CN" sz="1600" b="1" kern="1200">
                <a:solidFill>
                  <a:srgbClr val="2660E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B028EC2-38CA-4B9A-A8FD-9AD636FCD00F}" type="slidenum">
              <a:rPr/>
              <a:pPr>
                <a:defRPr/>
              </a:pPr>
              <a:t>‹#›</a:t>
            </a:fld>
            <a:r>
              <a:rPr dirty="0"/>
              <a:t>/15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</p:sldLayoutIdLst>
  <p:transition>
    <p:fade/>
  </p:transition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9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8.png"/><Relationship Id="rId5" Type="http://schemas.openxmlformats.org/officeDocument/2006/relationships/tags" Target="../tags/tag5.xml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tags" Target="../tags/tag4.xml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9.xml"/><Relationship Id="rId7" Type="http://schemas.openxmlformats.org/officeDocument/2006/relationships/image" Target="../media/image14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7.png"/><Relationship Id="rId4" Type="http://schemas.openxmlformats.org/officeDocument/2006/relationships/tags" Target="../tags/tag10.xml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13.xml"/><Relationship Id="rId7" Type="http://schemas.openxmlformats.org/officeDocument/2006/relationships/image" Target="../media/image17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1.png"/><Relationship Id="rId4" Type="http://schemas.openxmlformats.org/officeDocument/2006/relationships/tags" Target="../tags/tag14.xml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24.png"/><Relationship Id="rId5" Type="http://schemas.openxmlformats.org/officeDocument/2006/relationships/image" Target="../media/image17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tags" Target="../tags/tag19.xml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1.png"/><Relationship Id="rId5" Type="http://schemas.openxmlformats.org/officeDocument/2006/relationships/tags" Target="../tags/tag21.xml"/><Relationship Id="rId10" Type="http://schemas.openxmlformats.org/officeDocument/2006/relationships/image" Target="../media/image30.png"/><Relationship Id="rId4" Type="http://schemas.openxmlformats.org/officeDocument/2006/relationships/tags" Target="../tags/tag20.xml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文本框 8">
            <a:extLst>
              <a:ext uri="{FF2B5EF4-FFF2-40B4-BE49-F238E27FC236}">
                <a16:creationId xmlns:a16="http://schemas.microsoft.com/office/drawing/2014/main" id="{65882035-B6B3-0D49-0F3B-AF10AF79B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12875"/>
            <a:ext cx="12192000" cy="7699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4400" b="1" dirty="0">
                <a:solidFill>
                  <a:srgbClr val="4391C4"/>
                </a:solidFill>
                <a:latin typeface="+mj-ea"/>
                <a:ea typeface="+mj-ea"/>
              </a:rPr>
              <a:t>中子背散射谱仪的数据处理方法研究</a:t>
            </a:r>
          </a:p>
        </p:txBody>
      </p:sp>
      <p:sp>
        <p:nvSpPr>
          <p:cNvPr id="6147" name="文本框 11">
            <a:extLst>
              <a:ext uri="{FF2B5EF4-FFF2-40B4-BE49-F238E27FC236}">
                <a16:creationId xmlns:a16="http://schemas.microsoft.com/office/drawing/2014/main" id="{80FF3BBF-4663-7FC4-FCF7-9A4803DC9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420888"/>
            <a:ext cx="121920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2400">
                <a:latin typeface="华文新魏" panose="02010800040101010101" pitchFamily="2" charset="-122"/>
                <a:ea typeface="华文新魏" panose="02010800040101010101" pitchFamily="2" charset="-122"/>
              </a:rPr>
              <a:t>周慧斌</a:t>
            </a:r>
            <a:endParaRPr lang="en-US" altLang="zh-CN" sz="240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zh-CN" altLang="en-US" sz="2400">
                <a:latin typeface="华文新魏" panose="02010800040101010101" pitchFamily="2" charset="-122"/>
                <a:ea typeface="华文新魏" panose="02010800040101010101" pitchFamily="2" charset="-122"/>
              </a:rPr>
              <a:t>    合作导师：郭宏宇</a:t>
            </a:r>
            <a:endParaRPr lang="en-US" altLang="zh-CN" sz="240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zh-CN" sz="2400">
                <a:latin typeface="华文新魏" panose="02010800040101010101" pitchFamily="2" charset="-122"/>
                <a:ea typeface="华文新魏" panose="02010800040101010101" pitchFamily="2" charset="-122"/>
              </a:rPr>
              <a:t>2022</a:t>
            </a:r>
            <a:r>
              <a:rPr lang="zh-CN" altLang="en-US" sz="2400">
                <a:latin typeface="华文新魏" panose="02010800040101010101" pitchFamily="2" charset="-122"/>
                <a:ea typeface="华文新魏" panose="02010800040101010101" pitchFamily="2" charset="-122"/>
              </a:rPr>
              <a:t>年</a:t>
            </a:r>
            <a:r>
              <a:rPr lang="en-US" altLang="zh-CN" sz="2400">
                <a:latin typeface="华文新魏" panose="02010800040101010101" pitchFamily="2" charset="-122"/>
                <a:ea typeface="华文新魏" panose="02010800040101010101" pitchFamily="2" charset="-122"/>
              </a:rPr>
              <a:t>6</a:t>
            </a:r>
            <a:r>
              <a:rPr lang="zh-CN" altLang="en-US" sz="2400">
                <a:latin typeface="华文新魏" panose="02010800040101010101" pitchFamily="2" charset="-122"/>
                <a:ea typeface="华文新魏" panose="02010800040101010101" pitchFamily="2" charset="-122"/>
              </a:rPr>
              <a:t>月</a:t>
            </a:r>
            <a:r>
              <a:rPr lang="en-US" altLang="zh-CN" sz="2400">
                <a:latin typeface="华文新魏" panose="02010800040101010101" pitchFamily="2" charset="-122"/>
                <a:ea typeface="华文新魏" panose="02010800040101010101" pitchFamily="2" charset="-122"/>
              </a:rPr>
              <a:t>28</a:t>
            </a:r>
            <a:r>
              <a:rPr lang="zh-CN" altLang="en-US" sz="2400">
                <a:latin typeface="华文新魏" panose="02010800040101010101" pitchFamily="2" charset="-122"/>
                <a:ea typeface="华文新魏" panose="02010800040101010101" pitchFamily="2" charset="-122"/>
              </a:rPr>
              <a:t>日 东莞</a:t>
            </a:r>
            <a:endParaRPr lang="zh-CN" altLang="en-US" sz="40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E129E70-FFC1-BF67-2C13-34B734C42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FD120A-55F5-4690-84BC-E61DFED3A2DB}" type="slidenum">
              <a:rPr smtClean="0"/>
              <a:pPr>
                <a:defRPr/>
              </a:pPr>
              <a:t>10</a:t>
            </a:fld>
            <a:r>
              <a:rPr dirty="0"/>
              <a:t>/15</a:t>
            </a:r>
          </a:p>
        </p:txBody>
      </p:sp>
      <p:sp>
        <p:nvSpPr>
          <p:cNvPr id="16387" name="文本框 2">
            <a:extLst>
              <a:ext uri="{FF2B5EF4-FFF2-40B4-BE49-F238E27FC236}">
                <a16:creationId xmlns:a16="http://schemas.microsoft.com/office/drawing/2014/main" id="{56FF47AD-445D-6E05-C6CF-1EF72F8647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4450"/>
            <a:ext cx="99123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 dirty="0">
                <a:cs typeface="Times New Roman" panose="02020603050405020304" pitchFamily="18" charset="0"/>
              </a:rPr>
              <a:t>2.1 </a:t>
            </a:r>
            <a:r>
              <a:rPr lang="zh-CN" altLang="en-US" sz="4000" b="1" dirty="0">
                <a:cs typeface="Times New Roman" panose="02020603050405020304" pitchFamily="18" charset="0"/>
              </a:rPr>
              <a:t>动量分辨：次级谱仪的贡献</a:t>
            </a:r>
            <a:endParaRPr lang="en-US" altLang="zh-CN" sz="4000" b="1" dirty="0">
              <a:cs typeface="Times New Roman" panose="02020603050405020304" pitchFamily="18" charset="0"/>
            </a:endParaRPr>
          </a:p>
        </p:txBody>
      </p:sp>
      <p:sp>
        <p:nvSpPr>
          <p:cNvPr id="16388" name="文本框 4">
            <a:extLst>
              <a:ext uri="{FF2B5EF4-FFF2-40B4-BE49-F238E27FC236}">
                <a16:creationId xmlns:a16="http://schemas.microsoft.com/office/drawing/2014/main" id="{03E0C776-A293-CC27-FDE1-AA8B215148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908050"/>
            <a:ext cx="5832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buFont typeface="Wingdings" panose="05000000000000000000" pitchFamily="2" charset="2"/>
              <a:buChar char="p"/>
            </a:pPr>
            <a:r>
              <a:rPr lang="zh-CN" altLang="en-US" b="1" dirty="0">
                <a:solidFill>
                  <a:srgbClr val="C00000"/>
                </a:solidFill>
              </a:rPr>
              <a:t>考虑像素大小（</a:t>
            </a:r>
            <a:r>
              <a:rPr lang="en-US" altLang="zh-CN" b="1" dirty="0">
                <a:solidFill>
                  <a:srgbClr val="C00000"/>
                </a:solidFill>
              </a:rPr>
              <a:t>1cm</a:t>
            </a:r>
            <a:r>
              <a:rPr lang="zh-CN" altLang="en-US" b="1" dirty="0">
                <a:solidFill>
                  <a:srgbClr val="C00000"/>
                </a:solidFill>
              </a:rPr>
              <a:t>）和探测器直径（</a:t>
            </a:r>
            <a:r>
              <a:rPr lang="en-US" altLang="zh-CN" b="1" dirty="0">
                <a:solidFill>
                  <a:srgbClr val="C00000"/>
                </a:solidFill>
              </a:rPr>
              <a:t>2 deg</a:t>
            </a:r>
            <a:r>
              <a:rPr lang="zh-CN" altLang="en-US" b="1" dirty="0">
                <a:solidFill>
                  <a:srgbClr val="C00000"/>
                </a:solidFill>
              </a:rPr>
              <a:t>）的影响</a:t>
            </a:r>
          </a:p>
        </p:txBody>
      </p:sp>
      <p:sp>
        <p:nvSpPr>
          <p:cNvPr id="16389" name="文本框 8">
            <a:extLst>
              <a:ext uri="{FF2B5EF4-FFF2-40B4-BE49-F238E27FC236}">
                <a16:creationId xmlns:a16="http://schemas.microsoft.com/office/drawing/2014/main" id="{94342BDE-D092-CD91-8225-EF5F7C9A6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313" y="1412875"/>
            <a:ext cx="5311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buFont typeface="Wingdings" panose="05000000000000000000" pitchFamily="2" charset="2"/>
              <a:buChar char="l"/>
            </a:pPr>
            <a:r>
              <a:rPr lang="zh-CN" altLang="en-US" b="1" dirty="0"/>
              <a:t>有限样品大小（</a:t>
            </a:r>
            <a:r>
              <a:rPr lang="en-US" altLang="zh-CN" b="1" dirty="0"/>
              <a:t>1cm x 3 cm</a:t>
            </a:r>
            <a:r>
              <a:rPr lang="zh-CN" altLang="en-US" b="1" dirty="0"/>
              <a:t>）的影响</a:t>
            </a:r>
          </a:p>
        </p:txBody>
      </p:sp>
      <p:pic>
        <p:nvPicPr>
          <p:cNvPr id="16390" name="图片 10">
            <a:extLst>
              <a:ext uri="{FF2B5EF4-FFF2-40B4-BE49-F238E27FC236}">
                <a16:creationId xmlns:a16="http://schemas.microsoft.com/office/drawing/2014/main" id="{528E1D37-4B75-10D8-6A76-67F2DCFFC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1793875"/>
            <a:ext cx="5611812" cy="490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文本框 9">
            <a:extLst>
              <a:ext uri="{FF2B5EF4-FFF2-40B4-BE49-F238E27FC236}">
                <a16:creationId xmlns:a16="http://schemas.microsoft.com/office/drawing/2014/main" id="{87264351-B468-2858-4609-4994BB8CA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9338" y="1614488"/>
            <a:ext cx="6062662" cy="419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C00000"/>
                </a:solidFill>
              </a:rPr>
              <a:t>随着水平角增大，样品大小引起的动量分辨先减小后增大，在</a:t>
            </a:r>
            <a:r>
              <a:rPr lang="en-US" altLang="zh-CN" dirty="0">
                <a:solidFill>
                  <a:srgbClr val="C00000"/>
                </a:solidFill>
              </a:rPr>
              <a:t>90</a:t>
            </a:r>
            <a:r>
              <a:rPr lang="zh-CN" altLang="en-US" dirty="0">
                <a:solidFill>
                  <a:srgbClr val="C00000"/>
                </a:solidFill>
              </a:rPr>
              <a:t>度时最小；</a:t>
            </a:r>
            <a:endParaRPr lang="en-US" altLang="zh-CN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C00000"/>
                </a:solidFill>
              </a:rPr>
              <a:t>随着探测器管像素点高度的增加，动量分辨先增大后减小。</a:t>
            </a:r>
            <a:r>
              <a:rPr lang="zh-CN" altLang="en-US" dirty="0"/>
              <a:t>在探测器管偏上一点的位置动量分辨最差。原因是样品不同位置散射的中子到达探测器的位置不同：样品所有位置散射的中子都可以达到探测器中部；而只有样品底部的散射可以到达探测器顶部，以及只有样品顶部的散射可以到达探测器底部。</a:t>
            </a:r>
            <a:endParaRPr lang="en-US" altLang="zh-CN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C00000"/>
                </a:solidFill>
              </a:rPr>
              <a:t>样品大小引起的动量分辨随着角度和探测器像素点的变化，分布在</a:t>
            </a:r>
            <a:r>
              <a:rPr lang="en-US" altLang="zh-CN" dirty="0">
                <a:solidFill>
                  <a:srgbClr val="C00000"/>
                </a:solidFill>
              </a:rPr>
              <a:t>± 0.095 A</a:t>
            </a:r>
            <a:r>
              <a:rPr lang="en-US" altLang="zh-CN" baseline="30000" dirty="0">
                <a:solidFill>
                  <a:srgbClr val="C00000"/>
                </a:solidFill>
              </a:rPr>
              <a:t>-1 </a:t>
            </a:r>
            <a:r>
              <a:rPr lang="en-US" altLang="zh-CN" dirty="0">
                <a:solidFill>
                  <a:srgbClr val="C00000"/>
                </a:solidFill>
              </a:rPr>
              <a:t>~ ±0.003 A</a:t>
            </a:r>
            <a:r>
              <a:rPr lang="en-US" altLang="zh-CN" baseline="30000" dirty="0">
                <a:solidFill>
                  <a:srgbClr val="C00000"/>
                </a:solidFill>
              </a:rPr>
              <a:t>-1</a:t>
            </a:r>
            <a:r>
              <a:rPr lang="zh-CN" altLang="en-US" dirty="0">
                <a:solidFill>
                  <a:srgbClr val="C00000"/>
                </a:solidFill>
              </a:rPr>
              <a:t>的范围。</a:t>
            </a: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6E763C8-89B5-3398-FC1F-3BE21C194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9F76A9-C7D4-4452-940F-171A545D9649}" type="slidenum">
              <a:rPr smtClean="0"/>
              <a:pPr>
                <a:defRPr/>
              </a:pPr>
              <a:t>11</a:t>
            </a:fld>
            <a:r>
              <a:rPr dirty="0"/>
              <a:t>/15</a:t>
            </a:r>
          </a:p>
        </p:txBody>
      </p:sp>
      <p:sp>
        <p:nvSpPr>
          <p:cNvPr id="17411" name="文本框 2">
            <a:extLst>
              <a:ext uri="{FF2B5EF4-FFF2-40B4-BE49-F238E27FC236}">
                <a16:creationId xmlns:a16="http://schemas.microsoft.com/office/drawing/2014/main" id="{5F5D7D77-89C2-686A-DDF4-74F288AF1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4450"/>
            <a:ext cx="9912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>
                <a:cs typeface="Times New Roman" panose="02020603050405020304" pitchFamily="18" charset="0"/>
              </a:rPr>
              <a:t>2.1 </a:t>
            </a:r>
            <a:r>
              <a:rPr lang="zh-CN" altLang="en-US" sz="4000"/>
              <a:t>总动量分辨</a:t>
            </a:r>
            <a:endParaRPr lang="en-US" altLang="zh-CN" sz="4000" b="1">
              <a:cs typeface="Times New Roman" panose="02020603050405020304" pitchFamily="18" charset="0"/>
            </a:endParaRPr>
          </a:p>
        </p:txBody>
      </p:sp>
      <p:sp>
        <p:nvSpPr>
          <p:cNvPr id="17412" name="文本框 4">
            <a:extLst>
              <a:ext uri="{FF2B5EF4-FFF2-40B4-BE49-F238E27FC236}">
                <a16:creationId xmlns:a16="http://schemas.microsoft.com/office/drawing/2014/main" id="{DB5D0B3A-76EE-5ECE-C315-80679C4AF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908050"/>
            <a:ext cx="5832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buFont typeface="Wingdings" panose="05000000000000000000" pitchFamily="2" charset="2"/>
              <a:buChar char="p"/>
            </a:pPr>
            <a:r>
              <a:rPr lang="zh-CN" altLang="en-US" b="1" dirty="0">
                <a:solidFill>
                  <a:srgbClr val="C00000"/>
                </a:solidFill>
              </a:rPr>
              <a:t>考虑像素大小（</a:t>
            </a:r>
            <a:r>
              <a:rPr lang="en-US" altLang="zh-CN" b="1" dirty="0">
                <a:solidFill>
                  <a:srgbClr val="C00000"/>
                </a:solidFill>
              </a:rPr>
              <a:t>1cm</a:t>
            </a:r>
            <a:r>
              <a:rPr lang="zh-CN" altLang="en-US" b="1" dirty="0">
                <a:solidFill>
                  <a:srgbClr val="C00000"/>
                </a:solidFill>
              </a:rPr>
              <a:t>）和探测器直径（</a:t>
            </a:r>
            <a:r>
              <a:rPr lang="en-US" altLang="zh-CN" b="1" dirty="0">
                <a:solidFill>
                  <a:srgbClr val="C00000"/>
                </a:solidFill>
              </a:rPr>
              <a:t>2 deg</a:t>
            </a:r>
            <a:r>
              <a:rPr lang="zh-CN" altLang="en-US" b="1" dirty="0">
                <a:solidFill>
                  <a:srgbClr val="C00000"/>
                </a:solidFill>
              </a:rPr>
              <a:t>）的影响</a:t>
            </a:r>
          </a:p>
        </p:txBody>
      </p:sp>
      <p:pic>
        <p:nvPicPr>
          <p:cNvPr id="17414" name="图片 6">
            <a:extLst>
              <a:ext uri="{FF2B5EF4-FFF2-40B4-BE49-F238E27FC236}">
                <a16:creationId xmlns:a16="http://schemas.microsoft.com/office/drawing/2014/main" id="{74F9B345-EB7C-A162-277A-667BDFCC7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412776"/>
            <a:ext cx="5429250" cy="479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文本框 14">
            <a:extLst>
              <a:ext uri="{FF2B5EF4-FFF2-40B4-BE49-F238E27FC236}">
                <a16:creationId xmlns:a16="http://schemas.microsoft.com/office/drawing/2014/main" id="{3B2FF430-3250-4A37-94E0-46B484B5B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7388" y="1587401"/>
            <a:ext cx="6218237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dirty="0"/>
              <a:t>将入射中子发散度和样品大小对动量转移的影响合成后，总动量分辨随着水平角的增加而减小，</a:t>
            </a:r>
            <a:r>
              <a:rPr lang="zh-CN" altLang="en-US" dirty="0">
                <a:solidFill>
                  <a:srgbClr val="C00000"/>
                </a:solidFill>
              </a:rPr>
              <a:t>从低角度的</a:t>
            </a:r>
            <a:r>
              <a:rPr lang="en-US" altLang="zh-CN" dirty="0">
                <a:solidFill>
                  <a:srgbClr val="C00000"/>
                </a:solidFill>
              </a:rPr>
              <a:t>±0.1 A</a:t>
            </a:r>
            <a:r>
              <a:rPr lang="en-US" altLang="zh-CN" baseline="30000" dirty="0">
                <a:solidFill>
                  <a:srgbClr val="C00000"/>
                </a:solidFill>
              </a:rPr>
              <a:t>-1</a:t>
            </a:r>
            <a:r>
              <a:rPr lang="zh-CN" altLang="en-US" dirty="0">
                <a:solidFill>
                  <a:srgbClr val="C00000"/>
                </a:solidFill>
              </a:rPr>
              <a:t>到高角度的</a:t>
            </a:r>
            <a:r>
              <a:rPr lang="en-US" altLang="zh-CN" dirty="0">
                <a:solidFill>
                  <a:srgbClr val="C00000"/>
                </a:solidFill>
              </a:rPr>
              <a:t>±0.01 A</a:t>
            </a:r>
            <a:r>
              <a:rPr lang="en-US" altLang="zh-CN" baseline="30000" dirty="0">
                <a:solidFill>
                  <a:srgbClr val="C00000"/>
                </a:solidFill>
              </a:rPr>
              <a:t>-1</a:t>
            </a:r>
            <a:r>
              <a:rPr lang="zh-CN" altLang="en-US" dirty="0">
                <a:solidFill>
                  <a:srgbClr val="C00000"/>
                </a:solidFill>
              </a:rPr>
              <a:t>。</a:t>
            </a:r>
          </a:p>
        </p:txBody>
      </p:sp>
      <p:sp>
        <p:nvSpPr>
          <p:cNvPr id="17416" name="文本框 15">
            <a:extLst>
              <a:ext uri="{FF2B5EF4-FFF2-40B4-BE49-F238E27FC236}">
                <a16:creationId xmlns:a16="http://schemas.microsoft.com/office/drawing/2014/main" id="{50F3385F-DFDD-F1EB-9C9C-959678250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1675" y="3303489"/>
            <a:ext cx="629920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dirty="0" err="1">
                <a:solidFill>
                  <a:srgbClr val="C00000"/>
                </a:solidFill>
              </a:rPr>
              <a:t>Basis@SNS</a:t>
            </a:r>
            <a:r>
              <a:rPr lang="en-US" altLang="zh-CN" dirty="0">
                <a:solidFill>
                  <a:srgbClr val="C00000"/>
                </a:solidFill>
              </a:rPr>
              <a:t>: </a:t>
            </a:r>
            <a:r>
              <a:rPr lang="en-US" altLang="zh-CN" dirty="0">
                <a:solidFill>
                  <a:srgbClr val="000000"/>
                </a:solidFill>
                <a:latin typeface="Times-Roman"/>
              </a:rPr>
              <a:t>The </a:t>
            </a:r>
            <a:r>
              <a:rPr lang="en-US" altLang="zh-CN" i="1" dirty="0">
                <a:solidFill>
                  <a:srgbClr val="000000"/>
                </a:solidFill>
                <a:latin typeface="Times-Italic"/>
              </a:rPr>
              <a:t>Q</a:t>
            </a:r>
            <a:r>
              <a:rPr lang="en-US" altLang="zh-CN" dirty="0">
                <a:solidFill>
                  <a:srgbClr val="000000"/>
                </a:solidFill>
                <a:latin typeface="Times-Roman"/>
              </a:rPr>
              <a:t>-resolution of the BASIS, when operated in </a:t>
            </a:r>
            <a:r>
              <a:rPr lang="en-US" altLang="zh-CN" dirty="0" err="1">
                <a:solidFill>
                  <a:srgbClr val="000000"/>
                </a:solidFill>
                <a:latin typeface="Times-Roman"/>
              </a:rPr>
              <a:t>quasielastic</a:t>
            </a:r>
            <a:r>
              <a:rPr lang="en-US" altLang="zh-CN" dirty="0">
                <a:solidFill>
                  <a:srgbClr val="000000"/>
                </a:solidFill>
                <a:latin typeface="Times-Roman"/>
              </a:rPr>
              <a:t> regime, varies from </a:t>
            </a:r>
            <a:r>
              <a:rPr lang="en-US" altLang="zh-CN" dirty="0">
                <a:solidFill>
                  <a:srgbClr val="C00000"/>
                </a:solidFill>
                <a:latin typeface="Times-Roman"/>
              </a:rPr>
              <a:t>about 0.1 Å</a:t>
            </a:r>
            <a:r>
              <a:rPr lang="en-US" altLang="zh-CN" baseline="30000" dirty="0">
                <a:solidFill>
                  <a:srgbClr val="C00000"/>
                </a:solidFill>
                <a:latin typeface="MTSY"/>
              </a:rPr>
              <a:t>-</a:t>
            </a:r>
            <a:r>
              <a:rPr lang="en-US" altLang="zh-CN" baseline="30000" dirty="0">
                <a:solidFill>
                  <a:srgbClr val="C00000"/>
                </a:solidFill>
                <a:latin typeface="Times-Roman"/>
              </a:rPr>
              <a:t>1</a:t>
            </a:r>
            <a:r>
              <a:rPr lang="en-US" altLang="zh-CN" dirty="0">
                <a:solidFill>
                  <a:srgbClr val="000000"/>
                </a:solidFill>
                <a:latin typeface="Times-Roman"/>
              </a:rPr>
              <a:t> at the low scattering angles to </a:t>
            </a:r>
            <a:r>
              <a:rPr lang="en-US" altLang="zh-CN" dirty="0">
                <a:solidFill>
                  <a:srgbClr val="C00000"/>
                </a:solidFill>
                <a:latin typeface="Times-Roman"/>
              </a:rPr>
              <a:t>about 0.05 Å</a:t>
            </a:r>
            <a:r>
              <a:rPr lang="en-US" altLang="zh-CN" baseline="30000" dirty="0">
                <a:solidFill>
                  <a:srgbClr val="C00000"/>
                </a:solidFill>
                <a:latin typeface="MTSY"/>
              </a:rPr>
              <a:t>-</a:t>
            </a:r>
            <a:r>
              <a:rPr lang="en-US" altLang="zh-CN" baseline="30000" dirty="0">
                <a:solidFill>
                  <a:srgbClr val="C00000"/>
                </a:solidFill>
                <a:latin typeface="Times-Roman"/>
              </a:rPr>
              <a:t>1</a:t>
            </a:r>
            <a:r>
              <a:rPr lang="en-US" altLang="zh-CN" dirty="0">
                <a:solidFill>
                  <a:srgbClr val="C00000"/>
                </a:solidFill>
                <a:latin typeface="Times-Roman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-Roman"/>
              </a:rPr>
              <a:t>at the high scattering angles.</a:t>
            </a:r>
            <a:r>
              <a:rPr lang="en-US" altLang="zh-CN" dirty="0"/>
              <a:t> 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2CA2131-ADEC-3A12-F7D4-888EED7C3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AAD760-9477-4E33-9CF5-4C1AECD78711}" type="slidenum">
              <a:rPr smtClean="0"/>
              <a:pPr>
                <a:defRPr/>
              </a:pPr>
              <a:t>12</a:t>
            </a:fld>
            <a:r>
              <a:rPr dirty="0"/>
              <a:t>/15</a:t>
            </a:r>
          </a:p>
        </p:txBody>
      </p:sp>
      <p:sp>
        <p:nvSpPr>
          <p:cNvPr id="18435" name="文本框 2">
            <a:extLst>
              <a:ext uri="{FF2B5EF4-FFF2-40B4-BE49-F238E27FC236}">
                <a16:creationId xmlns:a16="http://schemas.microsoft.com/office/drawing/2014/main" id="{2338D7C9-30D4-D24D-8DF5-4727E33B4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4450"/>
            <a:ext cx="9912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 dirty="0">
                <a:cs typeface="Times New Roman" panose="02020603050405020304" pitchFamily="18" charset="0"/>
              </a:rPr>
              <a:t>2.1 </a:t>
            </a:r>
            <a:r>
              <a:rPr lang="zh-CN" altLang="en-US" sz="4000" b="1" dirty="0">
                <a:cs typeface="Times New Roman" panose="02020603050405020304" pitchFamily="18" charset="0"/>
              </a:rPr>
              <a:t>总动量分辨率</a:t>
            </a:r>
            <a:endParaRPr lang="en-US" altLang="zh-CN" sz="4000" b="1" dirty="0">
              <a:cs typeface="Times New Roman" panose="02020603050405020304" pitchFamily="18" charset="0"/>
            </a:endParaRPr>
          </a:p>
        </p:txBody>
      </p:sp>
      <p:sp>
        <p:nvSpPr>
          <p:cNvPr id="18436" name="文本框 4">
            <a:extLst>
              <a:ext uri="{FF2B5EF4-FFF2-40B4-BE49-F238E27FC236}">
                <a16:creationId xmlns:a16="http://schemas.microsoft.com/office/drawing/2014/main" id="{94D1713A-58A4-D197-D996-0DC7E82EF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908050"/>
            <a:ext cx="5832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buFont typeface="Wingdings" panose="05000000000000000000" pitchFamily="2" charset="2"/>
              <a:buChar char="p"/>
            </a:pPr>
            <a:r>
              <a:rPr lang="zh-CN" altLang="en-US" b="1" dirty="0">
                <a:solidFill>
                  <a:srgbClr val="C00000"/>
                </a:solidFill>
              </a:rPr>
              <a:t>考虑像素大小（</a:t>
            </a:r>
            <a:r>
              <a:rPr lang="en-US" altLang="zh-CN" b="1" dirty="0">
                <a:solidFill>
                  <a:srgbClr val="C00000"/>
                </a:solidFill>
              </a:rPr>
              <a:t>1cm</a:t>
            </a:r>
            <a:r>
              <a:rPr lang="zh-CN" altLang="en-US" b="1" dirty="0">
                <a:solidFill>
                  <a:srgbClr val="C00000"/>
                </a:solidFill>
              </a:rPr>
              <a:t>）和探测器直径（</a:t>
            </a:r>
            <a:r>
              <a:rPr lang="en-US" altLang="zh-CN" b="1" dirty="0">
                <a:solidFill>
                  <a:srgbClr val="C00000"/>
                </a:solidFill>
              </a:rPr>
              <a:t>2 deg</a:t>
            </a:r>
            <a:r>
              <a:rPr lang="zh-CN" altLang="en-US" b="1" dirty="0">
                <a:solidFill>
                  <a:srgbClr val="C00000"/>
                </a:solidFill>
              </a:rPr>
              <a:t>）的影响</a:t>
            </a:r>
          </a:p>
        </p:txBody>
      </p:sp>
      <p:sp>
        <p:nvSpPr>
          <p:cNvPr id="18437" name="文本框 8">
            <a:extLst>
              <a:ext uri="{FF2B5EF4-FFF2-40B4-BE49-F238E27FC236}">
                <a16:creationId xmlns:a16="http://schemas.microsoft.com/office/drawing/2014/main" id="{C0EBE4D8-F9C5-494A-1949-F9B979813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1412875"/>
            <a:ext cx="3295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buFont typeface="Wingdings" panose="05000000000000000000" pitchFamily="2" charset="2"/>
              <a:buChar char="l"/>
            </a:pPr>
            <a:r>
              <a:rPr lang="zh-CN" altLang="en-US" b="1" dirty="0"/>
              <a:t>动量转移值</a:t>
            </a:r>
            <a:r>
              <a:rPr lang="en-US" altLang="zh-CN" b="1" dirty="0"/>
              <a:t>Q</a:t>
            </a:r>
            <a:endParaRPr lang="zh-CN" altLang="en-US" b="1" dirty="0"/>
          </a:p>
        </p:txBody>
      </p:sp>
      <p:pic>
        <p:nvPicPr>
          <p:cNvPr id="18438" name="图片 13">
            <a:extLst>
              <a:ext uri="{FF2B5EF4-FFF2-40B4-BE49-F238E27FC236}">
                <a16:creationId xmlns:a16="http://schemas.microsoft.com/office/drawing/2014/main" id="{9E80A5FC-8918-B3A6-8302-B87B5EC40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782763"/>
            <a:ext cx="5449888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文本框 3">
            <a:extLst>
              <a:ext uri="{FF2B5EF4-FFF2-40B4-BE49-F238E27FC236}">
                <a16:creationId xmlns:a16="http://schemas.microsoft.com/office/drawing/2014/main" id="{A645E3A1-E183-1239-377D-63173ADD4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4750" y="2492375"/>
            <a:ext cx="5449888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C00000"/>
                </a:solidFill>
              </a:rPr>
              <a:t>动量转移值随着角度增加而增大，从低角度的</a:t>
            </a:r>
            <a:r>
              <a:rPr lang="en-US" altLang="zh-CN" dirty="0">
                <a:solidFill>
                  <a:srgbClr val="C00000"/>
                </a:solidFill>
              </a:rPr>
              <a:t>0.2 A</a:t>
            </a:r>
            <a:r>
              <a:rPr lang="en-US" altLang="zh-CN" baseline="30000" dirty="0">
                <a:solidFill>
                  <a:srgbClr val="C00000"/>
                </a:solidFill>
              </a:rPr>
              <a:t>-1</a:t>
            </a:r>
            <a:r>
              <a:rPr lang="zh-CN" altLang="en-US" dirty="0">
                <a:solidFill>
                  <a:srgbClr val="C00000"/>
                </a:solidFill>
              </a:rPr>
              <a:t>变化到了高角度的</a:t>
            </a:r>
            <a:r>
              <a:rPr lang="en-US" altLang="zh-CN" dirty="0">
                <a:solidFill>
                  <a:srgbClr val="C00000"/>
                </a:solidFill>
              </a:rPr>
              <a:t>2 A</a:t>
            </a:r>
            <a:r>
              <a:rPr lang="en-US" altLang="zh-CN" baseline="30000" dirty="0">
                <a:solidFill>
                  <a:srgbClr val="C00000"/>
                </a:solidFill>
              </a:rPr>
              <a:t>-1</a:t>
            </a:r>
            <a:r>
              <a:rPr lang="zh-CN" altLang="en-US" dirty="0">
                <a:solidFill>
                  <a:srgbClr val="C00000"/>
                </a:solidFill>
              </a:rPr>
              <a:t>。</a:t>
            </a: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CFF2169-9BC9-D6ED-A630-E4D133F70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D87C16-4A82-42FB-B917-7A244DF99AFD}" type="slidenum">
              <a:rPr smtClean="0"/>
              <a:pPr>
                <a:defRPr/>
              </a:pPr>
              <a:t>13</a:t>
            </a:fld>
            <a:r>
              <a:rPr dirty="0"/>
              <a:t>/15</a:t>
            </a:r>
          </a:p>
        </p:txBody>
      </p:sp>
      <p:sp>
        <p:nvSpPr>
          <p:cNvPr id="19459" name="文本框 4">
            <a:extLst>
              <a:ext uri="{FF2B5EF4-FFF2-40B4-BE49-F238E27FC236}">
                <a16:creationId xmlns:a16="http://schemas.microsoft.com/office/drawing/2014/main" id="{12E1728E-E539-0A39-3B26-DBFFCCE96D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4450"/>
            <a:ext cx="85439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 dirty="0">
                <a:cs typeface="Times New Roman" panose="02020603050405020304" pitchFamily="18" charset="0"/>
              </a:rPr>
              <a:t>    2.2 </a:t>
            </a:r>
            <a:r>
              <a:rPr lang="zh-CN" altLang="en-US" sz="4000" b="1" dirty="0">
                <a:cs typeface="Times New Roman" panose="02020603050405020304" pitchFamily="18" charset="0"/>
              </a:rPr>
              <a:t>能量分辨的位置依赖性</a:t>
            </a:r>
            <a:endParaRPr lang="en-US" altLang="zh-CN" sz="4000" b="1" dirty="0">
              <a:cs typeface="Times New Roman" panose="02020603050405020304" pitchFamily="18" charset="0"/>
            </a:endParaRPr>
          </a:p>
        </p:txBody>
      </p:sp>
      <p:pic>
        <p:nvPicPr>
          <p:cNvPr id="19460" name="图片 4">
            <a:extLst>
              <a:ext uri="{FF2B5EF4-FFF2-40B4-BE49-F238E27FC236}">
                <a16:creationId xmlns:a16="http://schemas.microsoft.com/office/drawing/2014/main" id="{F94D2E83-A37A-09E0-0BE2-7AE1F402B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50" y="1206500"/>
            <a:ext cx="3152775" cy="255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图片 8">
            <a:extLst>
              <a:ext uri="{FF2B5EF4-FFF2-40B4-BE49-F238E27FC236}">
                <a16:creationId xmlns:a16="http://schemas.microsoft.com/office/drawing/2014/main" id="{17A1AABC-9CDD-E11C-680C-3E127707F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8" y="1268413"/>
            <a:ext cx="6475412" cy="491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文本框 9">
            <a:extLst>
              <a:ext uri="{FF2B5EF4-FFF2-40B4-BE49-F238E27FC236}">
                <a16:creationId xmlns:a16="http://schemas.microsoft.com/office/drawing/2014/main" id="{C32FCBBC-4F1F-40E9-A0B8-140F1DD485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525" y="836613"/>
            <a:ext cx="2551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rgbClr val="C00000"/>
                </a:solidFill>
              </a:rPr>
              <a:t>像素点的能量转移谱</a:t>
            </a:r>
          </a:p>
        </p:txBody>
      </p:sp>
      <p:sp>
        <p:nvSpPr>
          <p:cNvPr id="19463" name="文本框 10">
            <a:extLst>
              <a:ext uri="{FF2B5EF4-FFF2-40B4-BE49-F238E27FC236}">
                <a16:creationId xmlns:a16="http://schemas.microsoft.com/office/drawing/2014/main" id="{EA7FB77E-794B-DA55-D326-E0D8FACE66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2400" y="836613"/>
            <a:ext cx="2781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zh-CN" altLang="en-US" b="1">
                <a:solidFill>
                  <a:srgbClr val="C00000"/>
                </a:solidFill>
              </a:rPr>
              <a:t>不同像素点的能量分辨</a:t>
            </a:r>
          </a:p>
        </p:txBody>
      </p:sp>
      <p:pic>
        <p:nvPicPr>
          <p:cNvPr id="19464" name="图片 12">
            <a:extLst>
              <a:ext uri="{FF2B5EF4-FFF2-40B4-BE49-F238E27FC236}">
                <a16:creationId xmlns:a16="http://schemas.microsoft.com/office/drawing/2014/main" id="{BD0C70FE-DF97-7599-AA0D-9AD4D58C6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8" y="4114800"/>
            <a:ext cx="3341687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5" name="文本框 13">
            <a:extLst>
              <a:ext uri="{FF2B5EF4-FFF2-40B4-BE49-F238E27FC236}">
                <a16:creationId xmlns:a16="http://schemas.microsoft.com/office/drawing/2014/main" id="{7CF8BC84-2F88-793B-DB87-CA7D3D5A4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3708400"/>
            <a:ext cx="2797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rgbClr val="C00000"/>
                </a:solidFill>
              </a:rPr>
              <a:t>能量分辨的动量依赖性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448F589-5959-ABB9-7D7D-56577AC63DC9}"/>
              </a:ext>
            </a:extLst>
          </p:cNvPr>
          <p:cNvSpPr txBox="1"/>
          <p:nvPr/>
        </p:nvSpPr>
        <p:spPr>
          <a:xfrm>
            <a:off x="4511824" y="6331506"/>
            <a:ext cx="61041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</a:rPr>
              <a:t>对于</a:t>
            </a:r>
            <a:r>
              <a:rPr lang="en-US" altLang="zh-CN" b="1" dirty="0">
                <a:solidFill>
                  <a:srgbClr val="C00000"/>
                </a:solidFill>
              </a:rPr>
              <a:t>3cm*3cm</a:t>
            </a:r>
            <a:r>
              <a:rPr lang="zh-CN" altLang="en-US" b="1" dirty="0">
                <a:solidFill>
                  <a:srgbClr val="C00000"/>
                </a:solidFill>
              </a:rPr>
              <a:t>的样品，能量分辨在</a:t>
            </a:r>
            <a:r>
              <a:rPr lang="en-US" altLang="zh-CN" b="1" dirty="0">
                <a:solidFill>
                  <a:srgbClr val="C00000"/>
                </a:solidFill>
              </a:rPr>
              <a:t>2.5~3.5 </a:t>
            </a:r>
            <a:r>
              <a:rPr lang="en-US" altLang="zh-CN" b="1" dirty="0" err="1">
                <a:solidFill>
                  <a:srgbClr val="C00000"/>
                </a:solidFill>
              </a:rPr>
              <a:t>ueV</a:t>
            </a:r>
            <a:r>
              <a:rPr lang="zh-CN" altLang="en-US" b="1" dirty="0">
                <a:solidFill>
                  <a:srgbClr val="C00000"/>
                </a:solidFill>
              </a:rPr>
              <a:t>之间。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666356C-F0EF-06CC-2ECA-562677254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8A7572-75A6-4B6F-B99D-BCA6019DA3B2}" type="slidenum">
              <a:rPr smtClean="0"/>
              <a:pPr>
                <a:defRPr/>
              </a:pPr>
              <a:t>14</a:t>
            </a:fld>
            <a:r>
              <a:rPr dirty="0"/>
              <a:t>/15</a:t>
            </a:r>
          </a:p>
        </p:txBody>
      </p:sp>
      <p:sp>
        <p:nvSpPr>
          <p:cNvPr id="20483" name="文本框 4">
            <a:extLst>
              <a:ext uri="{FF2B5EF4-FFF2-40B4-BE49-F238E27FC236}">
                <a16:creationId xmlns:a16="http://schemas.microsoft.com/office/drawing/2014/main" id="{34CE75C4-55D8-682E-8DAE-717FA8852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4450"/>
            <a:ext cx="85439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>
                <a:cs typeface="Times New Roman" panose="02020603050405020304" pitchFamily="18" charset="0"/>
              </a:rPr>
              <a:t>    3. </a:t>
            </a:r>
            <a:r>
              <a:rPr lang="zh-CN" altLang="en-US" sz="4000" b="1">
                <a:cs typeface="Times New Roman" panose="02020603050405020304" pitchFamily="18" charset="0"/>
              </a:rPr>
              <a:t>总结</a:t>
            </a:r>
            <a:endParaRPr lang="en-US" altLang="zh-CN" sz="4000" b="1"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688B1E4-F879-FA4B-40B9-E118A4182855}"/>
              </a:ext>
            </a:extLst>
          </p:cNvPr>
          <p:cNvSpPr txBox="1"/>
          <p:nvPr/>
        </p:nvSpPr>
        <p:spPr>
          <a:xfrm>
            <a:off x="695325" y="908050"/>
            <a:ext cx="10009188" cy="5353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p"/>
              <a:defRPr/>
            </a:pPr>
            <a:r>
              <a:rPr lang="zh-CN" altLang="en-US" sz="2000" b="1" dirty="0">
                <a:solidFill>
                  <a:srgbClr val="C00000"/>
                </a:solidFill>
              </a:rPr>
              <a:t>动量分辨</a:t>
            </a:r>
            <a:endParaRPr lang="en-US" altLang="zh-CN" sz="2000" b="1" dirty="0">
              <a:solidFill>
                <a:srgbClr val="C00000"/>
              </a:solidFill>
            </a:endParaRPr>
          </a:p>
          <a:p>
            <a:pPr>
              <a:lnSpc>
                <a:spcPct val="200000"/>
              </a:lnSpc>
              <a:defRPr/>
            </a:pPr>
            <a:r>
              <a:rPr lang="en-US" altLang="zh-CN" dirty="0"/>
              <a:t>       NBSS</a:t>
            </a:r>
            <a:r>
              <a:rPr lang="zh-CN" altLang="en-US" dirty="0"/>
              <a:t>可探测的动量转移范围为</a:t>
            </a:r>
            <a:r>
              <a:rPr lang="en-US" altLang="zh-CN" dirty="0"/>
              <a:t>0.2 A</a:t>
            </a:r>
            <a:r>
              <a:rPr lang="en-US" altLang="zh-CN" baseline="30000" dirty="0"/>
              <a:t>-1</a:t>
            </a:r>
            <a:r>
              <a:rPr lang="en-US" altLang="zh-CN" dirty="0"/>
              <a:t> ~ 2 A</a:t>
            </a:r>
            <a:r>
              <a:rPr lang="en-US" altLang="zh-CN" baseline="30000" dirty="0"/>
              <a:t>-1</a:t>
            </a:r>
            <a:r>
              <a:rPr lang="zh-CN" altLang="en-US" dirty="0"/>
              <a:t> ，随着探测器放置的水平角度的增加而增大；动量分辨随着水平角的增加而减小，从低角度的</a:t>
            </a:r>
            <a:r>
              <a:rPr lang="en-US" altLang="zh-CN" dirty="0"/>
              <a:t>±0.1 A</a:t>
            </a:r>
            <a:r>
              <a:rPr lang="en-US" altLang="zh-CN" baseline="30000" dirty="0"/>
              <a:t>-1</a:t>
            </a:r>
            <a:r>
              <a:rPr lang="zh-CN" altLang="en-US" dirty="0"/>
              <a:t>到高角度的</a:t>
            </a:r>
            <a:r>
              <a:rPr lang="en-US" altLang="zh-CN" dirty="0"/>
              <a:t>0.01A</a:t>
            </a:r>
            <a:r>
              <a:rPr lang="en-US" altLang="zh-CN" baseline="30000" dirty="0"/>
              <a:t>-1</a:t>
            </a:r>
            <a:r>
              <a:rPr lang="zh-CN" altLang="en-US" dirty="0"/>
              <a:t>。</a:t>
            </a:r>
            <a:endParaRPr lang="en-US" altLang="zh-CN" dirty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p"/>
              <a:defRPr/>
            </a:pPr>
            <a:r>
              <a:rPr lang="zh-CN" altLang="en-US" sz="2000" b="1" dirty="0">
                <a:solidFill>
                  <a:srgbClr val="C00000"/>
                </a:solidFill>
              </a:rPr>
              <a:t>能量分辨</a:t>
            </a:r>
            <a:endParaRPr lang="en-US" altLang="zh-CN" sz="2000" b="1" dirty="0">
              <a:solidFill>
                <a:srgbClr val="C00000"/>
              </a:solidFill>
            </a:endParaRPr>
          </a:p>
          <a:p>
            <a:pPr>
              <a:lnSpc>
                <a:spcPct val="200000"/>
              </a:lnSpc>
              <a:defRPr/>
            </a:pPr>
            <a:r>
              <a:rPr lang="en-US" altLang="zh-CN" sz="2000" b="1" dirty="0">
                <a:solidFill>
                  <a:srgbClr val="C00000"/>
                </a:solidFill>
              </a:rPr>
              <a:t>      </a:t>
            </a:r>
            <a:r>
              <a:rPr lang="zh-CN" altLang="en-US" dirty="0"/>
              <a:t>能量分辨依赖于样品的尺寸和形状。对于</a:t>
            </a:r>
            <a:r>
              <a:rPr lang="en-US" altLang="zh-CN" dirty="0"/>
              <a:t>3cm*3cm</a:t>
            </a:r>
            <a:r>
              <a:rPr lang="zh-CN" altLang="en-US" dirty="0"/>
              <a:t>的样品，能量分辨在</a:t>
            </a:r>
            <a:r>
              <a:rPr lang="en-US" altLang="zh-CN" dirty="0"/>
              <a:t>2.5~3.5 </a:t>
            </a:r>
            <a:r>
              <a:rPr lang="en-US" altLang="zh-CN" dirty="0" err="1"/>
              <a:t>ueV</a:t>
            </a:r>
            <a:r>
              <a:rPr lang="zh-CN" altLang="en-US" dirty="0"/>
              <a:t>之间，体现到不同</a:t>
            </a:r>
            <a:r>
              <a:rPr lang="en-US" altLang="zh-CN" dirty="0"/>
              <a:t>Q</a:t>
            </a:r>
            <a:r>
              <a:rPr lang="zh-CN" altLang="en-US" dirty="0"/>
              <a:t>对应的能量分辨上，将展现出能量分辨对动量转移的依赖性。</a:t>
            </a:r>
            <a:endParaRPr lang="en-US" altLang="zh-CN" dirty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p"/>
              <a:defRPr/>
            </a:pPr>
            <a:r>
              <a:rPr lang="zh-CN" altLang="en-US" sz="2000" b="1" dirty="0">
                <a:solidFill>
                  <a:srgbClr val="C00000"/>
                </a:solidFill>
              </a:rPr>
              <a:t>下一步工作</a:t>
            </a:r>
            <a:endParaRPr lang="en-US" altLang="zh-CN" sz="2000" b="1" dirty="0">
              <a:solidFill>
                <a:srgbClr val="C00000"/>
              </a:solidFill>
            </a:endParaRPr>
          </a:p>
          <a:p>
            <a:pPr>
              <a:lnSpc>
                <a:spcPct val="200000"/>
              </a:lnSpc>
              <a:defRPr/>
            </a:pPr>
            <a:r>
              <a:rPr lang="en-US" altLang="zh-CN" sz="2000" b="1" dirty="0">
                <a:solidFill>
                  <a:srgbClr val="C00000"/>
                </a:solidFill>
              </a:rPr>
              <a:t>   </a:t>
            </a:r>
            <a:r>
              <a:rPr lang="en-US" altLang="zh-CN" sz="2000" dirty="0"/>
              <a:t> - </a:t>
            </a:r>
            <a:r>
              <a:rPr lang="zh-CN" altLang="en-US" dirty="0"/>
              <a:t>能量分辨对样品尺寸和形状的依赖性研究</a:t>
            </a:r>
            <a:endParaRPr lang="en-US" altLang="zh-CN" dirty="0"/>
          </a:p>
          <a:p>
            <a:pPr>
              <a:lnSpc>
                <a:spcPct val="200000"/>
              </a:lnSpc>
              <a:defRPr/>
            </a:pPr>
            <a:r>
              <a:rPr lang="zh-CN" altLang="en-US" sz="2000" b="1" dirty="0">
                <a:solidFill>
                  <a:srgbClr val="C00000"/>
                </a:solidFill>
              </a:rPr>
              <a:t>    </a:t>
            </a:r>
            <a:r>
              <a:rPr lang="en-US" altLang="zh-CN" dirty="0"/>
              <a:t>- </a:t>
            </a:r>
            <a:r>
              <a:rPr lang="zh-CN" altLang="en-US" dirty="0"/>
              <a:t>数据处理算法的发展</a:t>
            </a: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25F4DF3-CF38-C501-7209-8A2B9BD03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9EE980-EE0B-4224-8637-C96BF07EA162}" type="slidenum">
              <a:rPr smtClean="0"/>
              <a:pPr>
                <a:defRPr/>
              </a:pPr>
              <a:t>15</a:t>
            </a:fld>
            <a:r>
              <a:rPr dirty="0"/>
              <a:t>/15</a:t>
            </a:r>
          </a:p>
        </p:txBody>
      </p:sp>
      <p:sp>
        <p:nvSpPr>
          <p:cNvPr id="21507" name="文本框 4">
            <a:extLst>
              <a:ext uri="{FF2B5EF4-FFF2-40B4-BE49-F238E27FC236}">
                <a16:creationId xmlns:a16="http://schemas.microsoft.com/office/drawing/2014/main" id="{4B6B8B60-EA2F-28B1-AFB1-867D1CE93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4450"/>
            <a:ext cx="85439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>
                <a:cs typeface="Times New Roman" panose="02020603050405020304" pitchFamily="18" charset="0"/>
              </a:rPr>
              <a:t>    </a:t>
            </a:r>
            <a:r>
              <a:rPr lang="zh-CN" altLang="en-US" sz="4000" b="1">
                <a:cs typeface="Times New Roman" panose="02020603050405020304" pitchFamily="18" charset="0"/>
              </a:rPr>
              <a:t>致谢</a:t>
            </a:r>
            <a:endParaRPr lang="en-US" altLang="zh-CN" sz="4000" b="1"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F04A707-EC63-27F9-382C-769122E4B0AD}"/>
              </a:ext>
            </a:extLst>
          </p:cNvPr>
          <p:cNvSpPr txBox="1"/>
          <p:nvPr/>
        </p:nvSpPr>
        <p:spPr>
          <a:xfrm>
            <a:off x="1487488" y="5456238"/>
            <a:ext cx="10225087" cy="1130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感谢郭宏宇老师的耐心指导以及熊涛师兄的有益讨论。</a:t>
            </a:r>
            <a:endParaRPr lang="en-US" altLang="zh-CN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感谢各位老师的聆听，欢迎批评指正。</a:t>
            </a:r>
          </a:p>
        </p:txBody>
      </p:sp>
      <p:pic>
        <p:nvPicPr>
          <p:cNvPr id="21509" name="Picture 1">
            <a:extLst>
              <a:ext uri="{FF2B5EF4-FFF2-40B4-BE49-F238E27FC236}">
                <a16:creationId xmlns:a16="http://schemas.microsoft.com/office/drawing/2014/main" id="{D1E608DC-C6B2-BDAF-96A0-71A4EEA8B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855663"/>
            <a:ext cx="898842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4">
            <a:extLst>
              <a:ext uri="{FF2B5EF4-FFF2-40B4-BE49-F238E27FC236}">
                <a16:creationId xmlns:a16="http://schemas.microsoft.com/office/drawing/2014/main" id="{95F55F62-8CA8-94C0-BC8F-7CAB401A1E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3" y="44450"/>
            <a:ext cx="24495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b="1" dirty="0">
                <a:cs typeface="Times New Roman" panose="02020603050405020304" pitchFamily="18" charset="0"/>
              </a:rPr>
              <a:t>目  录</a:t>
            </a:r>
          </a:p>
        </p:txBody>
      </p:sp>
      <p:grpSp>
        <p:nvGrpSpPr>
          <p:cNvPr id="7171" name="组合 5">
            <a:extLst>
              <a:ext uri="{FF2B5EF4-FFF2-40B4-BE49-F238E27FC236}">
                <a16:creationId xmlns:a16="http://schemas.microsoft.com/office/drawing/2014/main" id="{87FEDE35-6CAF-22B1-0C1D-02272A603926}"/>
              </a:ext>
            </a:extLst>
          </p:cNvPr>
          <p:cNvGrpSpPr>
            <a:grpSpLocks/>
          </p:cNvGrpSpPr>
          <p:nvPr/>
        </p:nvGrpSpPr>
        <p:grpSpPr bwMode="auto">
          <a:xfrm>
            <a:off x="936625" y="908050"/>
            <a:ext cx="10055225" cy="3508375"/>
            <a:chOff x="191866" y="1175961"/>
            <a:chExt cx="10056686" cy="3507397"/>
          </a:xfrm>
        </p:grpSpPr>
        <p:sp>
          <p:nvSpPr>
            <p:cNvPr id="7173" name="文本框 6">
              <a:extLst>
                <a:ext uri="{FF2B5EF4-FFF2-40B4-BE49-F238E27FC236}">
                  <a16:creationId xmlns:a16="http://schemas.microsoft.com/office/drawing/2014/main" id="{C63C1B71-DE8E-56E8-8136-82FC76E0FA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866" y="1175961"/>
              <a:ext cx="9648640" cy="350739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marL="571500" indent="-5715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buFont typeface="宋体" panose="02010600030101010101" pitchFamily="2" charset="-122"/>
                <a:buAutoNum type="ea1JpnChsDbPeriod"/>
                <a:defRPr/>
              </a:pPr>
              <a:r>
                <a:rPr lang="zh-CN" altLang="en-US" sz="3200" b="1" dirty="0">
                  <a:cs typeface="Times New Roman" panose="02020603050405020304" pitchFamily="18" charset="0"/>
                </a:rPr>
                <a:t>中子背散射谱仪（</a:t>
              </a:r>
              <a:r>
                <a:rPr lang="en-US" altLang="zh-CN" sz="3200" b="1" dirty="0">
                  <a:cs typeface="Times New Roman" panose="02020603050405020304" pitchFamily="18" charset="0"/>
                </a:rPr>
                <a:t>NBSS</a:t>
              </a:r>
              <a:r>
                <a:rPr lang="zh-CN" altLang="en-US" sz="3200" b="1" dirty="0">
                  <a:cs typeface="Times New Roman" panose="02020603050405020304" pitchFamily="18" charset="0"/>
                </a:rPr>
                <a:t>）简介</a:t>
              </a:r>
              <a:endParaRPr lang="en-US" altLang="zh-CN" sz="3200" b="1" dirty="0">
                <a:cs typeface="Times New Roman" panose="02020603050405020304" pitchFamily="18" charset="0"/>
              </a:endParaRPr>
            </a:p>
            <a:p>
              <a:pPr eaLnBrk="1" hangingPunct="1">
                <a:lnSpc>
                  <a:spcPct val="150000"/>
                </a:lnSpc>
                <a:buFont typeface="宋体" panose="02010600030101010101" pitchFamily="2" charset="-122"/>
                <a:buAutoNum type="ea1JpnChsDbPeriod"/>
                <a:defRPr/>
              </a:pPr>
              <a:r>
                <a:rPr lang="en-US" altLang="zh-CN" sz="3200" b="1" dirty="0">
                  <a:cs typeface="Times New Roman" panose="02020603050405020304" pitchFamily="18" charset="0"/>
                </a:rPr>
                <a:t>NBSS</a:t>
              </a:r>
              <a:r>
                <a:rPr lang="zh-CN" altLang="en-US" sz="3200" b="1" dirty="0">
                  <a:cs typeface="Times New Roman" panose="02020603050405020304" pitchFamily="18" charset="0"/>
                </a:rPr>
                <a:t>的数据处理方法</a:t>
              </a:r>
              <a:endParaRPr lang="en-US" altLang="zh-CN" sz="3200" b="1" dirty="0">
                <a:cs typeface="Times New Roman" panose="02020603050405020304" pitchFamily="18" charset="0"/>
              </a:endParaRPr>
            </a:p>
            <a:p>
              <a:pPr marL="0" indent="0" eaLnBrk="1" hangingPunct="1">
                <a:lnSpc>
                  <a:spcPct val="150000"/>
                </a:lnSpc>
                <a:defRPr/>
              </a:pPr>
              <a:r>
                <a:rPr lang="en-US" altLang="zh-CN" sz="2800" b="1" dirty="0">
                  <a:cs typeface="Times New Roman" panose="02020603050405020304" pitchFamily="18" charset="0"/>
                </a:rPr>
                <a:t>	</a:t>
              </a:r>
              <a:r>
                <a:rPr lang="en-US" altLang="zh-CN" sz="2800" dirty="0">
                  <a:cs typeface="Times New Roman" panose="02020603050405020304" pitchFamily="18" charset="0"/>
                </a:rPr>
                <a:t>1. NBSS</a:t>
              </a:r>
              <a:r>
                <a:rPr lang="zh-CN" altLang="en-US" sz="2800" dirty="0">
                  <a:cs typeface="Times New Roman" panose="02020603050405020304" pitchFamily="18" charset="0"/>
                </a:rPr>
                <a:t>的动量转移和动量分辨</a:t>
              </a:r>
              <a:endParaRPr lang="en-US" altLang="zh-CN" sz="2800" dirty="0">
                <a:cs typeface="Times New Roman" panose="02020603050405020304" pitchFamily="18" charset="0"/>
              </a:endParaRPr>
            </a:p>
            <a:p>
              <a:pPr marL="0" indent="0" eaLnBrk="1" hangingPunct="1">
                <a:lnSpc>
                  <a:spcPct val="150000"/>
                </a:lnSpc>
                <a:defRPr/>
              </a:pPr>
              <a:r>
                <a:rPr lang="en-US" altLang="zh-CN" sz="2800" dirty="0">
                  <a:cs typeface="Times New Roman" panose="02020603050405020304" pitchFamily="18" charset="0"/>
                </a:rPr>
                <a:t>	2. </a:t>
              </a:r>
              <a:r>
                <a:rPr lang="zh-CN" altLang="en-US" sz="2800" dirty="0">
                  <a:cs typeface="Times New Roman" panose="02020603050405020304" pitchFamily="18" charset="0"/>
                </a:rPr>
                <a:t>能量分辨的位置依赖性</a:t>
              </a:r>
              <a:endParaRPr lang="en-US" altLang="zh-CN" sz="2800" dirty="0">
                <a:cs typeface="Times New Roman" panose="02020603050405020304" pitchFamily="18" charset="0"/>
              </a:endParaRPr>
            </a:p>
            <a:p>
              <a:pPr marL="0" indent="0" eaLnBrk="1" hangingPunct="1">
                <a:lnSpc>
                  <a:spcPct val="150000"/>
                </a:lnSpc>
                <a:defRPr/>
              </a:pPr>
              <a:r>
                <a:rPr lang="zh-CN" altLang="en-US" sz="2800" b="1" dirty="0">
                  <a:cs typeface="Times New Roman" panose="02020603050405020304" pitchFamily="18" charset="0"/>
                </a:rPr>
                <a:t>三</a:t>
              </a:r>
              <a:r>
                <a:rPr lang="en-US" altLang="zh-CN" sz="2800" b="1" dirty="0">
                  <a:cs typeface="Times New Roman" panose="02020603050405020304" pitchFamily="18" charset="0"/>
                </a:rPr>
                <a:t>.   </a:t>
              </a:r>
              <a:r>
                <a:rPr lang="zh-CN" altLang="en-US" sz="3200" b="1" dirty="0">
                  <a:cs typeface="Times New Roman" panose="02020603050405020304" pitchFamily="18" charset="0"/>
                </a:rPr>
                <a:t>总结</a:t>
              </a:r>
              <a:endParaRPr lang="en-US" altLang="zh-CN" sz="2800" b="1" dirty="0">
                <a:cs typeface="Times New Roman" panose="02020603050405020304" pitchFamily="18" charset="0"/>
              </a:endParaRPr>
            </a:p>
          </p:txBody>
        </p:sp>
        <p:sp>
          <p:nvSpPr>
            <p:cNvPr id="7174" name="矩形 7">
              <a:extLst>
                <a:ext uri="{FF2B5EF4-FFF2-40B4-BE49-F238E27FC236}">
                  <a16:creationId xmlns:a16="http://schemas.microsoft.com/office/drawing/2014/main" id="{A4646B57-2B45-14F1-6E82-6B4F839418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7512" y="2544458"/>
              <a:ext cx="9361040" cy="614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200000"/>
                </a:lnSpc>
              </a:pPr>
              <a:endParaRPr lang="en-US" altLang="zh-CN" sz="2000" b="1"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C16528F-8681-D2D1-3215-5962D7D45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338656-13A1-443D-8A52-C4EC30D443C3}" type="slidenum">
              <a:rPr smtClean="0"/>
              <a:pPr>
                <a:defRPr/>
              </a:pPr>
              <a:t>2</a:t>
            </a:fld>
            <a:r>
              <a:rPr dirty="0"/>
              <a:t>/15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F19EF35-F96A-6A18-44D7-CD3B38147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3E38FF-2FEC-4DE1-AADB-CA693C620690}" type="slidenum">
              <a:rPr smtClean="0"/>
              <a:pPr>
                <a:defRPr/>
              </a:pPr>
              <a:t>3</a:t>
            </a:fld>
            <a:r>
              <a:rPr dirty="0"/>
              <a:t>/15</a:t>
            </a:r>
          </a:p>
        </p:txBody>
      </p:sp>
      <p:sp>
        <p:nvSpPr>
          <p:cNvPr id="8195" name="文本框 4">
            <a:extLst>
              <a:ext uri="{FF2B5EF4-FFF2-40B4-BE49-F238E27FC236}">
                <a16:creationId xmlns:a16="http://schemas.microsoft.com/office/drawing/2014/main" id="{C9D38C5E-5FFA-170B-3F16-A040CA83D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4450"/>
            <a:ext cx="85439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 dirty="0">
                <a:cs typeface="Times New Roman" panose="02020603050405020304" pitchFamily="18" charset="0"/>
              </a:rPr>
              <a:t>    1.1 NBSS</a:t>
            </a:r>
            <a:r>
              <a:rPr lang="zh-CN" altLang="en-US" sz="4000" b="1" dirty="0">
                <a:cs typeface="Times New Roman" panose="02020603050405020304" pitchFamily="18" charset="0"/>
              </a:rPr>
              <a:t>简介</a:t>
            </a:r>
            <a:endParaRPr lang="en-US" altLang="zh-CN" sz="4000" b="1" dirty="0">
              <a:cs typeface="Times New Roman" panose="02020603050405020304" pitchFamily="18" charset="0"/>
            </a:endParaRPr>
          </a:p>
        </p:txBody>
      </p:sp>
      <p:sp>
        <p:nvSpPr>
          <p:cNvPr id="8196" name="文本框 3">
            <a:extLst>
              <a:ext uri="{FF2B5EF4-FFF2-40B4-BE49-F238E27FC236}">
                <a16:creationId xmlns:a16="http://schemas.microsoft.com/office/drawing/2014/main" id="{D9874CF5-E811-99B4-0816-12F3A7A06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2625" y="1125538"/>
            <a:ext cx="446405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>
                <a:solidFill>
                  <a:srgbClr val="C00000"/>
                </a:solidFill>
              </a:rPr>
              <a:t>中子散射实验需要测量中子在散射前后的能量转移和动量转移：</a:t>
            </a:r>
          </a:p>
        </p:txBody>
      </p:sp>
      <p:pic>
        <p:nvPicPr>
          <p:cNvPr id="10" name="图片 9" descr="\documentclass{article}&#10;\usepackage{amsmath}&#10;\pagestyle{empty}&#10;\begin{document}&#10;&#10;$\hbar Q=\hbar\left(\boldsymbol{k_i}-\boldsymbol{k_f}\right)&#10;$&#10;&#10;&#10;\end{document}" title="IguanaTex Bitmap Display">
            <a:extLst>
              <a:ext uri="{FF2B5EF4-FFF2-40B4-BE49-F238E27FC236}">
                <a16:creationId xmlns:a16="http://schemas.microsoft.com/office/drawing/2014/main" id="{353CFAB4-1FC1-50E4-8967-81237B8F49E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904288" y="2060575"/>
            <a:ext cx="1695450" cy="239713"/>
          </a:xfrm>
          <a:prstGeom prst="rect">
            <a:avLst/>
          </a:prstGeom>
        </p:spPr>
      </p:pic>
      <p:pic>
        <p:nvPicPr>
          <p:cNvPr id="14" name="图片 13" descr="\documentclass{article}&#10;\usepackage{amsmath}&#10;\pagestyle{empty}&#10;\begin{document}&#10;&#10;$h(\omega)=\frac{\hbar^{2}}{2 m}\left(k_i^{2}-k_f^{2}\right)$&#10;&#10;&#10;\end{document}" title="IguanaTex Bitmap Display">
            <a:extLst>
              <a:ext uri="{FF2B5EF4-FFF2-40B4-BE49-F238E27FC236}">
                <a16:creationId xmlns:a16="http://schemas.microsoft.com/office/drawing/2014/main" id="{E6F78DB7-78C1-39C0-3924-78FE6B5F9AA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8602663" y="2398713"/>
            <a:ext cx="2298700" cy="455612"/>
          </a:xfrm>
          <a:prstGeom prst="rect">
            <a:avLst/>
          </a:prstGeom>
        </p:spPr>
      </p:pic>
      <p:sp>
        <p:nvSpPr>
          <p:cNvPr id="8199" name="文本框 14">
            <a:extLst>
              <a:ext uri="{FF2B5EF4-FFF2-40B4-BE49-F238E27FC236}">
                <a16:creationId xmlns:a16="http://schemas.microsoft.com/office/drawing/2014/main" id="{0B8BD521-168A-1F52-81F3-CB9B1F2AB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2625" y="3009900"/>
            <a:ext cx="3243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buFont typeface="Wingdings" panose="05000000000000000000" pitchFamily="2" charset="2"/>
              <a:buChar char="p"/>
            </a:pPr>
            <a:r>
              <a:rPr lang="zh-CN" altLang="en-US">
                <a:solidFill>
                  <a:srgbClr val="C00000"/>
                </a:solidFill>
              </a:rPr>
              <a:t>测量中子能量的两种方法：</a:t>
            </a:r>
          </a:p>
        </p:txBody>
      </p:sp>
      <p:sp>
        <p:nvSpPr>
          <p:cNvPr id="8200" name="文本框 15">
            <a:extLst>
              <a:ext uri="{FF2B5EF4-FFF2-40B4-BE49-F238E27FC236}">
                <a16:creationId xmlns:a16="http://schemas.microsoft.com/office/drawing/2014/main" id="{EF77ED49-B744-6D42-A4C6-C18EAFB6D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3138" y="3527425"/>
            <a:ext cx="27511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zh-CN" altLang="en-US"/>
              <a:t>飞行时间法（</a:t>
            </a:r>
            <a:r>
              <a:rPr lang="en-US" altLang="zh-CN"/>
              <a:t>TOF</a:t>
            </a:r>
            <a:r>
              <a:rPr lang="zh-CN" altLang="en-US"/>
              <a:t>）：</a:t>
            </a:r>
          </a:p>
        </p:txBody>
      </p:sp>
      <p:pic>
        <p:nvPicPr>
          <p:cNvPr id="35" name="图片 34" descr="\documentclass{article}&#10;\usepackage{amsmath}&#10;\pagestyle{empty}&#10;\begin{document}&#10;&#10;$&#10;E_i = \frac 12m(\frac Lt)^2&#10;$&#10;&#10;&#10;\end{document}" title="IguanaTex Bitmap Display">
            <a:extLst>
              <a:ext uri="{FF2B5EF4-FFF2-40B4-BE49-F238E27FC236}">
                <a16:creationId xmlns:a16="http://schemas.microsoft.com/office/drawing/2014/main" id="{09164B7A-6697-13F2-0200-B9BEC6311A1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9966325" y="3587750"/>
            <a:ext cx="1328738" cy="280988"/>
          </a:xfrm>
          <a:prstGeom prst="rect">
            <a:avLst/>
          </a:prstGeom>
        </p:spPr>
      </p:pic>
      <p:sp>
        <p:nvSpPr>
          <p:cNvPr id="8202" name="文本框 20">
            <a:extLst>
              <a:ext uri="{FF2B5EF4-FFF2-40B4-BE49-F238E27FC236}">
                <a16:creationId xmlns:a16="http://schemas.microsoft.com/office/drawing/2014/main" id="{3D8C88C6-69E1-34FD-E299-0A68E870D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2663" y="4065588"/>
            <a:ext cx="3013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zh-CN" altLang="en-US"/>
              <a:t>利用晶体的布拉格衍射：</a:t>
            </a:r>
          </a:p>
        </p:txBody>
      </p:sp>
      <p:pic>
        <p:nvPicPr>
          <p:cNvPr id="37" name="图片 36" descr="\documentclass{article}&#10;\usepackage{amsmath}&#10;\pagestyle{empty}&#10;\begin{document}&#10;&#10;$&#10;E_f = \frac{1}{2 m_{n}}\left(\frac{h}{\lambda}\right)^{2}$&#10;&#10;&#10;\end{document}" title="IguanaTex Bitmap Display">
            <a:extLst>
              <a:ext uri="{FF2B5EF4-FFF2-40B4-BE49-F238E27FC236}">
                <a16:creationId xmlns:a16="http://schemas.microsoft.com/office/drawing/2014/main" id="{8DFBB8ED-5052-091C-0A44-C1CE3D6C364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7967663" y="4486275"/>
            <a:ext cx="1657350" cy="392113"/>
          </a:xfrm>
          <a:prstGeom prst="rect">
            <a:avLst/>
          </a:prstGeom>
        </p:spPr>
      </p:pic>
      <p:pic>
        <p:nvPicPr>
          <p:cNvPr id="27" name="图片 26" descr="\documentclass{article}&#10;\usepackage{amsmath}&#10;\pagestyle{empty}&#10;\begin{document}&#10;&#10;$&#10;\lambda = 2dsin\theta&#10;$&#10;&#10;&#10;\end{document}" title="IguanaTex Bitmap Display">
            <a:extLst>
              <a:ext uri="{FF2B5EF4-FFF2-40B4-BE49-F238E27FC236}">
                <a16:creationId xmlns:a16="http://schemas.microsoft.com/office/drawing/2014/main" id="{C4BD7857-C021-105A-9B6B-B8C80003E26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9882188" y="4641850"/>
            <a:ext cx="1203325" cy="179388"/>
          </a:xfrm>
          <a:prstGeom prst="rect">
            <a:avLst/>
          </a:prstGeom>
        </p:spPr>
      </p:pic>
      <p:pic>
        <p:nvPicPr>
          <p:cNvPr id="8205" name="图片 32">
            <a:extLst>
              <a:ext uri="{FF2B5EF4-FFF2-40B4-BE49-F238E27FC236}">
                <a16:creationId xmlns:a16="http://schemas.microsoft.com/office/drawing/2014/main" id="{82742291-63CA-7540-FD0C-738138521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3"/>
          <a:stretch>
            <a:fillRect/>
          </a:stretch>
        </p:blipFill>
        <p:spPr bwMode="auto">
          <a:xfrm>
            <a:off x="681038" y="1271588"/>
            <a:ext cx="5559425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6" name="文本框 28">
            <a:extLst>
              <a:ext uri="{FF2B5EF4-FFF2-40B4-BE49-F238E27FC236}">
                <a16:creationId xmlns:a16="http://schemas.microsoft.com/office/drawing/2014/main" id="{A617EB99-BAF6-DFAE-E9B4-08E0E0A998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0" y="765175"/>
            <a:ext cx="921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/>
              <a:t>中子背散射谱仪 （</a:t>
            </a:r>
            <a:r>
              <a:rPr lang="en-US" altLang="zh-CN" sz="2000"/>
              <a:t>NBSS</a:t>
            </a:r>
            <a:r>
              <a:rPr lang="zh-CN" altLang="en-US" sz="2000"/>
              <a:t>）是一台具有很高能量分辨（</a:t>
            </a:r>
            <a:r>
              <a:rPr lang="en-US" altLang="zh-CN" sz="2000"/>
              <a:t>~ ueV</a:t>
            </a:r>
            <a:r>
              <a:rPr lang="zh-CN" altLang="en-US" sz="2000"/>
              <a:t>）的非弹散射谱仪。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E6E430A5-C190-3805-5607-B722F3464524}"/>
              </a:ext>
            </a:extLst>
          </p:cNvPr>
          <p:cNvSpPr txBox="1"/>
          <p:nvPr/>
        </p:nvSpPr>
        <p:spPr>
          <a:xfrm>
            <a:off x="7032625" y="5237163"/>
            <a:ext cx="3530600" cy="11477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  <a:defRPr/>
            </a:pPr>
            <a:r>
              <a:rPr lang="zh-CN" altLang="en-US" dirty="0">
                <a:solidFill>
                  <a:srgbClr val="C00000"/>
                </a:solidFill>
              </a:rPr>
              <a:t>为了提高谱仪的能量分辨</a:t>
            </a:r>
            <a:r>
              <a:rPr lang="en-US" altLang="zh-CN" dirty="0">
                <a:solidFill>
                  <a:srgbClr val="C00000"/>
                </a:solidFill>
              </a:rPr>
              <a:t>,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  <a:defRPr/>
            </a:pPr>
            <a:r>
              <a:rPr lang="zh-CN" altLang="en-US" dirty="0"/>
              <a:t>增加中子的飞行距离；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  <a:defRPr/>
            </a:pPr>
            <a:r>
              <a:rPr lang="zh-CN" altLang="en-US" dirty="0"/>
              <a:t>布拉格衍射角尽量接近</a:t>
            </a:r>
            <a:r>
              <a:rPr lang="en-US" altLang="zh-CN" dirty="0"/>
              <a:t>90</a:t>
            </a:r>
            <a:r>
              <a:rPr lang="zh-CN" altLang="en-US" dirty="0"/>
              <a:t>度。</a:t>
            </a:r>
          </a:p>
        </p:txBody>
      </p:sp>
      <p:pic>
        <p:nvPicPr>
          <p:cNvPr id="44" name="图片 43" descr="\documentclass{article}&#10;\usepackage{amsmath}&#10;\pagestyle{empty}&#10;\begin{document}&#10;&#10;$\frac{\delta E_f}{2 E_f}=\frac{\delta \lambda}{\lambda}=\left(\frac{\delta d}{d}+\cot \theta \delta \theta\right)$&#10;&#10;&#10;\end{document}" title="IguanaTex Bitmap Display">
            <a:extLst>
              <a:ext uri="{FF2B5EF4-FFF2-40B4-BE49-F238E27FC236}">
                <a16:creationId xmlns:a16="http://schemas.microsoft.com/office/drawing/2014/main" id="{2AA4BF9C-56B4-B370-C4B5-54904CEB48F8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690563" y="5157788"/>
            <a:ext cx="2868612" cy="396875"/>
          </a:xfrm>
          <a:prstGeom prst="rect">
            <a:avLst/>
          </a:prstGeom>
        </p:spPr>
      </p:pic>
      <p:sp>
        <p:nvSpPr>
          <p:cNvPr id="8209" name="文本框 39">
            <a:extLst>
              <a:ext uri="{FF2B5EF4-FFF2-40B4-BE49-F238E27FC236}">
                <a16:creationId xmlns:a16="http://schemas.microsoft.com/office/drawing/2014/main" id="{5FD60C12-1B38-DFF9-163D-8B9E676EB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" y="4546600"/>
            <a:ext cx="2262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对布拉格定律求导：</a:t>
            </a:r>
          </a:p>
        </p:txBody>
      </p:sp>
      <p:pic>
        <p:nvPicPr>
          <p:cNvPr id="8210" name="图片 41">
            <a:extLst>
              <a:ext uri="{FF2B5EF4-FFF2-40B4-BE49-F238E27FC236}">
                <a16:creationId xmlns:a16="http://schemas.microsoft.com/office/drawing/2014/main" id="{889C3D0C-99FF-B21D-AF86-A37ECBF62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675" y="4357688"/>
            <a:ext cx="2805113" cy="245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199" grpId="0"/>
      <p:bldP spid="8200" grpId="0"/>
      <p:bldP spid="8202" grpId="0"/>
      <p:bldP spid="30" grpId="0"/>
      <p:bldP spid="820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C665465-8345-155F-46D6-1E2E6EB0F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E0C246-BE2B-4F70-B968-1C448AD68397}" type="slidenum">
              <a:rPr smtClean="0"/>
              <a:pPr>
                <a:defRPr/>
              </a:pPr>
              <a:t>4</a:t>
            </a:fld>
            <a:r>
              <a:rPr dirty="0"/>
              <a:t>/15</a:t>
            </a:r>
          </a:p>
        </p:txBody>
      </p:sp>
      <p:sp>
        <p:nvSpPr>
          <p:cNvPr id="9219" name="文本框 4">
            <a:extLst>
              <a:ext uri="{FF2B5EF4-FFF2-40B4-BE49-F238E27FC236}">
                <a16:creationId xmlns:a16="http://schemas.microsoft.com/office/drawing/2014/main" id="{E18646B2-7CB9-56C2-C019-7A784301A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4450"/>
            <a:ext cx="85439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>
                <a:cs typeface="Times New Roman" panose="02020603050405020304" pitchFamily="18" charset="0"/>
              </a:rPr>
              <a:t>    2. NBSS</a:t>
            </a:r>
            <a:r>
              <a:rPr lang="zh-CN" altLang="en-US" sz="4000" b="1">
                <a:cs typeface="Times New Roman" panose="02020603050405020304" pitchFamily="18" charset="0"/>
              </a:rPr>
              <a:t>的数据处理方法</a:t>
            </a:r>
            <a:endParaRPr lang="en-US" altLang="zh-CN" sz="4000" b="1"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C27A571-7A85-4922-0A8E-AA2C5D89EF88}"/>
              </a:ext>
            </a:extLst>
          </p:cNvPr>
          <p:cNvSpPr/>
          <p:nvPr/>
        </p:nvSpPr>
        <p:spPr>
          <a:xfrm>
            <a:off x="407988" y="981075"/>
            <a:ext cx="4967287" cy="57626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800" dirty="0"/>
              <a:t> </a:t>
            </a:r>
            <a:r>
              <a:rPr lang="en-US" altLang="zh-CN" sz="2800" dirty="0"/>
              <a:t>A. </a:t>
            </a:r>
            <a:r>
              <a:rPr lang="zh-CN" altLang="en-US" sz="2800" dirty="0"/>
              <a:t>数据规约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F5C9B099-8E62-53C6-F6CA-6C2518B500A5}"/>
              </a:ext>
            </a:extLst>
          </p:cNvPr>
          <p:cNvSpPr/>
          <p:nvPr/>
        </p:nvSpPr>
        <p:spPr>
          <a:xfrm>
            <a:off x="407988" y="2886075"/>
            <a:ext cx="4967287" cy="57626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800" dirty="0"/>
              <a:t> </a:t>
            </a:r>
            <a:r>
              <a:rPr lang="en-US" altLang="zh-CN" sz="2800" dirty="0"/>
              <a:t>B. </a:t>
            </a:r>
            <a:r>
              <a:rPr lang="zh-CN" altLang="en-US" sz="2800" dirty="0"/>
              <a:t>数据修正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B67DEEB-6625-5A9F-90EA-1E708B15DE2B}"/>
              </a:ext>
            </a:extLst>
          </p:cNvPr>
          <p:cNvSpPr/>
          <p:nvPr/>
        </p:nvSpPr>
        <p:spPr>
          <a:xfrm>
            <a:off x="407988" y="5300663"/>
            <a:ext cx="4967287" cy="57626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800" dirty="0"/>
              <a:t> </a:t>
            </a:r>
            <a:r>
              <a:rPr lang="en-US" altLang="zh-CN" sz="2800" dirty="0"/>
              <a:t>C. </a:t>
            </a:r>
            <a:r>
              <a:rPr lang="zh-CN" altLang="en-US" sz="2800" dirty="0"/>
              <a:t>数据分析及拟合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8452DCE-AD16-61A9-0F10-5B81BAFBCCB4}"/>
              </a:ext>
            </a:extLst>
          </p:cNvPr>
          <p:cNvSpPr txBox="1"/>
          <p:nvPr/>
        </p:nvSpPr>
        <p:spPr>
          <a:xfrm>
            <a:off x="407988" y="1747838"/>
            <a:ext cx="4967287" cy="9572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zh-CN" altLang="en-US" sz="2000" dirty="0">
                <a:solidFill>
                  <a:srgbClr val="FF0000"/>
                </a:solidFill>
              </a:rPr>
              <a:t>获取能量转移数据</a:t>
            </a:r>
            <a:endParaRPr lang="en-US" altLang="zh-CN" sz="2000" dirty="0">
              <a:solidFill>
                <a:srgbClr val="FF0000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zh-CN" altLang="en-US" sz="2000" dirty="0">
                <a:solidFill>
                  <a:srgbClr val="FF0000"/>
                </a:solidFill>
              </a:rPr>
              <a:t>获取动量转移数据</a:t>
            </a:r>
            <a:endParaRPr lang="en-US" altLang="zh-CN" sz="2000" dirty="0">
              <a:solidFill>
                <a:srgbClr val="FF0000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8B4A921-D6DE-3929-9A37-67EC0C360904}"/>
              </a:ext>
            </a:extLst>
          </p:cNvPr>
          <p:cNvSpPr txBox="1"/>
          <p:nvPr/>
        </p:nvSpPr>
        <p:spPr>
          <a:xfrm>
            <a:off x="407988" y="3551238"/>
            <a:ext cx="4967287" cy="14192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zh-CN" altLang="en-US" sz="2000" dirty="0">
                <a:solidFill>
                  <a:srgbClr val="FF0000"/>
                </a:solidFill>
              </a:rPr>
              <a:t>样品容器和不同形状样品的影响</a:t>
            </a:r>
            <a:endParaRPr lang="en-US" altLang="zh-CN" sz="2000" dirty="0">
              <a:solidFill>
                <a:srgbClr val="FF0000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zh-CN" altLang="en-US" sz="2000" dirty="0">
                <a:solidFill>
                  <a:srgbClr val="FF0000"/>
                </a:solidFill>
              </a:rPr>
              <a:t>考虑中子吸收和多重散射</a:t>
            </a:r>
            <a:endParaRPr lang="en-US" altLang="zh-CN" sz="2000" dirty="0">
              <a:solidFill>
                <a:srgbClr val="FF0000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zh-CN" altLang="en-US" sz="2000" dirty="0">
                <a:solidFill>
                  <a:srgbClr val="FF0000"/>
                </a:solidFill>
              </a:rPr>
              <a:t>分析器和探测器带来的修正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9AB1798-C4DE-8B9C-943C-34FEE581E381}"/>
              </a:ext>
            </a:extLst>
          </p:cNvPr>
          <p:cNvSpPr txBox="1"/>
          <p:nvPr/>
        </p:nvSpPr>
        <p:spPr>
          <a:xfrm>
            <a:off x="407988" y="6092825"/>
            <a:ext cx="4967287" cy="495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000" dirty="0"/>
              <a:t>分析拟合</a:t>
            </a:r>
            <a:r>
              <a:rPr lang="en-US" altLang="zh-CN" sz="2000" dirty="0"/>
              <a:t>S(</a:t>
            </a:r>
            <a:r>
              <a:rPr lang="en-US" altLang="zh-CN" sz="2000" dirty="0" err="1"/>
              <a:t>q,w</a:t>
            </a:r>
            <a:r>
              <a:rPr lang="en-US" altLang="zh-CN" sz="2000" dirty="0"/>
              <a:t>), I(</a:t>
            </a:r>
            <a:r>
              <a:rPr lang="en-US" altLang="zh-CN" sz="2000" dirty="0" err="1"/>
              <a:t>Q,t</a:t>
            </a:r>
            <a:r>
              <a:rPr lang="en-US" altLang="zh-CN" sz="2000" dirty="0"/>
              <a:t>)</a:t>
            </a:r>
            <a:r>
              <a:rPr lang="zh-CN" altLang="en-US" sz="2000" dirty="0"/>
              <a:t>等</a:t>
            </a:r>
            <a:endParaRPr lang="en-US" altLang="zh-CN" sz="2000" dirty="0"/>
          </a:p>
        </p:txBody>
      </p:sp>
      <p:pic>
        <p:nvPicPr>
          <p:cNvPr id="9226" name="图片 15">
            <a:extLst>
              <a:ext uri="{FF2B5EF4-FFF2-40B4-BE49-F238E27FC236}">
                <a16:creationId xmlns:a16="http://schemas.microsoft.com/office/drawing/2014/main" id="{6F83C37A-7A27-C583-2C4B-76D2AE178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0" y="893763"/>
            <a:ext cx="5064125" cy="264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文本框 16">
            <a:extLst>
              <a:ext uri="{FF2B5EF4-FFF2-40B4-BE49-F238E27FC236}">
                <a16:creationId xmlns:a16="http://schemas.microsoft.com/office/drawing/2014/main" id="{F1827F19-A7A2-CABD-3200-3D67B30BB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8663" y="3684588"/>
            <a:ext cx="1466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>
                <a:solidFill>
                  <a:srgbClr val="2660E2"/>
                </a:solidFill>
              </a:rPr>
              <a:t>能量转移：</a:t>
            </a:r>
          </a:p>
        </p:txBody>
      </p:sp>
      <p:pic>
        <p:nvPicPr>
          <p:cNvPr id="19" name="图片 18" descr="\documentclass{article}&#10;\usepackage{amsmath}&#10;\pagestyle{empty}&#10;\begin{document}&#10;&#10;$E_{i}=\frac{1}{2} m_{n}\left(\frac{L_{1}}{t-t_{2}-t_{0}}\right)^{2}$&#10;&#10;&#10;\end{document}" title="IguanaTex Bitmap Display">
            <a:extLst>
              <a:ext uri="{FF2B5EF4-FFF2-40B4-BE49-F238E27FC236}">
                <a16:creationId xmlns:a16="http://schemas.microsoft.com/office/drawing/2014/main" id="{BFFA5E2E-1794-4F7D-BB2C-86661066B08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951538" y="4365625"/>
            <a:ext cx="2359025" cy="509588"/>
          </a:xfrm>
          <a:prstGeom prst="rect">
            <a:avLst/>
          </a:prstGeom>
        </p:spPr>
      </p:pic>
      <p:pic>
        <p:nvPicPr>
          <p:cNvPr id="21" name="图片 20" descr="\documentclass{article}&#10;\usepackage{amsmath}&#10;\pagestyle{empty}&#10;\begin{document}&#10;&#10;$&#10;E = E_i - E_f&#10;$&#10;&#10;&#10;\end{document}" title="IguanaTex Bitmap Display">
            <a:extLst>
              <a:ext uri="{FF2B5EF4-FFF2-40B4-BE49-F238E27FC236}">
                <a16:creationId xmlns:a16="http://schemas.microsoft.com/office/drawing/2014/main" id="{8B26FDC5-05DC-AC0A-D508-E76328B6F35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275513" y="3763963"/>
            <a:ext cx="1404937" cy="247650"/>
          </a:xfrm>
          <a:prstGeom prst="rect">
            <a:avLst/>
          </a:prstGeom>
        </p:spPr>
      </p:pic>
      <p:pic>
        <p:nvPicPr>
          <p:cNvPr id="25" name="图片 24" descr="\documentclass{article}&#10;\usepackage{amsmath}&#10;\pagestyle{empty}&#10;\begin{document}&#10;&#10;$E_{f}=\frac{1}{2 m_{n}}\left(\frac{h}{2 d \sin \theta_{B}}\right)^{2}$&#10;&#10;\end{document}" title="IguanaTex Bitmap Display">
            <a:extLst>
              <a:ext uri="{FF2B5EF4-FFF2-40B4-BE49-F238E27FC236}">
                <a16:creationId xmlns:a16="http://schemas.microsoft.com/office/drawing/2014/main" id="{95782C06-C9C6-F976-EC02-76C4A121D28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8680450" y="4373563"/>
            <a:ext cx="2376488" cy="511175"/>
          </a:xfrm>
          <a:prstGeom prst="rect">
            <a:avLst/>
          </a:prstGeom>
        </p:spPr>
      </p:pic>
      <p:sp>
        <p:nvSpPr>
          <p:cNvPr id="9231" name="文本框 25">
            <a:extLst>
              <a:ext uri="{FF2B5EF4-FFF2-40B4-BE49-F238E27FC236}">
                <a16:creationId xmlns:a16="http://schemas.microsoft.com/office/drawing/2014/main" id="{0F795CF0-E3DA-0FBE-8120-17BD7B070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4063" y="5414963"/>
            <a:ext cx="14747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>
                <a:solidFill>
                  <a:srgbClr val="2660E2"/>
                </a:solidFill>
              </a:rPr>
              <a:t>动量转移：</a:t>
            </a:r>
          </a:p>
        </p:txBody>
      </p:sp>
      <p:pic>
        <p:nvPicPr>
          <p:cNvPr id="27" name="图片 26" descr="\documentclass{article}&#10;\usepackage{amsmath}&#10;\pagestyle{empty}&#10;\begin{document}&#10;&#10;$\frac{\mathrm{Q}^{2}}{(2 \pi)^{2}}=\frac{1}{\lambda_{\mathrm{i}}^{2}}+\frac{1}{\lambda_{\mathrm{f}}^{2}}-\frac{2 \cos 2\theta}{\lambda_{\mathrm{i}} \lambda_{\mathrm{f}}}$&#10;&#10;&#10;\end{document}" title="IguanaTex Bitmap Display">
            <a:extLst>
              <a:ext uri="{FF2B5EF4-FFF2-40B4-BE49-F238E27FC236}">
                <a16:creationId xmlns:a16="http://schemas.microsoft.com/office/drawing/2014/main" id="{A5EBFF8C-46E0-70C9-0A8B-30916735E826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354888" y="5373688"/>
            <a:ext cx="2701925" cy="431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7" grpId="0"/>
      <p:bldP spid="92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E66C8DE-10BF-B503-F8CE-4C060010B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C8A5C2-1E20-431C-BF75-FA7B4B94DA8B}" type="slidenum">
              <a:rPr smtClean="0"/>
              <a:pPr>
                <a:defRPr/>
              </a:pPr>
              <a:t>5</a:t>
            </a:fld>
            <a:r>
              <a:rPr dirty="0"/>
              <a:t>/15</a:t>
            </a:r>
          </a:p>
        </p:txBody>
      </p:sp>
      <p:sp>
        <p:nvSpPr>
          <p:cNvPr id="10243" name="文本框 4">
            <a:extLst>
              <a:ext uri="{FF2B5EF4-FFF2-40B4-BE49-F238E27FC236}">
                <a16:creationId xmlns:a16="http://schemas.microsoft.com/office/drawing/2014/main" id="{A1F9FB29-F517-3D36-F778-9F549572B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85439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>
                <a:cs typeface="Times New Roman" panose="02020603050405020304" pitchFamily="18" charset="0"/>
              </a:rPr>
              <a:t>    2.1 NBSS</a:t>
            </a:r>
            <a:r>
              <a:rPr lang="zh-CN" altLang="en-US" sz="4000" b="1">
                <a:cs typeface="Times New Roman" panose="02020603050405020304" pitchFamily="18" charset="0"/>
              </a:rPr>
              <a:t>的动量转移和动量分辨</a:t>
            </a:r>
            <a:endParaRPr lang="en-US" altLang="zh-CN" sz="4000" b="1">
              <a:cs typeface="Times New Roman" panose="02020603050405020304" pitchFamily="18" charset="0"/>
            </a:endParaRPr>
          </a:p>
        </p:txBody>
      </p:sp>
      <p:pic>
        <p:nvPicPr>
          <p:cNvPr id="10244" name="图片 23">
            <a:extLst>
              <a:ext uri="{FF2B5EF4-FFF2-40B4-BE49-F238E27FC236}">
                <a16:creationId xmlns:a16="http://schemas.microsoft.com/office/drawing/2014/main" id="{DD41E105-29B4-BE44-3B9F-47898BB36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8" y="3037607"/>
            <a:ext cx="2744787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 descr="\documentclass{article}&#10;\usepackage{amsmath}&#10;\pagestyle{empty}&#10;\begin{document}&#10;&#10;$\frac{\mathrm{Q}^{2}}{(2 \pi)^{2}}=\frac{1}{\lambda_{\mathrm{i}}^{2}}+\frac{1}{\lambda_{\mathrm{f}}^{2}}-\frac{2 \cos 2\theta}{\lambda_{\mathrm{i}} \lambda_{\mathrm{f}}}&#10;$&#10;&#10;&#10;\end{document}" title="IguanaTex Bitmap Display">
            <a:extLst>
              <a:ext uri="{FF2B5EF4-FFF2-40B4-BE49-F238E27FC236}">
                <a16:creationId xmlns:a16="http://schemas.microsoft.com/office/drawing/2014/main" id="{002650F8-92FF-10CC-0F7D-5FEDFBAF60E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209675" y="1014413"/>
            <a:ext cx="3757613" cy="600075"/>
          </a:xfrm>
          <a:prstGeom prst="rect">
            <a:avLst/>
          </a:prstGeom>
        </p:spPr>
      </p:pic>
      <p:pic>
        <p:nvPicPr>
          <p:cNvPr id="6" name="图片 5" descr="\documentclass{article}&#10;\usepackage{amsmath}&#10;\pagestyle{empty}&#10;\begin{document}&#10;&#10;$&#10;cos2\theta = sin\theta_isin\theta_fcos(\phi_i-\phi_f)+cos\theta_icos\theta_f&#10;$&#10;&#10;&#10;\end{document}" title="IguanaTex Bitmap Display">
            <a:extLst>
              <a:ext uri="{FF2B5EF4-FFF2-40B4-BE49-F238E27FC236}">
                <a16:creationId xmlns:a16="http://schemas.microsoft.com/office/drawing/2014/main" id="{253D9410-7DB8-739A-EBC4-A47E62F9703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47638" y="1865313"/>
            <a:ext cx="5886450" cy="317500"/>
          </a:xfrm>
          <a:prstGeom prst="rect">
            <a:avLst/>
          </a:prstGeom>
        </p:spPr>
      </p:pic>
      <p:sp>
        <p:nvSpPr>
          <p:cNvPr id="10249" name="文本框 8">
            <a:extLst>
              <a:ext uri="{FF2B5EF4-FFF2-40B4-BE49-F238E27FC236}">
                <a16:creationId xmlns:a16="http://schemas.microsoft.com/office/drawing/2014/main" id="{BF7AC486-C5FC-ECED-63E0-5EECC78EB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7325" y="1213056"/>
            <a:ext cx="32623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dirty="0">
                <a:solidFill>
                  <a:srgbClr val="2660E2"/>
                </a:solidFill>
              </a:rPr>
              <a:t>影响动量分辨的因素：</a:t>
            </a:r>
          </a:p>
        </p:txBody>
      </p:sp>
      <p:pic>
        <p:nvPicPr>
          <p:cNvPr id="3" name="图片 9">
            <a:extLst>
              <a:ext uri="{FF2B5EF4-FFF2-40B4-BE49-F238E27FC236}">
                <a16:creationId xmlns:a16="http://schemas.microsoft.com/office/drawing/2014/main" id="{3D1BA868-6B6C-C90E-D340-DA32AEFEA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2974107"/>
            <a:ext cx="2938463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 descr="\documentclass{article}&#10;\usepackage{amsmath}&#10;\pagestyle{empty}&#10;\begin{document}&#10;&#10;$&#10;sin\theta_f = \frac{R}{L_2}sin\phi&#10;$&#10;&#10;&#10;\end{document}" title="IguanaTex Bitmap Display">
            <a:extLst>
              <a:ext uri="{FF2B5EF4-FFF2-40B4-BE49-F238E27FC236}">
                <a16:creationId xmlns:a16="http://schemas.microsoft.com/office/drawing/2014/main" id="{0E2B1DB2-1CEE-521B-89D2-2B4CD9DE7F0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79425" y="6136407"/>
            <a:ext cx="2006600" cy="388937"/>
          </a:xfrm>
          <a:prstGeom prst="rect">
            <a:avLst/>
          </a:prstGeom>
        </p:spPr>
      </p:pic>
      <p:pic>
        <p:nvPicPr>
          <p:cNvPr id="14" name="图片 13" descr="\documentclass{article}&#10;\usepackage{amsmath}&#10;\pagestyle{empty}&#10;\begin{document}&#10;&#10;$&#10;cos2\theta = \frac{R}{L_2}sin\phi cos\phi_f&#10;$&#10;&#10;&#10;\end{document}" title="IguanaTex Bitmap Display">
            <a:extLst>
              <a:ext uri="{FF2B5EF4-FFF2-40B4-BE49-F238E27FC236}">
                <a16:creationId xmlns:a16="http://schemas.microsoft.com/office/drawing/2014/main" id="{33F67FBF-A35A-2248-4A37-6A42134DBB1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3648075" y="6164982"/>
            <a:ext cx="2514600" cy="360362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7F67C3D8-BF7E-E16B-536D-E3C2DDE92281}"/>
              </a:ext>
            </a:extLst>
          </p:cNvPr>
          <p:cNvSpPr txBox="1"/>
          <p:nvPr/>
        </p:nvSpPr>
        <p:spPr>
          <a:xfrm>
            <a:off x="6543452" y="1795401"/>
            <a:ext cx="5500910" cy="2532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dirty="0"/>
              <a:t>入射中子束带宽影响</a:t>
            </a:r>
            <a:r>
              <a:rPr lang="zh-CN" altLang="en-US" dirty="0">
                <a:sym typeface="Symbol" panose="05050102010706020507" pitchFamily="18" charset="2"/>
              </a:rPr>
              <a:t></a:t>
            </a:r>
            <a:r>
              <a:rPr lang="en-US" altLang="zh-CN" baseline="-25000" dirty="0">
                <a:sym typeface="Symbol" panose="05050102010706020507" pitchFamily="18" charset="2"/>
              </a:rPr>
              <a:t>i</a:t>
            </a:r>
            <a:r>
              <a:rPr lang="en-US" altLang="zh-CN" dirty="0">
                <a:sym typeface="Symbol" panose="05050102010706020507" pitchFamily="18" charset="2"/>
              </a:rPr>
              <a:t>;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dirty="0">
                <a:sym typeface="Symbol" panose="05050102010706020507" pitchFamily="18" charset="2"/>
              </a:rPr>
              <a:t>入射中子束的发散度影响</a:t>
            </a:r>
            <a:r>
              <a:rPr lang="en-US" altLang="zh-CN" baseline="-25000" dirty="0" err="1">
                <a:sym typeface="Symbol" panose="05050102010706020507" pitchFamily="18" charset="2"/>
              </a:rPr>
              <a:t>i</a:t>
            </a:r>
            <a:r>
              <a:rPr lang="zh-CN" altLang="en-US" dirty="0">
                <a:sym typeface="Symbol" panose="05050102010706020507" pitchFamily="18" charset="2"/>
              </a:rPr>
              <a:t>和</a:t>
            </a:r>
            <a:r>
              <a:rPr lang="en-US" altLang="zh-CN" baseline="-25000" dirty="0" err="1">
                <a:sym typeface="Symbol" panose="05050102010706020507" pitchFamily="18" charset="2"/>
              </a:rPr>
              <a:t>i</a:t>
            </a:r>
            <a:r>
              <a:rPr lang="zh-CN" altLang="en-US" dirty="0">
                <a:sym typeface="Symbol" panose="05050102010706020507" pitchFamily="18" charset="2"/>
              </a:rPr>
              <a:t>，从而影响</a:t>
            </a:r>
            <a:r>
              <a:rPr lang="en-US" altLang="zh-CN" dirty="0">
                <a:sym typeface="Symbol" panose="05050102010706020507" pitchFamily="18" charset="2"/>
              </a:rPr>
              <a:t>2</a:t>
            </a:r>
            <a:r>
              <a:rPr lang="zh-CN" altLang="en-US" dirty="0">
                <a:sym typeface="Symbol" panose="05050102010706020507" pitchFamily="18" charset="2"/>
              </a:rPr>
              <a:t>；</a:t>
            </a:r>
            <a:endParaRPr lang="en-US" altLang="zh-CN" dirty="0">
              <a:sym typeface="Symbol" panose="05050102010706020507" pitchFamily="18" charset="2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dirty="0"/>
              <a:t>散射中子波长：</a:t>
            </a:r>
            <a:r>
              <a:rPr lang="zh-CN" altLang="en-US" dirty="0">
                <a:sym typeface="Symbol" panose="05050102010706020507" pitchFamily="18" charset="2"/>
              </a:rPr>
              <a:t></a:t>
            </a:r>
            <a:r>
              <a:rPr lang="en-US" altLang="zh-CN" baseline="-25000" dirty="0">
                <a:sym typeface="Symbol" panose="05050102010706020507" pitchFamily="18" charset="2"/>
              </a:rPr>
              <a:t>f</a:t>
            </a:r>
            <a:r>
              <a:rPr lang="en-US" altLang="zh-CN" dirty="0">
                <a:sym typeface="Symbol" panose="05050102010706020507" pitchFamily="18" charset="2"/>
              </a:rPr>
              <a:t> = 2dsin</a:t>
            </a:r>
            <a:r>
              <a:rPr lang="en-US" altLang="zh-CN" baseline="-25000" dirty="0">
                <a:sym typeface="Symbol" panose="05050102010706020507" pitchFamily="18" charset="2"/>
              </a:rPr>
              <a:t>B</a:t>
            </a:r>
            <a:r>
              <a:rPr lang="zh-CN" altLang="en-US" dirty="0">
                <a:sym typeface="Symbol" panose="05050102010706020507" pitchFamily="18" charset="2"/>
              </a:rPr>
              <a:t>，因此分析器晶体的晶面间距</a:t>
            </a:r>
            <a:r>
              <a:rPr lang="en-US" altLang="zh-CN" dirty="0">
                <a:sym typeface="Symbol" panose="05050102010706020507" pitchFamily="18" charset="2"/>
              </a:rPr>
              <a:t>d</a:t>
            </a:r>
            <a:r>
              <a:rPr lang="zh-CN" altLang="en-US" dirty="0">
                <a:sym typeface="Symbol" panose="05050102010706020507" pitchFamily="18" charset="2"/>
              </a:rPr>
              <a:t>和衍射角</a:t>
            </a:r>
            <a:r>
              <a:rPr lang="en-US" altLang="zh-CN" baseline="-25000" dirty="0">
                <a:sym typeface="Symbol" panose="05050102010706020507" pitchFamily="18" charset="2"/>
              </a:rPr>
              <a:t>B</a:t>
            </a:r>
            <a:r>
              <a:rPr lang="zh-CN" altLang="en-US" dirty="0">
                <a:sym typeface="Symbol" panose="05050102010706020507" pitchFamily="18" charset="2"/>
              </a:rPr>
              <a:t>的不确定性影响</a:t>
            </a:r>
            <a:r>
              <a:rPr lang="en-US" altLang="zh-CN" baseline="-25000" dirty="0">
                <a:sym typeface="Symbol" panose="05050102010706020507" pitchFamily="18" charset="2"/>
              </a:rPr>
              <a:t>f</a:t>
            </a:r>
            <a:r>
              <a:rPr lang="zh-CN" altLang="en-US" dirty="0">
                <a:sym typeface="Symbol" panose="05050102010706020507" pitchFamily="18" charset="2"/>
              </a:rPr>
              <a:t>；</a:t>
            </a:r>
            <a:r>
              <a:rPr lang="en-US" altLang="zh-CN" baseline="-25000" dirty="0">
                <a:sym typeface="Symbol" panose="05050102010706020507" pitchFamily="18" charset="2"/>
              </a:rPr>
              <a:t>B</a:t>
            </a:r>
            <a:r>
              <a:rPr lang="zh-CN" altLang="en-US" dirty="0">
                <a:sym typeface="Symbol" panose="05050102010706020507" pitchFamily="18" charset="2"/>
              </a:rPr>
              <a:t>又和不同的散射点以及探测器像素点的位置有关；</a:t>
            </a:r>
            <a:endParaRPr lang="en-US" altLang="zh-CN" dirty="0">
              <a:sym typeface="Symbol" panose="05050102010706020507" pitchFamily="18" charset="2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dirty="0">
                <a:sym typeface="Symbol" panose="05050102010706020507" pitchFamily="18" charset="2"/>
              </a:rPr>
              <a:t>不同的样品散射点和探测器像素位置影响</a:t>
            </a:r>
            <a:r>
              <a:rPr lang="en-US" altLang="zh-CN" baseline="-25000" dirty="0">
                <a:sym typeface="Symbol" panose="05050102010706020507" pitchFamily="18" charset="2"/>
              </a:rPr>
              <a:t>f</a:t>
            </a:r>
            <a:r>
              <a:rPr lang="zh-CN" altLang="en-US" dirty="0">
                <a:sym typeface="Symbol" panose="05050102010706020507" pitchFamily="18" charset="2"/>
              </a:rPr>
              <a:t>和</a:t>
            </a:r>
            <a:r>
              <a:rPr lang="en-US" altLang="zh-CN" baseline="-25000" dirty="0">
                <a:sym typeface="Symbol" panose="05050102010706020507" pitchFamily="18" charset="2"/>
              </a:rPr>
              <a:t>f</a:t>
            </a:r>
            <a:r>
              <a:rPr lang="zh-CN" altLang="en-US" dirty="0">
                <a:sym typeface="Symbol" panose="05050102010706020507" pitchFamily="18" charset="2"/>
              </a:rPr>
              <a:t>。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0DBCF1C-F212-3075-4B3D-EB78B376B0FA}"/>
              </a:ext>
            </a:extLst>
          </p:cNvPr>
          <p:cNvSpPr txBox="1"/>
          <p:nvPr/>
        </p:nvSpPr>
        <p:spPr>
          <a:xfrm>
            <a:off x="147638" y="2493598"/>
            <a:ext cx="2319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b="1" dirty="0">
                <a:solidFill>
                  <a:srgbClr val="C00000"/>
                </a:solidFill>
              </a:rPr>
              <a:t>次级谱仪几何构型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8AD307E7-B95C-5BCA-6F4A-45068F693E2A}"/>
              </a:ext>
            </a:extLst>
          </p:cNvPr>
          <p:cNvSpPr txBox="1"/>
          <p:nvPr/>
        </p:nvSpPr>
        <p:spPr>
          <a:xfrm>
            <a:off x="3201988" y="2487362"/>
            <a:ext cx="2100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b="1" dirty="0">
                <a:solidFill>
                  <a:srgbClr val="C00000"/>
                </a:solidFill>
              </a:rPr>
              <a:t>样品散射示意图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C43642D-419A-BD04-CD99-CE47ADEF7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F8D968-8436-470B-AC95-A633A6B9E466}" type="slidenum">
              <a:rPr smtClean="0"/>
              <a:pPr>
                <a:defRPr/>
              </a:pPr>
              <a:t>6</a:t>
            </a:fld>
            <a:r>
              <a:rPr dirty="0"/>
              <a:t>/15</a:t>
            </a:r>
          </a:p>
        </p:txBody>
      </p:sp>
      <p:pic>
        <p:nvPicPr>
          <p:cNvPr id="7" name="图片 6" descr="\documentclass{article}&#10;\usepackage{amsmath}&#10;\pagestyle{empty}&#10;\begin{document}&#10;&#10;$&#10;dQ|_{\lambda_i} = \frac{dQ}{d\lambda_i}\Delta\lambda_i&#10;$&#10;&#10;&#10;\end{document}" title="IguanaTex Bitmap Display">
            <a:extLst>
              <a:ext uri="{FF2B5EF4-FFF2-40B4-BE49-F238E27FC236}">
                <a16:creationId xmlns:a16="http://schemas.microsoft.com/office/drawing/2014/main" id="{84F25321-3A0B-D526-ABCF-D26AF7BECD9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070100" y="1435100"/>
            <a:ext cx="1730375" cy="352425"/>
          </a:xfrm>
          <a:prstGeom prst="rect">
            <a:avLst/>
          </a:prstGeom>
        </p:spPr>
      </p:pic>
      <p:sp>
        <p:nvSpPr>
          <p:cNvPr id="11268" name="文本框 9">
            <a:extLst>
              <a:ext uri="{FF2B5EF4-FFF2-40B4-BE49-F238E27FC236}">
                <a16:creationId xmlns:a16="http://schemas.microsoft.com/office/drawing/2014/main" id="{BC528C17-C899-87B1-D8FE-D076F9CFB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769" y="886618"/>
            <a:ext cx="6213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1" dirty="0">
                <a:solidFill>
                  <a:srgbClr val="C00000"/>
                </a:solidFill>
              </a:rPr>
              <a:t>由波长分辨引起的动量分辨可以根据下式估计</a:t>
            </a:r>
            <a:r>
              <a:rPr lang="en-US" altLang="zh-CN" b="1" dirty="0">
                <a:solidFill>
                  <a:srgbClr val="C00000"/>
                </a:solidFill>
              </a:rPr>
              <a:t>: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pic>
        <p:nvPicPr>
          <p:cNvPr id="13" name="图片 12" descr="\documentclass{article}&#10;\usepackage{amsmath}&#10;\pagestyle{empty}&#10;\begin{document}&#10;&#10;$\frac{\mathrm{Q}^{2}}{(2 \pi)^{2}}=\frac{1}{\lambda_{\mathrm{i}}^{2}}+\frac{1}{\lambda_{\mathrm{f}}^{2}}-\frac{2 \cos 2\theta}{\lambda_{\mathrm{i}} \lambda_{\mathrm{f}}}&#10;$&#10;&#10;&#10;\end{document}" title="IguanaTex Bitmap Display">
            <a:extLst>
              <a:ext uri="{FF2B5EF4-FFF2-40B4-BE49-F238E27FC236}">
                <a16:creationId xmlns:a16="http://schemas.microsoft.com/office/drawing/2014/main" id="{99458414-1C99-3A81-A749-E3ACAC8371F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668463" y="2335213"/>
            <a:ext cx="2627312" cy="419100"/>
          </a:xfrm>
          <a:prstGeom prst="rect">
            <a:avLst/>
          </a:prstGeom>
        </p:spPr>
      </p:pic>
      <p:pic>
        <p:nvPicPr>
          <p:cNvPr id="11271" name="图片 14">
            <a:extLst>
              <a:ext uri="{FF2B5EF4-FFF2-40B4-BE49-F238E27FC236}">
                <a16:creationId xmlns:a16="http://schemas.microsoft.com/office/drawing/2014/main" id="{C56C7EA3-A79F-6166-A36E-2279DF968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2886075"/>
            <a:ext cx="443865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图片 19">
            <a:extLst>
              <a:ext uri="{FF2B5EF4-FFF2-40B4-BE49-F238E27FC236}">
                <a16:creationId xmlns:a16="http://schemas.microsoft.com/office/drawing/2014/main" id="{3EB6ACBC-99E0-22EC-4083-74D19848A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38" y="981075"/>
            <a:ext cx="5684837" cy="461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4" name="文本框 4">
            <a:extLst>
              <a:ext uri="{FF2B5EF4-FFF2-40B4-BE49-F238E27FC236}">
                <a16:creationId xmlns:a16="http://schemas.microsoft.com/office/drawing/2014/main" id="{BDA3EA5E-9E32-414F-8189-952D7F808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03441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>
                <a:cs typeface="Times New Roman" panose="02020603050405020304" pitchFamily="18" charset="0"/>
              </a:rPr>
              <a:t>    2.1 </a:t>
            </a:r>
            <a:r>
              <a:rPr lang="zh-CN" altLang="en-US" sz="4000" b="1">
                <a:cs typeface="Times New Roman" panose="02020603050405020304" pitchFamily="18" charset="0"/>
              </a:rPr>
              <a:t>动量分辨：</a:t>
            </a:r>
            <a:r>
              <a:rPr lang="zh-CN" altLang="en-US" sz="4000">
                <a:cs typeface="Times New Roman" panose="02020603050405020304" pitchFamily="18" charset="0"/>
              </a:rPr>
              <a:t>入射中子束带宽的影响</a:t>
            </a:r>
            <a:endParaRPr lang="en-US" altLang="zh-CN" sz="400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DAB52C17-66B5-A983-D573-C6F5B19BEF29}"/>
                  </a:ext>
                </a:extLst>
              </p:cNvPr>
              <p:cNvSpPr txBox="1"/>
              <p:nvPr/>
            </p:nvSpPr>
            <p:spPr>
              <a:xfrm>
                <a:off x="323410" y="1900000"/>
                <a:ext cx="53174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b="1" dirty="0">
                    <a:solidFill>
                      <a:srgbClr val="C00000"/>
                    </a:solidFill>
                  </a:rPr>
                  <a:t>根据波长分辨的估计结果，我们取</a:t>
                </a:r>
                <a14:m>
                  <m:oMath xmlns:m="http://schemas.openxmlformats.org/officeDocument/2006/math">
                    <m:r>
                      <a:rPr lang="en-US" altLang="zh-CN" b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zh-CN" altLang="en-US" b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CN" b="1" baseline="-250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b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=0.0038 </m:t>
                    </m:r>
                    <m:r>
                      <a:rPr lang="en-US" altLang="zh-CN" b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zh-CN" alt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DAB52C17-66B5-A983-D573-C6F5B19BEF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10" y="1900000"/>
                <a:ext cx="5317418" cy="369332"/>
              </a:xfrm>
              <a:prstGeom prst="rect">
                <a:avLst/>
              </a:prstGeom>
              <a:blipFill>
                <a:blip r:embed="rId8"/>
                <a:stretch>
                  <a:fillRect l="-917" t="-13333" b="-2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08B0DCB8-DAF2-BC13-B2BB-B46A73A34DBB}"/>
              </a:ext>
            </a:extLst>
          </p:cNvPr>
          <p:cNvSpPr txBox="1"/>
          <p:nvPr/>
        </p:nvSpPr>
        <p:spPr>
          <a:xfrm>
            <a:off x="6522131" y="5565311"/>
            <a:ext cx="4824536" cy="870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C00000"/>
                </a:solidFill>
              </a:rPr>
              <a:t>对于</a:t>
            </a:r>
            <a:r>
              <a:rPr lang="zh-CN" altLang="en-US" b="1" dirty="0">
                <a:solidFill>
                  <a:srgbClr val="C00000"/>
                </a:solidFill>
                <a:sym typeface="Symbol" panose="05050102010706020507" pitchFamily="18" charset="2"/>
              </a:rPr>
              <a:t></a:t>
            </a:r>
            <a:r>
              <a:rPr lang="en-US" altLang="zh-CN" b="1" baseline="-25000" dirty="0" err="1">
                <a:solidFill>
                  <a:srgbClr val="C00000"/>
                </a:solidFill>
                <a:sym typeface="Symbol" panose="05050102010706020507" pitchFamily="18" charset="2"/>
              </a:rPr>
              <a:t>i</a:t>
            </a:r>
            <a:r>
              <a:rPr lang="en-US" altLang="zh-CN" b="1" dirty="0">
                <a:solidFill>
                  <a:srgbClr val="C00000"/>
                </a:solidFill>
                <a:sym typeface="Symbol" panose="05050102010706020507" pitchFamily="18" charset="2"/>
              </a:rPr>
              <a:t> = 6.267 A, 0.35e-4 A</a:t>
            </a:r>
            <a:r>
              <a:rPr lang="en-US" altLang="zh-CN" b="1" baseline="30000" dirty="0">
                <a:solidFill>
                  <a:srgbClr val="C00000"/>
                </a:solidFill>
                <a:sym typeface="Symbol" panose="05050102010706020507" pitchFamily="18" charset="2"/>
              </a:rPr>
              <a:t>-1</a:t>
            </a:r>
            <a:r>
              <a:rPr lang="en-US" altLang="zh-CN" b="1" dirty="0">
                <a:solidFill>
                  <a:srgbClr val="C00000"/>
                </a:solidFill>
                <a:sym typeface="Symbol" panose="05050102010706020507" pitchFamily="18" charset="2"/>
              </a:rPr>
              <a:t> &lt; </a:t>
            </a:r>
            <a:r>
              <a:rPr lang="en-US" altLang="zh-CN" b="1" dirty="0" err="1">
                <a:solidFill>
                  <a:srgbClr val="C00000"/>
                </a:solidFill>
                <a:sym typeface="Symbol" panose="05050102010706020507" pitchFamily="18" charset="2"/>
              </a:rPr>
              <a:t>dQ</a:t>
            </a:r>
            <a:r>
              <a:rPr lang="en-US" altLang="zh-CN" b="1" dirty="0">
                <a:solidFill>
                  <a:srgbClr val="C00000"/>
                </a:solidFill>
                <a:sym typeface="Symbol" panose="05050102010706020507" pitchFamily="18" charset="2"/>
              </a:rPr>
              <a:t> &lt; 6e-4 A</a:t>
            </a:r>
            <a:r>
              <a:rPr lang="en-US" altLang="zh-CN" b="1" baseline="30000" dirty="0">
                <a:solidFill>
                  <a:srgbClr val="C00000"/>
                </a:solidFill>
                <a:sym typeface="Symbol" panose="05050102010706020507" pitchFamily="18" charset="2"/>
              </a:rPr>
              <a:t>-1</a:t>
            </a:r>
            <a:r>
              <a:rPr lang="en-US" altLang="zh-CN" b="1" dirty="0">
                <a:solidFill>
                  <a:srgbClr val="C00000"/>
                </a:solidFill>
                <a:sym typeface="Symbol" panose="05050102010706020507" pitchFamily="18" charset="2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C00000"/>
                </a:solidFill>
                <a:sym typeface="Symbol" panose="05050102010706020507" pitchFamily="18" charset="2"/>
              </a:rPr>
              <a:t>散射角越大，</a:t>
            </a:r>
            <a:r>
              <a:rPr lang="en-US" altLang="zh-CN" b="1" dirty="0" err="1">
                <a:solidFill>
                  <a:srgbClr val="C00000"/>
                </a:solidFill>
                <a:sym typeface="Symbol" panose="05050102010706020507" pitchFamily="18" charset="2"/>
              </a:rPr>
              <a:t>dQ</a:t>
            </a:r>
            <a:r>
              <a:rPr lang="zh-CN" altLang="en-US" b="1" dirty="0">
                <a:solidFill>
                  <a:srgbClr val="C00000"/>
                </a:solidFill>
                <a:sym typeface="Symbol" panose="05050102010706020507" pitchFamily="18" charset="2"/>
              </a:rPr>
              <a:t>越大。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3EAAAB5-589B-FA82-A0CF-3E94F27AF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91CD27-AADD-41A7-84AA-0AD4E035D0A1}" type="slidenum">
              <a:rPr smtClean="0"/>
              <a:pPr>
                <a:defRPr/>
              </a:pPr>
              <a:t>7</a:t>
            </a:fld>
            <a:r>
              <a:rPr dirty="0"/>
              <a:t>/15</a:t>
            </a:r>
          </a:p>
        </p:txBody>
      </p:sp>
      <p:sp>
        <p:nvSpPr>
          <p:cNvPr id="12291" name="文本框 4">
            <a:extLst>
              <a:ext uri="{FF2B5EF4-FFF2-40B4-BE49-F238E27FC236}">
                <a16:creationId xmlns:a16="http://schemas.microsoft.com/office/drawing/2014/main" id="{E9077E66-EE2E-81DB-A6C2-516E76BEAF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4450"/>
            <a:ext cx="9912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>
                <a:cs typeface="Times New Roman" panose="02020603050405020304" pitchFamily="18" charset="0"/>
              </a:rPr>
              <a:t> 2.1 </a:t>
            </a:r>
            <a:r>
              <a:rPr lang="zh-CN" altLang="en-US" sz="4000" b="1">
                <a:cs typeface="Times New Roman" panose="02020603050405020304" pitchFamily="18" charset="0"/>
              </a:rPr>
              <a:t>动量分辨：</a:t>
            </a:r>
            <a:r>
              <a:rPr lang="zh-CN" altLang="en-US" sz="4000"/>
              <a:t>入射中子束发散度的影响</a:t>
            </a:r>
            <a:endParaRPr lang="en-US" altLang="zh-CN" sz="4000" b="1">
              <a:cs typeface="Times New Roman" panose="02020603050405020304" pitchFamily="18" charset="0"/>
            </a:endParaRPr>
          </a:p>
        </p:txBody>
      </p:sp>
      <p:sp>
        <p:nvSpPr>
          <p:cNvPr id="12292" name="文本框 2">
            <a:extLst>
              <a:ext uri="{FF2B5EF4-FFF2-40B4-BE49-F238E27FC236}">
                <a16:creationId xmlns:a16="http://schemas.microsoft.com/office/drawing/2014/main" id="{58B420C4-7D57-CA1C-347C-A668D3AF1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6188" y="4625975"/>
            <a:ext cx="185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pic>
        <p:nvPicPr>
          <p:cNvPr id="11" name="图片 10" descr="\documentclass{article}&#10;\usepackage{amsmath}&#10;\pagestyle{empty}&#10;\begin{document}&#10;&#10;$&#10;\Delta Q|_{cos2\theta} = \frac{dQ}{dcos2\theta}\Delta cos2\theta&#10;$&#10;&#10;&#10;\end{document}" title="IguanaTex Bitmap Display">
            <a:extLst>
              <a:ext uri="{FF2B5EF4-FFF2-40B4-BE49-F238E27FC236}">
                <a16:creationId xmlns:a16="http://schemas.microsoft.com/office/drawing/2014/main" id="{413D629A-4F6D-9093-25B2-31C24E573CD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754188" y="1433513"/>
            <a:ext cx="3011487" cy="355600"/>
          </a:xfrm>
          <a:prstGeom prst="rect">
            <a:avLst/>
          </a:prstGeom>
        </p:spPr>
      </p:pic>
      <p:pic>
        <p:nvPicPr>
          <p:cNvPr id="23" name="图片 22" descr="\documentclass{article}&#10;\usepackage{amsmath}&#10;\pagestyle{empty}&#10;\begin{document}&#10;&#10;$&#10;f = cos2\theta = sin\theta_isin\theta_fcos(\phi_i-\phi_f)+cos\theta_icos\theta_f&#10;$&#10;&#10;&#10;\end{document}" title="IguanaTex Bitmap Display">
            <a:extLst>
              <a:ext uri="{FF2B5EF4-FFF2-40B4-BE49-F238E27FC236}">
                <a16:creationId xmlns:a16="http://schemas.microsoft.com/office/drawing/2014/main" id="{C76F5F8C-AB6B-0F8F-4F6D-95E50001CA7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23888" y="2108200"/>
            <a:ext cx="5073650" cy="249238"/>
          </a:xfrm>
          <a:prstGeom prst="rect">
            <a:avLst/>
          </a:prstGeom>
        </p:spPr>
      </p:pic>
      <p:pic>
        <p:nvPicPr>
          <p:cNvPr id="25" name="图片 24" descr="\documentclass{article}&#10;\usepackage{amsmath}&#10;\pagestyle{empty}&#10;\begin{document}&#10;&#10;$&#10;\frac{df}{d\theta_i} = -cos\theta_f\\&#10;\frac{df}{d\phi_i} = sin\theta_f sin\phi_f&#10;$&#10;&#10;&#10;\end{document}" title="IguanaTex Bitmap Display">
            <a:extLst>
              <a:ext uri="{FF2B5EF4-FFF2-40B4-BE49-F238E27FC236}">
                <a16:creationId xmlns:a16="http://schemas.microsoft.com/office/drawing/2014/main" id="{11B79B1E-7064-961D-37EF-58C2B3C1D28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252663" y="3078163"/>
            <a:ext cx="2016125" cy="779462"/>
          </a:xfrm>
          <a:prstGeom prst="rect">
            <a:avLst/>
          </a:prstGeom>
        </p:spPr>
      </p:pic>
      <p:pic>
        <p:nvPicPr>
          <p:cNvPr id="30" name="图片 29" descr="\documentclass{article}&#10;\usepackage{amsmath}&#10;\pagestyle{empty}&#10;\begin{document}&#10;&#10;$&#10;\Delta cos2\theta = \sqrt{(\frac{df}{d\theta_i}\Delta\theta_i)^2+(\frac{df}{d\phi_i}\Delta\phi_i)^2}\\&#10; = \sqrt{1-cos^22\theta}\Delta \theta_i = |sin2\theta|\Delta \theta_i&#10;$&#10;&#10;&#10;\end{document}" title="IguanaTex Bitmap Display">
            <a:extLst>
              <a:ext uri="{FF2B5EF4-FFF2-40B4-BE49-F238E27FC236}">
                <a16:creationId xmlns:a16="http://schemas.microsoft.com/office/drawing/2014/main" id="{6140A203-EFF4-0E6B-04CB-FC3AC2E8A7E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911225" y="4579938"/>
            <a:ext cx="4270375" cy="773112"/>
          </a:xfrm>
          <a:prstGeom prst="rect">
            <a:avLst/>
          </a:prstGeom>
        </p:spPr>
      </p:pic>
      <p:sp>
        <p:nvSpPr>
          <p:cNvPr id="12300" name="文本框 32">
            <a:extLst>
              <a:ext uri="{FF2B5EF4-FFF2-40B4-BE49-F238E27FC236}">
                <a16:creationId xmlns:a16="http://schemas.microsoft.com/office/drawing/2014/main" id="{491B00C6-56BF-7150-5E2D-9F781E421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50" y="5589588"/>
            <a:ext cx="5746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1" dirty="0">
                <a:solidFill>
                  <a:srgbClr val="C00000"/>
                </a:solidFill>
              </a:rPr>
              <a:t>对于3x3cm狭缝，光斑的角发散度为4.9 deg，我们取</a:t>
            </a:r>
          </a:p>
        </p:txBody>
      </p:sp>
      <p:pic>
        <p:nvPicPr>
          <p:cNvPr id="37" name="图片 36" descr="\documentclass{article}&#10;\usepackage{amsmath}&#10;\pagestyle{empty}&#10;\begin{document}&#10;&#10;$&#10;\Delta \theta_i = \Delta \phi_i = 4.9~deg&#10;$&#10;&#10;&#10;\end{document}" title="IguanaTex Bitmap Display">
            <a:extLst>
              <a:ext uri="{FF2B5EF4-FFF2-40B4-BE49-F238E27FC236}">
                <a16:creationId xmlns:a16="http://schemas.microsoft.com/office/drawing/2014/main" id="{AE377291-5593-9778-A4BC-89EAF29E706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754188" y="6100763"/>
            <a:ext cx="2541587" cy="255587"/>
          </a:xfrm>
          <a:prstGeom prst="rect">
            <a:avLst/>
          </a:prstGeom>
        </p:spPr>
      </p:pic>
      <p:pic>
        <p:nvPicPr>
          <p:cNvPr id="12302" name="图片 38">
            <a:extLst>
              <a:ext uri="{FF2B5EF4-FFF2-40B4-BE49-F238E27FC236}">
                <a16:creationId xmlns:a16="http://schemas.microsoft.com/office/drawing/2014/main" id="{FFF4A755-0393-0A77-0711-E1CCC00F7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363" y="788120"/>
            <a:ext cx="3511053" cy="2759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3" name="图片 40">
            <a:extLst>
              <a:ext uri="{FF2B5EF4-FFF2-40B4-BE49-F238E27FC236}">
                <a16:creationId xmlns:a16="http://schemas.microsoft.com/office/drawing/2014/main" id="{14FBFCDE-D6DA-CD26-9A9C-05B5C4DDC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363" y="3590798"/>
            <a:ext cx="3451745" cy="271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AFEF3B5B-ADB6-7E87-6252-3CCA2E72FDEA}"/>
              </a:ext>
            </a:extLst>
          </p:cNvPr>
          <p:cNvSpPr txBox="1"/>
          <p:nvPr/>
        </p:nvSpPr>
        <p:spPr>
          <a:xfrm>
            <a:off x="133350" y="971436"/>
            <a:ext cx="5965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</a:rPr>
              <a:t>先考虑</a:t>
            </a:r>
            <a:r>
              <a:rPr lang="en-US" altLang="zh-CN" b="1" dirty="0">
                <a:solidFill>
                  <a:srgbClr val="C00000"/>
                </a:solidFill>
              </a:rPr>
              <a:t>cos2</a:t>
            </a:r>
            <a:r>
              <a:rPr lang="en-US" altLang="zh-CN" b="1" dirty="0">
                <a:solidFill>
                  <a:srgbClr val="C00000"/>
                </a:solidFill>
                <a:sym typeface="Symbol" panose="05050102010706020507" pitchFamily="18" charset="2"/>
              </a:rPr>
              <a:t></a:t>
            </a:r>
            <a:r>
              <a:rPr lang="zh-CN" altLang="en-US" b="1" dirty="0">
                <a:solidFill>
                  <a:srgbClr val="C00000"/>
                </a:solidFill>
                <a:sym typeface="Symbol" panose="05050102010706020507" pitchFamily="18" charset="2"/>
              </a:rPr>
              <a:t>的分辨，即</a:t>
            </a:r>
            <a:r>
              <a:rPr lang="en-US" altLang="zh-CN" b="1" dirty="0">
                <a:solidFill>
                  <a:srgbClr val="C00000"/>
                </a:solidFill>
                <a:sym typeface="Symbol" panose="05050102010706020507" pitchFamily="18" charset="2"/>
              </a:rPr>
              <a:t>cos2</a:t>
            </a:r>
            <a:r>
              <a:rPr lang="zh-CN" altLang="en-US" b="1" dirty="0">
                <a:solidFill>
                  <a:srgbClr val="C00000"/>
                </a:solidFill>
                <a:sym typeface="Symbol" panose="05050102010706020507" pitchFamily="18" charset="2"/>
              </a:rPr>
              <a:t>，之后由下式得到</a:t>
            </a:r>
            <a:r>
              <a:rPr lang="en-US" altLang="zh-CN" b="1" dirty="0">
                <a:solidFill>
                  <a:srgbClr val="C00000"/>
                </a:solidFill>
                <a:sym typeface="Symbol" panose="05050102010706020507" pitchFamily="18" charset="2"/>
              </a:rPr>
              <a:t>Q</a:t>
            </a:r>
            <a:r>
              <a:rPr lang="zh-CN" altLang="en-US" b="1" dirty="0">
                <a:solidFill>
                  <a:srgbClr val="C00000"/>
                </a:solidFill>
                <a:sym typeface="Symbol" panose="05050102010706020507" pitchFamily="18" charset="2"/>
              </a:rPr>
              <a:t>分辨：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165964E-2B62-3083-6AB2-BF66A8C638C3}"/>
              </a:ext>
            </a:extLst>
          </p:cNvPr>
          <p:cNvSpPr txBox="1"/>
          <p:nvPr/>
        </p:nvSpPr>
        <p:spPr>
          <a:xfrm>
            <a:off x="133350" y="2610918"/>
            <a:ext cx="3352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</a:rPr>
              <a:t>考虑到</a:t>
            </a:r>
            <a:r>
              <a:rPr lang="zh-CN" altLang="en-US" b="1" dirty="0">
                <a:solidFill>
                  <a:srgbClr val="C00000"/>
                </a:solidFill>
                <a:sym typeface="Symbol" panose="05050102010706020507" pitchFamily="18" charset="2"/>
              </a:rPr>
              <a:t></a:t>
            </a:r>
            <a:r>
              <a:rPr lang="en-US" altLang="zh-CN" b="1" baseline="-25000" dirty="0" err="1">
                <a:solidFill>
                  <a:srgbClr val="C00000"/>
                </a:solidFill>
                <a:sym typeface="Symbol" panose="05050102010706020507" pitchFamily="18" charset="2"/>
              </a:rPr>
              <a:t>i</a:t>
            </a:r>
            <a:r>
              <a:rPr lang="en-US" altLang="zh-CN" b="1" dirty="0">
                <a:solidFill>
                  <a:srgbClr val="C00000"/>
                </a:solidFill>
                <a:sym typeface="Symbol" panose="05050102010706020507" pitchFamily="18" charset="2"/>
              </a:rPr>
              <a:t> = 90 deg</a:t>
            </a:r>
            <a:r>
              <a:rPr lang="zh-CN" altLang="en-US" b="1" dirty="0">
                <a:solidFill>
                  <a:srgbClr val="C00000"/>
                </a:solidFill>
                <a:sym typeface="Symbol" panose="05050102010706020507" pitchFamily="18" charset="2"/>
              </a:rPr>
              <a:t>，</a:t>
            </a:r>
            <a:r>
              <a:rPr lang="en-US" altLang="zh-CN" b="1" baseline="-25000" dirty="0" err="1">
                <a:solidFill>
                  <a:srgbClr val="C00000"/>
                </a:solidFill>
                <a:sym typeface="Symbol" panose="05050102010706020507" pitchFamily="18" charset="2"/>
              </a:rPr>
              <a:t>i</a:t>
            </a:r>
            <a:r>
              <a:rPr lang="en-US" altLang="zh-CN" b="1" dirty="0">
                <a:solidFill>
                  <a:srgbClr val="C00000"/>
                </a:solidFill>
                <a:sym typeface="Symbol" panose="05050102010706020507" pitchFamily="18" charset="2"/>
              </a:rPr>
              <a:t> = 0 deg</a:t>
            </a:r>
            <a:r>
              <a:rPr lang="zh-CN" altLang="en-US" b="1" dirty="0">
                <a:solidFill>
                  <a:srgbClr val="C00000"/>
                </a:solidFill>
                <a:sym typeface="Symbol" panose="05050102010706020507" pitchFamily="18" charset="2"/>
              </a:rPr>
              <a:t>；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0D321A1-B6DB-3397-FDA6-017B6FD24470}"/>
              </a:ext>
            </a:extLst>
          </p:cNvPr>
          <p:cNvSpPr txBox="1"/>
          <p:nvPr/>
        </p:nvSpPr>
        <p:spPr>
          <a:xfrm>
            <a:off x="133350" y="4005064"/>
            <a:ext cx="2113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</a:rPr>
              <a:t>cos2</a:t>
            </a:r>
            <a:r>
              <a:rPr lang="en-US" altLang="zh-CN" b="1" dirty="0">
                <a:solidFill>
                  <a:srgbClr val="C00000"/>
                </a:solidFill>
                <a:sym typeface="Symbol" panose="05050102010706020507" pitchFamily="18" charset="2"/>
              </a:rPr>
              <a:t></a:t>
            </a:r>
            <a:r>
              <a:rPr lang="zh-CN" altLang="en-US" b="1" dirty="0">
                <a:solidFill>
                  <a:srgbClr val="C00000"/>
                </a:solidFill>
                <a:sym typeface="Symbol" panose="05050102010706020507" pitchFamily="18" charset="2"/>
              </a:rPr>
              <a:t>的不确定度：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D42C5FA-F0F9-4749-6957-992031080E3C}"/>
              </a:ext>
            </a:extLst>
          </p:cNvPr>
          <p:cNvSpPr txBox="1"/>
          <p:nvPr/>
        </p:nvSpPr>
        <p:spPr>
          <a:xfrm>
            <a:off x="1667508" y="6482073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</a:rPr>
              <a:t>对于</a:t>
            </a:r>
            <a:r>
              <a:rPr lang="zh-CN" altLang="en-US" b="1" dirty="0">
                <a:solidFill>
                  <a:srgbClr val="C00000"/>
                </a:solidFill>
                <a:sym typeface="Symbol" panose="05050102010706020507" pitchFamily="18" charset="2"/>
              </a:rPr>
              <a:t></a:t>
            </a:r>
            <a:r>
              <a:rPr lang="en-US" altLang="zh-CN" b="1" baseline="-25000" dirty="0" err="1">
                <a:solidFill>
                  <a:srgbClr val="C00000"/>
                </a:solidFill>
                <a:sym typeface="Symbol" panose="05050102010706020507" pitchFamily="18" charset="2"/>
              </a:rPr>
              <a:t>i</a:t>
            </a:r>
            <a:r>
              <a:rPr lang="en-US" altLang="zh-CN" b="1" dirty="0">
                <a:solidFill>
                  <a:srgbClr val="C00000"/>
                </a:solidFill>
                <a:sym typeface="Symbol" panose="05050102010706020507" pitchFamily="18" charset="2"/>
              </a:rPr>
              <a:t> = 6.267 A,</a:t>
            </a:r>
            <a:r>
              <a:rPr lang="zh-CN" altLang="en-US" b="1" dirty="0">
                <a:solidFill>
                  <a:srgbClr val="C00000"/>
                </a:solidFill>
                <a:sym typeface="Symbol" panose="05050102010706020507" pitchFamily="18" charset="2"/>
              </a:rPr>
              <a:t> </a:t>
            </a:r>
            <a:r>
              <a:rPr lang="en-US" altLang="zh-CN" b="1" dirty="0">
                <a:solidFill>
                  <a:srgbClr val="C00000"/>
                </a:solidFill>
                <a:sym typeface="Symbol" panose="05050102010706020507" pitchFamily="18" charset="2"/>
              </a:rPr>
              <a:t>1.12e-2</a:t>
            </a:r>
            <a:r>
              <a:rPr lang="zh-CN" altLang="en-US" b="1" dirty="0">
                <a:solidFill>
                  <a:srgbClr val="C00000"/>
                </a:solidFill>
                <a:sym typeface="Symbol" panose="05050102010706020507" pitchFamily="18" charset="2"/>
              </a:rPr>
              <a:t> </a:t>
            </a:r>
            <a:r>
              <a:rPr lang="en-US" altLang="zh-CN" b="1" dirty="0">
                <a:solidFill>
                  <a:srgbClr val="C00000"/>
                </a:solidFill>
                <a:sym typeface="Symbol" panose="05050102010706020507" pitchFamily="18" charset="2"/>
              </a:rPr>
              <a:t>A</a:t>
            </a:r>
            <a:r>
              <a:rPr lang="en-US" altLang="zh-CN" b="1" baseline="30000" dirty="0">
                <a:solidFill>
                  <a:srgbClr val="C00000"/>
                </a:solidFill>
                <a:sym typeface="Symbol" panose="05050102010706020507" pitchFamily="18" charset="2"/>
              </a:rPr>
              <a:t>-1</a:t>
            </a:r>
            <a:r>
              <a:rPr lang="zh-CN" altLang="en-US" b="1" dirty="0">
                <a:solidFill>
                  <a:srgbClr val="C00000"/>
                </a:solidFill>
                <a:sym typeface="Symbol" panose="05050102010706020507" pitchFamily="18" charset="2"/>
              </a:rPr>
              <a:t> </a:t>
            </a:r>
            <a:r>
              <a:rPr lang="en-US" altLang="zh-CN" b="1" dirty="0">
                <a:solidFill>
                  <a:srgbClr val="C00000"/>
                </a:solidFill>
                <a:sym typeface="Symbol" panose="05050102010706020507" pitchFamily="18" charset="2"/>
              </a:rPr>
              <a:t>&lt;</a:t>
            </a:r>
            <a:r>
              <a:rPr lang="zh-CN" altLang="en-US" b="1" dirty="0">
                <a:solidFill>
                  <a:srgbClr val="C00000"/>
                </a:solidFill>
                <a:sym typeface="Symbol" panose="05050102010706020507" pitchFamily="18" charset="2"/>
              </a:rPr>
              <a:t> </a:t>
            </a:r>
            <a:r>
              <a:rPr lang="en-US" altLang="zh-CN" b="1" dirty="0" err="1">
                <a:solidFill>
                  <a:srgbClr val="C00000"/>
                </a:solidFill>
                <a:sym typeface="Symbol" panose="05050102010706020507" pitchFamily="18" charset="2"/>
              </a:rPr>
              <a:t>dQ</a:t>
            </a:r>
            <a:r>
              <a:rPr lang="zh-CN" altLang="en-US" b="1" dirty="0">
                <a:solidFill>
                  <a:srgbClr val="C00000"/>
                </a:solidFill>
                <a:sym typeface="Symbol" panose="05050102010706020507" pitchFamily="18" charset="2"/>
              </a:rPr>
              <a:t> </a:t>
            </a:r>
            <a:r>
              <a:rPr lang="en-US" altLang="zh-CN" b="1" dirty="0">
                <a:solidFill>
                  <a:srgbClr val="C00000"/>
                </a:solidFill>
                <a:sym typeface="Symbol" panose="05050102010706020507" pitchFamily="18" charset="2"/>
              </a:rPr>
              <a:t>&lt;</a:t>
            </a:r>
            <a:r>
              <a:rPr lang="zh-CN" altLang="en-US" b="1" dirty="0">
                <a:solidFill>
                  <a:srgbClr val="C00000"/>
                </a:solidFill>
                <a:sym typeface="Symbol" panose="05050102010706020507" pitchFamily="18" charset="2"/>
              </a:rPr>
              <a:t> </a:t>
            </a:r>
            <a:r>
              <a:rPr lang="en-US" altLang="zh-CN" b="1" dirty="0">
                <a:solidFill>
                  <a:srgbClr val="C00000"/>
                </a:solidFill>
                <a:sym typeface="Symbol" panose="05050102010706020507" pitchFamily="18" charset="2"/>
              </a:rPr>
              <a:t>8.56e-2 A</a:t>
            </a:r>
            <a:r>
              <a:rPr lang="en-US" altLang="zh-CN" b="1" baseline="30000" dirty="0">
                <a:solidFill>
                  <a:srgbClr val="C00000"/>
                </a:solidFill>
                <a:sym typeface="Symbol" panose="05050102010706020507" pitchFamily="18" charset="2"/>
              </a:rPr>
              <a:t>-1</a:t>
            </a:r>
            <a:r>
              <a:rPr lang="en-US" altLang="zh-CN" b="1" dirty="0">
                <a:solidFill>
                  <a:srgbClr val="C00000"/>
                </a:solidFill>
                <a:sym typeface="Symbol" panose="05050102010706020507" pitchFamily="18" charset="2"/>
              </a:rPr>
              <a:t>;  </a:t>
            </a:r>
            <a:r>
              <a:rPr lang="zh-CN" altLang="en-US" b="1" dirty="0">
                <a:solidFill>
                  <a:srgbClr val="C00000"/>
                </a:solidFill>
                <a:sym typeface="Symbol" panose="05050102010706020507" pitchFamily="18" charset="2"/>
              </a:rPr>
              <a:t>散射角越大，</a:t>
            </a:r>
            <a:r>
              <a:rPr lang="en-US" altLang="zh-CN" b="1" dirty="0" err="1">
                <a:solidFill>
                  <a:srgbClr val="C00000"/>
                </a:solidFill>
                <a:sym typeface="Symbol" panose="05050102010706020507" pitchFamily="18" charset="2"/>
              </a:rPr>
              <a:t>dQ</a:t>
            </a:r>
            <a:r>
              <a:rPr lang="zh-CN" altLang="en-US" b="1" dirty="0">
                <a:solidFill>
                  <a:srgbClr val="C00000"/>
                </a:solidFill>
                <a:sym typeface="Symbol" panose="05050102010706020507" pitchFamily="18" charset="2"/>
              </a:rPr>
              <a:t>越小。</a:t>
            </a:r>
            <a:endParaRPr lang="en-US" altLang="zh-CN" b="1" dirty="0">
              <a:solidFill>
                <a:srgbClr val="C00000"/>
              </a:solidFill>
              <a:sym typeface="Symbol" panose="05050102010706020507" pitchFamily="18" charset="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文本框 12">
            <a:extLst>
              <a:ext uri="{FF2B5EF4-FFF2-40B4-BE49-F238E27FC236}">
                <a16:creationId xmlns:a16="http://schemas.microsoft.com/office/drawing/2014/main" id="{8B1F4E65-0A8D-0F66-406E-6C85D1163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0313" y="1768475"/>
            <a:ext cx="4500562" cy="502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 typeface="Times New Roman" panose="02020603050405020304" pitchFamily="18" charset="0"/>
              <a:buAutoNum type="alphaLcParenR"/>
            </a:pPr>
            <a:r>
              <a:rPr lang="zh-CN" altLang="en-US" dirty="0"/>
              <a:t>不同的角度分别代表一根探测器管；</a:t>
            </a:r>
            <a:endParaRPr lang="en-US" altLang="zh-CN" dirty="0"/>
          </a:p>
          <a:p>
            <a:pPr>
              <a:lnSpc>
                <a:spcPct val="150000"/>
              </a:lnSpc>
              <a:buFont typeface="Times New Roman" panose="02020603050405020304" pitchFamily="18" charset="0"/>
              <a:buAutoNum type="alphaLcParenR"/>
            </a:pPr>
            <a:r>
              <a:rPr lang="zh-CN" altLang="en-US" dirty="0"/>
              <a:t>同一个横坐标代表同一个像素点位置；</a:t>
            </a:r>
            <a:endParaRPr lang="en-US" altLang="zh-CN" dirty="0"/>
          </a:p>
          <a:p>
            <a:pPr>
              <a:lnSpc>
                <a:spcPct val="150000"/>
              </a:lnSpc>
              <a:buFont typeface="Times New Roman" panose="02020603050405020304" pitchFamily="18" charset="0"/>
              <a:buAutoNum type="alphaLcParenR"/>
            </a:pPr>
            <a:r>
              <a:rPr lang="zh-CN" altLang="en-US" dirty="0"/>
              <a:t>考虑一个像素点（</a:t>
            </a:r>
            <a:r>
              <a:rPr lang="en-US" altLang="zh-CN" dirty="0"/>
              <a:t>1cm</a:t>
            </a:r>
            <a:r>
              <a:rPr lang="zh-CN" altLang="en-US" dirty="0"/>
              <a:t>）范围内的不同</a:t>
            </a:r>
            <a:r>
              <a:rPr lang="en-US" altLang="zh-CN" dirty="0"/>
              <a:t>h</a:t>
            </a:r>
            <a:r>
              <a:rPr lang="en-US" altLang="zh-CN" baseline="-25000" dirty="0"/>
              <a:t>0</a:t>
            </a:r>
            <a:r>
              <a:rPr lang="zh-CN" altLang="en-US" dirty="0"/>
              <a:t>位置的</a:t>
            </a:r>
            <a:r>
              <a:rPr lang="en-US" altLang="zh-CN" dirty="0"/>
              <a:t>Q</a:t>
            </a:r>
            <a:r>
              <a:rPr lang="zh-CN" altLang="en-US" dirty="0"/>
              <a:t>值，以其中间值作为此像素点的</a:t>
            </a:r>
            <a:r>
              <a:rPr lang="en-US" altLang="zh-CN" dirty="0"/>
              <a:t>Q</a:t>
            </a:r>
            <a:r>
              <a:rPr lang="zh-CN" altLang="en-US" dirty="0"/>
              <a:t>，最大值和最小值的差作为</a:t>
            </a:r>
            <a:r>
              <a:rPr lang="en-US" altLang="zh-CN" dirty="0"/>
              <a:t>Q</a:t>
            </a:r>
            <a:r>
              <a:rPr lang="zh-CN" altLang="en-US" dirty="0"/>
              <a:t>分辨。</a:t>
            </a:r>
            <a:endParaRPr lang="en-US" altLang="zh-CN" dirty="0"/>
          </a:p>
          <a:p>
            <a:pPr>
              <a:lnSpc>
                <a:spcPct val="150000"/>
              </a:lnSpc>
              <a:buFont typeface="Times New Roman" panose="02020603050405020304" pitchFamily="18" charset="0"/>
              <a:buAutoNum type="alphaLcParenR"/>
            </a:pPr>
            <a:r>
              <a:rPr lang="zh-CN" altLang="en-US" dirty="0"/>
              <a:t>考虑每根探测器管对中心轴线的张角为</a:t>
            </a:r>
            <a:r>
              <a:rPr lang="en-US" altLang="zh-CN" dirty="0"/>
              <a:t>2 deg</a:t>
            </a:r>
            <a:r>
              <a:rPr lang="zh-CN" altLang="en-US" dirty="0"/>
              <a:t>，则这个角度范围内，不同角度、不同像素点位置、不同样品散射点会得到不同的</a:t>
            </a:r>
            <a:r>
              <a:rPr lang="en-US" altLang="zh-CN" dirty="0"/>
              <a:t>Q</a:t>
            </a:r>
            <a:r>
              <a:rPr lang="zh-CN" altLang="en-US" dirty="0"/>
              <a:t>。取中间值作为每一个像素点的</a:t>
            </a:r>
            <a:r>
              <a:rPr lang="en-US" altLang="zh-CN" dirty="0"/>
              <a:t>Q</a:t>
            </a:r>
            <a:r>
              <a:rPr lang="zh-CN" altLang="en-US" dirty="0"/>
              <a:t>，最大值和最小值的差作为</a:t>
            </a:r>
            <a:r>
              <a:rPr lang="en-US" altLang="zh-CN" dirty="0"/>
              <a:t>Q</a:t>
            </a:r>
            <a:r>
              <a:rPr lang="zh-CN" altLang="en-US" dirty="0"/>
              <a:t>分辨。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5C6F168-77FD-3BEA-A63D-5F690F120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A672C-FE69-44E7-9079-29F79F833DA3}" type="slidenum">
              <a:rPr smtClean="0"/>
              <a:pPr>
                <a:defRPr/>
              </a:pPr>
              <a:t>8</a:t>
            </a:fld>
            <a:r>
              <a:rPr dirty="0"/>
              <a:t>/15</a:t>
            </a:r>
          </a:p>
        </p:txBody>
      </p:sp>
      <p:sp>
        <p:nvSpPr>
          <p:cNvPr id="13316" name="文本框 4">
            <a:extLst>
              <a:ext uri="{FF2B5EF4-FFF2-40B4-BE49-F238E27FC236}">
                <a16:creationId xmlns:a16="http://schemas.microsoft.com/office/drawing/2014/main" id="{EE8ED1CC-4305-1E5C-F340-DCD245E8D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4450"/>
            <a:ext cx="102727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 dirty="0">
                <a:cs typeface="Times New Roman" panose="02020603050405020304" pitchFamily="18" charset="0"/>
              </a:rPr>
              <a:t>2.1 </a:t>
            </a:r>
            <a:r>
              <a:rPr lang="zh-CN" altLang="en-US" sz="4000" b="1" dirty="0">
                <a:cs typeface="Times New Roman" panose="02020603050405020304" pitchFamily="18" charset="0"/>
              </a:rPr>
              <a:t>动量分辨：</a:t>
            </a:r>
            <a:r>
              <a:rPr lang="zh-CN" altLang="en-US" sz="4000" dirty="0"/>
              <a:t>次级谱仪的影响</a:t>
            </a:r>
            <a:endParaRPr lang="en-US" altLang="zh-CN" sz="4000" b="1" dirty="0">
              <a:cs typeface="Times New Roman" panose="02020603050405020304" pitchFamily="18" charset="0"/>
            </a:endParaRPr>
          </a:p>
        </p:txBody>
      </p:sp>
      <p:sp>
        <p:nvSpPr>
          <p:cNvPr id="13317" name="文本框 19">
            <a:extLst>
              <a:ext uri="{FF2B5EF4-FFF2-40B4-BE49-F238E27FC236}">
                <a16:creationId xmlns:a16="http://schemas.microsoft.com/office/drawing/2014/main" id="{B694E34F-DA32-4ED6-FF19-2EFB73C1BD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511425"/>
            <a:ext cx="4432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buFont typeface="Wingdings" panose="05000000000000000000" pitchFamily="2" charset="2"/>
              <a:buChar char="p"/>
            </a:pPr>
            <a:r>
              <a:rPr lang="zh-CN" altLang="en-US" b="1" dirty="0">
                <a:solidFill>
                  <a:srgbClr val="C00000"/>
                </a:solidFill>
              </a:rPr>
              <a:t>6.267 AA波长的入射中子的Q值范围</a:t>
            </a:r>
          </a:p>
        </p:txBody>
      </p:sp>
      <p:pic>
        <p:nvPicPr>
          <p:cNvPr id="13318" name="图片 9">
            <a:extLst>
              <a:ext uri="{FF2B5EF4-FFF2-40B4-BE49-F238E27FC236}">
                <a16:creationId xmlns:a16="http://schemas.microsoft.com/office/drawing/2014/main" id="{8B73DD9A-F989-1AF3-358B-9860F600B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2852738"/>
            <a:ext cx="7085013" cy="396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FED36169-E234-4251-188D-E7071349C309}"/>
              </a:ext>
            </a:extLst>
          </p:cNvPr>
          <p:cNvCxnSpPr>
            <a:cxnSpLocks/>
          </p:cNvCxnSpPr>
          <p:nvPr/>
        </p:nvCxnSpPr>
        <p:spPr>
          <a:xfrm>
            <a:off x="1677600" y="2954338"/>
            <a:ext cx="0" cy="14827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F94C876C-80BC-3872-A409-1E5F62CF2598}"/>
              </a:ext>
            </a:extLst>
          </p:cNvPr>
          <p:cNvCxnSpPr>
            <a:cxnSpLocks/>
          </p:cNvCxnSpPr>
          <p:nvPr/>
        </p:nvCxnSpPr>
        <p:spPr>
          <a:xfrm>
            <a:off x="1775520" y="2954338"/>
            <a:ext cx="0" cy="14827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C0FE997F-76DA-621D-7F0B-82260294B9D7}"/>
              </a:ext>
            </a:extLst>
          </p:cNvPr>
          <p:cNvSpPr txBox="1"/>
          <p:nvPr/>
        </p:nvSpPr>
        <p:spPr>
          <a:xfrm>
            <a:off x="263353" y="814033"/>
            <a:ext cx="10081120" cy="1701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b="1" dirty="0">
                <a:solidFill>
                  <a:srgbClr val="C00000"/>
                </a:solidFill>
              </a:rPr>
              <a:t>散射中子波长的影响。</a:t>
            </a:r>
            <a:r>
              <a:rPr lang="zh-CN" altLang="en-US" dirty="0"/>
              <a:t>散射中子波长</a:t>
            </a:r>
            <a:r>
              <a:rPr lang="zh-CN" altLang="en-US" dirty="0">
                <a:sym typeface="Symbol" panose="05050102010706020507" pitchFamily="18" charset="2"/>
              </a:rPr>
              <a:t></a:t>
            </a:r>
            <a:r>
              <a:rPr lang="en-US" altLang="zh-CN" baseline="-25000" dirty="0">
                <a:sym typeface="Symbol" panose="05050102010706020507" pitchFamily="18" charset="2"/>
              </a:rPr>
              <a:t>f</a:t>
            </a:r>
            <a:r>
              <a:rPr lang="en-US" altLang="zh-CN" dirty="0">
                <a:sym typeface="Symbol" panose="05050102010706020507" pitchFamily="18" charset="2"/>
              </a:rPr>
              <a:t> = 2dsin</a:t>
            </a:r>
            <a:r>
              <a:rPr lang="en-US" altLang="zh-CN" baseline="-25000" dirty="0">
                <a:sym typeface="Symbol" panose="05050102010706020507" pitchFamily="18" charset="2"/>
              </a:rPr>
              <a:t>B</a:t>
            </a:r>
            <a:r>
              <a:rPr lang="zh-CN" altLang="en-US" dirty="0">
                <a:sym typeface="Symbol" panose="05050102010706020507" pitchFamily="18" charset="2"/>
              </a:rPr>
              <a:t>。因此分析器晶体的晶面间距</a:t>
            </a:r>
            <a:r>
              <a:rPr lang="en-US" altLang="zh-CN" dirty="0">
                <a:sym typeface="Symbol" panose="05050102010706020507" pitchFamily="18" charset="2"/>
              </a:rPr>
              <a:t>d</a:t>
            </a:r>
            <a:r>
              <a:rPr lang="zh-CN" altLang="en-US" dirty="0">
                <a:sym typeface="Symbol" panose="05050102010706020507" pitchFamily="18" charset="2"/>
              </a:rPr>
              <a:t>和背散射角</a:t>
            </a:r>
            <a:r>
              <a:rPr lang="en-US" altLang="zh-CN" dirty="0">
                <a:sym typeface="Symbol" panose="05050102010706020507" pitchFamily="18" charset="2"/>
              </a:rPr>
              <a:t></a:t>
            </a:r>
            <a:r>
              <a:rPr lang="en-US" altLang="zh-CN" baseline="-25000" dirty="0">
                <a:sym typeface="Symbol" panose="05050102010706020507" pitchFamily="18" charset="2"/>
              </a:rPr>
              <a:t>B</a:t>
            </a:r>
            <a:r>
              <a:rPr lang="zh-CN" altLang="en-US" dirty="0">
                <a:sym typeface="Symbol" panose="05050102010706020507" pitchFamily="18" charset="2"/>
              </a:rPr>
              <a:t>的不确定性影响</a:t>
            </a:r>
            <a:r>
              <a:rPr lang="en-US" altLang="zh-CN" baseline="-25000" dirty="0">
                <a:sym typeface="Symbol" panose="05050102010706020507" pitchFamily="18" charset="2"/>
              </a:rPr>
              <a:t>f</a:t>
            </a:r>
            <a:r>
              <a:rPr lang="zh-CN" altLang="en-US" dirty="0">
                <a:sym typeface="Symbol" panose="05050102010706020507" pitchFamily="18" charset="2"/>
              </a:rPr>
              <a:t>；</a:t>
            </a:r>
            <a:r>
              <a:rPr lang="en-US" altLang="zh-CN" dirty="0">
                <a:sym typeface="Symbol" panose="05050102010706020507" pitchFamily="18" charset="2"/>
              </a:rPr>
              <a:t> </a:t>
            </a:r>
            <a:r>
              <a:rPr lang="en-US" altLang="zh-CN" baseline="-25000" dirty="0">
                <a:sym typeface="Symbol" panose="05050102010706020507" pitchFamily="18" charset="2"/>
              </a:rPr>
              <a:t>B</a:t>
            </a:r>
            <a:r>
              <a:rPr lang="zh-CN" altLang="en-US" dirty="0">
                <a:sym typeface="Symbol" panose="05050102010706020507" pitchFamily="18" charset="2"/>
              </a:rPr>
              <a:t>又和不同的样品散射点以及探测器像素点的位置有关；</a:t>
            </a:r>
            <a:endParaRPr lang="en-US" altLang="zh-CN" dirty="0">
              <a:sym typeface="Symbol" panose="05050102010706020507" pitchFamily="18" charset="2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dirty="0">
                <a:sym typeface="Symbol" panose="05050102010706020507" pitchFamily="18" charset="2"/>
              </a:rPr>
              <a:t>不同的样品散射点和探测器像素位置影响</a:t>
            </a:r>
            <a:r>
              <a:rPr lang="zh-CN" altLang="en-US" b="1" dirty="0">
                <a:solidFill>
                  <a:srgbClr val="C00000"/>
                </a:solidFill>
                <a:sym typeface="Symbol" panose="05050102010706020507" pitchFamily="18" charset="2"/>
              </a:rPr>
              <a:t></a:t>
            </a:r>
            <a:r>
              <a:rPr lang="en-US" altLang="zh-CN" b="1" baseline="-25000" dirty="0">
                <a:solidFill>
                  <a:srgbClr val="C00000"/>
                </a:solidFill>
                <a:sym typeface="Symbol" panose="05050102010706020507" pitchFamily="18" charset="2"/>
              </a:rPr>
              <a:t>f</a:t>
            </a:r>
            <a:r>
              <a:rPr lang="zh-CN" altLang="en-US" b="1" dirty="0">
                <a:solidFill>
                  <a:srgbClr val="C00000"/>
                </a:solidFill>
                <a:sym typeface="Symbol" panose="05050102010706020507" pitchFamily="18" charset="2"/>
              </a:rPr>
              <a:t>和</a:t>
            </a:r>
            <a:r>
              <a:rPr lang="en-US" altLang="zh-CN" b="1" baseline="-25000" dirty="0">
                <a:solidFill>
                  <a:srgbClr val="C00000"/>
                </a:solidFill>
                <a:sym typeface="Symbol" panose="05050102010706020507" pitchFamily="18" charset="2"/>
              </a:rPr>
              <a:t>f</a:t>
            </a:r>
            <a:r>
              <a:rPr lang="zh-CN" altLang="en-US" b="1" dirty="0">
                <a:solidFill>
                  <a:srgbClr val="C00000"/>
                </a:solidFill>
                <a:sym typeface="Symbol" panose="05050102010706020507" pitchFamily="18" charset="2"/>
              </a:rPr>
              <a:t>的大小；</a:t>
            </a:r>
            <a:endParaRPr lang="en-US" altLang="zh-CN" b="1" dirty="0">
              <a:solidFill>
                <a:srgbClr val="C00000"/>
              </a:solidFill>
              <a:sym typeface="Symbol" panose="05050102010706020507" pitchFamily="18" charset="2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b="1" dirty="0">
                <a:solidFill>
                  <a:srgbClr val="C00000"/>
                </a:solidFill>
                <a:sym typeface="Symbol" panose="05050102010706020507" pitchFamily="18" charset="2"/>
              </a:rPr>
              <a:t>探测器像素大小和探测器管的直径</a:t>
            </a:r>
            <a:r>
              <a:rPr lang="zh-CN" altLang="en-US" dirty="0">
                <a:sym typeface="Symbol" panose="05050102010706020507" pitchFamily="18" charset="2"/>
              </a:rPr>
              <a:t>也会影响动量分辨。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B9A0CBC-380E-C068-64CF-3D8AA9688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8775F-BA12-42FB-B184-B933F47B5322}" type="slidenum">
              <a:rPr smtClean="0"/>
              <a:pPr>
                <a:defRPr/>
              </a:pPr>
              <a:t>9</a:t>
            </a:fld>
            <a:r>
              <a:rPr dirty="0"/>
              <a:t>/15</a:t>
            </a:r>
          </a:p>
        </p:txBody>
      </p:sp>
      <p:sp>
        <p:nvSpPr>
          <p:cNvPr id="15363" name="文本框 2">
            <a:extLst>
              <a:ext uri="{FF2B5EF4-FFF2-40B4-BE49-F238E27FC236}">
                <a16:creationId xmlns:a16="http://schemas.microsoft.com/office/drawing/2014/main" id="{EE2B26B3-21A6-E83B-7D1F-7E399F780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4450"/>
            <a:ext cx="9912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 dirty="0">
                <a:cs typeface="Times New Roman" panose="02020603050405020304" pitchFamily="18" charset="0"/>
              </a:rPr>
              <a:t>2.1 </a:t>
            </a:r>
            <a:r>
              <a:rPr lang="zh-CN" altLang="en-US" sz="4000" b="1" dirty="0">
                <a:cs typeface="Times New Roman" panose="02020603050405020304" pitchFamily="18" charset="0"/>
              </a:rPr>
              <a:t>动量分辨：初级谱仪的贡献</a:t>
            </a:r>
            <a:endParaRPr lang="en-US" altLang="zh-CN" sz="4000" b="1" dirty="0">
              <a:cs typeface="Times New Roman" panose="02020603050405020304" pitchFamily="18" charset="0"/>
            </a:endParaRPr>
          </a:p>
        </p:txBody>
      </p:sp>
      <p:sp>
        <p:nvSpPr>
          <p:cNvPr id="15364" name="文本框 4">
            <a:extLst>
              <a:ext uri="{FF2B5EF4-FFF2-40B4-BE49-F238E27FC236}">
                <a16:creationId xmlns:a16="http://schemas.microsoft.com/office/drawing/2014/main" id="{ADBB034C-D4B3-E7C4-F700-A3A4E93B0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908050"/>
            <a:ext cx="5832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buFont typeface="Wingdings" panose="05000000000000000000" pitchFamily="2" charset="2"/>
              <a:buChar char="p"/>
            </a:pPr>
            <a:r>
              <a:rPr lang="zh-CN" altLang="en-US" b="1" dirty="0">
                <a:solidFill>
                  <a:srgbClr val="C00000"/>
                </a:solidFill>
              </a:rPr>
              <a:t>考虑像素大小（</a:t>
            </a:r>
            <a:r>
              <a:rPr lang="en-US" altLang="zh-CN" b="1" dirty="0">
                <a:solidFill>
                  <a:srgbClr val="C00000"/>
                </a:solidFill>
              </a:rPr>
              <a:t>1cm</a:t>
            </a:r>
            <a:r>
              <a:rPr lang="zh-CN" altLang="en-US" b="1" dirty="0">
                <a:solidFill>
                  <a:srgbClr val="C00000"/>
                </a:solidFill>
              </a:rPr>
              <a:t>）和探测器直径（</a:t>
            </a:r>
            <a:r>
              <a:rPr lang="en-US" altLang="zh-CN" b="1" dirty="0">
                <a:solidFill>
                  <a:srgbClr val="C00000"/>
                </a:solidFill>
              </a:rPr>
              <a:t>2 deg</a:t>
            </a:r>
            <a:r>
              <a:rPr lang="zh-CN" altLang="en-US" b="1" dirty="0">
                <a:solidFill>
                  <a:srgbClr val="C00000"/>
                </a:solidFill>
              </a:rPr>
              <a:t>）的影响</a:t>
            </a:r>
          </a:p>
        </p:txBody>
      </p:sp>
      <p:sp>
        <p:nvSpPr>
          <p:cNvPr id="15365" name="文本框 5">
            <a:extLst>
              <a:ext uri="{FF2B5EF4-FFF2-40B4-BE49-F238E27FC236}">
                <a16:creationId xmlns:a16="http://schemas.microsoft.com/office/drawing/2014/main" id="{F6B8AFC2-13C8-0343-13ED-B25AC8DA2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1412875"/>
            <a:ext cx="5832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buFont typeface="Wingdings" panose="05000000000000000000" pitchFamily="2" charset="2"/>
              <a:buChar char="l"/>
            </a:pPr>
            <a:r>
              <a:rPr lang="zh-CN" altLang="en-US" b="1" dirty="0"/>
              <a:t>初级谱仪入射中子束发散度（</a:t>
            </a:r>
            <a:r>
              <a:rPr lang="en-US" altLang="zh-CN" b="1" dirty="0"/>
              <a:t>4.9 deg</a:t>
            </a:r>
            <a:r>
              <a:rPr lang="zh-CN" altLang="en-US" b="1" dirty="0"/>
              <a:t>）的影响</a:t>
            </a:r>
          </a:p>
        </p:txBody>
      </p:sp>
      <p:pic>
        <p:nvPicPr>
          <p:cNvPr id="15366" name="图片 7">
            <a:extLst>
              <a:ext uri="{FF2B5EF4-FFF2-40B4-BE49-F238E27FC236}">
                <a16:creationId xmlns:a16="http://schemas.microsoft.com/office/drawing/2014/main" id="{1A8C0C88-9DC4-49FE-0FCD-28F3B57DD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1771650"/>
            <a:ext cx="5856287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文本框 11">
            <a:extLst>
              <a:ext uri="{FF2B5EF4-FFF2-40B4-BE49-F238E27FC236}">
                <a16:creationId xmlns:a16="http://schemas.microsoft.com/office/drawing/2014/main" id="{9A9D6F40-3A9F-F076-5D54-E434A73806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1900" y="3105150"/>
            <a:ext cx="55451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/>
              <a:t>随着水平角增大，入射中子束发散度引起的</a:t>
            </a:r>
            <a:r>
              <a:rPr lang="en-US" altLang="zh-CN" dirty="0"/>
              <a:t>Q</a:t>
            </a:r>
            <a:r>
              <a:rPr lang="zh-CN" altLang="en-US" dirty="0"/>
              <a:t>分辨越小：从低角度的</a:t>
            </a:r>
            <a:r>
              <a:rPr lang="en-US" altLang="zh-CN" dirty="0"/>
              <a:t>±0.043 A</a:t>
            </a:r>
            <a:r>
              <a:rPr lang="en-US" altLang="zh-CN" baseline="30000" dirty="0"/>
              <a:t>-1</a:t>
            </a:r>
            <a:r>
              <a:rPr lang="en-US" altLang="zh-CN" dirty="0"/>
              <a:t> </a:t>
            </a:r>
            <a:r>
              <a:rPr lang="zh-CN" altLang="en-US" dirty="0"/>
              <a:t>到高角度的</a:t>
            </a:r>
            <a:r>
              <a:rPr lang="en-US" altLang="zh-CN" dirty="0"/>
              <a:t>±0.007 A</a:t>
            </a:r>
            <a:r>
              <a:rPr lang="en-US" altLang="zh-CN" baseline="30000" dirty="0"/>
              <a:t>-1</a:t>
            </a:r>
            <a:r>
              <a:rPr lang="zh-CN" altLang="en-US" dirty="0"/>
              <a:t>。</a:t>
            </a:r>
          </a:p>
        </p:txBody>
      </p:sp>
    </p:spTree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.5"/>
  <p:tag name="ORIGINALWIDTH" val="927"/>
  <p:tag name="LATEXADDIN" val="\documentclass{article}&#10;\usepackage{amsmath}&#10;\pagestyle{empty}&#10;\begin{document}&#10;&#10;$\hbar Q=\hbar\left(\boldsymbol{k_i}-\boldsymbol{k_f}\right)&#10;$&#10;&#10;&#10;\end{document}"/>
  <p:tag name="IGUANATEXSIZE" val="18"/>
  <p:tag name="IGUANATEXCURSOR" val="13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2.25"/>
  <p:tag name="ORIGINALWIDTH" val="1329.75"/>
  <p:tag name="LATEXADDIN" val="\documentclass{article}&#10;\usepackage{amsmath}&#10;\pagestyle{empty}&#10;\begin{document}&#10;&#10;$\frac{\mathrm{Q}^{2}}{(2 \pi)^{2}}=\frac{1}{\lambda_{\mathrm{i}}^{2}}+\frac{1}{\lambda_{\mathrm{f}}^{2}}-\frac{2 \cos 2\theta}{\lambda_{\mathrm{i}} \lambda_{\mathrm{f}}}$&#10;&#10;&#10;\end{document}"/>
  <p:tag name="IGUANATEXSIZE" val="20"/>
  <p:tag name="IGUANATEXCURSOR" val="25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2.25"/>
  <p:tag name="ORIGINALWIDTH" val="1329.75"/>
  <p:tag name="LATEXADDIN" val="\documentclass{article}&#10;\usepackage{amsmath}&#10;\pagestyle{empty}&#10;\begin{document}&#10;&#10;$\frac{\mathrm{Q}^{2}}{(2 \pi)^{2}}=\frac{1}{\lambda_{\mathrm{i}}^{2}}+\frac{1}{\lambda_{\mathrm{f}}^{2}}-\frac{2 \cos 2\theta}{\lambda_{\mathrm{i}} \lambda_{\mathrm{f}}}&#10;$&#10;&#10;&#10;\end{document}"/>
  <p:tag name="IGUANATEXSIZE" val="20"/>
  <p:tag name="IGUANATEXCURSOR" val="8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.5"/>
  <p:tag name="ORIGINALWIDTH" val="2418"/>
  <p:tag name="LATEXADDIN" val="\documentclass{article}&#10;\usepackage{amsmath}&#10;\pagestyle{empty}&#10;\begin{document}&#10;&#10;$&#10;cos2\theta = sin\theta_isin\theta_fcos(\phi_i-\phi_f)+cos\theta_icos\theta_f&#10;$&#10;&#10;&#10;\end{document}"/>
  <p:tag name="IGUANATEXSIZE" val="20"/>
  <p:tag name="IGUANATEXCURSOR" val="15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5"/>
  <p:tag name="ORIGINALWIDTH" val="854.25"/>
  <p:tag name="LATEXADDIN" val="\documentclass{article}&#10;\usepackage{amsmath}&#10;\pagestyle{empty}&#10;\begin{document}&#10;&#10;$&#10;sin\theta_f = \frac{R}{L_2}sin\phi&#10;$&#10;&#10;&#10;\end{document}"/>
  <p:tag name="IGUANATEXSIZE" val="20"/>
  <p:tag name="IGUANATEXCURSOR" val="11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5"/>
  <p:tag name="ORIGINALWIDTH" val="1155.75"/>
  <p:tag name="LATEXADDIN" val="\documentclass{article}&#10;\usepackage{amsmath}&#10;\pagestyle{empty}&#10;\begin{document}&#10;&#10;$&#10;cos2\theta = \frac{R}{L_2}sin\phi cos\phi_f&#10;$&#10;&#10;&#10;\end{document}"/>
  <p:tag name="IGUANATEXSIZE" val="20"/>
  <p:tag name="IGUANATEXCURSOR" val="12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3.25"/>
  <p:tag name="ORIGINALWIDTH" val="851.25"/>
  <p:tag name="LATEXADDIN" val="\documentclass{article}&#10;\usepackage{amsmath}&#10;\pagestyle{empty}&#10;\begin{document}&#10;&#10;$&#10;dQ|_{\lambda_i} = \frac{dQ}{d\lambda_i}\Delta\lambda_i&#10;$&#10;&#10;&#10;\end{document}"/>
  <p:tag name="IGUANATEXSIZE" val="20"/>
  <p:tag name="IGUANATEXCURSOR" val="1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2.25"/>
  <p:tag name="ORIGINALWIDTH" val="1329.75"/>
  <p:tag name="LATEXADDIN" val="\documentclass{article}&#10;\usepackage{amsmath}&#10;\pagestyle{empty}&#10;\begin{document}&#10;&#10;$\frac{\mathrm{Q}^{2}}{(2 \pi)^{2}}=\frac{1}{\lambda_{\mathrm{i}}^{2}}+\frac{1}{\lambda_{\mathrm{f}}^{2}}-\frac{2 \cos 2\theta}{\lambda_{\mathrm{i}} \lambda_{\mathrm{f}}}&#10;$&#10;&#10;&#10;\end{document}"/>
  <p:tag name="IGUANATEXSIZE" val="20"/>
  <p:tag name="IGUANATEXCURSOR" val="8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0.5"/>
  <p:tag name="ORIGINALWIDTH" val="1361.25"/>
  <p:tag name="LATEXADDIN" val="\documentclass{article}&#10;\usepackage{amsmath}&#10;\pagestyle{empty}&#10;\begin{document}&#10;&#10;$&#10;\Delta Q|_{cos2\theta} = \frac{dQ}{dcos2\theta}\Delta cos2\theta&#10;$&#10;&#10;&#10;\end{document}"/>
  <p:tag name="IGUANATEXSIZE" val="18"/>
  <p:tag name="IGUANATEXCURSOR" val="14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.5"/>
  <p:tag name="ORIGINALWIDTH" val="2657.25"/>
  <p:tag name="LATEXADDIN" val="\documentclass{article}&#10;\usepackage{amsmath}&#10;\pagestyle{empty}&#10;\begin{document}&#10;&#10;$&#10;f = cos2\theta = sin\theta_isin\theta_fcos(\phi_i-\phi_f)+cos\theta_icos\theta_f&#10;$&#10;&#10;&#10;\end{document}"/>
  <p:tag name="IGUANATEXSIZE" val="20"/>
  <p:tag name="IGUANATEXCURSOR" val="16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60.75"/>
  <p:tag name="ORIGINALWIDTH" val="934.5"/>
  <p:tag name="LATEXADDIN" val="\documentclass{article}&#10;\usepackage{amsmath}&#10;\pagestyle{empty}&#10;\begin{document}&#10;&#10;$&#10;\frac{df}{d\theta_i} = -cos\theta_f\\&#10;\frac{df}{d\phi_i} = sin\theta_f sin\phi_f&#10;$&#10;&#10;&#10;\end{document}"/>
  <p:tag name="IGUANATEXSIZE" val="20"/>
  <p:tag name="IGUANATEXCURSOR" val="16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.25"/>
  <p:tag name="ORIGINALWIDTH" val="1131.75"/>
  <p:tag name="LATEXADDIN" val="\documentclass{article}&#10;\usepackage{amsmath}&#10;\pagestyle{empty}&#10;\begin{document}&#10;&#10;$h(\omega)=\frac{\hbar^{2}}{2 m}\left(k_i^{2}-k_f^{2}\right)$&#10;&#10;&#10;\end{document}"/>
  <p:tag name="IGUANATEXSIZE" val="20"/>
  <p:tag name="IGUANATEXCURSOR" val="13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81"/>
  <p:tag name="ORIGINALWIDTH" val="2101.5"/>
  <p:tag name="LATEXADDIN" val="\documentclass{article}&#10;\usepackage{amsmath}&#10;\pagestyle{empty}&#10;\begin{document}&#10;&#10;$&#10;\Delta cos2\theta = \sqrt{(\frac{df}{d\theta_i}\Delta\theta_i)^2+(\frac{df}{d\phi_i}\Delta\phi_i)^2}\\&#10; = \sqrt{1-cos^22\theta}\Delta \theta_i = |sin2\theta|\Delta \theta_i&#10;$&#10;&#10;&#10;\end{document}"/>
  <p:tag name="IGUANATEXSIZE" val="20"/>
  <p:tag name="IGUANATEXCURSOR" val="25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5.5"/>
  <p:tag name="ORIGINALWIDTH" val="1131.75"/>
  <p:tag name="LATEXADDIN" val="\documentclass{article}&#10;\usepackage{amsmath}&#10;\pagestyle{empty}&#10;\begin{document}&#10;&#10;$&#10;\Delta \theta_i = \Delta \phi_i = 4.9~deg&#10;$&#10;&#10;&#10;\end{document}"/>
  <p:tag name="IGUANATEXSIZE" val="18"/>
  <p:tag name="IGUANATEXCURSOR" val="12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3"/>
  <p:tag name="ORIGINALWIDTH" val="723.75"/>
  <p:tag name="LATEXADDIN" val="\documentclass{article}&#10;\usepackage{amsmath}&#10;\pagestyle{empty}&#10;\begin{document}&#10;&#10;$&#10;E_i = \frac 12m(\frac Lt)^2&#10;$&#10;&#10;&#10;\end{document}"/>
  <p:tag name="IGUANATEXSIZE" val="20"/>
  <p:tag name="IGUANATEXCURSOR" val="8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3.5"/>
  <p:tag name="ORIGINALWIDTH" val="815.25"/>
  <p:tag name="LATEXADDIN" val="\documentclass{article}&#10;\usepackage{amsmath}&#10;\pagestyle{empty}&#10;\begin{document}&#10;&#10;$&#10;E_f = \frac{1}{2 m_{n}}\left(\frac{h}{\lambda}\right)^{2}$&#10;&#10;&#10;\end{document}"/>
  <p:tag name="IGUANATEXSIZE" val="20"/>
  <p:tag name="IGUANATEXCURSOR" val="8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8.5"/>
  <p:tag name="ORIGINALWIDTH" val="592.5"/>
  <p:tag name="LATEXADDIN" val="\documentclass{article}&#10;\usepackage{amsmath}&#10;\pagestyle{empty}&#10;\begin{document}&#10;&#10;$&#10;\lambda = 2dsin\theta&#10;$&#10;&#10;&#10;\end{document}"/>
  <p:tag name="IGUANATEXSIZE" val="20"/>
  <p:tag name="IGUANATEXCURSOR" val="10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5"/>
  <p:tag name="ORIGINALWIDTH" val="1411.5"/>
  <p:tag name="LATEXADDIN" val="\documentclass{article}&#10;\usepackage{amsmath}&#10;\pagestyle{empty}&#10;\begin{document}&#10;&#10;$\frac{\delta E_f}{2 E_f}=\frac{\delta \lambda}{\lambda}=\left(\frac{\delta d}{d}+\cot \theta \delta \theta\right)$&#10;&#10;&#10;\end{document}"/>
  <p:tag name="IGUANATEXSIZE" val="20"/>
  <p:tag name="IGUANATEXCURSOR" val="13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1.25"/>
  <p:tag name="ORIGINALWIDTH" val="1161"/>
  <p:tag name="LATEXADDIN" val="\documentclass{article}&#10;\usepackage{amsmath}&#10;\pagestyle{empty}&#10;\begin{document}&#10;&#10;$E_{i}=\frac{1}{2} m_{n}\left(\frac{L_{1}}{t-t_{2}-t_{0}}\right)^{2}$&#10;&#10;&#10;\end{document}"/>
  <p:tag name="IGUANATEXSIZE" val="20"/>
  <p:tag name="IGUANATEXCURSOR" val="15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1.5"/>
  <p:tag name="ORIGINALWIDTH" val="691.5"/>
  <p:tag name="LATEXADDIN" val="\documentclass{article}&#10;\usepackage{amsmath}&#10;\pagestyle{empty}&#10;\begin{document}&#10;&#10;$&#10;E = E_i - E_f&#10;$&#10;&#10;&#10;\end{document}"/>
  <p:tag name="IGUANATEXSIZE" val="20"/>
  <p:tag name="IGUANATEXCURSOR" val="9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1.25"/>
  <p:tag name="ORIGINALWIDTH" val="1170"/>
  <p:tag name="LATEXADDIN" val="\documentclass{article}&#10;\usepackage{amsmath}&#10;\pagestyle{empty}&#10;\begin{document}&#10;&#10;$E_{f}=\frac{1}{2 m_{n}}\left(\frac{h}{2 d \sin \theta_{B}}\right)^{2}$&#10;&#10;\end{document}"/>
  <p:tag name="IGUANATEXSIZE" val="20"/>
  <p:tag name="IGUANATEXCURSOR" val="8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1_CSNS讲演稿母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7723</TotalTime>
  <Words>1245</Words>
  <Application>Microsoft Office PowerPoint</Application>
  <PresentationFormat>宽屏</PresentationFormat>
  <Paragraphs>109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7" baseType="lpstr">
      <vt:lpstr>等线</vt:lpstr>
      <vt:lpstr>华文新魏</vt:lpstr>
      <vt:lpstr>华文行楷</vt:lpstr>
      <vt:lpstr>宋体</vt:lpstr>
      <vt:lpstr>Arial</vt:lpstr>
      <vt:lpstr>Cambria Math</vt:lpstr>
      <vt:lpstr>MTSY</vt:lpstr>
      <vt:lpstr>Times New Roman</vt:lpstr>
      <vt:lpstr>Times-Italic</vt:lpstr>
      <vt:lpstr>Times-Roman</vt:lpstr>
      <vt:lpstr>Wingdings</vt:lpstr>
      <vt:lpstr>1_CSNS讲演稿母板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MC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CSNS Status 中国散裂中子源  Jie WEI  for the CSNS Project Team Institute of High Energy Physics Institute of Physics</dc:title>
  <dc:creator>MC SYSTEM</dc:creator>
  <cp:lastModifiedBy>Zhou Huibin</cp:lastModifiedBy>
  <cp:revision>238</cp:revision>
  <cp:lastPrinted>1601-01-01T00:00:00Z</cp:lastPrinted>
  <dcterms:created xsi:type="dcterms:W3CDTF">2010-01-08T00:24:23Z</dcterms:created>
  <dcterms:modified xsi:type="dcterms:W3CDTF">2022-06-29T13:09:09Z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