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0" r:id="rId2"/>
    <p:sldId id="387" r:id="rId3"/>
    <p:sldId id="257" r:id="rId4"/>
    <p:sldId id="388" r:id="rId5"/>
    <p:sldId id="389" r:id="rId6"/>
    <p:sldId id="416" r:id="rId7"/>
    <p:sldId id="390" r:id="rId8"/>
    <p:sldId id="274" r:id="rId9"/>
    <p:sldId id="419" r:id="rId10"/>
    <p:sldId id="394" r:id="rId11"/>
    <p:sldId id="385" r:id="rId12"/>
    <p:sldId id="346" r:id="rId13"/>
    <p:sldId id="303" r:id="rId14"/>
    <p:sldId id="305" r:id="rId15"/>
    <p:sldId id="306" r:id="rId16"/>
    <p:sldId id="348" r:id="rId17"/>
    <p:sldId id="349" r:id="rId18"/>
    <p:sldId id="386" r:id="rId19"/>
    <p:sldId id="309" r:id="rId20"/>
    <p:sldId id="350" r:id="rId21"/>
    <p:sldId id="311" r:id="rId22"/>
    <p:sldId id="312" r:id="rId23"/>
    <p:sldId id="315" r:id="rId24"/>
    <p:sldId id="420" r:id="rId25"/>
    <p:sldId id="403" r:id="rId26"/>
    <p:sldId id="421" r:id="rId27"/>
    <p:sldId id="404" r:id="rId2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6182"/>
    <a:srgbClr val="6666FF"/>
    <a:srgbClr val="CC3300"/>
    <a:srgbClr val="404040"/>
    <a:srgbClr val="4A1B12"/>
    <a:srgbClr val="652619"/>
    <a:srgbClr val="671722"/>
    <a:srgbClr val="52121B"/>
    <a:srgbClr val="431D1D"/>
    <a:srgbClr val="7E1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236" autoAdjust="0"/>
  </p:normalViewPr>
  <p:slideViewPr>
    <p:cSldViewPr>
      <p:cViewPr varScale="1">
        <p:scale>
          <a:sx n="91" d="100"/>
          <a:sy n="91" d="100"/>
        </p:scale>
        <p:origin x="210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henf\Desktop\&#26032;&#24314;%20Microsoft%20Excel%20&#24037;&#20316;&#349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101197789865172E-2"/>
          <c:y val="0"/>
          <c:w val="0.93931447071858054"/>
          <c:h val="0.82484532488001339"/>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5.5168662983108366E-3"/>
                  <c:y val="1.536077816083366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9D-4E1B-8EB8-CA3ED8B7EAF0}"/>
                </c:ext>
              </c:extLst>
            </c:dLbl>
            <c:dLbl>
              <c:idx val="1"/>
              <c:layout>
                <c:manualLayout>
                  <c:x val="5.5168662983108106E-3"/>
                  <c:y val="1.84333785173246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9D-4E1B-8EB8-CA3ED8B7EAF0}"/>
                </c:ext>
              </c:extLst>
            </c:dLbl>
            <c:dLbl>
              <c:idx val="2"/>
              <c:layout>
                <c:manualLayout>
                  <c:x val="0"/>
                  <c:y val="2.11435285495227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9D-4E1B-8EB8-CA3ED8B7EAF0}"/>
                </c:ext>
              </c:extLst>
            </c:dLbl>
            <c:dLbl>
              <c:idx val="3"/>
              <c:delete val="1"/>
              <c:extLst>
                <c:ext xmlns:c15="http://schemas.microsoft.com/office/drawing/2012/chart" uri="{CE6537A1-D6FC-4f65-9D91-7224C49458BB}"/>
                <c:ext xmlns:c16="http://schemas.microsoft.com/office/drawing/2014/chart" uri="{C3380CC4-5D6E-409C-BE32-E72D297353CC}">
                  <c16:uniqueId val="{00000007-B19D-4E1B-8EB8-CA3ED8B7EAF0}"/>
                </c:ext>
              </c:extLst>
            </c:dLbl>
            <c:dLbl>
              <c:idx val="4"/>
              <c:layout>
                <c:manualLayout>
                  <c:x val="2.7584331491554309E-3"/>
                  <c:y val="1.52095718905764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19D-4E1B-8EB8-CA3ED8B7EAF0}"/>
                </c:ext>
              </c:extLst>
            </c:dLbl>
            <c:dLbl>
              <c:idx val="5"/>
              <c:layout>
                <c:manualLayout>
                  <c:x val="2.7584331491554309E-3"/>
                  <c:y val="-2.479471525190965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9D-4E1B-8EB8-CA3ED8B7EAF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mn-lt"/>
                    <a:ea typeface="+mn-ea"/>
                    <a:cs typeface="+mn-cs"/>
                  </a:defRPr>
                </a:pPr>
                <a:endParaRPr lang="zh-C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Sheet1!$A$1:$A$6</c:f>
              <c:numCache>
                <c:formatCode>General</c:formatCode>
                <c:ptCount val="6"/>
                <c:pt idx="0">
                  <c:v>2016</c:v>
                </c:pt>
                <c:pt idx="1">
                  <c:v>2017</c:v>
                </c:pt>
                <c:pt idx="2">
                  <c:v>2018</c:v>
                </c:pt>
                <c:pt idx="3">
                  <c:v>2019</c:v>
                </c:pt>
                <c:pt idx="4">
                  <c:v>2020</c:v>
                </c:pt>
                <c:pt idx="5">
                  <c:v>2021</c:v>
                </c:pt>
              </c:numCache>
            </c:numRef>
          </c:cat>
          <c:val>
            <c:numRef>
              <c:f>Sheet1!$B$1:$B$6</c:f>
              <c:numCache>
                <c:formatCode>General</c:formatCode>
                <c:ptCount val="6"/>
                <c:pt idx="0">
                  <c:v>4.3789999999999996</c:v>
                </c:pt>
                <c:pt idx="1">
                  <c:v>5.0960000000000001</c:v>
                </c:pt>
                <c:pt idx="2">
                  <c:v>5.2110000000000003</c:v>
                </c:pt>
                <c:pt idx="3">
                  <c:v>0</c:v>
                </c:pt>
                <c:pt idx="4">
                  <c:v>32.612000000000002</c:v>
                </c:pt>
                <c:pt idx="5">
                  <c:v>30.338000000000001</c:v>
                </c:pt>
              </c:numCache>
            </c:numRef>
          </c:val>
          <c:extLst>
            <c:ext xmlns:c16="http://schemas.microsoft.com/office/drawing/2014/chart" uri="{C3380CC4-5D6E-409C-BE32-E72D297353CC}">
              <c16:uniqueId val="{00000000-B19D-4E1B-8EB8-CA3ED8B7EAF0}"/>
            </c:ext>
          </c:extLst>
        </c:ser>
        <c:dLbls>
          <c:dLblPos val="inEnd"/>
          <c:showLegendKey val="0"/>
          <c:showVal val="1"/>
          <c:showCatName val="0"/>
          <c:showSerName val="0"/>
          <c:showPercent val="0"/>
          <c:showBubbleSize val="0"/>
        </c:dLbls>
        <c:gapWidth val="100"/>
        <c:overlap val="-24"/>
        <c:axId val="88779519"/>
        <c:axId val="88777439"/>
      </c:barChart>
      <c:catAx>
        <c:axId val="8877951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zh-CN"/>
          </a:p>
        </c:txPr>
        <c:crossAx val="88777439"/>
        <c:crosses val="autoZero"/>
        <c:auto val="1"/>
        <c:lblAlgn val="ctr"/>
        <c:lblOffset val="100"/>
        <c:noMultiLvlLbl val="0"/>
      </c:catAx>
      <c:valAx>
        <c:axId val="88777439"/>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887795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C4D41A-F1EA-4C5C-A007-81C201FD95CD}" type="datetimeFigureOut">
              <a:rPr lang="zh-CN" altLang="en-US" smtClean="0"/>
              <a:t>2022/6/29</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8F678-47FE-4FE3-8288-8BD87B91115F}" type="slidenum">
              <a:rPr lang="zh-CN" altLang="en-US" smtClean="0"/>
              <a:t>‹#›</a:t>
            </a:fld>
            <a:endParaRPr lang="zh-CN" altLang="en-US"/>
          </a:p>
        </p:txBody>
      </p:sp>
    </p:spTree>
    <p:extLst>
      <p:ext uri="{BB962C8B-B14F-4D97-AF65-F5344CB8AC3E}">
        <p14:creationId xmlns:p14="http://schemas.microsoft.com/office/powerpoint/2010/main" val="1827388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28F678-47FE-4FE3-8288-8BD87B91115F}" type="slidenum">
              <a:rPr lang="zh-CN" altLang="en-US" smtClean="0"/>
              <a:t>1</a:t>
            </a:fld>
            <a:endParaRPr lang="zh-CN" altLang="en-US"/>
          </a:p>
        </p:txBody>
      </p:sp>
    </p:spTree>
    <p:extLst>
      <p:ext uri="{BB962C8B-B14F-4D97-AF65-F5344CB8AC3E}">
        <p14:creationId xmlns:p14="http://schemas.microsoft.com/office/powerpoint/2010/main" val="1631375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此</a:t>
            </a:r>
            <a:r>
              <a:rPr lang="zh-CN" altLang="en-US" sz="1200" b="0" dirty="0">
                <a:solidFill>
                  <a:srgbClr val="346182"/>
                </a:solidFill>
                <a:latin typeface="微软雅黑" panose="020B0503020204020204" pitchFamily="34" charset="-122"/>
                <a:ea typeface="微软雅黑" panose="020B0503020204020204" pitchFamily="34" charset="-122"/>
              </a:rPr>
              <a:t>研究成果最终与今年发表于</a:t>
            </a:r>
            <a:r>
              <a:rPr lang="en-US" altLang="zh-CN" sz="1200" b="0" dirty="0">
                <a:solidFill>
                  <a:srgbClr val="346182"/>
                </a:solidFill>
                <a:latin typeface="微软雅黑" panose="020B0503020204020204" pitchFamily="34" charset="-122"/>
                <a:ea typeface="微软雅黑" panose="020B0503020204020204" pitchFamily="34" charset="-122"/>
              </a:rPr>
              <a:t>JACS</a:t>
            </a:r>
            <a:r>
              <a:rPr lang="zh-CN" altLang="en-US" sz="1200" b="0" dirty="0">
                <a:solidFill>
                  <a:srgbClr val="346182"/>
                </a:solidFill>
                <a:latin typeface="微软雅黑" panose="020B0503020204020204" pitchFamily="34" charset="-122"/>
                <a:ea typeface="微软雅黑" panose="020B0503020204020204" pitchFamily="34" charset="-122"/>
              </a:rPr>
              <a:t>上</a:t>
            </a:r>
            <a:endParaRPr lang="zh-CN" altLang="en-US" b="0" dirty="0"/>
          </a:p>
        </p:txBody>
      </p:sp>
      <p:sp>
        <p:nvSpPr>
          <p:cNvPr id="4" name="灯片编号占位符 3"/>
          <p:cNvSpPr>
            <a:spLocks noGrp="1"/>
          </p:cNvSpPr>
          <p:nvPr>
            <p:ph type="sldNum" sz="quarter" idx="5"/>
          </p:nvPr>
        </p:nvSpPr>
        <p:spPr/>
        <p:txBody>
          <a:bodyPr/>
          <a:lstStyle/>
          <a:p>
            <a:fld id="{7628F678-47FE-4FE3-8288-8BD87B91115F}" type="slidenum">
              <a:rPr lang="zh-CN" altLang="en-US" smtClean="0"/>
              <a:t>10</a:t>
            </a:fld>
            <a:endParaRPr lang="zh-CN" altLang="en-US"/>
          </a:p>
        </p:txBody>
      </p:sp>
    </p:spTree>
    <p:extLst>
      <p:ext uri="{BB962C8B-B14F-4D97-AF65-F5344CB8AC3E}">
        <p14:creationId xmlns:p14="http://schemas.microsoft.com/office/powerpoint/2010/main" val="3580221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28F678-47FE-4FE3-8288-8BD87B91115F}" type="slidenum">
              <a:rPr lang="zh-CN" altLang="en-US" smtClean="0"/>
              <a:t>11</a:t>
            </a:fld>
            <a:endParaRPr lang="zh-CN" altLang="en-US"/>
          </a:p>
        </p:txBody>
      </p:sp>
    </p:spTree>
    <p:extLst>
      <p:ext uri="{BB962C8B-B14F-4D97-AF65-F5344CB8AC3E}">
        <p14:creationId xmlns:p14="http://schemas.microsoft.com/office/powerpoint/2010/main" val="2777484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正分</a:t>
            </a:r>
            <a:r>
              <a:rPr lang="en-US" altLang="zh-CN" dirty="0"/>
              <a:t>MnNiGe</a:t>
            </a:r>
            <a:r>
              <a:rPr lang="zh-CN" altLang="en-US" dirty="0"/>
              <a:t>合金具有一种螺旋反铁磁结构，如图所示。进一步的研究表明，其</a:t>
            </a:r>
            <a:r>
              <a:rPr lang="zh-CN" altLang="en-US" dirty="0">
                <a:solidFill>
                  <a:srgbClr val="346182"/>
                </a:solidFill>
                <a:latin typeface="微软雅黑" panose="020B0503020204020204" pitchFamily="34" charset="-122"/>
                <a:ea typeface="微软雅黑" panose="020B0503020204020204" pitchFamily="34" charset="-122"/>
              </a:rPr>
              <a:t>螺旋磁结构非常稳定，</a:t>
            </a:r>
            <a:r>
              <a:rPr lang="en-US" altLang="zh-CN" dirty="0">
                <a:solidFill>
                  <a:srgbClr val="346182"/>
                </a:solidFill>
                <a:latin typeface="微软雅黑" panose="020B0503020204020204" pitchFamily="34" charset="-122"/>
                <a:ea typeface="微软雅黑" panose="020B0503020204020204" pitchFamily="34" charset="-122"/>
              </a:rPr>
              <a:t>8kbar</a:t>
            </a:r>
            <a:r>
              <a:rPr lang="zh-CN" altLang="en-US" dirty="0">
                <a:solidFill>
                  <a:srgbClr val="346182"/>
                </a:solidFill>
                <a:latin typeface="微软雅黑" panose="020B0503020204020204" pitchFamily="34" charset="-122"/>
                <a:ea typeface="微软雅黑" panose="020B0503020204020204" pitchFamily="34" charset="-122"/>
              </a:rPr>
              <a:t>下的高压也无法使其发生转变。因此</a:t>
            </a:r>
            <a:r>
              <a:rPr lang="en-US" altLang="zh-CN" dirty="0">
                <a:solidFill>
                  <a:srgbClr val="346182"/>
                </a:solidFill>
                <a:latin typeface="微软雅黑" panose="020B0503020204020204" pitchFamily="34" charset="-122"/>
                <a:ea typeface="微软雅黑" panose="020B0503020204020204" pitchFamily="34" charset="-122"/>
              </a:rPr>
              <a:t>MnNiGe</a:t>
            </a:r>
            <a:r>
              <a:rPr lang="zh-CN" altLang="en-US" dirty="0">
                <a:solidFill>
                  <a:srgbClr val="346182"/>
                </a:solidFill>
                <a:latin typeface="微软雅黑" panose="020B0503020204020204" pitchFamily="34" charset="-122"/>
                <a:ea typeface="微软雅黑" panose="020B0503020204020204" pitchFamily="34" charset="-122"/>
              </a:rPr>
              <a:t>合金不具备作为压磁材料的潜质</a:t>
            </a:r>
            <a:endParaRPr lang="zh-CN" altLang="en-US" dirty="0"/>
          </a:p>
        </p:txBody>
      </p:sp>
      <p:sp>
        <p:nvSpPr>
          <p:cNvPr id="4" name="灯片编号占位符 3"/>
          <p:cNvSpPr>
            <a:spLocks noGrp="1"/>
          </p:cNvSpPr>
          <p:nvPr>
            <p:ph type="sldNum" sz="quarter" idx="5"/>
          </p:nvPr>
        </p:nvSpPr>
        <p:spPr/>
        <p:txBody>
          <a:bodyPr/>
          <a:lstStyle/>
          <a:p>
            <a:fld id="{7628F678-47FE-4FE3-8288-8BD87B91115F}" type="slidenum">
              <a:rPr lang="zh-CN" altLang="en-US" smtClean="0"/>
              <a:t>12</a:t>
            </a:fld>
            <a:endParaRPr lang="zh-CN" altLang="en-US"/>
          </a:p>
        </p:txBody>
      </p:sp>
    </p:spTree>
    <p:extLst>
      <p:ext uri="{BB962C8B-B14F-4D97-AF65-F5344CB8AC3E}">
        <p14:creationId xmlns:p14="http://schemas.microsoft.com/office/powerpoint/2010/main" val="4196521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我们前期针对掺</a:t>
            </a:r>
            <a:r>
              <a:rPr lang="en-US" altLang="zh-CN" dirty="0"/>
              <a:t>Fe</a:t>
            </a:r>
            <a:r>
              <a:rPr lang="zh-CN" altLang="en-US" dirty="0"/>
              <a:t>的</a:t>
            </a:r>
            <a:r>
              <a:rPr lang="en-US" altLang="zh-CN" dirty="0" err="1"/>
              <a:t>MnNiGe</a:t>
            </a:r>
            <a:r>
              <a:rPr lang="zh-CN" altLang="en-US" dirty="0"/>
              <a:t>基合金研究表明，</a:t>
            </a:r>
            <a:r>
              <a:rPr lang="en-GB" altLang="zh-CN" sz="1200" kern="100" dirty="0">
                <a:solidFill>
                  <a:srgbClr val="346182"/>
                </a:solidFill>
                <a:effectLst/>
                <a:latin typeface="微软雅黑" panose="020B0503020204020204" pitchFamily="34" charset="-122"/>
                <a:ea typeface="微软雅黑" panose="020B0503020204020204" pitchFamily="34" charset="-122"/>
              </a:rPr>
              <a:t>Fe</a:t>
            </a:r>
            <a:r>
              <a:rPr lang="zh-CN" altLang="zh-CN"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对</a:t>
            </a:r>
            <a:r>
              <a:rPr lang="en-GB" altLang="zh-CN" sz="1200" kern="100" dirty="0">
                <a:solidFill>
                  <a:srgbClr val="346182"/>
                </a:solidFill>
                <a:effectLst/>
                <a:latin typeface="微软雅黑" panose="020B0503020204020204" pitchFamily="34" charset="-122"/>
                <a:ea typeface="微软雅黑" panose="020B0503020204020204" pitchFamily="34" charset="-122"/>
              </a:rPr>
              <a:t>Mn</a:t>
            </a:r>
            <a:r>
              <a:rPr lang="zh-CN" altLang="en-US" sz="1200" kern="100" dirty="0">
                <a:solidFill>
                  <a:srgbClr val="346182"/>
                </a:solidFill>
                <a:effectLst/>
                <a:latin typeface="微软雅黑" panose="020B0503020204020204" pitchFamily="34" charset="-122"/>
                <a:ea typeface="微软雅黑" panose="020B0503020204020204" pitchFamily="34" charset="-122"/>
              </a:rPr>
              <a:t>位或者</a:t>
            </a:r>
            <a:r>
              <a:rPr lang="en-US" altLang="zh-CN" sz="1200" kern="100" dirty="0">
                <a:solidFill>
                  <a:srgbClr val="346182"/>
                </a:solidFill>
                <a:effectLst/>
                <a:latin typeface="微软雅黑" panose="020B0503020204020204" pitchFamily="34" charset="-122"/>
                <a:ea typeface="微软雅黑" panose="020B0503020204020204" pitchFamily="34" charset="-122"/>
              </a:rPr>
              <a:t>Ni</a:t>
            </a:r>
            <a:r>
              <a:rPr lang="zh-CN" altLang="en-US" sz="1200" kern="100" dirty="0">
                <a:solidFill>
                  <a:srgbClr val="346182"/>
                </a:solidFill>
                <a:effectLst/>
                <a:latin typeface="微软雅黑" panose="020B0503020204020204" pitchFamily="34" charset="-122"/>
                <a:ea typeface="微软雅黑" panose="020B0503020204020204" pitchFamily="34" charset="-122"/>
              </a:rPr>
              <a:t>位</a:t>
            </a:r>
            <a:r>
              <a:rPr lang="zh-CN" altLang="zh-CN"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原子的替代</a:t>
            </a:r>
            <a:r>
              <a:rPr lang="zh-CN" altLang="en-US"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，将会</a:t>
            </a:r>
            <a:r>
              <a:rPr lang="zh-CN" altLang="zh-CN"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引入</a:t>
            </a:r>
            <a:r>
              <a:rPr lang="en-GB" altLang="zh-CN" sz="1200" kern="100" dirty="0">
                <a:solidFill>
                  <a:srgbClr val="346182"/>
                </a:solidFill>
                <a:effectLst/>
                <a:latin typeface="微软雅黑" panose="020B0503020204020204" pitchFamily="34" charset="-122"/>
                <a:ea typeface="微软雅黑" panose="020B0503020204020204" pitchFamily="34" charset="-122"/>
              </a:rPr>
              <a:t>Mn-Fe</a:t>
            </a:r>
            <a:r>
              <a:rPr lang="zh-CN" altLang="zh-CN"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的</a:t>
            </a:r>
            <a:r>
              <a:rPr lang="en-GB" altLang="zh-CN" sz="1200" kern="100" dirty="0">
                <a:solidFill>
                  <a:srgbClr val="346182"/>
                </a:solidFill>
                <a:effectLst/>
                <a:latin typeface="微软雅黑" panose="020B0503020204020204" pitchFamily="34" charset="-122"/>
                <a:ea typeface="微软雅黑" panose="020B0503020204020204" pitchFamily="34" charset="-122"/>
              </a:rPr>
              <a:t>FM</a:t>
            </a:r>
            <a:r>
              <a:rPr lang="zh-CN" altLang="zh-CN"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耦合作用，</a:t>
            </a:r>
            <a:r>
              <a:rPr lang="zh-CN" altLang="en-US"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从而瓦解本征的</a:t>
            </a:r>
            <a:r>
              <a:rPr lang="en-US" altLang="zh-CN"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Mn-Mn</a:t>
            </a:r>
            <a:r>
              <a:rPr lang="zh-CN" altLang="en-US"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反铁磁耦合，最终使其具有一种圆锥螺旋磁结构，我们后面简称为</a:t>
            </a:r>
            <a:r>
              <a:rPr lang="en-US" altLang="zh-CN"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Cos</a:t>
            </a:r>
            <a:r>
              <a:rPr lang="zh-CN" altLang="en-US"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。在此基础上，我们进一步针对</a:t>
            </a:r>
            <a:r>
              <a:rPr lang="en-US" altLang="zh-CN"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Mn0.87Fe0.13</a:t>
            </a:r>
            <a:r>
              <a:rPr lang="zh-CN" altLang="en-US"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这个组分进行研究，研究发现，随着温度降低至</a:t>
            </a:r>
            <a:r>
              <a:rPr lang="en-US" altLang="zh-CN"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150K</a:t>
            </a:r>
            <a:r>
              <a:rPr lang="zh-CN" altLang="en-US"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以下，其</a:t>
            </a:r>
            <a:r>
              <a:rPr lang="en-US" altLang="zh-CN"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(000)</a:t>
            </a:r>
            <a:r>
              <a:rPr lang="zh-CN" altLang="en-US"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无公度峰发生了突变，于此同时，正交相结构特征峰没有明显变化。这意味着</a:t>
            </a:r>
            <a:r>
              <a:rPr lang="en-US" altLang="zh-CN"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150K</a:t>
            </a:r>
            <a:r>
              <a:rPr lang="zh-CN" altLang="en-US" sz="1200"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处，发生了马氏体相区内部的无公度磁结构演变。精修结果表明，这种低温下新的无公度磁结构是一类摆线型平面螺旋反铁磁结构，如图所示，我们后面简称为</a:t>
            </a:r>
            <a:r>
              <a:rPr lang="en-US" altLang="zh-CN" sz="1200" kern="100" dirty="0" err="1">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Cys</a:t>
            </a:r>
            <a:endParaRPr lang="zh-CN" altLang="en-US" dirty="0"/>
          </a:p>
        </p:txBody>
      </p:sp>
      <p:sp>
        <p:nvSpPr>
          <p:cNvPr id="4" name="灯片编号占位符 3"/>
          <p:cNvSpPr>
            <a:spLocks noGrp="1"/>
          </p:cNvSpPr>
          <p:nvPr>
            <p:ph type="sldNum" sz="quarter" idx="5"/>
          </p:nvPr>
        </p:nvSpPr>
        <p:spPr/>
        <p:txBody>
          <a:bodyPr/>
          <a:lstStyle/>
          <a:p>
            <a:fld id="{7628F678-47FE-4FE3-8288-8BD87B91115F}" type="slidenum">
              <a:rPr lang="zh-CN" altLang="en-US" smtClean="0"/>
              <a:t>13</a:t>
            </a:fld>
            <a:endParaRPr lang="zh-CN" altLang="en-US"/>
          </a:p>
        </p:txBody>
      </p:sp>
    </p:spTree>
    <p:extLst>
      <p:ext uri="{BB962C8B-B14F-4D97-AF65-F5344CB8AC3E}">
        <p14:creationId xmlns:p14="http://schemas.microsoft.com/office/powerpoint/2010/main" val="1689815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接下来，我们针对这种</a:t>
            </a:r>
            <a:r>
              <a:rPr lang="en-US" altLang="zh-CN" dirty="0" err="1"/>
              <a:t>CyS</a:t>
            </a:r>
            <a:r>
              <a:rPr lang="zh-CN" altLang="en-US" dirty="0"/>
              <a:t>进行研究。这是不同压力下的</a:t>
            </a:r>
            <a:r>
              <a:rPr lang="en-US" altLang="zh-CN" dirty="0"/>
              <a:t>M-T</a:t>
            </a:r>
            <a:r>
              <a:rPr lang="zh-CN" altLang="en-US" dirty="0"/>
              <a:t>曲线，我们可以看到，加压使得马氏体结构相变向低温区移动，而</a:t>
            </a:r>
            <a:r>
              <a:rPr lang="en-US" altLang="zh-CN" dirty="0"/>
              <a:t>150K</a:t>
            </a:r>
            <a:r>
              <a:rPr lang="zh-CN" altLang="en-US" dirty="0"/>
              <a:t>附近的自旋结构演变温度基本不随压力产生明显的变化</a:t>
            </a:r>
          </a:p>
        </p:txBody>
      </p:sp>
      <p:sp>
        <p:nvSpPr>
          <p:cNvPr id="4" name="灯片编号占位符 3"/>
          <p:cNvSpPr>
            <a:spLocks noGrp="1"/>
          </p:cNvSpPr>
          <p:nvPr>
            <p:ph type="sldNum" sz="quarter" idx="5"/>
          </p:nvPr>
        </p:nvSpPr>
        <p:spPr/>
        <p:txBody>
          <a:bodyPr/>
          <a:lstStyle/>
          <a:p>
            <a:fld id="{7628F678-47FE-4FE3-8288-8BD87B91115F}" type="slidenum">
              <a:rPr lang="zh-CN" altLang="en-US" smtClean="0"/>
              <a:t>14</a:t>
            </a:fld>
            <a:endParaRPr lang="zh-CN" altLang="en-US"/>
          </a:p>
        </p:txBody>
      </p:sp>
    </p:spTree>
    <p:extLst>
      <p:ext uri="{BB962C8B-B14F-4D97-AF65-F5344CB8AC3E}">
        <p14:creationId xmlns:p14="http://schemas.microsoft.com/office/powerpoint/2010/main" val="684162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进一步的不同压力下的</a:t>
            </a:r>
            <a:r>
              <a:rPr lang="en-US" altLang="zh-CN" dirty="0"/>
              <a:t>M-H</a:t>
            </a:r>
            <a:r>
              <a:rPr lang="zh-CN" altLang="en-US" dirty="0"/>
              <a:t>曲线表明，此</a:t>
            </a:r>
            <a:r>
              <a:rPr lang="en-US" altLang="zh-CN" dirty="0"/>
              <a:t>MnFeNiGe</a:t>
            </a:r>
            <a:r>
              <a:rPr lang="zh-CN" altLang="en-US" dirty="0"/>
              <a:t>合金的宏观磁性在压力与磁场的条件下具有多种演变，十分复杂。但我们可以将其简化为两部分来讨论。其一是</a:t>
            </a:r>
            <a:r>
              <a:rPr lang="en-US" altLang="zh-CN" dirty="0" err="1"/>
              <a:t>CyS</a:t>
            </a:r>
            <a:r>
              <a:rPr lang="zh-CN" altLang="en-US" dirty="0"/>
              <a:t>磁结构区域，另一个部分</a:t>
            </a:r>
            <a:r>
              <a:rPr lang="en-US" altLang="zh-CN" dirty="0" err="1"/>
              <a:t>CoS</a:t>
            </a:r>
            <a:r>
              <a:rPr lang="zh-CN" altLang="en-US" dirty="0"/>
              <a:t>磁结构区域。</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CyS</a:t>
            </a:r>
            <a:r>
              <a:rPr lang="zh-CN" altLang="en-US" dirty="0"/>
              <a:t>区域内，常压下低场表现为</a:t>
            </a:r>
            <a:r>
              <a:rPr lang="en-US" altLang="zh-CN" dirty="0"/>
              <a:t>AFM</a:t>
            </a:r>
            <a:r>
              <a:rPr lang="zh-CN" altLang="en-US" dirty="0"/>
              <a:t>磁性，随着磁场的增加发生变磁转变，转变为</a:t>
            </a:r>
            <a:r>
              <a:rPr lang="en-US" altLang="zh-CN" dirty="0"/>
              <a:t>canted </a:t>
            </a:r>
            <a:r>
              <a:rPr lang="zh-CN" altLang="en-US" dirty="0"/>
              <a:t>铁磁性，随后于高场下饱和；</a:t>
            </a:r>
            <a:r>
              <a:rPr lang="en-US" altLang="zh-CN" dirty="0"/>
              <a:t>6kbar</a:t>
            </a:r>
            <a:r>
              <a:rPr lang="zh-CN" altLang="en-US" dirty="0"/>
              <a:t>压力下，低场表现出了典型线性铁磁的磁化过程，随后于高场下饱和，重要的是，相比于常压的情况，其饱和磁矩大幅降低了</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CoS</a:t>
            </a:r>
            <a:r>
              <a:rPr lang="zh-CN" altLang="en-US" dirty="0"/>
              <a:t>区域内，常压下表现为</a:t>
            </a:r>
            <a:r>
              <a:rPr lang="en-US" altLang="zh-CN" dirty="0"/>
              <a:t>canted </a:t>
            </a:r>
            <a:r>
              <a:rPr lang="zh-CN" altLang="en-US" dirty="0"/>
              <a:t>铁磁性，其宏观磁性于高场下饱和；</a:t>
            </a:r>
            <a:r>
              <a:rPr lang="en-US" altLang="zh-CN" dirty="0"/>
              <a:t>6kbar</a:t>
            </a:r>
            <a:r>
              <a:rPr lang="zh-CN" altLang="en-US" dirty="0"/>
              <a:t>压力下，仍表现为</a:t>
            </a:r>
            <a:r>
              <a:rPr lang="en-US" altLang="zh-CN" dirty="0"/>
              <a:t>canted </a:t>
            </a:r>
            <a:r>
              <a:rPr lang="zh-CN" altLang="en-US" dirty="0"/>
              <a:t>铁磁性，但</a:t>
            </a:r>
            <a:r>
              <a:rPr lang="en-US" altLang="zh-CN" dirty="0"/>
              <a:t>M-H</a:t>
            </a:r>
            <a:r>
              <a:rPr lang="zh-CN" altLang="en-US" dirty="0"/>
              <a:t>曲线变缓，</a:t>
            </a:r>
            <a:r>
              <a:rPr lang="en-US" altLang="zh-CN" dirty="0"/>
              <a:t>5T</a:t>
            </a:r>
            <a:r>
              <a:rPr lang="zh-CN" altLang="en-US" dirty="0"/>
              <a:t>高场下也没有完全饱和，并且其磁化强度相比于常压下也大幅降低</a:t>
            </a:r>
            <a:endParaRPr lang="en-US" altLang="zh-CN" dirty="0"/>
          </a:p>
        </p:txBody>
      </p:sp>
      <p:sp>
        <p:nvSpPr>
          <p:cNvPr id="4" name="灯片编号占位符 3"/>
          <p:cNvSpPr>
            <a:spLocks noGrp="1"/>
          </p:cNvSpPr>
          <p:nvPr>
            <p:ph type="sldNum" sz="quarter" idx="5"/>
          </p:nvPr>
        </p:nvSpPr>
        <p:spPr/>
        <p:txBody>
          <a:bodyPr/>
          <a:lstStyle/>
          <a:p>
            <a:fld id="{7628F678-47FE-4FE3-8288-8BD87B91115F}" type="slidenum">
              <a:rPr lang="zh-CN" altLang="en-US" smtClean="0"/>
              <a:t>15</a:t>
            </a:fld>
            <a:endParaRPr lang="zh-CN" altLang="en-US"/>
          </a:p>
        </p:txBody>
      </p:sp>
    </p:spTree>
    <p:extLst>
      <p:ext uri="{BB962C8B-B14F-4D97-AF65-F5344CB8AC3E}">
        <p14:creationId xmlns:p14="http://schemas.microsoft.com/office/powerpoint/2010/main" val="169730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种压力下宏观磁性的变化带来了巨大的压磁效应，利用压磁效应公式，我们计算出了不同温度下压力驱动的宏观磁性变化。再依据压磁系数的公式，计算得到了相应的压磁系数。我们发现，低场区域压力驱动的磁化过程变化，以及高场下压力驱动的饱和磁矩的改变，都带来了巨大的压磁效应。</a:t>
            </a:r>
            <a:endParaRPr lang="en-US" altLang="zh-CN" dirty="0"/>
          </a:p>
        </p:txBody>
      </p:sp>
      <p:sp>
        <p:nvSpPr>
          <p:cNvPr id="4" name="灯片编号占位符 3"/>
          <p:cNvSpPr>
            <a:spLocks noGrp="1"/>
          </p:cNvSpPr>
          <p:nvPr>
            <p:ph type="sldNum" sz="quarter" idx="5"/>
          </p:nvPr>
        </p:nvSpPr>
        <p:spPr/>
        <p:txBody>
          <a:bodyPr/>
          <a:lstStyle/>
          <a:p>
            <a:fld id="{7628F678-47FE-4FE3-8288-8BD87B91115F}" type="slidenum">
              <a:rPr lang="zh-CN" altLang="en-US" smtClean="0"/>
              <a:t>16</a:t>
            </a:fld>
            <a:endParaRPr lang="zh-CN" altLang="en-US"/>
          </a:p>
        </p:txBody>
      </p:sp>
    </p:spTree>
    <p:extLst>
      <p:ext uri="{BB962C8B-B14F-4D97-AF65-F5344CB8AC3E}">
        <p14:creationId xmlns:p14="http://schemas.microsoft.com/office/powerpoint/2010/main" val="3292972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为了揭示此压磁效应的本质，我们需要对磁结构随磁场与压力的演变进行系统的研究。那么，我们一步一步来，首先我们先探究常压下，磁结构随磁场的演变关系</a:t>
            </a:r>
            <a:endParaRPr lang="en-US" altLang="zh-CN" dirty="0"/>
          </a:p>
        </p:txBody>
      </p:sp>
      <p:sp>
        <p:nvSpPr>
          <p:cNvPr id="4" name="灯片编号占位符 3"/>
          <p:cNvSpPr>
            <a:spLocks noGrp="1"/>
          </p:cNvSpPr>
          <p:nvPr>
            <p:ph type="sldNum" sz="quarter" idx="5"/>
          </p:nvPr>
        </p:nvSpPr>
        <p:spPr/>
        <p:txBody>
          <a:bodyPr/>
          <a:lstStyle/>
          <a:p>
            <a:fld id="{7628F678-47FE-4FE3-8288-8BD87B91115F}" type="slidenum">
              <a:rPr lang="zh-CN" altLang="en-US" smtClean="0"/>
              <a:t>17</a:t>
            </a:fld>
            <a:endParaRPr lang="zh-CN" altLang="en-US"/>
          </a:p>
        </p:txBody>
      </p:sp>
    </p:spTree>
    <p:extLst>
      <p:ext uri="{BB962C8B-B14F-4D97-AF65-F5344CB8AC3E}">
        <p14:creationId xmlns:p14="http://schemas.microsoft.com/office/powerpoint/2010/main" val="1692052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在新型摆线型螺旋反铁磁区域内，我们将</a:t>
            </a:r>
            <a:r>
              <a:rPr lang="en-US" altLang="zh-CN" dirty="0"/>
              <a:t>5K</a:t>
            </a:r>
            <a:r>
              <a:rPr lang="zh-CN" altLang="en-US" dirty="0"/>
              <a:t>温度下，</a:t>
            </a:r>
            <a:r>
              <a:rPr lang="en-US" altLang="zh-CN" dirty="0"/>
              <a:t>(000)</a:t>
            </a:r>
            <a:r>
              <a:rPr lang="zh-CN" altLang="en-US" dirty="0"/>
              <a:t>无公度峰峰强随压力的变化与</a:t>
            </a:r>
            <a:r>
              <a:rPr lang="en-US" altLang="zh-CN" dirty="0"/>
              <a:t>M-H</a:t>
            </a:r>
            <a:r>
              <a:rPr lang="zh-CN" altLang="en-US" dirty="0"/>
              <a:t>曲线进行对比分析。低场下，合金宏观磁性为摆线型螺旋反铁磁结构表现出的反铁磁性；随着磁场的增强，在小场条件下，宏观磁性发生了变磁转变，于此同时</a:t>
            </a:r>
            <a:r>
              <a:rPr lang="en-US" altLang="zh-CN" dirty="0"/>
              <a:t>(000)</a:t>
            </a:r>
            <a:r>
              <a:rPr lang="zh-CN" altLang="en-US" dirty="0"/>
              <a:t>峰也发生了突变，精修结果表明，此时无公度磁结构转变为一种圆锥形螺旋磁结构，其圆锥的发现方向超</a:t>
            </a:r>
            <a:r>
              <a:rPr lang="en-US" altLang="zh-CN" dirty="0"/>
              <a:t>b</a:t>
            </a:r>
            <a:r>
              <a:rPr lang="zh-CN" altLang="en-US" dirty="0"/>
              <a:t>轴；随着磁场进一步增强，</a:t>
            </a:r>
            <a:r>
              <a:rPr lang="en-US" altLang="zh-CN" dirty="0"/>
              <a:t>(000)</a:t>
            </a:r>
            <a:r>
              <a:rPr lang="zh-CN" altLang="en-US" dirty="0"/>
              <a:t>峰开始减弱，而一系列正交结构特征峰开始增强。此过程为圆锥螺旋磁结构向线性铁磁结构转变，最终于</a:t>
            </a:r>
            <a:r>
              <a:rPr lang="en-US" altLang="zh-CN" dirty="0"/>
              <a:t>5T</a:t>
            </a:r>
            <a:r>
              <a:rPr lang="zh-CN" altLang="en-US" dirty="0"/>
              <a:t>场下转变完全。</a:t>
            </a:r>
            <a:r>
              <a:rPr lang="en-US" altLang="zh-CN" dirty="0"/>
              <a:t>1-5T</a:t>
            </a:r>
            <a:r>
              <a:rPr lang="zh-CN" altLang="en-US" dirty="0"/>
              <a:t>场之间则是螺旋磁结构与线性铁磁结构的共存区域。</a:t>
            </a:r>
          </a:p>
        </p:txBody>
      </p:sp>
      <p:sp>
        <p:nvSpPr>
          <p:cNvPr id="4" name="灯片编号占位符 3"/>
          <p:cNvSpPr>
            <a:spLocks noGrp="1"/>
          </p:cNvSpPr>
          <p:nvPr>
            <p:ph type="sldNum" sz="quarter" idx="5"/>
          </p:nvPr>
        </p:nvSpPr>
        <p:spPr/>
        <p:txBody>
          <a:bodyPr/>
          <a:lstStyle/>
          <a:p>
            <a:fld id="{7628F678-47FE-4FE3-8288-8BD87B91115F}" type="slidenum">
              <a:rPr lang="zh-CN" altLang="en-US" smtClean="0"/>
              <a:t>18</a:t>
            </a:fld>
            <a:endParaRPr lang="zh-CN" altLang="en-US"/>
          </a:p>
        </p:txBody>
      </p:sp>
    </p:spTree>
    <p:extLst>
      <p:ext uri="{BB962C8B-B14F-4D97-AF65-F5344CB8AC3E}">
        <p14:creationId xmlns:p14="http://schemas.microsoft.com/office/powerpoint/2010/main" val="2638940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进一步的，</a:t>
            </a:r>
            <a:r>
              <a:rPr lang="en-US" altLang="zh-CN" dirty="0" err="1"/>
              <a:t>CyS</a:t>
            </a:r>
            <a:r>
              <a:rPr lang="zh-CN" altLang="en-US" dirty="0"/>
              <a:t>磁区域内，</a:t>
            </a:r>
            <a:r>
              <a:rPr lang="en-US" altLang="zh-CN" dirty="0"/>
              <a:t>80K</a:t>
            </a:r>
            <a:r>
              <a:rPr lang="zh-CN" altLang="en-US" dirty="0"/>
              <a:t>与</a:t>
            </a:r>
            <a:r>
              <a:rPr lang="en-US" altLang="zh-CN" dirty="0"/>
              <a:t>130K</a:t>
            </a:r>
            <a:r>
              <a:rPr lang="zh-CN" altLang="en-US" dirty="0"/>
              <a:t>这两个更高的温度点也表现出了与</a:t>
            </a:r>
            <a:r>
              <a:rPr lang="en-US" altLang="zh-CN" dirty="0"/>
              <a:t>5K</a:t>
            </a:r>
            <a:r>
              <a:rPr lang="zh-CN" altLang="en-US" dirty="0"/>
              <a:t>处类似的性质；而</a:t>
            </a:r>
            <a:r>
              <a:rPr lang="en-US" altLang="zh-CN" dirty="0"/>
              <a:t>COS</a:t>
            </a:r>
            <a:r>
              <a:rPr lang="zh-CN" altLang="en-US" dirty="0"/>
              <a:t>磁结构区域内则比较简单，</a:t>
            </a:r>
            <a:r>
              <a:rPr lang="en-US" altLang="zh-CN" dirty="0"/>
              <a:t>200K</a:t>
            </a:r>
            <a:r>
              <a:rPr lang="zh-CN" altLang="en-US" dirty="0"/>
              <a:t>温度下，其</a:t>
            </a:r>
            <a:r>
              <a:rPr lang="en-US" altLang="zh-CN" dirty="0"/>
              <a:t>000</a:t>
            </a:r>
            <a:r>
              <a:rPr lang="zh-CN" altLang="en-US" dirty="0"/>
              <a:t>磁峰仅仅随着磁场的增强逐步减弱，最终消失；说明圆锥螺旋磁结构直接在磁场的作用下逐渐转变为线性铁磁。依据这些结果，我们得到了不同温度与磁场下的磁结构相图</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7628F678-47FE-4FE3-8288-8BD87B91115F}" type="slidenum">
              <a:rPr lang="zh-CN" altLang="en-US" smtClean="0"/>
              <a:t>19</a:t>
            </a:fld>
            <a:endParaRPr lang="zh-CN" altLang="en-US"/>
          </a:p>
        </p:txBody>
      </p:sp>
    </p:spTree>
    <p:extLst>
      <p:ext uri="{BB962C8B-B14F-4D97-AF65-F5344CB8AC3E}">
        <p14:creationId xmlns:p14="http://schemas.microsoft.com/office/powerpoint/2010/main" val="338935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346182"/>
                </a:solidFill>
                <a:latin typeface="微软雅黑" panose="020B0503020204020204" pitchFamily="34" charset="-122"/>
                <a:ea typeface="微软雅黑" panose="020B0503020204020204" pitchFamily="34" charset="-122"/>
              </a:rPr>
              <a:t>我工作于高能所散裂源</a:t>
            </a:r>
            <a:r>
              <a:rPr lang="en-US" altLang="zh-CN" sz="1200" b="1" dirty="0">
                <a:solidFill>
                  <a:srgbClr val="346182"/>
                </a:solidFill>
                <a:latin typeface="微软雅黑" panose="020B0503020204020204" pitchFamily="34" charset="-122"/>
                <a:ea typeface="微软雅黑" panose="020B0503020204020204" pitchFamily="34" charset="-122"/>
              </a:rPr>
              <a:t>GPPD</a:t>
            </a:r>
            <a:r>
              <a:rPr lang="zh-CN" altLang="en-US" sz="1200" b="1" dirty="0">
                <a:solidFill>
                  <a:srgbClr val="346182"/>
                </a:solidFill>
                <a:latin typeface="微软雅黑" panose="020B0503020204020204" pitchFamily="34" charset="-122"/>
                <a:ea typeface="微软雅黑" panose="020B0503020204020204" pitchFamily="34" charset="-122"/>
              </a:rPr>
              <a:t>谱仪，这台谱仪是高能所散裂中子源首批建设的三台谱仪之一，主要用于研究物质晶体结构和磁结构。 自</a:t>
            </a:r>
            <a:r>
              <a:rPr lang="en-US" altLang="zh-CN" sz="1200" b="1" dirty="0">
                <a:solidFill>
                  <a:srgbClr val="346182"/>
                </a:solidFill>
                <a:latin typeface="微软雅黑" panose="020B0503020204020204" pitchFamily="34" charset="-122"/>
                <a:ea typeface="微软雅黑" panose="020B0503020204020204" pitchFamily="34" charset="-122"/>
              </a:rPr>
              <a:t>2018</a:t>
            </a:r>
            <a:r>
              <a:rPr lang="zh-CN" altLang="en-US" sz="1200" b="1" dirty="0">
                <a:solidFill>
                  <a:srgbClr val="346182"/>
                </a:solidFill>
                <a:latin typeface="微软雅黑" panose="020B0503020204020204" pitchFamily="34" charset="-122"/>
                <a:ea typeface="微软雅黑" panose="020B0503020204020204" pitchFamily="34" charset="-122"/>
              </a:rPr>
              <a:t>年投入运行以来，</a:t>
            </a:r>
            <a:r>
              <a:rPr lang="en-US" altLang="zh-CN" sz="1200" b="1" dirty="0">
                <a:solidFill>
                  <a:srgbClr val="346182"/>
                </a:solidFill>
                <a:latin typeface="微软雅黑" panose="020B0503020204020204" pitchFamily="34" charset="-122"/>
                <a:ea typeface="微软雅黑" panose="020B0503020204020204" pitchFamily="34" charset="-122"/>
              </a:rPr>
              <a:t>GPPD</a:t>
            </a:r>
            <a:r>
              <a:rPr lang="zh-CN" altLang="en-US" sz="1200" b="1" dirty="0">
                <a:solidFill>
                  <a:srgbClr val="346182"/>
                </a:solidFill>
                <a:latin typeface="微软雅黑" panose="020B0503020204020204" pitchFamily="34" charset="-122"/>
                <a:ea typeface="微软雅黑" panose="020B0503020204020204" pitchFamily="34" charset="-122"/>
              </a:rPr>
              <a:t>谱仪产出多篇优秀论文。我依托于这台谱仪做出了一系列</a:t>
            </a:r>
            <a:r>
              <a:rPr lang="en-US" altLang="zh-CN" sz="1200" b="1" dirty="0">
                <a:solidFill>
                  <a:srgbClr val="346182"/>
                </a:solidFill>
                <a:latin typeface="微软雅黑" panose="020B0503020204020204" pitchFamily="34" charset="-122"/>
                <a:ea typeface="微软雅黑" panose="020B0503020204020204" pitchFamily="34" charset="-122"/>
              </a:rPr>
              <a:t>In house research</a:t>
            </a:r>
            <a:r>
              <a:rPr lang="zh-CN" altLang="en-US" sz="1200" b="1" dirty="0">
                <a:solidFill>
                  <a:srgbClr val="346182"/>
                </a:solidFill>
                <a:latin typeface="微软雅黑" panose="020B0503020204020204" pitchFamily="34" charset="-122"/>
                <a:ea typeface="微软雅黑" panose="020B0503020204020204" pitchFamily="34" charset="-122"/>
              </a:rPr>
              <a:t>科研工作，接下来，我将着重介绍这些科研工作</a:t>
            </a:r>
            <a:endParaRPr lang="zh-CN" altLang="en-US" dirty="0">
              <a:solidFill>
                <a:srgbClr val="346182"/>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7628F678-47FE-4FE3-8288-8BD87B91115F}" type="slidenum">
              <a:rPr lang="zh-CN" altLang="en-US" smtClean="0"/>
              <a:t>2</a:t>
            </a:fld>
            <a:endParaRPr lang="zh-CN" altLang="en-US"/>
          </a:p>
        </p:txBody>
      </p:sp>
    </p:spTree>
    <p:extLst>
      <p:ext uri="{BB962C8B-B14F-4D97-AF65-F5344CB8AC3E}">
        <p14:creationId xmlns:p14="http://schemas.microsoft.com/office/powerpoint/2010/main" val="3893683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了解了自旋结构随磁场的演变关系后，我们接下来就需要着眼与磁结构随压力的演变了</a:t>
            </a:r>
            <a:endParaRPr lang="en-US" altLang="zh-CN" dirty="0"/>
          </a:p>
        </p:txBody>
      </p:sp>
      <p:sp>
        <p:nvSpPr>
          <p:cNvPr id="4" name="灯片编号占位符 3"/>
          <p:cNvSpPr>
            <a:spLocks noGrp="1"/>
          </p:cNvSpPr>
          <p:nvPr>
            <p:ph type="sldNum" sz="quarter" idx="5"/>
          </p:nvPr>
        </p:nvSpPr>
        <p:spPr/>
        <p:txBody>
          <a:bodyPr/>
          <a:lstStyle/>
          <a:p>
            <a:fld id="{7628F678-47FE-4FE3-8288-8BD87B91115F}" type="slidenum">
              <a:rPr lang="zh-CN" altLang="en-US" smtClean="0"/>
              <a:t>20</a:t>
            </a:fld>
            <a:endParaRPr lang="zh-CN" altLang="en-US"/>
          </a:p>
        </p:txBody>
      </p:sp>
    </p:spTree>
    <p:extLst>
      <p:ext uri="{BB962C8B-B14F-4D97-AF65-F5344CB8AC3E}">
        <p14:creationId xmlns:p14="http://schemas.microsoft.com/office/powerpoint/2010/main" val="875245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CyS</a:t>
            </a:r>
            <a:r>
              <a:rPr lang="zh-CN" altLang="en-US" dirty="0"/>
              <a:t>磁结构区域内，原位变压中子衍射测试结果表明，</a:t>
            </a:r>
            <a:r>
              <a:rPr lang="en-US" altLang="zh-CN" dirty="0"/>
              <a:t>6kbar</a:t>
            </a:r>
            <a:r>
              <a:rPr lang="zh-CN" altLang="en-US" dirty="0"/>
              <a:t>压力下，其</a:t>
            </a:r>
            <a:r>
              <a:rPr lang="en-US" altLang="zh-CN" dirty="0"/>
              <a:t>(000)</a:t>
            </a:r>
            <a:r>
              <a:rPr lang="zh-CN" altLang="en-US" dirty="0"/>
              <a:t>无公度峰发生了突变。精修结果表明</a:t>
            </a:r>
            <a:r>
              <a:rPr lang="en-US" altLang="zh-CN" dirty="0"/>
              <a:t>120K</a:t>
            </a:r>
            <a:r>
              <a:rPr lang="zh-CN" altLang="en-US" dirty="0"/>
              <a:t>，</a:t>
            </a:r>
            <a:r>
              <a:rPr lang="en-US" altLang="zh-CN" dirty="0"/>
              <a:t>6kbar</a:t>
            </a:r>
            <a:r>
              <a:rPr lang="zh-CN" altLang="en-US" dirty="0"/>
              <a:t>下，磁结构由摆线型螺旋反铁磁结构转变为了另一种圆锥形螺旋磁结构；更重要的是本征磁矩从</a:t>
            </a:r>
            <a:r>
              <a:rPr lang="en-US" altLang="zh-CN" dirty="0"/>
              <a:t>2.80μB</a:t>
            </a:r>
            <a:r>
              <a:rPr lang="zh-CN" altLang="en-US" dirty="0"/>
              <a:t>大幅下降到了</a:t>
            </a:r>
            <a:r>
              <a:rPr lang="en-US" altLang="zh-CN" dirty="0"/>
              <a:t>2.08μB</a:t>
            </a:r>
            <a:r>
              <a:rPr lang="zh-CN" altLang="en-US" dirty="0"/>
              <a:t>。这说明饱和磁矩的下降来源于磁性原子本征磁矩的下降。</a:t>
            </a:r>
          </a:p>
        </p:txBody>
      </p:sp>
      <p:sp>
        <p:nvSpPr>
          <p:cNvPr id="4" name="灯片编号占位符 3"/>
          <p:cNvSpPr>
            <a:spLocks noGrp="1"/>
          </p:cNvSpPr>
          <p:nvPr>
            <p:ph type="sldNum" sz="quarter" idx="5"/>
          </p:nvPr>
        </p:nvSpPr>
        <p:spPr/>
        <p:txBody>
          <a:bodyPr/>
          <a:lstStyle/>
          <a:p>
            <a:fld id="{7628F678-47FE-4FE3-8288-8BD87B91115F}" type="slidenum">
              <a:rPr lang="zh-CN" altLang="en-US" smtClean="0"/>
              <a:t>21</a:t>
            </a:fld>
            <a:endParaRPr lang="zh-CN" altLang="en-US"/>
          </a:p>
        </p:txBody>
      </p:sp>
    </p:spTree>
    <p:extLst>
      <p:ext uri="{BB962C8B-B14F-4D97-AF65-F5344CB8AC3E}">
        <p14:creationId xmlns:p14="http://schemas.microsoft.com/office/powerpoint/2010/main" val="3559130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针对</a:t>
            </a:r>
            <a:r>
              <a:rPr lang="en-US" altLang="zh-CN" dirty="0" err="1"/>
              <a:t>CoS</a:t>
            </a:r>
            <a:r>
              <a:rPr lang="zh-CN" altLang="en-US" dirty="0"/>
              <a:t>磁结构的变压中子衍射测试结果表明，其磁结构也在</a:t>
            </a:r>
            <a:r>
              <a:rPr lang="en-US" altLang="zh-CN" dirty="0"/>
              <a:t>6kbar</a:t>
            </a:r>
            <a:r>
              <a:rPr lang="zh-CN" altLang="en-US" dirty="0"/>
              <a:t>压力下发生了转变。结合前面的结果，我们就得到了不同温度与压力条件下的磁结构相图。依据此相图，我们可清晰地了解到其压磁效应的本质：即压力驱动了螺旋磁结构的演变，不仅带来了磁化过程的变化，也使得本征磁矩也大幅下降，从而也产生了巨大的压磁效应</a:t>
            </a:r>
          </a:p>
        </p:txBody>
      </p:sp>
      <p:sp>
        <p:nvSpPr>
          <p:cNvPr id="4" name="灯片编号占位符 3"/>
          <p:cNvSpPr>
            <a:spLocks noGrp="1"/>
          </p:cNvSpPr>
          <p:nvPr>
            <p:ph type="sldNum" sz="quarter" idx="5"/>
          </p:nvPr>
        </p:nvSpPr>
        <p:spPr/>
        <p:txBody>
          <a:bodyPr/>
          <a:lstStyle/>
          <a:p>
            <a:fld id="{7628F678-47FE-4FE3-8288-8BD87B91115F}" type="slidenum">
              <a:rPr lang="zh-CN" altLang="en-US" smtClean="0"/>
              <a:t>22</a:t>
            </a:fld>
            <a:endParaRPr lang="zh-CN" altLang="en-US"/>
          </a:p>
        </p:txBody>
      </p:sp>
    </p:spTree>
    <p:extLst>
      <p:ext uri="{BB962C8B-B14F-4D97-AF65-F5344CB8AC3E}">
        <p14:creationId xmlns:p14="http://schemas.microsoft.com/office/powerpoint/2010/main" val="655329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7628F678-47FE-4FE3-8288-8BD87B91115F}" type="slidenum">
              <a:rPr lang="zh-CN" altLang="en-US" smtClean="0"/>
              <a:t>23</a:t>
            </a:fld>
            <a:endParaRPr lang="zh-CN" altLang="en-US"/>
          </a:p>
        </p:txBody>
      </p:sp>
    </p:spTree>
    <p:extLst>
      <p:ext uri="{BB962C8B-B14F-4D97-AF65-F5344CB8AC3E}">
        <p14:creationId xmlns:p14="http://schemas.microsoft.com/office/powerpoint/2010/main" val="1429012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因此，我的报告也就分为了三个部分，分别是。。。。。</a:t>
            </a:r>
          </a:p>
        </p:txBody>
      </p:sp>
      <p:sp>
        <p:nvSpPr>
          <p:cNvPr id="4" name="灯片编号占位符 3"/>
          <p:cNvSpPr>
            <a:spLocks noGrp="1"/>
          </p:cNvSpPr>
          <p:nvPr>
            <p:ph type="sldNum" sz="quarter" idx="5"/>
          </p:nvPr>
        </p:nvSpPr>
        <p:spPr/>
        <p:txBody>
          <a:bodyPr/>
          <a:lstStyle/>
          <a:p>
            <a:fld id="{7628F678-47FE-4FE3-8288-8BD87B91115F}" type="slidenum">
              <a:rPr lang="zh-CN" altLang="en-US" smtClean="0"/>
              <a:t>24</a:t>
            </a:fld>
            <a:endParaRPr lang="zh-CN" altLang="en-US"/>
          </a:p>
        </p:txBody>
      </p:sp>
    </p:spTree>
    <p:extLst>
      <p:ext uri="{BB962C8B-B14F-4D97-AF65-F5344CB8AC3E}">
        <p14:creationId xmlns:p14="http://schemas.microsoft.com/office/powerpoint/2010/main" val="3989213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t>值得一提的是。。。。。</a:t>
            </a:r>
          </a:p>
        </p:txBody>
      </p:sp>
      <p:sp>
        <p:nvSpPr>
          <p:cNvPr id="4" name="灯片编号占位符 3"/>
          <p:cNvSpPr>
            <a:spLocks noGrp="1"/>
          </p:cNvSpPr>
          <p:nvPr>
            <p:ph type="sldNum" sz="quarter" idx="5"/>
          </p:nvPr>
        </p:nvSpPr>
        <p:spPr/>
        <p:txBody>
          <a:bodyPr/>
          <a:lstStyle/>
          <a:p>
            <a:fld id="{7628F678-47FE-4FE3-8288-8BD87B91115F}" type="slidenum">
              <a:rPr lang="zh-CN" altLang="en-US" smtClean="0"/>
              <a:t>25</a:t>
            </a:fld>
            <a:endParaRPr lang="zh-CN" altLang="en-US"/>
          </a:p>
        </p:txBody>
      </p:sp>
    </p:spTree>
    <p:extLst>
      <p:ext uri="{BB962C8B-B14F-4D97-AF65-F5344CB8AC3E}">
        <p14:creationId xmlns:p14="http://schemas.microsoft.com/office/powerpoint/2010/main" val="2222270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t>基于这些科研成果，我于今年年初分别申请了中国博后基金的面上资助以及国家自然科学基金的青年基金。上周刚刚获得博后基金的资助消息，期待国自然基金也能有一个好的结果。此外，我还以高能所散裂源博后的身份，参与了</a:t>
            </a:r>
            <a:r>
              <a:rPr lang="en-US" altLang="zh-CN" b="0" dirty="0"/>
              <a:t>2022</a:t>
            </a:r>
            <a:r>
              <a:rPr lang="zh-CN" altLang="en-US" b="0" dirty="0"/>
              <a:t>年度的国际磁学联合大会，并且很荣幸受邀作为磁卡会场的的会议主席</a:t>
            </a: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t>如此丰富的工作成果，不仅仅是我个人的努力，也仰仗了各位老师的帮助与关照</a:t>
            </a:r>
            <a:endParaRPr lang="en-US" altLang="zh-CN" b="0" dirty="0"/>
          </a:p>
        </p:txBody>
      </p:sp>
      <p:sp>
        <p:nvSpPr>
          <p:cNvPr id="4" name="灯片编号占位符 3"/>
          <p:cNvSpPr>
            <a:spLocks noGrp="1"/>
          </p:cNvSpPr>
          <p:nvPr>
            <p:ph type="sldNum" sz="quarter" idx="5"/>
          </p:nvPr>
        </p:nvSpPr>
        <p:spPr/>
        <p:txBody>
          <a:bodyPr/>
          <a:lstStyle/>
          <a:p>
            <a:fld id="{7628F678-47FE-4FE3-8288-8BD87B91115F}" type="slidenum">
              <a:rPr lang="zh-CN" altLang="en-US" smtClean="0"/>
              <a:t>26</a:t>
            </a:fld>
            <a:endParaRPr lang="zh-CN" altLang="en-US"/>
          </a:p>
        </p:txBody>
      </p:sp>
    </p:spTree>
    <p:extLst>
      <p:ext uri="{BB962C8B-B14F-4D97-AF65-F5344CB8AC3E}">
        <p14:creationId xmlns:p14="http://schemas.microsoft.com/office/powerpoint/2010/main" val="215659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我的报告分为了四个部分，分别是。。。。。</a:t>
            </a:r>
          </a:p>
        </p:txBody>
      </p:sp>
      <p:sp>
        <p:nvSpPr>
          <p:cNvPr id="4" name="灯片编号占位符 3"/>
          <p:cNvSpPr>
            <a:spLocks noGrp="1"/>
          </p:cNvSpPr>
          <p:nvPr>
            <p:ph type="sldNum" sz="quarter" idx="5"/>
          </p:nvPr>
        </p:nvSpPr>
        <p:spPr/>
        <p:txBody>
          <a:bodyPr/>
          <a:lstStyle/>
          <a:p>
            <a:fld id="{7628F678-47FE-4FE3-8288-8BD87B91115F}" type="slidenum">
              <a:rPr lang="zh-CN" altLang="en-US" smtClean="0"/>
              <a:t>3</a:t>
            </a:fld>
            <a:endParaRPr lang="zh-CN" altLang="en-US"/>
          </a:p>
        </p:txBody>
      </p:sp>
    </p:spTree>
    <p:extLst>
      <p:ext uri="{BB962C8B-B14F-4D97-AF65-F5344CB8AC3E}">
        <p14:creationId xmlns:p14="http://schemas.microsoft.com/office/powerpoint/2010/main" val="1547415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微软雅黑" panose="020B0503020204020204" pitchFamily="34" charset="-122"/>
                <a:ea typeface="微软雅黑" panose="020B0503020204020204" pitchFamily="34" charset="-122"/>
              </a:rPr>
              <a:t>首先，我介绍一下我的研究背景。我研究的对象是。。。。</a:t>
            </a:r>
          </a:p>
        </p:txBody>
      </p:sp>
      <p:sp>
        <p:nvSpPr>
          <p:cNvPr id="4" name="灯片编号占位符 3"/>
          <p:cNvSpPr>
            <a:spLocks noGrp="1"/>
          </p:cNvSpPr>
          <p:nvPr>
            <p:ph type="sldNum" sz="quarter" idx="5"/>
          </p:nvPr>
        </p:nvSpPr>
        <p:spPr/>
        <p:txBody>
          <a:bodyPr/>
          <a:lstStyle/>
          <a:p>
            <a:fld id="{7628F678-47FE-4FE3-8288-8BD87B91115F}" type="slidenum">
              <a:rPr lang="zh-CN" altLang="en-US" smtClean="0"/>
              <a:t>4</a:t>
            </a:fld>
            <a:endParaRPr lang="zh-CN" altLang="en-US"/>
          </a:p>
        </p:txBody>
      </p:sp>
    </p:spTree>
    <p:extLst>
      <p:ext uri="{BB962C8B-B14F-4D97-AF65-F5344CB8AC3E}">
        <p14:creationId xmlns:p14="http://schemas.microsoft.com/office/powerpoint/2010/main" val="1627794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微软雅黑" panose="020B0503020204020204" pitchFamily="34" charset="-122"/>
                <a:ea typeface="微软雅黑" panose="020B0503020204020204" pitchFamily="34" charset="-122"/>
              </a:rPr>
              <a:t>如此丰富的晶体结构与磁结构性质使得</a:t>
            </a:r>
            <a:r>
              <a:rPr lang="en-US" altLang="zh-CN" dirty="0">
                <a:latin typeface="微软雅黑" panose="020B0503020204020204" pitchFamily="34" charset="-122"/>
                <a:ea typeface="微软雅黑" panose="020B0503020204020204" pitchFamily="34" charset="-122"/>
              </a:rPr>
              <a:t>MM’X</a:t>
            </a:r>
            <a:r>
              <a:rPr lang="zh-CN" altLang="en-US" dirty="0">
                <a:latin typeface="微软雅黑" panose="020B0503020204020204" pitchFamily="34" charset="-122"/>
                <a:ea typeface="微软雅黑" panose="020B0503020204020204" pitchFamily="34" charset="-122"/>
              </a:rPr>
              <a:t>体系合金具有了丰富的物性。</a:t>
            </a:r>
          </a:p>
        </p:txBody>
      </p:sp>
      <p:sp>
        <p:nvSpPr>
          <p:cNvPr id="4" name="灯片编号占位符 3"/>
          <p:cNvSpPr>
            <a:spLocks noGrp="1"/>
          </p:cNvSpPr>
          <p:nvPr>
            <p:ph type="sldNum" sz="quarter" idx="5"/>
          </p:nvPr>
        </p:nvSpPr>
        <p:spPr/>
        <p:txBody>
          <a:bodyPr/>
          <a:lstStyle/>
          <a:p>
            <a:fld id="{7628F678-47FE-4FE3-8288-8BD87B91115F}" type="slidenum">
              <a:rPr lang="zh-CN" altLang="en-US" smtClean="0"/>
              <a:t>5</a:t>
            </a:fld>
            <a:endParaRPr lang="zh-CN" altLang="en-US"/>
          </a:p>
        </p:txBody>
      </p:sp>
    </p:spTree>
    <p:extLst>
      <p:ext uri="{BB962C8B-B14F-4D97-AF65-F5344CB8AC3E}">
        <p14:creationId xmlns:p14="http://schemas.microsoft.com/office/powerpoint/2010/main" val="3054778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因此，我的报告也就分为了三个部分，分别是。。。。。</a:t>
            </a:r>
          </a:p>
        </p:txBody>
      </p:sp>
      <p:sp>
        <p:nvSpPr>
          <p:cNvPr id="4" name="灯片编号占位符 3"/>
          <p:cNvSpPr>
            <a:spLocks noGrp="1"/>
          </p:cNvSpPr>
          <p:nvPr>
            <p:ph type="sldNum" sz="quarter" idx="5"/>
          </p:nvPr>
        </p:nvSpPr>
        <p:spPr/>
        <p:txBody>
          <a:bodyPr/>
          <a:lstStyle/>
          <a:p>
            <a:fld id="{7628F678-47FE-4FE3-8288-8BD87B91115F}" type="slidenum">
              <a:rPr lang="zh-CN" altLang="en-US" smtClean="0"/>
              <a:t>6</a:t>
            </a:fld>
            <a:endParaRPr lang="zh-CN" altLang="en-US"/>
          </a:p>
        </p:txBody>
      </p:sp>
    </p:spTree>
    <p:extLst>
      <p:ext uri="{BB962C8B-B14F-4D97-AF65-F5344CB8AC3E}">
        <p14:creationId xmlns:p14="http://schemas.microsoft.com/office/powerpoint/2010/main" val="2603537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微软雅黑" panose="020B0503020204020204" pitchFamily="34" charset="-122"/>
                <a:ea typeface="微软雅黑" panose="020B0503020204020204" pitchFamily="34" charset="-122"/>
              </a:rPr>
              <a:t>对于此类合金，我主要针对其负膨胀及零膨胀行为和磁热效应这两大类物性进行研究。</a:t>
            </a:r>
            <a:r>
              <a:rPr lang="en-US" altLang="zh-CN" dirty="0">
                <a:latin typeface="微软雅黑" panose="020B0503020204020204" pitchFamily="34" charset="-122"/>
                <a:ea typeface="微软雅黑" panose="020B0503020204020204" pitchFamily="34" charset="-122"/>
              </a:rPr>
              <a:t>2021</a:t>
            </a:r>
            <a:r>
              <a:rPr lang="zh-CN" altLang="en-US" dirty="0">
                <a:latin typeface="微软雅黑" panose="020B0503020204020204" pitchFamily="34" charset="-122"/>
                <a:ea typeface="微软雅黑" panose="020B0503020204020204" pitchFamily="34" charset="-122"/>
              </a:rPr>
              <a:t>年以前，我主要获得了这五个研究成果，其中值得一提的是</a:t>
            </a:r>
            <a:r>
              <a:rPr lang="zh-CN" altLang="en-US" sz="1200" dirty="0">
                <a:solidFill>
                  <a:srgbClr val="346182"/>
                </a:solidFill>
                <a:latin typeface="微软雅黑" panose="020B0503020204020204" pitchFamily="34" charset="-122"/>
                <a:ea typeface="微软雅黑" panose="020B0503020204020204" pitchFamily="34" charset="-122"/>
              </a:rPr>
              <a:t>磁结构调控的织构以及巨大负热膨胀效应这个工作</a:t>
            </a:r>
            <a:endParaRPr lang="zh-CN" altLang="en-US"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7628F678-47FE-4FE3-8288-8BD87B91115F}" type="slidenum">
              <a:rPr lang="zh-CN" altLang="en-US" smtClean="0"/>
              <a:t>7</a:t>
            </a:fld>
            <a:endParaRPr lang="zh-CN" altLang="en-US"/>
          </a:p>
        </p:txBody>
      </p:sp>
    </p:spTree>
    <p:extLst>
      <p:ext uri="{BB962C8B-B14F-4D97-AF65-F5344CB8AC3E}">
        <p14:creationId xmlns:p14="http://schemas.microsoft.com/office/powerpoint/2010/main" val="99748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346182"/>
                </a:solidFill>
                <a:latin typeface="微软雅黑" panose="020B0503020204020204" pitchFamily="34" charset="-122"/>
                <a:ea typeface="微软雅黑" panose="020B0503020204020204" pitchFamily="34" charset="-122"/>
              </a:rPr>
              <a:t>此工作中，我们在</a:t>
            </a:r>
            <a:r>
              <a:rPr lang="en-US" altLang="zh-CN" sz="1200" dirty="0">
                <a:solidFill>
                  <a:srgbClr val="346182"/>
                </a:solidFill>
                <a:latin typeface="微软雅黑" panose="020B0503020204020204" pitchFamily="34" charset="-122"/>
                <a:ea typeface="微软雅黑" panose="020B0503020204020204" pitchFamily="34" charset="-122"/>
              </a:rPr>
              <a:t>GPPD</a:t>
            </a:r>
            <a:r>
              <a:rPr lang="zh-CN" altLang="en-US" sz="1200" dirty="0">
                <a:solidFill>
                  <a:srgbClr val="346182"/>
                </a:solidFill>
                <a:latin typeface="微软雅黑" panose="020B0503020204020204" pitchFamily="34" charset="-122"/>
                <a:ea typeface="微软雅黑" panose="020B0503020204020204" pitchFamily="34" charset="-122"/>
              </a:rPr>
              <a:t>谱仪上收集了</a:t>
            </a:r>
            <a:r>
              <a:rPr lang="en-US" altLang="zh-CN" sz="1200" dirty="0" err="1">
                <a:solidFill>
                  <a:srgbClr val="346182"/>
                </a:solidFill>
                <a:latin typeface="微软雅黑" panose="020B0503020204020204" pitchFamily="34" charset="-122"/>
                <a:ea typeface="微软雅黑" panose="020B0503020204020204" pitchFamily="34" charset="-122"/>
              </a:rPr>
              <a:t>MnFeNiGe</a:t>
            </a:r>
            <a:r>
              <a:rPr lang="zh-CN" altLang="en-US" sz="1200" dirty="0">
                <a:solidFill>
                  <a:srgbClr val="346182"/>
                </a:solidFill>
                <a:latin typeface="微软雅黑" panose="020B0503020204020204" pitchFamily="34" charset="-122"/>
                <a:ea typeface="微软雅黑" panose="020B0503020204020204" pitchFamily="34" charset="-122"/>
              </a:rPr>
              <a:t>合金的变温中子衍射数据，并进行了精修，得益于</a:t>
            </a:r>
            <a:r>
              <a:rPr lang="en-US" altLang="zh-CN" sz="1200" dirty="0">
                <a:solidFill>
                  <a:srgbClr val="346182"/>
                </a:solidFill>
                <a:latin typeface="微软雅黑" panose="020B0503020204020204" pitchFamily="34" charset="-122"/>
                <a:ea typeface="微软雅黑" panose="020B0503020204020204" pitchFamily="34" charset="-122"/>
              </a:rPr>
              <a:t>GPPD</a:t>
            </a:r>
            <a:r>
              <a:rPr lang="zh-CN" altLang="en-US" sz="1200" dirty="0">
                <a:solidFill>
                  <a:srgbClr val="346182"/>
                </a:solidFill>
                <a:latin typeface="微软雅黑" panose="020B0503020204020204" pitchFamily="34" charset="-122"/>
                <a:ea typeface="微软雅黑" panose="020B0503020204020204" pitchFamily="34" charset="-122"/>
              </a:rPr>
              <a:t>谱仪高分辨率以及大</a:t>
            </a:r>
            <a:r>
              <a:rPr lang="en-US" altLang="zh-CN" sz="1200" dirty="0">
                <a:solidFill>
                  <a:srgbClr val="346182"/>
                </a:solidFill>
                <a:latin typeface="微软雅黑" panose="020B0503020204020204" pitchFamily="34" charset="-122"/>
                <a:ea typeface="微软雅黑" panose="020B0503020204020204" pitchFamily="34" charset="-122"/>
              </a:rPr>
              <a:t>d</a:t>
            </a:r>
            <a:r>
              <a:rPr lang="zh-CN" altLang="en-US" sz="1200" dirty="0">
                <a:solidFill>
                  <a:srgbClr val="346182"/>
                </a:solidFill>
                <a:latin typeface="微软雅黑" panose="020B0503020204020204" pitchFamily="34" charset="-122"/>
                <a:ea typeface="微软雅黑" panose="020B0503020204020204" pitchFamily="34" charset="-122"/>
              </a:rPr>
              <a:t>值范围两种优异的性能，最终揭示了此合金马氏体本征的圆锥螺旋磁结构以及衍生出的巨大负热膨胀效应。文章发表于</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Materials Horizons</a:t>
            </a:r>
            <a:r>
              <a:rPr lang="zh-CN" altLang="zh-CN" sz="1200" kern="1200" dirty="0">
                <a:solidFill>
                  <a:schemeClr val="tx1"/>
                </a:solidFill>
                <a:effectLst/>
                <a:latin typeface="+mn-lt"/>
                <a:ea typeface="+mn-ea"/>
                <a:cs typeface="+mn-cs"/>
              </a:rPr>
              <a:t>》杂志。</a:t>
            </a:r>
            <a:r>
              <a:rPr lang="zh-CN" altLang="en-US" sz="1200" kern="1200" dirty="0">
                <a:solidFill>
                  <a:schemeClr val="tx1"/>
                </a:solidFill>
                <a:effectLst/>
                <a:latin typeface="+mn-lt"/>
                <a:ea typeface="+mn-ea"/>
                <a:cs typeface="+mn-cs"/>
              </a:rPr>
              <a:t>并且</a:t>
            </a:r>
            <a:r>
              <a:rPr lang="zh-CN"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由于内容的新颖以及成果的突出，被编辑</a:t>
            </a:r>
            <a:r>
              <a:rPr lang="zh-CN" altLang="zh-CN" sz="1200" kern="1200" dirty="0">
                <a:solidFill>
                  <a:schemeClr val="tx1"/>
                </a:solidFill>
                <a:effectLst/>
                <a:latin typeface="+mn-lt"/>
                <a:ea typeface="+mn-ea"/>
                <a:cs typeface="+mn-cs"/>
              </a:rPr>
              <a:t>选为</a:t>
            </a:r>
            <a:r>
              <a:rPr lang="en-US" altLang="zh-CN" sz="1200" kern="1200" dirty="0">
                <a:solidFill>
                  <a:schemeClr val="tx1"/>
                </a:solidFill>
                <a:effectLst/>
                <a:latin typeface="+mn-lt"/>
                <a:ea typeface="+mn-ea"/>
                <a:cs typeface="+mn-cs"/>
              </a:rPr>
              <a:t>20</a:t>
            </a:r>
            <a:r>
              <a:rPr lang="zh-CN" altLang="zh-CN" sz="1200" kern="1200" dirty="0">
                <a:solidFill>
                  <a:schemeClr val="tx1"/>
                </a:solidFill>
                <a:effectLst/>
                <a:latin typeface="+mn-lt"/>
                <a:ea typeface="+mn-ea"/>
                <a:cs typeface="+mn-cs"/>
              </a:rPr>
              <a:t>年</a:t>
            </a:r>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月刊的封面文章</a:t>
            </a:r>
            <a:endParaRPr lang="zh-CN" altLang="en-US"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7628F678-47FE-4FE3-8288-8BD87B91115F}" type="slidenum">
              <a:rPr lang="zh-CN" altLang="en-US" smtClean="0"/>
              <a:t>8</a:t>
            </a:fld>
            <a:endParaRPr lang="zh-CN" altLang="en-US"/>
          </a:p>
        </p:txBody>
      </p:sp>
    </p:spTree>
    <p:extLst>
      <p:ext uri="{BB962C8B-B14F-4D97-AF65-F5344CB8AC3E}">
        <p14:creationId xmlns:p14="http://schemas.microsoft.com/office/powerpoint/2010/main" val="130510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因此，我的报告也就分为了三个部分，分别是。。。。。</a:t>
            </a:r>
          </a:p>
        </p:txBody>
      </p:sp>
      <p:sp>
        <p:nvSpPr>
          <p:cNvPr id="4" name="灯片编号占位符 3"/>
          <p:cNvSpPr>
            <a:spLocks noGrp="1"/>
          </p:cNvSpPr>
          <p:nvPr>
            <p:ph type="sldNum" sz="quarter" idx="5"/>
          </p:nvPr>
        </p:nvSpPr>
        <p:spPr/>
        <p:txBody>
          <a:bodyPr/>
          <a:lstStyle/>
          <a:p>
            <a:fld id="{7628F678-47FE-4FE3-8288-8BD87B91115F}" type="slidenum">
              <a:rPr lang="zh-CN" altLang="en-US" smtClean="0"/>
              <a:t>9</a:t>
            </a:fld>
            <a:endParaRPr lang="zh-CN" altLang="en-US"/>
          </a:p>
        </p:txBody>
      </p:sp>
    </p:spTree>
    <p:extLst>
      <p:ext uri="{BB962C8B-B14F-4D97-AF65-F5344CB8AC3E}">
        <p14:creationId xmlns:p14="http://schemas.microsoft.com/office/powerpoint/2010/main" val="2939190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4F82771-8647-47F7-BF46-F1F0AA16462B}" type="datetimeFigureOut">
              <a:rPr lang="zh-CN" altLang="en-US" smtClean="0"/>
              <a:pPr/>
              <a:t>2022/6/29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AA6DB-FE8F-44FC-AB8C-B3ACDBB5B927}"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4F82771-8647-47F7-BF46-F1F0AA16462B}" type="datetimeFigureOut">
              <a:rPr lang="zh-CN" altLang="en-US" smtClean="0"/>
              <a:pPr/>
              <a:t>2022/6/29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AA6DB-FE8F-44FC-AB8C-B3ACDBB5B927}"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4F82771-8647-47F7-BF46-F1F0AA16462B}" type="datetimeFigureOut">
              <a:rPr lang="zh-CN" altLang="en-US" smtClean="0"/>
              <a:pPr/>
              <a:t>2022/6/29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AA6DB-FE8F-44FC-AB8C-B3ACDBB5B927}"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4F82771-8647-47F7-BF46-F1F0AA16462B}" type="datetimeFigureOut">
              <a:rPr lang="zh-CN" altLang="en-US" smtClean="0"/>
              <a:pPr/>
              <a:t>2022/6/29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AA6DB-FE8F-44FC-AB8C-B3ACDBB5B927}"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F82771-8647-47F7-BF46-F1F0AA16462B}" type="datetimeFigureOut">
              <a:rPr lang="zh-CN" altLang="en-US" smtClean="0"/>
              <a:pPr/>
              <a:t>2022/6/29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AA6DB-FE8F-44FC-AB8C-B3ACDBB5B927}"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4F82771-8647-47F7-BF46-F1F0AA16462B}" type="datetimeFigureOut">
              <a:rPr lang="zh-CN" altLang="en-US" smtClean="0"/>
              <a:pPr/>
              <a:t>2022/6/29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5AA6DB-FE8F-44FC-AB8C-B3ACDBB5B927}"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4F82771-8647-47F7-BF46-F1F0AA16462B}" type="datetimeFigureOut">
              <a:rPr lang="zh-CN" altLang="en-US" smtClean="0"/>
              <a:pPr/>
              <a:t>2022/6/29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A5AA6DB-FE8F-44FC-AB8C-B3ACDBB5B927}"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lumMod val="95000"/>
            <a:alpha val="65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4F82771-8647-47F7-BF46-F1F0AA16462B}" type="datetimeFigureOut">
              <a:rPr lang="zh-CN" altLang="en-US" smtClean="0"/>
              <a:pPr/>
              <a:t>2022/6/29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A5AA6DB-FE8F-44FC-AB8C-B3ACDBB5B927}"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F82771-8647-47F7-BF46-F1F0AA16462B}" type="datetimeFigureOut">
              <a:rPr lang="zh-CN" altLang="en-US" smtClean="0"/>
              <a:pPr/>
              <a:t>2022/6/29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A5AA6DB-FE8F-44FC-AB8C-B3ACDBB5B927}"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F82771-8647-47F7-BF46-F1F0AA16462B}" type="datetimeFigureOut">
              <a:rPr lang="zh-CN" altLang="en-US" smtClean="0"/>
              <a:pPr/>
              <a:t>2022/6/29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5AA6DB-FE8F-44FC-AB8C-B3ACDBB5B927}"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F82771-8647-47F7-BF46-F1F0AA16462B}" type="datetimeFigureOut">
              <a:rPr lang="zh-CN" altLang="en-US" smtClean="0"/>
              <a:pPr/>
              <a:t>2022/6/29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5AA6DB-FE8F-44FC-AB8C-B3ACDBB5B927}"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82771-8647-47F7-BF46-F1F0AA16462B}" type="datetimeFigureOut">
              <a:rPr lang="zh-CN" altLang="en-US" smtClean="0"/>
              <a:pPr/>
              <a:t>2022/6/29</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AA6DB-FE8F-44FC-AB8C-B3ACDBB5B927}"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CDFD5F8-84D7-4B5B-A970-0DDB02DBA0A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16261" b="12546"/>
          <a:stretch/>
        </p:blipFill>
        <p:spPr>
          <a:xfrm>
            <a:off x="-8276" y="-16623"/>
            <a:ext cx="9152276" cy="3661837"/>
          </a:xfrm>
          <a:prstGeom prst="rect">
            <a:avLst/>
          </a:prstGeom>
        </p:spPr>
      </p:pic>
      <p:sp>
        <p:nvSpPr>
          <p:cNvPr id="13" name="矩形 12">
            <a:extLst>
              <a:ext uri="{FF2B5EF4-FFF2-40B4-BE49-F238E27FC236}">
                <a16:creationId xmlns:a16="http://schemas.microsoft.com/office/drawing/2014/main" id="{6121E141-181D-4AC4-B4B3-94B5B75D90ED}"/>
              </a:ext>
            </a:extLst>
          </p:cNvPr>
          <p:cNvSpPr/>
          <p:nvPr/>
        </p:nvSpPr>
        <p:spPr>
          <a:xfrm>
            <a:off x="-8276" y="-16624"/>
            <a:ext cx="9152276" cy="3657974"/>
          </a:xfrm>
          <a:prstGeom prst="rect">
            <a:avLst/>
          </a:prstGeom>
          <a:gradFill flip="none" rotWithShape="1">
            <a:gsLst>
              <a:gs pos="1000">
                <a:schemeClr val="bg1">
                  <a:lumMod val="100000"/>
                  <a:alpha val="90000"/>
                </a:schemeClr>
              </a:gs>
              <a:gs pos="51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28894" y="3802529"/>
            <a:ext cx="8677936" cy="1077218"/>
          </a:xfrm>
          <a:prstGeom prst="rect">
            <a:avLst/>
          </a:prstGeom>
        </p:spPr>
        <p:txBody>
          <a:bodyPr wrap="square">
            <a:spAutoFit/>
          </a:bodyPr>
          <a:lstStyle/>
          <a:p>
            <a:pPr algn="ctr"/>
            <a:r>
              <a:rPr lang="en-US" altLang="zh-CN" sz="3200" b="1" kern="100" dirty="0">
                <a:solidFill>
                  <a:srgbClr val="315B7B"/>
                </a:solidFill>
                <a:latin typeface="Times New Roman" panose="02020603050405020304" pitchFamily="18" charset="0"/>
                <a:ea typeface="微软雅黑" panose="020B0503020204020204" pitchFamily="34" charset="-122"/>
                <a:cs typeface="Times New Roman" panose="02020603050405020304" pitchFamily="18" charset="0"/>
              </a:rPr>
              <a:t>MM'X</a:t>
            </a:r>
            <a:r>
              <a:rPr lang="zh-CN" altLang="en-US" sz="3200" b="1" kern="100" dirty="0">
                <a:solidFill>
                  <a:srgbClr val="315B7B"/>
                </a:solidFill>
                <a:latin typeface="Times New Roman" panose="02020603050405020304" pitchFamily="18" charset="0"/>
                <a:ea typeface="微软雅黑" panose="020B0503020204020204" pitchFamily="34" charset="-122"/>
                <a:cs typeface="Times New Roman" panose="02020603050405020304" pitchFamily="18" charset="0"/>
              </a:rPr>
              <a:t>体系合金磁结构、晶体结构及相关物性的中子衍射研究</a:t>
            </a:r>
            <a:endParaRPr lang="en-US" altLang="zh-CN" sz="3200" b="1" kern="100" dirty="0">
              <a:solidFill>
                <a:srgbClr val="315B7B"/>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椭圆 4"/>
          <p:cNvSpPr/>
          <p:nvPr/>
        </p:nvSpPr>
        <p:spPr>
          <a:xfrm flipV="1">
            <a:off x="0" y="4945713"/>
            <a:ext cx="8896350" cy="51086"/>
          </a:xfrm>
          <a:prstGeom prst="ellipse">
            <a:avLst/>
          </a:prstGeom>
          <a:gradFill flip="none" rotWithShape="1">
            <a:gsLst>
              <a:gs pos="70000">
                <a:schemeClr val="bg1"/>
              </a:gs>
              <a:gs pos="47000">
                <a:schemeClr val="tx1">
                  <a:alpha val="39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4"/>
          <p:cNvSpPr txBox="1"/>
          <p:nvPr/>
        </p:nvSpPr>
        <p:spPr>
          <a:xfrm>
            <a:off x="2373179" y="5148991"/>
            <a:ext cx="5439181" cy="1667764"/>
          </a:xfrm>
          <a:prstGeom prst="rect">
            <a:avLst/>
          </a:prstGeom>
          <a:noFill/>
        </p:spPr>
        <p:txBody>
          <a:bodyPr wrap="square" rtlCol="0">
            <a:spAutoFit/>
          </a:bodyPr>
          <a:lstStyle/>
          <a:p>
            <a:pPr>
              <a:lnSpc>
                <a:spcPct val="150000"/>
              </a:lnSpc>
            </a:pPr>
            <a:r>
              <a:rPr lang="zh-CN" altLang="en-US" sz="2400" b="1" dirty="0">
                <a:solidFill>
                  <a:srgbClr val="346182"/>
                </a:solidFill>
                <a:latin typeface="黑体" panose="02010609060101010101" pitchFamily="49" charset="-122"/>
                <a:ea typeface="黑体" panose="02010609060101010101" pitchFamily="49" charset="-122"/>
                <a:cs typeface="Tahoma" pitchFamily="34" charset="0"/>
              </a:rPr>
              <a:t>  报告人：沈斐然 高能所散裂源博后</a:t>
            </a:r>
            <a:endParaRPr lang="en-US" altLang="zh-CN" sz="2400" b="1" dirty="0">
              <a:solidFill>
                <a:srgbClr val="346182"/>
              </a:solidFill>
              <a:latin typeface="黑体" panose="02010609060101010101" pitchFamily="49" charset="-122"/>
              <a:ea typeface="黑体" panose="02010609060101010101" pitchFamily="49" charset="-122"/>
              <a:cs typeface="Tahoma" pitchFamily="34" charset="0"/>
            </a:endParaRPr>
          </a:p>
          <a:p>
            <a:pPr>
              <a:lnSpc>
                <a:spcPct val="150000"/>
              </a:lnSpc>
            </a:pPr>
            <a:r>
              <a:rPr lang="zh-CN" altLang="en-US" sz="2400" b="1" dirty="0">
                <a:solidFill>
                  <a:srgbClr val="346182"/>
                </a:solidFill>
                <a:latin typeface="黑体" panose="02010609060101010101" pitchFamily="49" charset="-122"/>
                <a:ea typeface="黑体" panose="02010609060101010101" pitchFamily="49" charset="-122"/>
                <a:cs typeface="Tahoma" pitchFamily="34" charset="0"/>
              </a:rPr>
              <a:t>合作导师：何伦华 研究员</a:t>
            </a:r>
            <a:endParaRPr lang="en-US" altLang="zh-CN" sz="2400" b="1" dirty="0">
              <a:solidFill>
                <a:srgbClr val="346182"/>
              </a:solidFill>
              <a:latin typeface="黑体" panose="02010609060101010101" pitchFamily="49" charset="-122"/>
              <a:ea typeface="黑体" panose="02010609060101010101" pitchFamily="49" charset="-122"/>
              <a:cs typeface="Tahoma" pitchFamily="34" charset="0"/>
            </a:endParaRPr>
          </a:p>
          <a:p>
            <a:pPr>
              <a:lnSpc>
                <a:spcPct val="150000"/>
              </a:lnSpc>
            </a:pPr>
            <a:r>
              <a:rPr lang="en-US" altLang="zh-CN" sz="2400" b="1" dirty="0">
                <a:solidFill>
                  <a:srgbClr val="346182"/>
                </a:solidFill>
                <a:latin typeface="黑体" panose="02010609060101010101" pitchFamily="49" charset="-122"/>
                <a:ea typeface="黑体" panose="02010609060101010101" pitchFamily="49" charset="-122"/>
                <a:cs typeface="Tahoma" pitchFamily="34" charset="0"/>
              </a:rPr>
              <a:t>           2022.6.30</a:t>
            </a:r>
          </a:p>
        </p:txBody>
      </p:sp>
      <p:sp>
        <p:nvSpPr>
          <p:cNvPr id="8" name="矩形 7"/>
          <p:cNvSpPr/>
          <p:nvPr/>
        </p:nvSpPr>
        <p:spPr>
          <a:xfrm>
            <a:off x="0" y="453529"/>
            <a:ext cx="686812" cy="403703"/>
          </a:xfrm>
          <a:prstGeom prst="rect">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rot="5400000">
            <a:off x="585496" y="653000"/>
            <a:ext cx="404522" cy="3942"/>
          </a:xfrm>
          <a:prstGeom prst="line">
            <a:avLst/>
          </a:prstGeom>
          <a:ln w="19050">
            <a:solidFill>
              <a:srgbClr val="346182"/>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801134" y="428342"/>
            <a:ext cx="8211872" cy="461665"/>
          </a:xfrm>
          <a:prstGeom prst="rect">
            <a:avLst/>
          </a:prstGeom>
        </p:spPr>
        <p:txBody>
          <a:bodyPr wrap="square">
            <a:spAutoFit/>
          </a:bodyPr>
          <a:lstStyle/>
          <a:p>
            <a:pPr>
              <a:spcAft>
                <a:spcPts val="0"/>
              </a:spcAft>
            </a:pPr>
            <a:r>
              <a:rPr lang="zh-CN" altLang="en-US" sz="2400" b="1" kern="100" dirty="0">
                <a:solidFill>
                  <a:srgbClr val="315B7B"/>
                </a:solidFill>
                <a:latin typeface="微软雅黑" panose="020B0503020204020204" pitchFamily="34" charset="-122"/>
                <a:ea typeface="微软雅黑" panose="020B0503020204020204" pitchFamily="34" charset="-122"/>
                <a:cs typeface="Times New Roman" panose="02020603050405020304" pitchFamily="18" charset="0"/>
              </a:rPr>
              <a:t>高能所博士后学术交流会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接连接符 14">
            <a:extLst>
              <a:ext uri="{FF2B5EF4-FFF2-40B4-BE49-F238E27FC236}">
                <a16:creationId xmlns:a16="http://schemas.microsoft.com/office/drawing/2014/main" id="{929365BA-CD0B-4444-83A6-05F25BF0AD51}"/>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平行四边形 15">
            <a:extLst>
              <a:ext uri="{FF2B5EF4-FFF2-40B4-BE49-F238E27FC236}">
                <a16:creationId xmlns:a16="http://schemas.microsoft.com/office/drawing/2014/main" id="{64A12F5A-A9E2-4ACE-9F13-55C4A23852E1}"/>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41">
            <a:extLst>
              <a:ext uri="{FF2B5EF4-FFF2-40B4-BE49-F238E27FC236}">
                <a16:creationId xmlns:a16="http://schemas.microsoft.com/office/drawing/2014/main" id="{F6491058-FE78-406C-9268-A6DF8DBFBF84}"/>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E2D15360-E0E3-4EF4-914E-A49B1433E284}"/>
              </a:ext>
            </a:extLst>
          </p:cNvPr>
          <p:cNvGrpSpPr/>
          <p:nvPr/>
        </p:nvGrpSpPr>
        <p:grpSpPr>
          <a:xfrm>
            <a:off x="-463" y="1946901"/>
            <a:ext cx="9144000" cy="4074399"/>
            <a:chOff x="-463" y="1946901"/>
            <a:chExt cx="9144000" cy="4074399"/>
          </a:xfrm>
        </p:grpSpPr>
        <p:pic>
          <p:nvPicPr>
            <p:cNvPr id="5" name="图片 4">
              <a:extLst>
                <a:ext uri="{FF2B5EF4-FFF2-40B4-BE49-F238E27FC236}">
                  <a16:creationId xmlns:a16="http://schemas.microsoft.com/office/drawing/2014/main" id="{7E2F0027-9AA5-4968-AC3C-872EA6B57C63}"/>
                </a:ext>
              </a:extLst>
            </p:cNvPr>
            <p:cNvPicPr>
              <a:picLocks noChangeAspect="1"/>
            </p:cNvPicPr>
            <p:nvPr/>
          </p:nvPicPr>
          <p:blipFill>
            <a:blip r:embed="rId3"/>
            <a:stretch>
              <a:fillRect/>
            </a:stretch>
          </p:blipFill>
          <p:spPr>
            <a:xfrm>
              <a:off x="-463" y="2483374"/>
              <a:ext cx="9144000" cy="3537926"/>
            </a:xfrm>
            <a:prstGeom prst="rect">
              <a:avLst/>
            </a:prstGeom>
          </p:spPr>
        </p:pic>
        <p:sp>
          <p:nvSpPr>
            <p:cNvPr id="19" name="文本框 18">
              <a:extLst>
                <a:ext uri="{FF2B5EF4-FFF2-40B4-BE49-F238E27FC236}">
                  <a16:creationId xmlns:a16="http://schemas.microsoft.com/office/drawing/2014/main" id="{58DDCB87-9250-4F20-9C20-ACD2CF44CF78}"/>
                </a:ext>
              </a:extLst>
            </p:cNvPr>
            <p:cNvSpPr txBox="1"/>
            <p:nvPr/>
          </p:nvSpPr>
          <p:spPr>
            <a:xfrm>
              <a:off x="361594" y="1946901"/>
              <a:ext cx="8630267" cy="113877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Shen FR, He LH*, Liang TJ et al. </a:t>
              </a:r>
              <a:r>
                <a:rPr lang="en-US" altLang="zh-CN" b="1" i="1" dirty="0">
                  <a:solidFill>
                    <a:srgbClr val="FF0000"/>
                  </a:solidFill>
                  <a:latin typeface="微软雅黑" panose="020B0503020204020204" pitchFamily="34" charset="-122"/>
                  <a:ea typeface="微软雅黑" panose="020B0503020204020204" pitchFamily="34" charset="-122"/>
                </a:rPr>
                <a:t>J Am. Chem. Soc.</a:t>
              </a:r>
              <a:r>
                <a:rPr lang="en-US" altLang="zh-CN" b="1" dirty="0">
                  <a:solidFill>
                    <a:srgbClr val="FF0000"/>
                  </a:solidFill>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2021</a:t>
              </a:r>
              <a:r>
                <a:rPr lang="en-US" altLang="zh-CN" dirty="0">
                  <a:latin typeface="微软雅黑" panose="020B0503020204020204" pitchFamily="34" charset="-122"/>
                  <a:ea typeface="微软雅黑" panose="020B0503020204020204" pitchFamily="34" charset="-122"/>
                </a:rPr>
                <a:t>, 143: 6798 </a:t>
              </a:r>
            </a:p>
            <a:p>
              <a:r>
                <a:rPr lang="zh-CN" altLang="en-US" dirty="0">
                  <a:ea typeface="微软雅黑" panose="020B0503020204020204" pitchFamily="34" charset="-122"/>
                </a:rPr>
                <a:t>             </a:t>
              </a:r>
              <a:endParaRPr lang="en-US" altLang="zh-CN" dirty="0">
                <a:ea typeface="微软雅黑" panose="020B0503020204020204" pitchFamily="34" charset="-122"/>
              </a:endParaRPr>
            </a:p>
            <a:p>
              <a:pPr algn="r"/>
              <a:r>
                <a:rPr lang="en-US" altLang="zh-CN" sz="3200" b="1" dirty="0">
                  <a:solidFill>
                    <a:srgbClr val="FF0000"/>
                  </a:solidFill>
                  <a:latin typeface="Times New Roman" panose="02020603050405020304" pitchFamily="18" charset="0"/>
                  <a:cs typeface="Times New Roman" panose="02020603050405020304" pitchFamily="18" charset="0"/>
                </a:rPr>
                <a:t>IF: 15.419</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p:grpSp>
      <p:sp>
        <p:nvSpPr>
          <p:cNvPr id="8" name="矩形 7">
            <a:extLst>
              <a:ext uri="{FF2B5EF4-FFF2-40B4-BE49-F238E27FC236}">
                <a16:creationId xmlns:a16="http://schemas.microsoft.com/office/drawing/2014/main" id="{A131F734-C2D3-4D65-8BC9-96005CB1F6CD}"/>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最新工作</a:t>
            </a:r>
          </a:p>
        </p:txBody>
      </p:sp>
      <p:sp>
        <p:nvSpPr>
          <p:cNvPr id="9" name="文本框 8">
            <a:extLst>
              <a:ext uri="{FF2B5EF4-FFF2-40B4-BE49-F238E27FC236}">
                <a16:creationId xmlns:a16="http://schemas.microsoft.com/office/drawing/2014/main" id="{347C0E51-55E9-4C9D-8DEA-9CB6E86868CA}"/>
              </a:ext>
            </a:extLst>
          </p:cNvPr>
          <p:cNvSpPr txBox="1"/>
          <p:nvPr/>
        </p:nvSpPr>
        <p:spPr>
          <a:xfrm>
            <a:off x="369761" y="967227"/>
            <a:ext cx="8403552" cy="830997"/>
          </a:xfrm>
          <a:prstGeom prst="rect">
            <a:avLst/>
          </a:prstGeom>
          <a:noFill/>
        </p:spPr>
        <p:txBody>
          <a:bodyPr wrap="square">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最新研究工作</a:t>
            </a:r>
            <a:r>
              <a:rPr lang="zh-CN" altLang="en-US" sz="2400" dirty="0">
                <a:solidFill>
                  <a:srgbClr val="346182"/>
                </a:solidFill>
                <a:latin typeface="微软雅黑" panose="020B0503020204020204" pitchFamily="34" charset="-122"/>
                <a:ea typeface="微软雅黑" panose="020B0503020204020204" pitchFamily="34" charset="-122"/>
              </a:rPr>
              <a:t>：</a:t>
            </a:r>
            <a:r>
              <a:rPr lang="en-US" altLang="zh-CN" sz="2400" dirty="0" err="1">
                <a:solidFill>
                  <a:srgbClr val="346182"/>
                </a:solidFill>
                <a:latin typeface="微软雅黑" panose="020B0503020204020204" pitchFamily="34" charset="-122"/>
                <a:ea typeface="微软雅黑" panose="020B0503020204020204" pitchFamily="34" charset="-122"/>
              </a:rPr>
              <a:t>MnFeNiGe</a:t>
            </a:r>
            <a:r>
              <a:rPr lang="zh-CN" altLang="en-US" sz="2400" dirty="0">
                <a:solidFill>
                  <a:srgbClr val="346182"/>
                </a:solidFill>
                <a:latin typeface="微软雅黑" panose="020B0503020204020204" pitchFamily="34" charset="-122"/>
                <a:ea typeface="微软雅黑" panose="020B0503020204020204" pitchFamily="34" charset="-122"/>
              </a:rPr>
              <a:t>合金中一种新的自旋结构以及巨大的压磁效应</a:t>
            </a:r>
          </a:p>
        </p:txBody>
      </p:sp>
    </p:spTree>
    <p:extLst>
      <p:ext uri="{BB962C8B-B14F-4D97-AF65-F5344CB8AC3E}">
        <p14:creationId xmlns:p14="http://schemas.microsoft.com/office/powerpoint/2010/main" val="4169213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3A14D3F2-8156-436B-805D-03C743BD0DDF}"/>
              </a:ext>
            </a:extLst>
          </p:cNvPr>
          <p:cNvSpPr txBox="1"/>
          <p:nvPr/>
        </p:nvSpPr>
        <p:spPr>
          <a:xfrm>
            <a:off x="361594" y="928562"/>
            <a:ext cx="8420812" cy="830997"/>
          </a:xfrm>
          <a:prstGeom prst="rect">
            <a:avLst/>
          </a:prstGeom>
          <a:noFill/>
        </p:spPr>
        <p:txBody>
          <a:bodyPr wrap="square">
            <a:spAutoFit/>
          </a:bodyPr>
          <a:lstStyle/>
          <a:p>
            <a:pPr marL="342900" indent="-342900">
              <a:buFont typeface="Wingdings" panose="05000000000000000000" pitchFamily="2" charset="2"/>
              <a:buChar char="u"/>
            </a:pPr>
            <a:r>
              <a:rPr lang="zh-CN" altLang="en-US" sz="2400" b="1" dirty="0">
                <a:solidFill>
                  <a:srgbClr val="346182"/>
                </a:solidFill>
              </a:rPr>
              <a:t>压磁效应</a:t>
            </a:r>
            <a:r>
              <a:rPr lang="en-US" altLang="zh-CN" sz="2400" b="1" dirty="0">
                <a:solidFill>
                  <a:srgbClr val="346182"/>
                </a:solidFill>
              </a:rPr>
              <a:t>——</a:t>
            </a:r>
            <a:r>
              <a:rPr lang="zh-CN" altLang="en-US" sz="2400" b="1" dirty="0">
                <a:solidFill>
                  <a:srgbClr val="346182"/>
                </a:solidFill>
              </a:rPr>
              <a:t>压力驱动材料磁矩发生改变的效应</a:t>
            </a:r>
            <a:endParaRPr lang="en-US" altLang="zh-CN" sz="2400" b="1" dirty="0">
              <a:solidFill>
                <a:srgbClr val="346182"/>
              </a:solidFill>
            </a:endParaRPr>
          </a:p>
          <a:p>
            <a:r>
              <a:rPr lang="en-US" altLang="zh-CN" sz="2400" b="1" dirty="0">
                <a:solidFill>
                  <a:srgbClr val="346182"/>
                </a:solidFill>
              </a:rPr>
              <a:t>                               (</a:t>
            </a:r>
            <a:r>
              <a:rPr lang="zh-CN" altLang="en-US" sz="2400" b="1" dirty="0">
                <a:solidFill>
                  <a:srgbClr val="346182"/>
                </a:solidFill>
              </a:rPr>
              <a:t>主要应用于传感器领域</a:t>
            </a:r>
            <a:r>
              <a:rPr lang="en-US" altLang="zh-CN" sz="2400" b="1" dirty="0">
                <a:solidFill>
                  <a:srgbClr val="346182"/>
                </a:solidFill>
              </a:rPr>
              <a:t>)</a:t>
            </a:r>
            <a:endParaRPr lang="zh-CN" altLang="en-US" sz="2400" b="1" dirty="0">
              <a:solidFill>
                <a:srgbClr val="346182"/>
              </a:solidFill>
            </a:endParaRPr>
          </a:p>
        </p:txBody>
      </p:sp>
      <p:pic>
        <p:nvPicPr>
          <p:cNvPr id="18" name="图片 17">
            <a:extLst>
              <a:ext uri="{FF2B5EF4-FFF2-40B4-BE49-F238E27FC236}">
                <a16:creationId xmlns:a16="http://schemas.microsoft.com/office/drawing/2014/main" id="{DA5A0398-8932-475A-BCA5-718FCA692276}"/>
              </a:ext>
            </a:extLst>
          </p:cNvPr>
          <p:cNvPicPr/>
          <p:nvPr/>
        </p:nvPicPr>
        <p:blipFill>
          <a:blip r:embed="rId3"/>
          <a:stretch>
            <a:fillRect/>
          </a:stretch>
        </p:blipFill>
        <p:spPr>
          <a:xfrm>
            <a:off x="5356740" y="2189241"/>
            <a:ext cx="3401330" cy="3780658"/>
          </a:xfrm>
          <a:prstGeom prst="rect">
            <a:avLst/>
          </a:prstGeom>
        </p:spPr>
      </p:pic>
      <p:sp>
        <p:nvSpPr>
          <p:cNvPr id="19" name="矩形 18">
            <a:extLst>
              <a:ext uri="{FF2B5EF4-FFF2-40B4-BE49-F238E27FC236}">
                <a16:creationId xmlns:a16="http://schemas.microsoft.com/office/drawing/2014/main" id="{506600CA-2B86-4255-A80C-0A09D1A83C31}"/>
              </a:ext>
            </a:extLst>
          </p:cNvPr>
          <p:cNvSpPr/>
          <p:nvPr/>
        </p:nvSpPr>
        <p:spPr>
          <a:xfrm>
            <a:off x="5656464" y="5969899"/>
            <a:ext cx="2411238" cy="230832"/>
          </a:xfrm>
          <a:prstGeom prst="rect">
            <a:avLst/>
          </a:prstGeom>
        </p:spPr>
        <p:txBody>
          <a:bodyPr wrap="none">
            <a:spAutoFit/>
          </a:bodyPr>
          <a:lstStyle/>
          <a:p>
            <a:pPr algn="ctr"/>
            <a:r>
              <a:rPr lang="en-US" altLang="zh-CN" sz="900" dirty="0">
                <a:latin typeface="微软雅黑" panose="020B0503020204020204" pitchFamily="34" charset="-122"/>
                <a:ea typeface="微软雅黑" panose="020B0503020204020204" pitchFamily="34" charset="-122"/>
                <a:cs typeface="Times New Roman" panose="02020603050405020304" pitchFamily="18" charset="0"/>
              </a:rPr>
              <a:t>Shi KW, et al. </a:t>
            </a:r>
            <a:r>
              <a:rPr lang="en-US" altLang="zh-CN" sz="900" i="1" dirty="0">
                <a:latin typeface="微软雅黑" panose="020B0503020204020204" pitchFamily="34" charset="-122"/>
                <a:ea typeface="微软雅黑" panose="020B0503020204020204" pitchFamily="34" charset="-122"/>
                <a:cs typeface="Times New Roman" panose="02020603050405020304" pitchFamily="18" charset="0"/>
              </a:rPr>
              <a:t>Adv. Mater. </a:t>
            </a:r>
            <a:r>
              <a:rPr lang="en-US" altLang="zh-CN" sz="900" b="1" dirty="0">
                <a:latin typeface="微软雅黑" panose="020B0503020204020204" pitchFamily="34" charset="-122"/>
                <a:ea typeface="微软雅黑" panose="020B0503020204020204" pitchFamily="34" charset="-122"/>
                <a:cs typeface="Times New Roman" panose="02020603050405020304" pitchFamily="18" charset="0"/>
              </a:rPr>
              <a:t>2016</a:t>
            </a:r>
            <a:r>
              <a:rPr lang="en-US" altLang="zh-CN" sz="9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900" i="1" dirty="0">
                <a:latin typeface="微软雅黑" panose="020B0503020204020204" pitchFamily="34" charset="-122"/>
                <a:ea typeface="微软雅黑" panose="020B0503020204020204" pitchFamily="34" charset="-122"/>
                <a:cs typeface="Times New Roman" panose="02020603050405020304" pitchFamily="18" charset="0"/>
              </a:rPr>
              <a:t>28</a:t>
            </a:r>
            <a:r>
              <a:rPr lang="en-US" altLang="zh-CN" sz="900" dirty="0">
                <a:latin typeface="微软雅黑" panose="020B0503020204020204" pitchFamily="34" charset="-122"/>
                <a:ea typeface="微软雅黑" panose="020B0503020204020204" pitchFamily="34" charset="-122"/>
                <a:cs typeface="Times New Roman" panose="02020603050405020304" pitchFamily="18" charset="0"/>
              </a:rPr>
              <a:t>, 3761</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5AB08C31-A84E-4013-890F-826196B25294}"/>
              </a:ext>
            </a:extLst>
          </p:cNvPr>
          <p:cNvSpPr txBox="1"/>
          <p:nvPr/>
        </p:nvSpPr>
        <p:spPr>
          <a:xfrm>
            <a:off x="325801" y="4797152"/>
            <a:ext cx="4698031" cy="830997"/>
          </a:xfrm>
          <a:prstGeom prst="rect">
            <a:avLst/>
          </a:prstGeom>
          <a:noFill/>
        </p:spPr>
        <p:txBody>
          <a:bodyPr wrap="square" rtlCol="0">
            <a:spAutoFit/>
          </a:bodyPr>
          <a:lstStyle/>
          <a:p>
            <a:pPr marL="342900" indent="-342900">
              <a:buAutoNum type="arabicPeriod"/>
            </a:pPr>
            <a:r>
              <a:rPr lang="zh-CN" altLang="en-US" sz="2400" b="1" dirty="0">
                <a:solidFill>
                  <a:srgbClr val="FF0000"/>
                </a:solidFill>
                <a:latin typeface="微软雅黑" panose="020B0503020204020204" pitchFamily="34" charset="-122"/>
                <a:ea typeface="微软雅黑" panose="020B0503020204020204" pitchFamily="34" charset="-122"/>
              </a:rPr>
              <a:t>将压磁效应延伸至低磁场区域？</a:t>
            </a:r>
            <a:endParaRPr lang="en-US" altLang="zh-CN" sz="2400" b="1" dirty="0">
              <a:solidFill>
                <a:srgbClr val="FF0000"/>
              </a:solidFill>
              <a:latin typeface="微软雅黑" panose="020B0503020204020204" pitchFamily="34" charset="-122"/>
              <a:ea typeface="微软雅黑" panose="020B0503020204020204" pitchFamily="34" charset="-122"/>
            </a:endParaRPr>
          </a:p>
          <a:p>
            <a:pPr marL="342900" indent="-342900">
              <a:buAutoNum type="arabicPeriod"/>
            </a:pPr>
            <a:r>
              <a:rPr lang="zh-CN" altLang="en-US" sz="2400" b="1" dirty="0">
                <a:solidFill>
                  <a:srgbClr val="FF0000"/>
                </a:solidFill>
                <a:latin typeface="微软雅黑" panose="020B0503020204020204" pitchFamily="34" charset="-122"/>
                <a:ea typeface="微软雅黑" panose="020B0503020204020204" pitchFamily="34" charset="-122"/>
              </a:rPr>
              <a:t>扩大压磁效应幅度与温区？</a:t>
            </a:r>
          </a:p>
        </p:txBody>
      </p:sp>
      <p:sp>
        <p:nvSpPr>
          <p:cNvPr id="25" name="文本框 24">
            <a:extLst>
              <a:ext uri="{FF2B5EF4-FFF2-40B4-BE49-F238E27FC236}">
                <a16:creationId xmlns:a16="http://schemas.microsoft.com/office/drawing/2014/main" id="{3F1FD69F-A453-480A-B0A9-B848856BB90E}"/>
              </a:ext>
            </a:extLst>
          </p:cNvPr>
          <p:cNvSpPr txBox="1"/>
          <p:nvPr/>
        </p:nvSpPr>
        <p:spPr>
          <a:xfrm>
            <a:off x="370688" y="1839516"/>
            <a:ext cx="4786470" cy="1631216"/>
          </a:xfrm>
          <a:prstGeom prst="rect">
            <a:avLst/>
          </a:prstGeom>
          <a:noFill/>
        </p:spPr>
        <p:txBody>
          <a:bodyPr wrap="square" rtlCol="0">
            <a:spAutoFit/>
          </a:bodyPr>
          <a:lstStyle/>
          <a:p>
            <a:r>
              <a:rPr lang="en-US" altLang="zh-CN" sz="2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2016</a:t>
            </a:r>
            <a:r>
              <a:rPr lang="zh-CN" altLang="en-US" sz="2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年，在</a:t>
            </a:r>
            <a:r>
              <a:rPr lang="en-US" altLang="zh-CN" sz="2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Mn</a:t>
            </a:r>
            <a:r>
              <a:rPr lang="en-US" altLang="zh-CN" sz="2000" baseline="-25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3</a:t>
            </a:r>
            <a:r>
              <a:rPr lang="en-US" altLang="zh-CN" sz="2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Ga</a:t>
            </a:r>
            <a:r>
              <a:rPr lang="en-US" altLang="zh-CN" sz="2000" baseline="-25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0.95</a:t>
            </a:r>
            <a:r>
              <a:rPr lang="en-US" altLang="zh-CN" sz="2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N</a:t>
            </a:r>
            <a:r>
              <a:rPr lang="en-US" altLang="zh-CN" sz="2000" baseline="-25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0.94</a:t>
            </a:r>
            <a:r>
              <a:rPr lang="en-US" altLang="zh-CN" sz="2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中发现了巨大压磁效应：</a:t>
            </a:r>
            <a:endParaRPr lang="en-US" altLang="zh-CN" sz="2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sz="2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ΔM</a:t>
            </a:r>
            <a:r>
              <a:rPr lang="en-US" altLang="zh-CN" sz="2000" baseline="-25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P(max) </a:t>
            </a:r>
            <a:r>
              <a:rPr lang="zh-CN" altLang="en-US" sz="2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达到了</a:t>
            </a:r>
            <a:r>
              <a:rPr lang="en-US" altLang="zh-CN" sz="2000" baseline="-25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14.41emu/g</a:t>
            </a:r>
          </a:p>
          <a:p>
            <a:pPr marL="342900" indent="-342900">
              <a:buFont typeface="Wingdings" panose="05000000000000000000" pitchFamily="2" charset="2"/>
              <a:buChar char="Ø"/>
            </a:pPr>
            <a:r>
              <a:rPr lang="zh-CN" altLang="en-US" sz="2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温区达到了</a:t>
            </a:r>
            <a:r>
              <a:rPr lang="en-US" altLang="zh-CN" sz="20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115K (75-190K)</a:t>
            </a:r>
          </a:p>
          <a:p>
            <a:pPr marL="342900" indent="-342900">
              <a:buFont typeface="Wingdings" panose="05000000000000000000" pitchFamily="2" charset="2"/>
              <a:buChar char="Ø"/>
            </a:pPr>
            <a:r>
              <a:rPr lang="zh-CN" altLang="en-US" sz="20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适用磁场条件</a:t>
            </a:r>
            <a:r>
              <a:rPr lang="en-US" altLang="zh-CN" sz="20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H&gt;1T</a:t>
            </a:r>
          </a:p>
        </p:txBody>
      </p:sp>
      <p:sp>
        <p:nvSpPr>
          <p:cNvPr id="27" name="文本框 26">
            <a:extLst>
              <a:ext uri="{FF2B5EF4-FFF2-40B4-BE49-F238E27FC236}">
                <a16:creationId xmlns:a16="http://schemas.microsoft.com/office/drawing/2014/main" id="{307BB54E-7087-4621-AF7B-93E10BFA86DE}"/>
              </a:ext>
            </a:extLst>
          </p:cNvPr>
          <p:cNvSpPr txBox="1"/>
          <p:nvPr/>
        </p:nvSpPr>
        <p:spPr>
          <a:xfrm>
            <a:off x="370687" y="3573016"/>
            <a:ext cx="4577378" cy="369332"/>
          </a:xfrm>
          <a:prstGeom prst="rect">
            <a:avLst/>
          </a:prstGeom>
          <a:noFill/>
        </p:spPr>
        <p:txBody>
          <a:bodyPr wrap="square">
            <a:spAutoFit/>
          </a:bodyPr>
          <a:lstStyle/>
          <a:p>
            <a:r>
              <a:rPr lang="zh-CN" altLang="en-US" b="1" dirty="0">
                <a:solidFill>
                  <a:srgbClr val="346182"/>
                </a:solidFill>
                <a:latin typeface="微软雅黑" panose="020B0503020204020204" pitchFamily="34" charset="-122"/>
                <a:ea typeface="微软雅黑" panose="020B0503020204020204" pitchFamily="34" charset="-122"/>
              </a:rPr>
              <a:t>大的外场条件将极大地限制其实际应用范围</a:t>
            </a:r>
          </a:p>
        </p:txBody>
      </p:sp>
      <p:cxnSp>
        <p:nvCxnSpPr>
          <p:cNvPr id="12" name="直接连接符 11">
            <a:extLst>
              <a:ext uri="{FF2B5EF4-FFF2-40B4-BE49-F238E27FC236}">
                <a16:creationId xmlns:a16="http://schemas.microsoft.com/office/drawing/2014/main" id="{F6DB00A8-43E4-DEDE-088B-07C6DA83759F}"/>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平行四边形 12">
            <a:extLst>
              <a:ext uri="{FF2B5EF4-FFF2-40B4-BE49-F238E27FC236}">
                <a16:creationId xmlns:a16="http://schemas.microsoft.com/office/drawing/2014/main" id="{95B4474D-9C79-677F-89AF-7901820A4A33}"/>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41">
            <a:extLst>
              <a:ext uri="{FF2B5EF4-FFF2-40B4-BE49-F238E27FC236}">
                <a16:creationId xmlns:a16="http://schemas.microsoft.com/office/drawing/2014/main" id="{1CA12F12-0485-92E2-BFFB-F49D45908E2A}"/>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BEBDEE50-8E8E-BA34-CB5E-C858A27C6FC5}"/>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最新工作</a:t>
            </a:r>
          </a:p>
        </p:txBody>
      </p:sp>
    </p:spTree>
    <p:extLst>
      <p:ext uri="{BB962C8B-B14F-4D97-AF65-F5344CB8AC3E}">
        <p14:creationId xmlns:p14="http://schemas.microsoft.com/office/powerpoint/2010/main" val="4044483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3A14D3F2-8156-436B-805D-03C743BD0DDF}"/>
              </a:ext>
            </a:extLst>
          </p:cNvPr>
          <p:cNvSpPr txBox="1"/>
          <p:nvPr/>
        </p:nvSpPr>
        <p:spPr>
          <a:xfrm>
            <a:off x="361594" y="928562"/>
            <a:ext cx="7568418" cy="461665"/>
          </a:xfrm>
          <a:prstGeom prst="rect">
            <a:avLst/>
          </a:prstGeom>
          <a:noFill/>
        </p:spPr>
        <p:txBody>
          <a:bodyPr wrap="square">
            <a:spAutoFit/>
          </a:bodyPr>
          <a:lstStyle/>
          <a:p>
            <a:pPr marL="342900" indent="-342900">
              <a:buFont typeface="Wingdings" panose="05000000000000000000" pitchFamily="2" charset="2"/>
              <a:buChar char="u"/>
            </a:pPr>
            <a:r>
              <a:rPr lang="en-US" altLang="zh-CN" sz="2400" b="1" dirty="0">
                <a:solidFill>
                  <a:srgbClr val="346182"/>
                </a:solidFill>
              </a:rPr>
              <a:t>MnNiGe</a:t>
            </a:r>
            <a:r>
              <a:rPr lang="zh-CN" altLang="en-US" sz="2400" b="1" dirty="0">
                <a:solidFill>
                  <a:srgbClr val="346182"/>
                </a:solidFill>
              </a:rPr>
              <a:t>合金中螺旋磁结构的稳定性</a:t>
            </a:r>
          </a:p>
        </p:txBody>
      </p:sp>
      <p:pic>
        <p:nvPicPr>
          <p:cNvPr id="21" name="图片 20">
            <a:extLst>
              <a:ext uri="{FF2B5EF4-FFF2-40B4-BE49-F238E27FC236}">
                <a16:creationId xmlns:a16="http://schemas.microsoft.com/office/drawing/2014/main" id="{9C09C649-AB1A-4605-AA1D-E55328E37202}"/>
              </a:ext>
            </a:extLst>
          </p:cNvPr>
          <p:cNvPicPr>
            <a:picLocks noChangeAspect="1"/>
          </p:cNvPicPr>
          <p:nvPr/>
        </p:nvPicPr>
        <p:blipFill rotWithShape="1">
          <a:blip r:embed="rId3"/>
          <a:srcRect b="4600"/>
          <a:stretch/>
        </p:blipFill>
        <p:spPr>
          <a:xfrm>
            <a:off x="613047" y="1479988"/>
            <a:ext cx="3576475" cy="2337652"/>
          </a:xfrm>
          <a:prstGeom prst="rect">
            <a:avLst/>
          </a:prstGeom>
        </p:spPr>
      </p:pic>
      <p:sp>
        <p:nvSpPr>
          <p:cNvPr id="22" name="文本框 3">
            <a:extLst>
              <a:ext uri="{FF2B5EF4-FFF2-40B4-BE49-F238E27FC236}">
                <a16:creationId xmlns:a16="http://schemas.microsoft.com/office/drawing/2014/main" id="{4180F8F9-6801-4462-B4D2-A6B0FE4EA93F}"/>
              </a:ext>
            </a:extLst>
          </p:cNvPr>
          <p:cNvSpPr txBox="1">
            <a:spLocks noChangeArrowheads="1"/>
          </p:cNvSpPr>
          <p:nvPr/>
        </p:nvSpPr>
        <p:spPr bwMode="auto">
          <a:xfrm>
            <a:off x="938302" y="3817640"/>
            <a:ext cx="29259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900" dirty="0" err="1">
                <a:latin typeface="微软雅黑" panose="020B0503020204020204" pitchFamily="34" charset="-122"/>
                <a:ea typeface="微软雅黑" panose="020B0503020204020204" pitchFamily="34" charset="-122"/>
                <a:cs typeface="Times New Roman" panose="02020603050405020304" pitchFamily="18" charset="0"/>
              </a:rPr>
              <a:t>Bazela</a:t>
            </a:r>
            <a:r>
              <a:rPr lang="en-US" altLang="zh-CN" sz="900" dirty="0">
                <a:latin typeface="微软雅黑" panose="020B0503020204020204" pitchFamily="34" charset="-122"/>
                <a:ea typeface="微软雅黑" panose="020B0503020204020204" pitchFamily="34" charset="-122"/>
                <a:cs typeface="Times New Roman" panose="02020603050405020304" pitchFamily="18" charset="0"/>
              </a:rPr>
              <a:t> W, et al. </a:t>
            </a:r>
            <a:r>
              <a:rPr lang="en-US" altLang="zh-CN" sz="900" i="1" dirty="0">
                <a:latin typeface="微软雅黑" panose="020B0503020204020204" pitchFamily="34" charset="-122"/>
                <a:ea typeface="微软雅黑" panose="020B0503020204020204" pitchFamily="34" charset="-122"/>
                <a:cs typeface="Times New Roman" panose="02020603050405020304" pitchFamily="18" charset="0"/>
              </a:rPr>
              <a:t>Phys</a:t>
            </a:r>
            <a:r>
              <a:rPr lang="de-DE" altLang="zh-CN" sz="900" i="1" dirty="0">
                <a:latin typeface="微软雅黑" panose="020B0503020204020204" pitchFamily="34" charset="-122"/>
                <a:ea typeface="微软雅黑" panose="020B0503020204020204" pitchFamily="34" charset="-122"/>
                <a:cs typeface="Times New Roman" panose="02020603050405020304" pitchFamily="18" charset="0"/>
              </a:rPr>
              <a:t>. Stat. Sol. (a) </a:t>
            </a:r>
            <a:r>
              <a:rPr lang="de-DE" altLang="zh-CN" sz="900" b="1" dirty="0">
                <a:latin typeface="微软雅黑" panose="020B0503020204020204" pitchFamily="34" charset="-122"/>
                <a:ea typeface="微软雅黑" panose="020B0503020204020204" pitchFamily="34" charset="-122"/>
                <a:cs typeface="Times New Roman" panose="02020603050405020304" pitchFamily="18" charset="0"/>
              </a:rPr>
              <a:t>1976</a:t>
            </a:r>
            <a:r>
              <a:rPr lang="de-DE" altLang="zh-CN" sz="900" dirty="0">
                <a:latin typeface="微软雅黑" panose="020B0503020204020204" pitchFamily="34" charset="-122"/>
                <a:ea typeface="微软雅黑" panose="020B0503020204020204" pitchFamily="34" charset="-122"/>
                <a:cs typeface="Times New Roman" panose="02020603050405020304" pitchFamily="18" charset="0"/>
              </a:rPr>
              <a:t>, 88, 721  </a:t>
            </a:r>
            <a:endParaRPr lang="zh-CN" altLang="en-US" sz="9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3" name="图片 22">
            <a:extLst>
              <a:ext uri="{FF2B5EF4-FFF2-40B4-BE49-F238E27FC236}">
                <a16:creationId xmlns:a16="http://schemas.microsoft.com/office/drawing/2014/main" id="{10C88956-9ED7-473B-89D0-98CD2F0EB0D4}"/>
              </a:ext>
            </a:extLst>
          </p:cNvPr>
          <p:cNvPicPr/>
          <p:nvPr/>
        </p:nvPicPr>
        <p:blipFill rotWithShape="1">
          <a:blip r:embed="rId4" cstate="print">
            <a:extLst>
              <a:ext uri="{28A0092B-C50C-407E-A947-70E740481C1C}">
                <a14:useLocalDpi xmlns:a14="http://schemas.microsoft.com/office/drawing/2010/main" val="0"/>
              </a:ext>
            </a:extLst>
          </a:blip>
          <a:srcRect l="31268" t="3052" r="42364" b="70944"/>
          <a:stretch/>
        </p:blipFill>
        <p:spPr>
          <a:xfrm>
            <a:off x="4953093" y="1451006"/>
            <a:ext cx="2685384" cy="2336294"/>
          </a:xfrm>
          <a:prstGeom prst="rect">
            <a:avLst/>
          </a:prstGeom>
          <a:noFill/>
          <a:ln>
            <a:noFill/>
          </a:ln>
        </p:spPr>
      </p:pic>
      <p:pic>
        <p:nvPicPr>
          <p:cNvPr id="4" name="图片 3">
            <a:extLst>
              <a:ext uri="{FF2B5EF4-FFF2-40B4-BE49-F238E27FC236}">
                <a16:creationId xmlns:a16="http://schemas.microsoft.com/office/drawing/2014/main" id="{009021C8-01E2-48C6-B27D-81D123F768DF}"/>
              </a:ext>
            </a:extLst>
          </p:cNvPr>
          <p:cNvPicPr>
            <a:picLocks noChangeAspect="1"/>
          </p:cNvPicPr>
          <p:nvPr/>
        </p:nvPicPr>
        <p:blipFill>
          <a:blip r:embed="rId5"/>
          <a:stretch>
            <a:fillRect/>
          </a:stretch>
        </p:blipFill>
        <p:spPr>
          <a:xfrm>
            <a:off x="5076056" y="3933056"/>
            <a:ext cx="2738486" cy="2560885"/>
          </a:xfrm>
          <a:prstGeom prst="rect">
            <a:avLst/>
          </a:prstGeom>
        </p:spPr>
      </p:pic>
      <p:sp>
        <p:nvSpPr>
          <p:cNvPr id="24" name="文本框 3">
            <a:extLst>
              <a:ext uri="{FF2B5EF4-FFF2-40B4-BE49-F238E27FC236}">
                <a16:creationId xmlns:a16="http://schemas.microsoft.com/office/drawing/2014/main" id="{67C335D9-DFDB-49AE-89AD-F08D457328EB}"/>
              </a:ext>
            </a:extLst>
          </p:cNvPr>
          <p:cNvSpPr txBox="1">
            <a:spLocks noChangeArrowheads="1"/>
          </p:cNvSpPr>
          <p:nvPr/>
        </p:nvSpPr>
        <p:spPr bwMode="auto">
          <a:xfrm>
            <a:off x="5252120" y="6496632"/>
            <a:ext cx="23863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900" dirty="0" err="1">
                <a:latin typeface="微软雅黑" panose="020B0503020204020204" pitchFamily="34" charset="-122"/>
                <a:ea typeface="微软雅黑" panose="020B0503020204020204" pitchFamily="34" charset="-122"/>
                <a:cs typeface="Times New Roman" panose="02020603050405020304" pitchFamily="18" charset="0"/>
              </a:rPr>
              <a:t>Anzai</a:t>
            </a:r>
            <a:r>
              <a:rPr lang="en-US" altLang="zh-CN" sz="900" dirty="0">
                <a:latin typeface="微软雅黑" panose="020B0503020204020204" pitchFamily="34" charset="-122"/>
                <a:ea typeface="微软雅黑" panose="020B0503020204020204" pitchFamily="34" charset="-122"/>
                <a:cs typeface="Times New Roman" panose="02020603050405020304" pitchFamily="18" charset="0"/>
              </a:rPr>
              <a:t> S, et al. </a:t>
            </a:r>
            <a:r>
              <a:rPr lang="en-US" altLang="zh-CN" sz="900" i="1" dirty="0">
                <a:latin typeface="微软雅黑" panose="020B0503020204020204" pitchFamily="34" charset="-122"/>
                <a:ea typeface="微软雅黑" panose="020B0503020204020204" pitchFamily="34" charset="-122"/>
                <a:cs typeface="Times New Roman" panose="02020603050405020304" pitchFamily="18" charset="0"/>
              </a:rPr>
              <a:t>Phys</a:t>
            </a:r>
            <a:r>
              <a:rPr lang="de-DE" altLang="zh-CN" sz="900" i="1" dirty="0">
                <a:latin typeface="微软雅黑" panose="020B0503020204020204" pitchFamily="34" charset="-122"/>
                <a:ea typeface="微软雅黑" panose="020B0503020204020204" pitchFamily="34" charset="-122"/>
                <a:cs typeface="Times New Roman" panose="02020603050405020304" pitchFamily="18" charset="0"/>
              </a:rPr>
              <a:t>. Rev. B </a:t>
            </a:r>
            <a:r>
              <a:rPr lang="de-DE" altLang="zh-CN" sz="900" b="1" dirty="0">
                <a:latin typeface="微软雅黑" panose="020B0503020204020204" pitchFamily="34" charset="-122"/>
                <a:ea typeface="微软雅黑" panose="020B0503020204020204" pitchFamily="34" charset="-122"/>
                <a:cs typeface="Times New Roman" panose="02020603050405020304" pitchFamily="18" charset="0"/>
              </a:rPr>
              <a:t>1978</a:t>
            </a:r>
            <a:r>
              <a:rPr lang="de-DE" altLang="zh-CN" sz="900" dirty="0">
                <a:latin typeface="微软雅黑" panose="020B0503020204020204" pitchFamily="34" charset="-122"/>
                <a:ea typeface="微软雅黑" panose="020B0503020204020204" pitchFamily="34" charset="-122"/>
                <a:cs typeface="Times New Roman" panose="02020603050405020304" pitchFamily="18" charset="0"/>
              </a:rPr>
              <a:t>, 18, 5  </a:t>
            </a:r>
            <a:endParaRPr lang="zh-CN" altLang="en-US" sz="9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文本框 5">
            <a:extLst>
              <a:ext uri="{FF2B5EF4-FFF2-40B4-BE49-F238E27FC236}">
                <a16:creationId xmlns:a16="http://schemas.microsoft.com/office/drawing/2014/main" id="{67BCED8C-D34D-431B-B843-EADA9BA015D4}"/>
              </a:ext>
            </a:extLst>
          </p:cNvPr>
          <p:cNvSpPr txBox="1"/>
          <p:nvPr/>
        </p:nvSpPr>
        <p:spPr>
          <a:xfrm>
            <a:off x="907445" y="4890332"/>
            <a:ext cx="4045648" cy="646331"/>
          </a:xfrm>
          <a:prstGeom prst="rect">
            <a:avLst/>
          </a:prstGeom>
          <a:noFill/>
        </p:spPr>
        <p:txBody>
          <a:bodyPr wrap="square" rtlCol="0">
            <a:spAutoFit/>
          </a:bodyPr>
          <a:lstStyle/>
          <a:p>
            <a:r>
              <a:rPr lang="zh-CN" altLang="en-US" dirty="0">
                <a:solidFill>
                  <a:srgbClr val="346182"/>
                </a:solidFill>
                <a:latin typeface="微软雅黑" panose="020B0503020204020204" pitchFamily="34" charset="-122"/>
                <a:ea typeface="微软雅黑" panose="020B0503020204020204" pitchFamily="34" charset="-122"/>
              </a:rPr>
              <a:t>正份</a:t>
            </a:r>
            <a:r>
              <a:rPr lang="en-US" altLang="zh-CN" dirty="0">
                <a:solidFill>
                  <a:srgbClr val="346182"/>
                </a:solidFill>
                <a:latin typeface="微软雅黑" panose="020B0503020204020204" pitchFamily="34" charset="-122"/>
                <a:ea typeface="微软雅黑" panose="020B0503020204020204" pitchFamily="34" charset="-122"/>
              </a:rPr>
              <a:t>MnNiGe</a:t>
            </a:r>
            <a:r>
              <a:rPr lang="zh-CN" altLang="en-US" dirty="0">
                <a:solidFill>
                  <a:srgbClr val="346182"/>
                </a:solidFill>
                <a:latin typeface="微软雅黑" panose="020B0503020204020204" pitchFamily="34" charset="-122"/>
                <a:ea typeface="微软雅黑" panose="020B0503020204020204" pitchFamily="34" charset="-122"/>
              </a:rPr>
              <a:t>的螺旋磁结构非常稳定，</a:t>
            </a:r>
            <a:r>
              <a:rPr lang="en-US" altLang="zh-CN" dirty="0">
                <a:solidFill>
                  <a:srgbClr val="346182"/>
                </a:solidFill>
                <a:latin typeface="微软雅黑" panose="020B0503020204020204" pitchFamily="34" charset="-122"/>
                <a:ea typeface="微软雅黑" panose="020B0503020204020204" pitchFamily="34" charset="-122"/>
              </a:rPr>
              <a:t>8kbar</a:t>
            </a:r>
            <a:r>
              <a:rPr lang="zh-CN" altLang="en-US" dirty="0">
                <a:solidFill>
                  <a:srgbClr val="346182"/>
                </a:solidFill>
                <a:latin typeface="微软雅黑" panose="020B0503020204020204" pitchFamily="34" charset="-122"/>
                <a:ea typeface="微软雅黑" panose="020B0503020204020204" pitchFamily="34" charset="-122"/>
              </a:rPr>
              <a:t>下的高压也无法使其发生转变</a:t>
            </a:r>
          </a:p>
        </p:txBody>
      </p:sp>
      <p:sp>
        <p:nvSpPr>
          <p:cNvPr id="12" name="椭圆 11">
            <a:extLst>
              <a:ext uri="{FF2B5EF4-FFF2-40B4-BE49-F238E27FC236}">
                <a16:creationId xmlns:a16="http://schemas.microsoft.com/office/drawing/2014/main" id="{19A54370-B66D-4CB5-BA76-EBA2B9AF70B7}"/>
              </a:ext>
            </a:extLst>
          </p:cNvPr>
          <p:cNvSpPr/>
          <p:nvPr/>
        </p:nvSpPr>
        <p:spPr>
          <a:xfrm rot="319873">
            <a:off x="5482341" y="5732837"/>
            <a:ext cx="2320096" cy="57308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a:extLst>
              <a:ext uri="{FF2B5EF4-FFF2-40B4-BE49-F238E27FC236}">
                <a16:creationId xmlns:a16="http://schemas.microsoft.com/office/drawing/2014/main" id="{9CAFA015-1D27-C6A7-1F2A-0AC608F0B569}"/>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平行四边形 18">
            <a:extLst>
              <a:ext uri="{FF2B5EF4-FFF2-40B4-BE49-F238E27FC236}">
                <a16:creationId xmlns:a16="http://schemas.microsoft.com/office/drawing/2014/main" id="{6D99432C-723B-388D-BD00-6061D2CEE3FE}"/>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41">
            <a:extLst>
              <a:ext uri="{FF2B5EF4-FFF2-40B4-BE49-F238E27FC236}">
                <a16:creationId xmlns:a16="http://schemas.microsoft.com/office/drawing/2014/main" id="{D5BB9371-1A15-E6D9-52A4-0DF9E350E787}"/>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74E8E852-3B81-2428-77F9-57252AB46B7C}"/>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最新工作</a:t>
            </a:r>
          </a:p>
        </p:txBody>
      </p:sp>
    </p:spTree>
    <p:extLst>
      <p:ext uri="{BB962C8B-B14F-4D97-AF65-F5344CB8AC3E}">
        <p14:creationId xmlns:p14="http://schemas.microsoft.com/office/powerpoint/2010/main" val="179312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744F2444-4553-423A-8B95-28AB0CDCB018}"/>
              </a:ext>
            </a:extLst>
          </p:cNvPr>
          <p:cNvPicPr>
            <a:picLocks noChangeAspect="1"/>
          </p:cNvPicPr>
          <p:nvPr/>
        </p:nvPicPr>
        <p:blipFill>
          <a:blip r:embed="rId3"/>
          <a:stretch>
            <a:fillRect/>
          </a:stretch>
        </p:blipFill>
        <p:spPr>
          <a:xfrm>
            <a:off x="376103" y="1456935"/>
            <a:ext cx="4717853" cy="2620137"/>
          </a:xfrm>
          <a:prstGeom prst="rect">
            <a:avLst/>
          </a:prstGeom>
        </p:spPr>
      </p:pic>
      <p:sp>
        <p:nvSpPr>
          <p:cNvPr id="11" name="文本框 10">
            <a:extLst>
              <a:ext uri="{FF2B5EF4-FFF2-40B4-BE49-F238E27FC236}">
                <a16:creationId xmlns:a16="http://schemas.microsoft.com/office/drawing/2014/main" id="{3A14D3F2-8156-436B-805D-03C743BD0DDF}"/>
              </a:ext>
            </a:extLst>
          </p:cNvPr>
          <p:cNvSpPr txBox="1"/>
          <p:nvPr/>
        </p:nvSpPr>
        <p:spPr>
          <a:xfrm>
            <a:off x="361594" y="928562"/>
            <a:ext cx="7568418" cy="461665"/>
          </a:xfrm>
          <a:prstGeom prst="rect">
            <a:avLst/>
          </a:prstGeom>
          <a:noFill/>
        </p:spPr>
        <p:txBody>
          <a:bodyPr wrap="square">
            <a:spAutoFit/>
          </a:bodyPr>
          <a:lstStyle/>
          <a:p>
            <a:pPr marL="342900" indent="-342900">
              <a:buFont typeface="Wingdings" panose="05000000000000000000" pitchFamily="2" charset="2"/>
              <a:buChar char="u"/>
            </a:pPr>
            <a:r>
              <a:rPr lang="en-US" altLang="zh-CN" sz="2400" b="1" dirty="0">
                <a:solidFill>
                  <a:srgbClr val="346182"/>
                </a:solidFill>
              </a:rPr>
              <a:t>Mn</a:t>
            </a:r>
            <a:r>
              <a:rPr lang="en-US" altLang="zh-CN" sz="2400" b="1" baseline="-25000" dirty="0">
                <a:solidFill>
                  <a:srgbClr val="346182"/>
                </a:solidFill>
              </a:rPr>
              <a:t>0.87</a:t>
            </a:r>
            <a:r>
              <a:rPr lang="en-US" altLang="zh-CN" sz="2400" b="1" dirty="0">
                <a:solidFill>
                  <a:srgbClr val="346182"/>
                </a:solidFill>
              </a:rPr>
              <a:t>Fe</a:t>
            </a:r>
            <a:r>
              <a:rPr lang="en-US" altLang="zh-CN" sz="2400" b="1" baseline="-25000" dirty="0">
                <a:solidFill>
                  <a:srgbClr val="346182"/>
                </a:solidFill>
              </a:rPr>
              <a:t>0.13</a:t>
            </a:r>
            <a:r>
              <a:rPr lang="en-US" altLang="zh-CN" sz="2400" b="1" dirty="0">
                <a:solidFill>
                  <a:srgbClr val="346182"/>
                </a:solidFill>
              </a:rPr>
              <a:t>NiGe</a:t>
            </a:r>
            <a:r>
              <a:rPr lang="zh-CN" altLang="en-US" sz="2400" b="1" dirty="0">
                <a:solidFill>
                  <a:srgbClr val="346182"/>
                </a:solidFill>
              </a:rPr>
              <a:t>合金中一种新的自旋结构</a:t>
            </a:r>
          </a:p>
        </p:txBody>
      </p:sp>
      <p:pic>
        <p:nvPicPr>
          <p:cNvPr id="13" name="图片 12">
            <a:extLst>
              <a:ext uri="{FF2B5EF4-FFF2-40B4-BE49-F238E27FC236}">
                <a16:creationId xmlns:a16="http://schemas.microsoft.com/office/drawing/2014/main" id="{FC44DD1C-8FDC-4E27-9D86-DFA622C3054A}"/>
              </a:ext>
            </a:extLst>
          </p:cNvPr>
          <p:cNvPicPr>
            <a:picLocks noChangeAspect="1"/>
          </p:cNvPicPr>
          <p:nvPr/>
        </p:nvPicPr>
        <p:blipFill>
          <a:blip r:embed="rId4"/>
          <a:stretch>
            <a:fillRect/>
          </a:stretch>
        </p:blipFill>
        <p:spPr>
          <a:xfrm>
            <a:off x="370687" y="1466118"/>
            <a:ext cx="4714461" cy="2627637"/>
          </a:xfrm>
          <a:prstGeom prst="rect">
            <a:avLst/>
          </a:prstGeom>
        </p:spPr>
      </p:pic>
      <p:pic>
        <p:nvPicPr>
          <p:cNvPr id="3" name="图片 2">
            <a:extLst>
              <a:ext uri="{FF2B5EF4-FFF2-40B4-BE49-F238E27FC236}">
                <a16:creationId xmlns:a16="http://schemas.microsoft.com/office/drawing/2014/main" id="{BB2628E6-A906-4405-800E-CBFD38F17666}"/>
              </a:ext>
            </a:extLst>
          </p:cNvPr>
          <p:cNvPicPr>
            <a:picLocks noChangeAspect="1"/>
          </p:cNvPicPr>
          <p:nvPr/>
        </p:nvPicPr>
        <p:blipFill>
          <a:blip r:embed="rId5"/>
          <a:stretch>
            <a:fillRect/>
          </a:stretch>
        </p:blipFill>
        <p:spPr>
          <a:xfrm>
            <a:off x="6300191" y="4077072"/>
            <a:ext cx="2150644" cy="2446193"/>
          </a:xfrm>
          <a:prstGeom prst="rect">
            <a:avLst/>
          </a:prstGeom>
        </p:spPr>
      </p:pic>
      <p:pic>
        <p:nvPicPr>
          <p:cNvPr id="5" name="图片 4">
            <a:extLst>
              <a:ext uri="{FF2B5EF4-FFF2-40B4-BE49-F238E27FC236}">
                <a16:creationId xmlns:a16="http://schemas.microsoft.com/office/drawing/2014/main" id="{04ECD195-AC23-407F-B91A-B4386ED14ABB}"/>
              </a:ext>
            </a:extLst>
          </p:cNvPr>
          <p:cNvPicPr>
            <a:picLocks noChangeAspect="1"/>
          </p:cNvPicPr>
          <p:nvPr/>
        </p:nvPicPr>
        <p:blipFill>
          <a:blip r:embed="rId6"/>
          <a:stretch>
            <a:fillRect/>
          </a:stretch>
        </p:blipFill>
        <p:spPr>
          <a:xfrm>
            <a:off x="6116609" y="1487792"/>
            <a:ext cx="2517809" cy="2060848"/>
          </a:xfrm>
          <a:prstGeom prst="rect">
            <a:avLst/>
          </a:prstGeom>
        </p:spPr>
      </p:pic>
      <p:pic>
        <p:nvPicPr>
          <p:cNvPr id="15" name="图片 14">
            <a:extLst>
              <a:ext uri="{FF2B5EF4-FFF2-40B4-BE49-F238E27FC236}">
                <a16:creationId xmlns:a16="http://schemas.microsoft.com/office/drawing/2014/main" id="{579F7A84-BE1B-4671-A91E-A5D821FE9213}"/>
              </a:ext>
            </a:extLst>
          </p:cNvPr>
          <p:cNvPicPr>
            <a:picLocks noChangeAspect="1"/>
          </p:cNvPicPr>
          <p:nvPr/>
        </p:nvPicPr>
        <p:blipFill>
          <a:blip r:embed="rId7"/>
          <a:stretch>
            <a:fillRect/>
          </a:stretch>
        </p:blipFill>
        <p:spPr>
          <a:xfrm>
            <a:off x="355898" y="4169646"/>
            <a:ext cx="5298606" cy="2688354"/>
          </a:xfrm>
          <a:prstGeom prst="rect">
            <a:avLst/>
          </a:prstGeom>
        </p:spPr>
      </p:pic>
      <p:sp>
        <p:nvSpPr>
          <p:cNvPr id="17" name="文本框 16">
            <a:extLst>
              <a:ext uri="{FF2B5EF4-FFF2-40B4-BE49-F238E27FC236}">
                <a16:creationId xmlns:a16="http://schemas.microsoft.com/office/drawing/2014/main" id="{B61208ED-FEB9-4088-92B4-3D2F7295C37F}"/>
              </a:ext>
            </a:extLst>
          </p:cNvPr>
          <p:cNvSpPr txBox="1"/>
          <p:nvPr/>
        </p:nvSpPr>
        <p:spPr>
          <a:xfrm>
            <a:off x="6513581" y="1185014"/>
            <a:ext cx="1723863" cy="338554"/>
          </a:xfrm>
          <a:prstGeom prst="rect">
            <a:avLst/>
          </a:prstGeom>
          <a:noFill/>
        </p:spPr>
        <p:txBody>
          <a:bodyPr wrap="square">
            <a:spAutoFit/>
          </a:bodyPr>
          <a:lstStyle/>
          <a:p>
            <a:pPr algn="ctr"/>
            <a:r>
              <a:rPr lang="en-GB" altLang="zh-CN" sz="1600" b="1" kern="100" dirty="0">
                <a:solidFill>
                  <a:srgbClr val="346182"/>
                </a:solidFill>
                <a:effectLst/>
                <a:latin typeface="微软雅黑" panose="020B0503020204020204" pitchFamily="34" charset="-122"/>
                <a:ea typeface="微软雅黑" panose="020B0503020204020204" pitchFamily="34" charset="-122"/>
              </a:rPr>
              <a:t>70</a:t>
            </a:r>
            <a:r>
              <a:rPr lang="en-GB" altLang="zh-CN" sz="1600" b="1"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r>
              <a:rPr lang="en-GB" altLang="zh-CN" sz="1600" b="1" kern="100" dirty="0">
                <a:solidFill>
                  <a:srgbClr val="346182"/>
                </a:solidFill>
                <a:effectLst/>
                <a:latin typeface="微软雅黑" panose="020B0503020204020204" pitchFamily="34" charset="-122"/>
                <a:ea typeface="微软雅黑" panose="020B0503020204020204" pitchFamily="34" charset="-122"/>
              </a:rPr>
              <a:t>-</a:t>
            </a:r>
            <a:r>
              <a:rPr lang="en-GB" altLang="zh-CN" sz="1600" b="1" kern="100" dirty="0" err="1">
                <a:solidFill>
                  <a:srgbClr val="346182"/>
                </a:solidFill>
                <a:effectLst/>
                <a:latin typeface="微软雅黑" panose="020B0503020204020204" pitchFamily="34" charset="-122"/>
                <a:ea typeface="微软雅黑" panose="020B0503020204020204" pitchFamily="34" charset="-122"/>
              </a:rPr>
              <a:t>CoS-FM</a:t>
            </a:r>
            <a:r>
              <a:rPr lang="en-GB" altLang="zh-CN" sz="1600" b="1" kern="100" baseline="30000" dirty="0" err="1">
                <a:solidFill>
                  <a:srgbClr val="346182"/>
                </a:solidFill>
                <a:effectLst/>
                <a:latin typeface="微软雅黑" panose="020B0503020204020204" pitchFamily="34" charset="-122"/>
                <a:ea typeface="微软雅黑" panose="020B0503020204020204" pitchFamily="34" charset="-122"/>
              </a:rPr>
              <a:t>a</a:t>
            </a:r>
            <a:endParaRPr lang="zh-CN" altLang="en-US" sz="1600" b="1" dirty="0">
              <a:solidFill>
                <a:srgbClr val="346182"/>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4DBF0572-160F-4CBD-870B-059D1045FFB6}"/>
              </a:ext>
            </a:extLst>
          </p:cNvPr>
          <p:cNvSpPr txBox="1"/>
          <p:nvPr/>
        </p:nvSpPr>
        <p:spPr>
          <a:xfrm>
            <a:off x="6513581" y="3707740"/>
            <a:ext cx="1723863" cy="369332"/>
          </a:xfrm>
          <a:prstGeom prst="rect">
            <a:avLst/>
          </a:prstGeom>
          <a:noFill/>
        </p:spPr>
        <p:txBody>
          <a:bodyPr wrap="square">
            <a:spAutoFit/>
          </a:bodyPr>
          <a:lstStyle/>
          <a:p>
            <a:pPr algn="ctr"/>
            <a:r>
              <a:rPr lang="en-GB" altLang="zh-CN" sz="1800" b="1" kern="100" dirty="0" err="1">
                <a:solidFill>
                  <a:srgbClr val="FF0000"/>
                </a:solidFill>
                <a:effectLst/>
                <a:latin typeface="微软雅黑" panose="020B0503020204020204" pitchFamily="34" charset="-122"/>
                <a:ea typeface="微软雅黑" panose="020B0503020204020204" pitchFamily="34" charset="-122"/>
              </a:rPr>
              <a:t>CyS-AFM</a:t>
            </a:r>
            <a:r>
              <a:rPr lang="en-GB" altLang="zh-CN" sz="1800" b="1" kern="100" baseline="30000" dirty="0" err="1">
                <a:solidFill>
                  <a:srgbClr val="FF0000"/>
                </a:solidFill>
                <a:effectLst/>
                <a:latin typeface="微软雅黑" panose="020B0503020204020204" pitchFamily="34" charset="-122"/>
                <a:ea typeface="微软雅黑" panose="020B0503020204020204" pitchFamily="34" charset="-122"/>
              </a:rPr>
              <a:t>b</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cxnSp>
        <p:nvCxnSpPr>
          <p:cNvPr id="20" name="直接箭头连接符 19">
            <a:extLst>
              <a:ext uri="{FF2B5EF4-FFF2-40B4-BE49-F238E27FC236}">
                <a16:creationId xmlns:a16="http://schemas.microsoft.com/office/drawing/2014/main" id="{C91A7514-BA01-49B1-90E3-D65E3F279BF7}"/>
              </a:ext>
            </a:extLst>
          </p:cNvPr>
          <p:cNvCxnSpPr>
            <a:cxnSpLocks/>
          </p:cNvCxnSpPr>
          <p:nvPr/>
        </p:nvCxnSpPr>
        <p:spPr>
          <a:xfrm flipV="1">
            <a:off x="3923928" y="2924944"/>
            <a:ext cx="2192681" cy="2504105"/>
          </a:xfrm>
          <a:prstGeom prst="straightConnector1">
            <a:avLst/>
          </a:prstGeom>
          <a:ln w="254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25" name="图片 24">
            <a:extLst>
              <a:ext uri="{FF2B5EF4-FFF2-40B4-BE49-F238E27FC236}">
                <a16:creationId xmlns:a16="http://schemas.microsoft.com/office/drawing/2014/main" id="{A0582A6C-769D-4A16-B5F4-B2E3093A3C41}"/>
              </a:ext>
            </a:extLst>
          </p:cNvPr>
          <p:cNvPicPr>
            <a:picLocks noChangeAspect="1"/>
          </p:cNvPicPr>
          <p:nvPr/>
        </p:nvPicPr>
        <p:blipFill>
          <a:blip r:embed="rId8"/>
          <a:stretch>
            <a:fillRect/>
          </a:stretch>
        </p:blipFill>
        <p:spPr>
          <a:xfrm>
            <a:off x="5968910" y="3328397"/>
            <a:ext cx="437976" cy="440486"/>
          </a:xfrm>
          <a:prstGeom prst="rect">
            <a:avLst/>
          </a:prstGeom>
        </p:spPr>
      </p:pic>
      <p:pic>
        <p:nvPicPr>
          <p:cNvPr id="26" name="图片 25">
            <a:extLst>
              <a:ext uri="{FF2B5EF4-FFF2-40B4-BE49-F238E27FC236}">
                <a16:creationId xmlns:a16="http://schemas.microsoft.com/office/drawing/2014/main" id="{CE59AF1E-1ACD-4920-8BC1-9B6A457FC9F5}"/>
              </a:ext>
            </a:extLst>
          </p:cNvPr>
          <p:cNvPicPr>
            <a:picLocks noChangeAspect="1"/>
          </p:cNvPicPr>
          <p:nvPr/>
        </p:nvPicPr>
        <p:blipFill>
          <a:blip r:embed="rId8"/>
          <a:stretch>
            <a:fillRect/>
          </a:stretch>
        </p:blipFill>
        <p:spPr>
          <a:xfrm>
            <a:off x="6184977" y="6099882"/>
            <a:ext cx="437976" cy="440486"/>
          </a:xfrm>
          <a:prstGeom prst="rect">
            <a:avLst/>
          </a:prstGeom>
        </p:spPr>
      </p:pic>
      <p:sp>
        <p:nvSpPr>
          <p:cNvPr id="6" name="矩形: 圆角 5">
            <a:extLst>
              <a:ext uri="{FF2B5EF4-FFF2-40B4-BE49-F238E27FC236}">
                <a16:creationId xmlns:a16="http://schemas.microsoft.com/office/drawing/2014/main" id="{86A824F9-43B0-445C-9404-02E6FBD3F027}"/>
              </a:ext>
            </a:extLst>
          </p:cNvPr>
          <p:cNvSpPr/>
          <p:nvPr/>
        </p:nvSpPr>
        <p:spPr>
          <a:xfrm>
            <a:off x="6069389" y="3707740"/>
            <a:ext cx="2592597" cy="31255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a:extLst>
              <a:ext uri="{FF2B5EF4-FFF2-40B4-BE49-F238E27FC236}">
                <a16:creationId xmlns:a16="http://schemas.microsoft.com/office/drawing/2014/main" id="{919D8EB4-D83B-46C2-9C76-606E784ACD82}"/>
              </a:ext>
            </a:extLst>
          </p:cNvPr>
          <p:cNvSpPr/>
          <p:nvPr/>
        </p:nvSpPr>
        <p:spPr>
          <a:xfrm>
            <a:off x="2047875" y="5657850"/>
            <a:ext cx="3981450" cy="508203"/>
          </a:xfrm>
          <a:custGeom>
            <a:avLst/>
            <a:gdLst>
              <a:gd name="connsiteX0" fmla="*/ 0 w 3981450"/>
              <a:gd name="connsiteY0" fmla="*/ 0 h 508203"/>
              <a:gd name="connsiteX1" fmla="*/ 1714500 w 3981450"/>
              <a:gd name="connsiteY1" fmla="*/ 504825 h 508203"/>
              <a:gd name="connsiteX2" fmla="*/ 3981450 w 3981450"/>
              <a:gd name="connsiteY2" fmla="*/ 180975 h 508203"/>
            </a:gdLst>
            <a:ahLst/>
            <a:cxnLst>
              <a:cxn ang="0">
                <a:pos x="connsiteX0" y="connsiteY0"/>
              </a:cxn>
              <a:cxn ang="0">
                <a:pos x="connsiteX1" y="connsiteY1"/>
              </a:cxn>
              <a:cxn ang="0">
                <a:pos x="connsiteX2" y="connsiteY2"/>
              </a:cxn>
            </a:cxnLst>
            <a:rect l="l" t="t" r="r" b="b"/>
            <a:pathLst>
              <a:path w="3981450" h="508203">
                <a:moveTo>
                  <a:pt x="0" y="0"/>
                </a:moveTo>
                <a:cubicBezTo>
                  <a:pt x="525462" y="237331"/>
                  <a:pt x="1050925" y="474663"/>
                  <a:pt x="1714500" y="504825"/>
                </a:cubicBezTo>
                <a:cubicBezTo>
                  <a:pt x="2378075" y="534987"/>
                  <a:pt x="3179762" y="357981"/>
                  <a:pt x="3981450" y="180975"/>
                </a:cubicBezTo>
              </a:path>
            </a:pathLst>
          </a:custGeom>
          <a:noFill/>
          <a:ln>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a:extLst>
              <a:ext uri="{FF2B5EF4-FFF2-40B4-BE49-F238E27FC236}">
                <a16:creationId xmlns:a16="http://schemas.microsoft.com/office/drawing/2014/main" id="{48C32389-FF9A-8242-28D9-E958914EEBF1}"/>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平行四边形 22">
            <a:extLst>
              <a:ext uri="{FF2B5EF4-FFF2-40B4-BE49-F238E27FC236}">
                <a16:creationId xmlns:a16="http://schemas.microsoft.com/office/drawing/2014/main" id="{6075BDE6-B79D-7F97-3B2F-506E85FBA282}"/>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41">
            <a:extLst>
              <a:ext uri="{FF2B5EF4-FFF2-40B4-BE49-F238E27FC236}">
                <a16:creationId xmlns:a16="http://schemas.microsoft.com/office/drawing/2014/main" id="{742F07C1-4FF7-5D5C-2116-67DE81CC0909}"/>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9F6D5E7F-D536-1446-680B-BDA89F628BD9}"/>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最新工作</a:t>
            </a:r>
          </a:p>
        </p:txBody>
      </p:sp>
    </p:spTree>
    <p:extLst>
      <p:ext uri="{BB962C8B-B14F-4D97-AF65-F5344CB8AC3E}">
        <p14:creationId xmlns:p14="http://schemas.microsoft.com/office/powerpoint/2010/main" val="16542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10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par>
                                <p:cTn id="31" presetID="22" presetClass="entr" presetSubtype="8"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par>
                                <p:cTn id="34" presetID="22" presetClass="entr" presetSubtype="8"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3A14D3F2-8156-436B-805D-03C743BD0DDF}"/>
              </a:ext>
            </a:extLst>
          </p:cNvPr>
          <p:cNvSpPr txBox="1"/>
          <p:nvPr/>
        </p:nvSpPr>
        <p:spPr>
          <a:xfrm>
            <a:off x="361594" y="928562"/>
            <a:ext cx="7568418" cy="461665"/>
          </a:xfrm>
          <a:prstGeom prst="rect">
            <a:avLst/>
          </a:prstGeom>
          <a:noFill/>
        </p:spPr>
        <p:txBody>
          <a:bodyPr wrap="square">
            <a:spAutoFit/>
          </a:bodyPr>
          <a:lstStyle/>
          <a:p>
            <a:pPr marL="342900" indent="-342900">
              <a:buFont typeface="Wingdings" panose="05000000000000000000" pitchFamily="2" charset="2"/>
              <a:buChar char="u"/>
            </a:pPr>
            <a:r>
              <a:rPr lang="zh-CN" altLang="en-US" sz="2400" b="1" dirty="0">
                <a:solidFill>
                  <a:srgbClr val="346182"/>
                </a:solidFill>
              </a:rPr>
              <a:t>宏观磁性随压力的变化</a:t>
            </a:r>
          </a:p>
        </p:txBody>
      </p:sp>
      <p:pic>
        <p:nvPicPr>
          <p:cNvPr id="12" name="图片 11">
            <a:extLst>
              <a:ext uri="{FF2B5EF4-FFF2-40B4-BE49-F238E27FC236}">
                <a16:creationId xmlns:a16="http://schemas.microsoft.com/office/drawing/2014/main" id="{BC3EF35C-F06A-49D1-AEA5-0D1AFA25DC1A}"/>
              </a:ext>
            </a:extLst>
          </p:cNvPr>
          <p:cNvPicPr/>
          <p:nvPr/>
        </p:nvPicPr>
        <p:blipFill>
          <a:blip r:embed="rId3"/>
          <a:stretch>
            <a:fillRect/>
          </a:stretch>
        </p:blipFill>
        <p:spPr>
          <a:xfrm>
            <a:off x="370687" y="2204864"/>
            <a:ext cx="8129490" cy="3243574"/>
          </a:xfrm>
          <a:prstGeom prst="rect">
            <a:avLst/>
          </a:prstGeom>
        </p:spPr>
      </p:pic>
      <p:sp>
        <p:nvSpPr>
          <p:cNvPr id="13" name="文本框 12">
            <a:extLst>
              <a:ext uri="{FF2B5EF4-FFF2-40B4-BE49-F238E27FC236}">
                <a16:creationId xmlns:a16="http://schemas.microsoft.com/office/drawing/2014/main" id="{5501ABAB-1B98-4A78-99F1-FA90FD3605CB}"/>
              </a:ext>
            </a:extLst>
          </p:cNvPr>
          <p:cNvSpPr txBox="1"/>
          <p:nvPr/>
        </p:nvSpPr>
        <p:spPr>
          <a:xfrm>
            <a:off x="5364089" y="6381328"/>
            <a:ext cx="3672408" cy="261610"/>
          </a:xfrm>
          <a:prstGeom prst="rect">
            <a:avLst/>
          </a:prstGeom>
          <a:noFill/>
        </p:spPr>
        <p:txBody>
          <a:bodyPr wrap="square">
            <a:spAutoFit/>
          </a:bodyPr>
          <a:lstStyle/>
          <a:p>
            <a:pPr algn="ctr"/>
            <a:r>
              <a:rPr lang="en-US" altLang="zh-CN" sz="1100" dirty="0">
                <a:latin typeface="微软雅黑" panose="020B0503020204020204" pitchFamily="34" charset="-122"/>
                <a:ea typeface="微软雅黑" panose="020B0503020204020204" pitchFamily="34" charset="-122"/>
              </a:rPr>
              <a:t>Shen FR, et al. </a:t>
            </a:r>
            <a:r>
              <a:rPr lang="en-US" altLang="zh-CN" sz="1100" i="1" dirty="0">
                <a:latin typeface="微软雅黑" panose="020B0503020204020204" pitchFamily="34" charset="-122"/>
                <a:ea typeface="微软雅黑" panose="020B0503020204020204" pitchFamily="34" charset="-122"/>
              </a:rPr>
              <a:t>J Am. Chem. Soc.</a:t>
            </a:r>
            <a:r>
              <a:rPr lang="en-US" altLang="zh-CN" sz="1100" dirty="0">
                <a:latin typeface="微软雅黑" panose="020B0503020204020204" pitchFamily="34" charset="-122"/>
                <a:ea typeface="微软雅黑" panose="020B0503020204020204" pitchFamily="34" charset="-122"/>
              </a:rPr>
              <a:t>: 2021, 143: 6798 </a:t>
            </a:r>
            <a:endParaRPr lang="zh-CN" altLang="en-US" sz="1100" dirty="0"/>
          </a:p>
        </p:txBody>
      </p:sp>
      <p:cxnSp>
        <p:nvCxnSpPr>
          <p:cNvPr id="9" name="直接连接符 8">
            <a:extLst>
              <a:ext uri="{FF2B5EF4-FFF2-40B4-BE49-F238E27FC236}">
                <a16:creationId xmlns:a16="http://schemas.microsoft.com/office/drawing/2014/main" id="{BF8189F1-3FB1-464B-1B9E-2D8615DAD749}"/>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平行四边形 9">
            <a:extLst>
              <a:ext uri="{FF2B5EF4-FFF2-40B4-BE49-F238E27FC236}">
                <a16:creationId xmlns:a16="http://schemas.microsoft.com/office/drawing/2014/main" id="{0D1E7995-1898-35D4-1B92-0BCA406BE6E3}"/>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41">
            <a:extLst>
              <a:ext uri="{FF2B5EF4-FFF2-40B4-BE49-F238E27FC236}">
                <a16:creationId xmlns:a16="http://schemas.microsoft.com/office/drawing/2014/main" id="{B6163976-F101-B560-28E7-CB770DD33A35}"/>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B323A60B-700E-895A-5925-9FA3ED868F24}"/>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最新工作</a:t>
            </a:r>
          </a:p>
        </p:txBody>
      </p:sp>
    </p:spTree>
    <p:extLst>
      <p:ext uri="{BB962C8B-B14F-4D97-AF65-F5344CB8AC3E}">
        <p14:creationId xmlns:p14="http://schemas.microsoft.com/office/powerpoint/2010/main" val="2963184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CD054EE-9A33-418F-8C15-74028CD2CC69}"/>
              </a:ext>
            </a:extLst>
          </p:cNvPr>
          <p:cNvPicPr>
            <a:picLocks noChangeAspect="1"/>
          </p:cNvPicPr>
          <p:nvPr/>
        </p:nvPicPr>
        <p:blipFill>
          <a:blip r:embed="rId3"/>
          <a:stretch>
            <a:fillRect/>
          </a:stretch>
        </p:blipFill>
        <p:spPr>
          <a:xfrm>
            <a:off x="611560" y="1731939"/>
            <a:ext cx="2628028" cy="2189103"/>
          </a:xfrm>
          <a:prstGeom prst="rect">
            <a:avLst/>
          </a:prstGeom>
          <a:ln w="19050">
            <a:solidFill>
              <a:srgbClr val="FF0000"/>
            </a:solidFill>
            <a:prstDash val="dash"/>
          </a:ln>
        </p:spPr>
      </p:pic>
      <p:pic>
        <p:nvPicPr>
          <p:cNvPr id="17" name="图片 16">
            <a:extLst>
              <a:ext uri="{FF2B5EF4-FFF2-40B4-BE49-F238E27FC236}">
                <a16:creationId xmlns:a16="http://schemas.microsoft.com/office/drawing/2014/main" id="{422DCD4D-5C74-4480-A2D3-4BAED0968475}"/>
              </a:ext>
            </a:extLst>
          </p:cNvPr>
          <p:cNvPicPr/>
          <p:nvPr/>
        </p:nvPicPr>
        <p:blipFill>
          <a:blip r:embed="rId4"/>
          <a:stretch>
            <a:fillRect/>
          </a:stretch>
        </p:blipFill>
        <p:spPr>
          <a:xfrm>
            <a:off x="5381109" y="1390227"/>
            <a:ext cx="3312858" cy="5414718"/>
          </a:xfrm>
          <a:prstGeom prst="rect">
            <a:avLst/>
          </a:prstGeom>
        </p:spPr>
      </p:pic>
      <p:sp>
        <p:nvSpPr>
          <p:cNvPr id="12" name="文本框 11">
            <a:extLst>
              <a:ext uri="{FF2B5EF4-FFF2-40B4-BE49-F238E27FC236}">
                <a16:creationId xmlns:a16="http://schemas.microsoft.com/office/drawing/2014/main" id="{5AFE02E3-2315-4C6B-83EB-9E39033D31D4}"/>
              </a:ext>
            </a:extLst>
          </p:cNvPr>
          <p:cNvSpPr txBox="1"/>
          <p:nvPr/>
        </p:nvSpPr>
        <p:spPr>
          <a:xfrm>
            <a:off x="361594" y="928562"/>
            <a:ext cx="7568418" cy="461665"/>
          </a:xfrm>
          <a:prstGeom prst="rect">
            <a:avLst/>
          </a:prstGeom>
          <a:noFill/>
        </p:spPr>
        <p:txBody>
          <a:bodyPr wrap="square">
            <a:spAutoFit/>
          </a:bodyPr>
          <a:lstStyle/>
          <a:p>
            <a:pPr marL="342900" indent="-342900">
              <a:buFont typeface="Wingdings" panose="05000000000000000000" pitchFamily="2" charset="2"/>
              <a:buChar char="u"/>
            </a:pPr>
            <a:r>
              <a:rPr lang="zh-CN" altLang="en-US" sz="2400" b="1" dirty="0">
                <a:solidFill>
                  <a:srgbClr val="346182"/>
                </a:solidFill>
              </a:rPr>
              <a:t>宏观磁性随压力的变化</a:t>
            </a:r>
          </a:p>
        </p:txBody>
      </p:sp>
      <p:cxnSp>
        <p:nvCxnSpPr>
          <p:cNvPr id="13" name="直接箭头连接符 12">
            <a:extLst>
              <a:ext uri="{FF2B5EF4-FFF2-40B4-BE49-F238E27FC236}">
                <a16:creationId xmlns:a16="http://schemas.microsoft.com/office/drawing/2014/main" id="{64F3E542-52F4-4A4E-AD45-DDB2ABE2715C}"/>
              </a:ext>
            </a:extLst>
          </p:cNvPr>
          <p:cNvCxnSpPr>
            <a:cxnSpLocks/>
            <a:stCxn id="19" idx="1"/>
          </p:cNvCxnSpPr>
          <p:nvPr/>
        </p:nvCxnSpPr>
        <p:spPr>
          <a:xfrm flipH="1" flipV="1">
            <a:off x="3239588" y="2798168"/>
            <a:ext cx="2553215" cy="204596"/>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E144369E-C372-438C-ACC3-EB9AC94DA48C}"/>
              </a:ext>
            </a:extLst>
          </p:cNvPr>
          <p:cNvSpPr/>
          <p:nvPr/>
        </p:nvSpPr>
        <p:spPr>
          <a:xfrm>
            <a:off x="5786766" y="5467773"/>
            <a:ext cx="1233506" cy="913555"/>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51781232-6D19-4D44-A53D-22B193F337D5}"/>
              </a:ext>
            </a:extLst>
          </p:cNvPr>
          <p:cNvSpPr/>
          <p:nvPr/>
        </p:nvSpPr>
        <p:spPr>
          <a:xfrm>
            <a:off x="5792803" y="1568416"/>
            <a:ext cx="1227469" cy="286869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箭头连接符 20">
            <a:extLst>
              <a:ext uri="{FF2B5EF4-FFF2-40B4-BE49-F238E27FC236}">
                <a16:creationId xmlns:a16="http://schemas.microsoft.com/office/drawing/2014/main" id="{28E36DF8-F2ED-4118-A0EC-DD7F68F39CC0}"/>
              </a:ext>
            </a:extLst>
          </p:cNvPr>
          <p:cNvCxnSpPr>
            <a:cxnSpLocks/>
            <a:stCxn id="18" idx="1"/>
          </p:cNvCxnSpPr>
          <p:nvPr/>
        </p:nvCxnSpPr>
        <p:spPr>
          <a:xfrm flipH="1" flipV="1">
            <a:off x="3239588" y="5548871"/>
            <a:ext cx="2547178" cy="375680"/>
          </a:xfrm>
          <a:prstGeom prst="straightConnector1">
            <a:avLst/>
          </a:prstGeom>
          <a:ln w="1905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CB5ACE9D-0549-4961-8892-DD290CE16923}"/>
              </a:ext>
            </a:extLst>
          </p:cNvPr>
          <p:cNvGrpSpPr/>
          <p:nvPr/>
        </p:nvGrpSpPr>
        <p:grpSpPr>
          <a:xfrm>
            <a:off x="3735463" y="1772838"/>
            <a:ext cx="1439799" cy="1886636"/>
            <a:chOff x="3621690" y="1490468"/>
            <a:chExt cx="1439799" cy="1886636"/>
          </a:xfrm>
        </p:grpSpPr>
        <p:pic>
          <p:nvPicPr>
            <p:cNvPr id="14" name="图片 13">
              <a:extLst>
                <a:ext uri="{FF2B5EF4-FFF2-40B4-BE49-F238E27FC236}">
                  <a16:creationId xmlns:a16="http://schemas.microsoft.com/office/drawing/2014/main" id="{F65AA9BA-2B3B-4FB1-A505-A5B9776513BA}"/>
                </a:ext>
              </a:extLst>
            </p:cNvPr>
            <p:cNvPicPr>
              <a:picLocks noChangeAspect="1"/>
            </p:cNvPicPr>
            <p:nvPr/>
          </p:nvPicPr>
          <p:blipFill>
            <a:blip r:embed="rId5"/>
            <a:stretch>
              <a:fillRect/>
            </a:stretch>
          </p:blipFill>
          <p:spPr>
            <a:xfrm>
              <a:off x="3651282" y="1773102"/>
              <a:ext cx="1410207" cy="1604002"/>
            </a:xfrm>
            <a:prstGeom prst="rect">
              <a:avLst/>
            </a:prstGeom>
          </p:spPr>
        </p:pic>
        <p:sp>
          <p:nvSpPr>
            <p:cNvPr id="15" name="文本框 14">
              <a:extLst>
                <a:ext uri="{FF2B5EF4-FFF2-40B4-BE49-F238E27FC236}">
                  <a16:creationId xmlns:a16="http://schemas.microsoft.com/office/drawing/2014/main" id="{AC1F80D3-B2C3-47D5-85E0-26DB178C14B3}"/>
                </a:ext>
              </a:extLst>
            </p:cNvPr>
            <p:cNvSpPr txBox="1"/>
            <p:nvPr/>
          </p:nvSpPr>
          <p:spPr>
            <a:xfrm>
              <a:off x="3745169" y="1490468"/>
              <a:ext cx="1130360" cy="276999"/>
            </a:xfrm>
            <a:prstGeom prst="rect">
              <a:avLst/>
            </a:prstGeom>
            <a:noFill/>
          </p:spPr>
          <p:txBody>
            <a:bodyPr wrap="square">
              <a:spAutoFit/>
            </a:bodyPr>
            <a:lstStyle/>
            <a:p>
              <a:pPr algn="ctr"/>
              <a:r>
                <a:rPr lang="en-GB" altLang="zh-CN" sz="1200" b="1" kern="100" dirty="0" err="1">
                  <a:solidFill>
                    <a:srgbClr val="FF0000"/>
                  </a:solidFill>
                  <a:effectLst/>
                  <a:latin typeface="微软雅黑" panose="020B0503020204020204" pitchFamily="34" charset="-122"/>
                  <a:ea typeface="微软雅黑" panose="020B0503020204020204" pitchFamily="34" charset="-122"/>
                </a:rPr>
                <a:t>CyS-AFM</a:t>
              </a:r>
              <a:r>
                <a:rPr lang="en-GB" altLang="zh-CN" sz="1200" b="1" kern="100" baseline="30000" dirty="0" err="1">
                  <a:solidFill>
                    <a:srgbClr val="FF0000"/>
                  </a:solidFill>
                  <a:effectLst/>
                  <a:latin typeface="微软雅黑" panose="020B0503020204020204" pitchFamily="34" charset="-122"/>
                  <a:ea typeface="微软雅黑" panose="020B0503020204020204" pitchFamily="34" charset="-122"/>
                </a:rPr>
                <a:t>b</a:t>
              </a:r>
              <a:endParaRPr lang="zh-CN" altLang="en-US" sz="1100" b="1" dirty="0">
                <a:solidFill>
                  <a:srgbClr val="FF0000"/>
                </a:solidFill>
                <a:latin typeface="微软雅黑" panose="020B0503020204020204" pitchFamily="34" charset="-122"/>
                <a:ea typeface="微软雅黑" panose="020B0503020204020204" pitchFamily="34" charset="-122"/>
              </a:endParaRPr>
            </a:p>
          </p:txBody>
        </p:sp>
        <p:pic>
          <p:nvPicPr>
            <p:cNvPr id="22" name="图片 21">
              <a:extLst>
                <a:ext uri="{FF2B5EF4-FFF2-40B4-BE49-F238E27FC236}">
                  <a16:creationId xmlns:a16="http://schemas.microsoft.com/office/drawing/2014/main" id="{8EF99648-9889-405E-95EE-A564D8EA6343}"/>
                </a:ext>
              </a:extLst>
            </p:cNvPr>
            <p:cNvPicPr>
              <a:picLocks noChangeAspect="1"/>
            </p:cNvPicPr>
            <p:nvPr/>
          </p:nvPicPr>
          <p:blipFill>
            <a:blip r:embed="rId6"/>
            <a:stretch>
              <a:fillRect/>
            </a:stretch>
          </p:blipFill>
          <p:spPr>
            <a:xfrm>
              <a:off x="3621690" y="3061827"/>
              <a:ext cx="287187" cy="288833"/>
            </a:xfrm>
            <a:prstGeom prst="rect">
              <a:avLst/>
            </a:prstGeom>
          </p:spPr>
        </p:pic>
      </p:grpSp>
      <p:grpSp>
        <p:nvGrpSpPr>
          <p:cNvPr id="3" name="组合 2">
            <a:extLst>
              <a:ext uri="{FF2B5EF4-FFF2-40B4-BE49-F238E27FC236}">
                <a16:creationId xmlns:a16="http://schemas.microsoft.com/office/drawing/2014/main" id="{4EDC95FF-55AC-4D47-8360-F0619B720A92}"/>
              </a:ext>
            </a:extLst>
          </p:cNvPr>
          <p:cNvGrpSpPr/>
          <p:nvPr/>
        </p:nvGrpSpPr>
        <p:grpSpPr>
          <a:xfrm>
            <a:off x="3580309" y="4560581"/>
            <a:ext cx="1747314" cy="1814384"/>
            <a:chOff x="3644300" y="4509623"/>
            <a:chExt cx="1747314" cy="1814384"/>
          </a:xfrm>
        </p:grpSpPr>
        <p:pic>
          <p:nvPicPr>
            <p:cNvPr id="25" name="图片 24">
              <a:extLst>
                <a:ext uri="{FF2B5EF4-FFF2-40B4-BE49-F238E27FC236}">
                  <a16:creationId xmlns:a16="http://schemas.microsoft.com/office/drawing/2014/main" id="{972117BD-CFF6-44F7-82A7-29EF661D3CCC}"/>
                </a:ext>
              </a:extLst>
            </p:cNvPr>
            <p:cNvPicPr>
              <a:picLocks noChangeAspect="1"/>
            </p:cNvPicPr>
            <p:nvPr/>
          </p:nvPicPr>
          <p:blipFill>
            <a:blip r:embed="rId7"/>
            <a:stretch>
              <a:fillRect/>
            </a:stretch>
          </p:blipFill>
          <p:spPr>
            <a:xfrm>
              <a:off x="3735463" y="4789986"/>
              <a:ext cx="1656151" cy="1355574"/>
            </a:xfrm>
            <a:prstGeom prst="rect">
              <a:avLst/>
            </a:prstGeom>
          </p:spPr>
        </p:pic>
        <p:sp>
          <p:nvSpPr>
            <p:cNvPr id="26" name="文本框 25">
              <a:extLst>
                <a:ext uri="{FF2B5EF4-FFF2-40B4-BE49-F238E27FC236}">
                  <a16:creationId xmlns:a16="http://schemas.microsoft.com/office/drawing/2014/main" id="{A39E5577-E9FD-44FB-B7DC-85DD67EE5BB3}"/>
                </a:ext>
              </a:extLst>
            </p:cNvPr>
            <p:cNvSpPr txBox="1"/>
            <p:nvPr/>
          </p:nvSpPr>
          <p:spPr>
            <a:xfrm>
              <a:off x="3930144" y="4509623"/>
              <a:ext cx="1133912" cy="261610"/>
            </a:xfrm>
            <a:prstGeom prst="rect">
              <a:avLst/>
            </a:prstGeom>
            <a:noFill/>
          </p:spPr>
          <p:txBody>
            <a:bodyPr wrap="square">
              <a:spAutoFit/>
            </a:bodyPr>
            <a:lstStyle/>
            <a:p>
              <a:pPr algn="ctr"/>
              <a:r>
                <a:rPr lang="en-GB" altLang="zh-CN" sz="1100" b="1" kern="100" dirty="0">
                  <a:solidFill>
                    <a:srgbClr val="346182"/>
                  </a:solidFill>
                  <a:effectLst/>
                  <a:latin typeface="微软雅黑" panose="020B0503020204020204" pitchFamily="34" charset="-122"/>
                  <a:ea typeface="微软雅黑" panose="020B0503020204020204" pitchFamily="34" charset="-122"/>
                </a:rPr>
                <a:t>70</a:t>
              </a:r>
              <a:r>
                <a:rPr lang="en-GB" altLang="zh-CN" sz="1100" b="1"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r>
                <a:rPr lang="en-GB" altLang="zh-CN" sz="1100" b="1" kern="100" dirty="0">
                  <a:solidFill>
                    <a:srgbClr val="346182"/>
                  </a:solidFill>
                  <a:effectLst/>
                  <a:latin typeface="微软雅黑" panose="020B0503020204020204" pitchFamily="34" charset="-122"/>
                  <a:ea typeface="微软雅黑" panose="020B0503020204020204" pitchFamily="34" charset="-122"/>
                </a:rPr>
                <a:t>-</a:t>
              </a:r>
              <a:r>
                <a:rPr lang="en-GB" altLang="zh-CN" sz="1100" b="1" kern="100" dirty="0" err="1">
                  <a:solidFill>
                    <a:srgbClr val="346182"/>
                  </a:solidFill>
                  <a:effectLst/>
                  <a:latin typeface="微软雅黑" panose="020B0503020204020204" pitchFamily="34" charset="-122"/>
                  <a:ea typeface="微软雅黑" panose="020B0503020204020204" pitchFamily="34" charset="-122"/>
                </a:rPr>
                <a:t>CoS-FM</a:t>
              </a:r>
              <a:r>
                <a:rPr lang="en-GB" altLang="zh-CN" sz="1100" b="1" kern="100" baseline="30000" dirty="0" err="1">
                  <a:solidFill>
                    <a:srgbClr val="346182"/>
                  </a:solidFill>
                  <a:effectLst/>
                  <a:latin typeface="微软雅黑" panose="020B0503020204020204" pitchFamily="34" charset="-122"/>
                  <a:ea typeface="微软雅黑" panose="020B0503020204020204" pitchFamily="34" charset="-122"/>
                </a:rPr>
                <a:t>a</a:t>
              </a:r>
              <a:endParaRPr lang="zh-CN" altLang="en-US" sz="1100" b="1" dirty="0">
                <a:solidFill>
                  <a:srgbClr val="346182"/>
                </a:solidFill>
                <a:latin typeface="微软雅黑" panose="020B0503020204020204" pitchFamily="34" charset="-122"/>
                <a:ea typeface="微软雅黑" panose="020B0503020204020204" pitchFamily="34" charset="-122"/>
              </a:endParaRPr>
            </a:p>
          </p:txBody>
        </p:sp>
        <p:pic>
          <p:nvPicPr>
            <p:cNvPr id="27" name="图片 26">
              <a:extLst>
                <a:ext uri="{FF2B5EF4-FFF2-40B4-BE49-F238E27FC236}">
                  <a16:creationId xmlns:a16="http://schemas.microsoft.com/office/drawing/2014/main" id="{2A9761DE-D7BC-4740-9C15-023096ACF619}"/>
                </a:ext>
              </a:extLst>
            </p:cNvPr>
            <p:cNvPicPr>
              <a:picLocks noChangeAspect="1"/>
            </p:cNvPicPr>
            <p:nvPr/>
          </p:nvPicPr>
          <p:blipFill>
            <a:blip r:embed="rId6"/>
            <a:stretch>
              <a:fillRect/>
            </a:stretch>
          </p:blipFill>
          <p:spPr>
            <a:xfrm>
              <a:off x="3644300" y="6034266"/>
              <a:ext cx="288090" cy="289741"/>
            </a:xfrm>
            <a:prstGeom prst="rect">
              <a:avLst/>
            </a:prstGeom>
          </p:spPr>
        </p:pic>
      </p:grpSp>
      <p:pic>
        <p:nvPicPr>
          <p:cNvPr id="11" name="图片 10">
            <a:extLst>
              <a:ext uri="{FF2B5EF4-FFF2-40B4-BE49-F238E27FC236}">
                <a16:creationId xmlns:a16="http://schemas.microsoft.com/office/drawing/2014/main" id="{BA9ED7CC-CA3D-4535-B0B7-81E3CB195017}"/>
              </a:ext>
            </a:extLst>
          </p:cNvPr>
          <p:cNvPicPr>
            <a:picLocks noChangeAspect="1"/>
          </p:cNvPicPr>
          <p:nvPr/>
        </p:nvPicPr>
        <p:blipFill>
          <a:blip r:embed="rId8"/>
          <a:stretch>
            <a:fillRect/>
          </a:stretch>
        </p:blipFill>
        <p:spPr>
          <a:xfrm>
            <a:off x="611560" y="4437112"/>
            <a:ext cx="2628028" cy="2135794"/>
          </a:xfrm>
          <a:prstGeom prst="rect">
            <a:avLst/>
          </a:prstGeom>
          <a:ln w="19050">
            <a:solidFill>
              <a:srgbClr val="00B050"/>
            </a:solidFill>
            <a:prstDash val="dash"/>
          </a:ln>
        </p:spPr>
      </p:pic>
      <p:cxnSp>
        <p:nvCxnSpPr>
          <p:cNvPr id="30" name="直接连接符 29">
            <a:extLst>
              <a:ext uri="{FF2B5EF4-FFF2-40B4-BE49-F238E27FC236}">
                <a16:creationId xmlns:a16="http://schemas.microsoft.com/office/drawing/2014/main" id="{4F2206C8-7D7C-8946-7E95-717809975221}"/>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平行四边形 30">
            <a:extLst>
              <a:ext uri="{FF2B5EF4-FFF2-40B4-BE49-F238E27FC236}">
                <a16:creationId xmlns:a16="http://schemas.microsoft.com/office/drawing/2014/main" id="{8EB98D20-85E6-0636-1F81-131DAF8A5F4C}"/>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41">
            <a:extLst>
              <a:ext uri="{FF2B5EF4-FFF2-40B4-BE49-F238E27FC236}">
                <a16:creationId xmlns:a16="http://schemas.microsoft.com/office/drawing/2014/main" id="{A2A0C7BD-A8ED-1FED-2E2A-834A492D3BFE}"/>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42D11321-FBAA-8B6C-0006-18A04CE58A9A}"/>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最新工作</a:t>
            </a:r>
          </a:p>
        </p:txBody>
      </p:sp>
    </p:spTree>
    <p:extLst>
      <p:ext uri="{BB962C8B-B14F-4D97-AF65-F5344CB8AC3E}">
        <p14:creationId xmlns:p14="http://schemas.microsoft.com/office/powerpoint/2010/main" val="349141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1000"/>
                                        <p:tgtEl>
                                          <p:spTgt spid="19"/>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par>
                                <p:cTn id="12" presetID="4"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ox(in)">
                                      <p:cBhvr>
                                        <p:cTn id="14" dur="1000"/>
                                        <p:tgtEl>
                                          <p:spTgt spid="5"/>
                                        </p:tgtEl>
                                      </p:cBhvr>
                                    </p:animEffect>
                                  </p:childTnLst>
                                </p:cTn>
                              </p:par>
                            </p:childTnLst>
                          </p:cTn>
                        </p:par>
                        <p:par>
                          <p:cTn id="15" fill="hold">
                            <p:stCondLst>
                              <p:cond delay="2000"/>
                            </p:stCondLst>
                            <p:childTnLst>
                              <p:par>
                                <p:cTn id="16" presetID="47"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1000"/>
                                        <p:tgtEl>
                                          <p:spTgt spid="18"/>
                                        </p:tgtEl>
                                      </p:cBhvr>
                                    </p:animEffect>
                                  </p:childTnLst>
                                </p:cTn>
                              </p:par>
                            </p:childTnLst>
                          </p:cTn>
                        </p:par>
                        <p:par>
                          <p:cTn id="26" fill="hold">
                            <p:stCondLst>
                              <p:cond delay="1000"/>
                            </p:stCondLst>
                            <p:childTnLst>
                              <p:par>
                                <p:cTn id="27" presetID="22" presetClass="entr" presetSubtype="2"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right)">
                                      <p:cBhvr>
                                        <p:cTn id="29" dur="500"/>
                                        <p:tgtEl>
                                          <p:spTgt spid="21"/>
                                        </p:tgtEl>
                                      </p:cBhvr>
                                    </p:animEffect>
                                  </p:childTnLst>
                                </p:cTn>
                              </p:par>
                              <p:par>
                                <p:cTn id="30" presetID="4"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1000"/>
                                        <p:tgtEl>
                                          <p:spTgt spid="11"/>
                                        </p:tgtEl>
                                      </p:cBhvr>
                                    </p:animEffect>
                                  </p:childTnLst>
                                </p:cTn>
                              </p:par>
                            </p:childTnLst>
                          </p:cTn>
                        </p:par>
                        <p:par>
                          <p:cTn id="33" fill="hold">
                            <p:stCondLst>
                              <p:cond delay="2000"/>
                            </p:stCondLst>
                            <p:childTnLst>
                              <p:par>
                                <p:cTn id="34" presetID="47"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3A14D3F2-8156-436B-805D-03C743BD0DDF}"/>
              </a:ext>
            </a:extLst>
          </p:cNvPr>
          <p:cNvSpPr txBox="1"/>
          <p:nvPr/>
        </p:nvSpPr>
        <p:spPr>
          <a:xfrm>
            <a:off x="361594" y="928562"/>
            <a:ext cx="7568418" cy="461665"/>
          </a:xfrm>
          <a:prstGeom prst="rect">
            <a:avLst/>
          </a:prstGeom>
          <a:noFill/>
        </p:spPr>
        <p:txBody>
          <a:bodyPr wrap="square">
            <a:spAutoFit/>
          </a:bodyPr>
          <a:lstStyle/>
          <a:p>
            <a:pPr marL="342900" indent="-342900">
              <a:buFont typeface="Wingdings" panose="05000000000000000000" pitchFamily="2" charset="2"/>
              <a:buChar char="u"/>
            </a:pPr>
            <a:r>
              <a:rPr lang="zh-CN" altLang="en-US" sz="2400" b="1" dirty="0">
                <a:solidFill>
                  <a:srgbClr val="346182"/>
                </a:solidFill>
              </a:rPr>
              <a:t>宏观磁性随压力的变化</a:t>
            </a:r>
          </a:p>
        </p:txBody>
      </p:sp>
      <p:grpSp>
        <p:nvGrpSpPr>
          <p:cNvPr id="2" name="组合 1">
            <a:extLst>
              <a:ext uri="{FF2B5EF4-FFF2-40B4-BE49-F238E27FC236}">
                <a16:creationId xmlns:a16="http://schemas.microsoft.com/office/drawing/2014/main" id="{C4927CD6-4FE9-41E9-AD93-4EFD13738FB6}"/>
              </a:ext>
            </a:extLst>
          </p:cNvPr>
          <p:cNvGrpSpPr/>
          <p:nvPr/>
        </p:nvGrpSpPr>
        <p:grpSpPr>
          <a:xfrm>
            <a:off x="5381109" y="1390227"/>
            <a:ext cx="3312858" cy="5414718"/>
            <a:chOff x="5381109" y="1390227"/>
            <a:chExt cx="3312858" cy="5414718"/>
          </a:xfrm>
        </p:grpSpPr>
        <p:pic>
          <p:nvPicPr>
            <p:cNvPr id="31" name="图片 30">
              <a:extLst>
                <a:ext uri="{FF2B5EF4-FFF2-40B4-BE49-F238E27FC236}">
                  <a16:creationId xmlns:a16="http://schemas.microsoft.com/office/drawing/2014/main" id="{58EC2144-9ED6-4B98-B789-3FBF89E8F599}"/>
                </a:ext>
              </a:extLst>
            </p:cNvPr>
            <p:cNvPicPr/>
            <p:nvPr/>
          </p:nvPicPr>
          <p:blipFill>
            <a:blip r:embed="rId3"/>
            <a:stretch>
              <a:fillRect/>
            </a:stretch>
          </p:blipFill>
          <p:spPr>
            <a:xfrm>
              <a:off x="5381109" y="1390227"/>
              <a:ext cx="3312858" cy="5414718"/>
            </a:xfrm>
            <a:prstGeom prst="rect">
              <a:avLst/>
            </a:prstGeom>
          </p:spPr>
        </p:pic>
        <p:sp>
          <p:nvSpPr>
            <p:cNvPr id="32" name="矩形 31">
              <a:extLst>
                <a:ext uri="{FF2B5EF4-FFF2-40B4-BE49-F238E27FC236}">
                  <a16:creationId xmlns:a16="http://schemas.microsoft.com/office/drawing/2014/main" id="{A4E51AC7-D9B8-4EA0-A7A5-1990086FDED9}"/>
                </a:ext>
              </a:extLst>
            </p:cNvPr>
            <p:cNvSpPr/>
            <p:nvPr/>
          </p:nvSpPr>
          <p:spPr>
            <a:xfrm>
              <a:off x="5786766" y="5467773"/>
              <a:ext cx="1233506" cy="913555"/>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4B5ED5D2-7C8F-4634-806E-FDC616DBA4DC}"/>
                </a:ext>
              </a:extLst>
            </p:cNvPr>
            <p:cNvSpPr/>
            <p:nvPr/>
          </p:nvSpPr>
          <p:spPr>
            <a:xfrm>
              <a:off x="5792803" y="1568416"/>
              <a:ext cx="1227469" cy="286869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a:extLst>
              <a:ext uri="{FF2B5EF4-FFF2-40B4-BE49-F238E27FC236}">
                <a16:creationId xmlns:a16="http://schemas.microsoft.com/office/drawing/2014/main" id="{0A02422A-3AFC-49DE-B7C6-D29CF9F37A78}"/>
              </a:ext>
            </a:extLst>
          </p:cNvPr>
          <p:cNvGrpSpPr/>
          <p:nvPr/>
        </p:nvGrpSpPr>
        <p:grpSpPr>
          <a:xfrm>
            <a:off x="3366607" y="1268006"/>
            <a:ext cx="5525873" cy="816372"/>
            <a:chOff x="3304969" y="1251239"/>
            <a:chExt cx="5525873" cy="816372"/>
          </a:xfrm>
        </p:grpSpPr>
        <p:sp>
          <p:nvSpPr>
            <p:cNvPr id="35" name="矩形 34">
              <a:extLst>
                <a:ext uri="{FF2B5EF4-FFF2-40B4-BE49-F238E27FC236}">
                  <a16:creationId xmlns:a16="http://schemas.microsoft.com/office/drawing/2014/main" id="{8CD08292-545B-40CF-8485-01A95DC8577F}"/>
                </a:ext>
              </a:extLst>
            </p:cNvPr>
            <p:cNvSpPr/>
            <p:nvPr/>
          </p:nvSpPr>
          <p:spPr>
            <a:xfrm>
              <a:off x="4697275" y="1251239"/>
              <a:ext cx="4133567" cy="523220"/>
            </a:xfrm>
            <a:prstGeom prst="rect">
              <a:avLst/>
            </a:prstGeom>
            <a:ln w="28575">
              <a:solidFill>
                <a:srgbClr val="346182"/>
              </a:solidFill>
            </a:ln>
          </p:spPr>
          <p:txBody>
            <a:bodyPr wrap="none">
              <a:spAutoFit/>
            </a:bodyPr>
            <a:lstStyle/>
            <a:p>
              <a:pPr algn="ctr"/>
              <a:r>
                <a:rPr lang="en-US" altLang="zh-CN" sz="2800" dirty="0">
                  <a:solidFill>
                    <a:srgbClr val="346182"/>
                  </a:solidFill>
                  <a:latin typeface="Times New Roman" panose="02020603050405020304" pitchFamily="18" charset="0"/>
                  <a:cs typeface="Times New Roman" panose="02020603050405020304" pitchFamily="18" charset="0"/>
                </a:rPr>
                <a:t>ΔM</a:t>
              </a:r>
              <a:r>
                <a:rPr lang="en-US" altLang="zh-CN" sz="2800" baseline="-25000" dirty="0">
                  <a:solidFill>
                    <a:srgbClr val="346182"/>
                  </a:solidFill>
                  <a:latin typeface="Times New Roman" panose="02020603050405020304" pitchFamily="18" charset="0"/>
                  <a:cs typeface="Times New Roman" panose="02020603050405020304" pitchFamily="18" charset="0"/>
                </a:rPr>
                <a:t>HP</a:t>
              </a:r>
              <a:r>
                <a:rPr lang="en-US" altLang="zh-CN" sz="2800" dirty="0">
                  <a:solidFill>
                    <a:srgbClr val="346182"/>
                  </a:solidFill>
                  <a:latin typeface="Times New Roman" panose="02020603050405020304" pitchFamily="18" charset="0"/>
                  <a:cs typeface="Times New Roman" panose="02020603050405020304" pitchFamily="18" charset="0"/>
                </a:rPr>
                <a:t> = M(H, P)−M(H, P</a:t>
              </a:r>
              <a:r>
                <a:rPr lang="en-US" altLang="zh-CN" sz="2800" baseline="-25000" dirty="0">
                  <a:solidFill>
                    <a:srgbClr val="346182"/>
                  </a:solidFill>
                  <a:latin typeface="Times New Roman" panose="02020603050405020304" pitchFamily="18" charset="0"/>
                  <a:cs typeface="Times New Roman" panose="02020603050405020304" pitchFamily="18" charset="0"/>
                </a:rPr>
                <a:t>0</a:t>
              </a:r>
              <a:r>
                <a:rPr lang="en-US" altLang="zh-CN" sz="2800" dirty="0">
                  <a:solidFill>
                    <a:srgbClr val="346182"/>
                  </a:solidFill>
                  <a:latin typeface="Times New Roman" panose="02020603050405020304" pitchFamily="18" charset="0"/>
                  <a:cs typeface="Times New Roman" panose="02020603050405020304" pitchFamily="18" charset="0"/>
                </a:rPr>
                <a:t>)</a:t>
              </a:r>
            </a:p>
          </p:txBody>
        </p:sp>
        <p:cxnSp>
          <p:nvCxnSpPr>
            <p:cNvPr id="36" name="直接箭头连接符 35">
              <a:extLst>
                <a:ext uri="{FF2B5EF4-FFF2-40B4-BE49-F238E27FC236}">
                  <a16:creationId xmlns:a16="http://schemas.microsoft.com/office/drawing/2014/main" id="{79A8F8C1-8F50-4861-8B43-8299B520ACBF}"/>
                </a:ext>
              </a:extLst>
            </p:cNvPr>
            <p:cNvCxnSpPr>
              <a:cxnSpLocks/>
              <a:stCxn id="35" idx="1"/>
            </p:cNvCxnSpPr>
            <p:nvPr/>
          </p:nvCxnSpPr>
          <p:spPr>
            <a:xfrm flipH="1">
              <a:off x="3304969" y="1512849"/>
              <a:ext cx="1392306" cy="554762"/>
            </a:xfrm>
            <a:prstGeom prst="straightConnector1">
              <a:avLst/>
            </a:prstGeom>
            <a:ln w="22225">
              <a:solidFill>
                <a:srgbClr val="346182"/>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3" name="矩形: 圆角 2">
            <a:extLst>
              <a:ext uri="{FF2B5EF4-FFF2-40B4-BE49-F238E27FC236}">
                <a16:creationId xmlns:a16="http://schemas.microsoft.com/office/drawing/2014/main" id="{FEA36F22-6153-4869-904C-31CF45CC9115}"/>
              </a:ext>
            </a:extLst>
          </p:cNvPr>
          <p:cNvSpPr/>
          <p:nvPr/>
        </p:nvSpPr>
        <p:spPr>
          <a:xfrm>
            <a:off x="818214" y="1617875"/>
            <a:ext cx="225394" cy="3899357"/>
          </a:xfrm>
          <a:prstGeom prst="roundRect">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圆角 36">
            <a:extLst>
              <a:ext uri="{FF2B5EF4-FFF2-40B4-BE49-F238E27FC236}">
                <a16:creationId xmlns:a16="http://schemas.microsoft.com/office/drawing/2014/main" id="{E2D30A66-719A-4E36-A6E2-D1C31689BEAC}"/>
              </a:ext>
            </a:extLst>
          </p:cNvPr>
          <p:cNvSpPr/>
          <p:nvPr/>
        </p:nvSpPr>
        <p:spPr>
          <a:xfrm>
            <a:off x="1259632" y="1628800"/>
            <a:ext cx="767932" cy="4814053"/>
          </a:xfrm>
          <a:prstGeom prst="roundRect">
            <a:avLst/>
          </a:prstGeom>
          <a:solidFill>
            <a:srgbClr val="00B05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 name="组合 37">
            <a:extLst>
              <a:ext uri="{FF2B5EF4-FFF2-40B4-BE49-F238E27FC236}">
                <a16:creationId xmlns:a16="http://schemas.microsoft.com/office/drawing/2014/main" id="{62334879-B17B-42A3-9861-86C8B4429948}"/>
              </a:ext>
            </a:extLst>
          </p:cNvPr>
          <p:cNvGrpSpPr/>
          <p:nvPr/>
        </p:nvGrpSpPr>
        <p:grpSpPr>
          <a:xfrm>
            <a:off x="4355976" y="2094002"/>
            <a:ext cx="4648685" cy="4745309"/>
            <a:chOff x="4355976" y="2094002"/>
            <a:chExt cx="4648685" cy="4745309"/>
          </a:xfrm>
        </p:grpSpPr>
        <p:grpSp>
          <p:nvGrpSpPr>
            <p:cNvPr id="39" name="组合 38">
              <a:extLst>
                <a:ext uri="{FF2B5EF4-FFF2-40B4-BE49-F238E27FC236}">
                  <a16:creationId xmlns:a16="http://schemas.microsoft.com/office/drawing/2014/main" id="{DFCF860D-B747-44EA-BD00-26263DACBE53}"/>
                </a:ext>
              </a:extLst>
            </p:cNvPr>
            <p:cNvGrpSpPr/>
            <p:nvPr/>
          </p:nvGrpSpPr>
          <p:grpSpPr>
            <a:xfrm>
              <a:off x="4355976" y="2094002"/>
              <a:ext cx="4648685" cy="4745309"/>
              <a:chOff x="4355976" y="2094002"/>
              <a:chExt cx="4648685" cy="4745309"/>
            </a:xfrm>
          </p:grpSpPr>
          <p:pic>
            <p:nvPicPr>
              <p:cNvPr id="41" name="图片 40">
                <a:extLst>
                  <a:ext uri="{FF2B5EF4-FFF2-40B4-BE49-F238E27FC236}">
                    <a16:creationId xmlns:a16="http://schemas.microsoft.com/office/drawing/2014/main" id="{E9E6AC38-ACD6-4C1B-B3E6-610EECD3A462}"/>
                  </a:ext>
                </a:extLst>
              </p:cNvPr>
              <p:cNvPicPr/>
              <p:nvPr/>
            </p:nvPicPr>
            <p:blipFill>
              <a:blip r:embed="rId4" cstate="print">
                <a:extLst>
                  <a:ext uri="{28A0092B-C50C-407E-A947-70E740481C1C}">
                    <a14:useLocalDpi xmlns:a14="http://schemas.microsoft.com/office/drawing/2010/main" val="0"/>
                  </a:ext>
                </a:extLst>
              </a:blip>
              <a:srcRect l="5288" r="7389" b="8309"/>
              <a:stretch>
                <a:fillRect/>
              </a:stretch>
            </p:blipFill>
            <p:spPr>
              <a:xfrm>
                <a:off x="4355976" y="2930923"/>
                <a:ext cx="4648685" cy="3908388"/>
              </a:xfrm>
              <a:prstGeom prst="rect">
                <a:avLst/>
              </a:prstGeom>
              <a:noFill/>
              <a:ln>
                <a:noFill/>
              </a:ln>
            </p:spPr>
          </p:pic>
          <p:cxnSp>
            <p:nvCxnSpPr>
              <p:cNvPr id="42" name="直接箭头连接符 41">
                <a:extLst>
                  <a:ext uri="{FF2B5EF4-FFF2-40B4-BE49-F238E27FC236}">
                    <a16:creationId xmlns:a16="http://schemas.microsoft.com/office/drawing/2014/main" id="{57B3335C-5B5F-494D-91FC-966D9240BD72}"/>
                  </a:ext>
                </a:extLst>
              </p:cNvPr>
              <p:cNvCxnSpPr>
                <a:cxnSpLocks/>
              </p:cNvCxnSpPr>
              <p:nvPr/>
            </p:nvCxnSpPr>
            <p:spPr>
              <a:xfrm flipH="1">
                <a:off x="6764057" y="2629022"/>
                <a:ext cx="2191" cy="501806"/>
              </a:xfrm>
              <a:prstGeom prst="straightConnector1">
                <a:avLst/>
              </a:prstGeom>
              <a:ln w="22225">
                <a:solidFill>
                  <a:srgbClr val="346182"/>
                </a:solidFill>
                <a:tailEnd type="stealth" w="lg" len="lg"/>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3F4EEF7B-7878-4AF1-82D9-FCF0C328E60D}"/>
                  </a:ext>
                </a:extLst>
              </p:cNvPr>
              <p:cNvSpPr txBox="1"/>
              <p:nvPr/>
            </p:nvSpPr>
            <p:spPr>
              <a:xfrm>
                <a:off x="5430144" y="2094002"/>
                <a:ext cx="2667826" cy="523220"/>
              </a:xfrm>
              <a:prstGeom prst="rect">
                <a:avLst/>
              </a:prstGeom>
              <a:noFill/>
              <a:ln w="28575">
                <a:solidFill>
                  <a:srgbClr val="346182"/>
                </a:solidFill>
              </a:ln>
            </p:spPr>
            <p:txBody>
              <a:bodyPr wrap="square">
                <a:spAutoFit/>
              </a:bodyPr>
              <a:lstStyle/>
              <a:p>
                <a:pPr algn="ctr"/>
                <a:r>
                  <a:rPr lang="en-US" altLang="zh-CN" sz="2800" dirty="0">
                    <a:solidFill>
                      <a:srgbClr val="346182"/>
                    </a:solidFill>
                    <a:latin typeface="Times New Roman" panose="02020603050405020304" pitchFamily="18" charset="0"/>
                    <a:cs typeface="Times New Roman" panose="02020603050405020304" pitchFamily="18" charset="0"/>
                  </a:rPr>
                  <a:t>d = |ΔM</a:t>
                </a:r>
                <a:r>
                  <a:rPr lang="en-US" altLang="zh-CN" sz="2800" baseline="-25000" dirty="0">
                    <a:solidFill>
                      <a:srgbClr val="346182"/>
                    </a:solidFill>
                    <a:latin typeface="Times New Roman" panose="02020603050405020304" pitchFamily="18" charset="0"/>
                    <a:cs typeface="Times New Roman" panose="02020603050405020304" pitchFamily="18" charset="0"/>
                  </a:rPr>
                  <a:t>HP</a:t>
                </a:r>
                <a:r>
                  <a:rPr lang="en-US" altLang="zh-CN" sz="2800" dirty="0">
                    <a:solidFill>
                      <a:srgbClr val="346182"/>
                    </a:solidFill>
                    <a:latin typeface="Times New Roman" panose="02020603050405020304" pitchFamily="18" charset="0"/>
                    <a:cs typeface="Times New Roman" panose="02020603050405020304" pitchFamily="18" charset="0"/>
                  </a:rPr>
                  <a:t>/</a:t>
                </a:r>
                <a:r>
                  <a:rPr lang="en-US" altLang="zh-CN" sz="2800" dirty="0" err="1">
                    <a:solidFill>
                      <a:srgbClr val="346182"/>
                    </a:solidFill>
                    <a:latin typeface="Times New Roman" panose="02020603050405020304" pitchFamily="18" charset="0"/>
                    <a:cs typeface="Times New Roman" panose="02020603050405020304" pitchFamily="18" charset="0"/>
                  </a:rPr>
                  <a:t>Δσ|</a:t>
                </a:r>
                <a:r>
                  <a:rPr lang="en-US" altLang="zh-CN" sz="2800" baseline="-25000" dirty="0" err="1">
                    <a:solidFill>
                      <a:srgbClr val="346182"/>
                    </a:solidFill>
                    <a:latin typeface="Times New Roman" panose="02020603050405020304" pitchFamily="18" charset="0"/>
                    <a:cs typeface="Times New Roman" panose="02020603050405020304" pitchFamily="18" charset="0"/>
                  </a:rPr>
                  <a:t>H</a:t>
                </a:r>
                <a:endParaRPr lang="zh-CN" altLang="en-US" sz="2800" dirty="0">
                  <a:solidFill>
                    <a:srgbClr val="346182"/>
                  </a:solidFill>
                  <a:latin typeface="Times New Roman" panose="02020603050405020304" pitchFamily="18" charset="0"/>
                  <a:cs typeface="Times New Roman" panose="02020603050405020304" pitchFamily="18" charset="0"/>
                </a:endParaRPr>
              </a:p>
            </p:txBody>
          </p:sp>
        </p:grpSp>
        <p:sp>
          <p:nvSpPr>
            <p:cNvPr id="40" name="矩形 39">
              <a:extLst>
                <a:ext uri="{FF2B5EF4-FFF2-40B4-BE49-F238E27FC236}">
                  <a16:creationId xmlns:a16="http://schemas.microsoft.com/office/drawing/2014/main" id="{1E902280-AB77-4C1D-8F0E-850784E64F39}"/>
                </a:ext>
              </a:extLst>
            </p:cNvPr>
            <p:cNvSpPr/>
            <p:nvPr/>
          </p:nvSpPr>
          <p:spPr>
            <a:xfrm>
              <a:off x="5769234" y="5320491"/>
              <a:ext cx="1989647" cy="369332"/>
            </a:xfrm>
            <a:prstGeom prst="rect">
              <a:avLst/>
            </a:prstGeom>
          </p:spPr>
          <p:txBody>
            <a:bodyPr wrap="none">
              <a:spAutoFit/>
            </a:bodyPr>
            <a:lstStyle/>
            <a:p>
              <a:r>
                <a:rPr lang="en-US" altLang="zh-CN" b="1" dirty="0">
                  <a:solidFill>
                    <a:srgbClr val="0070C0"/>
                  </a:solidFill>
                </a:rPr>
                <a:t>1.92 emu∙g</a:t>
              </a:r>
              <a:r>
                <a:rPr lang="en-US" altLang="zh-CN" b="1" baseline="30000" dirty="0">
                  <a:solidFill>
                    <a:srgbClr val="0070C0"/>
                  </a:solidFill>
                </a:rPr>
                <a:t>-1</a:t>
              </a:r>
              <a:r>
                <a:rPr lang="en-US" altLang="zh-CN" b="1" dirty="0">
                  <a:solidFill>
                    <a:srgbClr val="0070C0"/>
                  </a:solidFill>
                </a:rPr>
                <a:t>∙kbar</a:t>
              </a:r>
              <a:r>
                <a:rPr lang="en-US" altLang="zh-CN" b="1" baseline="30000" dirty="0">
                  <a:solidFill>
                    <a:srgbClr val="0070C0"/>
                  </a:solidFill>
                </a:rPr>
                <a:t>-1</a:t>
              </a:r>
              <a:endParaRPr lang="zh-CN" altLang="en-US" dirty="0">
                <a:solidFill>
                  <a:srgbClr val="0070C0"/>
                </a:solidFill>
              </a:endParaRPr>
            </a:p>
          </p:txBody>
        </p:sp>
      </p:grpSp>
      <p:grpSp>
        <p:nvGrpSpPr>
          <p:cNvPr id="44" name="组合 43">
            <a:extLst>
              <a:ext uri="{FF2B5EF4-FFF2-40B4-BE49-F238E27FC236}">
                <a16:creationId xmlns:a16="http://schemas.microsoft.com/office/drawing/2014/main" id="{0372C632-2A9B-4990-AF71-2148D0443A69}"/>
              </a:ext>
            </a:extLst>
          </p:cNvPr>
          <p:cNvGrpSpPr/>
          <p:nvPr/>
        </p:nvGrpSpPr>
        <p:grpSpPr>
          <a:xfrm>
            <a:off x="1043608" y="3573016"/>
            <a:ext cx="6032754" cy="1269817"/>
            <a:chOff x="1015707" y="3676140"/>
            <a:chExt cx="6060655" cy="1166693"/>
          </a:xfrm>
        </p:grpSpPr>
        <p:sp>
          <p:nvSpPr>
            <p:cNvPr id="45" name="矩形 44">
              <a:extLst>
                <a:ext uri="{FF2B5EF4-FFF2-40B4-BE49-F238E27FC236}">
                  <a16:creationId xmlns:a16="http://schemas.microsoft.com/office/drawing/2014/main" id="{B9235819-6A32-4AA3-BF8B-74BFA3F2585F}"/>
                </a:ext>
              </a:extLst>
            </p:cNvPr>
            <p:cNvSpPr/>
            <p:nvPr/>
          </p:nvSpPr>
          <p:spPr>
            <a:xfrm>
              <a:off x="5111337" y="4473501"/>
              <a:ext cx="1965025" cy="369332"/>
            </a:xfrm>
            <a:prstGeom prst="rect">
              <a:avLst/>
            </a:prstGeom>
          </p:spPr>
          <p:txBody>
            <a:bodyPr wrap="none">
              <a:spAutoFit/>
            </a:bodyPr>
            <a:lstStyle/>
            <a:p>
              <a:r>
                <a:rPr lang="en-US" altLang="zh-CN" b="1" dirty="0">
                  <a:solidFill>
                    <a:srgbClr val="FF0000"/>
                  </a:solidFill>
                  <a:latin typeface="Times New Roman" panose="02020603050405020304" pitchFamily="18" charset="0"/>
                </a:rPr>
                <a:t>5.34emu∙g</a:t>
              </a:r>
              <a:r>
                <a:rPr lang="en-US" altLang="zh-CN" b="1" baseline="30000" dirty="0">
                  <a:solidFill>
                    <a:srgbClr val="FF0000"/>
                  </a:solidFill>
                  <a:latin typeface="Times New Roman" panose="02020603050405020304" pitchFamily="18" charset="0"/>
                </a:rPr>
                <a:t>-1</a:t>
              </a:r>
              <a:r>
                <a:rPr lang="en-US" altLang="zh-CN" b="1" dirty="0">
                  <a:solidFill>
                    <a:srgbClr val="FF0000"/>
                  </a:solidFill>
                  <a:latin typeface="Times New Roman" panose="02020603050405020304" pitchFamily="18" charset="0"/>
                </a:rPr>
                <a:t>∙kbar</a:t>
              </a:r>
              <a:r>
                <a:rPr lang="en-US" altLang="zh-CN" b="1" baseline="30000" dirty="0">
                  <a:solidFill>
                    <a:srgbClr val="FF0000"/>
                  </a:solidFill>
                  <a:latin typeface="Times New Roman" panose="02020603050405020304" pitchFamily="18" charset="0"/>
                </a:rPr>
                <a:t>-1</a:t>
              </a:r>
              <a:endParaRPr lang="zh-CN" altLang="en-US" b="1" dirty="0">
                <a:solidFill>
                  <a:srgbClr val="FF0000"/>
                </a:solidFill>
              </a:endParaRPr>
            </a:p>
          </p:txBody>
        </p:sp>
        <p:cxnSp>
          <p:nvCxnSpPr>
            <p:cNvPr id="46" name="直接箭头连接符 45">
              <a:extLst>
                <a:ext uri="{FF2B5EF4-FFF2-40B4-BE49-F238E27FC236}">
                  <a16:creationId xmlns:a16="http://schemas.microsoft.com/office/drawing/2014/main" id="{1724351C-B69D-41A8-8AB8-7221B562A6CE}"/>
                </a:ext>
              </a:extLst>
            </p:cNvPr>
            <p:cNvCxnSpPr>
              <a:cxnSpLocks/>
            </p:cNvCxnSpPr>
            <p:nvPr/>
          </p:nvCxnSpPr>
          <p:spPr>
            <a:xfrm>
              <a:off x="1015707" y="3676140"/>
              <a:ext cx="4132357" cy="1146016"/>
            </a:xfrm>
            <a:prstGeom prst="straightConnector1">
              <a:avLst/>
            </a:prstGeom>
            <a:ln w="222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id="{59AE5B2F-A5E8-471F-8217-A646034905B8}"/>
              </a:ext>
            </a:extLst>
          </p:cNvPr>
          <p:cNvGrpSpPr/>
          <p:nvPr/>
        </p:nvGrpSpPr>
        <p:grpSpPr>
          <a:xfrm>
            <a:off x="2027564" y="3183335"/>
            <a:ext cx="7114245" cy="1223155"/>
            <a:chOff x="1845521" y="3293550"/>
            <a:chExt cx="7325691" cy="1019047"/>
          </a:xfrm>
        </p:grpSpPr>
        <p:sp>
          <p:nvSpPr>
            <p:cNvPr id="48" name="矩形 47">
              <a:extLst>
                <a:ext uri="{FF2B5EF4-FFF2-40B4-BE49-F238E27FC236}">
                  <a16:creationId xmlns:a16="http://schemas.microsoft.com/office/drawing/2014/main" id="{C2C2D4BF-37AA-4366-B5EE-CCBDB5729E91}"/>
                </a:ext>
              </a:extLst>
            </p:cNvPr>
            <p:cNvSpPr/>
            <p:nvPr/>
          </p:nvSpPr>
          <p:spPr>
            <a:xfrm>
              <a:off x="7206187" y="3943265"/>
              <a:ext cx="1965025" cy="369332"/>
            </a:xfrm>
            <a:prstGeom prst="rect">
              <a:avLst/>
            </a:prstGeom>
          </p:spPr>
          <p:txBody>
            <a:bodyPr wrap="none">
              <a:spAutoFit/>
            </a:bodyPr>
            <a:lstStyle/>
            <a:p>
              <a:r>
                <a:rPr lang="en-US" altLang="zh-CN" b="1" dirty="0">
                  <a:solidFill>
                    <a:srgbClr val="00B050"/>
                  </a:solidFill>
                  <a:latin typeface="Times New Roman" panose="02020603050405020304" pitchFamily="18" charset="0"/>
                </a:rPr>
                <a:t>9.03emu∙g</a:t>
              </a:r>
              <a:r>
                <a:rPr lang="en-US" altLang="zh-CN" b="1" baseline="30000" dirty="0">
                  <a:solidFill>
                    <a:srgbClr val="00B050"/>
                  </a:solidFill>
                  <a:latin typeface="Times New Roman" panose="02020603050405020304" pitchFamily="18" charset="0"/>
                </a:rPr>
                <a:t>-1</a:t>
              </a:r>
              <a:r>
                <a:rPr lang="en-US" altLang="zh-CN" b="1" dirty="0">
                  <a:solidFill>
                    <a:srgbClr val="00B050"/>
                  </a:solidFill>
                  <a:latin typeface="Times New Roman" panose="02020603050405020304" pitchFamily="18" charset="0"/>
                </a:rPr>
                <a:t>∙kbar</a:t>
              </a:r>
              <a:r>
                <a:rPr lang="en-US" altLang="zh-CN" b="1" baseline="30000" dirty="0">
                  <a:solidFill>
                    <a:srgbClr val="00B050"/>
                  </a:solidFill>
                  <a:latin typeface="Times New Roman" panose="02020603050405020304" pitchFamily="18" charset="0"/>
                </a:rPr>
                <a:t>-1</a:t>
              </a:r>
              <a:endParaRPr lang="zh-CN" altLang="en-US" b="1" dirty="0">
                <a:solidFill>
                  <a:srgbClr val="00B050"/>
                </a:solidFill>
              </a:endParaRPr>
            </a:p>
          </p:txBody>
        </p:sp>
        <p:cxnSp>
          <p:nvCxnSpPr>
            <p:cNvPr id="49" name="直接箭头连接符 48">
              <a:extLst>
                <a:ext uri="{FF2B5EF4-FFF2-40B4-BE49-F238E27FC236}">
                  <a16:creationId xmlns:a16="http://schemas.microsoft.com/office/drawing/2014/main" id="{6BFE28F4-1AC3-41B8-8935-6BC5C408688B}"/>
                </a:ext>
              </a:extLst>
            </p:cNvPr>
            <p:cNvCxnSpPr>
              <a:cxnSpLocks/>
            </p:cNvCxnSpPr>
            <p:nvPr/>
          </p:nvCxnSpPr>
          <p:spPr>
            <a:xfrm>
              <a:off x="1845521" y="3293550"/>
              <a:ext cx="5681553" cy="628969"/>
            </a:xfrm>
            <a:prstGeom prst="straightConnector1">
              <a:avLst/>
            </a:prstGeom>
            <a:ln w="22225">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51" name="直接连接符 50">
            <a:extLst>
              <a:ext uri="{FF2B5EF4-FFF2-40B4-BE49-F238E27FC236}">
                <a16:creationId xmlns:a16="http://schemas.microsoft.com/office/drawing/2014/main" id="{F619D4F0-A71A-9A81-41DC-84F925BCA3B3}"/>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2" name="平行四边形 51">
            <a:extLst>
              <a:ext uri="{FF2B5EF4-FFF2-40B4-BE49-F238E27FC236}">
                <a16:creationId xmlns:a16="http://schemas.microsoft.com/office/drawing/2014/main" id="{68021B5E-CBFF-F6E7-8C44-852C6EF48F2B}"/>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41">
            <a:extLst>
              <a:ext uri="{FF2B5EF4-FFF2-40B4-BE49-F238E27FC236}">
                <a16:creationId xmlns:a16="http://schemas.microsoft.com/office/drawing/2014/main" id="{24424112-418C-B0ED-A748-7C37030E7374}"/>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54" name="矩形 53">
            <a:extLst>
              <a:ext uri="{FF2B5EF4-FFF2-40B4-BE49-F238E27FC236}">
                <a16:creationId xmlns:a16="http://schemas.microsoft.com/office/drawing/2014/main" id="{8F826C85-0FAD-765E-3100-FD32D3B85D74}"/>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最新工作</a:t>
            </a:r>
          </a:p>
        </p:txBody>
      </p:sp>
    </p:spTree>
    <p:extLst>
      <p:ext uri="{BB962C8B-B14F-4D97-AF65-F5344CB8AC3E}">
        <p14:creationId xmlns:p14="http://schemas.microsoft.com/office/powerpoint/2010/main" val="279162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94444E-6 -3.7037E-6 L -0.54531 0.00764 " pathEditMode="relative" rAng="0" ptsTypes="AA">
                                      <p:cBhvr>
                                        <p:cTn id="6" dur="2000" fill="hold"/>
                                        <p:tgtEl>
                                          <p:spTgt spid="2"/>
                                        </p:tgtEl>
                                        <p:attrNameLst>
                                          <p:attrName>ppt_x</p:attrName>
                                          <p:attrName>ppt_y</p:attrName>
                                        </p:attrNameLst>
                                      </p:cBhvr>
                                      <p:rCtr x="-27274" y="37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right)">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up)">
                                      <p:cBhvr>
                                        <p:cTn id="16" dur="500"/>
                                        <p:tgtEl>
                                          <p:spTgt spid="3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par>
                                <p:cTn id="28" presetID="22" presetClass="entr" presetSubtype="8"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left)">
                                      <p:cBhvr>
                                        <p:cTn id="3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3B90DCF-201C-4257-8E6C-C2F6C79577A3}"/>
              </a:ext>
            </a:extLst>
          </p:cNvPr>
          <p:cNvPicPr>
            <a:picLocks noChangeAspect="1"/>
          </p:cNvPicPr>
          <p:nvPr/>
        </p:nvPicPr>
        <p:blipFill>
          <a:blip r:embed="rId3"/>
          <a:stretch>
            <a:fillRect/>
          </a:stretch>
        </p:blipFill>
        <p:spPr>
          <a:xfrm>
            <a:off x="611560" y="1731939"/>
            <a:ext cx="2628028" cy="2189103"/>
          </a:xfrm>
          <a:prstGeom prst="rect">
            <a:avLst/>
          </a:prstGeom>
          <a:ln w="19050">
            <a:solidFill>
              <a:srgbClr val="FF0000"/>
            </a:solidFill>
            <a:prstDash val="dash"/>
          </a:ln>
        </p:spPr>
      </p:pic>
      <p:pic>
        <p:nvPicPr>
          <p:cNvPr id="18" name="图片 17">
            <a:extLst>
              <a:ext uri="{FF2B5EF4-FFF2-40B4-BE49-F238E27FC236}">
                <a16:creationId xmlns:a16="http://schemas.microsoft.com/office/drawing/2014/main" id="{54CC6B05-4127-47FD-9CDC-7A8006CFBBF2}"/>
              </a:ext>
            </a:extLst>
          </p:cNvPr>
          <p:cNvPicPr>
            <a:picLocks noChangeAspect="1"/>
          </p:cNvPicPr>
          <p:nvPr/>
        </p:nvPicPr>
        <p:blipFill>
          <a:blip r:embed="rId4"/>
          <a:stretch>
            <a:fillRect/>
          </a:stretch>
        </p:blipFill>
        <p:spPr>
          <a:xfrm>
            <a:off x="611560" y="4437112"/>
            <a:ext cx="2628028" cy="2135794"/>
          </a:xfrm>
          <a:prstGeom prst="rect">
            <a:avLst/>
          </a:prstGeom>
          <a:ln w="19050">
            <a:solidFill>
              <a:srgbClr val="00B050"/>
            </a:solidFill>
            <a:prstDash val="dash"/>
          </a:ln>
        </p:spPr>
      </p:pic>
      <p:sp>
        <p:nvSpPr>
          <p:cNvPr id="11" name="文本框 10">
            <a:extLst>
              <a:ext uri="{FF2B5EF4-FFF2-40B4-BE49-F238E27FC236}">
                <a16:creationId xmlns:a16="http://schemas.microsoft.com/office/drawing/2014/main" id="{3A14D3F2-8156-436B-805D-03C743BD0DDF}"/>
              </a:ext>
            </a:extLst>
          </p:cNvPr>
          <p:cNvSpPr txBox="1"/>
          <p:nvPr/>
        </p:nvSpPr>
        <p:spPr>
          <a:xfrm>
            <a:off x="361594" y="928562"/>
            <a:ext cx="7568418" cy="461665"/>
          </a:xfrm>
          <a:prstGeom prst="rect">
            <a:avLst/>
          </a:prstGeom>
          <a:noFill/>
        </p:spPr>
        <p:txBody>
          <a:bodyPr wrap="square">
            <a:spAutoFit/>
          </a:bodyPr>
          <a:lstStyle/>
          <a:p>
            <a:pPr marL="342900" indent="-342900">
              <a:buFont typeface="Wingdings" panose="05000000000000000000" pitchFamily="2" charset="2"/>
              <a:buChar char="u"/>
            </a:pPr>
            <a:r>
              <a:rPr lang="zh-CN" altLang="en-US" sz="2400" b="1" dirty="0">
                <a:solidFill>
                  <a:srgbClr val="346182"/>
                </a:solidFill>
              </a:rPr>
              <a:t>宏观磁性随压力的变化</a:t>
            </a:r>
          </a:p>
        </p:txBody>
      </p:sp>
      <p:grpSp>
        <p:nvGrpSpPr>
          <p:cNvPr id="28" name="组合 27">
            <a:extLst>
              <a:ext uri="{FF2B5EF4-FFF2-40B4-BE49-F238E27FC236}">
                <a16:creationId xmlns:a16="http://schemas.microsoft.com/office/drawing/2014/main" id="{4660154D-CF54-4860-A68C-166EF706ADD7}"/>
              </a:ext>
            </a:extLst>
          </p:cNvPr>
          <p:cNvGrpSpPr/>
          <p:nvPr/>
        </p:nvGrpSpPr>
        <p:grpSpPr>
          <a:xfrm>
            <a:off x="5381109" y="1390227"/>
            <a:ext cx="3312858" cy="5414718"/>
            <a:chOff x="5381109" y="1390227"/>
            <a:chExt cx="3312858" cy="5414718"/>
          </a:xfrm>
        </p:grpSpPr>
        <p:pic>
          <p:nvPicPr>
            <p:cNvPr id="29" name="图片 28">
              <a:extLst>
                <a:ext uri="{FF2B5EF4-FFF2-40B4-BE49-F238E27FC236}">
                  <a16:creationId xmlns:a16="http://schemas.microsoft.com/office/drawing/2014/main" id="{C2F6EB61-B448-43CD-9087-2E37F9CB357B}"/>
                </a:ext>
              </a:extLst>
            </p:cNvPr>
            <p:cNvPicPr/>
            <p:nvPr/>
          </p:nvPicPr>
          <p:blipFill>
            <a:blip r:embed="rId5"/>
            <a:stretch>
              <a:fillRect/>
            </a:stretch>
          </p:blipFill>
          <p:spPr>
            <a:xfrm>
              <a:off x="5381109" y="1390227"/>
              <a:ext cx="3312858" cy="5414718"/>
            </a:xfrm>
            <a:prstGeom prst="rect">
              <a:avLst/>
            </a:prstGeom>
          </p:spPr>
        </p:pic>
        <p:sp>
          <p:nvSpPr>
            <p:cNvPr id="30" name="矩形 29">
              <a:extLst>
                <a:ext uri="{FF2B5EF4-FFF2-40B4-BE49-F238E27FC236}">
                  <a16:creationId xmlns:a16="http://schemas.microsoft.com/office/drawing/2014/main" id="{149E39F7-A988-40D0-8120-2CEEC1F68710}"/>
                </a:ext>
              </a:extLst>
            </p:cNvPr>
            <p:cNvSpPr/>
            <p:nvPr/>
          </p:nvSpPr>
          <p:spPr>
            <a:xfrm>
              <a:off x="5786766" y="5467773"/>
              <a:ext cx="1233506" cy="913555"/>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8A0023B1-0203-412C-9F21-B299E372DF10}"/>
                </a:ext>
              </a:extLst>
            </p:cNvPr>
            <p:cNvSpPr/>
            <p:nvPr/>
          </p:nvSpPr>
          <p:spPr>
            <a:xfrm>
              <a:off x="5792803" y="1568416"/>
              <a:ext cx="1227469" cy="286869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1" name="直接箭头连接符 50">
            <a:extLst>
              <a:ext uri="{FF2B5EF4-FFF2-40B4-BE49-F238E27FC236}">
                <a16:creationId xmlns:a16="http://schemas.microsoft.com/office/drawing/2014/main" id="{1B1C131E-DB8F-48AF-9E1C-B921C30AA925}"/>
              </a:ext>
            </a:extLst>
          </p:cNvPr>
          <p:cNvCxnSpPr>
            <a:cxnSpLocks/>
          </p:cNvCxnSpPr>
          <p:nvPr/>
        </p:nvCxnSpPr>
        <p:spPr>
          <a:xfrm flipH="1" flipV="1">
            <a:off x="3239588" y="2798168"/>
            <a:ext cx="2553215" cy="204596"/>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5BBF1B66-9835-4515-A254-DCA956775C51}"/>
              </a:ext>
            </a:extLst>
          </p:cNvPr>
          <p:cNvCxnSpPr>
            <a:cxnSpLocks/>
          </p:cNvCxnSpPr>
          <p:nvPr/>
        </p:nvCxnSpPr>
        <p:spPr>
          <a:xfrm flipH="1" flipV="1">
            <a:off x="3239588" y="5548871"/>
            <a:ext cx="2547178" cy="375680"/>
          </a:xfrm>
          <a:prstGeom prst="straightConnector1">
            <a:avLst/>
          </a:prstGeom>
          <a:ln w="1905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任意多边形: 形状 11">
            <a:extLst>
              <a:ext uri="{FF2B5EF4-FFF2-40B4-BE49-F238E27FC236}">
                <a16:creationId xmlns:a16="http://schemas.microsoft.com/office/drawing/2014/main" id="{B97BACA2-C72C-4260-B3F1-13FD89094E75}"/>
              </a:ext>
            </a:extLst>
          </p:cNvPr>
          <p:cNvSpPr/>
          <p:nvPr/>
        </p:nvSpPr>
        <p:spPr>
          <a:xfrm>
            <a:off x="1019174" y="1922001"/>
            <a:ext cx="1968649" cy="1583199"/>
          </a:xfrm>
          <a:custGeom>
            <a:avLst/>
            <a:gdLst>
              <a:gd name="connsiteX0" fmla="*/ 0 w 1924050"/>
              <a:gd name="connsiteY0" fmla="*/ 1583199 h 1583199"/>
              <a:gd name="connsiteX1" fmla="*/ 152400 w 1924050"/>
              <a:gd name="connsiteY1" fmla="*/ 1545099 h 1583199"/>
              <a:gd name="connsiteX2" fmla="*/ 161925 w 1924050"/>
              <a:gd name="connsiteY2" fmla="*/ 1383174 h 1583199"/>
              <a:gd name="connsiteX3" fmla="*/ 352425 w 1924050"/>
              <a:gd name="connsiteY3" fmla="*/ 1125999 h 1583199"/>
              <a:gd name="connsiteX4" fmla="*/ 1114425 w 1924050"/>
              <a:gd name="connsiteY4" fmla="*/ 335424 h 1583199"/>
              <a:gd name="connsiteX5" fmla="*/ 1609725 w 1924050"/>
              <a:gd name="connsiteY5" fmla="*/ 49674 h 1583199"/>
              <a:gd name="connsiteX6" fmla="*/ 1924050 w 1924050"/>
              <a:gd name="connsiteY6" fmla="*/ 2049 h 158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050" h="1583199">
                <a:moveTo>
                  <a:pt x="0" y="1583199"/>
                </a:moveTo>
                <a:cubicBezTo>
                  <a:pt x="62706" y="1580817"/>
                  <a:pt x="125413" y="1578436"/>
                  <a:pt x="152400" y="1545099"/>
                </a:cubicBezTo>
                <a:cubicBezTo>
                  <a:pt x="179388" y="1511761"/>
                  <a:pt x="128588" y="1453024"/>
                  <a:pt x="161925" y="1383174"/>
                </a:cubicBezTo>
                <a:cubicBezTo>
                  <a:pt x="195262" y="1313324"/>
                  <a:pt x="193675" y="1300624"/>
                  <a:pt x="352425" y="1125999"/>
                </a:cubicBezTo>
                <a:cubicBezTo>
                  <a:pt x="511175" y="951374"/>
                  <a:pt x="904875" y="514811"/>
                  <a:pt x="1114425" y="335424"/>
                </a:cubicBezTo>
                <a:cubicBezTo>
                  <a:pt x="1323975" y="156037"/>
                  <a:pt x="1474788" y="105236"/>
                  <a:pt x="1609725" y="49674"/>
                </a:cubicBezTo>
                <a:cubicBezTo>
                  <a:pt x="1744663" y="-5889"/>
                  <a:pt x="1834356" y="-1920"/>
                  <a:pt x="1924050" y="2049"/>
                </a:cubicBezTo>
              </a:path>
            </a:pathLst>
          </a:custGeom>
          <a:noFill/>
          <a:ln w="76200">
            <a:solidFill>
              <a:srgbClr val="FF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a:extLst>
              <a:ext uri="{FF2B5EF4-FFF2-40B4-BE49-F238E27FC236}">
                <a16:creationId xmlns:a16="http://schemas.microsoft.com/office/drawing/2014/main" id="{F64C7D86-5AF4-4258-9979-77301CA9659D}"/>
              </a:ext>
            </a:extLst>
          </p:cNvPr>
          <p:cNvSpPr/>
          <p:nvPr/>
        </p:nvSpPr>
        <p:spPr>
          <a:xfrm>
            <a:off x="933449" y="4653136"/>
            <a:ext cx="2054373" cy="1585739"/>
          </a:xfrm>
          <a:custGeom>
            <a:avLst/>
            <a:gdLst>
              <a:gd name="connsiteX0" fmla="*/ 0 w 1981200"/>
              <a:gd name="connsiteY0" fmla="*/ 1524000 h 1524000"/>
              <a:gd name="connsiteX1" fmla="*/ 247650 w 1981200"/>
              <a:gd name="connsiteY1" fmla="*/ 1143000 h 1524000"/>
              <a:gd name="connsiteX2" fmla="*/ 485775 w 1981200"/>
              <a:gd name="connsiteY2" fmla="*/ 771525 h 1524000"/>
              <a:gd name="connsiteX3" fmla="*/ 657225 w 1981200"/>
              <a:gd name="connsiteY3" fmla="*/ 314325 h 1524000"/>
              <a:gd name="connsiteX4" fmla="*/ 742950 w 1981200"/>
              <a:gd name="connsiteY4" fmla="*/ 190500 h 1524000"/>
              <a:gd name="connsiteX5" fmla="*/ 1009650 w 1981200"/>
              <a:gd name="connsiteY5" fmla="*/ 57150 h 1524000"/>
              <a:gd name="connsiteX6" fmla="*/ 1981200 w 1981200"/>
              <a:gd name="connsiteY6"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200" h="1524000">
                <a:moveTo>
                  <a:pt x="0" y="1524000"/>
                </a:moveTo>
                <a:lnTo>
                  <a:pt x="247650" y="1143000"/>
                </a:lnTo>
                <a:cubicBezTo>
                  <a:pt x="328612" y="1017588"/>
                  <a:pt x="417513" y="909637"/>
                  <a:pt x="485775" y="771525"/>
                </a:cubicBezTo>
                <a:cubicBezTo>
                  <a:pt x="554037" y="633413"/>
                  <a:pt x="614362" y="411163"/>
                  <a:pt x="657225" y="314325"/>
                </a:cubicBezTo>
                <a:cubicBezTo>
                  <a:pt x="700088" y="217487"/>
                  <a:pt x="684212" y="233363"/>
                  <a:pt x="742950" y="190500"/>
                </a:cubicBezTo>
                <a:cubicBezTo>
                  <a:pt x="801688" y="147637"/>
                  <a:pt x="803275" y="88900"/>
                  <a:pt x="1009650" y="57150"/>
                </a:cubicBezTo>
                <a:cubicBezTo>
                  <a:pt x="1216025" y="25400"/>
                  <a:pt x="1598612" y="12700"/>
                  <a:pt x="1981200" y="0"/>
                </a:cubicBezTo>
              </a:path>
            </a:pathLst>
          </a:custGeom>
          <a:noFill/>
          <a:ln w="76200">
            <a:solidFill>
              <a:srgbClr val="00B05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CBAF3188-E1AB-003B-9E4A-3116A3901ADE}"/>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平行四边形 23">
            <a:extLst>
              <a:ext uri="{FF2B5EF4-FFF2-40B4-BE49-F238E27FC236}">
                <a16:creationId xmlns:a16="http://schemas.microsoft.com/office/drawing/2014/main" id="{B2E04B48-79E2-8166-E65F-26716E3CB97C}"/>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41">
            <a:extLst>
              <a:ext uri="{FF2B5EF4-FFF2-40B4-BE49-F238E27FC236}">
                <a16:creationId xmlns:a16="http://schemas.microsoft.com/office/drawing/2014/main" id="{D4DFDE4C-E736-C840-0B45-0E642FFC44D1}"/>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E45E02B8-5C94-E1F4-0E31-1F402158CA48}"/>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最新工作</a:t>
            </a:r>
          </a:p>
        </p:txBody>
      </p:sp>
    </p:spTree>
    <p:extLst>
      <p:ext uri="{BB962C8B-B14F-4D97-AF65-F5344CB8AC3E}">
        <p14:creationId xmlns:p14="http://schemas.microsoft.com/office/powerpoint/2010/main" val="344838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94444E-6 -3.7037E-6 L -0.54531 0.00764 " pathEditMode="relative" rAng="0" ptsTypes="AA">
                                      <p:cBhvr>
                                        <p:cTn id="6" dur="2000" spd="-100000" fill="hold"/>
                                        <p:tgtEl>
                                          <p:spTgt spid="28"/>
                                        </p:tgtEl>
                                        <p:attrNameLst>
                                          <p:attrName>ppt_x</p:attrName>
                                          <p:attrName>ppt_y</p:attrName>
                                        </p:attrNameLst>
                                      </p:cBhvr>
                                      <p:rCtr x="-27274" y="370"/>
                                    </p:animMotion>
                                  </p:childTnLst>
                                </p:cTn>
                              </p:par>
                            </p:childTnLst>
                          </p:cTn>
                        </p:par>
                        <p:par>
                          <p:cTn id="7" fill="hold">
                            <p:stCondLst>
                              <p:cond delay="2000"/>
                            </p:stCondLst>
                            <p:childTnLst>
                              <p:par>
                                <p:cTn id="8" presetID="22" presetClass="entr" presetSubtype="2" fill="hold" nodeType="after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right)">
                                      <p:cBhvr>
                                        <p:cTn id="10" dur="500"/>
                                        <p:tgtEl>
                                          <p:spTgt spid="51"/>
                                        </p:tgtEl>
                                      </p:cBhvr>
                                    </p:animEffect>
                                  </p:childTnLst>
                                </p:cTn>
                              </p:par>
                              <p:par>
                                <p:cTn id="11" presetID="22" presetClass="entr" presetSubtype="2"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right)">
                                      <p:cBhvr>
                                        <p:cTn id="13" dur="500"/>
                                        <p:tgtEl>
                                          <p:spTgt spid="54"/>
                                        </p:tgtEl>
                                      </p:cBhvr>
                                    </p:animEffect>
                                  </p:childTnLst>
                                </p:cTn>
                              </p:par>
                              <p:par>
                                <p:cTn id="14" presetID="4"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ox(in)">
                                      <p:cBhvr>
                                        <p:cTn id="16" dur="1000"/>
                                        <p:tgtEl>
                                          <p:spTgt spid="17"/>
                                        </p:tgtEl>
                                      </p:cBhvr>
                                    </p:animEffect>
                                  </p:childTnLst>
                                </p:cTn>
                              </p:par>
                              <p:par>
                                <p:cTn id="17" presetID="4"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ox(in)">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CC53DD90-5111-4459-B2D3-2E7E8B417E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6459" y="984660"/>
            <a:ext cx="4079563" cy="3264341"/>
          </a:xfrm>
          <a:prstGeom prst="rect">
            <a:avLst/>
          </a:prstGeom>
        </p:spPr>
      </p:pic>
      <p:pic>
        <p:nvPicPr>
          <p:cNvPr id="16" name="图片 15">
            <a:extLst>
              <a:ext uri="{FF2B5EF4-FFF2-40B4-BE49-F238E27FC236}">
                <a16:creationId xmlns:a16="http://schemas.microsoft.com/office/drawing/2014/main" id="{35B77D32-993D-4F47-9ADF-8988A9F6C3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6458" y="997331"/>
            <a:ext cx="4079564" cy="3264342"/>
          </a:xfrm>
          <a:prstGeom prst="rect">
            <a:avLst/>
          </a:prstGeom>
        </p:spPr>
      </p:pic>
      <p:pic>
        <p:nvPicPr>
          <p:cNvPr id="21" name="图片 20">
            <a:extLst>
              <a:ext uri="{FF2B5EF4-FFF2-40B4-BE49-F238E27FC236}">
                <a16:creationId xmlns:a16="http://schemas.microsoft.com/office/drawing/2014/main" id="{AF925E5D-DC14-473C-BD9A-27B743D384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9374" y="990996"/>
            <a:ext cx="4079562" cy="3264341"/>
          </a:xfrm>
          <a:prstGeom prst="rect">
            <a:avLst/>
          </a:prstGeom>
        </p:spPr>
      </p:pic>
      <p:sp>
        <p:nvSpPr>
          <p:cNvPr id="11" name="文本框 10">
            <a:extLst>
              <a:ext uri="{FF2B5EF4-FFF2-40B4-BE49-F238E27FC236}">
                <a16:creationId xmlns:a16="http://schemas.microsoft.com/office/drawing/2014/main" id="{3A14D3F2-8156-436B-805D-03C743BD0DDF}"/>
              </a:ext>
            </a:extLst>
          </p:cNvPr>
          <p:cNvSpPr txBox="1"/>
          <p:nvPr/>
        </p:nvSpPr>
        <p:spPr>
          <a:xfrm>
            <a:off x="361594" y="928562"/>
            <a:ext cx="7568418" cy="461665"/>
          </a:xfrm>
          <a:prstGeom prst="rect">
            <a:avLst/>
          </a:prstGeom>
          <a:noFill/>
        </p:spPr>
        <p:txBody>
          <a:bodyPr wrap="square">
            <a:spAutoFit/>
          </a:bodyPr>
          <a:lstStyle/>
          <a:p>
            <a:pPr marL="342900" indent="-342900">
              <a:buFont typeface="Wingdings" panose="05000000000000000000" pitchFamily="2" charset="2"/>
              <a:buChar char="u"/>
            </a:pPr>
            <a:r>
              <a:rPr lang="zh-CN" altLang="en-US" sz="2400" b="1" dirty="0">
                <a:solidFill>
                  <a:srgbClr val="346182"/>
                </a:solidFill>
              </a:rPr>
              <a:t>磁结构随磁场的演变</a:t>
            </a:r>
          </a:p>
        </p:txBody>
      </p:sp>
      <p:pic>
        <p:nvPicPr>
          <p:cNvPr id="12" name="图片 11">
            <a:extLst>
              <a:ext uri="{FF2B5EF4-FFF2-40B4-BE49-F238E27FC236}">
                <a16:creationId xmlns:a16="http://schemas.microsoft.com/office/drawing/2014/main" id="{61512C3D-8509-469A-AEF7-0D3C58FC422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a:xfrm>
            <a:off x="370687" y="1487792"/>
            <a:ext cx="3971545" cy="2448561"/>
          </a:xfrm>
          <a:prstGeom prst="rect">
            <a:avLst/>
          </a:prstGeom>
          <a:noFill/>
          <a:ln>
            <a:noFill/>
          </a:ln>
        </p:spPr>
      </p:pic>
      <p:pic>
        <p:nvPicPr>
          <p:cNvPr id="13" name="图片 12">
            <a:extLst>
              <a:ext uri="{FF2B5EF4-FFF2-40B4-BE49-F238E27FC236}">
                <a16:creationId xmlns:a16="http://schemas.microsoft.com/office/drawing/2014/main" id="{2777375B-218F-4DC0-9416-89E9A98FE181}"/>
              </a:ext>
            </a:extLst>
          </p:cNvPr>
          <p:cNvPicPr/>
          <p:nvPr/>
        </p:nvPicPr>
        <p:blipFill>
          <a:blip r:embed="rId7" cstate="print">
            <a:extLst>
              <a:ext uri="{28A0092B-C50C-407E-A947-70E740481C1C}">
                <a14:useLocalDpi xmlns:a14="http://schemas.microsoft.com/office/drawing/2010/main" val="0"/>
              </a:ext>
            </a:extLst>
          </a:blip>
          <a:srcRect l="648" t="6807" r="1542" b="3048"/>
          <a:stretch>
            <a:fillRect/>
          </a:stretch>
        </p:blipFill>
        <p:spPr>
          <a:xfrm>
            <a:off x="370687" y="3936353"/>
            <a:ext cx="3971545" cy="2924944"/>
          </a:xfrm>
          <a:prstGeom prst="rect">
            <a:avLst/>
          </a:prstGeom>
          <a:noFill/>
          <a:ln>
            <a:noFill/>
          </a:ln>
        </p:spPr>
      </p:pic>
      <p:sp>
        <p:nvSpPr>
          <p:cNvPr id="2" name="文本框 1">
            <a:extLst>
              <a:ext uri="{FF2B5EF4-FFF2-40B4-BE49-F238E27FC236}">
                <a16:creationId xmlns:a16="http://schemas.microsoft.com/office/drawing/2014/main" id="{74A9B28B-925C-4921-9E30-C042FE51B463}"/>
              </a:ext>
            </a:extLst>
          </p:cNvPr>
          <p:cNvSpPr txBox="1"/>
          <p:nvPr/>
        </p:nvSpPr>
        <p:spPr>
          <a:xfrm>
            <a:off x="2356459" y="1600971"/>
            <a:ext cx="1080120" cy="461665"/>
          </a:xfrm>
          <a:prstGeom prst="rect">
            <a:avLst/>
          </a:prstGeom>
          <a:noFill/>
        </p:spPr>
        <p:txBody>
          <a:bodyPr wrap="square" rtlCol="0">
            <a:spAutoFit/>
          </a:bodyPr>
          <a:lstStyle/>
          <a:p>
            <a:pPr algn="ctr"/>
            <a:r>
              <a:rPr lang="en-US" altLang="zh-CN" sz="2400" b="1" dirty="0">
                <a:solidFill>
                  <a:srgbClr val="346182"/>
                </a:solidFill>
                <a:latin typeface="微软雅黑" panose="020B0503020204020204" pitchFamily="34" charset="-122"/>
                <a:ea typeface="微软雅黑" panose="020B0503020204020204" pitchFamily="34" charset="-122"/>
              </a:rPr>
              <a:t>at 5K</a:t>
            </a:r>
            <a:endParaRPr lang="zh-CN" altLang="en-US" sz="2400" b="1" dirty="0">
              <a:solidFill>
                <a:srgbClr val="346182"/>
              </a:solidFill>
              <a:latin typeface="微软雅黑" panose="020B0503020204020204" pitchFamily="34" charset="-122"/>
              <a:ea typeface="微软雅黑" panose="020B0503020204020204" pitchFamily="34" charset="-122"/>
            </a:endParaRPr>
          </a:p>
        </p:txBody>
      </p:sp>
      <p:cxnSp>
        <p:nvCxnSpPr>
          <p:cNvPr id="5" name="直接箭头连接符 4">
            <a:extLst>
              <a:ext uri="{FF2B5EF4-FFF2-40B4-BE49-F238E27FC236}">
                <a16:creationId xmlns:a16="http://schemas.microsoft.com/office/drawing/2014/main" id="{0F1774CC-BCE0-4E6D-B60F-3246875D530F}"/>
              </a:ext>
            </a:extLst>
          </p:cNvPr>
          <p:cNvCxnSpPr>
            <a:cxnSpLocks/>
            <a:stCxn id="3" idx="5"/>
          </p:cNvCxnSpPr>
          <p:nvPr/>
        </p:nvCxnSpPr>
        <p:spPr>
          <a:xfrm flipV="1">
            <a:off x="3153903" y="2629502"/>
            <a:ext cx="3650345" cy="493544"/>
          </a:xfrm>
          <a:prstGeom prst="straightConnector1">
            <a:avLst/>
          </a:prstGeom>
          <a:ln w="19050">
            <a:solidFill>
              <a:srgbClr val="346182"/>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338F8E62-FA29-4928-832B-004C7306454E}"/>
              </a:ext>
            </a:extLst>
          </p:cNvPr>
          <p:cNvGrpSpPr/>
          <p:nvPr/>
        </p:nvGrpSpPr>
        <p:grpSpPr>
          <a:xfrm>
            <a:off x="1270450" y="1542385"/>
            <a:ext cx="4741710" cy="477155"/>
            <a:chOff x="1270450" y="1542385"/>
            <a:chExt cx="4741710" cy="477155"/>
          </a:xfrm>
        </p:grpSpPr>
        <p:sp>
          <p:nvSpPr>
            <p:cNvPr id="24" name="椭圆 23">
              <a:extLst>
                <a:ext uri="{FF2B5EF4-FFF2-40B4-BE49-F238E27FC236}">
                  <a16:creationId xmlns:a16="http://schemas.microsoft.com/office/drawing/2014/main" id="{D77549C3-0C7B-40BF-A475-91F883881727}"/>
                </a:ext>
              </a:extLst>
            </p:cNvPr>
            <p:cNvSpPr/>
            <p:nvPr/>
          </p:nvSpPr>
          <p:spPr>
            <a:xfrm>
              <a:off x="1270450" y="1700808"/>
              <a:ext cx="277214" cy="318732"/>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形状 35">
              <a:extLst>
                <a:ext uri="{FF2B5EF4-FFF2-40B4-BE49-F238E27FC236}">
                  <a16:creationId xmlns:a16="http://schemas.microsoft.com/office/drawing/2014/main" id="{FBF9D2A7-39EB-40AF-B6C0-E5481E2810A0}"/>
                </a:ext>
              </a:extLst>
            </p:cNvPr>
            <p:cNvSpPr/>
            <p:nvPr/>
          </p:nvSpPr>
          <p:spPr>
            <a:xfrm>
              <a:off x="1492082" y="1542385"/>
              <a:ext cx="4520078" cy="367217"/>
            </a:xfrm>
            <a:custGeom>
              <a:avLst/>
              <a:gdLst>
                <a:gd name="connsiteX0" fmla="*/ 0 w 4372824"/>
                <a:gd name="connsiteY0" fmla="*/ 177773 h 331682"/>
                <a:gd name="connsiteX1" fmla="*/ 1104523 w 4372824"/>
                <a:gd name="connsiteY1" fmla="*/ 23865 h 331682"/>
                <a:gd name="connsiteX2" fmla="*/ 3123446 w 4372824"/>
                <a:gd name="connsiteY2" fmla="*/ 32918 h 331682"/>
                <a:gd name="connsiteX3" fmla="*/ 4372824 w 4372824"/>
                <a:gd name="connsiteY3" fmla="*/ 331682 h 331682"/>
              </a:gdLst>
              <a:ahLst/>
              <a:cxnLst>
                <a:cxn ang="0">
                  <a:pos x="connsiteX0" y="connsiteY0"/>
                </a:cxn>
                <a:cxn ang="0">
                  <a:pos x="connsiteX1" y="connsiteY1"/>
                </a:cxn>
                <a:cxn ang="0">
                  <a:pos x="connsiteX2" y="connsiteY2"/>
                </a:cxn>
                <a:cxn ang="0">
                  <a:pos x="connsiteX3" y="connsiteY3"/>
                </a:cxn>
              </a:cxnLst>
              <a:rect l="l" t="t" r="r" b="b"/>
              <a:pathLst>
                <a:path w="4372824" h="331682">
                  <a:moveTo>
                    <a:pt x="0" y="177773"/>
                  </a:moveTo>
                  <a:cubicBezTo>
                    <a:pt x="291974" y="112890"/>
                    <a:pt x="583949" y="48007"/>
                    <a:pt x="1104523" y="23865"/>
                  </a:cubicBezTo>
                  <a:cubicBezTo>
                    <a:pt x="1625097" y="-277"/>
                    <a:pt x="2578729" y="-18385"/>
                    <a:pt x="3123446" y="32918"/>
                  </a:cubicBezTo>
                  <a:cubicBezTo>
                    <a:pt x="3668163" y="84221"/>
                    <a:pt x="4020493" y="207951"/>
                    <a:pt x="4372824" y="331682"/>
                  </a:cubicBezTo>
                </a:path>
              </a:pathLst>
            </a:custGeom>
            <a:noFill/>
            <a:ln w="19050">
              <a:solidFill>
                <a:srgbClr val="00B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E0494753-792D-4454-9E61-C14D8D9A876F}"/>
              </a:ext>
            </a:extLst>
          </p:cNvPr>
          <p:cNvGrpSpPr/>
          <p:nvPr/>
        </p:nvGrpSpPr>
        <p:grpSpPr>
          <a:xfrm>
            <a:off x="3436579" y="3087232"/>
            <a:ext cx="4403722" cy="755714"/>
            <a:chOff x="3436579" y="3087232"/>
            <a:chExt cx="4403722" cy="755714"/>
          </a:xfrm>
        </p:grpSpPr>
        <p:sp>
          <p:nvSpPr>
            <p:cNvPr id="20" name="椭圆 19">
              <a:extLst>
                <a:ext uri="{FF2B5EF4-FFF2-40B4-BE49-F238E27FC236}">
                  <a16:creationId xmlns:a16="http://schemas.microsoft.com/office/drawing/2014/main" id="{A2816777-BBE6-4847-B6D5-C0677E0DF683}"/>
                </a:ext>
              </a:extLst>
            </p:cNvPr>
            <p:cNvSpPr/>
            <p:nvPr/>
          </p:nvSpPr>
          <p:spPr>
            <a:xfrm>
              <a:off x="3436579" y="3271904"/>
              <a:ext cx="427840" cy="338767"/>
            </a:xfrm>
            <a:prstGeom prst="ellipse">
              <a:avLst/>
            </a:prstGeom>
            <a:noFill/>
            <a:ln w="19050">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形状 36">
              <a:extLst>
                <a:ext uri="{FF2B5EF4-FFF2-40B4-BE49-F238E27FC236}">
                  <a16:creationId xmlns:a16="http://schemas.microsoft.com/office/drawing/2014/main" id="{BD9AB893-E100-4520-9D77-CB990BE5AB14}"/>
                </a:ext>
              </a:extLst>
            </p:cNvPr>
            <p:cNvSpPr/>
            <p:nvPr/>
          </p:nvSpPr>
          <p:spPr>
            <a:xfrm>
              <a:off x="3811509" y="3087232"/>
              <a:ext cx="4028792" cy="755714"/>
            </a:xfrm>
            <a:custGeom>
              <a:avLst/>
              <a:gdLst>
                <a:gd name="connsiteX0" fmla="*/ 0 w 4028792"/>
                <a:gd name="connsiteY0" fmla="*/ 461726 h 755714"/>
                <a:gd name="connsiteX1" fmla="*/ 1149790 w 4028792"/>
                <a:gd name="connsiteY1" fmla="*/ 724277 h 755714"/>
                <a:gd name="connsiteX2" fmla="*/ 2598344 w 4028792"/>
                <a:gd name="connsiteY2" fmla="*/ 669956 h 755714"/>
                <a:gd name="connsiteX3" fmla="*/ 4028792 w 4028792"/>
                <a:gd name="connsiteY3" fmla="*/ 0 h 755714"/>
              </a:gdLst>
              <a:ahLst/>
              <a:cxnLst>
                <a:cxn ang="0">
                  <a:pos x="connsiteX0" y="connsiteY0"/>
                </a:cxn>
                <a:cxn ang="0">
                  <a:pos x="connsiteX1" y="connsiteY1"/>
                </a:cxn>
                <a:cxn ang="0">
                  <a:pos x="connsiteX2" y="connsiteY2"/>
                </a:cxn>
                <a:cxn ang="0">
                  <a:pos x="connsiteX3" y="connsiteY3"/>
                </a:cxn>
              </a:cxnLst>
              <a:rect l="l" t="t" r="r" b="b"/>
              <a:pathLst>
                <a:path w="4028792" h="755714">
                  <a:moveTo>
                    <a:pt x="0" y="461726"/>
                  </a:moveTo>
                  <a:cubicBezTo>
                    <a:pt x="358366" y="575649"/>
                    <a:pt x="716733" y="689572"/>
                    <a:pt x="1149790" y="724277"/>
                  </a:cubicBezTo>
                  <a:cubicBezTo>
                    <a:pt x="1582847" y="758982"/>
                    <a:pt x="2118510" y="790669"/>
                    <a:pt x="2598344" y="669956"/>
                  </a:cubicBezTo>
                  <a:cubicBezTo>
                    <a:pt x="3078178" y="549243"/>
                    <a:pt x="3553485" y="274621"/>
                    <a:pt x="4028792" y="0"/>
                  </a:cubicBezTo>
                </a:path>
              </a:pathLst>
            </a:custGeom>
            <a:noFill/>
            <a:ln w="19050">
              <a:solidFill>
                <a:srgbClr val="6666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a:extLst>
              <a:ext uri="{FF2B5EF4-FFF2-40B4-BE49-F238E27FC236}">
                <a16:creationId xmlns:a16="http://schemas.microsoft.com/office/drawing/2014/main" id="{6BB5AB6F-C63A-4E1C-B1B6-C1B7B68C42C0}"/>
              </a:ext>
            </a:extLst>
          </p:cNvPr>
          <p:cNvGrpSpPr/>
          <p:nvPr/>
        </p:nvGrpSpPr>
        <p:grpSpPr>
          <a:xfrm>
            <a:off x="1017548" y="1807430"/>
            <a:ext cx="3840202" cy="1034128"/>
            <a:chOff x="1017548" y="1807430"/>
            <a:chExt cx="3840202" cy="1034128"/>
          </a:xfrm>
        </p:grpSpPr>
        <p:sp>
          <p:nvSpPr>
            <p:cNvPr id="25" name="椭圆 24">
              <a:extLst>
                <a:ext uri="{FF2B5EF4-FFF2-40B4-BE49-F238E27FC236}">
                  <a16:creationId xmlns:a16="http://schemas.microsoft.com/office/drawing/2014/main" id="{5EF61E66-9B9D-46A8-8110-0BA8AFADCD24}"/>
                </a:ext>
              </a:extLst>
            </p:cNvPr>
            <p:cNvSpPr/>
            <p:nvPr/>
          </p:nvSpPr>
          <p:spPr>
            <a:xfrm>
              <a:off x="1017548" y="1807430"/>
              <a:ext cx="277214" cy="3187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形状 21">
              <a:extLst>
                <a:ext uri="{FF2B5EF4-FFF2-40B4-BE49-F238E27FC236}">
                  <a16:creationId xmlns:a16="http://schemas.microsoft.com/office/drawing/2014/main" id="{70AD5A5F-557A-4F0C-984E-53891B08EFA3}"/>
                </a:ext>
              </a:extLst>
            </p:cNvPr>
            <p:cNvSpPr/>
            <p:nvPr/>
          </p:nvSpPr>
          <p:spPr>
            <a:xfrm>
              <a:off x="1171575" y="2124075"/>
              <a:ext cx="3686175" cy="717483"/>
            </a:xfrm>
            <a:custGeom>
              <a:avLst/>
              <a:gdLst>
                <a:gd name="connsiteX0" fmla="*/ 0 w 3686175"/>
                <a:gd name="connsiteY0" fmla="*/ 0 h 717483"/>
                <a:gd name="connsiteX1" fmla="*/ 895350 w 3686175"/>
                <a:gd name="connsiteY1" fmla="*/ 638175 h 717483"/>
                <a:gd name="connsiteX2" fmla="*/ 3686175 w 3686175"/>
                <a:gd name="connsiteY2" fmla="*/ 685800 h 717483"/>
              </a:gdLst>
              <a:ahLst/>
              <a:cxnLst>
                <a:cxn ang="0">
                  <a:pos x="connsiteX0" y="connsiteY0"/>
                </a:cxn>
                <a:cxn ang="0">
                  <a:pos x="connsiteX1" y="connsiteY1"/>
                </a:cxn>
                <a:cxn ang="0">
                  <a:pos x="connsiteX2" y="connsiteY2"/>
                </a:cxn>
              </a:cxnLst>
              <a:rect l="l" t="t" r="r" b="b"/>
              <a:pathLst>
                <a:path w="3686175" h="717483">
                  <a:moveTo>
                    <a:pt x="0" y="0"/>
                  </a:moveTo>
                  <a:cubicBezTo>
                    <a:pt x="140494" y="261937"/>
                    <a:pt x="280988" y="523875"/>
                    <a:pt x="895350" y="638175"/>
                  </a:cubicBezTo>
                  <a:cubicBezTo>
                    <a:pt x="1509712" y="752475"/>
                    <a:pt x="2597943" y="719137"/>
                    <a:pt x="3686175" y="685800"/>
                  </a:cubicBezTo>
                </a:path>
              </a:pathLst>
            </a:custGeom>
            <a:noFill/>
            <a:ln w="1905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a:extLst>
              <a:ext uri="{FF2B5EF4-FFF2-40B4-BE49-F238E27FC236}">
                <a16:creationId xmlns:a16="http://schemas.microsoft.com/office/drawing/2014/main" id="{178680BC-E3CF-41A1-9565-6695E27F91E2}"/>
              </a:ext>
            </a:extLst>
          </p:cNvPr>
          <p:cNvGrpSpPr/>
          <p:nvPr/>
        </p:nvGrpSpPr>
        <p:grpSpPr>
          <a:xfrm>
            <a:off x="1167266" y="1425413"/>
            <a:ext cx="2845545" cy="2432824"/>
            <a:chOff x="1167266" y="1425413"/>
            <a:chExt cx="2845545" cy="2432824"/>
          </a:xfrm>
        </p:grpSpPr>
        <p:sp>
          <p:nvSpPr>
            <p:cNvPr id="3" name="椭圆 2">
              <a:extLst>
                <a:ext uri="{FF2B5EF4-FFF2-40B4-BE49-F238E27FC236}">
                  <a16:creationId xmlns:a16="http://schemas.microsoft.com/office/drawing/2014/main" id="{7A7A7D67-9448-4472-9329-816A9F2198E6}"/>
                </a:ext>
              </a:extLst>
            </p:cNvPr>
            <p:cNvSpPr/>
            <p:nvPr/>
          </p:nvSpPr>
          <p:spPr>
            <a:xfrm rot="18953724">
              <a:off x="2137332" y="1425413"/>
              <a:ext cx="554393" cy="2432824"/>
            </a:xfrm>
            <a:prstGeom prst="ellipse">
              <a:avLst/>
            </a:prstGeom>
            <a:no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88A0D801-7617-46A7-A409-211A750F0056}"/>
                </a:ext>
              </a:extLst>
            </p:cNvPr>
            <p:cNvSpPr/>
            <p:nvPr/>
          </p:nvSpPr>
          <p:spPr>
            <a:xfrm rot="14210737">
              <a:off x="2269099" y="1156871"/>
              <a:ext cx="641880" cy="2845545"/>
            </a:xfrm>
            <a:prstGeom prst="ellipse">
              <a:avLst/>
            </a:prstGeom>
            <a:no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2" name="直接连接符 31">
            <a:extLst>
              <a:ext uri="{FF2B5EF4-FFF2-40B4-BE49-F238E27FC236}">
                <a16:creationId xmlns:a16="http://schemas.microsoft.com/office/drawing/2014/main" id="{BC197F17-D3D9-67AE-CB22-18B7F4A510D8}"/>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3" name="平行四边形 32">
            <a:extLst>
              <a:ext uri="{FF2B5EF4-FFF2-40B4-BE49-F238E27FC236}">
                <a16:creationId xmlns:a16="http://schemas.microsoft.com/office/drawing/2014/main" id="{FA5C9757-DCEF-7B45-1A13-BE763B161FA3}"/>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41">
            <a:extLst>
              <a:ext uri="{FF2B5EF4-FFF2-40B4-BE49-F238E27FC236}">
                <a16:creationId xmlns:a16="http://schemas.microsoft.com/office/drawing/2014/main" id="{6AEB300A-0447-7B34-DFE6-F56760130E01}"/>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35" name="矩形 34">
            <a:extLst>
              <a:ext uri="{FF2B5EF4-FFF2-40B4-BE49-F238E27FC236}">
                <a16:creationId xmlns:a16="http://schemas.microsoft.com/office/drawing/2014/main" id="{CFA1F428-0C96-F4B9-3429-CE5D34D8F92D}"/>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最新工作</a:t>
            </a:r>
          </a:p>
        </p:txBody>
      </p:sp>
    </p:spTree>
    <p:extLst>
      <p:ext uri="{BB962C8B-B14F-4D97-AF65-F5344CB8AC3E}">
        <p14:creationId xmlns:p14="http://schemas.microsoft.com/office/powerpoint/2010/main" val="397051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10" presetClass="exit" presetSubtype="0" fill="hold"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heel(1)">
                                      <p:cBhvr>
                                        <p:cTn id="23" dur="20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par>
                                <p:cTn id="32" presetID="10" presetClass="exit" presetSubtype="0" fill="hold" nodeType="withEffect">
                                  <p:stCondLst>
                                    <p:cond delay="0"/>
                                  </p:stCondLst>
                                  <p:childTnLst>
                                    <p:animEffect transition="out" filter="fade">
                                      <p:cBhvr>
                                        <p:cTn id="33" dur="500"/>
                                        <p:tgtEl>
                                          <p:spTgt spid="31"/>
                                        </p:tgtEl>
                                      </p:cBhvr>
                                    </p:animEffect>
                                    <p:set>
                                      <p:cBhvr>
                                        <p:cTn id="34" dur="1" fill="hold">
                                          <p:stCondLst>
                                            <p:cond delay="499"/>
                                          </p:stCondLst>
                                        </p:cTn>
                                        <p:tgtEl>
                                          <p:spTgt spid="3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1CBA15DD-69D6-4A68-AE2F-0F9B384A8140}"/>
              </a:ext>
            </a:extLst>
          </p:cNvPr>
          <p:cNvPicPr/>
          <p:nvPr/>
        </p:nvPicPr>
        <p:blipFill>
          <a:blip r:embed="rId3" cstate="print">
            <a:extLst>
              <a:ext uri="{28A0092B-C50C-407E-A947-70E740481C1C}">
                <a14:useLocalDpi xmlns:a14="http://schemas.microsoft.com/office/drawing/2010/main" val="0"/>
              </a:ext>
            </a:extLst>
          </a:blip>
          <a:srcRect l="15804" t="6323" r="26554" b="6132"/>
          <a:stretch>
            <a:fillRect/>
          </a:stretch>
        </p:blipFill>
        <p:spPr>
          <a:xfrm>
            <a:off x="371946" y="1604965"/>
            <a:ext cx="3407966" cy="4136366"/>
          </a:xfrm>
          <a:prstGeom prst="rect">
            <a:avLst/>
          </a:prstGeom>
          <a:noFill/>
          <a:ln>
            <a:noFill/>
          </a:ln>
        </p:spPr>
      </p:pic>
      <p:pic>
        <p:nvPicPr>
          <p:cNvPr id="13" name="图片 12">
            <a:extLst>
              <a:ext uri="{FF2B5EF4-FFF2-40B4-BE49-F238E27FC236}">
                <a16:creationId xmlns:a16="http://schemas.microsoft.com/office/drawing/2014/main" id="{AA7C0064-CAB7-45FF-A8A1-B0B9FF937388}"/>
              </a:ext>
            </a:extLst>
          </p:cNvPr>
          <p:cNvPicPr/>
          <p:nvPr/>
        </p:nvPicPr>
        <p:blipFill>
          <a:blip r:embed="rId4" cstate="print">
            <a:extLst>
              <a:ext uri="{28A0092B-C50C-407E-A947-70E740481C1C}">
                <a14:useLocalDpi xmlns:a14="http://schemas.microsoft.com/office/drawing/2010/main" val="0"/>
              </a:ext>
            </a:extLst>
          </a:blip>
          <a:srcRect l="3324" t="14716" r="6788" b="3949"/>
          <a:stretch>
            <a:fillRect/>
          </a:stretch>
        </p:blipFill>
        <p:spPr>
          <a:xfrm>
            <a:off x="3902233" y="1908952"/>
            <a:ext cx="4869821" cy="3528392"/>
          </a:xfrm>
          <a:prstGeom prst="rect">
            <a:avLst/>
          </a:prstGeom>
          <a:noFill/>
          <a:ln>
            <a:noFill/>
          </a:ln>
        </p:spPr>
      </p:pic>
      <p:sp>
        <p:nvSpPr>
          <p:cNvPr id="14" name="文本框 13">
            <a:extLst>
              <a:ext uri="{FF2B5EF4-FFF2-40B4-BE49-F238E27FC236}">
                <a16:creationId xmlns:a16="http://schemas.microsoft.com/office/drawing/2014/main" id="{4212E237-962A-4159-80C8-F394058CFF4A}"/>
              </a:ext>
            </a:extLst>
          </p:cNvPr>
          <p:cNvSpPr txBox="1"/>
          <p:nvPr/>
        </p:nvSpPr>
        <p:spPr>
          <a:xfrm>
            <a:off x="361594" y="928562"/>
            <a:ext cx="7568418" cy="461665"/>
          </a:xfrm>
          <a:prstGeom prst="rect">
            <a:avLst/>
          </a:prstGeom>
          <a:noFill/>
        </p:spPr>
        <p:txBody>
          <a:bodyPr wrap="square">
            <a:spAutoFit/>
          </a:bodyPr>
          <a:lstStyle/>
          <a:p>
            <a:pPr marL="342900" indent="-342900">
              <a:buFont typeface="Wingdings" panose="05000000000000000000" pitchFamily="2" charset="2"/>
              <a:buChar char="u"/>
            </a:pPr>
            <a:r>
              <a:rPr lang="zh-CN" altLang="en-US" sz="2400" b="1" dirty="0">
                <a:solidFill>
                  <a:srgbClr val="346182"/>
                </a:solidFill>
              </a:rPr>
              <a:t>磁结构随磁场的演变</a:t>
            </a:r>
          </a:p>
        </p:txBody>
      </p:sp>
      <p:sp>
        <p:nvSpPr>
          <p:cNvPr id="11" name="文本框 10">
            <a:extLst>
              <a:ext uri="{FF2B5EF4-FFF2-40B4-BE49-F238E27FC236}">
                <a16:creationId xmlns:a16="http://schemas.microsoft.com/office/drawing/2014/main" id="{6ABFE4CD-DF90-4B6C-8D50-195ADCD35337}"/>
              </a:ext>
            </a:extLst>
          </p:cNvPr>
          <p:cNvSpPr txBox="1"/>
          <p:nvPr/>
        </p:nvSpPr>
        <p:spPr>
          <a:xfrm>
            <a:off x="5364089" y="6381328"/>
            <a:ext cx="3672408" cy="261610"/>
          </a:xfrm>
          <a:prstGeom prst="rect">
            <a:avLst/>
          </a:prstGeom>
          <a:noFill/>
        </p:spPr>
        <p:txBody>
          <a:bodyPr wrap="square">
            <a:spAutoFit/>
          </a:bodyPr>
          <a:lstStyle/>
          <a:p>
            <a:pPr algn="ctr"/>
            <a:r>
              <a:rPr lang="en-US" altLang="zh-CN" sz="1100" dirty="0">
                <a:latin typeface="微软雅黑" panose="020B0503020204020204" pitchFamily="34" charset="-122"/>
                <a:ea typeface="微软雅黑" panose="020B0503020204020204" pitchFamily="34" charset="-122"/>
              </a:rPr>
              <a:t>Shen FR, et al. </a:t>
            </a:r>
            <a:r>
              <a:rPr lang="en-US" altLang="zh-CN" sz="1100" i="1" dirty="0">
                <a:latin typeface="微软雅黑" panose="020B0503020204020204" pitchFamily="34" charset="-122"/>
                <a:ea typeface="微软雅黑" panose="020B0503020204020204" pitchFamily="34" charset="-122"/>
              </a:rPr>
              <a:t>J Am. Chem. Soc.</a:t>
            </a:r>
            <a:r>
              <a:rPr lang="en-US" altLang="zh-CN" sz="1100" dirty="0">
                <a:latin typeface="微软雅黑" panose="020B0503020204020204" pitchFamily="34" charset="-122"/>
                <a:ea typeface="微软雅黑" panose="020B0503020204020204" pitchFamily="34" charset="-122"/>
              </a:rPr>
              <a:t>: 2021, 143: 6798 </a:t>
            </a:r>
            <a:endParaRPr lang="zh-CN" altLang="en-US" sz="1100" dirty="0"/>
          </a:p>
        </p:txBody>
      </p:sp>
      <p:cxnSp>
        <p:nvCxnSpPr>
          <p:cNvPr id="10" name="直接连接符 9">
            <a:extLst>
              <a:ext uri="{FF2B5EF4-FFF2-40B4-BE49-F238E27FC236}">
                <a16:creationId xmlns:a16="http://schemas.microsoft.com/office/drawing/2014/main" id="{9B783D79-4568-874F-CCB4-EE71BD59770E}"/>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平行四边形 18">
            <a:extLst>
              <a:ext uri="{FF2B5EF4-FFF2-40B4-BE49-F238E27FC236}">
                <a16:creationId xmlns:a16="http://schemas.microsoft.com/office/drawing/2014/main" id="{76317BEB-E14A-CB1A-E7AD-4C12FEFB66C4}"/>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41">
            <a:extLst>
              <a:ext uri="{FF2B5EF4-FFF2-40B4-BE49-F238E27FC236}">
                <a16:creationId xmlns:a16="http://schemas.microsoft.com/office/drawing/2014/main" id="{0274AC63-6AF0-BD4D-36C2-A81AA931B2AA}"/>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8C2B1443-11F6-77F8-F052-1DE5AAC15277}"/>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最新工作</a:t>
            </a:r>
          </a:p>
        </p:txBody>
      </p:sp>
    </p:spTree>
    <p:extLst>
      <p:ext uri="{BB962C8B-B14F-4D97-AF65-F5344CB8AC3E}">
        <p14:creationId xmlns:p14="http://schemas.microsoft.com/office/powerpoint/2010/main" val="238426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平行四边形 7"/>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826288" y="344811"/>
            <a:ext cx="5049968"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高能所散裂中子源</a:t>
            </a:r>
            <a:r>
              <a:rPr lang="en-US" altLang="zh-CN"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GPPD</a:t>
            </a:r>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谱仪</a:t>
            </a:r>
          </a:p>
        </p:txBody>
      </p:sp>
      <p:pic>
        <p:nvPicPr>
          <p:cNvPr id="17" name="图片 16">
            <a:extLst>
              <a:ext uri="{FF2B5EF4-FFF2-40B4-BE49-F238E27FC236}">
                <a16:creationId xmlns:a16="http://schemas.microsoft.com/office/drawing/2014/main" id="{DCDFA0A3-1BE4-D34F-41C2-92C952186355}"/>
              </a:ext>
            </a:extLst>
          </p:cNvPr>
          <p:cNvPicPr>
            <a:picLocks noChangeAspect="1"/>
          </p:cNvPicPr>
          <p:nvPr/>
        </p:nvPicPr>
        <p:blipFill>
          <a:blip r:embed="rId3"/>
          <a:stretch>
            <a:fillRect/>
          </a:stretch>
        </p:blipFill>
        <p:spPr>
          <a:xfrm>
            <a:off x="1216876" y="1229542"/>
            <a:ext cx="7056784" cy="2639811"/>
          </a:xfrm>
          <a:prstGeom prst="rect">
            <a:avLst/>
          </a:prstGeom>
        </p:spPr>
      </p:pic>
      <p:sp>
        <p:nvSpPr>
          <p:cNvPr id="5" name="文本框 4">
            <a:extLst>
              <a:ext uri="{FF2B5EF4-FFF2-40B4-BE49-F238E27FC236}">
                <a16:creationId xmlns:a16="http://schemas.microsoft.com/office/drawing/2014/main" id="{4B6D54D6-E6F5-B606-2EE8-AAE01013428D}"/>
              </a:ext>
            </a:extLst>
          </p:cNvPr>
          <p:cNvSpPr txBox="1"/>
          <p:nvPr/>
        </p:nvSpPr>
        <p:spPr>
          <a:xfrm>
            <a:off x="3131840" y="1248300"/>
            <a:ext cx="3600400" cy="461665"/>
          </a:xfrm>
          <a:prstGeom prst="rect">
            <a:avLst/>
          </a:prstGeom>
          <a:noFill/>
        </p:spPr>
        <p:txBody>
          <a:bodyPr wrap="square" rtlCol="0">
            <a:spAutoFit/>
          </a:bodyPr>
          <a:lstStyle/>
          <a:p>
            <a:pPr algn="ctr"/>
            <a:r>
              <a:rPr lang="en-US" altLang="zh-CN" sz="2400" b="1" dirty="0">
                <a:solidFill>
                  <a:srgbClr val="346182"/>
                </a:solidFill>
                <a:latin typeface="微软雅黑" panose="020B0503020204020204" pitchFamily="34" charset="-122"/>
                <a:ea typeface="微软雅黑" panose="020B0503020204020204" pitchFamily="34" charset="-122"/>
              </a:rPr>
              <a:t>GPPD</a:t>
            </a:r>
            <a:r>
              <a:rPr lang="zh-CN" altLang="en-US" sz="2400" b="1" dirty="0">
                <a:solidFill>
                  <a:srgbClr val="346182"/>
                </a:solidFill>
                <a:latin typeface="微软雅黑" panose="020B0503020204020204" pitchFamily="34" charset="-122"/>
                <a:ea typeface="微软雅黑" panose="020B0503020204020204" pitchFamily="34" charset="-122"/>
              </a:rPr>
              <a:t>谱仪构成</a:t>
            </a:r>
          </a:p>
        </p:txBody>
      </p:sp>
      <p:sp>
        <p:nvSpPr>
          <p:cNvPr id="2" name="文本框 1">
            <a:extLst>
              <a:ext uri="{FF2B5EF4-FFF2-40B4-BE49-F238E27FC236}">
                <a16:creationId xmlns:a16="http://schemas.microsoft.com/office/drawing/2014/main" id="{51C22DAC-DE35-C06E-3B61-82D1AC2FEED0}"/>
              </a:ext>
            </a:extLst>
          </p:cNvPr>
          <p:cNvSpPr txBox="1"/>
          <p:nvPr/>
        </p:nvSpPr>
        <p:spPr>
          <a:xfrm>
            <a:off x="1006722" y="4077072"/>
            <a:ext cx="7477091" cy="2677656"/>
          </a:xfrm>
          <a:prstGeom prst="rect">
            <a:avLst/>
          </a:prstGeom>
          <a:noFill/>
        </p:spPr>
        <p:txBody>
          <a:bodyPr wrap="square" rtlCol="0">
            <a:spAutoFit/>
          </a:bodyPr>
          <a:lstStyle/>
          <a:p>
            <a:pPr algn="just"/>
            <a:r>
              <a:rPr lang="en-US" altLang="zh-CN" sz="2000" b="1" dirty="0">
                <a:solidFill>
                  <a:srgbClr val="346182"/>
                </a:solidFill>
                <a:latin typeface="微软雅黑" panose="020B0503020204020204" pitchFamily="34" charset="-122"/>
                <a:ea typeface="微软雅黑" panose="020B0503020204020204" pitchFamily="34" charset="-122"/>
              </a:rPr>
              <a:t>       GPPD</a:t>
            </a:r>
            <a:r>
              <a:rPr lang="zh-CN" altLang="en-US" sz="2000" b="1" dirty="0">
                <a:solidFill>
                  <a:srgbClr val="346182"/>
                </a:solidFill>
                <a:latin typeface="微软雅黑" panose="020B0503020204020204" pitchFamily="34" charset="-122"/>
                <a:ea typeface="微软雅黑" panose="020B0503020204020204" pitchFamily="34" charset="-122"/>
              </a:rPr>
              <a:t>谱仪是高能所散裂中子源首批建设的三台谱仪之一，主要用于满足大多数用户研究物质晶体结构和磁结构的需求。其最佳分辨率达到了</a:t>
            </a:r>
            <a:r>
              <a:rPr lang="en-US" altLang="zh-CN" sz="2000" b="1" dirty="0">
                <a:solidFill>
                  <a:srgbClr val="346182"/>
                </a:solidFill>
                <a:latin typeface="微软雅黑" panose="020B0503020204020204" pitchFamily="34" charset="-122"/>
                <a:ea typeface="微软雅黑" panose="020B0503020204020204" pitchFamily="34" charset="-122"/>
              </a:rPr>
              <a:t>0.16%</a:t>
            </a:r>
            <a:r>
              <a:rPr lang="zh-CN" altLang="en-US" sz="2000" b="1" dirty="0">
                <a:solidFill>
                  <a:srgbClr val="346182"/>
                </a:solidFill>
                <a:latin typeface="微软雅黑" panose="020B0503020204020204" pitchFamily="34" charset="-122"/>
                <a:ea typeface="微软雅黑" panose="020B0503020204020204" pitchFamily="34" charset="-122"/>
              </a:rPr>
              <a:t>，与国际同类典型谱仪的对比属于先进水平。</a:t>
            </a:r>
            <a:endParaRPr lang="en-US" altLang="zh-CN" sz="2000" b="1" dirty="0">
              <a:solidFill>
                <a:srgbClr val="346182"/>
              </a:solidFill>
              <a:latin typeface="微软雅黑" panose="020B0503020204020204" pitchFamily="34" charset="-122"/>
              <a:ea typeface="微软雅黑" panose="020B0503020204020204" pitchFamily="34" charset="-122"/>
            </a:endParaRPr>
          </a:p>
          <a:p>
            <a:pPr algn="just"/>
            <a:endParaRPr lang="en-US" altLang="zh-CN" sz="2000" b="1" dirty="0">
              <a:solidFill>
                <a:srgbClr val="346182"/>
              </a:solidFill>
              <a:latin typeface="微软雅黑" panose="020B0503020204020204" pitchFamily="34" charset="-122"/>
              <a:ea typeface="微软雅黑" panose="020B0503020204020204" pitchFamily="34" charset="-122"/>
            </a:endParaRPr>
          </a:p>
          <a:p>
            <a:pPr algn="just"/>
            <a:r>
              <a:rPr lang="zh-CN" altLang="en-US" sz="2000" b="1" dirty="0">
                <a:solidFill>
                  <a:srgbClr val="346182"/>
                </a:solidFill>
                <a:latin typeface="微软雅黑" panose="020B0503020204020204" pitchFamily="34" charset="-122"/>
                <a:ea typeface="微软雅黑" panose="020B0503020204020204" pitchFamily="34" charset="-122"/>
              </a:rPr>
              <a:t>      自</a:t>
            </a:r>
            <a:r>
              <a:rPr lang="en-US" altLang="zh-CN" sz="2000" b="1" dirty="0">
                <a:solidFill>
                  <a:srgbClr val="346182"/>
                </a:solidFill>
                <a:latin typeface="微软雅黑" panose="020B0503020204020204" pitchFamily="34" charset="-122"/>
                <a:ea typeface="微软雅黑" panose="020B0503020204020204" pitchFamily="34" charset="-122"/>
              </a:rPr>
              <a:t>2018</a:t>
            </a:r>
            <a:r>
              <a:rPr lang="zh-CN" altLang="en-US" sz="2000" b="1" dirty="0">
                <a:solidFill>
                  <a:srgbClr val="346182"/>
                </a:solidFill>
                <a:latin typeface="微软雅黑" panose="020B0503020204020204" pitchFamily="34" charset="-122"/>
                <a:ea typeface="微软雅黑" panose="020B0503020204020204" pitchFamily="34" charset="-122"/>
              </a:rPr>
              <a:t>年投入运行以来，</a:t>
            </a:r>
            <a:r>
              <a:rPr lang="en-US" altLang="zh-CN" sz="2000" b="1" dirty="0">
                <a:solidFill>
                  <a:srgbClr val="346182"/>
                </a:solidFill>
                <a:latin typeface="微软雅黑" panose="020B0503020204020204" pitchFamily="34" charset="-122"/>
                <a:ea typeface="微软雅黑" panose="020B0503020204020204" pitchFamily="34" charset="-122"/>
              </a:rPr>
              <a:t>GPPD</a:t>
            </a:r>
            <a:r>
              <a:rPr lang="zh-CN" altLang="en-US" sz="2000" b="1" dirty="0">
                <a:solidFill>
                  <a:srgbClr val="346182"/>
                </a:solidFill>
                <a:latin typeface="微软雅黑" panose="020B0503020204020204" pitchFamily="34" charset="-122"/>
                <a:ea typeface="微软雅黑" panose="020B0503020204020204" pitchFamily="34" charset="-122"/>
              </a:rPr>
              <a:t>谱仪累计产出包括</a:t>
            </a:r>
            <a:r>
              <a:rPr lang="en-US" altLang="zh-CN" sz="2000" b="1" dirty="0">
                <a:solidFill>
                  <a:srgbClr val="FF0000"/>
                </a:solidFill>
                <a:latin typeface="微软雅黑" panose="020B0503020204020204" pitchFamily="34" charset="-122"/>
                <a:ea typeface="微软雅黑" panose="020B0503020204020204" pitchFamily="34" charset="-122"/>
              </a:rPr>
              <a:t>Science</a:t>
            </a:r>
            <a:r>
              <a:rPr lang="zh-CN" altLang="en-US" sz="2000" b="1" dirty="0">
                <a:solidFill>
                  <a:srgbClr val="346182"/>
                </a:solidFill>
                <a:latin typeface="微软雅黑" panose="020B0503020204020204" pitchFamily="34" charset="-122"/>
                <a:ea typeface="微软雅黑" panose="020B0503020204020204" pitchFamily="34" charset="-122"/>
              </a:rPr>
              <a:t>、</a:t>
            </a:r>
            <a:r>
              <a:rPr lang="en-US" altLang="zh-CN" sz="2000" b="1" dirty="0">
                <a:solidFill>
                  <a:srgbClr val="FF0000"/>
                </a:solidFill>
                <a:latin typeface="微软雅黑" panose="020B0503020204020204" pitchFamily="34" charset="-122"/>
                <a:ea typeface="微软雅黑" panose="020B0503020204020204" pitchFamily="34" charset="-122"/>
              </a:rPr>
              <a:t>Nature Nanotechnology</a:t>
            </a:r>
            <a:r>
              <a:rPr lang="zh-CN" altLang="en-US" sz="2000" b="1" dirty="0">
                <a:solidFill>
                  <a:srgbClr val="346182"/>
                </a:solidFill>
                <a:latin typeface="微软雅黑" panose="020B0503020204020204" pitchFamily="34" charset="-122"/>
                <a:ea typeface="微软雅黑" panose="020B0503020204020204" pitchFamily="34" charset="-122"/>
              </a:rPr>
              <a:t>等高端学术研究论文</a:t>
            </a:r>
            <a:r>
              <a:rPr lang="en-US" altLang="zh-CN" sz="2400" b="1" dirty="0">
                <a:solidFill>
                  <a:srgbClr val="FF0000"/>
                </a:solidFill>
                <a:latin typeface="微软雅黑" panose="020B0503020204020204" pitchFamily="34" charset="-122"/>
                <a:ea typeface="微软雅黑" panose="020B0503020204020204" pitchFamily="34" charset="-122"/>
              </a:rPr>
              <a:t>60</a:t>
            </a:r>
            <a:r>
              <a:rPr lang="zh-CN" altLang="en-US" sz="2000" b="1" dirty="0">
                <a:solidFill>
                  <a:srgbClr val="346182"/>
                </a:solidFill>
                <a:latin typeface="微软雅黑" panose="020B0503020204020204" pitchFamily="34" charset="-122"/>
                <a:ea typeface="微软雅黑" panose="020B0503020204020204" pitchFamily="34" charset="-122"/>
              </a:rPr>
              <a:t>余篇，影响因子总和超过了</a:t>
            </a:r>
            <a:r>
              <a:rPr lang="en-US" altLang="zh-CN" sz="2400" b="1" dirty="0">
                <a:solidFill>
                  <a:srgbClr val="FF0000"/>
                </a:solidFill>
                <a:latin typeface="微软雅黑" panose="020B0503020204020204" pitchFamily="34" charset="-122"/>
                <a:ea typeface="微软雅黑" panose="020B0503020204020204" pitchFamily="34" charset="-122"/>
              </a:rPr>
              <a:t>700</a:t>
            </a:r>
            <a:r>
              <a:rPr lang="zh-CN" altLang="en-US" sz="2000" b="1" dirty="0">
                <a:solidFill>
                  <a:srgbClr val="346182"/>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418007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03CFAC7-F3DC-4EB3-873D-524AD432FF9A}"/>
              </a:ext>
            </a:extLst>
          </p:cNvPr>
          <p:cNvPicPr>
            <a:picLocks noChangeAspect="1"/>
          </p:cNvPicPr>
          <p:nvPr/>
        </p:nvPicPr>
        <p:blipFill>
          <a:blip r:embed="rId3"/>
          <a:stretch>
            <a:fillRect/>
          </a:stretch>
        </p:blipFill>
        <p:spPr>
          <a:xfrm>
            <a:off x="611560" y="1731939"/>
            <a:ext cx="2628028" cy="2189103"/>
          </a:xfrm>
          <a:prstGeom prst="rect">
            <a:avLst/>
          </a:prstGeom>
          <a:ln w="19050">
            <a:solidFill>
              <a:srgbClr val="FF0000"/>
            </a:solidFill>
            <a:prstDash val="dash"/>
          </a:ln>
        </p:spPr>
      </p:pic>
      <p:pic>
        <p:nvPicPr>
          <p:cNvPr id="20" name="图片 19">
            <a:extLst>
              <a:ext uri="{FF2B5EF4-FFF2-40B4-BE49-F238E27FC236}">
                <a16:creationId xmlns:a16="http://schemas.microsoft.com/office/drawing/2014/main" id="{8E0B3446-EBCC-4A1B-949F-8662B8D2349C}"/>
              </a:ext>
            </a:extLst>
          </p:cNvPr>
          <p:cNvPicPr>
            <a:picLocks noChangeAspect="1"/>
          </p:cNvPicPr>
          <p:nvPr/>
        </p:nvPicPr>
        <p:blipFill>
          <a:blip r:embed="rId4"/>
          <a:stretch>
            <a:fillRect/>
          </a:stretch>
        </p:blipFill>
        <p:spPr>
          <a:xfrm>
            <a:off x="611560" y="4437112"/>
            <a:ext cx="2628028" cy="2135794"/>
          </a:xfrm>
          <a:prstGeom prst="rect">
            <a:avLst/>
          </a:prstGeom>
          <a:ln w="19050">
            <a:solidFill>
              <a:srgbClr val="00B050"/>
            </a:solidFill>
            <a:prstDash val="dash"/>
          </a:ln>
        </p:spPr>
      </p:pic>
      <p:sp>
        <p:nvSpPr>
          <p:cNvPr id="11" name="文本框 10">
            <a:extLst>
              <a:ext uri="{FF2B5EF4-FFF2-40B4-BE49-F238E27FC236}">
                <a16:creationId xmlns:a16="http://schemas.microsoft.com/office/drawing/2014/main" id="{3A14D3F2-8156-436B-805D-03C743BD0DDF}"/>
              </a:ext>
            </a:extLst>
          </p:cNvPr>
          <p:cNvSpPr txBox="1"/>
          <p:nvPr/>
        </p:nvSpPr>
        <p:spPr>
          <a:xfrm>
            <a:off x="361594" y="928562"/>
            <a:ext cx="7568418" cy="461665"/>
          </a:xfrm>
          <a:prstGeom prst="rect">
            <a:avLst/>
          </a:prstGeom>
          <a:noFill/>
        </p:spPr>
        <p:txBody>
          <a:bodyPr wrap="square">
            <a:spAutoFit/>
          </a:bodyPr>
          <a:lstStyle/>
          <a:p>
            <a:pPr marL="342900" indent="-342900">
              <a:buFont typeface="Wingdings" panose="05000000000000000000" pitchFamily="2" charset="2"/>
              <a:buChar char="u"/>
            </a:pPr>
            <a:r>
              <a:rPr lang="zh-CN" altLang="en-US" sz="2400" b="1" dirty="0">
                <a:solidFill>
                  <a:srgbClr val="346182"/>
                </a:solidFill>
              </a:rPr>
              <a:t>宏观磁性随压力的变化</a:t>
            </a:r>
          </a:p>
        </p:txBody>
      </p:sp>
      <p:grpSp>
        <p:nvGrpSpPr>
          <p:cNvPr id="28" name="组合 27">
            <a:extLst>
              <a:ext uri="{FF2B5EF4-FFF2-40B4-BE49-F238E27FC236}">
                <a16:creationId xmlns:a16="http://schemas.microsoft.com/office/drawing/2014/main" id="{4660154D-CF54-4860-A68C-166EF706ADD7}"/>
              </a:ext>
            </a:extLst>
          </p:cNvPr>
          <p:cNvGrpSpPr/>
          <p:nvPr/>
        </p:nvGrpSpPr>
        <p:grpSpPr>
          <a:xfrm>
            <a:off x="5383763" y="1390227"/>
            <a:ext cx="3312858" cy="5414718"/>
            <a:chOff x="5381109" y="1390227"/>
            <a:chExt cx="3312858" cy="5414718"/>
          </a:xfrm>
        </p:grpSpPr>
        <p:pic>
          <p:nvPicPr>
            <p:cNvPr id="29" name="图片 28">
              <a:extLst>
                <a:ext uri="{FF2B5EF4-FFF2-40B4-BE49-F238E27FC236}">
                  <a16:creationId xmlns:a16="http://schemas.microsoft.com/office/drawing/2014/main" id="{C2F6EB61-B448-43CD-9087-2E37F9CB357B}"/>
                </a:ext>
              </a:extLst>
            </p:cNvPr>
            <p:cNvPicPr/>
            <p:nvPr/>
          </p:nvPicPr>
          <p:blipFill>
            <a:blip r:embed="rId5"/>
            <a:stretch>
              <a:fillRect/>
            </a:stretch>
          </p:blipFill>
          <p:spPr>
            <a:xfrm>
              <a:off x="5381109" y="1390227"/>
              <a:ext cx="3312858" cy="5414718"/>
            </a:xfrm>
            <a:prstGeom prst="rect">
              <a:avLst/>
            </a:prstGeom>
          </p:spPr>
        </p:pic>
        <p:sp>
          <p:nvSpPr>
            <p:cNvPr id="30" name="矩形 29">
              <a:extLst>
                <a:ext uri="{FF2B5EF4-FFF2-40B4-BE49-F238E27FC236}">
                  <a16:creationId xmlns:a16="http://schemas.microsoft.com/office/drawing/2014/main" id="{149E39F7-A988-40D0-8120-2CEEC1F68710}"/>
                </a:ext>
              </a:extLst>
            </p:cNvPr>
            <p:cNvSpPr/>
            <p:nvPr/>
          </p:nvSpPr>
          <p:spPr>
            <a:xfrm>
              <a:off x="5786766" y="5467773"/>
              <a:ext cx="1233506" cy="913555"/>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8A0023B1-0203-412C-9F21-B299E372DF10}"/>
                </a:ext>
              </a:extLst>
            </p:cNvPr>
            <p:cNvSpPr/>
            <p:nvPr/>
          </p:nvSpPr>
          <p:spPr>
            <a:xfrm>
              <a:off x="5792803" y="1568416"/>
              <a:ext cx="1227469" cy="2868696"/>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1" name="直接箭头连接符 50">
            <a:extLst>
              <a:ext uri="{FF2B5EF4-FFF2-40B4-BE49-F238E27FC236}">
                <a16:creationId xmlns:a16="http://schemas.microsoft.com/office/drawing/2014/main" id="{1B1C131E-DB8F-48AF-9E1C-B921C30AA925}"/>
              </a:ext>
            </a:extLst>
          </p:cNvPr>
          <p:cNvCxnSpPr>
            <a:cxnSpLocks/>
          </p:cNvCxnSpPr>
          <p:nvPr/>
        </p:nvCxnSpPr>
        <p:spPr>
          <a:xfrm flipH="1" flipV="1">
            <a:off x="3239588" y="2798168"/>
            <a:ext cx="2553215" cy="204596"/>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5BBF1B66-9835-4515-A254-DCA956775C51}"/>
              </a:ext>
            </a:extLst>
          </p:cNvPr>
          <p:cNvCxnSpPr>
            <a:cxnSpLocks/>
          </p:cNvCxnSpPr>
          <p:nvPr/>
        </p:nvCxnSpPr>
        <p:spPr>
          <a:xfrm flipH="1" flipV="1">
            <a:off x="3239588" y="5548871"/>
            <a:ext cx="2547178" cy="375680"/>
          </a:xfrm>
          <a:prstGeom prst="straightConnector1">
            <a:avLst/>
          </a:prstGeom>
          <a:ln w="1905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任意多边形: 形状 11">
            <a:extLst>
              <a:ext uri="{FF2B5EF4-FFF2-40B4-BE49-F238E27FC236}">
                <a16:creationId xmlns:a16="http://schemas.microsoft.com/office/drawing/2014/main" id="{B97BACA2-C72C-4260-B3F1-13FD89094E75}"/>
              </a:ext>
            </a:extLst>
          </p:cNvPr>
          <p:cNvSpPr/>
          <p:nvPr/>
        </p:nvSpPr>
        <p:spPr>
          <a:xfrm>
            <a:off x="1019174" y="1922001"/>
            <a:ext cx="1968649" cy="1583199"/>
          </a:xfrm>
          <a:custGeom>
            <a:avLst/>
            <a:gdLst>
              <a:gd name="connsiteX0" fmla="*/ 0 w 1924050"/>
              <a:gd name="connsiteY0" fmla="*/ 1583199 h 1583199"/>
              <a:gd name="connsiteX1" fmla="*/ 152400 w 1924050"/>
              <a:gd name="connsiteY1" fmla="*/ 1545099 h 1583199"/>
              <a:gd name="connsiteX2" fmla="*/ 161925 w 1924050"/>
              <a:gd name="connsiteY2" fmla="*/ 1383174 h 1583199"/>
              <a:gd name="connsiteX3" fmla="*/ 352425 w 1924050"/>
              <a:gd name="connsiteY3" fmla="*/ 1125999 h 1583199"/>
              <a:gd name="connsiteX4" fmla="*/ 1114425 w 1924050"/>
              <a:gd name="connsiteY4" fmla="*/ 335424 h 1583199"/>
              <a:gd name="connsiteX5" fmla="*/ 1609725 w 1924050"/>
              <a:gd name="connsiteY5" fmla="*/ 49674 h 1583199"/>
              <a:gd name="connsiteX6" fmla="*/ 1924050 w 1924050"/>
              <a:gd name="connsiteY6" fmla="*/ 2049 h 158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050" h="1583199">
                <a:moveTo>
                  <a:pt x="0" y="1583199"/>
                </a:moveTo>
                <a:cubicBezTo>
                  <a:pt x="62706" y="1580817"/>
                  <a:pt x="125413" y="1578436"/>
                  <a:pt x="152400" y="1545099"/>
                </a:cubicBezTo>
                <a:cubicBezTo>
                  <a:pt x="179388" y="1511761"/>
                  <a:pt x="128588" y="1453024"/>
                  <a:pt x="161925" y="1383174"/>
                </a:cubicBezTo>
                <a:cubicBezTo>
                  <a:pt x="195262" y="1313324"/>
                  <a:pt x="193675" y="1300624"/>
                  <a:pt x="352425" y="1125999"/>
                </a:cubicBezTo>
                <a:cubicBezTo>
                  <a:pt x="511175" y="951374"/>
                  <a:pt x="904875" y="514811"/>
                  <a:pt x="1114425" y="335424"/>
                </a:cubicBezTo>
                <a:cubicBezTo>
                  <a:pt x="1323975" y="156037"/>
                  <a:pt x="1474788" y="105236"/>
                  <a:pt x="1609725" y="49674"/>
                </a:cubicBezTo>
                <a:cubicBezTo>
                  <a:pt x="1744663" y="-5889"/>
                  <a:pt x="1834356" y="-1920"/>
                  <a:pt x="1924050" y="2049"/>
                </a:cubicBezTo>
              </a:path>
            </a:pathLst>
          </a:custGeom>
          <a:noFill/>
          <a:ln w="76200">
            <a:solidFill>
              <a:srgbClr val="FF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a:extLst>
              <a:ext uri="{FF2B5EF4-FFF2-40B4-BE49-F238E27FC236}">
                <a16:creationId xmlns:a16="http://schemas.microsoft.com/office/drawing/2014/main" id="{F64C7D86-5AF4-4258-9979-77301CA9659D}"/>
              </a:ext>
            </a:extLst>
          </p:cNvPr>
          <p:cNvSpPr/>
          <p:nvPr/>
        </p:nvSpPr>
        <p:spPr>
          <a:xfrm>
            <a:off x="933450" y="4714875"/>
            <a:ext cx="1981200" cy="1524000"/>
          </a:xfrm>
          <a:custGeom>
            <a:avLst/>
            <a:gdLst>
              <a:gd name="connsiteX0" fmla="*/ 0 w 1981200"/>
              <a:gd name="connsiteY0" fmla="*/ 1524000 h 1524000"/>
              <a:gd name="connsiteX1" fmla="*/ 247650 w 1981200"/>
              <a:gd name="connsiteY1" fmla="*/ 1143000 h 1524000"/>
              <a:gd name="connsiteX2" fmla="*/ 485775 w 1981200"/>
              <a:gd name="connsiteY2" fmla="*/ 771525 h 1524000"/>
              <a:gd name="connsiteX3" fmla="*/ 657225 w 1981200"/>
              <a:gd name="connsiteY3" fmla="*/ 314325 h 1524000"/>
              <a:gd name="connsiteX4" fmla="*/ 742950 w 1981200"/>
              <a:gd name="connsiteY4" fmla="*/ 190500 h 1524000"/>
              <a:gd name="connsiteX5" fmla="*/ 1009650 w 1981200"/>
              <a:gd name="connsiteY5" fmla="*/ 57150 h 1524000"/>
              <a:gd name="connsiteX6" fmla="*/ 1981200 w 1981200"/>
              <a:gd name="connsiteY6"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200" h="1524000">
                <a:moveTo>
                  <a:pt x="0" y="1524000"/>
                </a:moveTo>
                <a:lnTo>
                  <a:pt x="247650" y="1143000"/>
                </a:lnTo>
                <a:cubicBezTo>
                  <a:pt x="328612" y="1017588"/>
                  <a:pt x="417513" y="909637"/>
                  <a:pt x="485775" y="771525"/>
                </a:cubicBezTo>
                <a:cubicBezTo>
                  <a:pt x="554037" y="633413"/>
                  <a:pt x="614362" y="411163"/>
                  <a:pt x="657225" y="314325"/>
                </a:cubicBezTo>
                <a:cubicBezTo>
                  <a:pt x="700088" y="217487"/>
                  <a:pt x="684212" y="233363"/>
                  <a:pt x="742950" y="190500"/>
                </a:cubicBezTo>
                <a:cubicBezTo>
                  <a:pt x="801688" y="147637"/>
                  <a:pt x="803275" y="88900"/>
                  <a:pt x="1009650" y="57150"/>
                </a:cubicBezTo>
                <a:cubicBezTo>
                  <a:pt x="1216025" y="25400"/>
                  <a:pt x="1598612" y="12700"/>
                  <a:pt x="1981200" y="0"/>
                </a:cubicBezTo>
              </a:path>
            </a:pathLst>
          </a:custGeom>
          <a:noFill/>
          <a:ln w="76200">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id="{F9BDCB59-EFEA-4BE2-8EA7-AE5EA8B1D492}"/>
              </a:ext>
            </a:extLst>
          </p:cNvPr>
          <p:cNvSpPr/>
          <p:nvPr/>
        </p:nvSpPr>
        <p:spPr>
          <a:xfrm>
            <a:off x="1000125" y="2305050"/>
            <a:ext cx="1981200" cy="1200150"/>
          </a:xfrm>
          <a:custGeom>
            <a:avLst/>
            <a:gdLst>
              <a:gd name="connsiteX0" fmla="*/ 0 w 1981200"/>
              <a:gd name="connsiteY0" fmla="*/ 1200150 h 1200150"/>
              <a:gd name="connsiteX1" fmla="*/ 114300 w 1981200"/>
              <a:gd name="connsiteY1" fmla="*/ 676275 h 1200150"/>
              <a:gd name="connsiteX2" fmla="*/ 438150 w 1981200"/>
              <a:gd name="connsiteY2" fmla="*/ 419100 h 1200150"/>
              <a:gd name="connsiteX3" fmla="*/ 1076325 w 1981200"/>
              <a:gd name="connsiteY3" fmla="*/ 190500 h 1200150"/>
              <a:gd name="connsiteX4" fmla="*/ 1981200 w 1981200"/>
              <a:gd name="connsiteY4" fmla="*/ 0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200" h="1200150">
                <a:moveTo>
                  <a:pt x="0" y="1200150"/>
                </a:moveTo>
                <a:cubicBezTo>
                  <a:pt x="20637" y="1003300"/>
                  <a:pt x="41275" y="806450"/>
                  <a:pt x="114300" y="676275"/>
                </a:cubicBezTo>
                <a:cubicBezTo>
                  <a:pt x="187325" y="546100"/>
                  <a:pt x="277813" y="500062"/>
                  <a:pt x="438150" y="419100"/>
                </a:cubicBezTo>
                <a:cubicBezTo>
                  <a:pt x="598488" y="338137"/>
                  <a:pt x="819150" y="260350"/>
                  <a:pt x="1076325" y="190500"/>
                </a:cubicBezTo>
                <a:cubicBezTo>
                  <a:pt x="1333500" y="120650"/>
                  <a:pt x="1657350" y="60325"/>
                  <a:pt x="1981200" y="0"/>
                </a:cubicBezTo>
              </a:path>
            </a:pathLst>
          </a:custGeom>
          <a:noFill/>
          <a:ln w="76200">
            <a:solidFill>
              <a:srgbClr val="FF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a:extLst>
              <a:ext uri="{FF2B5EF4-FFF2-40B4-BE49-F238E27FC236}">
                <a16:creationId xmlns:a16="http://schemas.microsoft.com/office/drawing/2014/main" id="{83260621-B388-4A47-979B-A975A9D789A2}"/>
              </a:ext>
            </a:extLst>
          </p:cNvPr>
          <p:cNvSpPr/>
          <p:nvPr/>
        </p:nvSpPr>
        <p:spPr>
          <a:xfrm>
            <a:off x="952500" y="5619750"/>
            <a:ext cx="1952625" cy="619125"/>
          </a:xfrm>
          <a:custGeom>
            <a:avLst/>
            <a:gdLst>
              <a:gd name="connsiteX0" fmla="*/ 0 w 1952625"/>
              <a:gd name="connsiteY0" fmla="*/ 619125 h 619125"/>
              <a:gd name="connsiteX1" fmla="*/ 590550 w 1952625"/>
              <a:gd name="connsiteY1" fmla="*/ 285750 h 619125"/>
              <a:gd name="connsiteX2" fmla="*/ 1952625 w 1952625"/>
              <a:gd name="connsiteY2" fmla="*/ 0 h 619125"/>
            </a:gdLst>
            <a:ahLst/>
            <a:cxnLst>
              <a:cxn ang="0">
                <a:pos x="connsiteX0" y="connsiteY0"/>
              </a:cxn>
              <a:cxn ang="0">
                <a:pos x="connsiteX1" y="connsiteY1"/>
              </a:cxn>
              <a:cxn ang="0">
                <a:pos x="connsiteX2" y="connsiteY2"/>
              </a:cxn>
            </a:cxnLst>
            <a:rect l="l" t="t" r="r" b="b"/>
            <a:pathLst>
              <a:path w="1952625" h="619125">
                <a:moveTo>
                  <a:pt x="0" y="619125"/>
                </a:moveTo>
                <a:cubicBezTo>
                  <a:pt x="132556" y="504031"/>
                  <a:pt x="265113" y="388937"/>
                  <a:pt x="590550" y="285750"/>
                </a:cubicBezTo>
                <a:cubicBezTo>
                  <a:pt x="915988" y="182562"/>
                  <a:pt x="1434306" y="91281"/>
                  <a:pt x="1952625" y="0"/>
                </a:cubicBezTo>
              </a:path>
            </a:pathLst>
          </a:custGeom>
          <a:noFill/>
          <a:ln w="76200">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a:extLst>
              <a:ext uri="{FF2B5EF4-FFF2-40B4-BE49-F238E27FC236}">
                <a16:creationId xmlns:a16="http://schemas.microsoft.com/office/drawing/2014/main" id="{EE9F5D91-D78B-0679-8F5F-D81599F331D1}"/>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平行四边形 25">
            <a:extLst>
              <a:ext uri="{FF2B5EF4-FFF2-40B4-BE49-F238E27FC236}">
                <a16:creationId xmlns:a16="http://schemas.microsoft.com/office/drawing/2014/main" id="{545D939A-5D7D-9103-0070-CEF4820082E3}"/>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41">
            <a:extLst>
              <a:ext uri="{FF2B5EF4-FFF2-40B4-BE49-F238E27FC236}">
                <a16:creationId xmlns:a16="http://schemas.microsoft.com/office/drawing/2014/main" id="{253B9B8A-AF8A-6F34-591C-3380B79DACA9}"/>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31" name="矩形 30">
            <a:extLst>
              <a:ext uri="{FF2B5EF4-FFF2-40B4-BE49-F238E27FC236}">
                <a16:creationId xmlns:a16="http://schemas.microsoft.com/office/drawing/2014/main" id="{0BDBA194-0B5F-F176-6754-DA273E647F41}"/>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最新工作</a:t>
            </a:r>
          </a:p>
        </p:txBody>
      </p:sp>
    </p:spTree>
    <p:extLst>
      <p:ext uri="{BB962C8B-B14F-4D97-AF65-F5344CB8AC3E}">
        <p14:creationId xmlns:p14="http://schemas.microsoft.com/office/powerpoint/2010/main" val="3451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22" presetClass="exit" presetSubtype="2" fill="hold" grpId="0" nodeType="withEffect">
                                  <p:stCondLst>
                                    <p:cond delay="0"/>
                                  </p:stCondLst>
                                  <p:childTnLst>
                                    <p:animEffect transition="out" filter="wipe(right)">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4212E237-962A-4159-80C8-F394058CFF4A}"/>
              </a:ext>
            </a:extLst>
          </p:cNvPr>
          <p:cNvSpPr txBox="1"/>
          <p:nvPr/>
        </p:nvSpPr>
        <p:spPr>
          <a:xfrm>
            <a:off x="361594" y="928562"/>
            <a:ext cx="7568418" cy="461665"/>
          </a:xfrm>
          <a:prstGeom prst="rect">
            <a:avLst/>
          </a:prstGeom>
          <a:noFill/>
        </p:spPr>
        <p:txBody>
          <a:bodyPr wrap="square">
            <a:spAutoFit/>
          </a:bodyPr>
          <a:lstStyle/>
          <a:p>
            <a:pPr marL="342900" indent="-342900">
              <a:buFont typeface="Wingdings" panose="05000000000000000000" pitchFamily="2" charset="2"/>
              <a:buChar char="u"/>
            </a:pPr>
            <a:r>
              <a:rPr lang="zh-CN" altLang="en-US" sz="2400" b="1" dirty="0">
                <a:solidFill>
                  <a:srgbClr val="346182"/>
                </a:solidFill>
              </a:rPr>
              <a:t>磁结构随压力的演变</a:t>
            </a:r>
          </a:p>
        </p:txBody>
      </p:sp>
      <p:pic>
        <p:nvPicPr>
          <p:cNvPr id="11" name="图片 10">
            <a:extLst>
              <a:ext uri="{FF2B5EF4-FFF2-40B4-BE49-F238E27FC236}">
                <a16:creationId xmlns:a16="http://schemas.microsoft.com/office/drawing/2014/main" id="{E836F45B-CDCA-4A88-87A1-6D91A68F022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a:xfrm>
            <a:off x="370687" y="1406910"/>
            <a:ext cx="4705369" cy="2229081"/>
          </a:xfrm>
          <a:prstGeom prst="rect">
            <a:avLst/>
          </a:prstGeom>
          <a:noFill/>
          <a:ln>
            <a:noFill/>
          </a:ln>
        </p:spPr>
      </p:pic>
      <p:grpSp>
        <p:nvGrpSpPr>
          <p:cNvPr id="2" name="组合 1">
            <a:extLst>
              <a:ext uri="{FF2B5EF4-FFF2-40B4-BE49-F238E27FC236}">
                <a16:creationId xmlns:a16="http://schemas.microsoft.com/office/drawing/2014/main" id="{1E57667A-5965-4398-9641-25A332122CD1}"/>
              </a:ext>
            </a:extLst>
          </p:cNvPr>
          <p:cNvGrpSpPr/>
          <p:nvPr/>
        </p:nvGrpSpPr>
        <p:grpSpPr>
          <a:xfrm>
            <a:off x="611560" y="3284984"/>
            <a:ext cx="8161753" cy="3573016"/>
            <a:chOff x="611560" y="3284984"/>
            <a:chExt cx="8161753" cy="3573016"/>
          </a:xfrm>
        </p:grpSpPr>
        <p:pic>
          <p:nvPicPr>
            <p:cNvPr id="15" name="图片 14">
              <a:extLst>
                <a:ext uri="{FF2B5EF4-FFF2-40B4-BE49-F238E27FC236}">
                  <a16:creationId xmlns:a16="http://schemas.microsoft.com/office/drawing/2014/main" id="{E2371D48-D744-408F-980A-6465313708D8}"/>
                </a:ext>
              </a:extLst>
            </p:cNvPr>
            <p:cNvPicPr/>
            <p:nvPr/>
          </p:nvPicPr>
          <p:blipFill>
            <a:blip r:embed="rId4"/>
            <a:stretch>
              <a:fillRect/>
            </a:stretch>
          </p:blipFill>
          <p:spPr>
            <a:xfrm>
              <a:off x="611560" y="3626797"/>
              <a:ext cx="4143896" cy="3231203"/>
            </a:xfrm>
            <a:prstGeom prst="rect">
              <a:avLst/>
            </a:prstGeom>
          </p:spPr>
        </p:pic>
        <p:pic>
          <p:nvPicPr>
            <p:cNvPr id="3" name="图片 2">
              <a:extLst>
                <a:ext uri="{FF2B5EF4-FFF2-40B4-BE49-F238E27FC236}">
                  <a16:creationId xmlns:a16="http://schemas.microsoft.com/office/drawing/2014/main" id="{5F04EB23-676B-48C5-A54F-EE145D394645}"/>
                </a:ext>
              </a:extLst>
            </p:cNvPr>
            <p:cNvPicPr>
              <a:picLocks noChangeAspect="1"/>
            </p:cNvPicPr>
            <p:nvPr/>
          </p:nvPicPr>
          <p:blipFill>
            <a:blip r:embed="rId5"/>
            <a:stretch>
              <a:fillRect/>
            </a:stretch>
          </p:blipFill>
          <p:spPr>
            <a:xfrm>
              <a:off x="5578892" y="3284984"/>
              <a:ext cx="3194421" cy="3429000"/>
            </a:xfrm>
            <a:prstGeom prst="rect">
              <a:avLst/>
            </a:prstGeom>
          </p:spPr>
        </p:pic>
        <p:cxnSp>
          <p:nvCxnSpPr>
            <p:cNvPr id="5" name="直接箭头连接符 4">
              <a:extLst>
                <a:ext uri="{FF2B5EF4-FFF2-40B4-BE49-F238E27FC236}">
                  <a16:creationId xmlns:a16="http://schemas.microsoft.com/office/drawing/2014/main" id="{A9E40CA8-1BB1-49EE-91EB-1E91A6C1A0ED}"/>
                </a:ext>
              </a:extLst>
            </p:cNvPr>
            <p:cNvCxnSpPr/>
            <p:nvPr/>
          </p:nvCxnSpPr>
          <p:spPr>
            <a:xfrm>
              <a:off x="4745268" y="4365104"/>
              <a:ext cx="833624" cy="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CB1E2719-B9C8-4DFC-A80C-7F38E9B00DB2}"/>
                </a:ext>
              </a:extLst>
            </p:cNvPr>
            <p:cNvCxnSpPr/>
            <p:nvPr/>
          </p:nvCxnSpPr>
          <p:spPr>
            <a:xfrm>
              <a:off x="4755456" y="6021288"/>
              <a:ext cx="833624" cy="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0791C158-53E7-44A3-BBCB-FD07C872166A}"/>
                </a:ext>
              </a:extLst>
            </p:cNvPr>
            <p:cNvSpPr txBox="1"/>
            <p:nvPr/>
          </p:nvSpPr>
          <p:spPr>
            <a:xfrm>
              <a:off x="7296889" y="3325277"/>
              <a:ext cx="1020684" cy="338554"/>
            </a:xfrm>
            <a:prstGeom prst="rect">
              <a:avLst/>
            </a:prstGeom>
            <a:noFill/>
          </p:spPr>
          <p:txBody>
            <a:bodyPr wrap="square" rtlCol="0">
              <a:spAutoFit/>
            </a:bodyPr>
            <a:lstStyle/>
            <a:p>
              <a:r>
                <a:rPr lang="en-US" altLang="zh-CN" sz="1600" dirty="0">
                  <a:solidFill>
                    <a:srgbClr val="FF0000"/>
                  </a:solidFill>
                  <a:latin typeface="微软雅黑" panose="020B0503020204020204" pitchFamily="34" charset="-122"/>
                  <a:ea typeface="微软雅黑" panose="020B0503020204020204" pitchFamily="34" charset="-122"/>
                </a:rPr>
                <a:t>2.80μ</a:t>
              </a:r>
              <a:r>
                <a:rPr lang="en-US" altLang="zh-CN" sz="1600" baseline="-25000" dirty="0">
                  <a:solidFill>
                    <a:srgbClr val="FF0000"/>
                  </a:solidFill>
                  <a:latin typeface="微软雅黑" panose="020B0503020204020204" pitchFamily="34" charset="-122"/>
                  <a:ea typeface="微软雅黑" panose="020B0503020204020204" pitchFamily="34" charset="-122"/>
                </a:rPr>
                <a:t>B</a:t>
              </a:r>
              <a:endParaRPr lang="zh-CN" altLang="en-US" sz="1600" baseline="-25000" dirty="0">
                <a:solidFill>
                  <a:srgbClr val="FF0000"/>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16709702-124D-4A4E-B44D-C28753EE079B}"/>
                </a:ext>
              </a:extLst>
            </p:cNvPr>
            <p:cNvSpPr txBox="1"/>
            <p:nvPr/>
          </p:nvSpPr>
          <p:spPr>
            <a:xfrm>
              <a:off x="7419670" y="5073121"/>
              <a:ext cx="1020684" cy="338554"/>
            </a:xfrm>
            <a:prstGeom prst="rect">
              <a:avLst/>
            </a:prstGeom>
            <a:noFill/>
          </p:spPr>
          <p:txBody>
            <a:bodyPr wrap="square" rtlCol="0">
              <a:spAutoFit/>
            </a:bodyPr>
            <a:lstStyle/>
            <a:p>
              <a:r>
                <a:rPr lang="en-US" altLang="zh-CN" sz="1600" dirty="0">
                  <a:solidFill>
                    <a:srgbClr val="FF0000"/>
                  </a:solidFill>
                  <a:latin typeface="微软雅黑" panose="020B0503020204020204" pitchFamily="34" charset="-122"/>
                  <a:ea typeface="微软雅黑" panose="020B0503020204020204" pitchFamily="34" charset="-122"/>
                </a:rPr>
                <a:t>2.08μ</a:t>
              </a:r>
              <a:r>
                <a:rPr lang="en-US" altLang="zh-CN" sz="1600" baseline="-25000" dirty="0">
                  <a:solidFill>
                    <a:srgbClr val="FF0000"/>
                  </a:solidFill>
                  <a:latin typeface="微软雅黑" panose="020B0503020204020204" pitchFamily="34" charset="-122"/>
                  <a:ea typeface="微软雅黑" panose="020B0503020204020204" pitchFamily="34" charset="-122"/>
                </a:rPr>
                <a:t>B</a:t>
              </a:r>
              <a:endParaRPr lang="zh-CN" altLang="en-US" sz="1600" baseline="-25000" dirty="0">
                <a:solidFill>
                  <a:srgbClr val="FF0000"/>
                </a:solidFill>
                <a:latin typeface="微软雅黑" panose="020B0503020204020204" pitchFamily="34" charset="-122"/>
                <a:ea typeface="微软雅黑" panose="020B0503020204020204" pitchFamily="34" charset="-122"/>
              </a:endParaRPr>
            </a:p>
          </p:txBody>
        </p:sp>
      </p:grpSp>
      <p:cxnSp>
        <p:nvCxnSpPr>
          <p:cNvPr id="17" name="直接连接符 16">
            <a:extLst>
              <a:ext uri="{FF2B5EF4-FFF2-40B4-BE49-F238E27FC236}">
                <a16:creationId xmlns:a16="http://schemas.microsoft.com/office/drawing/2014/main" id="{6C1BA01E-A6BA-53D0-38ED-C126E27F026E}"/>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平行四边形 22">
            <a:extLst>
              <a:ext uri="{FF2B5EF4-FFF2-40B4-BE49-F238E27FC236}">
                <a16:creationId xmlns:a16="http://schemas.microsoft.com/office/drawing/2014/main" id="{E298EA01-BA12-46FD-0066-8069611EC974}"/>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41">
            <a:extLst>
              <a:ext uri="{FF2B5EF4-FFF2-40B4-BE49-F238E27FC236}">
                <a16:creationId xmlns:a16="http://schemas.microsoft.com/office/drawing/2014/main" id="{E1114422-5F61-730D-EC09-334D308FE877}"/>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4F43B3E5-FBEA-F287-7142-2E1C1D5076B5}"/>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最新工作</a:t>
            </a:r>
          </a:p>
        </p:txBody>
      </p:sp>
    </p:spTree>
    <p:extLst>
      <p:ext uri="{BB962C8B-B14F-4D97-AF65-F5344CB8AC3E}">
        <p14:creationId xmlns:p14="http://schemas.microsoft.com/office/powerpoint/2010/main" val="165258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20F65727-D36D-4D46-8340-0C0A8C9EDD5B}"/>
              </a:ext>
            </a:extLst>
          </p:cNvPr>
          <p:cNvGrpSpPr/>
          <p:nvPr/>
        </p:nvGrpSpPr>
        <p:grpSpPr>
          <a:xfrm>
            <a:off x="3071897" y="1717702"/>
            <a:ext cx="4486275" cy="3642360"/>
            <a:chOff x="3071897" y="1717702"/>
            <a:chExt cx="4486275" cy="3642360"/>
          </a:xfrm>
        </p:grpSpPr>
        <p:pic>
          <p:nvPicPr>
            <p:cNvPr id="22" name="图片 21">
              <a:extLst>
                <a:ext uri="{FF2B5EF4-FFF2-40B4-BE49-F238E27FC236}">
                  <a16:creationId xmlns:a16="http://schemas.microsoft.com/office/drawing/2014/main" id="{E6E692DB-A72C-4686-A8C2-29660625224D}"/>
                </a:ext>
              </a:extLst>
            </p:cNvPr>
            <p:cNvPicPr/>
            <p:nvPr/>
          </p:nvPicPr>
          <p:blipFill>
            <a:blip r:embed="rId3"/>
            <a:stretch>
              <a:fillRect/>
            </a:stretch>
          </p:blipFill>
          <p:spPr>
            <a:xfrm>
              <a:off x="3071897" y="1717702"/>
              <a:ext cx="4486275" cy="3642360"/>
            </a:xfrm>
            <a:prstGeom prst="rect">
              <a:avLst/>
            </a:prstGeom>
          </p:spPr>
        </p:pic>
        <p:cxnSp>
          <p:nvCxnSpPr>
            <p:cNvPr id="4" name="直接箭头连接符 3">
              <a:extLst>
                <a:ext uri="{FF2B5EF4-FFF2-40B4-BE49-F238E27FC236}">
                  <a16:creationId xmlns:a16="http://schemas.microsoft.com/office/drawing/2014/main" id="{7E6F5018-FBBE-41C9-9D3B-A31D447C6D08}"/>
                </a:ext>
              </a:extLst>
            </p:cNvPr>
            <p:cNvCxnSpPr>
              <a:cxnSpLocks/>
            </p:cNvCxnSpPr>
            <p:nvPr/>
          </p:nvCxnSpPr>
          <p:spPr>
            <a:xfrm>
              <a:off x="3181350" y="2286000"/>
              <a:ext cx="964453" cy="20689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82F9F3C7-BE60-4647-BB48-FFB4807A86EE}"/>
                </a:ext>
              </a:extLst>
            </p:cNvPr>
            <p:cNvCxnSpPr>
              <a:cxnSpLocks/>
              <a:stCxn id="23" idx="3"/>
            </p:cNvCxnSpPr>
            <p:nvPr/>
          </p:nvCxnSpPr>
          <p:spPr>
            <a:xfrm flipV="1">
              <a:off x="3146483" y="4052623"/>
              <a:ext cx="933827" cy="34953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A850F634-E33D-4C5B-8735-267E670DCF1A}"/>
                </a:ext>
              </a:extLst>
            </p:cNvPr>
            <p:cNvCxnSpPr>
              <a:cxnSpLocks/>
            </p:cNvCxnSpPr>
            <p:nvPr/>
          </p:nvCxnSpPr>
          <p:spPr>
            <a:xfrm flipH="1">
              <a:off x="6133240" y="2130314"/>
              <a:ext cx="1247072" cy="269634"/>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AF5D6E8D-D40F-480F-96F3-8F4F83364EA2}"/>
                </a:ext>
              </a:extLst>
            </p:cNvPr>
            <p:cNvCxnSpPr>
              <a:cxnSpLocks/>
            </p:cNvCxnSpPr>
            <p:nvPr/>
          </p:nvCxnSpPr>
          <p:spPr>
            <a:xfrm flipH="1" flipV="1">
              <a:off x="6169633" y="4402155"/>
              <a:ext cx="922647" cy="17897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4" name="文本框 13">
            <a:extLst>
              <a:ext uri="{FF2B5EF4-FFF2-40B4-BE49-F238E27FC236}">
                <a16:creationId xmlns:a16="http://schemas.microsoft.com/office/drawing/2014/main" id="{4212E237-962A-4159-80C8-F394058CFF4A}"/>
              </a:ext>
            </a:extLst>
          </p:cNvPr>
          <p:cNvSpPr txBox="1"/>
          <p:nvPr/>
        </p:nvSpPr>
        <p:spPr>
          <a:xfrm>
            <a:off x="361594" y="928562"/>
            <a:ext cx="7568418" cy="461665"/>
          </a:xfrm>
          <a:prstGeom prst="rect">
            <a:avLst/>
          </a:prstGeom>
          <a:noFill/>
        </p:spPr>
        <p:txBody>
          <a:bodyPr wrap="square">
            <a:spAutoFit/>
          </a:bodyPr>
          <a:lstStyle/>
          <a:p>
            <a:pPr marL="342900" indent="-342900">
              <a:buFont typeface="Wingdings" panose="05000000000000000000" pitchFamily="2" charset="2"/>
              <a:buChar char="u"/>
            </a:pPr>
            <a:r>
              <a:rPr lang="zh-CN" altLang="en-US" sz="2400" b="1" dirty="0">
                <a:solidFill>
                  <a:srgbClr val="346182"/>
                </a:solidFill>
              </a:rPr>
              <a:t>磁结构随压力的演变</a:t>
            </a:r>
          </a:p>
        </p:txBody>
      </p:sp>
      <p:pic>
        <p:nvPicPr>
          <p:cNvPr id="11" name="图片 10">
            <a:extLst>
              <a:ext uri="{FF2B5EF4-FFF2-40B4-BE49-F238E27FC236}">
                <a16:creationId xmlns:a16="http://schemas.microsoft.com/office/drawing/2014/main" id="{BF6AC721-3459-43F4-A065-B57931DAA2B6}"/>
              </a:ext>
            </a:extLst>
          </p:cNvPr>
          <p:cNvPicPr/>
          <p:nvPr/>
        </p:nvPicPr>
        <p:blipFill>
          <a:blip r:embed="rId4"/>
          <a:stretch>
            <a:fillRect/>
          </a:stretch>
        </p:blipFill>
        <p:spPr>
          <a:xfrm>
            <a:off x="174084" y="4141391"/>
            <a:ext cx="4198614" cy="1616632"/>
          </a:xfrm>
          <a:prstGeom prst="rect">
            <a:avLst/>
          </a:prstGeom>
        </p:spPr>
      </p:pic>
      <p:pic>
        <p:nvPicPr>
          <p:cNvPr id="12" name="图片 11">
            <a:extLst>
              <a:ext uri="{FF2B5EF4-FFF2-40B4-BE49-F238E27FC236}">
                <a16:creationId xmlns:a16="http://schemas.microsoft.com/office/drawing/2014/main" id="{A5937B4F-B054-415F-B52B-54303F85CAB4}"/>
              </a:ext>
            </a:extLst>
          </p:cNvPr>
          <p:cNvPicPr/>
          <p:nvPr/>
        </p:nvPicPr>
        <p:blipFill rotWithShape="1">
          <a:blip r:embed="rId5"/>
          <a:srcRect r="44341"/>
          <a:stretch/>
        </p:blipFill>
        <p:spPr>
          <a:xfrm>
            <a:off x="272499" y="2132856"/>
            <a:ext cx="2211268" cy="1366158"/>
          </a:xfrm>
          <a:prstGeom prst="rect">
            <a:avLst/>
          </a:prstGeom>
        </p:spPr>
      </p:pic>
      <p:cxnSp>
        <p:nvCxnSpPr>
          <p:cNvPr id="3" name="直接箭头连接符 2">
            <a:extLst>
              <a:ext uri="{FF2B5EF4-FFF2-40B4-BE49-F238E27FC236}">
                <a16:creationId xmlns:a16="http://schemas.microsoft.com/office/drawing/2014/main" id="{B1AD161A-E2F4-45E6-A363-EE93274DD603}"/>
              </a:ext>
            </a:extLst>
          </p:cNvPr>
          <p:cNvCxnSpPr/>
          <p:nvPr/>
        </p:nvCxnSpPr>
        <p:spPr>
          <a:xfrm flipV="1">
            <a:off x="3491880" y="3499014"/>
            <a:ext cx="0" cy="613407"/>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pic>
        <p:nvPicPr>
          <p:cNvPr id="21" name="图片 20">
            <a:extLst>
              <a:ext uri="{FF2B5EF4-FFF2-40B4-BE49-F238E27FC236}">
                <a16:creationId xmlns:a16="http://schemas.microsoft.com/office/drawing/2014/main" id="{659BB8C6-FB7A-4331-8117-6E08CE20F6AD}"/>
              </a:ext>
            </a:extLst>
          </p:cNvPr>
          <p:cNvPicPr/>
          <p:nvPr/>
        </p:nvPicPr>
        <p:blipFill rotWithShape="1">
          <a:blip r:embed="rId5"/>
          <a:srcRect l="52562"/>
          <a:stretch/>
        </p:blipFill>
        <p:spPr>
          <a:xfrm>
            <a:off x="2483767" y="2130314"/>
            <a:ext cx="1884672" cy="1366158"/>
          </a:xfrm>
          <a:prstGeom prst="rect">
            <a:avLst/>
          </a:prstGeom>
        </p:spPr>
      </p:pic>
      <p:pic>
        <p:nvPicPr>
          <p:cNvPr id="23" name="图片 22">
            <a:extLst>
              <a:ext uri="{FF2B5EF4-FFF2-40B4-BE49-F238E27FC236}">
                <a16:creationId xmlns:a16="http://schemas.microsoft.com/office/drawing/2014/main" id="{5A52374A-16B2-44CC-99FB-20D03564F589}"/>
              </a:ext>
            </a:extLst>
          </p:cNvPr>
          <p:cNvPicPr>
            <a:picLocks noChangeAspect="1"/>
          </p:cNvPicPr>
          <p:nvPr/>
        </p:nvPicPr>
        <p:blipFill rotWithShape="1">
          <a:blip r:embed="rId6"/>
          <a:srcRect r="43426" b="49307"/>
          <a:stretch/>
        </p:blipFill>
        <p:spPr>
          <a:xfrm>
            <a:off x="1339281" y="3533016"/>
            <a:ext cx="1807202" cy="1738278"/>
          </a:xfrm>
          <a:prstGeom prst="rect">
            <a:avLst/>
          </a:prstGeom>
        </p:spPr>
      </p:pic>
      <p:pic>
        <p:nvPicPr>
          <p:cNvPr id="24" name="图片 23">
            <a:extLst>
              <a:ext uri="{FF2B5EF4-FFF2-40B4-BE49-F238E27FC236}">
                <a16:creationId xmlns:a16="http://schemas.microsoft.com/office/drawing/2014/main" id="{98EC4C19-E955-4DB9-9972-495BE520159E}"/>
              </a:ext>
            </a:extLst>
          </p:cNvPr>
          <p:cNvPicPr>
            <a:picLocks noChangeAspect="1"/>
          </p:cNvPicPr>
          <p:nvPr/>
        </p:nvPicPr>
        <p:blipFill rotWithShape="1">
          <a:blip r:embed="rId6"/>
          <a:srcRect t="50000" r="43554"/>
          <a:stretch/>
        </p:blipFill>
        <p:spPr>
          <a:xfrm>
            <a:off x="1352847" y="1405904"/>
            <a:ext cx="1803116" cy="1714500"/>
          </a:xfrm>
          <a:prstGeom prst="rect">
            <a:avLst/>
          </a:prstGeom>
        </p:spPr>
      </p:pic>
      <p:sp>
        <p:nvSpPr>
          <p:cNvPr id="34" name="箭头: 上 33">
            <a:extLst>
              <a:ext uri="{FF2B5EF4-FFF2-40B4-BE49-F238E27FC236}">
                <a16:creationId xmlns:a16="http://schemas.microsoft.com/office/drawing/2014/main" id="{669AC20C-3D38-4443-B60A-7E9E676873C3}"/>
              </a:ext>
            </a:extLst>
          </p:cNvPr>
          <p:cNvSpPr/>
          <p:nvPr/>
        </p:nvSpPr>
        <p:spPr>
          <a:xfrm>
            <a:off x="3750091" y="2842363"/>
            <a:ext cx="1643818" cy="54359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rPr>
              <a:t>BME</a:t>
            </a:r>
            <a:endParaRPr lang="zh-CN" altLang="en-US" sz="2000" b="1"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47B0D17E-E9C1-4FA7-8E30-CF7F95E61278}"/>
              </a:ext>
            </a:extLst>
          </p:cNvPr>
          <p:cNvSpPr txBox="1"/>
          <p:nvPr/>
        </p:nvSpPr>
        <p:spPr>
          <a:xfrm>
            <a:off x="5364089" y="6381328"/>
            <a:ext cx="3672408" cy="261610"/>
          </a:xfrm>
          <a:prstGeom prst="rect">
            <a:avLst/>
          </a:prstGeom>
          <a:noFill/>
        </p:spPr>
        <p:txBody>
          <a:bodyPr wrap="square">
            <a:spAutoFit/>
          </a:bodyPr>
          <a:lstStyle/>
          <a:p>
            <a:pPr algn="ctr"/>
            <a:r>
              <a:rPr lang="en-US" altLang="zh-CN" sz="1100" dirty="0">
                <a:latin typeface="微软雅黑" panose="020B0503020204020204" pitchFamily="34" charset="-122"/>
                <a:ea typeface="微软雅黑" panose="020B0503020204020204" pitchFamily="34" charset="-122"/>
              </a:rPr>
              <a:t>Shen FR, et al. </a:t>
            </a:r>
            <a:r>
              <a:rPr lang="en-US" altLang="zh-CN" sz="1100" i="1" dirty="0">
                <a:latin typeface="微软雅黑" panose="020B0503020204020204" pitchFamily="34" charset="-122"/>
                <a:ea typeface="微软雅黑" panose="020B0503020204020204" pitchFamily="34" charset="-122"/>
              </a:rPr>
              <a:t>J Am. Chem. Soc.</a:t>
            </a:r>
            <a:r>
              <a:rPr lang="en-US" altLang="zh-CN" sz="1100" dirty="0">
                <a:latin typeface="微软雅黑" panose="020B0503020204020204" pitchFamily="34" charset="-122"/>
                <a:ea typeface="微软雅黑" panose="020B0503020204020204" pitchFamily="34" charset="-122"/>
              </a:rPr>
              <a:t>: 2021, 143: 6798 </a:t>
            </a:r>
            <a:endParaRPr lang="zh-CN" altLang="en-US" sz="1100" dirty="0"/>
          </a:p>
        </p:txBody>
      </p:sp>
      <p:cxnSp>
        <p:nvCxnSpPr>
          <p:cNvPr id="32" name="直接连接符 31">
            <a:extLst>
              <a:ext uri="{FF2B5EF4-FFF2-40B4-BE49-F238E27FC236}">
                <a16:creationId xmlns:a16="http://schemas.microsoft.com/office/drawing/2014/main" id="{D209156F-6009-E63C-07D7-130574BE08B8}"/>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平行四边形 34">
            <a:extLst>
              <a:ext uri="{FF2B5EF4-FFF2-40B4-BE49-F238E27FC236}">
                <a16:creationId xmlns:a16="http://schemas.microsoft.com/office/drawing/2014/main" id="{E2028171-F029-168B-14E0-E7786AF6D106}"/>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41">
            <a:extLst>
              <a:ext uri="{FF2B5EF4-FFF2-40B4-BE49-F238E27FC236}">
                <a16:creationId xmlns:a16="http://schemas.microsoft.com/office/drawing/2014/main" id="{8D976905-D94F-0706-75E3-5F9EBC31D146}"/>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37" name="矩形 36">
            <a:extLst>
              <a:ext uri="{FF2B5EF4-FFF2-40B4-BE49-F238E27FC236}">
                <a16:creationId xmlns:a16="http://schemas.microsoft.com/office/drawing/2014/main" id="{A40889BA-59D0-101A-AD88-7CD13BA9FAD5}"/>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最新工作</a:t>
            </a:r>
          </a:p>
        </p:txBody>
      </p:sp>
    </p:spTree>
    <p:extLst>
      <p:ext uri="{BB962C8B-B14F-4D97-AF65-F5344CB8AC3E}">
        <p14:creationId xmlns:p14="http://schemas.microsoft.com/office/powerpoint/2010/main" val="68084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4.81481E-6 L 0.49063 -0.11875 " pathEditMode="relative" rAng="0" ptsTypes="AA">
                                      <p:cBhvr>
                                        <p:cTn id="6" dur="2000" fill="hold"/>
                                        <p:tgtEl>
                                          <p:spTgt spid="21"/>
                                        </p:tgtEl>
                                        <p:attrNameLst>
                                          <p:attrName>ppt_x</p:attrName>
                                          <p:attrName>ppt_y</p:attrName>
                                        </p:attrNameLst>
                                      </p:cBhvr>
                                      <p:rCtr x="24531" y="-5949"/>
                                    </p:animMotion>
                                  </p:childTnLst>
                                </p:cTn>
                              </p:par>
                              <p:par>
                                <p:cTn id="7" presetID="42" presetClass="path" presetSubtype="0" accel="50000" decel="50000" fill="hold" nodeType="withEffect">
                                  <p:stCondLst>
                                    <p:cond delay="0"/>
                                  </p:stCondLst>
                                  <p:childTnLst>
                                    <p:animMotion origin="layout" path="M -4.44444E-6 1.85185E-6 L 0.72726 0.29421 " pathEditMode="relative" rAng="0" ptsTypes="AA">
                                      <p:cBhvr>
                                        <p:cTn id="8" dur="2000" fill="hold"/>
                                        <p:tgtEl>
                                          <p:spTgt spid="12"/>
                                        </p:tgtEl>
                                        <p:attrNameLst>
                                          <p:attrName>ppt_x</p:attrName>
                                          <p:attrName>ppt_y</p:attrName>
                                        </p:attrNameLst>
                                      </p:cBhvr>
                                      <p:rCtr x="36354" y="14699"/>
                                    </p:animMotion>
                                  </p:childTnLst>
                                </p:cTn>
                              </p:par>
                              <p:par>
                                <p:cTn id="9" presetID="10" presetClass="exit" presetSubtype="0" fill="hold" nodeType="with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6" presetClass="entr" presetSubtype="16"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ircle(in)">
                                      <p:cBhvr>
                                        <p:cTn id="29" dur="2000"/>
                                        <p:tgtEl>
                                          <p:spTgt spid="33"/>
                                        </p:tgtEl>
                                      </p:cBhvr>
                                    </p:animEffect>
                                  </p:childTnLst>
                                </p:cTn>
                              </p:par>
                            </p:childTnLst>
                          </p:cTn>
                        </p:par>
                        <p:par>
                          <p:cTn id="30" fill="hold">
                            <p:stCondLst>
                              <p:cond delay="5000"/>
                            </p:stCondLst>
                            <p:childTnLst>
                              <p:par>
                                <p:cTn id="31" presetID="42" presetClass="entr" presetSubtype="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F482735-7DBB-43EA-A21A-D6E6ABFB45FE}"/>
              </a:ext>
            </a:extLst>
          </p:cNvPr>
          <p:cNvPicPr>
            <a:picLocks noChangeAspect="1"/>
          </p:cNvPicPr>
          <p:nvPr/>
        </p:nvPicPr>
        <p:blipFill>
          <a:blip r:embed="rId3"/>
          <a:stretch>
            <a:fillRect/>
          </a:stretch>
        </p:blipFill>
        <p:spPr>
          <a:xfrm>
            <a:off x="4713539" y="1842629"/>
            <a:ext cx="3875257" cy="3513317"/>
          </a:xfrm>
          <a:prstGeom prst="rect">
            <a:avLst/>
          </a:prstGeom>
        </p:spPr>
      </p:pic>
      <p:sp>
        <p:nvSpPr>
          <p:cNvPr id="16" name="文本框 15">
            <a:extLst>
              <a:ext uri="{FF2B5EF4-FFF2-40B4-BE49-F238E27FC236}">
                <a16:creationId xmlns:a16="http://schemas.microsoft.com/office/drawing/2014/main" id="{02F15D07-F9F2-44C8-A9E8-F266E3BBB888}"/>
              </a:ext>
            </a:extLst>
          </p:cNvPr>
          <p:cNvSpPr txBox="1"/>
          <p:nvPr/>
        </p:nvSpPr>
        <p:spPr>
          <a:xfrm>
            <a:off x="361594" y="928562"/>
            <a:ext cx="7568418" cy="461665"/>
          </a:xfrm>
          <a:prstGeom prst="rect">
            <a:avLst/>
          </a:prstGeom>
          <a:noFill/>
        </p:spPr>
        <p:txBody>
          <a:bodyPr wrap="square">
            <a:spAutoFit/>
          </a:bodyPr>
          <a:lstStyle/>
          <a:p>
            <a:pPr marL="342900" indent="-342900">
              <a:buFont typeface="Wingdings" panose="05000000000000000000" pitchFamily="2" charset="2"/>
              <a:buChar char="u"/>
            </a:pPr>
            <a:r>
              <a:rPr lang="zh-CN" altLang="en-US" sz="2400" b="1" dirty="0">
                <a:solidFill>
                  <a:srgbClr val="346182"/>
                </a:solidFill>
              </a:rPr>
              <a:t>第一性原理计算揭示压力驱动本征磁矩变化的机理</a:t>
            </a:r>
          </a:p>
        </p:txBody>
      </p:sp>
      <p:sp>
        <p:nvSpPr>
          <p:cNvPr id="12" name="文本框 11">
            <a:extLst>
              <a:ext uri="{FF2B5EF4-FFF2-40B4-BE49-F238E27FC236}">
                <a16:creationId xmlns:a16="http://schemas.microsoft.com/office/drawing/2014/main" id="{080E7D33-F5FE-4C1C-8396-86C682593027}"/>
              </a:ext>
            </a:extLst>
          </p:cNvPr>
          <p:cNvSpPr txBox="1"/>
          <p:nvPr/>
        </p:nvSpPr>
        <p:spPr>
          <a:xfrm>
            <a:off x="5364089" y="6381328"/>
            <a:ext cx="3672408" cy="261610"/>
          </a:xfrm>
          <a:prstGeom prst="rect">
            <a:avLst/>
          </a:prstGeom>
          <a:noFill/>
        </p:spPr>
        <p:txBody>
          <a:bodyPr wrap="square">
            <a:spAutoFit/>
          </a:bodyPr>
          <a:lstStyle/>
          <a:p>
            <a:pPr algn="ctr"/>
            <a:r>
              <a:rPr lang="en-US" altLang="zh-CN" sz="1100" dirty="0">
                <a:latin typeface="微软雅黑" panose="020B0503020204020204" pitchFamily="34" charset="-122"/>
                <a:ea typeface="微软雅黑" panose="020B0503020204020204" pitchFamily="34" charset="-122"/>
              </a:rPr>
              <a:t>Shen FR, et al. </a:t>
            </a:r>
            <a:r>
              <a:rPr lang="en-US" altLang="zh-CN" sz="1100" i="1" dirty="0">
                <a:latin typeface="微软雅黑" panose="020B0503020204020204" pitchFamily="34" charset="-122"/>
                <a:ea typeface="微软雅黑" panose="020B0503020204020204" pitchFamily="34" charset="-122"/>
              </a:rPr>
              <a:t>J Am. Chem. Soc.</a:t>
            </a:r>
            <a:r>
              <a:rPr lang="en-US" altLang="zh-CN" sz="1100" dirty="0">
                <a:latin typeface="微软雅黑" panose="020B0503020204020204" pitchFamily="34" charset="-122"/>
                <a:ea typeface="微软雅黑" panose="020B0503020204020204" pitchFamily="34" charset="-122"/>
              </a:rPr>
              <a:t>: 2021, 143: 6798 </a:t>
            </a:r>
            <a:endParaRPr lang="zh-CN" altLang="en-US" sz="1100" dirty="0"/>
          </a:p>
        </p:txBody>
      </p:sp>
      <p:sp>
        <p:nvSpPr>
          <p:cNvPr id="14" name="文本框 13">
            <a:extLst>
              <a:ext uri="{FF2B5EF4-FFF2-40B4-BE49-F238E27FC236}">
                <a16:creationId xmlns:a16="http://schemas.microsoft.com/office/drawing/2014/main" id="{FB9B0BFB-B9C2-4DEB-B29A-91C00B827A41}"/>
              </a:ext>
            </a:extLst>
          </p:cNvPr>
          <p:cNvSpPr txBox="1"/>
          <p:nvPr/>
        </p:nvSpPr>
        <p:spPr>
          <a:xfrm>
            <a:off x="411054" y="2708920"/>
            <a:ext cx="4160946" cy="1477328"/>
          </a:xfrm>
          <a:prstGeom prst="rect">
            <a:avLst/>
          </a:prstGeom>
          <a:noFill/>
        </p:spPr>
        <p:txBody>
          <a:bodyPr wrap="square">
            <a:spAutoFit/>
          </a:bodyPr>
          <a:lstStyle/>
          <a:p>
            <a:pPr algn="just"/>
            <a:r>
              <a:rPr lang="zh-CN" altLang="en-US" kern="1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       晶格收缩驱使</a:t>
            </a:r>
            <a:r>
              <a:rPr lang="en-US" altLang="zh-CN"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Mn</a:t>
            </a:r>
            <a:r>
              <a:rPr lang="zh-CN" altLang="en-US"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原子的</a:t>
            </a:r>
            <a:r>
              <a:rPr lang="en-US" altLang="zh-CN"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3d</a:t>
            </a:r>
            <a:r>
              <a:rPr lang="zh-CN" altLang="en-US"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轨道强烈地重叠，导致</a:t>
            </a:r>
            <a:r>
              <a:rPr lang="en-US" altLang="zh-CN"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3d</a:t>
            </a:r>
            <a:r>
              <a:rPr lang="zh-CN" altLang="en-US"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电子更加巡游，使得</a:t>
            </a:r>
            <a:r>
              <a:rPr lang="en-US" altLang="zh-CN"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d-d</a:t>
            </a:r>
            <a:r>
              <a:rPr lang="zh-CN" altLang="en-US"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杂化能带明显变宽</a:t>
            </a:r>
            <a:endParaRPr lang="en-US" altLang="zh-CN"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r>
              <a:rPr lang="zh-CN" altLang="en-US"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       能带的展宽减弱了</a:t>
            </a:r>
            <a:r>
              <a:rPr lang="en-US" altLang="zh-CN" kern="100" dirty="0">
                <a:solidFill>
                  <a:srgbClr val="346182"/>
                </a:solidFill>
                <a:effectLst/>
                <a:latin typeface="微软雅黑" panose="020B0503020204020204" pitchFamily="34" charset="-122"/>
                <a:ea typeface="微软雅黑" panose="020B0503020204020204" pitchFamily="34" charset="-122"/>
              </a:rPr>
              <a:t>Mn</a:t>
            </a:r>
            <a:r>
              <a:rPr lang="zh-CN" altLang="zh-CN"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原子</a:t>
            </a:r>
            <a:r>
              <a:rPr lang="en-US" altLang="zh-CN" kern="100" dirty="0">
                <a:solidFill>
                  <a:srgbClr val="346182"/>
                </a:solidFill>
                <a:effectLst/>
                <a:latin typeface="微软雅黑" panose="020B0503020204020204" pitchFamily="34" charset="-122"/>
                <a:ea typeface="微软雅黑" panose="020B0503020204020204" pitchFamily="34" charset="-122"/>
              </a:rPr>
              <a:t>3d</a:t>
            </a:r>
            <a:r>
              <a:rPr lang="zh-CN" altLang="zh-CN"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电子的交换作用，</a:t>
            </a:r>
            <a:r>
              <a:rPr lang="zh-CN" altLang="en-US"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最终</a:t>
            </a:r>
            <a:r>
              <a:rPr lang="zh-CN" altLang="zh-CN"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引起</a:t>
            </a:r>
            <a:r>
              <a:rPr lang="zh-CN" altLang="en-US"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了</a:t>
            </a:r>
            <a:r>
              <a:rPr lang="zh-CN" altLang="zh-CN"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磁矩的下降</a:t>
            </a:r>
            <a:r>
              <a:rPr lang="zh-CN" altLang="en-US" kern="100" dirty="0">
                <a:solidFill>
                  <a:srgbClr val="346182"/>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dirty="0">
              <a:solidFill>
                <a:srgbClr val="346182"/>
              </a:solidFill>
              <a:latin typeface="微软雅黑" panose="020B0503020204020204" pitchFamily="34" charset="-122"/>
              <a:ea typeface="微软雅黑" panose="020B0503020204020204" pitchFamily="34" charset="-122"/>
            </a:endParaRPr>
          </a:p>
        </p:txBody>
      </p:sp>
      <p:cxnSp>
        <p:nvCxnSpPr>
          <p:cNvPr id="10" name="直接连接符 9">
            <a:extLst>
              <a:ext uri="{FF2B5EF4-FFF2-40B4-BE49-F238E27FC236}">
                <a16:creationId xmlns:a16="http://schemas.microsoft.com/office/drawing/2014/main" id="{458435F1-6ADD-F8B3-EC5F-30F516E0B7A7}"/>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平行四边形 10">
            <a:extLst>
              <a:ext uri="{FF2B5EF4-FFF2-40B4-BE49-F238E27FC236}">
                <a16:creationId xmlns:a16="http://schemas.microsoft.com/office/drawing/2014/main" id="{2E41531F-8135-C238-C06F-98BF9EABD234}"/>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41">
            <a:extLst>
              <a:ext uri="{FF2B5EF4-FFF2-40B4-BE49-F238E27FC236}">
                <a16:creationId xmlns:a16="http://schemas.microsoft.com/office/drawing/2014/main" id="{B3F5E007-72CD-603F-4568-004ACCBF0E79}"/>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D5FE1AB7-1415-B087-A923-DF2BB4726845}"/>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最新工作</a:t>
            </a:r>
          </a:p>
        </p:txBody>
      </p:sp>
    </p:spTree>
    <p:extLst>
      <p:ext uri="{BB962C8B-B14F-4D97-AF65-F5344CB8AC3E}">
        <p14:creationId xmlns:p14="http://schemas.microsoft.com/office/powerpoint/2010/main" val="27669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0" y="411510"/>
            <a:ext cx="539750" cy="576064"/>
          </a:xfrm>
          <a:prstGeom prst="rect">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p:nvCxnSpPr>
        <p:spPr>
          <a:xfrm>
            <a:off x="600710" y="411510"/>
            <a:ext cx="0" cy="576064"/>
          </a:xfrm>
          <a:prstGeom prst="line">
            <a:avLst/>
          </a:prstGeom>
          <a:ln w="28575">
            <a:solidFill>
              <a:srgbClr val="346182"/>
            </a:solidFill>
          </a:ln>
        </p:spPr>
        <p:style>
          <a:lnRef idx="1">
            <a:schemeClr val="accent1"/>
          </a:lnRef>
          <a:fillRef idx="0">
            <a:schemeClr val="accent1"/>
          </a:fillRef>
          <a:effectRef idx="0">
            <a:schemeClr val="accent1"/>
          </a:effectRef>
          <a:fontRef idx="minor">
            <a:schemeClr val="tx1"/>
          </a:fontRef>
        </p:style>
      </p:cxnSp>
      <p:sp>
        <p:nvSpPr>
          <p:cNvPr id="29" name="TextBox 7"/>
          <p:cNvSpPr txBox="1"/>
          <p:nvPr/>
        </p:nvSpPr>
        <p:spPr>
          <a:xfrm>
            <a:off x="661670" y="345599"/>
            <a:ext cx="3553140" cy="707886"/>
          </a:xfrm>
          <a:prstGeom prst="rect">
            <a:avLst/>
          </a:prstGeom>
          <a:noFill/>
        </p:spPr>
        <p:txBody>
          <a:bodyPr wrap="square" rtlCol="0" anchor="ctr">
            <a:spAutoFit/>
          </a:bodyPr>
          <a:lstStyle/>
          <a:p>
            <a:r>
              <a:rPr lang="zh-CN" altLang="en-US" sz="4000" b="1" dirty="0">
                <a:solidFill>
                  <a:srgbClr val="346182"/>
                </a:solidFill>
                <a:latin typeface="微软雅黑" panose="020B0503020204020204" pitchFamily="34" charset="-122"/>
                <a:ea typeface="微软雅黑" panose="020B0503020204020204" pitchFamily="34" charset="-122"/>
              </a:rPr>
              <a:t>目录</a:t>
            </a:r>
            <a:r>
              <a:rPr lang="en-US" altLang="zh-CN" sz="4000" b="1" dirty="0">
                <a:solidFill>
                  <a:srgbClr val="346182"/>
                </a:solidFill>
                <a:latin typeface="微软雅黑" panose="020B0503020204020204" pitchFamily="34" charset="-122"/>
                <a:ea typeface="微软雅黑" panose="020B0503020204020204" pitchFamily="34" charset="-122"/>
              </a:rPr>
              <a:t> </a:t>
            </a:r>
            <a:endParaRPr lang="zh-CN" altLang="en-US" sz="4000" b="1" dirty="0">
              <a:solidFill>
                <a:srgbClr val="346182"/>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2189533" y="1756083"/>
            <a:ext cx="6332495" cy="523220"/>
            <a:chOff x="2929753" y="1756083"/>
            <a:chExt cx="6332495" cy="523220"/>
          </a:xfrm>
        </p:grpSpPr>
        <p:cxnSp>
          <p:nvCxnSpPr>
            <p:cNvPr id="32" name="直接连接符 31"/>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3" name="组合 14"/>
            <p:cNvGrpSpPr/>
            <p:nvPr/>
          </p:nvGrpSpPr>
          <p:grpSpPr>
            <a:xfrm>
              <a:off x="2929753" y="1756083"/>
              <a:ext cx="590550" cy="523220"/>
              <a:chOff x="2929753" y="1794183"/>
              <a:chExt cx="590550" cy="523220"/>
            </a:xfrm>
          </p:grpSpPr>
          <p:sp>
            <p:nvSpPr>
              <p:cNvPr id="34" name="平行四边形 33"/>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13"/>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1</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grpSp>
        <p:nvGrpSpPr>
          <p:cNvPr id="36" name="组合 35"/>
          <p:cNvGrpSpPr/>
          <p:nvPr/>
        </p:nvGrpSpPr>
        <p:grpSpPr>
          <a:xfrm>
            <a:off x="2189533" y="3789040"/>
            <a:ext cx="6332495" cy="523220"/>
            <a:chOff x="2929753" y="1756083"/>
            <a:chExt cx="6332495" cy="523220"/>
          </a:xfrm>
        </p:grpSpPr>
        <p:cxnSp>
          <p:nvCxnSpPr>
            <p:cNvPr id="37" name="直接连接符 36"/>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8" name="组合 77"/>
            <p:cNvGrpSpPr/>
            <p:nvPr/>
          </p:nvGrpSpPr>
          <p:grpSpPr>
            <a:xfrm>
              <a:off x="2929753" y="1756083"/>
              <a:ext cx="590550" cy="523220"/>
              <a:chOff x="2929753" y="1794183"/>
              <a:chExt cx="590550" cy="523220"/>
            </a:xfrm>
          </p:grpSpPr>
          <p:sp>
            <p:nvSpPr>
              <p:cNvPr id="39" name="平行四边形 38"/>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79"/>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grpSp>
        <p:nvGrpSpPr>
          <p:cNvPr id="41" name="组合 40"/>
          <p:cNvGrpSpPr/>
          <p:nvPr/>
        </p:nvGrpSpPr>
        <p:grpSpPr>
          <a:xfrm>
            <a:off x="2188409" y="4904996"/>
            <a:ext cx="6332495" cy="523220"/>
            <a:chOff x="2929753" y="1756083"/>
            <a:chExt cx="6332495" cy="523220"/>
          </a:xfrm>
        </p:grpSpPr>
        <p:cxnSp>
          <p:nvCxnSpPr>
            <p:cNvPr id="42" name="直接连接符 41"/>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3" name="组合 84"/>
            <p:cNvGrpSpPr/>
            <p:nvPr/>
          </p:nvGrpSpPr>
          <p:grpSpPr>
            <a:xfrm>
              <a:off x="2929753" y="1756083"/>
              <a:ext cx="590550" cy="523220"/>
              <a:chOff x="2929753" y="1794183"/>
              <a:chExt cx="590550" cy="523220"/>
            </a:xfrm>
          </p:grpSpPr>
          <p:sp>
            <p:nvSpPr>
              <p:cNvPr id="44" name="平行四边形 43"/>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86"/>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4</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sp>
        <p:nvSpPr>
          <p:cNvPr id="51" name="矩形 17"/>
          <p:cNvSpPr/>
          <p:nvPr/>
        </p:nvSpPr>
        <p:spPr>
          <a:xfrm>
            <a:off x="3237124" y="1797236"/>
            <a:ext cx="4791260"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研究背景</a:t>
            </a:r>
          </a:p>
        </p:txBody>
      </p:sp>
      <p:sp>
        <p:nvSpPr>
          <p:cNvPr id="52" name="矩形 51"/>
          <p:cNvSpPr/>
          <p:nvPr/>
        </p:nvSpPr>
        <p:spPr>
          <a:xfrm>
            <a:off x="3237124" y="3789040"/>
            <a:ext cx="4423006" cy="461665"/>
          </a:xfrm>
          <a:prstGeom prst="rect">
            <a:avLst/>
          </a:prstGeom>
        </p:spPr>
        <p:txBody>
          <a:bodyPr wrap="square">
            <a:spAutoFit/>
          </a:bodyPr>
          <a:lstStyle/>
          <a:p>
            <a:r>
              <a:rPr lang="zh-CN" altLang="en-US" sz="2400" b="1" kern="100" dirty="0">
                <a:solidFill>
                  <a:srgbClr val="315B7B"/>
                </a:solidFill>
                <a:latin typeface="Times New Roman" panose="02020603050405020304" pitchFamily="18" charset="0"/>
                <a:ea typeface="微软雅黑" panose="020B0503020204020204" pitchFamily="34" charset="-122"/>
                <a:cs typeface="Times New Roman" panose="02020603050405020304" pitchFamily="18" charset="0"/>
              </a:rPr>
              <a:t>最新工作</a:t>
            </a:r>
          </a:p>
        </p:txBody>
      </p:sp>
      <p:sp>
        <p:nvSpPr>
          <p:cNvPr id="53" name="矩形 52"/>
          <p:cNvSpPr/>
          <p:nvPr/>
        </p:nvSpPr>
        <p:spPr>
          <a:xfrm>
            <a:off x="3236000" y="4815172"/>
            <a:ext cx="4423006" cy="581057"/>
          </a:xfrm>
          <a:prstGeom prst="rect">
            <a:avLst/>
          </a:prstGeom>
        </p:spPr>
        <p:txBody>
          <a:bodyPr wrap="square">
            <a:spAutoFit/>
          </a:bodyPr>
          <a:lstStyle/>
          <a:p>
            <a:pPr lvl="0">
              <a:lnSpc>
                <a:spcPct val="150000"/>
              </a:lnSpc>
            </a:pPr>
            <a:r>
              <a:rPr lang="zh-CN" altLang="en-US" sz="2400" b="1" kern="1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成果总结</a:t>
            </a:r>
          </a:p>
        </p:txBody>
      </p:sp>
      <p:grpSp>
        <p:nvGrpSpPr>
          <p:cNvPr id="47" name="组合 46">
            <a:extLst>
              <a:ext uri="{FF2B5EF4-FFF2-40B4-BE49-F238E27FC236}">
                <a16:creationId xmlns:a16="http://schemas.microsoft.com/office/drawing/2014/main" id="{DF0C484A-69C2-43B9-5FDA-F5F76EE4C1BA}"/>
              </a:ext>
            </a:extLst>
          </p:cNvPr>
          <p:cNvGrpSpPr/>
          <p:nvPr/>
        </p:nvGrpSpPr>
        <p:grpSpPr>
          <a:xfrm>
            <a:off x="2188409" y="2750160"/>
            <a:ext cx="6332495" cy="523220"/>
            <a:chOff x="2929753" y="1756083"/>
            <a:chExt cx="6332495" cy="523220"/>
          </a:xfrm>
        </p:grpSpPr>
        <p:cxnSp>
          <p:nvCxnSpPr>
            <p:cNvPr id="48" name="直接连接符 47">
              <a:extLst>
                <a:ext uri="{FF2B5EF4-FFF2-40B4-BE49-F238E27FC236}">
                  <a16:creationId xmlns:a16="http://schemas.microsoft.com/office/drawing/2014/main" id="{4051EEE3-F0F2-37BC-78FC-1271B6E9E1AE}"/>
                </a:ext>
              </a:extLst>
            </p:cNvPr>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9" name="组合 77">
              <a:extLst>
                <a:ext uri="{FF2B5EF4-FFF2-40B4-BE49-F238E27FC236}">
                  <a16:creationId xmlns:a16="http://schemas.microsoft.com/office/drawing/2014/main" id="{C4E63FEC-4DF4-C084-A947-64BF1C07119C}"/>
                </a:ext>
              </a:extLst>
            </p:cNvPr>
            <p:cNvGrpSpPr/>
            <p:nvPr/>
          </p:nvGrpSpPr>
          <p:grpSpPr>
            <a:xfrm>
              <a:off x="2929753" y="1756083"/>
              <a:ext cx="590550" cy="523220"/>
              <a:chOff x="2929753" y="1794183"/>
              <a:chExt cx="590550" cy="523220"/>
            </a:xfrm>
          </p:grpSpPr>
          <p:sp>
            <p:nvSpPr>
              <p:cNvPr id="50" name="平行四边形 49">
                <a:extLst>
                  <a:ext uri="{FF2B5EF4-FFF2-40B4-BE49-F238E27FC236}">
                    <a16:creationId xmlns:a16="http://schemas.microsoft.com/office/drawing/2014/main" id="{C91EEB34-80AD-348F-55B7-D606147DDC80}"/>
                  </a:ext>
                </a:extLst>
              </p:cNvPr>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79">
                <a:extLst>
                  <a:ext uri="{FF2B5EF4-FFF2-40B4-BE49-F238E27FC236}">
                    <a16:creationId xmlns:a16="http://schemas.microsoft.com/office/drawing/2014/main" id="{D5E9E852-AE16-24AC-F66E-BDB054A8072B}"/>
                  </a:ext>
                </a:extLst>
              </p:cNvPr>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2</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sp>
        <p:nvSpPr>
          <p:cNvPr id="55" name="矩形 54">
            <a:extLst>
              <a:ext uri="{FF2B5EF4-FFF2-40B4-BE49-F238E27FC236}">
                <a16:creationId xmlns:a16="http://schemas.microsoft.com/office/drawing/2014/main" id="{6C0F86E7-2FDB-AF50-487A-795332301C49}"/>
              </a:ext>
            </a:extLst>
          </p:cNvPr>
          <p:cNvSpPr/>
          <p:nvPr/>
        </p:nvSpPr>
        <p:spPr>
          <a:xfrm>
            <a:off x="3236000" y="2750160"/>
            <a:ext cx="4423006" cy="461665"/>
          </a:xfrm>
          <a:prstGeom prst="rect">
            <a:avLst/>
          </a:prstGeom>
        </p:spPr>
        <p:txBody>
          <a:bodyPr wrap="square">
            <a:spAutoFit/>
          </a:bodyPr>
          <a:lstStyle/>
          <a:p>
            <a:r>
              <a:rPr lang="zh-CN" altLang="en-US" sz="2400" b="1" kern="100" dirty="0">
                <a:solidFill>
                  <a:srgbClr val="315B7B"/>
                </a:solidFill>
                <a:latin typeface="Times New Roman" panose="02020603050405020304" pitchFamily="18" charset="0"/>
                <a:ea typeface="微软雅黑" panose="020B0503020204020204" pitchFamily="34" charset="-122"/>
                <a:cs typeface="Times New Roman" panose="02020603050405020304" pitchFamily="18" charset="0"/>
              </a:rPr>
              <a:t>前期工作</a:t>
            </a:r>
          </a:p>
        </p:txBody>
      </p:sp>
    </p:spTree>
    <p:extLst>
      <p:ext uri="{BB962C8B-B14F-4D97-AF65-F5344CB8AC3E}">
        <p14:creationId xmlns:p14="http://schemas.microsoft.com/office/powerpoint/2010/main" val="320761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500"/>
                                  </p:stCondLst>
                                  <p:iterate type="lt">
                                    <p:tmPct val="4000"/>
                                  </p:iterate>
                                  <p:childTnLst>
                                    <p:set>
                                      <p:cBhvr override="childStyle">
                                        <p:cTn id="6" dur="500" fill="hold"/>
                                        <p:tgtEl>
                                          <p:spTgt spid="53"/>
                                        </p:tgtEl>
                                        <p:attrNameLst>
                                          <p:attrName>style.color</p:attrName>
                                        </p:attrNameLst>
                                      </p:cBhvr>
                                      <p:to>
                                        <p:clrVal>
                                          <a:schemeClr val="accent2"/>
                                        </p:clrVal>
                                      </p:to>
                                    </p:set>
                                    <p:set>
                                      <p:cBhvr>
                                        <p:cTn id="7" dur="500" fill="hold"/>
                                        <p:tgtEl>
                                          <p:spTgt spid="53"/>
                                        </p:tgtEl>
                                        <p:attrNameLst>
                                          <p:attrName>fillcolor</p:attrName>
                                        </p:attrNameLst>
                                      </p:cBhvr>
                                      <p:to>
                                        <p:clrVal>
                                          <a:schemeClr val="accent2"/>
                                        </p:clrVal>
                                      </p:to>
                                    </p:set>
                                    <p:set>
                                      <p:cBhvr>
                                        <p:cTn id="8" dur="500" fill="hold"/>
                                        <p:tgtEl>
                                          <p:spTgt spid="5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接连接符 14">
            <a:extLst>
              <a:ext uri="{FF2B5EF4-FFF2-40B4-BE49-F238E27FC236}">
                <a16:creationId xmlns:a16="http://schemas.microsoft.com/office/drawing/2014/main" id="{929365BA-CD0B-4444-83A6-05F25BF0AD51}"/>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平行四边形 15">
            <a:extLst>
              <a:ext uri="{FF2B5EF4-FFF2-40B4-BE49-F238E27FC236}">
                <a16:creationId xmlns:a16="http://schemas.microsoft.com/office/drawing/2014/main" id="{64A12F5A-A9E2-4ACE-9F13-55C4A23852E1}"/>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41">
            <a:extLst>
              <a:ext uri="{FF2B5EF4-FFF2-40B4-BE49-F238E27FC236}">
                <a16:creationId xmlns:a16="http://schemas.microsoft.com/office/drawing/2014/main" id="{F6491058-FE78-406C-9268-A6DF8DBFBF84}"/>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4</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A131F734-C2D3-4D65-8BC9-96005CB1F6CD}"/>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成果总结</a:t>
            </a:r>
            <a:r>
              <a:rPr lang="en-US" altLang="zh-CN"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文章发表情况</a:t>
            </a:r>
          </a:p>
        </p:txBody>
      </p:sp>
      <p:sp>
        <p:nvSpPr>
          <p:cNvPr id="13" name="文本框 12">
            <a:extLst>
              <a:ext uri="{FF2B5EF4-FFF2-40B4-BE49-F238E27FC236}">
                <a16:creationId xmlns:a16="http://schemas.microsoft.com/office/drawing/2014/main" id="{25F695B1-F9ED-41D9-9EA3-8695275A496B}"/>
              </a:ext>
            </a:extLst>
          </p:cNvPr>
          <p:cNvSpPr txBox="1"/>
          <p:nvPr/>
        </p:nvSpPr>
        <p:spPr>
          <a:xfrm>
            <a:off x="174947" y="3481619"/>
            <a:ext cx="8360335" cy="3372077"/>
          </a:xfrm>
          <a:prstGeom prst="rect">
            <a:avLst/>
          </a:prstGeom>
          <a:noFill/>
        </p:spPr>
        <p:txBody>
          <a:bodyPr wrap="square">
            <a:spAutoFit/>
          </a:bodyPr>
          <a:lstStyle/>
          <a:p>
            <a:pPr marL="342900" lvl="0" indent="-342900" algn="just">
              <a:lnSpc>
                <a:spcPct val="150000"/>
              </a:lnSpc>
              <a:buClr>
                <a:schemeClr val="tx1"/>
              </a:buClr>
              <a:buFont typeface="+mj-lt"/>
              <a:buAutoNum type="arabicPeriod"/>
            </a:pPr>
            <a:r>
              <a:rPr lang="en-US" altLang="zh-CN" sz="1600" b="1" kern="100" dirty="0">
                <a:solidFill>
                  <a:srgbClr val="FF0000"/>
                </a:solidFill>
                <a:effectLst/>
                <a:latin typeface="Times New Roman" panose="02020603050405020304" pitchFamily="18" charset="0"/>
                <a:ea typeface="宋体" panose="02010600030101010101" pitchFamily="2" charset="-122"/>
              </a:rPr>
              <a:t>Journal of the American Chemical Society</a:t>
            </a:r>
            <a:r>
              <a:rPr lang="en-US" altLang="zh-CN" sz="1600" kern="100" dirty="0">
                <a:effectLst/>
                <a:latin typeface="Times New Roman" panose="02020603050405020304" pitchFamily="18" charset="0"/>
                <a:ea typeface="宋体" panose="02010600030101010101" pitchFamily="2" charset="-122"/>
              </a:rPr>
              <a:t>: </a:t>
            </a:r>
            <a:r>
              <a:rPr lang="en-US" altLang="zh-CN" sz="1600" b="1" kern="100" dirty="0">
                <a:effectLst/>
                <a:latin typeface="Times New Roman" panose="02020603050405020304" pitchFamily="18" charset="0"/>
                <a:ea typeface="宋体" panose="02010600030101010101" pitchFamily="2" charset="-122"/>
              </a:rPr>
              <a:t>2021</a:t>
            </a:r>
            <a:r>
              <a:rPr lang="en-US" altLang="zh-CN" sz="1600" kern="100" dirty="0">
                <a:effectLst/>
                <a:latin typeface="Times New Roman" panose="02020603050405020304" pitchFamily="18" charset="0"/>
                <a:ea typeface="宋体" panose="02010600030101010101" pitchFamily="2" charset="-122"/>
              </a:rPr>
              <a:t>, 143: 6798. [</a:t>
            </a:r>
            <a:r>
              <a:rPr lang="en-US" altLang="zh-CN" sz="1600" b="1" kern="100" dirty="0">
                <a:solidFill>
                  <a:srgbClr val="FF0000"/>
                </a:solidFill>
                <a:effectLst/>
                <a:latin typeface="Times New Roman" panose="02020603050405020304" pitchFamily="18" charset="0"/>
                <a:ea typeface="宋体" panose="02010600030101010101" pitchFamily="2" charset="-122"/>
              </a:rPr>
              <a:t>IF: 15.419</a:t>
            </a:r>
            <a:r>
              <a:rPr lang="en-US" altLang="zh-CN" sz="1600" kern="100" dirty="0">
                <a:effectLst/>
                <a:latin typeface="Times New Roman" panose="02020603050405020304" pitchFamily="18" charset="0"/>
                <a:ea typeface="宋体" panose="02010600030101010101" pitchFamily="2" charset="-122"/>
              </a:rPr>
              <a:t>] </a:t>
            </a:r>
          </a:p>
          <a:p>
            <a:pPr marL="342900" lvl="0" indent="-342900" algn="just">
              <a:lnSpc>
                <a:spcPct val="150000"/>
              </a:lnSpc>
              <a:buClr>
                <a:schemeClr val="tx1"/>
              </a:buClr>
              <a:buFont typeface="+mj-lt"/>
              <a:buAutoNum type="arabicPeriod"/>
            </a:pPr>
            <a:r>
              <a:rPr lang="en-US" altLang="zh-CN" sz="1600" b="1" kern="100" dirty="0">
                <a:solidFill>
                  <a:srgbClr val="FF0000"/>
                </a:solidFill>
                <a:effectLst/>
                <a:latin typeface="Times New Roman" panose="02020603050405020304" pitchFamily="18" charset="0"/>
                <a:ea typeface="宋体" panose="02010600030101010101" pitchFamily="2" charset="-122"/>
              </a:rPr>
              <a:t>Nature Communications</a:t>
            </a:r>
            <a:r>
              <a:rPr lang="en-US" altLang="zh-CN" sz="1600" kern="100" dirty="0">
                <a:effectLst/>
                <a:latin typeface="Times New Roman" panose="02020603050405020304" pitchFamily="18" charset="0"/>
                <a:ea typeface="宋体" panose="02010600030101010101" pitchFamily="2" charset="-122"/>
              </a:rPr>
              <a:t>: </a:t>
            </a:r>
            <a:r>
              <a:rPr lang="en-US" altLang="zh-CN" sz="1600" b="1" kern="100" dirty="0">
                <a:effectLst/>
                <a:latin typeface="Times New Roman" panose="02020603050405020304" pitchFamily="18" charset="0"/>
                <a:ea typeface="宋体" panose="02010600030101010101" pitchFamily="2" charset="-122"/>
              </a:rPr>
              <a:t>2021</a:t>
            </a:r>
            <a:r>
              <a:rPr lang="en-US" altLang="zh-CN" sz="1600" kern="100" dirty="0">
                <a:effectLst/>
                <a:latin typeface="Times New Roman" panose="02020603050405020304" pitchFamily="18" charset="0"/>
                <a:ea typeface="宋体" panose="02010600030101010101" pitchFamily="2" charset="-122"/>
              </a:rPr>
              <a:t>, 12: 6878. [</a:t>
            </a:r>
            <a:r>
              <a:rPr lang="en-US" altLang="zh-CN" sz="1600" b="1" kern="100" dirty="0">
                <a:solidFill>
                  <a:srgbClr val="FF0000"/>
                </a:solidFill>
                <a:effectLst/>
                <a:latin typeface="Times New Roman" panose="02020603050405020304" pitchFamily="18" charset="0"/>
                <a:ea typeface="宋体" panose="02010600030101010101" pitchFamily="2" charset="-122"/>
              </a:rPr>
              <a:t>IF: 14.919</a:t>
            </a:r>
            <a:r>
              <a:rPr lang="en-US" altLang="zh-CN" sz="1600" kern="100" dirty="0">
                <a:effectLst/>
                <a:latin typeface="Times New Roman" panose="02020603050405020304" pitchFamily="18" charset="0"/>
                <a:ea typeface="宋体" panose="02010600030101010101" pitchFamily="2" charset="-122"/>
              </a:rPr>
              <a:t>]</a:t>
            </a:r>
            <a:endParaRPr lang="en-US" altLang="zh-CN" sz="1200" kern="100" dirty="0">
              <a:latin typeface="Times New Roman" panose="02020603050405020304" pitchFamily="18" charset="0"/>
              <a:ea typeface="宋体" panose="02010600030101010101" pitchFamily="2" charset="-122"/>
            </a:endParaRPr>
          </a:p>
          <a:p>
            <a:pPr marL="342900" lvl="0" indent="-342900" algn="just">
              <a:lnSpc>
                <a:spcPct val="150000"/>
              </a:lnSpc>
              <a:buClr>
                <a:schemeClr val="tx1"/>
              </a:buClr>
              <a:buFont typeface="+mj-lt"/>
              <a:buAutoNum type="arabicPeriod"/>
            </a:pPr>
            <a:r>
              <a:rPr lang="pt-BR" altLang="zh-CN" sz="1600" b="1" kern="100" dirty="0">
                <a:solidFill>
                  <a:srgbClr val="FF0000"/>
                </a:solidFill>
                <a:effectLst/>
                <a:latin typeface="Times New Roman" panose="02020603050405020304" pitchFamily="18" charset="0"/>
                <a:ea typeface="宋体" panose="02010600030101010101" pitchFamily="2" charset="-122"/>
              </a:rPr>
              <a:t>Materials Horizons</a:t>
            </a:r>
            <a:r>
              <a:rPr lang="pt-BR" altLang="zh-CN" sz="1600" kern="100" dirty="0">
                <a:effectLst/>
                <a:latin typeface="Times New Roman" panose="02020603050405020304" pitchFamily="18" charset="0"/>
                <a:ea typeface="宋体" panose="02010600030101010101" pitchFamily="2" charset="-122"/>
              </a:rPr>
              <a:t>: </a:t>
            </a:r>
            <a:r>
              <a:rPr lang="pt-BR" altLang="zh-CN" sz="1600" b="1" kern="100" dirty="0">
                <a:effectLst/>
                <a:latin typeface="Times New Roman" panose="02020603050405020304" pitchFamily="18" charset="0"/>
                <a:ea typeface="宋体" panose="02010600030101010101" pitchFamily="2" charset="-122"/>
              </a:rPr>
              <a:t>2020</a:t>
            </a:r>
            <a:r>
              <a:rPr lang="pt-BR" altLang="zh-CN" sz="1600" kern="100" dirty="0">
                <a:effectLst/>
                <a:latin typeface="Times New Roman" panose="02020603050405020304" pitchFamily="18" charset="0"/>
                <a:ea typeface="宋体" panose="02010600030101010101" pitchFamily="2" charset="-122"/>
              </a:rPr>
              <a:t>, 7: 804. [</a:t>
            </a:r>
            <a:r>
              <a:rPr lang="pt-BR" altLang="zh-CN" sz="1600" b="1" kern="100" dirty="0">
                <a:solidFill>
                  <a:srgbClr val="FF0000"/>
                </a:solidFill>
                <a:effectLst/>
                <a:latin typeface="Times New Roman" panose="02020603050405020304" pitchFamily="18" charset="0"/>
                <a:ea typeface="宋体" panose="02010600030101010101" pitchFamily="2" charset="-122"/>
              </a:rPr>
              <a:t>IF: 13.266</a:t>
            </a:r>
            <a:r>
              <a:rPr lang="pt-BR" altLang="zh-CN" sz="1600" kern="100" dirty="0">
                <a:effectLst/>
                <a:latin typeface="Times New Roman" panose="02020603050405020304" pitchFamily="18" charset="0"/>
                <a:ea typeface="宋体" panose="02010600030101010101" pitchFamily="2" charset="-122"/>
              </a:rPr>
              <a:t>]</a:t>
            </a:r>
          </a:p>
          <a:p>
            <a:pPr marL="342900" indent="-342900" algn="just">
              <a:lnSpc>
                <a:spcPct val="150000"/>
              </a:lnSpc>
              <a:buClr>
                <a:schemeClr val="tx1"/>
              </a:buClr>
              <a:buFont typeface="+mj-lt"/>
              <a:buAutoNum type="arabicPeriod"/>
            </a:pPr>
            <a:r>
              <a:rPr lang="en-US" altLang="zh-CN" sz="1600" b="1" kern="100" dirty="0">
                <a:solidFill>
                  <a:srgbClr val="FF0000"/>
                </a:solidFill>
                <a:effectLst/>
                <a:latin typeface="Times New Roman" panose="02020603050405020304" pitchFamily="18" charset="0"/>
                <a:ea typeface="宋体" panose="02010600030101010101" pitchFamily="2" charset="-122"/>
              </a:rPr>
              <a:t>Nano Letters</a:t>
            </a:r>
            <a:r>
              <a:rPr lang="en-US" altLang="zh-CN" sz="1600" kern="100" dirty="0">
                <a:effectLst/>
                <a:latin typeface="Times New Roman" panose="02020603050405020304" pitchFamily="18" charset="0"/>
                <a:ea typeface="宋体" panose="02010600030101010101" pitchFamily="2" charset="-122"/>
              </a:rPr>
              <a:t>: </a:t>
            </a:r>
            <a:r>
              <a:rPr lang="en-US" altLang="zh-CN" sz="1600" b="1" kern="100" dirty="0">
                <a:effectLst/>
                <a:latin typeface="Times New Roman" panose="02020603050405020304" pitchFamily="18" charset="0"/>
                <a:ea typeface="宋体" panose="02010600030101010101" pitchFamily="2" charset="-122"/>
              </a:rPr>
              <a:t>2020</a:t>
            </a:r>
            <a:r>
              <a:rPr lang="en-US" altLang="zh-CN" sz="1600" kern="100" dirty="0">
                <a:effectLst/>
                <a:latin typeface="Times New Roman" panose="02020603050405020304" pitchFamily="18" charset="0"/>
                <a:ea typeface="宋体" panose="02010600030101010101" pitchFamily="2" charset="-122"/>
              </a:rPr>
              <a:t>, 20: 5779. </a:t>
            </a:r>
            <a:r>
              <a:rPr lang="pt-BR" altLang="zh-CN" sz="1600" kern="100" dirty="0">
                <a:effectLst/>
                <a:latin typeface="Times New Roman" panose="02020603050405020304" pitchFamily="18" charset="0"/>
                <a:ea typeface="宋体" panose="02010600030101010101" pitchFamily="2" charset="-122"/>
              </a:rPr>
              <a:t>[</a:t>
            </a:r>
            <a:r>
              <a:rPr lang="pt-BR" altLang="zh-CN" sz="1600" b="1" kern="100" dirty="0">
                <a:solidFill>
                  <a:srgbClr val="FF0000"/>
                </a:solidFill>
                <a:effectLst/>
                <a:latin typeface="Times New Roman" panose="02020603050405020304" pitchFamily="18" charset="0"/>
                <a:ea typeface="宋体" panose="02010600030101010101" pitchFamily="2" charset="-122"/>
              </a:rPr>
              <a:t>IF: 11.189</a:t>
            </a:r>
            <a:r>
              <a:rPr lang="pt-BR" altLang="zh-CN" sz="1600" kern="100" dirty="0">
                <a:effectLst/>
                <a:latin typeface="Times New Roman" panose="02020603050405020304" pitchFamily="18" charset="0"/>
                <a:ea typeface="宋体" panose="02010600030101010101" pitchFamily="2" charset="-122"/>
              </a:rPr>
              <a:t>]</a:t>
            </a:r>
            <a:endParaRPr lang="en-US" altLang="zh-CN" sz="1600" kern="100" dirty="0">
              <a:latin typeface="Times New Roman" panose="02020603050405020304" pitchFamily="18" charset="0"/>
              <a:ea typeface="宋体" panose="02010600030101010101" pitchFamily="2" charset="-122"/>
            </a:endParaRPr>
          </a:p>
          <a:p>
            <a:pPr marL="342900" indent="-342900" algn="just">
              <a:lnSpc>
                <a:spcPct val="150000"/>
              </a:lnSpc>
              <a:buClr>
                <a:schemeClr val="tx1"/>
              </a:buClr>
              <a:buFont typeface="+mj-lt"/>
              <a:buAutoNum type="arabicPeriod"/>
            </a:pPr>
            <a:r>
              <a:rPr lang="en-US" altLang="zh-CN" sz="1600" b="1" kern="100" dirty="0">
                <a:solidFill>
                  <a:srgbClr val="FF0000"/>
                </a:solidFill>
                <a:effectLst/>
                <a:latin typeface="Times New Roman" panose="02020603050405020304" pitchFamily="18" charset="0"/>
                <a:ea typeface="宋体" panose="02010600030101010101" pitchFamily="2" charset="-122"/>
              </a:rPr>
              <a:t>Journal of Applied Physics</a:t>
            </a:r>
            <a:r>
              <a:rPr lang="en-US" altLang="zh-CN" sz="1600" kern="100" dirty="0">
                <a:effectLst/>
                <a:latin typeface="Times New Roman" panose="02020603050405020304" pitchFamily="18" charset="0"/>
                <a:ea typeface="宋体" panose="02010600030101010101" pitchFamily="2" charset="-122"/>
              </a:rPr>
              <a:t>: </a:t>
            </a:r>
            <a:r>
              <a:rPr lang="en-US" altLang="zh-CN" sz="1600" b="1" kern="100" dirty="0">
                <a:effectLst/>
                <a:latin typeface="Times New Roman" panose="02020603050405020304" pitchFamily="18" charset="0"/>
                <a:ea typeface="宋体" panose="02010600030101010101" pitchFamily="2" charset="-122"/>
              </a:rPr>
              <a:t>2020</a:t>
            </a:r>
            <a:r>
              <a:rPr lang="en-US" altLang="zh-CN" sz="1600" kern="100" dirty="0">
                <a:effectLst/>
                <a:latin typeface="Times New Roman" panose="02020603050405020304" pitchFamily="18" charset="0"/>
                <a:ea typeface="宋体" panose="02010600030101010101" pitchFamily="2" charset="-122"/>
              </a:rPr>
              <a:t>, 127: 133905. </a:t>
            </a:r>
            <a:r>
              <a:rPr lang="pt-BR" altLang="zh-CN" sz="1600" kern="100" dirty="0">
                <a:effectLst/>
                <a:latin typeface="Times New Roman" panose="02020603050405020304" pitchFamily="18" charset="0"/>
                <a:ea typeface="宋体" panose="02010600030101010101" pitchFamily="2" charset="-122"/>
              </a:rPr>
              <a:t>[</a:t>
            </a:r>
            <a:r>
              <a:rPr lang="pt-BR" altLang="zh-CN" sz="1600" b="1" kern="100" dirty="0">
                <a:solidFill>
                  <a:srgbClr val="FF0000"/>
                </a:solidFill>
                <a:effectLst/>
                <a:latin typeface="Times New Roman" panose="02020603050405020304" pitchFamily="18" charset="0"/>
                <a:ea typeface="宋体" panose="02010600030101010101" pitchFamily="2" charset="-122"/>
              </a:rPr>
              <a:t>IF: 2.546</a:t>
            </a:r>
            <a:r>
              <a:rPr lang="pt-BR" altLang="zh-CN" sz="1600" kern="100" dirty="0">
                <a:effectLst/>
                <a:latin typeface="Times New Roman" panose="02020603050405020304" pitchFamily="18" charset="0"/>
                <a:ea typeface="宋体" panose="02010600030101010101" pitchFamily="2" charset="-122"/>
              </a:rPr>
              <a:t>]</a:t>
            </a:r>
            <a:endParaRPr lang="en-US" altLang="zh-CN" sz="1200" kern="100" dirty="0">
              <a:latin typeface="Times New Roman" panose="02020603050405020304" pitchFamily="18" charset="0"/>
              <a:ea typeface="宋体" panose="02010600030101010101" pitchFamily="2" charset="-122"/>
            </a:endParaRPr>
          </a:p>
          <a:p>
            <a:pPr marL="342900" indent="-342900" algn="just">
              <a:lnSpc>
                <a:spcPct val="150000"/>
              </a:lnSpc>
              <a:buClr>
                <a:schemeClr val="tx1"/>
              </a:buClr>
              <a:buFont typeface="+mj-lt"/>
              <a:buAutoNum type="arabicPeriod"/>
            </a:pPr>
            <a:r>
              <a:rPr lang="en-US" altLang="zh-CN" sz="1600" b="1" kern="100" dirty="0">
                <a:solidFill>
                  <a:srgbClr val="FF0000"/>
                </a:solidFill>
                <a:effectLst/>
                <a:latin typeface="Times New Roman" panose="02020603050405020304" pitchFamily="18" charset="0"/>
                <a:ea typeface="宋体" panose="02010600030101010101" pitchFamily="2" charset="-122"/>
              </a:rPr>
              <a:t>Scripta </a:t>
            </a:r>
            <a:r>
              <a:rPr lang="en-US" altLang="zh-CN" sz="1600" b="1" kern="100" dirty="0" err="1">
                <a:solidFill>
                  <a:srgbClr val="FF0000"/>
                </a:solidFill>
                <a:effectLst/>
                <a:latin typeface="Times New Roman" panose="02020603050405020304" pitchFamily="18" charset="0"/>
                <a:ea typeface="宋体" panose="02010600030101010101" pitchFamily="2" charset="-122"/>
              </a:rPr>
              <a:t>Materialia</a:t>
            </a:r>
            <a:r>
              <a:rPr lang="en-US" altLang="zh-CN" sz="1600" kern="100" dirty="0">
                <a:effectLst/>
                <a:latin typeface="Times New Roman" panose="02020603050405020304" pitchFamily="18" charset="0"/>
                <a:ea typeface="宋体" panose="02010600030101010101" pitchFamily="2" charset="-122"/>
              </a:rPr>
              <a:t>: </a:t>
            </a:r>
            <a:r>
              <a:rPr lang="en-US" altLang="zh-CN" sz="1600" b="1" kern="100" dirty="0">
                <a:effectLst/>
                <a:latin typeface="Times New Roman" panose="02020603050405020304" pitchFamily="18" charset="0"/>
                <a:ea typeface="宋体" panose="02010600030101010101" pitchFamily="2" charset="-122"/>
              </a:rPr>
              <a:t>2020</a:t>
            </a:r>
            <a:r>
              <a:rPr lang="en-US" altLang="zh-CN" sz="1600" kern="100" dirty="0">
                <a:effectLst/>
                <a:latin typeface="Times New Roman" panose="02020603050405020304" pitchFamily="18" charset="0"/>
                <a:ea typeface="宋体" panose="02010600030101010101" pitchFamily="2" charset="-122"/>
              </a:rPr>
              <a:t>, 185: 181. </a:t>
            </a:r>
            <a:r>
              <a:rPr lang="pt-BR" altLang="zh-CN" sz="1600" kern="100" dirty="0">
                <a:effectLst/>
                <a:latin typeface="Times New Roman" panose="02020603050405020304" pitchFamily="18" charset="0"/>
                <a:ea typeface="宋体" panose="02010600030101010101" pitchFamily="2" charset="-122"/>
              </a:rPr>
              <a:t>[</a:t>
            </a:r>
            <a:r>
              <a:rPr lang="pt-BR" altLang="zh-CN" sz="1600" b="1" kern="100" dirty="0">
                <a:solidFill>
                  <a:srgbClr val="FF0000"/>
                </a:solidFill>
                <a:effectLst/>
                <a:latin typeface="Times New Roman" panose="02020603050405020304" pitchFamily="18" charset="0"/>
                <a:ea typeface="宋体" panose="02010600030101010101" pitchFamily="2" charset="-122"/>
              </a:rPr>
              <a:t>IF: 5.611</a:t>
            </a:r>
            <a:r>
              <a:rPr lang="pt-BR" altLang="zh-CN" sz="1600" kern="100" dirty="0">
                <a:effectLst/>
                <a:latin typeface="Times New Roman" panose="02020603050405020304" pitchFamily="18" charset="0"/>
                <a:ea typeface="宋体" panose="02010600030101010101" pitchFamily="2" charset="-122"/>
              </a:rPr>
              <a:t>]</a:t>
            </a:r>
          </a:p>
          <a:p>
            <a:pPr marL="342900" indent="-342900" algn="just">
              <a:lnSpc>
                <a:spcPct val="150000"/>
              </a:lnSpc>
              <a:buClr>
                <a:schemeClr val="tx1"/>
              </a:buClr>
              <a:buFont typeface="+mj-lt"/>
              <a:buAutoNum type="arabicPeriod"/>
            </a:pPr>
            <a:r>
              <a:rPr lang="en-US" altLang="zh-CN" sz="1600" b="1" kern="100" dirty="0">
                <a:solidFill>
                  <a:srgbClr val="FF0000"/>
                </a:solidFill>
                <a:effectLst/>
                <a:latin typeface="Times New Roman" panose="02020603050405020304" pitchFamily="18" charset="0"/>
                <a:ea typeface="宋体" panose="02010600030101010101" pitchFamily="2" charset="-122"/>
              </a:rPr>
              <a:t>Frontiers in Chemistry</a:t>
            </a:r>
            <a:r>
              <a:rPr lang="en-US" altLang="zh-CN" sz="1600" kern="100" dirty="0">
                <a:effectLst/>
                <a:latin typeface="Times New Roman" panose="02020603050405020304" pitchFamily="18" charset="0"/>
                <a:ea typeface="宋体" panose="02010600030101010101" pitchFamily="2" charset="-122"/>
              </a:rPr>
              <a:t>: </a:t>
            </a:r>
            <a:r>
              <a:rPr lang="en-US" altLang="zh-CN" sz="1600" b="1" kern="100" dirty="0">
                <a:effectLst/>
                <a:latin typeface="Times New Roman" panose="02020603050405020304" pitchFamily="18" charset="0"/>
                <a:ea typeface="宋体" panose="02010600030101010101" pitchFamily="2" charset="-122"/>
              </a:rPr>
              <a:t>2018</a:t>
            </a:r>
            <a:r>
              <a:rPr lang="en-US" altLang="zh-CN" sz="1600" kern="100" dirty="0">
                <a:effectLst/>
                <a:latin typeface="Times New Roman" panose="02020603050405020304" pitchFamily="18" charset="0"/>
                <a:ea typeface="宋体" panose="02010600030101010101" pitchFamily="2" charset="-122"/>
              </a:rPr>
              <a:t>, 6: 438. [</a:t>
            </a:r>
            <a:r>
              <a:rPr lang="en-US" altLang="zh-CN" sz="1600" b="1" kern="100" dirty="0">
                <a:solidFill>
                  <a:srgbClr val="FF0000"/>
                </a:solidFill>
                <a:effectLst/>
                <a:latin typeface="Times New Roman" panose="02020603050405020304" pitchFamily="18" charset="0"/>
                <a:ea typeface="宋体" panose="02010600030101010101" pitchFamily="2" charset="-122"/>
              </a:rPr>
              <a:t>IF:5.211</a:t>
            </a:r>
            <a:r>
              <a:rPr lang="en-US" altLang="zh-CN" sz="1600" kern="100" dirty="0">
                <a:effectLst/>
                <a:latin typeface="Times New Roman" panose="02020603050405020304" pitchFamily="18" charset="0"/>
                <a:ea typeface="宋体" panose="02010600030101010101" pitchFamily="2" charset="-122"/>
              </a:rPr>
              <a:t>]</a:t>
            </a:r>
          </a:p>
          <a:p>
            <a:pPr marL="342900" indent="-342900" algn="just">
              <a:lnSpc>
                <a:spcPct val="150000"/>
              </a:lnSpc>
              <a:buClr>
                <a:schemeClr val="tx1"/>
              </a:buClr>
              <a:buFont typeface="+mj-lt"/>
              <a:buAutoNum type="arabicPeriod"/>
            </a:pPr>
            <a:r>
              <a:rPr lang="en-US" altLang="zh-CN" sz="1600" b="1" i="1" dirty="0">
                <a:solidFill>
                  <a:srgbClr val="FF0000"/>
                </a:solidFill>
                <a:latin typeface="Times New Roman" panose="02020603050405020304" pitchFamily="18" charset="0"/>
              </a:rPr>
              <a:t>APL Materials</a:t>
            </a:r>
            <a:r>
              <a:rPr lang="en-US" altLang="zh-CN" sz="1600" i="1" dirty="0">
                <a:latin typeface="Times New Roman" panose="02020603050405020304" pitchFamily="18" charset="0"/>
              </a:rPr>
              <a:t>:</a:t>
            </a:r>
            <a:r>
              <a:rPr lang="en-US" altLang="zh-CN" sz="1600" dirty="0">
                <a:latin typeface="Times New Roman" panose="02020603050405020304" pitchFamily="18" charset="0"/>
              </a:rPr>
              <a:t> </a:t>
            </a:r>
            <a:r>
              <a:rPr lang="en-US" altLang="zh-CN" sz="1600" b="1" dirty="0">
                <a:latin typeface="Times New Roman" panose="02020603050405020304" pitchFamily="18" charset="0"/>
              </a:rPr>
              <a:t>2017,</a:t>
            </a:r>
            <a:r>
              <a:rPr lang="en-US" altLang="zh-CN" sz="1600" dirty="0">
                <a:latin typeface="Times New Roman" panose="02020603050405020304" pitchFamily="18" charset="0"/>
              </a:rPr>
              <a:t> 5, 106102. [</a:t>
            </a:r>
            <a:r>
              <a:rPr lang="en-US" altLang="zh-CN" sz="1600" b="1" dirty="0">
                <a:solidFill>
                  <a:srgbClr val="FF0000"/>
                </a:solidFill>
                <a:latin typeface="Times New Roman" panose="02020603050405020304" pitchFamily="18" charset="0"/>
              </a:rPr>
              <a:t>IF:5.096</a:t>
            </a:r>
            <a:r>
              <a:rPr lang="en-US" altLang="zh-CN" sz="1600" b="1" dirty="0">
                <a:latin typeface="Times New Roman" panose="02020603050405020304" pitchFamily="18" charset="0"/>
              </a:rPr>
              <a:t>]</a:t>
            </a:r>
          </a:p>
          <a:p>
            <a:pPr marL="342900" indent="-342900" algn="just">
              <a:lnSpc>
                <a:spcPct val="150000"/>
              </a:lnSpc>
              <a:buClr>
                <a:schemeClr val="tx1"/>
              </a:buClr>
              <a:buFont typeface="+mj-lt"/>
              <a:buAutoNum type="arabicPeriod"/>
            </a:pPr>
            <a:r>
              <a:rPr lang="en-US" altLang="zh-CN" sz="1600" b="1" i="1" dirty="0">
                <a:solidFill>
                  <a:srgbClr val="FF0000"/>
                </a:solidFill>
                <a:latin typeface="Times New Roman" panose="02020603050405020304" pitchFamily="18" charset="0"/>
                <a:cs typeface="Times New Roman" panose="02020603050405020304" pitchFamily="18" charset="0"/>
              </a:rPr>
              <a:t>Scientific Reports</a:t>
            </a:r>
            <a:r>
              <a:rPr lang="en-US" altLang="zh-CN" sz="1600" dirty="0">
                <a:latin typeface="Times New Roman" panose="02020603050405020304" pitchFamily="18" charset="0"/>
                <a:cs typeface="Times New Roman" panose="02020603050405020304" pitchFamily="18" charset="0"/>
              </a:rPr>
              <a:t>. </a:t>
            </a:r>
            <a:r>
              <a:rPr lang="en-US" altLang="zh-CN" sz="1600" b="1" dirty="0">
                <a:latin typeface="Times New Roman" panose="02020603050405020304" pitchFamily="18" charset="0"/>
                <a:cs typeface="Times New Roman" panose="02020603050405020304" pitchFamily="18" charset="0"/>
              </a:rPr>
              <a:t>2016</a:t>
            </a:r>
            <a:r>
              <a:rPr lang="en-US" altLang="zh-CN" sz="1600" dirty="0">
                <a:latin typeface="Times New Roman" panose="02020603050405020304" pitchFamily="18" charset="0"/>
                <a:cs typeface="Times New Roman" panose="02020603050405020304" pitchFamily="18" charset="0"/>
              </a:rPr>
              <a:t>, 6, 20993 [</a:t>
            </a:r>
            <a:r>
              <a:rPr lang="en-US" altLang="zh-CN" sz="1600" b="1" dirty="0">
                <a:solidFill>
                  <a:srgbClr val="FF0000"/>
                </a:solidFill>
                <a:latin typeface="Times New Roman" panose="02020603050405020304" pitchFamily="18" charset="0"/>
              </a:rPr>
              <a:t>IF:4.379</a:t>
            </a:r>
            <a:r>
              <a:rPr lang="en-US" altLang="zh-CN" sz="1600" b="1" dirty="0">
                <a:latin typeface="Times New Roman" panose="02020603050405020304" pitchFamily="18" charset="0"/>
              </a:rPr>
              <a:t>]</a:t>
            </a:r>
          </a:p>
        </p:txBody>
      </p:sp>
      <p:grpSp>
        <p:nvGrpSpPr>
          <p:cNvPr id="22" name="组合 21">
            <a:extLst>
              <a:ext uri="{FF2B5EF4-FFF2-40B4-BE49-F238E27FC236}">
                <a16:creationId xmlns:a16="http://schemas.microsoft.com/office/drawing/2014/main" id="{459881EF-FECD-4868-814F-B1B045BB29DB}"/>
              </a:ext>
            </a:extLst>
          </p:cNvPr>
          <p:cNvGrpSpPr/>
          <p:nvPr/>
        </p:nvGrpSpPr>
        <p:grpSpPr>
          <a:xfrm>
            <a:off x="174136" y="1230624"/>
            <a:ext cx="4350692" cy="2295236"/>
            <a:chOff x="2211767" y="1085109"/>
            <a:chExt cx="4604064" cy="2295236"/>
          </a:xfrm>
        </p:grpSpPr>
        <p:graphicFrame>
          <p:nvGraphicFramePr>
            <p:cNvPr id="14" name="图表 13">
              <a:extLst>
                <a:ext uri="{FF2B5EF4-FFF2-40B4-BE49-F238E27FC236}">
                  <a16:creationId xmlns:a16="http://schemas.microsoft.com/office/drawing/2014/main" id="{2A61A8AD-D227-4633-8DED-7F78A058E8B8}"/>
                </a:ext>
              </a:extLst>
            </p:cNvPr>
            <p:cNvGraphicFramePr>
              <a:graphicFrameLocks/>
            </p:cNvGraphicFramePr>
            <p:nvPr>
              <p:extLst>
                <p:ext uri="{D42A27DB-BD31-4B8C-83A1-F6EECF244321}">
                  <p14:modId xmlns:p14="http://schemas.microsoft.com/office/powerpoint/2010/main" val="1381943108"/>
                </p:ext>
              </p:extLst>
            </p:nvPr>
          </p:nvGraphicFramePr>
          <p:xfrm>
            <a:off x="2211767" y="1085109"/>
            <a:ext cx="4604063" cy="2295236"/>
          </p:xfrm>
          <a:graphic>
            <a:graphicData uri="http://schemas.openxmlformats.org/drawingml/2006/chart">
              <c:chart xmlns:c="http://schemas.openxmlformats.org/drawingml/2006/chart" xmlns:r="http://schemas.openxmlformats.org/officeDocument/2006/relationships" r:id="rId3"/>
            </a:graphicData>
          </a:graphic>
        </p:graphicFrame>
        <p:sp>
          <p:nvSpPr>
            <p:cNvPr id="21" name="任意多边形: 形状 20">
              <a:extLst>
                <a:ext uri="{FF2B5EF4-FFF2-40B4-BE49-F238E27FC236}">
                  <a16:creationId xmlns:a16="http://schemas.microsoft.com/office/drawing/2014/main" id="{A60FE396-3565-4970-8B37-3BD6A0724378}"/>
                </a:ext>
              </a:extLst>
            </p:cNvPr>
            <p:cNvSpPr/>
            <p:nvPr/>
          </p:nvSpPr>
          <p:spPr>
            <a:xfrm>
              <a:off x="2598464" y="1403774"/>
              <a:ext cx="4217367" cy="1518954"/>
            </a:xfrm>
            <a:custGeom>
              <a:avLst/>
              <a:gdLst>
                <a:gd name="connsiteX0" fmla="*/ 0 w 3815255"/>
                <a:gd name="connsiteY0" fmla="*/ 1555531 h 1555531"/>
                <a:gd name="connsiteX1" fmla="*/ 1744717 w 3815255"/>
                <a:gd name="connsiteY1" fmla="*/ 1250731 h 1555531"/>
                <a:gd name="connsiteX2" fmla="*/ 3815255 w 3815255"/>
                <a:gd name="connsiteY2" fmla="*/ 0 h 1555531"/>
              </a:gdLst>
              <a:ahLst/>
              <a:cxnLst>
                <a:cxn ang="0">
                  <a:pos x="connsiteX0" y="connsiteY0"/>
                </a:cxn>
                <a:cxn ang="0">
                  <a:pos x="connsiteX1" y="connsiteY1"/>
                </a:cxn>
                <a:cxn ang="0">
                  <a:pos x="connsiteX2" y="connsiteY2"/>
                </a:cxn>
              </a:cxnLst>
              <a:rect l="l" t="t" r="r" b="b"/>
              <a:pathLst>
                <a:path w="3815255" h="1555531">
                  <a:moveTo>
                    <a:pt x="0" y="1555531"/>
                  </a:moveTo>
                  <a:cubicBezTo>
                    <a:pt x="554420" y="1532758"/>
                    <a:pt x="1108841" y="1509986"/>
                    <a:pt x="1744717" y="1250731"/>
                  </a:cubicBezTo>
                  <a:cubicBezTo>
                    <a:pt x="2380593" y="991476"/>
                    <a:pt x="3097924" y="495738"/>
                    <a:pt x="3815255" y="0"/>
                  </a:cubicBezTo>
                </a:path>
              </a:pathLst>
            </a:custGeom>
            <a:noFill/>
            <a:ln w="76200">
              <a:solidFill>
                <a:srgbClr val="FF0000">
                  <a:alpha val="70000"/>
                </a:srgbClr>
              </a:solidFill>
              <a:headEnd type="none"/>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文本框 22">
            <a:extLst>
              <a:ext uri="{FF2B5EF4-FFF2-40B4-BE49-F238E27FC236}">
                <a16:creationId xmlns:a16="http://schemas.microsoft.com/office/drawing/2014/main" id="{F3E8A087-6148-4C00-BF44-D7290ED0CF72}"/>
              </a:ext>
            </a:extLst>
          </p:cNvPr>
          <p:cNvSpPr txBox="1"/>
          <p:nvPr/>
        </p:nvSpPr>
        <p:spPr>
          <a:xfrm>
            <a:off x="0" y="1530531"/>
            <a:ext cx="3335629" cy="461665"/>
          </a:xfrm>
          <a:prstGeom prst="rect">
            <a:avLst/>
          </a:prstGeom>
          <a:noFill/>
        </p:spPr>
        <p:txBody>
          <a:bodyPr wrap="square" rtlCol="0">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第一</a:t>
            </a:r>
            <a:r>
              <a:rPr lang="en-US" altLang="zh-CN" sz="2400" b="1" dirty="0">
                <a:solidFill>
                  <a:srgbClr val="FF0000"/>
                </a:solidFill>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共一</a:t>
            </a:r>
            <a:r>
              <a:rPr lang="en-US" altLang="zh-CN" sz="2400" b="1" dirty="0">
                <a:solidFill>
                  <a:srgbClr val="FF0000"/>
                </a:solidFill>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文章</a:t>
            </a:r>
            <a:r>
              <a:rPr lang="en-US" altLang="zh-CN" sz="2400" b="1" dirty="0">
                <a:solidFill>
                  <a:srgbClr val="FF0000"/>
                </a:solidFill>
                <a:latin typeface="微软雅黑" panose="020B0503020204020204" pitchFamily="34" charset="-122"/>
                <a:ea typeface="微软雅黑" panose="020B0503020204020204" pitchFamily="34" charset="-122"/>
              </a:rPr>
              <a:t>IF</a:t>
            </a:r>
            <a:r>
              <a:rPr lang="zh-CN" altLang="en-US" sz="2400" b="1" dirty="0">
                <a:solidFill>
                  <a:srgbClr val="FF0000"/>
                </a:solidFill>
                <a:latin typeface="微软雅黑" panose="020B0503020204020204" pitchFamily="34" charset="-122"/>
                <a:ea typeface="微软雅黑" panose="020B0503020204020204" pitchFamily="34" charset="-122"/>
              </a:rPr>
              <a:t>统计</a:t>
            </a:r>
          </a:p>
        </p:txBody>
      </p:sp>
      <p:sp>
        <p:nvSpPr>
          <p:cNvPr id="24" name="文本框 23">
            <a:extLst>
              <a:ext uri="{FF2B5EF4-FFF2-40B4-BE49-F238E27FC236}">
                <a16:creationId xmlns:a16="http://schemas.microsoft.com/office/drawing/2014/main" id="{B621847A-219E-43C0-8D16-E913938967BA}"/>
              </a:ext>
            </a:extLst>
          </p:cNvPr>
          <p:cNvSpPr txBox="1"/>
          <p:nvPr/>
        </p:nvSpPr>
        <p:spPr>
          <a:xfrm>
            <a:off x="4698963" y="1030646"/>
            <a:ext cx="4371777" cy="2431435"/>
          </a:xfrm>
          <a:prstGeom prst="rect">
            <a:avLst/>
          </a:prstGeom>
          <a:noFill/>
        </p:spPr>
        <p:txBody>
          <a:bodyPr wrap="square" rtlCol="0">
            <a:spAutoFit/>
          </a:bodyPr>
          <a:lstStyle/>
          <a:p>
            <a:pPr algn="just"/>
            <a:r>
              <a:rPr lang="zh-CN" altLang="en-US" dirty="0">
                <a:solidFill>
                  <a:srgbClr val="346182"/>
                </a:solidFill>
                <a:latin typeface="微软雅黑" panose="020B0503020204020204" pitchFamily="34" charset="-122"/>
                <a:ea typeface="微软雅黑" panose="020B0503020204020204" pitchFamily="34" charset="-122"/>
              </a:rPr>
              <a:t>       在加入高能所散裂源后，得到了诸多老师的帮助与关照，因此我发表文章的数量与质量都得到了跨越式地提升。</a:t>
            </a:r>
            <a:endParaRPr lang="en-US" altLang="zh-CN" dirty="0">
              <a:solidFill>
                <a:srgbClr val="346182"/>
              </a:solidFill>
              <a:latin typeface="微软雅黑" panose="020B0503020204020204" pitchFamily="34" charset="-122"/>
              <a:ea typeface="微软雅黑" panose="020B0503020204020204" pitchFamily="34" charset="-122"/>
            </a:endParaRPr>
          </a:p>
          <a:p>
            <a:pPr algn="just"/>
            <a:endParaRPr lang="en-US" altLang="zh-CN" dirty="0">
              <a:solidFill>
                <a:srgbClr val="346182"/>
              </a:solidFill>
              <a:latin typeface="微软雅黑" panose="020B0503020204020204" pitchFamily="34" charset="-122"/>
              <a:ea typeface="微软雅黑" panose="020B0503020204020204" pitchFamily="34" charset="-122"/>
            </a:endParaRPr>
          </a:p>
          <a:p>
            <a:pPr algn="just"/>
            <a:r>
              <a:rPr lang="zh-CN" altLang="en-US" sz="2000" dirty="0">
                <a:solidFill>
                  <a:srgbClr val="346182"/>
                </a:solidFill>
                <a:latin typeface="微软雅黑" panose="020B0503020204020204" pitchFamily="34" charset="-122"/>
                <a:ea typeface="微软雅黑" panose="020B0503020204020204" pitchFamily="34" charset="-122"/>
              </a:rPr>
              <a:t>至今，</a:t>
            </a:r>
            <a:r>
              <a:rPr lang="zh-CN" altLang="en-US" sz="2400" b="1" dirty="0">
                <a:solidFill>
                  <a:srgbClr val="FF0000"/>
                </a:solidFill>
                <a:latin typeface="微软雅黑" panose="020B0503020204020204" pitchFamily="34" charset="-122"/>
                <a:ea typeface="微软雅黑" panose="020B0503020204020204" pitchFamily="34" charset="-122"/>
              </a:rPr>
              <a:t>第一</a:t>
            </a:r>
            <a:r>
              <a:rPr lang="en-US" altLang="zh-CN" sz="2400" b="1" dirty="0">
                <a:solidFill>
                  <a:srgbClr val="FF0000"/>
                </a:solidFill>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共一</a:t>
            </a:r>
            <a:r>
              <a:rPr lang="en-US" altLang="zh-CN" sz="2400" b="1" dirty="0">
                <a:solidFill>
                  <a:srgbClr val="FF0000"/>
                </a:solidFill>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作者文章</a:t>
            </a:r>
            <a:r>
              <a:rPr lang="zh-CN" altLang="en-US" sz="2000" dirty="0">
                <a:solidFill>
                  <a:srgbClr val="346182"/>
                </a:solidFill>
                <a:latin typeface="微软雅黑" panose="020B0503020204020204" pitchFamily="34" charset="-122"/>
                <a:ea typeface="微软雅黑" panose="020B0503020204020204" pitchFamily="34" charset="-122"/>
              </a:rPr>
              <a:t>一共发表了</a:t>
            </a:r>
            <a:r>
              <a:rPr lang="en-US" altLang="zh-CN" sz="2800" b="1" dirty="0">
                <a:solidFill>
                  <a:srgbClr val="FF0000"/>
                </a:solidFill>
                <a:latin typeface="微软雅黑" panose="020B0503020204020204" pitchFamily="34" charset="-122"/>
                <a:ea typeface="微软雅黑" panose="020B0503020204020204" pitchFamily="34" charset="-122"/>
              </a:rPr>
              <a:t>9</a:t>
            </a:r>
            <a:r>
              <a:rPr lang="zh-CN" altLang="en-US" sz="2400" b="1" dirty="0">
                <a:solidFill>
                  <a:srgbClr val="FF0000"/>
                </a:solidFill>
                <a:latin typeface="微软雅黑" panose="020B0503020204020204" pitchFamily="34" charset="-122"/>
                <a:ea typeface="微软雅黑" panose="020B0503020204020204" pitchFamily="34" charset="-122"/>
              </a:rPr>
              <a:t>篇</a:t>
            </a:r>
            <a:endParaRPr lang="en-US" altLang="zh-CN" sz="2800" b="1" dirty="0">
              <a:solidFill>
                <a:srgbClr val="346182"/>
              </a:solidFill>
              <a:latin typeface="微软雅黑" panose="020B0503020204020204" pitchFamily="34" charset="-122"/>
              <a:ea typeface="微软雅黑" panose="020B0503020204020204" pitchFamily="34" charset="-122"/>
            </a:endParaRPr>
          </a:p>
          <a:p>
            <a:pPr algn="just"/>
            <a:r>
              <a:rPr lang="zh-CN" altLang="en-US" sz="2000" dirty="0">
                <a:solidFill>
                  <a:srgbClr val="346182"/>
                </a:solidFill>
                <a:latin typeface="微软雅黑" panose="020B0503020204020204" pitchFamily="34" charset="-122"/>
                <a:ea typeface="微软雅黑" panose="020B0503020204020204" pitchFamily="34" charset="-122"/>
              </a:rPr>
              <a:t>影响因子总和达到了：</a:t>
            </a:r>
            <a:r>
              <a:rPr lang="en-US" altLang="zh-CN" sz="2800" b="1" dirty="0">
                <a:solidFill>
                  <a:srgbClr val="FF0000"/>
                </a:solidFill>
                <a:latin typeface="微软雅黑" panose="020B0503020204020204" pitchFamily="34" charset="-122"/>
                <a:ea typeface="微软雅黑" panose="020B0503020204020204" pitchFamily="34" charset="-122"/>
              </a:rPr>
              <a:t>77.6</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60467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接连接符 14">
            <a:extLst>
              <a:ext uri="{FF2B5EF4-FFF2-40B4-BE49-F238E27FC236}">
                <a16:creationId xmlns:a16="http://schemas.microsoft.com/office/drawing/2014/main" id="{929365BA-CD0B-4444-83A6-05F25BF0AD51}"/>
              </a:ext>
            </a:extLst>
          </p:cNvPr>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平行四边形 15">
            <a:extLst>
              <a:ext uri="{FF2B5EF4-FFF2-40B4-BE49-F238E27FC236}">
                <a16:creationId xmlns:a16="http://schemas.microsoft.com/office/drawing/2014/main" id="{64A12F5A-A9E2-4ACE-9F13-55C4A23852E1}"/>
              </a:ext>
            </a:extLst>
          </p:cNvPr>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41">
            <a:extLst>
              <a:ext uri="{FF2B5EF4-FFF2-40B4-BE49-F238E27FC236}">
                <a16:creationId xmlns:a16="http://schemas.microsoft.com/office/drawing/2014/main" id="{F6491058-FE78-406C-9268-A6DF8DBFBF84}"/>
              </a:ext>
            </a:extLst>
          </p:cNvPr>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4</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A131F734-C2D3-4D65-8BC9-96005CB1F6CD}"/>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成果总结</a:t>
            </a:r>
            <a:r>
              <a:rPr lang="en-US" altLang="zh-CN"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基金及会议情况</a:t>
            </a:r>
          </a:p>
        </p:txBody>
      </p:sp>
      <p:pic>
        <p:nvPicPr>
          <p:cNvPr id="3" name="图片 2">
            <a:extLst>
              <a:ext uri="{FF2B5EF4-FFF2-40B4-BE49-F238E27FC236}">
                <a16:creationId xmlns:a16="http://schemas.microsoft.com/office/drawing/2014/main" id="{6E62C190-4A7A-6833-B4F0-5EC74E2415EA}"/>
              </a:ext>
            </a:extLst>
          </p:cNvPr>
          <p:cNvPicPr>
            <a:picLocks noChangeAspect="1"/>
          </p:cNvPicPr>
          <p:nvPr/>
        </p:nvPicPr>
        <p:blipFill>
          <a:blip r:embed="rId3"/>
          <a:stretch>
            <a:fillRect/>
          </a:stretch>
        </p:blipFill>
        <p:spPr>
          <a:xfrm>
            <a:off x="370687" y="3429000"/>
            <a:ext cx="5401079" cy="3098467"/>
          </a:xfrm>
          <a:prstGeom prst="rect">
            <a:avLst/>
          </a:prstGeom>
        </p:spPr>
      </p:pic>
      <p:sp>
        <p:nvSpPr>
          <p:cNvPr id="4" name="文本框 3">
            <a:extLst>
              <a:ext uri="{FF2B5EF4-FFF2-40B4-BE49-F238E27FC236}">
                <a16:creationId xmlns:a16="http://schemas.microsoft.com/office/drawing/2014/main" id="{F7B8A804-4ED7-2596-F7DF-C85FA1B155AB}"/>
              </a:ext>
            </a:extLst>
          </p:cNvPr>
          <p:cNvSpPr txBox="1"/>
          <p:nvPr/>
        </p:nvSpPr>
        <p:spPr>
          <a:xfrm>
            <a:off x="2195736" y="5229200"/>
            <a:ext cx="1944216" cy="461665"/>
          </a:xfrm>
          <a:prstGeom prst="rect">
            <a:avLst/>
          </a:prstGeom>
          <a:noFill/>
        </p:spPr>
        <p:txBody>
          <a:bodyPr wrap="square" rtlCol="0">
            <a:spAutoFit/>
          </a:bodyPr>
          <a:lstStyle/>
          <a:p>
            <a:r>
              <a:rPr lang="en-US" altLang="zh-CN" sz="2400" b="1" dirty="0">
                <a:solidFill>
                  <a:srgbClr val="FF0000"/>
                </a:solidFill>
              </a:rPr>
              <a:t>Session Chair</a:t>
            </a:r>
            <a:endParaRPr lang="zh-CN" altLang="en-US" sz="2400" b="1" dirty="0">
              <a:solidFill>
                <a:srgbClr val="FF0000"/>
              </a:solidFill>
            </a:endParaRPr>
          </a:p>
        </p:txBody>
      </p:sp>
      <p:sp>
        <p:nvSpPr>
          <p:cNvPr id="18" name="文本框 17">
            <a:extLst>
              <a:ext uri="{FF2B5EF4-FFF2-40B4-BE49-F238E27FC236}">
                <a16:creationId xmlns:a16="http://schemas.microsoft.com/office/drawing/2014/main" id="{68AD20E3-6D13-A9A3-35E6-D34082ACB1F9}"/>
              </a:ext>
            </a:extLst>
          </p:cNvPr>
          <p:cNvSpPr txBox="1"/>
          <p:nvPr/>
        </p:nvSpPr>
        <p:spPr>
          <a:xfrm>
            <a:off x="2357402" y="6128200"/>
            <a:ext cx="1360791" cy="400110"/>
          </a:xfrm>
          <a:prstGeom prst="rect">
            <a:avLst/>
          </a:prstGeom>
          <a:noFill/>
        </p:spPr>
        <p:txBody>
          <a:bodyPr wrap="square" rtlCol="0">
            <a:spAutoFit/>
          </a:bodyPr>
          <a:lstStyle/>
          <a:p>
            <a:r>
              <a:rPr lang="en-US" altLang="zh-CN" sz="2000" b="1" dirty="0">
                <a:solidFill>
                  <a:srgbClr val="00B050"/>
                </a:solidFill>
              </a:rPr>
              <a:t>Poster</a:t>
            </a:r>
            <a:endParaRPr lang="zh-CN" altLang="en-US" sz="2000" b="1" dirty="0">
              <a:solidFill>
                <a:srgbClr val="00B050"/>
              </a:solidFill>
            </a:endParaRPr>
          </a:p>
        </p:txBody>
      </p:sp>
      <p:sp>
        <p:nvSpPr>
          <p:cNvPr id="5" name="矩形 4">
            <a:extLst>
              <a:ext uri="{FF2B5EF4-FFF2-40B4-BE49-F238E27FC236}">
                <a16:creationId xmlns:a16="http://schemas.microsoft.com/office/drawing/2014/main" id="{150C2B6D-0B7F-5373-29FA-1CD755289AB4}"/>
              </a:ext>
            </a:extLst>
          </p:cNvPr>
          <p:cNvSpPr/>
          <p:nvPr/>
        </p:nvSpPr>
        <p:spPr>
          <a:xfrm>
            <a:off x="1475656" y="5684261"/>
            <a:ext cx="4296110" cy="91309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FAFF85DC-3CAA-B763-11AE-AAFAA60DC2E1}"/>
              </a:ext>
            </a:extLst>
          </p:cNvPr>
          <p:cNvSpPr/>
          <p:nvPr/>
        </p:nvSpPr>
        <p:spPr>
          <a:xfrm>
            <a:off x="1475656" y="4984097"/>
            <a:ext cx="4296110"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89F7378A-E5BF-4514-AAED-0A6166FFAD5D}"/>
              </a:ext>
            </a:extLst>
          </p:cNvPr>
          <p:cNvSpPr txBox="1"/>
          <p:nvPr/>
        </p:nvSpPr>
        <p:spPr>
          <a:xfrm>
            <a:off x="5771766" y="3807958"/>
            <a:ext cx="3372234" cy="2215991"/>
          </a:xfrm>
          <a:prstGeom prst="rect">
            <a:avLst/>
          </a:prstGeom>
          <a:noFill/>
        </p:spPr>
        <p:txBody>
          <a:bodyPr wrap="square" rtlCol="0">
            <a:spAutoFit/>
          </a:bodyPr>
          <a:lstStyle/>
          <a:p>
            <a:pPr algn="just"/>
            <a:r>
              <a:rPr lang="zh-CN" altLang="en-US" dirty="0">
                <a:solidFill>
                  <a:srgbClr val="346182"/>
                </a:solidFill>
                <a:latin typeface="微软雅黑" panose="020B0503020204020204" pitchFamily="34" charset="-122"/>
                <a:ea typeface="微软雅黑" panose="020B0503020204020204" pitchFamily="34" charset="-122"/>
              </a:rPr>
              <a:t>以</a:t>
            </a:r>
            <a:r>
              <a:rPr lang="zh-CN" altLang="en-US" b="1" dirty="0">
                <a:solidFill>
                  <a:srgbClr val="346182"/>
                </a:solidFill>
                <a:latin typeface="微软雅黑" panose="020B0503020204020204" pitchFamily="34" charset="-122"/>
                <a:ea typeface="微软雅黑" panose="020B0503020204020204" pitchFamily="34" charset="-122"/>
              </a:rPr>
              <a:t>高能所散裂源博后</a:t>
            </a:r>
            <a:r>
              <a:rPr lang="zh-CN" altLang="en-US" dirty="0">
                <a:solidFill>
                  <a:srgbClr val="346182"/>
                </a:solidFill>
                <a:latin typeface="微软雅黑" panose="020B0503020204020204" pitchFamily="34" charset="-122"/>
                <a:ea typeface="微软雅黑" panose="020B0503020204020204" pitchFamily="34" charset="-122"/>
              </a:rPr>
              <a:t>的身份参与</a:t>
            </a:r>
            <a:r>
              <a:rPr lang="en-US" altLang="zh-CN" b="1" dirty="0">
                <a:solidFill>
                  <a:srgbClr val="346182"/>
                </a:solidFill>
                <a:latin typeface="微软雅黑" panose="020B0503020204020204" pitchFamily="34" charset="-122"/>
                <a:ea typeface="微软雅黑" panose="020B0503020204020204" pitchFamily="34" charset="-122"/>
              </a:rPr>
              <a:t>2022</a:t>
            </a:r>
            <a:r>
              <a:rPr lang="zh-CN" altLang="en-US" b="1" dirty="0">
                <a:solidFill>
                  <a:srgbClr val="346182"/>
                </a:solidFill>
                <a:latin typeface="微软雅黑" panose="020B0503020204020204" pitchFamily="34" charset="-122"/>
                <a:ea typeface="微软雅黑" panose="020B0503020204020204" pitchFamily="34" charset="-122"/>
              </a:rPr>
              <a:t>年度的</a:t>
            </a:r>
            <a:r>
              <a:rPr lang="en-US" altLang="zh-CN" b="1" dirty="0">
                <a:solidFill>
                  <a:srgbClr val="346182"/>
                </a:solidFill>
                <a:latin typeface="微软雅黑" panose="020B0503020204020204" pitchFamily="34" charset="-122"/>
                <a:ea typeface="微软雅黑" panose="020B0503020204020204" pitchFamily="34" charset="-122"/>
              </a:rPr>
              <a:t>Joint MMM-</a:t>
            </a:r>
            <a:r>
              <a:rPr lang="en-US" altLang="zh-CN" b="1" dirty="0" err="1">
                <a:solidFill>
                  <a:srgbClr val="346182"/>
                </a:solidFill>
                <a:latin typeface="微软雅黑" panose="020B0503020204020204" pitchFamily="34" charset="-122"/>
                <a:ea typeface="微软雅黑" panose="020B0503020204020204" pitchFamily="34" charset="-122"/>
              </a:rPr>
              <a:t>Intermag</a:t>
            </a:r>
            <a:r>
              <a:rPr lang="en-US" altLang="zh-CN" b="1" dirty="0">
                <a:solidFill>
                  <a:srgbClr val="346182"/>
                </a:solidFill>
                <a:latin typeface="微软雅黑" panose="020B0503020204020204" pitchFamily="34" charset="-122"/>
                <a:ea typeface="微软雅黑" panose="020B0503020204020204" pitchFamily="34" charset="-122"/>
              </a:rPr>
              <a:t> conference (</a:t>
            </a:r>
            <a:r>
              <a:rPr lang="zh-CN" altLang="en-US" b="1" dirty="0">
                <a:solidFill>
                  <a:srgbClr val="346182"/>
                </a:solidFill>
                <a:latin typeface="微软雅黑" panose="020B0503020204020204" pitchFamily="34" charset="-122"/>
                <a:ea typeface="微软雅黑" panose="020B0503020204020204" pitchFamily="34" charset="-122"/>
              </a:rPr>
              <a:t>国际磁学联合大会</a:t>
            </a:r>
            <a:r>
              <a:rPr lang="en-US" altLang="zh-CN" b="1" dirty="0">
                <a:solidFill>
                  <a:srgbClr val="346182"/>
                </a:solidFill>
                <a:latin typeface="微软雅黑" panose="020B0503020204020204" pitchFamily="34" charset="-122"/>
                <a:ea typeface="微软雅黑" panose="020B0503020204020204" pitchFamily="34" charset="-122"/>
              </a:rPr>
              <a:t>)</a:t>
            </a:r>
          </a:p>
          <a:p>
            <a:pPr algn="just"/>
            <a:endParaRPr lang="en-US" altLang="zh-CN" b="1" dirty="0">
              <a:solidFill>
                <a:srgbClr val="346182"/>
              </a:solidFill>
              <a:latin typeface="微软雅黑" panose="020B0503020204020204" pitchFamily="34" charset="-122"/>
              <a:ea typeface="微软雅黑" panose="020B0503020204020204" pitchFamily="34" charset="-122"/>
            </a:endParaRPr>
          </a:p>
          <a:p>
            <a:pPr algn="just"/>
            <a:r>
              <a:rPr lang="zh-CN" altLang="en-US" sz="2400" b="1" dirty="0">
                <a:solidFill>
                  <a:srgbClr val="FF0000"/>
                </a:solidFill>
                <a:latin typeface="微软雅黑" panose="020B0503020204020204" pitchFamily="34" charset="-122"/>
                <a:ea typeface="微软雅黑" panose="020B0503020204020204" pitchFamily="34" charset="-122"/>
              </a:rPr>
              <a:t>受邀作为磁卡会场的</a:t>
            </a:r>
            <a:r>
              <a:rPr lang="en-US" altLang="zh-CN" sz="2400" b="1" dirty="0">
                <a:solidFill>
                  <a:srgbClr val="FF0000"/>
                </a:solidFill>
                <a:latin typeface="微软雅黑" panose="020B0503020204020204" pitchFamily="34" charset="-122"/>
                <a:ea typeface="微软雅黑" panose="020B0503020204020204" pitchFamily="34" charset="-122"/>
              </a:rPr>
              <a:t>Session Chair</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5A16FC4F-70E3-4683-60B6-A86308C9712D}"/>
              </a:ext>
            </a:extLst>
          </p:cNvPr>
          <p:cNvPicPr>
            <a:picLocks noChangeAspect="1"/>
          </p:cNvPicPr>
          <p:nvPr/>
        </p:nvPicPr>
        <p:blipFill>
          <a:blip r:embed="rId4"/>
          <a:stretch>
            <a:fillRect/>
          </a:stretch>
        </p:blipFill>
        <p:spPr>
          <a:xfrm>
            <a:off x="352112" y="1127339"/>
            <a:ext cx="5372016" cy="1232830"/>
          </a:xfrm>
          <a:prstGeom prst="rect">
            <a:avLst/>
          </a:prstGeom>
        </p:spPr>
      </p:pic>
      <p:pic>
        <p:nvPicPr>
          <p:cNvPr id="12" name="图片 11">
            <a:extLst>
              <a:ext uri="{FF2B5EF4-FFF2-40B4-BE49-F238E27FC236}">
                <a16:creationId xmlns:a16="http://schemas.microsoft.com/office/drawing/2014/main" id="{E77760A6-9B88-4B00-5C62-9D9E673AA0F9}"/>
              </a:ext>
            </a:extLst>
          </p:cNvPr>
          <p:cNvPicPr>
            <a:picLocks noChangeAspect="1"/>
          </p:cNvPicPr>
          <p:nvPr/>
        </p:nvPicPr>
        <p:blipFill rotWithShape="1">
          <a:blip r:embed="rId5"/>
          <a:srcRect r="11581" b="-41671"/>
          <a:stretch/>
        </p:blipFill>
        <p:spPr>
          <a:xfrm>
            <a:off x="338032" y="2448228"/>
            <a:ext cx="5372016" cy="297507"/>
          </a:xfrm>
          <a:prstGeom prst="rect">
            <a:avLst/>
          </a:prstGeom>
        </p:spPr>
      </p:pic>
      <p:sp>
        <p:nvSpPr>
          <p:cNvPr id="25" name="文本框 24">
            <a:extLst>
              <a:ext uri="{FF2B5EF4-FFF2-40B4-BE49-F238E27FC236}">
                <a16:creationId xmlns:a16="http://schemas.microsoft.com/office/drawing/2014/main" id="{7DF0DB2D-CA36-3A28-6C8D-4EECFC43D856}"/>
              </a:ext>
            </a:extLst>
          </p:cNvPr>
          <p:cNvSpPr txBox="1"/>
          <p:nvPr/>
        </p:nvSpPr>
        <p:spPr>
          <a:xfrm>
            <a:off x="5959896" y="1555986"/>
            <a:ext cx="2831354" cy="830997"/>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获得中国博后基金第</a:t>
            </a:r>
            <a:r>
              <a:rPr lang="en-US" altLang="zh-CN" sz="2400" b="1" dirty="0">
                <a:solidFill>
                  <a:srgbClr val="FF0000"/>
                </a:solidFill>
                <a:latin typeface="微软雅黑" panose="020B0503020204020204" pitchFamily="34" charset="-122"/>
                <a:ea typeface="微软雅黑" panose="020B0503020204020204" pitchFamily="34" charset="-122"/>
              </a:rPr>
              <a:t>71</a:t>
            </a:r>
            <a:r>
              <a:rPr lang="zh-CN" altLang="en-US" sz="2400" b="1" dirty="0">
                <a:solidFill>
                  <a:srgbClr val="FF0000"/>
                </a:solidFill>
                <a:latin typeface="微软雅黑" panose="020B0503020204020204" pitchFamily="34" charset="-122"/>
                <a:ea typeface="微软雅黑" panose="020B0503020204020204" pitchFamily="34" charset="-122"/>
              </a:rPr>
              <a:t>批面上资助</a:t>
            </a:r>
          </a:p>
        </p:txBody>
      </p:sp>
    </p:spTree>
    <p:extLst>
      <p:ext uri="{BB962C8B-B14F-4D97-AF65-F5344CB8AC3E}">
        <p14:creationId xmlns:p14="http://schemas.microsoft.com/office/powerpoint/2010/main" val="3289477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5872E47-FFFF-4C5D-B45C-38358BA765A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10626" r="14664"/>
          <a:stretch/>
        </p:blipFill>
        <p:spPr>
          <a:xfrm>
            <a:off x="660" y="-26115"/>
            <a:ext cx="9143340" cy="6884115"/>
          </a:xfrm>
          <a:prstGeom prst="rect">
            <a:avLst/>
          </a:prstGeom>
        </p:spPr>
      </p:pic>
      <p:sp>
        <p:nvSpPr>
          <p:cNvPr id="4" name="矩形 3">
            <a:extLst>
              <a:ext uri="{FF2B5EF4-FFF2-40B4-BE49-F238E27FC236}">
                <a16:creationId xmlns:a16="http://schemas.microsoft.com/office/drawing/2014/main" id="{9CCD41C9-C2E4-42D3-9DB3-8798CBFA3483}"/>
              </a:ext>
            </a:extLst>
          </p:cNvPr>
          <p:cNvSpPr/>
          <p:nvPr/>
        </p:nvSpPr>
        <p:spPr>
          <a:xfrm>
            <a:off x="0" y="-26115"/>
            <a:ext cx="9144000" cy="6884115"/>
          </a:xfrm>
          <a:prstGeom prst="rect">
            <a:avLst/>
          </a:prstGeom>
          <a:solidFill>
            <a:srgbClr val="0070C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TextBox 174"/>
          <p:cNvSpPr txBox="1"/>
          <p:nvPr/>
        </p:nvSpPr>
        <p:spPr>
          <a:xfrm>
            <a:off x="1382351" y="1772816"/>
            <a:ext cx="6379298" cy="3046988"/>
          </a:xfrm>
          <a:prstGeom prst="rect">
            <a:avLst/>
          </a:prstGeom>
          <a:noFill/>
        </p:spPr>
        <p:txBody>
          <a:bodyPr wrap="square" rtlCol="0">
            <a:spAutoFit/>
          </a:bodyPr>
          <a:lstStyle/>
          <a:p>
            <a:pPr algn="ctr"/>
            <a:r>
              <a:rPr lang="zh-CN" altLang="en-US" sz="9600" dirty="0">
                <a:solidFill>
                  <a:schemeClr val="bg1">
                    <a:lumMod val="95000"/>
                  </a:schemeClr>
                </a:solidFill>
                <a:latin typeface="华文行楷" pitchFamily="2" charset="-122"/>
                <a:ea typeface="华文行楷" pitchFamily="2" charset="-122"/>
              </a:rPr>
              <a:t>感谢</a:t>
            </a:r>
            <a:endParaRPr lang="en-US" altLang="zh-CN" sz="9600" dirty="0">
              <a:solidFill>
                <a:schemeClr val="bg1">
                  <a:lumMod val="95000"/>
                </a:schemeClr>
              </a:solidFill>
              <a:latin typeface="华文行楷" pitchFamily="2" charset="-122"/>
              <a:ea typeface="华文行楷" pitchFamily="2" charset="-122"/>
            </a:endParaRPr>
          </a:p>
          <a:p>
            <a:pPr algn="ctr"/>
            <a:r>
              <a:rPr lang="zh-CN" altLang="en-US" sz="9600" dirty="0">
                <a:solidFill>
                  <a:schemeClr val="bg1">
                    <a:lumMod val="95000"/>
                  </a:schemeClr>
                </a:solidFill>
                <a:latin typeface="华文行楷" pitchFamily="2" charset="-122"/>
                <a:ea typeface="华文行楷" pitchFamily="2" charset="-122"/>
              </a:rPr>
              <a:t>各位老师</a:t>
            </a:r>
            <a:r>
              <a:rPr lang="en-US" altLang="zh-CN" sz="9600" dirty="0">
                <a:solidFill>
                  <a:schemeClr val="bg1">
                    <a:lumMod val="95000"/>
                  </a:schemeClr>
                </a:solidFill>
                <a:latin typeface="华文行楷" pitchFamily="2" charset="-122"/>
                <a:ea typeface="华文行楷" pitchFamily="2" charset="-122"/>
              </a:rPr>
              <a:t>!</a:t>
            </a:r>
            <a:endParaRPr lang="zh-CN" altLang="en-US" sz="9600" dirty="0">
              <a:solidFill>
                <a:schemeClr val="bg1">
                  <a:lumMod val="95000"/>
                </a:schemeClr>
              </a:solidFill>
              <a:latin typeface="华文行楷" pitchFamily="2" charset="-122"/>
              <a:ea typeface="华文行楷" pitchFamily="2" charset="-122"/>
            </a:endParaRPr>
          </a:p>
        </p:txBody>
      </p:sp>
    </p:spTree>
    <p:extLst>
      <p:ext uri="{BB962C8B-B14F-4D97-AF65-F5344CB8AC3E}">
        <p14:creationId xmlns:p14="http://schemas.microsoft.com/office/powerpoint/2010/main" val="2032941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0" y="411510"/>
            <a:ext cx="539750" cy="576064"/>
          </a:xfrm>
          <a:prstGeom prst="rect">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p:nvCxnSpPr>
        <p:spPr>
          <a:xfrm>
            <a:off x="600710" y="411510"/>
            <a:ext cx="0" cy="576064"/>
          </a:xfrm>
          <a:prstGeom prst="line">
            <a:avLst/>
          </a:prstGeom>
          <a:ln w="28575">
            <a:solidFill>
              <a:srgbClr val="346182"/>
            </a:solidFill>
          </a:ln>
        </p:spPr>
        <p:style>
          <a:lnRef idx="1">
            <a:schemeClr val="accent1"/>
          </a:lnRef>
          <a:fillRef idx="0">
            <a:schemeClr val="accent1"/>
          </a:fillRef>
          <a:effectRef idx="0">
            <a:schemeClr val="accent1"/>
          </a:effectRef>
          <a:fontRef idx="minor">
            <a:schemeClr val="tx1"/>
          </a:fontRef>
        </p:style>
      </p:cxnSp>
      <p:sp>
        <p:nvSpPr>
          <p:cNvPr id="29" name="TextBox 7"/>
          <p:cNvSpPr txBox="1"/>
          <p:nvPr/>
        </p:nvSpPr>
        <p:spPr>
          <a:xfrm>
            <a:off x="661670" y="345599"/>
            <a:ext cx="3553140" cy="707886"/>
          </a:xfrm>
          <a:prstGeom prst="rect">
            <a:avLst/>
          </a:prstGeom>
          <a:noFill/>
        </p:spPr>
        <p:txBody>
          <a:bodyPr wrap="square" rtlCol="0" anchor="ctr">
            <a:spAutoFit/>
          </a:bodyPr>
          <a:lstStyle/>
          <a:p>
            <a:r>
              <a:rPr lang="zh-CN" altLang="en-US" sz="4000" b="1" dirty="0">
                <a:solidFill>
                  <a:srgbClr val="346182"/>
                </a:solidFill>
                <a:latin typeface="微软雅黑" panose="020B0503020204020204" pitchFamily="34" charset="-122"/>
                <a:ea typeface="微软雅黑" panose="020B0503020204020204" pitchFamily="34" charset="-122"/>
              </a:rPr>
              <a:t>目录</a:t>
            </a:r>
            <a:r>
              <a:rPr lang="en-US" altLang="zh-CN" sz="4000" b="1" dirty="0">
                <a:solidFill>
                  <a:srgbClr val="346182"/>
                </a:solidFill>
                <a:latin typeface="微软雅黑" panose="020B0503020204020204" pitchFamily="34" charset="-122"/>
                <a:ea typeface="微软雅黑" panose="020B0503020204020204" pitchFamily="34" charset="-122"/>
              </a:rPr>
              <a:t> </a:t>
            </a:r>
            <a:endParaRPr lang="zh-CN" altLang="en-US" sz="4000" b="1" dirty="0">
              <a:solidFill>
                <a:srgbClr val="346182"/>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2189533" y="1756083"/>
            <a:ext cx="6332495" cy="523220"/>
            <a:chOff x="2929753" y="1756083"/>
            <a:chExt cx="6332495" cy="523220"/>
          </a:xfrm>
        </p:grpSpPr>
        <p:cxnSp>
          <p:nvCxnSpPr>
            <p:cNvPr id="32" name="直接连接符 31"/>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3" name="组合 14"/>
            <p:cNvGrpSpPr/>
            <p:nvPr/>
          </p:nvGrpSpPr>
          <p:grpSpPr>
            <a:xfrm>
              <a:off x="2929753" y="1756083"/>
              <a:ext cx="590550" cy="523220"/>
              <a:chOff x="2929753" y="1794183"/>
              <a:chExt cx="590550" cy="523220"/>
            </a:xfrm>
          </p:grpSpPr>
          <p:sp>
            <p:nvSpPr>
              <p:cNvPr id="34" name="平行四边形 33"/>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13"/>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1</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grpSp>
        <p:nvGrpSpPr>
          <p:cNvPr id="36" name="组合 35"/>
          <p:cNvGrpSpPr/>
          <p:nvPr/>
        </p:nvGrpSpPr>
        <p:grpSpPr>
          <a:xfrm>
            <a:off x="2189533" y="3789040"/>
            <a:ext cx="6332495" cy="523220"/>
            <a:chOff x="2929753" y="1756083"/>
            <a:chExt cx="6332495" cy="523220"/>
          </a:xfrm>
        </p:grpSpPr>
        <p:cxnSp>
          <p:nvCxnSpPr>
            <p:cNvPr id="37" name="直接连接符 36"/>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8" name="组合 77"/>
            <p:cNvGrpSpPr/>
            <p:nvPr/>
          </p:nvGrpSpPr>
          <p:grpSpPr>
            <a:xfrm>
              <a:off x="2929753" y="1756083"/>
              <a:ext cx="590550" cy="523220"/>
              <a:chOff x="2929753" y="1794183"/>
              <a:chExt cx="590550" cy="523220"/>
            </a:xfrm>
          </p:grpSpPr>
          <p:sp>
            <p:nvSpPr>
              <p:cNvPr id="39" name="平行四边形 38"/>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79"/>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grpSp>
        <p:nvGrpSpPr>
          <p:cNvPr id="41" name="组合 40"/>
          <p:cNvGrpSpPr/>
          <p:nvPr/>
        </p:nvGrpSpPr>
        <p:grpSpPr>
          <a:xfrm>
            <a:off x="2188409" y="4904996"/>
            <a:ext cx="6332495" cy="523220"/>
            <a:chOff x="2929753" y="1756083"/>
            <a:chExt cx="6332495" cy="523220"/>
          </a:xfrm>
        </p:grpSpPr>
        <p:cxnSp>
          <p:nvCxnSpPr>
            <p:cNvPr id="42" name="直接连接符 41"/>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3" name="组合 84"/>
            <p:cNvGrpSpPr/>
            <p:nvPr/>
          </p:nvGrpSpPr>
          <p:grpSpPr>
            <a:xfrm>
              <a:off x="2929753" y="1756083"/>
              <a:ext cx="590550" cy="523220"/>
              <a:chOff x="2929753" y="1794183"/>
              <a:chExt cx="590550" cy="523220"/>
            </a:xfrm>
          </p:grpSpPr>
          <p:sp>
            <p:nvSpPr>
              <p:cNvPr id="44" name="平行四边形 43"/>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86"/>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4</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sp>
        <p:nvSpPr>
          <p:cNvPr id="51" name="矩形 17"/>
          <p:cNvSpPr/>
          <p:nvPr/>
        </p:nvSpPr>
        <p:spPr>
          <a:xfrm>
            <a:off x="3237124" y="1797236"/>
            <a:ext cx="4791260"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研究背景</a:t>
            </a:r>
          </a:p>
        </p:txBody>
      </p:sp>
      <p:sp>
        <p:nvSpPr>
          <p:cNvPr id="52" name="矩形 51"/>
          <p:cNvSpPr/>
          <p:nvPr/>
        </p:nvSpPr>
        <p:spPr>
          <a:xfrm>
            <a:off x="3237124" y="3789040"/>
            <a:ext cx="4423006" cy="461665"/>
          </a:xfrm>
          <a:prstGeom prst="rect">
            <a:avLst/>
          </a:prstGeom>
        </p:spPr>
        <p:txBody>
          <a:bodyPr wrap="square">
            <a:spAutoFit/>
          </a:bodyPr>
          <a:lstStyle/>
          <a:p>
            <a:r>
              <a:rPr lang="zh-CN" altLang="en-US" sz="2400" b="1" kern="100" dirty="0">
                <a:solidFill>
                  <a:srgbClr val="315B7B"/>
                </a:solidFill>
                <a:latin typeface="Times New Roman" panose="02020603050405020304" pitchFamily="18" charset="0"/>
                <a:ea typeface="微软雅黑" panose="020B0503020204020204" pitchFamily="34" charset="-122"/>
                <a:cs typeface="Times New Roman" panose="02020603050405020304" pitchFamily="18" charset="0"/>
              </a:rPr>
              <a:t>最新工作</a:t>
            </a:r>
          </a:p>
        </p:txBody>
      </p:sp>
      <p:sp>
        <p:nvSpPr>
          <p:cNvPr id="53" name="矩形 52"/>
          <p:cNvSpPr/>
          <p:nvPr/>
        </p:nvSpPr>
        <p:spPr>
          <a:xfrm>
            <a:off x="3236000" y="4815172"/>
            <a:ext cx="4423006" cy="581057"/>
          </a:xfrm>
          <a:prstGeom prst="rect">
            <a:avLst/>
          </a:prstGeom>
        </p:spPr>
        <p:txBody>
          <a:bodyPr wrap="square">
            <a:spAutoFit/>
          </a:bodyPr>
          <a:lstStyle/>
          <a:p>
            <a:pPr lvl="0">
              <a:lnSpc>
                <a:spcPct val="150000"/>
              </a:lnSpc>
            </a:pPr>
            <a:r>
              <a:rPr lang="zh-CN" altLang="en-US" sz="2400" b="1" kern="1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成果总结</a:t>
            </a:r>
          </a:p>
        </p:txBody>
      </p:sp>
      <p:grpSp>
        <p:nvGrpSpPr>
          <p:cNvPr id="47" name="组合 46">
            <a:extLst>
              <a:ext uri="{FF2B5EF4-FFF2-40B4-BE49-F238E27FC236}">
                <a16:creationId xmlns:a16="http://schemas.microsoft.com/office/drawing/2014/main" id="{DF0C484A-69C2-43B9-5FDA-F5F76EE4C1BA}"/>
              </a:ext>
            </a:extLst>
          </p:cNvPr>
          <p:cNvGrpSpPr/>
          <p:nvPr/>
        </p:nvGrpSpPr>
        <p:grpSpPr>
          <a:xfrm>
            <a:off x="2188409" y="2750160"/>
            <a:ext cx="6332495" cy="523220"/>
            <a:chOff x="2929753" y="1756083"/>
            <a:chExt cx="6332495" cy="523220"/>
          </a:xfrm>
        </p:grpSpPr>
        <p:cxnSp>
          <p:nvCxnSpPr>
            <p:cNvPr id="48" name="直接连接符 47">
              <a:extLst>
                <a:ext uri="{FF2B5EF4-FFF2-40B4-BE49-F238E27FC236}">
                  <a16:creationId xmlns:a16="http://schemas.microsoft.com/office/drawing/2014/main" id="{4051EEE3-F0F2-37BC-78FC-1271B6E9E1AE}"/>
                </a:ext>
              </a:extLst>
            </p:cNvPr>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9" name="组合 77">
              <a:extLst>
                <a:ext uri="{FF2B5EF4-FFF2-40B4-BE49-F238E27FC236}">
                  <a16:creationId xmlns:a16="http://schemas.microsoft.com/office/drawing/2014/main" id="{C4E63FEC-4DF4-C084-A947-64BF1C07119C}"/>
                </a:ext>
              </a:extLst>
            </p:cNvPr>
            <p:cNvGrpSpPr/>
            <p:nvPr/>
          </p:nvGrpSpPr>
          <p:grpSpPr>
            <a:xfrm>
              <a:off x="2929753" y="1756083"/>
              <a:ext cx="590550" cy="523220"/>
              <a:chOff x="2929753" y="1794183"/>
              <a:chExt cx="590550" cy="523220"/>
            </a:xfrm>
          </p:grpSpPr>
          <p:sp>
            <p:nvSpPr>
              <p:cNvPr id="50" name="平行四边形 49">
                <a:extLst>
                  <a:ext uri="{FF2B5EF4-FFF2-40B4-BE49-F238E27FC236}">
                    <a16:creationId xmlns:a16="http://schemas.microsoft.com/office/drawing/2014/main" id="{C91EEB34-80AD-348F-55B7-D606147DDC80}"/>
                  </a:ext>
                </a:extLst>
              </p:cNvPr>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79">
                <a:extLst>
                  <a:ext uri="{FF2B5EF4-FFF2-40B4-BE49-F238E27FC236}">
                    <a16:creationId xmlns:a16="http://schemas.microsoft.com/office/drawing/2014/main" id="{D5E9E852-AE16-24AC-F66E-BDB054A8072B}"/>
                  </a:ext>
                </a:extLst>
              </p:cNvPr>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2</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sp>
        <p:nvSpPr>
          <p:cNvPr id="55" name="矩形 54">
            <a:extLst>
              <a:ext uri="{FF2B5EF4-FFF2-40B4-BE49-F238E27FC236}">
                <a16:creationId xmlns:a16="http://schemas.microsoft.com/office/drawing/2014/main" id="{6C0F86E7-2FDB-AF50-487A-795332301C49}"/>
              </a:ext>
            </a:extLst>
          </p:cNvPr>
          <p:cNvSpPr/>
          <p:nvPr/>
        </p:nvSpPr>
        <p:spPr>
          <a:xfrm>
            <a:off x="3236000" y="2750160"/>
            <a:ext cx="4423006" cy="461665"/>
          </a:xfrm>
          <a:prstGeom prst="rect">
            <a:avLst/>
          </a:prstGeom>
        </p:spPr>
        <p:txBody>
          <a:bodyPr wrap="square">
            <a:spAutoFit/>
          </a:bodyPr>
          <a:lstStyle/>
          <a:p>
            <a:r>
              <a:rPr lang="zh-CN" altLang="en-US" sz="2400" b="1" kern="100" dirty="0">
                <a:solidFill>
                  <a:srgbClr val="315B7B"/>
                </a:solidFill>
                <a:latin typeface="Times New Roman" panose="02020603050405020304" pitchFamily="18" charset="0"/>
                <a:ea typeface="微软雅黑" panose="020B0503020204020204" pitchFamily="34" charset="-122"/>
                <a:cs typeface="Times New Roman" panose="02020603050405020304" pitchFamily="18" charset="0"/>
              </a:rPr>
              <a:t>前期工作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 presetClass="entr" presetSubtype="2" fill="hold" grpId="0" nodeType="afterEffect">
                                  <p:stCondLst>
                                    <p:cond delay="0"/>
                                  </p:stCondLst>
                                  <p:iterate type="lt">
                                    <p:tmPct val="0"/>
                                  </p:iterate>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1+#ppt_w/2"/>
                                          </p:val>
                                        </p:tav>
                                        <p:tav tm="100000">
                                          <p:val>
                                            <p:strVal val="#ppt_x"/>
                                          </p:val>
                                        </p:tav>
                                      </p:tavLst>
                                    </p:anim>
                                    <p:anim calcmode="lin" valueType="num">
                                      <p:cBhvr additive="base">
                                        <p:cTn id="12" dur="500" fill="hold"/>
                                        <p:tgtEl>
                                          <p:spTgt spid="5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55"/>
                                        </p:tgtEl>
                                        <p:attrNameLst>
                                          <p:attrName>style.visibility</p:attrName>
                                        </p:attrNameLst>
                                      </p:cBhvr>
                                      <p:to>
                                        <p:strVal val="visible"/>
                                      </p:to>
                                    </p:set>
                                    <p:anim calcmode="lin" valueType="num">
                                      <p:cBhvr additive="base">
                                        <p:cTn id="20" dur="500" fill="hold"/>
                                        <p:tgtEl>
                                          <p:spTgt spid="55"/>
                                        </p:tgtEl>
                                        <p:attrNameLst>
                                          <p:attrName>ppt_x</p:attrName>
                                        </p:attrNameLst>
                                      </p:cBhvr>
                                      <p:tavLst>
                                        <p:tav tm="0">
                                          <p:val>
                                            <p:strVal val="1+#ppt_w/2"/>
                                          </p:val>
                                        </p:tav>
                                        <p:tav tm="100000">
                                          <p:val>
                                            <p:strVal val="#ppt_x"/>
                                          </p:val>
                                        </p:tav>
                                      </p:tavLst>
                                    </p:anim>
                                    <p:anim calcmode="lin" valueType="num">
                                      <p:cBhvr additive="base">
                                        <p:cTn id="21" dur="500" fill="hold"/>
                                        <p:tgtEl>
                                          <p:spTgt spid="55"/>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par>
                          <p:cTn id="26" fill="hold">
                            <p:stCondLst>
                              <p:cond delay="2500"/>
                            </p:stCondLst>
                            <p:childTnLst>
                              <p:par>
                                <p:cTn id="27" presetID="2" presetClass="entr" presetSubtype="2" fill="hold" grpId="0" nodeType="after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1+#ppt_w/2"/>
                                          </p:val>
                                        </p:tav>
                                        <p:tav tm="100000">
                                          <p:val>
                                            <p:strVal val="#ppt_x"/>
                                          </p:val>
                                        </p:tav>
                                      </p:tavLst>
                                    </p:anim>
                                    <p:anim calcmode="lin" valueType="num">
                                      <p:cBhvr additive="base">
                                        <p:cTn id="30" dur="500" fill="hold"/>
                                        <p:tgtEl>
                                          <p:spTgt spid="52"/>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500"/>
                                        <p:tgtEl>
                                          <p:spTgt spid="41"/>
                                        </p:tgtEl>
                                      </p:cBhvr>
                                    </p:animEffect>
                                  </p:childTnLst>
                                </p:cTn>
                              </p:par>
                            </p:childTnLst>
                          </p:cTn>
                        </p:par>
                        <p:par>
                          <p:cTn id="35" fill="hold">
                            <p:stCondLst>
                              <p:cond delay="3500"/>
                            </p:stCondLst>
                            <p:childTnLst>
                              <p:par>
                                <p:cTn id="36" presetID="2" presetClass="entr" presetSubtype="2" fill="hold" grpId="0" nodeType="afterEffect">
                                  <p:stCondLst>
                                    <p:cond delay="0"/>
                                  </p:stCondLst>
                                  <p:iterate type="lt">
                                    <p:tmPct val="0"/>
                                  </p:iterate>
                                  <p:childTnLst>
                                    <p:set>
                                      <p:cBhvr>
                                        <p:cTn id="37" dur="1" fill="hold">
                                          <p:stCondLst>
                                            <p:cond delay="0"/>
                                          </p:stCondLst>
                                        </p:cTn>
                                        <p:tgtEl>
                                          <p:spTgt spid="53"/>
                                        </p:tgtEl>
                                        <p:attrNameLst>
                                          <p:attrName>style.visibility</p:attrName>
                                        </p:attrNameLst>
                                      </p:cBhvr>
                                      <p:to>
                                        <p:strVal val="visible"/>
                                      </p:to>
                                    </p:set>
                                    <p:anim calcmode="lin" valueType="num">
                                      <p:cBhvr additive="base">
                                        <p:cTn id="38" dur="500" fill="hold"/>
                                        <p:tgtEl>
                                          <p:spTgt spid="53"/>
                                        </p:tgtEl>
                                        <p:attrNameLst>
                                          <p:attrName>ppt_x</p:attrName>
                                        </p:attrNameLst>
                                      </p:cBhvr>
                                      <p:tavLst>
                                        <p:tav tm="0">
                                          <p:val>
                                            <p:strVal val="1+#ppt_w/2"/>
                                          </p:val>
                                        </p:tav>
                                        <p:tav tm="100000">
                                          <p:val>
                                            <p:strVal val="#ppt_x"/>
                                          </p:val>
                                        </p:tav>
                                      </p:tavLst>
                                    </p:anim>
                                    <p:anim calcmode="lin" valueType="num">
                                      <p:cBhvr additive="base">
                                        <p:cTn id="39" dur="500" fill="hold"/>
                                        <p:tgtEl>
                                          <p:spTgt spid="53"/>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16" presetClass="emph" presetSubtype="0" fill="hold" grpId="1" nodeType="afterEffect">
                                  <p:stCondLst>
                                    <p:cond delay="1000"/>
                                  </p:stCondLst>
                                  <p:iterate type="lt">
                                    <p:tmPct val="4000"/>
                                  </p:iterate>
                                  <p:childTnLst>
                                    <p:set>
                                      <p:cBhvr override="childStyle">
                                        <p:cTn id="42" dur="500" fill="hold"/>
                                        <p:tgtEl>
                                          <p:spTgt spid="51"/>
                                        </p:tgtEl>
                                        <p:attrNameLst>
                                          <p:attrName>style.color</p:attrName>
                                        </p:attrNameLst>
                                      </p:cBhvr>
                                      <p:to>
                                        <p:clrVal>
                                          <a:schemeClr val="accent2"/>
                                        </p:clrVal>
                                      </p:to>
                                    </p:set>
                                    <p:set>
                                      <p:cBhvr>
                                        <p:cTn id="43" dur="500" fill="hold"/>
                                        <p:tgtEl>
                                          <p:spTgt spid="51"/>
                                        </p:tgtEl>
                                        <p:attrNameLst>
                                          <p:attrName>fillcolor</p:attrName>
                                        </p:attrNameLst>
                                      </p:cBhvr>
                                      <p:to>
                                        <p:clrVal>
                                          <a:schemeClr val="accent2"/>
                                        </p:clrVal>
                                      </p:to>
                                    </p:set>
                                    <p:set>
                                      <p:cBhvr>
                                        <p:cTn id="44" dur="500" fill="hold"/>
                                        <p:tgtEl>
                                          <p:spTgt spid="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P spid="52" grpId="0"/>
      <p:bldP spid="53" grpId="0"/>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平行四边形 7"/>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41"/>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1</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研究背景</a:t>
            </a:r>
          </a:p>
        </p:txBody>
      </p:sp>
      <p:pic>
        <p:nvPicPr>
          <p:cNvPr id="6" name="图片 5">
            <a:extLst>
              <a:ext uri="{FF2B5EF4-FFF2-40B4-BE49-F238E27FC236}">
                <a16:creationId xmlns:a16="http://schemas.microsoft.com/office/drawing/2014/main" id="{31702B91-7A73-4241-BCB6-52FEE738FF08}"/>
              </a:ext>
            </a:extLst>
          </p:cNvPr>
          <p:cNvPicPr>
            <a:picLocks noChangeAspect="1"/>
          </p:cNvPicPr>
          <p:nvPr/>
        </p:nvPicPr>
        <p:blipFill>
          <a:blip r:embed="rId3"/>
          <a:stretch>
            <a:fillRect/>
          </a:stretch>
        </p:blipFill>
        <p:spPr>
          <a:xfrm>
            <a:off x="975866" y="2492896"/>
            <a:ext cx="3039814" cy="2153547"/>
          </a:xfrm>
          <a:prstGeom prst="rect">
            <a:avLst/>
          </a:prstGeom>
        </p:spPr>
      </p:pic>
      <p:sp>
        <p:nvSpPr>
          <p:cNvPr id="11" name="矩形 10">
            <a:extLst>
              <a:ext uri="{FF2B5EF4-FFF2-40B4-BE49-F238E27FC236}">
                <a16:creationId xmlns:a16="http://schemas.microsoft.com/office/drawing/2014/main" id="{687D12DF-19E7-40C8-BD32-C073C6CBDCED}"/>
              </a:ext>
            </a:extLst>
          </p:cNvPr>
          <p:cNvSpPr/>
          <p:nvPr/>
        </p:nvSpPr>
        <p:spPr>
          <a:xfrm>
            <a:off x="1956787" y="1177300"/>
            <a:ext cx="1234632" cy="584775"/>
          </a:xfrm>
          <a:prstGeom prst="rect">
            <a:avLst/>
          </a:prstGeom>
          <a:noFill/>
        </p:spPr>
        <p:txBody>
          <a:bodyPr wrap="square">
            <a:spAutoFit/>
          </a:bodyPr>
          <a:lstStyle/>
          <a:p>
            <a:pPr algn="ctr">
              <a:defRPr/>
            </a:pPr>
            <a:r>
              <a:rPr lang="en-US" altLang="zh-CN" sz="3200" b="1" dirty="0">
                <a:ln w="9525">
                  <a:solidFill>
                    <a:schemeClr val="bg1"/>
                  </a:solidFill>
                  <a:prstDash val="solid"/>
                </a:ln>
                <a:solidFill>
                  <a:srgbClr val="346182"/>
                </a:solidFill>
                <a:effectLst>
                  <a:outerShdw blurRad="12700" dist="38100" dir="2700000" algn="tl" rotWithShape="0">
                    <a:schemeClr val="accent5">
                      <a:lumMod val="60000"/>
                      <a:lumOff val="40000"/>
                    </a:schemeClr>
                  </a:outerShdw>
                </a:effectLst>
              </a:rPr>
              <a:t>MM’X</a:t>
            </a:r>
            <a:endParaRPr lang="zh-CN" altLang="en-US" sz="3200" b="1" dirty="0">
              <a:ln w="9525">
                <a:solidFill>
                  <a:schemeClr val="bg1"/>
                </a:solidFill>
                <a:prstDash val="solid"/>
              </a:ln>
              <a:solidFill>
                <a:srgbClr val="346182"/>
              </a:solidFill>
              <a:effectLst>
                <a:outerShdw blurRad="12700" dist="38100" dir="2700000" algn="tl" rotWithShape="0">
                  <a:schemeClr val="accent5">
                    <a:lumMod val="60000"/>
                    <a:lumOff val="40000"/>
                  </a:schemeClr>
                </a:outerShdw>
              </a:effectLst>
            </a:endParaRPr>
          </a:p>
        </p:txBody>
      </p:sp>
      <p:sp>
        <p:nvSpPr>
          <p:cNvPr id="12" name="文本框 14">
            <a:extLst>
              <a:ext uri="{FF2B5EF4-FFF2-40B4-BE49-F238E27FC236}">
                <a16:creationId xmlns:a16="http://schemas.microsoft.com/office/drawing/2014/main" id="{C2B71D18-7FFD-467E-8BE2-33ADA1215709}"/>
              </a:ext>
            </a:extLst>
          </p:cNvPr>
          <p:cNvSpPr txBox="1">
            <a:spLocks noChangeArrowheads="1"/>
          </p:cNvSpPr>
          <p:nvPr/>
        </p:nvSpPr>
        <p:spPr bwMode="auto">
          <a:xfrm>
            <a:off x="4116139" y="1024939"/>
            <a:ext cx="46232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2000" dirty="0">
                <a:solidFill>
                  <a:srgbClr val="1F4E79"/>
                </a:solidFill>
              </a:rPr>
              <a:t>M</a:t>
            </a:r>
            <a:r>
              <a:rPr lang="zh-CN" altLang="en-US" sz="2000" dirty="0">
                <a:solidFill>
                  <a:srgbClr val="1F4E79"/>
                </a:solidFill>
                <a:ea typeface="微软雅黑" panose="020B0503020204020204" pitchFamily="34" charset="-122"/>
                <a:cs typeface="Times New Roman" panose="02020603050405020304" pitchFamily="18" charset="0"/>
              </a:rPr>
              <a:t>与</a:t>
            </a:r>
            <a:r>
              <a:rPr lang="en-US" altLang="zh-CN" sz="2000" dirty="0">
                <a:solidFill>
                  <a:srgbClr val="1F4E79"/>
                </a:solidFill>
                <a:ea typeface="微软雅黑" panose="020B0503020204020204" pitchFamily="34" charset="-122"/>
                <a:cs typeface="Times New Roman" panose="02020603050405020304" pitchFamily="18" charset="0"/>
              </a:rPr>
              <a:t>M’</a:t>
            </a:r>
            <a:r>
              <a:rPr lang="zh-CN" altLang="en-US" sz="2000" dirty="0">
                <a:solidFill>
                  <a:srgbClr val="1F4E79"/>
                </a:solidFill>
                <a:ea typeface="微软雅黑" panose="020B0503020204020204" pitchFamily="34" charset="-122"/>
                <a:cs typeface="Times New Roman" panose="02020603050405020304" pitchFamily="18" charset="0"/>
              </a:rPr>
              <a:t>为过渡族元素</a:t>
            </a:r>
            <a:endParaRPr lang="zh-CN" altLang="en-US" sz="2000" dirty="0">
              <a:solidFill>
                <a:srgbClr val="1F4E79"/>
              </a:solidFill>
            </a:endParaRPr>
          </a:p>
        </p:txBody>
      </p:sp>
      <p:sp>
        <p:nvSpPr>
          <p:cNvPr id="13" name="文本框 22">
            <a:extLst>
              <a:ext uri="{FF2B5EF4-FFF2-40B4-BE49-F238E27FC236}">
                <a16:creationId xmlns:a16="http://schemas.microsoft.com/office/drawing/2014/main" id="{9364F5FB-005E-474E-A0C9-B53E4C0DE7A3}"/>
              </a:ext>
            </a:extLst>
          </p:cNvPr>
          <p:cNvSpPr txBox="1">
            <a:spLocks noChangeArrowheads="1"/>
          </p:cNvSpPr>
          <p:nvPr/>
        </p:nvSpPr>
        <p:spPr bwMode="auto">
          <a:xfrm>
            <a:off x="4139952" y="1556792"/>
            <a:ext cx="37131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2000" dirty="0">
                <a:solidFill>
                  <a:srgbClr val="1F4E79"/>
                </a:solidFill>
              </a:rPr>
              <a:t>X</a:t>
            </a:r>
            <a:r>
              <a:rPr lang="zh-CN" altLang="en-US" sz="2000" dirty="0">
                <a:solidFill>
                  <a:srgbClr val="1F4E79"/>
                </a:solidFill>
                <a:ea typeface="微软雅黑" panose="020B0503020204020204" pitchFamily="34" charset="-122"/>
                <a:cs typeface="Times New Roman" panose="02020603050405020304" pitchFamily="18" charset="0"/>
              </a:rPr>
              <a:t>为主族元素</a:t>
            </a:r>
          </a:p>
        </p:txBody>
      </p:sp>
      <p:sp>
        <p:nvSpPr>
          <p:cNvPr id="14" name="圆角右箭头 17">
            <a:extLst>
              <a:ext uri="{FF2B5EF4-FFF2-40B4-BE49-F238E27FC236}">
                <a16:creationId xmlns:a16="http://schemas.microsoft.com/office/drawing/2014/main" id="{C656387A-BB44-42A2-96DD-55D96E508721}"/>
              </a:ext>
            </a:extLst>
          </p:cNvPr>
          <p:cNvSpPr/>
          <p:nvPr/>
        </p:nvSpPr>
        <p:spPr>
          <a:xfrm>
            <a:off x="2480010" y="1139513"/>
            <a:ext cx="1637715" cy="16096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5" name="直角上箭头 18">
            <a:extLst>
              <a:ext uri="{FF2B5EF4-FFF2-40B4-BE49-F238E27FC236}">
                <a16:creationId xmlns:a16="http://schemas.microsoft.com/office/drawing/2014/main" id="{D2DEE783-9EA8-4784-A7CD-C1C4C6C2A36F}"/>
              </a:ext>
            </a:extLst>
          </p:cNvPr>
          <p:cNvSpPr/>
          <p:nvPr/>
        </p:nvSpPr>
        <p:spPr>
          <a:xfrm rot="5400000">
            <a:off x="3456872" y="1140596"/>
            <a:ext cx="158468" cy="116006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文本框 15">
            <a:extLst>
              <a:ext uri="{FF2B5EF4-FFF2-40B4-BE49-F238E27FC236}">
                <a16:creationId xmlns:a16="http://schemas.microsoft.com/office/drawing/2014/main" id="{D289233F-D941-4D0E-81E9-13528FEA0370}"/>
              </a:ext>
            </a:extLst>
          </p:cNvPr>
          <p:cNvSpPr txBox="1"/>
          <p:nvPr/>
        </p:nvSpPr>
        <p:spPr>
          <a:xfrm>
            <a:off x="1115616" y="4482982"/>
            <a:ext cx="2521829" cy="879087"/>
          </a:xfrm>
          <a:prstGeom prst="rect">
            <a:avLst/>
          </a:prstGeom>
          <a:noFill/>
        </p:spPr>
        <p:txBody>
          <a:bodyPr wrap="square" rtlCol="0">
            <a:spAutoFit/>
          </a:bodyPr>
          <a:lstStyle/>
          <a:p>
            <a:pPr algn="ctr">
              <a:lnSpc>
                <a:spcPct val="150000"/>
              </a:lnSpc>
            </a:pPr>
            <a:r>
              <a:rPr lang="en-US" altLang="zh-CN" sz="2000" b="1" dirty="0">
                <a:latin typeface="Times New Roman" panose="02020603050405020304" pitchFamily="18" charset="0"/>
                <a:cs typeface="Times New Roman" panose="02020603050405020304" pitchFamily="18" charset="0"/>
              </a:rPr>
              <a:t>Martensitic</a:t>
            </a:r>
          </a:p>
          <a:p>
            <a:pPr algn="ctr">
              <a:lnSpc>
                <a:spcPct val="150000"/>
              </a:lnSpc>
            </a:pPr>
            <a:r>
              <a:rPr lang="en-US" altLang="zh-CN" sz="1600" b="1" dirty="0">
                <a:latin typeface="Times New Roman" panose="02020603050405020304" pitchFamily="18" charset="0"/>
                <a:cs typeface="Times New Roman" panose="02020603050405020304" pitchFamily="18" charset="0"/>
              </a:rPr>
              <a:t>TiNiSi-type Ort. (</a:t>
            </a:r>
            <a:r>
              <a:rPr lang="en-US" altLang="zh-CN" sz="1600" b="1" i="1" dirty="0">
                <a:latin typeface="Times New Roman" panose="02020603050405020304" pitchFamily="18" charset="0"/>
                <a:cs typeface="Times New Roman" panose="02020603050405020304" pitchFamily="18" charset="0"/>
              </a:rPr>
              <a:t>Pnma)</a:t>
            </a:r>
            <a:endParaRPr lang="zh-CN" altLang="en-US" sz="1600" b="1" i="1"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03BC6E00-F786-42F9-BAA2-C5B6B6F8D4D4}"/>
              </a:ext>
            </a:extLst>
          </p:cNvPr>
          <p:cNvSpPr txBox="1"/>
          <p:nvPr/>
        </p:nvSpPr>
        <p:spPr>
          <a:xfrm>
            <a:off x="5435814" y="4480008"/>
            <a:ext cx="2843949" cy="879087"/>
          </a:xfrm>
          <a:prstGeom prst="rect">
            <a:avLst/>
          </a:prstGeom>
          <a:noFill/>
        </p:spPr>
        <p:txBody>
          <a:bodyPr wrap="square" rtlCol="0">
            <a:spAutoFit/>
          </a:bodyPr>
          <a:lstStyle/>
          <a:p>
            <a:pPr algn="ctr">
              <a:lnSpc>
                <a:spcPct val="150000"/>
              </a:lnSpc>
            </a:pPr>
            <a:r>
              <a:rPr lang="en-US" altLang="zh-CN" sz="2000" b="1" dirty="0">
                <a:latin typeface="Times New Roman" panose="02020603050405020304" pitchFamily="18" charset="0"/>
                <a:cs typeface="Times New Roman" panose="02020603050405020304" pitchFamily="18" charset="0"/>
              </a:rPr>
              <a:t>Austenite</a:t>
            </a:r>
          </a:p>
          <a:p>
            <a:pPr algn="ctr">
              <a:lnSpc>
                <a:spcPct val="150000"/>
              </a:lnSpc>
            </a:pPr>
            <a:r>
              <a:rPr lang="en-US" altLang="zh-CN" sz="1600" b="1" dirty="0">
                <a:latin typeface="Times New Roman" panose="02020603050405020304" pitchFamily="18" charset="0"/>
                <a:cs typeface="Times New Roman" panose="02020603050405020304" pitchFamily="18" charset="0"/>
              </a:rPr>
              <a:t>Ni</a:t>
            </a:r>
            <a:r>
              <a:rPr lang="en-US" altLang="zh-CN" sz="1600" b="1" baseline="-25000" dirty="0">
                <a:latin typeface="Times New Roman" panose="02020603050405020304" pitchFamily="18" charset="0"/>
                <a:cs typeface="Times New Roman" panose="02020603050405020304" pitchFamily="18" charset="0"/>
              </a:rPr>
              <a:t>2</a:t>
            </a:r>
            <a:r>
              <a:rPr lang="en-US" altLang="zh-CN" sz="1600" b="1" dirty="0">
                <a:latin typeface="Times New Roman" panose="02020603050405020304" pitchFamily="18" charset="0"/>
                <a:cs typeface="Times New Roman" panose="02020603050405020304" pitchFamily="18" charset="0"/>
              </a:rPr>
              <a:t>In-Type Hex. (</a:t>
            </a:r>
            <a:r>
              <a:rPr lang="en-US" altLang="zh-CN" sz="1600" b="1" i="1" dirty="0">
                <a:latin typeface="Times New Roman" panose="02020603050405020304" pitchFamily="18" charset="0"/>
                <a:cs typeface="Times New Roman" panose="02020603050405020304" pitchFamily="18" charset="0"/>
              </a:rPr>
              <a:t>P6</a:t>
            </a:r>
            <a:r>
              <a:rPr lang="en-US" altLang="zh-CN" sz="1600" b="1" i="1" baseline="-25000" dirty="0">
                <a:latin typeface="Times New Roman" panose="02020603050405020304" pitchFamily="18" charset="0"/>
                <a:cs typeface="Times New Roman" panose="02020603050405020304" pitchFamily="18" charset="0"/>
              </a:rPr>
              <a:t>3</a:t>
            </a:r>
            <a:r>
              <a:rPr lang="en-US" altLang="zh-CN" sz="1600" b="1" i="1" dirty="0">
                <a:latin typeface="Times New Roman" panose="02020603050405020304" pitchFamily="18" charset="0"/>
                <a:cs typeface="Times New Roman" panose="02020603050405020304" pitchFamily="18" charset="0"/>
              </a:rPr>
              <a:t>/mmc)</a:t>
            </a:r>
            <a:endParaRPr lang="zh-CN" altLang="en-US" sz="1600" b="1" i="1" dirty="0">
              <a:latin typeface="Times New Roman" panose="02020603050405020304" pitchFamily="18" charset="0"/>
              <a:cs typeface="Times New Roman" panose="02020603050405020304" pitchFamily="18" charset="0"/>
            </a:endParaRPr>
          </a:p>
        </p:txBody>
      </p:sp>
      <p:pic>
        <p:nvPicPr>
          <p:cNvPr id="18" name="图片 17">
            <a:extLst>
              <a:ext uri="{FF2B5EF4-FFF2-40B4-BE49-F238E27FC236}">
                <a16:creationId xmlns:a16="http://schemas.microsoft.com/office/drawing/2014/main" id="{83B02CE5-09FA-40F7-A965-365F4EBD4BE5}"/>
              </a:ext>
            </a:extLst>
          </p:cNvPr>
          <p:cNvPicPr>
            <a:picLocks noChangeAspect="1"/>
          </p:cNvPicPr>
          <p:nvPr/>
        </p:nvPicPr>
        <p:blipFill rotWithShape="1">
          <a:blip r:embed="rId4"/>
          <a:srcRect t="-6781" b="2"/>
          <a:stretch/>
        </p:blipFill>
        <p:spPr>
          <a:xfrm>
            <a:off x="4067427" y="3667459"/>
            <a:ext cx="1232286" cy="454337"/>
          </a:xfrm>
          <a:prstGeom prst="rect">
            <a:avLst/>
          </a:prstGeom>
        </p:spPr>
      </p:pic>
      <p:sp>
        <p:nvSpPr>
          <p:cNvPr id="19" name="文本框 18">
            <a:extLst>
              <a:ext uri="{FF2B5EF4-FFF2-40B4-BE49-F238E27FC236}">
                <a16:creationId xmlns:a16="http://schemas.microsoft.com/office/drawing/2014/main" id="{CD516309-8602-4849-9D95-6313B07E017B}"/>
              </a:ext>
            </a:extLst>
          </p:cNvPr>
          <p:cNvSpPr txBox="1"/>
          <p:nvPr/>
        </p:nvSpPr>
        <p:spPr>
          <a:xfrm>
            <a:off x="4193964" y="3204902"/>
            <a:ext cx="1197251" cy="461665"/>
          </a:xfrm>
          <a:prstGeom prst="rect">
            <a:avLst/>
          </a:prstGeom>
          <a:noFill/>
        </p:spPr>
        <p:txBody>
          <a:bodyPr wrap="square" rtlCol="0">
            <a:spAutoFit/>
          </a:bodyPr>
          <a:lstStyle/>
          <a:p>
            <a:pPr algn="ctr"/>
            <a:r>
              <a:rPr lang="en-US" altLang="zh-CN" sz="2400" b="1" dirty="0">
                <a:solidFill>
                  <a:schemeClr val="accent1">
                    <a:lumMod val="75000"/>
                  </a:schemeClr>
                </a:solidFill>
                <a:latin typeface="Times New Roman" panose="02020603050405020304" pitchFamily="18" charset="0"/>
                <a:cs typeface="Times New Roman" panose="02020603050405020304" pitchFamily="18" charset="0"/>
              </a:rPr>
              <a:t>cooling</a:t>
            </a:r>
            <a:endParaRPr lang="zh-CN" alt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0" name="图片 19">
            <a:extLst>
              <a:ext uri="{FF2B5EF4-FFF2-40B4-BE49-F238E27FC236}">
                <a16:creationId xmlns:a16="http://schemas.microsoft.com/office/drawing/2014/main" id="{C0845ED2-2234-476A-BCAB-71FCE24C6566}"/>
              </a:ext>
            </a:extLst>
          </p:cNvPr>
          <p:cNvPicPr>
            <a:picLocks noChangeAspect="1"/>
          </p:cNvPicPr>
          <p:nvPr/>
        </p:nvPicPr>
        <p:blipFill>
          <a:blip r:embed="rId5"/>
          <a:stretch>
            <a:fillRect/>
          </a:stretch>
        </p:blipFill>
        <p:spPr>
          <a:xfrm>
            <a:off x="5482718" y="2492896"/>
            <a:ext cx="2668073" cy="2153546"/>
          </a:xfrm>
          <a:prstGeom prst="rect">
            <a:avLst/>
          </a:prstGeom>
        </p:spPr>
      </p:pic>
      <p:sp>
        <p:nvSpPr>
          <p:cNvPr id="21" name="文本框 20">
            <a:extLst>
              <a:ext uri="{FF2B5EF4-FFF2-40B4-BE49-F238E27FC236}">
                <a16:creationId xmlns:a16="http://schemas.microsoft.com/office/drawing/2014/main" id="{CA967B01-805F-495E-9DEA-64EC347AE69E}"/>
              </a:ext>
            </a:extLst>
          </p:cNvPr>
          <p:cNvSpPr txBox="1"/>
          <p:nvPr/>
        </p:nvSpPr>
        <p:spPr>
          <a:xfrm>
            <a:off x="204060" y="1959223"/>
            <a:ext cx="7568418" cy="461665"/>
          </a:xfrm>
          <a:prstGeom prst="rect">
            <a:avLst/>
          </a:prstGeom>
          <a:noFill/>
        </p:spPr>
        <p:txBody>
          <a:bodyPr wrap="square">
            <a:spAutoFit/>
          </a:bodyPr>
          <a:lstStyle/>
          <a:p>
            <a:pPr marL="342900" indent="-342900">
              <a:buFont typeface="Wingdings" panose="05000000000000000000" pitchFamily="2" charset="2"/>
              <a:buChar char="u"/>
            </a:pPr>
            <a:r>
              <a:rPr lang="zh-CN" altLang="en-US" sz="2400" dirty="0">
                <a:solidFill>
                  <a:srgbClr val="346182"/>
                </a:solidFill>
                <a:latin typeface="微软雅黑" panose="020B0503020204020204" pitchFamily="34" charset="-122"/>
                <a:ea typeface="微软雅黑" panose="020B0503020204020204" pitchFamily="34" charset="-122"/>
              </a:rPr>
              <a:t>晶体结构性质</a:t>
            </a:r>
          </a:p>
        </p:txBody>
      </p:sp>
      <p:sp>
        <p:nvSpPr>
          <p:cNvPr id="22" name="文本框 21">
            <a:extLst>
              <a:ext uri="{FF2B5EF4-FFF2-40B4-BE49-F238E27FC236}">
                <a16:creationId xmlns:a16="http://schemas.microsoft.com/office/drawing/2014/main" id="{C69C203B-1AAE-4FBB-B3AF-7F89500223EF}"/>
              </a:ext>
            </a:extLst>
          </p:cNvPr>
          <p:cNvSpPr txBox="1"/>
          <p:nvPr/>
        </p:nvSpPr>
        <p:spPr>
          <a:xfrm>
            <a:off x="574787" y="5468843"/>
            <a:ext cx="7704976" cy="115685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1600" dirty="0">
                <a:solidFill>
                  <a:srgbClr val="346182"/>
                </a:solidFill>
                <a:latin typeface="微软雅黑" panose="020B0503020204020204" pitchFamily="34" charset="-122"/>
                <a:ea typeface="微软雅黑" panose="020B0503020204020204" pitchFamily="34" charset="-122"/>
              </a:rPr>
              <a:t>相变过程中伴随有明显的各向异性的晶格膨胀</a:t>
            </a:r>
            <a:endParaRPr lang="en-US" altLang="zh-CN" sz="1600" dirty="0">
              <a:solidFill>
                <a:srgbClr val="346182"/>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600" dirty="0">
                <a:solidFill>
                  <a:srgbClr val="346182"/>
                </a:solidFill>
                <a:latin typeface="微软雅黑" panose="020B0503020204020204" pitchFamily="34" charset="-122"/>
                <a:ea typeface="微软雅黑" panose="020B0503020204020204" pitchFamily="34" charset="-122"/>
              </a:rPr>
              <a:t>无扩散、位移型切变</a:t>
            </a:r>
            <a:endParaRPr lang="en-US" altLang="zh-CN" sz="1600" dirty="0">
              <a:solidFill>
                <a:srgbClr val="346182"/>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600" dirty="0">
                <a:solidFill>
                  <a:srgbClr val="346182"/>
                </a:solidFill>
                <a:latin typeface="微软雅黑" panose="020B0503020204020204" pitchFamily="34" charset="-122"/>
                <a:ea typeface="微软雅黑" panose="020B0503020204020204" pitchFamily="34" charset="-122"/>
              </a:rPr>
              <a:t>相变温区较窄，表现为一级相变性质</a:t>
            </a:r>
          </a:p>
        </p:txBody>
      </p:sp>
      <p:pic>
        <p:nvPicPr>
          <p:cNvPr id="23" name="图片 22">
            <a:extLst>
              <a:ext uri="{FF2B5EF4-FFF2-40B4-BE49-F238E27FC236}">
                <a16:creationId xmlns:a16="http://schemas.microsoft.com/office/drawing/2014/main" id="{EE0B36D2-0C19-4C24-85FF-E6CE50FDFBF2}"/>
              </a:ext>
            </a:extLst>
          </p:cNvPr>
          <p:cNvPicPr>
            <a:picLocks noChangeAspect="1"/>
          </p:cNvPicPr>
          <p:nvPr/>
        </p:nvPicPr>
        <p:blipFill>
          <a:blip r:embed="rId6"/>
          <a:stretch>
            <a:fillRect/>
          </a:stretch>
        </p:blipFill>
        <p:spPr>
          <a:xfrm>
            <a:off x="820291" y="4247129"/>
            <a:ext cx="437976" cy="440486"/>
          </a:xfrm>
          <a:prstGeom prst="rect">
            <a:avLst/>
          </a:prstGeom>
        </p:spPr>
      </p:pic>
      <p:pic>
        <p:nvPicPr>
          <p:cNvPr id="24" name="图片 23">
            <a:extLst>
              <a:ext uri="{FF2B5EF4-FFF2-40B4-BE49-F238E27FC236}">
                <a16:creationId xmlns:a16="http://schemas.microsoft.com/office/drawing/2014/main" id="{33A854DF-AA3D-45CB-AD34-0D3217FE70FF}"/>
              </a:ext>
            </a:extLst>
          </p:cNvPr>
          <p:cNvPicPr>
            <a:picLocks noChangeAspect="1"/>
          </p:cNvPicPr>
          <p:nvPr/>
        </p:nvPicPr>
        <p:blipFill>
          <a:blip r:embed="rId7"/>
          <a:stretch>
            <a:fillRect/>
          </a:stretch>
        </p:blipFill>
        <p:spPr>
          <a:xfrm>
            <a:off x="8126979" y="4043140"/>
            <a:ext cx="595208" cy="577650"/>
          </a:xfrm>
          <a:prstGeom prst="rect">
            <a:avLst/>
          </a:prstGeom>
        </p:spPr>
      </p:pic>
    </p:spTree>
    <p:extLst>
      <p:ext uri="{BB962C8B-B14F-4D97-AF65-F5344CB8AC3E}">
        <p14:creationId xmlns:p14="http://schemas.microsoft.com/office/powerpoint/2010/main" val="351999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2"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right)">
                                      <p:cBhvr>
                                        <p:cTn id="29" dur="500"/>
                                        <p:tgtEl>
                                          <p:spTgt spid="23"/>
                                        </p:tgtEl>
                                      </p:cBhvr>
                                    </p:animEffect>
                                  </p:childTnLst>
                                </p:cTn>
                              </p:par>
                              <p:par>
                                <p:cTn id="30" presetID="22" presetClass="entr" presetSubtype="2"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right)">
                                      <p:cBhvr>
                                        <p:cTn id="32" dur="500"/>
                                        <p:tgtEl>
                                          <p:spTgt spid="6"/>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right)">
                                      <p:cBhvr>
                                        <p:cTn id="35" dur="500"/>
                                        <p:tgtEl>
                                          <p:spTgt spid="16"/>
                                        </p:tgtEl>
                                      </p:cBhvr>
                                    </p:animEffect>
                                  </p:childTnLst>
                                </p:cTn>
                              </p:par>
                              <p:par>
                                <p:cTn id="36" presetID="22" presetClass="entr" presetSubtype="2"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right)">
                                      <p:cBhvr>
                                        <p:cTn id="41" dur="500"/>
                                        <p:tgtEl>
                                          <p:spTgt spid="19"/>
                                        </p:tgtEl>
                                      </p:cBhvr>
                                    </p:animEffect>
                                  </p:childTnLst>
                                </p:cTn>
                              </p:par>
                              <p:par>
                                <p:cTn id="42" presetID="22" presetClass="entr" presetSubtype="2"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right)">
                                      <p:cBhvr>
                                        <p:cTn id="44" dur="500"/>
                                        <p:tgtEl>
                                          <p:spTgt spid="20"/>
                                        </p:tgtEl>
                                      </p:cBhvr>
                                    </p:animEffect>
                                  </p:childTnLst>
                                </p:cTn>
                              </p:par>
                              <p:par>
                                <p:cTn id="45" presetID="22" presetClass="entr" presetSubtype="2"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right)">
                                      <p:cBhvr>
                                        <p:cTn id="47" dur="500"/>
                                        <p:tgtEl>
                                          <p:spTgt spid="24"/>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right)">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P spid="15" grpId="0" animBg="1"/>
      <p:bldP spid="16" grpId="0"/>
      <p:bldP spid="17" grpId="0"/>
      <p:bldP spid="19"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平行四边形 7"/>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41"/>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1</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AE978E34-89F3-4B68-A382-E510A4005DA5}"/>
              </a:ext>
            </a:extLst>
          </p:cNvPr>
          <p:cNvSpPr txBox="1"/>
          <p:nvPr/>
        </p:nvSpPr>
        <p:spPr>
          <a:xfrm>
            <a:off x="361594" y="1058076"/>
            <a:ext cx="7568418" cy="461665"/>
          </a:xfrm>
          <a:prstGeom prst="rect">
            <a:avLst/>
          </a:prstGeom>
          <a:noFill/>
        </p:spPr>
        <p:txBody>
          <a:bodyPr wrap="square">
            <a:spAutoFit/>
          </a:bodyPr>
          <a:lstStyle/>
          <a:p>
            <a:pPr marL="342900" indent="-342900">
              <a:buFont typeface="Wingdings" panose="05000000000000000000" pitchFamily="2" charset="2"/>
              <a:buChar char="u"/>
            </a:pPr>
            <a:r>
              <a:rPr lang="zh-CN" altLang="en-US" sz="2400" dirty="0">
                <a:solidFill>
                  <a:srgbClr val="346182"/>
                </a:solidFill>
                <a:latin typeface="微软雅黑" panose="020B0503020204020204" pitchFamily="34" charset="-122"/>
                <a:ea typeface="微软雅黑" panose="020B0503020204020204" pitchFamily="34" charset="-122"/>
              </a:rPr>
              <a:t>磁结构性质</a:t>
            </a:r>
          </a:p>
        </p:txBody>
      </p:sp>
      <p:sp>
        <p:nvSpPr>
          <p:cNvPr id="11" name="文本框 42">
            <a:extLst>
              <a:ext uri="{FF2B5EF4-FFF2-40B4-BE49-F238E27FC236}">
                <a16:creationId xmlns:a16="http://schemas.microsoft.com/office/drawing/2014/main" id="{B02B45C3-069A-4932-8EE1-3F679FADCDF5}"/>
              </a:ext>
            </a:extLst>
          </p:cNvPr>
          <p:cNvSpPr txBox="1">
            <a:spLocks noChangeArrowheads="1"/>
          </p:cNvSpPr>
          <p:nvPr/>
        </p:nvSpPr>
        <p:spPr bwMode="auto">
          <a:xfrm>
            <a:off x="6149483" y="4956102"/>
            <a:ext cx="2076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a:solidFill>
                  <a:schemeClr val="bg1"/>
                </a:solidFill>
                <a:latin typeface="微软雅黑" panose="020B0503020204020204" pitchFamily="34" charset="-122"/>
                <a:ea typeface="微软雅黑" panose="020B0503020204020204" pitchFamily="34" charset="-122"/>
              </a:rPr>
              <a:t>示例</a:t>
            </a:r>
            <a:r>
              <a:rPr lang="zh-CN" altLang="en-US" dirty="0">
                <a:solidFill>
                  <a:schemeClr val="bg1"/>
                </a:solidFill>
                <a:latin typeface="微软雅黑" panose="020B0503020204020204" pitchFamily="34" charset="-122"/>
                <a:ea typeface="微软雅黑" panose="020B0503020204020204" pitchFamily="34" charset="-122"/>
              </a:rPr>
              <a:t>  </a:t>
            </a:r>
            <a:r>
              <a:rPr lang="zh-CN" altLang="en-US" sz="1400" dirty="0">
                <a:solidFill>
                  <a:schemeClr val="bg1"/>
                </a:solidFill>
                <a:latin typeface="微软雅黑" panose="020B0503020204020204" pitchFamily="34" charset="-122"/>
                <a:ea typeface="微软雅黑" panose="020B0503020204020204" pitchFamily="34" charset="-122"/>
              </a:rPr>
              <a:t>示例文字</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BE181D6B-9BF4-4972-BF39-6246B03F7C8B}"/>
              </a:ext>
            </a:extLst>
          </p:cNvPr>
          <p:cNvSpPr txBox="1"/>
          <p:nvPr/>
        </p:nvSpPr>
        <p:spPr>
          <a:xfrm>
            <a:off x="139277" y="3079677"/>
            <a:ext cx="1624012" cy="461963"/>
          </a:xfrm>
          <a:prstGeom prst="rect">
            <a:avLst/>
          </a:prstGeom>
          <a:noFill/>
        </p:spPr>
        <p:txBody>
          <a:bodyPr>
            <a:spAutoFit/>
          </a:bodyPr>
          <a:lstStyle/>
          <a:p>
            <a:pPr>
              <a:defRPr/>
            </a:pPr>
            <a:r>
              <a:rPr lang="en-US" altLang="zh-CN" sz="2400" dirty="0">
                <a:solidFill>
                  <a:srgbClr val="346182"/>
                </a:solidFill>
              </a:rPr>
              <a:t>MM’X</a:t>
            </a:r>
            <a:r>
              <a:rPr lang="zh-CN" altLang="en-US" sz="2400" dirty="0">
                <a:solidFill>
                  <a:srgbClr val="346182"/>
                </a:solidFill>
                <a:latin typeface="微软雅黑" panose="020B0503020204020204" pitchFamily="34" charset="-122"/>
                <a:ea typeface="微软雅黑" panose="020B0503020204020204" pitchFamily="34" charset="-122"/>
              </a:rPr>
              <a:t>合金</a:t>
            </a:r>
          </a:p>
        </p:txBody>
      </p:sp>
      <p:sp>
        <p:nvSpPr>
          <p:cNvPr id="13" name="左大括号 12">
            <a:extLst>
              <a:ext uri="{FF2B5EF4-FFF2-40B4-BE49-F238E27FC236}">
                <a16:creationId xmlns:a16="http://schemas.microsoft.com/office/drawing/2014/main" id="{CE36099B-595A-4DF0-BD2E-C3C03806E227}"/>
              </a:ext>
            </a:extLst>
          </p:cNvPr>
          <p:cNvSpPr/>
          <p:nvPr/>
        </p:nvSpPr>
        <p:spPr>
          <a:xfrm>
            <a:off x="1762034" y="2169245"/>
            <a:ext cx="423863" cy="2282825"/>
          </a:xfrm>
          <a:prstGeom prst="leftBrace">
            <a:avLst/>
          </a:prstGeom>
          <a:ln w="25400">
            <a:solidFill>
              <a:srgbClr val="34618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4" name="文本框 13">
            <a:extLst>
              <a:ext uri="{FF2B5EF4-FFF2-40B4-BE49-F238E27FC236}">
                <a16:creationId xmlns:a16="http://schemas.microsoft.com/office/drawing/2014/main" id="{CC5F56C3-EAAA-419E-848C-445C74885D6A}"/>
              </a:ext>
            </a:extLst>
          </p:cNvPr>
          <p:cNvSpPr txBox="1"/>
          <p:nvPr/>
        </p:nvSpPr>
        <p:spPr>
          <a:xfrm>
            <a:off x="2185897" y="1968427"/>
            <a:ext cx="1144587" cy="460375"/>
          </a:xfrm>
          <a:prstGeom prst="rect">
            <a:avLst/>
          </a:prstGeom>
          <a:noFill/>
        </p:spPr>
        <p:txBody>
          <a:bodyPr>
            <a:spAutoFit/>
          </a:bodyPr>
          <a:lstStyle/>
          <a:p>
            <a:pPr>
              <a:defRPr/>
            </a:pPr>
            <a:r>
              <a:rPr lang="zh-CN" altLang="en-US" sz="2400" dirty="0">
                <a:solidFill>
                  <a:srgbClr val="346182"/>
                </a:solidFill>
                <a:latin typeface="微软雅黑" panose="020B0503020204020204" pitchFamily="34" charset="-122"/>
                <a:ea typeface="微软雅黑" panose="020B0503020204020204" pitchFamily="34" charset="-122"/>
              </a:rPr>
              <a:t>奥氏体</a:t>
            </a:r>
          </a:p>
        </p:txBody>
      </p:sp>
      <p:sp>
        <p:nvSpPr>
          <p:cNvPr id="15" name="文本框 12">
            <a:extLst>
              <a:ext uri="{FF2B5EF4-FFF2-40B4-BE49-F238E27FC236}">
                <a16:creationId xmlns:a16="http://schemas.microsoft.com/office/drawing/2014/main" id="{2B044D17-3BB2-46F9-ACD2-2D1CC217A0E5}"/>
              </a:ext>
            </a:extLst>
          </p:cNvPr>
          <p:cNvSpPr txBox="1">
            <a:spLocks noChangeArrowheads="1"/>
          </p:cNvSpPr>
          <p:nvPr/>
        </p:nvSpPr>
        <p:spPr bwMode="auto">
          <a:xfrm>
            <a:off x="2195736" y="4221088"/>
            <a:ext cx="1203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2400" dirty="0">
                <a:solidFill>
                  <a:srgbClr val="346182"/>
                </a:solidFill>
                <a:latin typeface="微软雅黑" panose="020B0503020204020204" pitchFamily="34" charset="-122"/>
                <a:ea typeface="微软雅黑" panose="020B0503020204020204" pitchFamily="34" charset="-122"/>
              </a:rPr>
              <a:t>马氏体</a:t>
            </a:r>
          </a:p>
        </p:txBody>
      </p:sp>
      <p:sp>
        <p:nvSpPr>
          <p:cNvPr id="16" name="文本框 15">
            <a:extLst>
              <a:ext uri="{FF2B5EF4-FFF2-40B4-BE49-F238E27FC236}">
                <a16:creationId xmlns:a16="http://schemas.microsoft.com/office/drawing/2014/main" id="{39DF32CA-61B4-44B5-8100-D5D886806DB8}"/>
              </a:ext>
            </a:extLst>
          </p:cNvPr>
          <p:cNvSpPr txBox="1">
            <a:spLocks noChangeArrowheads="1"/>
          </p:cNvSpPr>
          <p:nvPr/>
        </p:nvSpPr>
        <p:spPr bwMode="auto">
          <a:xfrm>
            <a:off x="3607054" y="1530086"/>
            <a:ext cx="27651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2000" dirty="0">
                <a:solidFill>
                  <a:srgbClr val="346182"/>
                </a:solidFill>
                <a:latin typeface="微软雅黑" panose="020B0503020204020204" pitchFamily="34" charset="-122"/>
                <a:ea typeface="微软雅黑" panose="020B0503020204020204" pitchFamily="34" charset="-122"/>
              </a:rPr>
              <a:t>一般为线性铁磁</a:t>
            </a:r>
            <a:r>
              <a:rPr lang="en-US" altLang="zh-CN" sz="2000" dirty="0">
                <a:solidFill>
                  <a:srgbClr val="346182"/>
                </a:solidFill>
                <a:latin typeface="微软雅黑" panose="020B0503020204020204" pitchFamily="34" charset="-122"/>
                <a:ea typeface="微软雅黑" panose="020B0503020204020204" pitchFamily="34" charset="-122"/>
              </a:rPr>
              <a:t>(FM)</a:t>
            </a:r>
            <a:endParaRPr lang="zh-CN" altLang="en-US" sz="2000" dirty="0">
              <a:solidFill>
                <a:srgbClr val="346182"/>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021231F9-3DF4-4E53-90F4-43975941A3E0}"/>
              </a:ext>
            </a:extLst>
          </p:cNvPr>
          <p:cNvSpPr txBox="1"/>
          <p:nvPr/>
        </p:nvSpPr>
        <p:spPr>
          <a:xfrm>
            <a:off x="5459749" y="3357342"/>
            <a:ext cx="2566455" cy="458908"/>
          </a:xfrm>
          <a:prstGeom prst="rect">
            <a:avLst/>
          </a:prstGeom>
          <a:noFill/>
        </p:spPr>
        <p:txBody>
          <a:bodyPr wrap="square">
            <a:spAutoFit/>
          </a:bodyPr>
          <a:lstStyle/>
          <a:p>
            <a:pPr>
              <a:lnSpc>
                <a:spcPct val="150000"/>
              </a:lnSpc>
              <a:defRPr/>
            </a:pPr>
            <a:r>
              <a:rPr lang="en-US" altLang="zh-CN" dirty="0" err="1">
                <a:solidFill>
                  <a:srgbClr val="346182"/>
                </a:solidFill>
                <a:latin typeface="微软雅黑" panose="020B0503020204020204" pitchFamily="34" charset="-122"/>
                <a:ea typeface="微软雅黑" panose="020B0503020204020204" pitchFamily="34" charset="-122"/>
              </a:rPr>
              <a:t>MnCoGe</a:t>
            </a:r>
            <a:r>
              <a:rPr lang="zh-CN" altLang="en-US" dirty="0">
                <a:solidFill>
                  <a:srgbClr val="346182"/>
                </a:solidFill>
                <a:latin typeface="微软雅黑" panose="020B0503020204020204" pitchFamily="34" charset="-122"/>
                <a:ea typeface="微软雅黑" panose="020B0503020204020204" pitchFamily="34" charset="-122"/>
              </a:rPr>
              <a:t>，</a:t>
            </a:r>
            <a:r>
              <a:rPr lang="en-US" altLang="zh-CN" dirty="0" err="1">
                <a:solidFill>
                  <a:srgbClr val="346182"/>
                </a:solidFill>
                <a:latin typeface="微软雅黑" panose="020B0503020204020204" pitchFamily="34" charset="-122"/>
                <a:ea typeface="微软雅黑" panose="020B0503020204020204" pitchFamily="34" charset="-122"/>
              </a:rPr>
              <a:t>MnFeGe</a:t>
            </a:r>
            <a:endParaRPr lang="zh-CN" altLang="en-US" dirty="0">
              <a:solidFill>
                <a:srgbClr val="346182"/>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ED761D23-3CC3-4F7F-8D3E-EE19A28B5CAB}"/>
              </a:ext>
            </a:extLst>
          </p:cNvPr>
          <p:cNvSpPr txBox="1"/>
          <p:nvPr/>
        </p:nvSpPr>
        <p:spPr>
          <a:xfrm>
            <a:off x="5460408" y="4452068"/>
            <a:ext cx="1378150" cy="1116781"/>
          </a:xfrm>
          <a:prstGeom prst="rect">
            <a:avLst/>
          </a:prstGeom>
          <a:noFill/>
        </p:spPr>
        <p:txBody>
          <a:bodyPr wrap="square">
            <a:spAutoFit/>
          </a:bodyPr>
          <a:lstStyle/>
          <a:p>
            <a:pPr>
              <a:lnSpc>
                <a:spcPct val="200000"/>
              </a:lnSpc>
              <a:defRPr/>
            </a:pPr>
            <a:r>
              <a:rPr lang="en-US" altLang="zh-CN" dirty="0">
                <a:solidFill>
                  <a:srgbClr val="346182"/>
                </a:solidFill>
                <a:latin typeface="微软雅黑" panose="020B0503020204020204" pitchFamily="34" charset="-122"/>
                <a:ea typeface="微软雅黑" panose="020B0503020204020204" pitchFamily="34" charset="-122"/>
              </a:rPr>
              <a:t>MnNiGe</a:t>
            </a:r>
          </a:p>
          <a:p>
            <a:pPr>
              <a:lnSpc>
                <a:spcPct val="200000"/>
              </a:lnSpc>
              <a:defRPr/>
            </a:pPr>
            <a:r>
              <a:rPr lang="en-US" altLang="zh-CN" dirty="0">
                <a:solidFill>
                  <a:srgbClr val="346182"/>
                </a:solidFill>
                <a:latin typeface="微软雅黑" panose="020B0503020204020204" pitchFamily="34" charset="-122"/>
                <a:ea typeface="微软雅黑" panose="020B0503020204020204" pitchFamily="34" charset="-122"/>
              </a:rPr>
              <a:t>MnCoSi</a:t>
            </a:r>
            <a:endParaRPr lang="zh-CN" altLang="en-US" dirty="0">
              <a:solidFill>
                <a:srgbClr val="346182"/>
              </a:solidFill>
              <a:latin typeface="微软雅黑" panose="020B0503020204020204" pitchFamily="34" charset="-122"/>
              <a:ea typeface="微软雅黑" panose="020B0503020204020204" pitchFamily="34" charset="-122"/>
            </a:endParaRPr>
          </a:p>
        </p:txBody>
      </p:sp>
      <p:sp>
        <p:nvSpPr>
          <p:cNvPr id="19" name="文本框 10">
            <a:extLst>
              <a:ext uri="{FF2B5EF4-FFF2-40B4-BE49-F238E27FC236}">
                <a16:creationId xmlns:a16="http://schemas.microsoft.com/office/drawing/2014/main" id="{D30D82E6-F492-4D17-8D5A-7561B5F5C326}"/>
              </a:ext>
            </a:extLst>
          </p:cNvPr>
          <p:cNvSpPr txBox="1">
            <a:spLocks noChangeArrowheads="1"/>
          </p:cNvSpPr>
          <p:nvPr/>
        </p:nvSpPr>
        <p:spPr bwMode="auto">
          <a:xfrm>
            <a:off x="3582581" y="3541640"/>
            <a:ext cx="1763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2000" dirty="0">
                <a:solidFill>
                  <a:srgbClr val="346182"/>
                </a:solidFill>
                <a:latin typeface="微软雅黑" panose="020B0503020204020204" pitchFamily="34" charset="-122"/>
                <a:ea typeface="微软雅黑" panose="020B0503020204020204" pitchFamily="34" charset="-122"/>
              </a:rPr>
              <a:t>铁磁</a:t>
            </a:r>
            <a:r>
              <a:rPr lang="en-US" altLang="zh-CN" sz="2000" dirty="0">
                <a:solidFill>
                  <a:srgbClr val="346182"/>
                </a:solidFill>
                <a:latin typeface="微软雅黑" panose="020B0503020204020204" pitchFamily="34" charset="-122"/>
                <a:ea typeface="微软雅黑" panose="020B0503020204020204" pitchFamily="34" charset="-122"/>
              </a:rPr>
              <a:t>(FM)</a:t>
            </a:r>
            <a:endParaRPr lang="zh-CN" altLang="en-US" sz="2000" dirty="0">
              <a:solidFill>
                <a:srgbClr val="346182"/>
              </a:solidFill>
              <a:latin typeface="微软雅黑" panose="020B0503020204020204" pitchFamily="34" charset="-122"/>
              <a:ea typeface="微软雅黑" panose="020B0503020204020204" pitchFamily="34" charset="-122"/>
            </a:endParaRPr>
          </a:p>
        </p:txBody>
      </p:sp>
      <p:sp>
        <p:nvSpPr>
          <p:cNvPr id="20" name="左大括号 19">
            <a:extLst>
              <a:ext uri="{FF2B5EF4-FFF2-40B4-BE49-F238E27FC236}">
                <a16:creationId xmlns:a16="http://schemas.microsoft.com/office/drawing/2014/main" id="{C7453CA0-3562-4648-8135-8019DF0B21A0}"/>
              </a:ext>
            </a:extLst>
          </p:cNvPr>
          <p:cNvSpPr/>
          <p:nvPr/>
        </p:nvSpPr>
        <p:spPr>
          <a:xfrm>
            <a:off x="3350806" y="3767062"/>
            <a:ext cx="231775" cy="1370013"/>
          </a:xfrm>
          <a:prstGeom prst="leftBrace">
            <a:avLst/>
          </a:prstGeom>
          <a:ln w="25400">
            <a:solidFill>
              <a:srgbClr val="34618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21" name="文本框 21">
            <a:extLst>
              <a:ext uri="{FF2B5EF4-FFF2-40B4-BE49-F238E27FC236}">
                <a16:creationId xmlns:a16="http://schemas.microsoft.com/office/drawing/2014/main" id="{B55C56EC-4934-426F-B758-98B646B5A2FC}"/>
              </a:ext>
            </a:extLst>
          </p:cNvPr>
          <p:cNvSpPr txBox="1">
            <a:spLocks noChangeArrowheads="1"/>
          </p:cNvSpPr>
          <p:nvPr/>
        </p:nvSpPr>
        <p:spPr bwMode="auto">
          <a:xfrm>
            <a:off x="3562259" y="4942416"/>
            <a:ext cx="185916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2000" dirty="0">
                <a:solidFill>
                  <a:srgbClr val="346182"/>
                </a:solidFill>
                <a:latin typeface="微软雅黑" panose="020B0503020204020204" pitchFamily="34" charset="-122"/>
                <a:ea typeface="微软雅黑" panose="020B0503020204020204" pitchFamily="34" charset="-122"/>
              </a:rPr>
              <a:t>反铁磁</a:t>
            </a:r>
            <a:r>
              <a:rPr lang="en-US" altLang="zh-CN" sz="2000" dirty="0">
                <a:solidFill>
                  <a:srgbClr val="346182"/>
                </a:solidFill>
                <a:latin typeface="微软雅黑" panose="020B0503020204020204" pitchFamily="34" charset="-122"/>
                <a:ea typeface="微软雅黑" panose="020B0503020204020204" pitchFamily="34" charset="-122"/>
              </a:rPr>
              <a:t>(AFM)</a:t>
            </a:r>
            <a:endParaRPr lang="zh-CN" altLang="en-US" sz="2000" dirty="0">
              <a:solidFill>
                <a:srgbClr val="346182"/>
              </a:solidFill>
              <a:latin typeface="微软雅黑" panose="020B0503020204020204" pitchFamily="34" charset="-122"/>
              <a:ea typeface="微软雅黑" panose="020B0503020204020204" pitchFamily="34" charset="-122"/>
            </a:endParaRPr>
          </a:p>
        </p:txBody>
      </p:sp>
      <p:sp>
        <p:nvSpPr>
          <p:cNvPr id="22" name="文本框 3">
            <a:extLst>
              <a:ext uri="{FF2B5EF4-FFF2-40B4-BE49-F238E27FC236}">
                <a16:creationId xmlns:a16="http://schemas.microsoft.com/office/drawing/2014/main" id="{FEE69EB9-D154-4CD6-BB26-2AE9240901F1}"/>
              </a:ext>
            </a:extLst>
          </p:cNvPr>
          <p:cNvSpPr txBox="1">
            <a:spLocks noChangeArrowheads="1"/>
          </p:cNvSpPr>
          <p:nvPr/>
        </p:nvSpPr>
        <p:spPr bwMode="auto">
          <a:xfrm>
            <a:off x="5462460" y="4942255"/>
            <a:ext cx="29259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900" dirty="0" err="1">
                <a:latin typeface="微软雅黑" panose="020B0503020204020204" pitchFamily="34" charset="-122"/>
                <a:ea typeface="微软雅黑" panose="020B0503020204020204" pitchFamily="34" charset="-122"/>
                <a:cs typeface="Times New Roman" panose="02020603050405020304" pitchFamily="18" charset="0"/>
              </a:rPr>
              <a:t>Bazela</a:t>
            </a:r>
            <a:r>
              <a:rPr lang="en-US" altLang="zh-CN" sz="900" dirty="0">
                <a:latin typeface="微软雅黑" panose="020B0503020204020204" pitchFamily="34" charset="-122"/>
                <a:ea typeface="微软雅黑" panose="020B0503020204020204" pitchFamily="34" charset="-122"/>
                <a:cs typeface="Times New Roman" panose="02020603050405020304" pitchFamily="18" charset="0"/>
              </a:rPr>
              <a:t> W, et al. </a:t>
            </a:r>
            <a:r>
              <a:rPr lang="en-US" altLang="zh-CN" sz="900" i="1" dirty="0">
                <a:latin typeface="微软雅黑" panose="020B0503020204020204" pitchFamily="34" charset="-122"/>
                <a:ea typeface="微软雅黑" panose="020B0503020204020204" pitchFamily="34" charset="-122"/>
                <a:cs typeface="Times New Roman" panose="02020603050405020304" pitchFamily="18" charset="0"/>
              </a:rPr>
              <a:t>Phys</a:t>
            </a:r>
            <a:r>
              <a:rPr lang="de-DE" altLang="zh-CN" sz="900" i="1" dirty="0">
                <a:latin typeface="微软雅黑" panose="020B0503020204020204" pitchFamily="34" charset="-122"/>
                <a:ea typeface="微软雅黑" panose="020B0503020204020204" pitchFamily="34" charset="-122"/>
                <a:cs typeface="Times New Roman" panose="02020603050405020304" pitchFamily="18" charset="0"/>
              </a:rPr>
              <a:t>. Stat. Sol. (a) </a:t>
            </a:r>
            <a:r>
              <a:rPr lang="de-DE" altLang="zh-CN" sz="900" b="1" dirty="0">
                <a:latin typeface="微软雅黑" panose="020B0503020204020204" pitchFamily="34" charset="-122"/>
                <a:ea typeface="微软雅黑" panose="020B0503020204020204" pitchFamily="34" charset="-122"/>
                <a:cs typeface="Times New Roman" panose="02020603050405020304" pitchFamily="18" charset="0"/>
              </a:rPr>
              <a:t>1976</a:t>
            </a:r>
            <a:r>
              <a:rPr lang="de-DE" altLang="zh-CN" sz="900" dirty="0">
                <a:latin typeface="微软雅黑" panose="020B0503020204020204" pitchFamily="34" charset="-122"/>
                <a:ea typeface="微软雅黑" panose="020B0503020204020204" pitchFamily="34" charset="-122"/>
                <a:cs typeface="Times New Roman" panose="02020603050405020304" pitchFamily="18" charset="0"/>
              </a:rPr>
              <a:t>, 88, 721  </a:t>
            </a:r>
            <a:endParaRPr lang="zh-CN" altLang="en-US" sz="9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文本框 3">
            <a:extLst>
              <a:ext uri="{FF2B5EF4-FFF2-40B4-BE49-F238E27FC236}">
                <a16:creationId xmlns:a16="http://schemas.microsoft.com/office/drawing/2014/main" id="{933BBA14-66F4-41DA-9BCD-DE344A80F5F3}"/>
              </a:ext>
            </a:extLst>
          </p:cNvPr>
          <p:cNvSpPr txBox="1">
            <a:spLocks noChangeArrowheads="1"/>
          </p:cNvSpPr>
          <p:nvPr/>
        </p:nvSpPr>
        <p:spPr bwMode="auto">
          <a:xfrm>
            <a:off x="5462459" y="5517232"/>
            <a:ext cx="27634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900" dirty="0" err="1">
                <a:latin typeface="微软雅黑" panose="020B0503020204020204" pitchFamily="34" charset="-122"/>
                <a:ea typeface="微软雅黑" panose="020B0503020204020204" pitchFamily="34" charset="-122"/>
                <a:cs typeface="Times New Roman" panose="02020603050405020304" pitchFamily="18" charset="0"/>
              </a:rPr>
              <a:t>Niziol</a:t>
            </a:r>
            <a:r>
              <a:rPr lang="en-US" altLang="zh-CN" sz="900" dirty="0">
                <a:latin typeface="微软雅黑" panose="020B0503020204020204" pitchFamily="34" charset="-122"/>
                <a:ea typeface="微软雅黑" panose="020B0503020204020204" pitchFamily="34" charset="-122"/>
                <a:cs typeface="Times New Roman" panose="02020603050405020304" pitchFamily="18" charset="0"/>
              </a:rPr>
              <a:t> S, et al. </a:t>
            </a:r>
            <a:r>
              <a:rPr lang="en-US" altLang="zh-CN" sz="900" i="1" dirty="0">
                <a:latin typeface="微软雅黑" panose="020B0503020204020204" pitchFamily="34" charset="-122"/>
                <a:ea typeface="微软雅黑" panose="020B0503020204020204" pitchFamily="34" charset="-122"/>
                <a:cs typeface="Times New Roman" panose="02020603050405020304" pitchFamily="18" charset="0"/>
              </a:rPr>
              <a:t>Phys</a:t>
            </a:r>
            <a:r>
              <a:rPr lang="de-DE" altLang="zh-CN" sz="900" i="1" dirty="0">
                <a:latin typeface="微软雅黑" panose="020B0503020204020204" pitchFamily="34" charset="-122"/>
                <a:ea typeface="微软雅黑" panose="020B0503020204020204" pitchFamily="34" charset="-122"/>
                <a:cs typeface="Times New Roman" panose="02020603050405020304" pitchFamily="18" charset="0"/>
              </a:rPr>
              <a:t>. Stat. Sol. (a) </a:t>
            </a:r>
            <a:r>
              <a:rPr lang="de-DE" altLang="zh-CN" sz="900" b="1" dirty="0">
                <a:latin typeface="微软雅黑" panose="020B0503020204020204" pitchFamily="34" charset="-122"/>
                <a:ea typeface="微软雅黑" panose="020B0503020204020204" pitchFamily="34" charset="-122"/>
                <a:cs typeface="Times New Roman" panose="02020603050405020304" pitchFamily="18" charset="0"/>
              </a:rPr>
              <a:t>1978</a:t>
            </a:r>
            <a:r>
              <a:rPr lang="de-DE" altLang="zh-CN" sz="900" dirty="0">
                <a:latin typeface="微软雅黑" panose="020B0503020204020204" pitchFamily="34" charset="-122"/>
                <a:ea typeface="微软雅黑" panose="020B0503020204020204" pitchFamily="34" charset="-122"/>
                <a:cs typeface="Times New Roman" panose="02020603050405020304" pitchFamily="18" charset="0"/>
              </a:rPr>
              <a:t>, 45, 591 </a:t>
            </a:r>
            <a:endParaRPr lang="zh-CN" altLang="en-US" sz="9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3">
            <a:extLst>
              <a:ext uri="{FF2B5EF4-FFF2-40B4-BE49-F238E27FC236}">
                <a16:creationId xmlns:a16="http://schemas.microsoft.com/office/drawing/2014/main" id="{25DC5C24-C9EE-4791-AD03-C5EEB587CBE6}"/>
              </a:ext>
            </a:extLst>
          </p:cNvPr>
          <p:cNvSpPr txBox="1">
            <a:spLocks noChangeArrowheads="1"/>
          </p:cNvSpPr>
          <p:nvPr/>
        </p:nvSpPr>
        <p:spPr bwMode="auto">
          <a:xfrm>
            <a:off x="5459749" y="3837643"/>
            <a:ext cx="314469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900" dirty="0" err="1">
                <a:latin typeface="微软雅黑" panose="020B0503020204020204" pitchFamily="34" charset="-122"/>
                <a:ea typeface="微软雅黑" panose="020B0503020204020204" pitchFamily="34" charset="-122"/>
                <a:cs typeface="Times New Roman" panose="02020603050405020304" pitchFamily="18" charset="0"/>
              </a:rPr>
              <a:t>Szytula</a:t>
            </a:r>
            <a:r>
              <a:rPr lang="en-US" altLang="zh-CN" sz="900" dirty="0">
                <a:latin typeface="微软雅黑" panose="020B0503020204020204" pitchFamily="34" charset="-122"/>
                <a:ea typeface="微软雅黑" panose="020B0503020204020204" pitchFamily="34" charset="-122"/>
                <a:cs typeface="Times New Roman" panose="02020603050405020304" pitchFamily="18" charset="0"/>
              </a:rPr>
              <a:t> A, et al. </a:t>
            </a:r>
            <a:r>
              <a:rPr lang="en-US" altLang="zh-CN" sz="900" i="1" dirty="0">
                <a:latin typeface="微软雅黑" panose="020B0503020204020204" pitchFamily="34" charset="-122"/>
                <a:ea typeface="微软雅黑" panose="020B0503020204020204" pitchFamily="34" charset="-122"/>
                <a:cs typeface="Times New Roman" panose="02020603050405020304" pitchFamily="18" charset="0"/>
              </a:rPr>
              <a:t>J. </a:t>
            </a:r>
            <a:r>
              <a:rPr lang="en-US" altLang="zh-CN" sz="900" i="1" dirty="0" err="1">
                <a:latin typeface="微软雅黑" panose="020B0503020204020204" pitchFamily="34" charset="-122"/>
                <a:ea typeface="微软雅黑" panose="020B0503020204020204" pitchFamily="34" charset="-122"/>
                <a:cs typeface="Times New Roman" panose="02020603050405020304" pitchFamily="18" charset="0"/>
              </a:rPr>
              <a:t>Magn</a:t>
            </a:r>
            <a:r>
              <a:rPr lang="en-US" altLang="zh-CN" sz="900" i="1"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900" i="1" dirty="0" err="1">
                <a:latin typeface="微软雅黑" panose="020B0503020204020204" pitchFamily="34" charset="-122"/>
                <a:ea typeface="微软雅黑" panose="020B0503020204020204" pitchFamily="34" charset="-122"/>
                <a:cs typeface="Times New Roman" panose="02020603050405020304" pitchFamily="18" charset="0"/>
              </a:rPr>
              <a:t>Magn</a:t>
            </a:r>
            <a:r>
              <a:rPr lang="en-US" altLang="zh-CN" sz="900" i="1" dirty="0">
                <a:latin typeface="微软雅黑" panose="020B0503020204020204" pitchFamily="34" charset="-122"/>
                <a:ea typeface="微软雅黑" panose="020B0503020204020204" pitchFamily="34" charset="-122"/>
                <a:cs typeface="Times New Roman" panose="02020603050405020304" pitchFamily="18" charset="0"/>
              </a:rPr>
              <a:t>. Mater. </a:t>
            </a:r>
            <a:r>
              <a:rPr lang="de-DE" altLang="zh-CN" sz="900" b="1" dirty="0">
                <a:latin typeface="微软雅黑" panose="020B0503020204020204" pitchFamily="34" charset="-122"/>
                <a:ea typeface="微软雅黑" panose="020B0503020204020204" pitchFamily="34" charset="-122"/>
                <a:cs typeface="Times New Roman" panose="02020603050405020304" pitchFamily="18" charset="0"/>
              </a:rPr>
              <a:t>1981</a:t>
            </a:r>
            <a:r>
              <a:rPr lang="de-DE" altLang="zh-CN" sz="900" dirty="0">
                <a:latin typeface="微软雅黑" panose="020B0503020204020204" pitchFamily="34" charset="-122"/>
                <a:ea typeface="微软雅黑" panose="020B0503020204020204" pitchFamily="34" charset="-122"/>
                <a:cs typeface="Times New Roman" panose="02020603050405020304" pitchFamily="18" charset="0"/>
              </a:rPr>
              <a:t>, 25</a:t>
            </a:r>
            <a:r>
              <a:rPr lang="en-US" altLang="zh-CN" sz="900" dirty="0">
                <a:latin typeface="微软雅黑" panose="020B0503020204020204" pitchFamily="34" charset="-122"/>
                <a:ea typeface="微软雅黑" panose="020B0503020204020204" pitchFamily="34" charset="-122"/>
                <a:cs typeface="Times New Roman" panose="02020603050405020304" pitchFamily="18" charset="0"/>
              </a:rPr>
              <a:t>, </a:t>
            </a:r>
            <a:r>
              <a:rPr lang="de-DE" altLang="zh-CN" sz="900" dirty="0">
                <a:latin typeface="微软雅黑" panose="020B0503020204020204" pitchFamily="34" charset="-122"/>
                <a:ea typeface="微软雅黑" panose="020B0503020204020204" pitchFamily="34" charset="-122"/>
                <a:cs typeface="Times New Roman" panose="02020603050405020304" pitchFamily="18" charset="0"/>
              </a:rPr>
              <a:t>176</a:t>
            </a:r>
            <a:endParaRPr lang="zh-CN" altLang="en-US" sz="9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左大括号 24">
            <a:extLst>
              <a:ext uri="{FF2B5EF4-FFF2-40B4-BE49-F238E27FC236}">
                <a16:creationId xmlns:a16="http://schemas.microsoft.com/office/drawing/2014/main" id="{26A1097B-E28F-40B1-9C3A-F4F73A392D5D}"/>
              </a:ext>
            </a:extLst>
          </p:cNvPr>
          <p:cNvSpPr/>
          <p:nvPr/>
        </p:nvSpPr>
        <p:spPr>
          <a:xfrm>
            <a:off x="3330484" y="1698271"/>
            <a:ext cx="231775" cy="956659"/>
          </a:xfrm>
          <a:prstGeom prst="leftBrace">
            <a:avLst/>
          </a:prstGeom>
          <a:ln w="25400">
            <a:solidFill>
              <a:srgbClr val="34618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26" name="文本框 15">
            <a:extLst>
              <a:ext uri="{FF2B5EF4-FFF2-40B4-BE49-F238E27FC236}">
                <a16:creationId xmlns:a16="http://schemas.microsoft.com/office/drawing/2014/main" id="{FA581DBD-A9B2-4FA1-B760-C6DA793FD3A0}"/>
              </a:ext>
            </a:extLst>
          </p:cNvPr>
          <p:cNvSpPr txBox="1">
            <a:spLocks noChangeArrowheads="1"/>
          </p:cNvSpPr>
          <p:nvPr/>
        </p:nvSpPr>
        <p:spPr bwMode="auto">
          <a:xfrm>
            <a:off x="3607053" y="2454875"/>
            <a:ext cx="27651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2000" dirty="0">
                <a:solidFill>
                  <a:srgbClr val="346182"/>
                </a:solidFill>
                <a:latin typeface="微软雅黑" panose="020B0503020204020204" pitchFamily="34" charset="-122"/>
                <a:ea typeface="微软雅黑" panose="020B0503020204020204" pitchFamily="34" charset="-122"/>
              </a:rPr>
              <a:t>倾角铁磁</a:t>
            </a:r>
            <a:r>
              <a:rPr lang="en-US" altLang="zh-CN" sz="2000" dirty="0">
                <a:solidFill>
                  <a:srgbClr val="346182"/>
                </a:solidFill>
                <a:latin typeface="微软雅黑" panose="020B0503020204020204" pitchFamily="34" charset="-122"/>
                <a:ea typeface="微软雅黑" panose="020B0503020204020204" pitchFamily="34" charset="-122"/>
              </a:rPr>
              <a:t>(canted FM)</a:t>
            </a:r>
            <a:endParaRPr lang="zh-CN" altLang="en-US" sz="2000" dirty="0">
              <a:solidFill>
                <a:srgbClr val="346182"/>
              </a:solidFill>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C53B02A5-7E3A-493C-BADD-AD8BD31798BC}"/>
              </a:ext>
            </a:extLst>
          </p:cNvPr>
          <p:cNvSpPr txBox="1"/>
          <p:nvPr/>
        </p:nvSpPr>
        <p:spPr>
          <a:xfrm>
            <a:off x="6372198" y="2239785"/>
            <a:ext cx="1195972" cy="458908"/>
          </a:xfrm>
          <a:prstGeom prst="rect">
            <a:avLst/>
          </a:prstGeom>
          <a:noFill/>
        </p:spPr>
        <p:txBody>
          <a:bodyPr wrap="square">
            <a:spAutoFit/>
          </a:bodyPr>
          <a:lstStyle/>
          <a:p>
            <a:pPr>
              <a:lnSpc>
                <a:spcPct val="150000"/>
              </a:lnSpc>
              <a:defRPr/>
            </a:pPr>
            <a:r>
              <a:rPr lang="en-US" altLang="zh-CN" dirty="0" err="1">
                <a:solidFill>
                  <a:srgbClr val="346182"/>
                </a:solidFill>
                <a:latin typeface="微软雅黑" panose="020B0503020204020204" pitchFamily="34" charset="-122"/>
                <a:ea typeface="微软雅黑" panose="020B0503020204020204" pitchFamily="34" charset="-122"/>
              </a:rPr>
              <a:t>MnNiGa</a:t>
            </a:r>
            <a:endParaRPr lang="zh-CN" altLang="en-US" dirty="0">
              <a:solidFill>
                <a:srgbClr val="346182"/>
              </a:solidFill>
              <a:latin typeface="微软雅黑" panose="020B0503020204020204" pitchFamily="34" charset="-122"/>
              <a:ea typeface="微软雅黑" panose="020B0503020204020204" pitchFamily="34" charset="-122"/>
            </a:endParaRPr>
          </a:p>
        </p:txBody>
      </p:sp>
      <p:sp>
        <p:nvSpPr>
          <p:cNvPr id="28" name="文本框 3">
            <a:extLst>
              <a:ext uri="{FF2B5EF4-FFF2-40B4-BE49-F238E27FC236}">
                <a16:creationId xmlns:a16="http://schemas.microsoft.com/office/drawing/2014/main" id="{76F41D8B-E0B9-4D8C-9AC7-92D9AA84239E}"/>
              </a:ext>
            </a:extLst>
          </p:cNvPr>
          <p:cNvSpPr txBox="1">
            <a:spLocks noChangeArrowheads="1"/>
          </p:cNvSpPr>
          <p:nvPr/>
        </p:nvSpPr>
        <p:spPr bwMode="auto">
          <a:xfrm>
            <a:off x="6348174" y="2698302"/>
            <a:ext cx="256645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de-DE" altLang="zh-CN" sz="900" dirty="0">
                <a:latin typeface="微软雅黑" panose="020B0503020204020204" pitchFamily="34" charset="-122"/>
                <a:ea typeface="微软雅黑" panose="020B0503020204020204" pitchFamily="34" charset="-122"/>
                <a:cs typeface="Times New Roman" panose="02020603050405020304" pitchFamily="18" charset="0"/>
              </a:rPr>
              <a:t>Wang WH, et al. </a:t>
            </a:r>
            <a:r>
              <a:rPr lang="de-DE" altLang="zh-CN" sz="900" i="1" dirty="0">
                <a:latin typeface="微软雅黑" panose="020B0503020204020204" pitchFamily="34" charset="-122"/>
                <a:ea typeface="微软雅黑" panose="020B0503020204020204" pitchFamily="34" charset="-122"/>
                <a:cs typeface="Times New Roman" panose="02020603050405020304" pitchFamily="18" charset="0"/>
              </a:rPr>
              <a:t>Adv. Mater. </a:t>
            </a:r>
            <a:r>
              <a:rPr lang="de-DE" altLang="zh-CN" sz="900" b="1" dirty="0">
                <a:latin typeface="微软雅黑" panose="020B0503020204020204" pitchFamily="34" charset="-122"/>
                <a:ea typeface="微软雅黑" panose="020B0503020204020204" pitchFamily="34" charset="-122"/>
                <a:cs typeface="Times New Roman" panose="02020603050405020304" pitchFamily="18" charset="0"/>
              </a:rPr>
              <a:t>2016</a:t>
            </a:r>
            <a:r>
              <a:rPr lang="de-DE" altLang="zh-CN" sz="900" dirty="0">
                <a:latin typeface="微软雅黑" panose="020B0503020204020204" pitchFamily="34" charset="-122"/>
                <a:ea typeface="微软雅黑" panose="020B0503020204020204" pitchFamily="34" charset="-122"/>
                <a:cs typeface="Times New Roman" panose="02020603050405020304" pitchFamily="18" charset="0"/>
              </a:rPr>
              <a:t>, 28, 6887</a:t>
            </a:r>
            <a:endParaRPr lang="zh-CN" altLang="en-US" sz="9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矩形 28">
            <a:extLst>
              <a:ext uri="{FF2B5EF4-FFF2-40B4-BE49-F238E27FC236}">
                <a16:creationId xmlns:a16="http://schemas.microsoft.com/office/drawing/2014/main" id="{F71FF2CD-8A2C-499A-B2ED-7AA4FD136714}"/>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研究背景</a:t>
            </a:r>
          </a:p>
        </p:txBody>
      </p:sp>
    </p:spTree>
    <p:extLst>
      <p:ext uri="{BB962C8B-B14F-4D97-AF65-F5344CB8AC3E}">
        <p14:creationId xmlns:p14="http://schemas.microsoft.com/office/powerpoint/2010/main" val="40965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0" y="411510"/>
            <a:ext cx="539750" cy="576064"/>
          </a:xfrm>
          <a:prstGeom prst="rect">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p:nvCxnSpPr>
        <p:spPr>
          <a:xfrm>
            <a:off x="600710" y="411510"/>
            <a:ext cx="0" cy="576064"/>
          </a:xfrm>
          <a:prstGeom prst="line">
            <a:avLst/>
          </a:prstGeom>
          <a:ln w="28575">
            <a:solidFill>
              <a:srgbClr val="346182"/>
            </a:solidFill>
          </a:ln>
        </p:spPr>
        <p:style>
          <a:lnRef idx="1">
            <a:schemeClr val="accent1"/>
          </a:lnRef>
          <a:fillRef idx="0">
            <a:schemeClr val="accent1"/>
          </a:fillRef>
          <a:effectRef idx="0">
            <a:schemeClr val="accent1"/>
          </a:effectRef>
          <a:fontRef idx="minor">
            <a:schemeClr val="tx1"/>
          </a:fontRef>
        </p:style>
      </p:cxnSp>
      <p:sp>
        <p:nvSpPr>
          <p:cNvPr id="29" name="TextBox 7"/>
          <p:cNvSpPr txBox="1"/>
          <p:nvPr/>
        </p:nvSpPr>
        <p:spPr>
          <a:xfrm>
            <a:off x="661670" y="345599"/>
            <a:ext cx="3553140" cy="707886"/>
          </a:xfrm>
          <a:prstGeom prst="rect">
            <a:avLst/>
          </a:prstGeom>
          <a:noFill/>
        </p:spPr>
        <p:txBody>
          <a:bodyPr wrap="square" rtlCol="0" anchor="ctr">
            <a:spAutoFit/>
          </a:bodyPr>
          <a:lstStyle/>
          <a:p>
            <a:r>
              <a:rPr lang="zh-CN" altLang="en-US" sz="4000" b="1" dirty="0">
                <a:solidFill>
                  <a:srgbClr val="346182"/>
                </a:solidFill>
                <a:latin typeface="微软雅黑" panose="020B0503020204020204" pitchFamily="34" charset="-122"/>
                <a:ea typeface="微软雅黑" panose="020B0503020204020204" pitchFamily="34" charset="-122"/>
              </a:rPr>
              <a:t>目录</a:t>
            </a:r>
            <a:r>
              <a:rPr lang="en-US" altLang="zh-CN" sz="4000" b="1" dirty="0">
                <a:solidFill>
                  <a:srgbClr val="346182"/>
                </a:solidFill>
                <a:latin typeface="微软雅黑" panose="020B0503020204020204" pitchFamily="34" charset="-122"/>
                <a:ea typeface="微软雅黑" panose="020B0503020204020204" pitchFamily="34" charset="-122"/>
              </a:rPr>
              <a:t> </a:t>
            </a:r>
            <a:endParaRPr lang="zh-CN" altLang="en-US" sz="4000" b="1" dirty="0">
              <a:solidFill>
                <a:srgbClr val="346182"/>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2189533" y="1756083"/>
            <a:ext cx="6332495" cy="523220"/>
            <a:chOff x="2929753" y="1756083"/>
            <a:chExt cx="6332495" cy="523220"/>
          </a:xfrm>
        </p:grpSpPr>
        <p:cxnSp>
          <p:nvCxnSpPr>
            <p:cNvPr id="32" name="直接连接符 31"/>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3" name="组合 14"/>
            <p:cNvGrpSpPr/>
            <p:nvPr/>
          </p:nvGrpSpPr>
          <p:grpSpPr>
            <a:xfrm>
              <a:off x="2929753" y="1756083"/>
              <a:ext cx="590550" cy="523220"/>
              <a:chOff x="2929753" y="1794183"/>
              <a:chExt cx="590550" cy="523220"/>
            </a:xfrm>
          </p:grpSpPr>
          <p:sp>
            <p:nvSpPr>
              <p:cNvPr id="34" name="平行四边形 33"/>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13"/>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1</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grpSp>
        <p:nvGrpSpPr>
          <p:cNvPr id="36" name="组合 35"/>
          <p:cNvGrpSpPr/>
          <p:nvPr/>
        </p:nvGrpSpPr>
        <p:grpSpPr>
          <a:xfrm>
            <a:off x="2189533" y="3789040"/>
            <a:ext cx="6332495" cy="523220"/>
            <a:chOff x="2929753" y="1756083"/>
            <a:chExt cx="6332495" cy="523220"/>
          </a:xfrm>
        </p:grpSpPr>
        <p:cxnSp>
          <p:nvCxnSpPr>
            <p:cNvPr id="37" name="直接连接符 36"/>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8" name="组合 77"/>
            <p:cNvGrpSpPr/>
            <p:nvPr/>
          </p:nvGrpSpPr>
          <p:grpSpPr>
            <a:xfrm>
              <a:off x="2929753" y="1756083"/>
              <a:ext cx="590550" cy="523220"/>
              <a:chOff x="2929753" y="1794183"/>
              <a:chExt cx="590550" cy="523220"/>
            </a:xfrm>
          </p:grpSpPr>
          <p:sp>
            <p:nvSpPr>
              <p:cNvPr id="39" name="平行四边形 38"/>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79"/>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grpSp>
        <p:nvGrpSpPr>
          <p:cNvPr id="41" name="组合 40"/>
          <p:cNvGrpSpPr/>
          <p:nvPr/>
        </p:nvGrpSpPr>
        <p:grpSpPr>
          <a:xfrm>
            <a:off x="2188409" y="4904996"/>
            <a:ext cx="6332495" cy="523220"/>
            <a:chOff x="2929753" y="1756083"/>
            <a:chExt cx="6332495" cy="523220"/>
          </a:xfrm>
        </p:grpSpPr>
        <p:cxnSp>
          <p:nvCxnSpPr>
            <p:cNvPr id="42" name="直接连接符 41"/>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3" name="组合 84"/>
            <p:cNvGrpSpPr/>
            <p:nvPr/>
          </p:nvGrpSpPr>
          <p:grpSpPr>
            <a:xfrm>
              <a:off x="2929753" y="1756083"/>
              <a:ext cx="590550" cy="523220"/>
              <a:chOff x="2929753" y="1794183"/>
              <a:chExt cx="590550" cy="523220"/>
            </a:xfrm>
          </p:grpSpPr>
          <p:sp>
            <p:nvSpPr>
              <p:cNvPr id="44" name="平行四边形 43"/>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86"/>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4</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sp>
        <p:nvSpPr>
          <p:cNvPr id="51" name="矩形 17"/>
          <p:cNvSpPr/>
          <p:nvPr/>
        </p:nvSpPr>
        <p:spPr>
          <a:xfrm>
            <a:off x="3237124" y="1797236"/>
            <a:ext cx="4791260"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研究背景</a:t>
            </a:r>
          </a:p>
        </p:txBody>
      </p:sp>
      <p:sp>
        <p:nvSpPr>
          <p:cNvPr id="52" name="矩形 51"/>
          <p:cNvSpPr/>
          <p:nvPr/>
        </p:nvSpPr>
        <p:spPr>
          <a:xfrm>
            <a:off x="3237124" y="3789040"/>
            <a:ext cx="4423006" cy="461665"/>
          </a:xfrm>
          <a:prstGeom prst="rect">
            <a:avLst/>
          </a:prstGeom>
        </p:spPr>
        <p:txBody>
          <a:bodyPr wrap="square">
            <a:spAutoFit/>
          </a:bodyPr>
          <a:lstStyle/>
          <a:p>
            <a:r>
              <a:rPr lang="zh-CN" altLang="en-US" sz="2400" b="1" kern="100" dirty="0">
                <a:solidFill>
                  <a:srgbClr val="315B7B"/>
                </a:solidFill>
                <a:latin typeface="Times New Roman" panose="02020603050405020304" pitchFamily="18" charset="0"/>
                <a:ea typeface="微软雅黑" panose="020B0503020204020204" pitchFamily="34" charset="-122"/>
                <a:cs typeface="Times New Roman" panose="02020603050405020304" pitchFamily="18" charset="0"/>
              </a:rPr>
              <a:t>最新工作</a:t>
            </a:r>
          </a:p>
        </p:txBody>
      </p:sp>
      <p:sp>
        <p:nvSpPr>
          <p:cNvPr id="53" name="矩形 52"/>
          <p:cNvSpPr/>
          <p:nvPr/>
        </p:nvSpPr>
        <p:spPr>
          <a:xfrm>
            <a:off x="3236000" y="4815172"/>
            <a:ext cx="4423006" cy="581057"/>
          </a:xfrm>
          <a:prstGeom prst="rect">
            <a:avLst/>
          </a:prstGeom>
        </p:spPr>
        <p:txBody>
          <a:bodyPr wrap="square">
            <a:spAutoFit/>
          </a:bodyPr>
          <a:lstStyle/>
          <a:p>
            <a:pPr lvl="0">
              <a:lnSpc>
                <a:spcPct val="150000"/>
              </a:lnSpc>
            </a:pPr>
            <a:r>
              <a:rPr lang="zh-CN" altLang="en-US" sz="2400" b="1" kern="1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成果总结</a:t>
            </a:r>
          </a:p>
        </p:txBody>
      </p:sp>
      <p:grpSp>
        <p:nvGrpSpPr>
          <p:cNvPr id="47" name="组合 46">
            <a:extLst>
              <a:ext uri="{FF2B5EF4-FFF2-40B4-BE49-F238E27FC236}">
                <a16:creationId xmlns:a16="http://schemas.microsoft.com/office/drawing/2014/main" id="{DF0C484A-69C2-43B9-5FDA-F5F76EE4C1BA}"/>
              </a:ext>
            </a:extLst>
          </p:cNvPr>
          <p:cNvGrpSpPr/>
          <p:nvPr/>
        </p:nvGrpSpPr>
        <p:grpSpPr>
          <a:xfrm>
            <a:off x="2188409" y="2750160"/>
            <a:ext cx="6332495" cy="523220"/>
            <a:chOff x="2929753" y="1756083"/>
            <a:chExt cx="6332495" cy="523220"/>
          </a:xfrm>
        </p:grpSpPr>
        <p:cxnSp>
          <p:nvCxnSpPr>
            <p:cNvPr id="48" name="直接连接符 47">
              <a:extLst>
                <a:ext uri="{FF2B5EF4-FFF2-40B4-BE49-F238E27FC236}">
                  <a16:creationId xmlns:a16="http://schemas.microsoft.com/office/drawing/2014/main" id="{4051EEE3-F0F2-37BC-78FC-1271B6E9E1AE}"/>
                </a:ext>
              </a:extLst>
            </p:cNvPr>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9" name="组合 77">
              <a:extLst>
                <a:ext uri="{FF2B5EF4-FFF2-40B4-BE49-F238E27FC236}">
                  <a16:creationId xmlns:a16="http://schemas.microsoft.com/office/drawing/2014/main" id="{C4E63FEC-4DF4-C084-A947-64BF1C07119C}"/>
                </a:ext>
              </a:extLst>
            </p:cNvPr>
            <p:cNvGrpSpPr/>
            <p:nvPr/>
          </p:nvGrpSpPr>
          <p:grpSpPr>
            <a:xfrm>
              <a:off x="2929753" y="1756083"/>
              <a:ext cx="590550" cy="523220"/>
              <a:chOff x="2929753" y="1794183"/>
              <a:chExt cx="590550" cy="523220"/>
            </a:xfrm>
          </p:grpSpPr>
          <p:sp>
            <p:nvSpPr>
              <p:cNvPr id="50" name="平行四边形 49">
                <a:extLst>
                  <a:ext uri="{FF2B5EF4-FFF2-40B4-BE49-F238E27FC236}">
                    <a16:creationId xmlns:a16="http://schemas.microsoft.com/office/drawing/2014/main" id="{C91EEB34-80AD-348F-55B7-D606147DDC80}"/>
                  </a:ext>
                </a:extLst>
              </p:cNvPr>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79">
                <a:extLst>
                  <a:ext uri="{FF2B5EF4-FFF2-40B4-BE49-F238E27FC236}">
                    <a16:creationId xmlns:a16="http://schemas.microsoft.com/office/drawing/2014/main" id="{D5E9E852-AE16-24AC-F66E-BDB054A8072B}"/>
                  </a:ext>
                </a:extLst>
              </p:cNvPr>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2</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sp>
        <p:nvSpPr>
          <p:cNvPr id="55" name="矩形 54">
            <a:extLst>
              <a:ext uri="{FF2B5EF4-FFF2-40B4-BE49-F238E27FC236}">
                <a16:creationId xmlns:a16="http://schemas.microsoft.com/office/drawing/2014/main" id="{6C0F86E7-2FDB-AF50-487A-795332301C49}"/>
              </a:ext>
            </a:extLst>
          </p:cNvPr>
          <p:cNvSpPr/>
          <p:nvPr/>
        </p:nvSpPr>
        <p:spPr>
          <a:xfrm>
            <a:off x="3236000" y="2750160"/>
            <a:ext cx="4423006" cy="461665"/>
          </a:xfrm>
          <a:prstGeom prst="rect">
            <a:avLst/>
          </a:prstGeom>
        </p:spPr>
        <p:txBody>
          <a:bodyPr wrap="square">
            <a:spAutoFit/>
          </a:bodyPr>
          <a:lstStyle/>
          <a:p>
            <a:r>
              <a:rPr lang="zh-CN" altLang="en-US" sz="2400" b="1" kern="100" dirty="0">
                <a:solidFill>
                  <a:srgbClr val="315B7B"/>
                </a:solidFill>
                <a:latin typeface="Times New Roman" panose="02020603050405020304" pitchFamily="18" charset="0"/>
                <a:ea typeface="微软雅黑" panose="020B0503020204020204" pitchFamily="34" charset="-122"/>
                <a:cs typeface="Times New Roman" panose="02020603050405020304" pitchFamily="18" charset="0"/>
              </a:rPr>
              <a:t>前期工作</a:t>
            </a:r>
          </a:p>
        </p:txBody>
      </p:sp>
    </p:spTree>
    <p:extLst>
      <p:ext uri="{BB962C8B-B14F-4D97-AF65-F5344CB8AC3E}">
        <p14:creationId xmlns:p14="http://schemas.microsoft.com/office/powerpoint/2010/main" val="47109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afterEffect">
                                  <p:stCondLst>
                                    <p:cond delay="500"/>
                                  </p:stCondLst>
                                  <p:iterate type="lt">
                                    <p:tmPct val="4000"/>
                                  </p:iterate>
                                  <p:childTnLst>
                                    <p:set>
                                      <p:cBhvr override="childStyle">
                                        <p:cTn id="6" dur="500" fill="hold"/>
                                        <p:tgtEl>
                                          <p:spTgt spid="55"/>
                                        </p:tgtEl>
                                        <p:attrNameLst>
                                          <p:attrName>style.color</p:attrName>
                                        </p:attrNameLst>
                                      </p:cBhvr>
                                      <p:to>
                                        <p:clrVal>
                                          <a:schemeClr val="accent2"/>
                                        </p:clrVal>
                                      </p:to>
                                    </p:set>
                                    <p:set>
                                      <p:cBhvr>
                                        <p:cTn id="7" dur="500" fill="hold"/>
                                        <p:tgtEl>
                                          <p:spTgt spid="55"/>
                                        </p:tgtEl>
                                        <p:attrNameLst>
                                          <p:attrName>fillcolor</p:attrName>
                                        </p:attrNameLst>
                                      </p:cBhvr>
                                      <p:to>
                                        <p:clrVal>
                                          <a:schemeClr val="accent2"/>
                                        </p:clrVal>
                                      </p:to>
                                    </p:set>
                                    <p:set>
                                      <p:cBhvr>
                                        <p:cTn id="8" dur="500" fill="hold"/>
                                        <p:tgtEl>
                                          <p:spTgt spid="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平行四边形 7"/>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41"/>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2</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0AEF0722-14BC-45A4-9F82-2994895B2957}"/>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前期工作</a:t>
            </a:r>
          </a:p>
        </p:txBody>
      </p:sp>
      <p:sp>
        <p:nvSpPr>
          <p:cNvPr id="2" name="文本框 1">
            <a:extLst>
              <a:ext uri="{FF2B5EF4-FFF2-40B4-BE49-F238E27FC236}">
                <a16:creationId xmlns:a16="http://schemas.microsoft.com/office/drawing/2014/main" id="{D82E162F-BBDA-45E4-9E85-0409C527665C}"/>
              </a:ext>
            </a:extLst>
          </p:cNvPr>
          <p:cNvSpPr txBox="1"/>
          <p:nvPr/>
        </p:nvSpPr>
        <p:spPr>
          <a:xfrm>
            <a:off x="880999" y="989322"/>
            <a:ext cx="7897396" cy="400110"/>
          </a:xfrm>
          <a:prstGeom prst="rect">
            <a:avLst/>
          </a:prstGeom>
          <a:noFill/>
        </p:spPr>
        <p:txBody>
          <a:bodyPr wrap="square" rtlCol="0">
            <a:spAutoFit/>
          </a:bodyPr>
          <a:lstStyle/>
          <a:p>
            <a:pPr algn="ctr"/>
            <a:r>
              <a:rPr lang="en-US" altLang="zh-CN" sz="2000" dirty="0">
                <a:solidFill>
                  <a:srgbClr val="346182"/>
                </a:solidFill>
                <a:latin typeface="微软雅黑" panose="020B0503020204020204" pitchFamily="34" charset="-122"/>
                <a:ea typeface="微软雅黑" panose="020B0503020204020204" pitchFamily="34" charset="-122"/>
              </a:rPr>
              <a:t>2021</a:t>
            </a:r>
            <a:r>
              <a:rPr lang="zh-CN" altLang="en-US" sz="2000" dirty="0">
                <a:solidFill>
                  <a:srgbClr val="346182"/>
                </a:solidFill>
                <a:latin typeface="微软雅黑" panose="020B0503020204020204" pitchFamily="34" charset="-122"/>
                <a:ea typeface="微软雅黑" panose="020B0503020204020204" pitchFamily="34" charset="-122"/>
              </a:rPr>
              <a:t>年以前关于</a:t>
            </a:r>
            <a:r>
              <a:rPr lang="en-US" altLang="zh-CN" sz="2000" dirty="0">
                <a:solidFill>
                  <a:srgbClr val="346182"/>
                </a:solidFill>
                <a:latin typeface="Times New Roman" panose="02020603050405020304" pitchFamily="18" charset="0"/>
                <a:ea typeface="微软雅黑" panose="020B0503020204020204" pitchFamily="34" charset="-122"/>
                <a:cs typeface="Times New Roman" panose="02020603050405020304" pitchFamily="18" charset="0"/>
              </a:rPr>
              <a:t>MM’X</a:t>
            </a:r>
            <a:r>
              <a:rPr lang="zh-CN" altLang="en-US" sz="2000" dirty="0">
                <a:solidFill>
                  <a:srgbClr val="346182"/>
                </a:solidFill>
                <a:latin typeface="微软雅黑" panose="020B0503020204020204" pitchFamily="34" charset="-122"/>
                <a:ea typeface="微软雅黑" panose="020B0503020204020204" pitchFamily="34" charset="-122"/>
              </a:rPr>
              <a:t>体系合金的科研成果：</a:t>
            </a:r>
            <a:r>
              <a:rPr lang="zh-CN" altLang="en-US" sz="2000" dirty="0">
                <a:solidFill>
                  <a:srgbClr val="FF0000"/>
                </a:solidFill>
                <a:latin typeface="微软雅黑" panose="020B0503020204020204" pitchFamily="34" charset="-122"/>
                <a:ea typeface="微软雅黑" panose="020B0503020204020204" pitchFamily="34" charset="-122"/>
              </a:rPr>
              <a:t>第一</a:t>
            </a:r>
            <a:r>
              <a:rPr lang="en-US" altLang="zh-CN" sz="20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共一</a:t>
            </a:r>
            <a:r>
              <a:rPr lang="en-US" altLang="zh-CN" sz="2000" dirty="0">
                <a:solidFill>
                  <a:srgbClr val="FF0000"/>
                </a:solidFill>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作者的文章</a:t>
            </a:r>
          </a:p>
        </p:txBody>
      </p:sp>
      <p:sp>
        <p:nvSpPr>
          <p:cNvPr id="5" name="文本框 4">
            <a:extLst>
              <a:ext uri="{FF2B5EF4-FFF2-40B4-BE49-F238E27FC236}">
                <a16:creationId xmlns:a16="http://schemas.microsoft.com/office/drawing/2014/main" id="{173EEB8A-03EE-4FE2-A8BE-D6BA97CE71C5}"/>
              </a:ext>
            </a:extLst>
          </p:cNvPr>
          <p:cNvSpPr txBox="1"/>
          <p:nvPr/>
        </p:nvSpPr>
        <p:spPr>
          <a:xfrm>
            <a:off x="124362" y="2633136"/>
            <a:ext cx="1783342" cy="1015663"/>
          </a:xfrm>
          <a:prstGeom prst="rect">
            <a:avLst/>
          </a:prstGeom>
          <a:noFill/>
        </p:spPr>
        <p:txBody>
          <a:bodyPr wrap="square" rtlCol="0">
            <a:spAutoFit/>
          </a:bodyPr>
          <a:lstStyle/>
          <a:p>
            <a:pPr algn="ctr"/>
            <a:r>
              <a:rPr lang="zh-CN" altLang="en-US" sz="2000" dirty="0">
                <a:solidFill>
                  <a:srgbClr val="346182"/>
                </a:solidFill>
                <a:latin typeface="微软雅黑" panose="020B0503020204020204" pitchFamily="34" charset="-122"/>
                <a:ea typeface="微软雅黑" panose="020B0503020204020204" pitchFamily="34" charset="-122"/>
              </a:rPr>
              <a:t>负热膨胀</a:t>
            </a:r>
            <a:r>
              <a:rPr lang="en-US" altLang="zh-CN" sz="2000" dirty="0">
                <a:solidFill>
                  <a:srgbClr val="346182"/>
                </a:solidFill>
                <a:latin typeface="微软雅黑" panose="020B0503020204020204" pitchFamily="34" charset="-122"/>
                <a:ea typeface="微软雅黑" panose="020B0503020204020204" pitchFamily="34" charset="-122"/>
              </a:rPr>
              <a:t>(NTE)</a:t>
            </a:r>
            <a:r>
              <a:rPr lang="zh-CN" altLang="en-US" sz="2000" dirty="0">
                <a:solidFill>
                  <a:srgbClr val="346182"/>
                </a:solidFill>
                <a:latin typeface="微软雅黑" panose="020B0503020204020204" pitchFamily="34" charset="-122"/>
                <a:ea typeface="微软雅黑" panose="020B0503020204020204" pitchFamily="34" charset="-122"/>
              </a:rPr>
              <a:t>与</a:t>
            </a:r>
            <a:endParaRPr lang="en-US" altLang="zh-CN" sz="2000" dirty="0">
              <a:solidFill>
                <a:srgbClr val="346182"/>
              </a:solidFill>
              <a:latin typeface="微软雅黑" panose="020B0503020204020204" pitchFamily="34" charset="-122"/>
              <a:ea typeface="微软雅黑" panose="020B0503020204020204" pitchFamily="34" charset="-122"/>
            </a:endParaRPr>
          </a:p>
          <a:p>
            <a:r>
              <a:rPr lang="zh-CN" altLang="en-US" sz="2000" dirty="0">
                <a:solidFill>
                  <a:srgbClr val="346182"/>
                </a:solidFill>
                <a:latin typeface="微软雅黑" panose="020B0503020204020204" pitchFamily="34" charset="-122"/>
                <a:ea typeface="微软雅黑" panose="020B0503020204020204" pitchFamily="34" charset="-122"/>
              </a:rPr>
              <a:t>零热膨胀</a:t>
            </a:r>
            <a:r>
              <a:rPr lang="en-US" altLang="zh-CN" sz="2000" dirty="0">
                <a:solidFill>
                  <a:srgbClr val="346182"/>
                </a:solidFill>
                <a:latin typeface="微软雅黑" panose="020B0503020204020204" pitchFamily="34" charset="-122"/>
                <a:ea typeface="微软雅黑" panose="020B0503020204020204" pitchFamily="34" charset="-122"/>
              </a:rPr>
              <a:t>(ZTE)</a:t>
            </a:r>
            <a:endParaRPr lang="zh-CN" altLang="en-US" sz="2000" dirty="0">
              <a:solidFill>
                <a:srgbClr val="346182"/>
              </a:solidFill>
              <a:latin typeface="微软雅黑" panose="020B0503020204020204" pitchFamily="34" charset="-122"/>
              <a:ea typeface="微软雅黑" panose="020B0503020204020204" pitchFamily="34" charset="-122"/>
            </a:endParaRPr>
          </a:p>
        </p:txBody>
      </p:sp>
      <p:grpSp>
        <p:nvGrpSpPr>
          <p:cNvPr id="32" name="组合 31">
            <a:extLst>
              <a:ext uri="{FF2B5EF4-FFF2-40B4-BE49-F238E27FC236}">
                <a16:creationId xmlns:a16="http://schemas.microsoft.com/office/drawing/2014/main" id="{AAD0D8F4-5DAB-4DDC-850B-AB3EF2E9409E}"/>
              </a:ext>
            </a:extLst>
          </p:cNvPr>
          <p:cNvGrpSpPr/>
          <p:nvPr/>
        </p:nvGrpSpPr>
        <p:grpSpPr>
          <a:xfrm>
            <a:off x="1907704" y="1844824"/>
            <a:ext cx="7163372" cy="4770537"/>
            <a:chOff x="1907704" y="1844824"/>
            <a:chExt cx="7163372" cy="4770537"/>
          </a:xfrm>
        </p:grpSpPr>
        <p:sp>
          <p:nvSpPr>
            <p:cNvPr id="27" name="文本框 26">
              <a:extLst>
                <a:ext uri="{FF2B5EF4-FFF2-40B4-BE49-F238E27FC236}">
                  <a16:creationId xmlns:a16="http://schemas.microsoft.com/office/drawing/2014/main" id="{CA6FFE6C-2687-4C1D-A7B2-E92B234FFD11}"/>
                </a:ext>
              </a:extLst>
            </p:cNvPr>
            <p:cNvSpPr txBox="1"/>
            <p:nvPr/>
          </p:nvSpPr>
          <p:spPr>
            <a:xfrm>
              <a:off x="2339752" y="1844824"/>
              <a:ext cx="6731324" cy="4770537"/>
            </a:xfrm>
            <a:prstGeom prst="rect">
              <a:avLst/>
            </a:prstGeom>
            <a:noFill/>
          </p:spPr>
          <p:txBody>
            <a:bodyPr wrap="square" rtlCol="0">
              <a:spAutoFit/>
            </a:bodyPr>
            <a:lstStyle/>
            <a:p>
              <a:r>
                <a:rPr lang="en-US" altLang="zh-CN" sz="2000" dirty="0">
                  <a:solidFill>
                    <a:srgbClr val="346182"/>
                  </a:solidFill>
                  <a:latin typeface="微软雅黑" panose="020B0503020204020204" pitchFamily="34" charset="-122"/>
                  <a:ea typeface="微软雅黑" panose="020B0503020204020204" pitchFamily="34" charset="-122"/>
                </a:rPr>
                <a:t>1. </a:t>
              </a:r>
              <a:r>
                <a:rPr lang="zh-CN" altLang="en-US" sz="2000" dirty="0">
                  <a:solidFill>
                    <a:srgbClr val="346182"/>
                  </a:solidFill>
                  <a:latin typeface="微软雅黑" panose="020B0503020204020204" pitchFamily="34" charset="-122"/>
                  <a:ea typeface="微软雅黑" panose="020B0503020204020204" pitchFamily="34" charset="-122"/>
                </a:rPr>
                <a:t>磁结构调控的织构以及巨大负热膨胀效应</a:t>
              </a:r>
              <a:endParaRPr lang="en-US" altLang="zh-CN" sz="2000" dirty="0">
                <a:solidFill>
                  <a:srgbClr val="346182"/>
                </a:solidFill>
                <a:latin typeface="微软雅黑" panose="020B0503020204020204" pitchFamily="34" charset="-122"/>
                <a:ea typeface="微软雅黑" panose="020B0503020204020204" pitchFamily="34" charset="-122"/>
              </a:endParaRPr>
            </a:p>
            <a:p>
              <a:r>
                <a:rPr lang="en-US" altLang="zh-CN" sz="2000" dirty="0">
                  <a:solidFill>
                    <a:srgbClr val="346182"/>
                  </a:solidFill>
                  <a:latin typeface="Times New Roman" panose="02020603050405020304" pitchFamily="18" charset="0"/>
                </a:rPr>
                <a:t>(</a:t>
              </a:r>
              <a:r>
                <a:rPr lang="en-US" altLang="zh-CN" sz="2400" b="1" i="1" dirty="0">
                  <a:solidFill>
                    <a:srgbClr val="FF0000"/>
                  </a:solidFill>
                  <a:latin typeface="Times New Roman" panose="02020603050405020304" pitchFamily="18" charset="0"/>
                </a:rPr>
                <a:t>Materials Horizons</a:t>
              </a:r>
              <a:r>
                <a:rPr lang="en-US" altLang="zh-CN" sz="2000" i="1" dirty="0">
                  <a:solidFill>
                    <a:srgbClr val="346182"/>
                  </a:solidFill>
                  <a:latin typeface="Times New Roman" panose="02020603050405020304" pitchFamily="18" charset="0"/>
                </a:rPr>
                <a:t>.</a:t>
              </a:r>
              <a:r>
                <a:rPr lang="en-US" altLang="zh-CN" sz="2000" dirty="0">
                  <a:solidFill>
                    <a:srgbClr val="346182"/>
                  </a:solidFill>
                  <a:latin typeface="Times New Roman" panose="02020603050405020304" pitchFamily="18" charset="0"/>
                </a:rPr>
                <a:t> </a:t>
              </a:r>
              <a:r>
                <a:rPr lang="en-US" altLang="zh-CN" sz="2000" b="1" dirty="0">
                  <a:solidFill>
                    <a:srgbClr val="346182"/>
                  </a:solidFill>
                  <a:latin typeface="Times New Roman" panose="02020603050405020304" pitchFamily="18" charset="0"/>
                </a:rPr>
                <a:t>2020,</a:t>
              </a:r>
              <a:r>
                <a:rPr lang="en-US" altLang="zh-CN" sz="2000" dirty="0">
                  <a:solidFill>
                    <a:srgbClr val="346182"/>
                  </a:solidFill>
                  <a:latin typeface="Times New Roman" panose="02020603050405020304" pitchFamily="18" charset="0"/>
                </a:rPr>
                <a:t> 7, 804-810.  </a:t>
              </a:r>
              <a:r>
                <a:rPr lang="en-US" altLang="zh-CN" sz="2400" b="1" dirty="0">
                  <a:solidFill>
                    <a:srgbClr val="FF0000"/>
                  </a:solidFill>
                  <a:latin typeface="Times New Roman" panose="02020603050405020304" pitchFamily="18" charset="0"/>
                </a:rPr>
                <a:t>IF:13.266</a:t>
              </a:r>
              <a:r>
                <a:rPr lang="en-US" altLang="zh-CN" sz="2000" dirty="0">
                  <a:solidFill>
                    <a:srgbClr val="346182"/>
                  </a:solidFill>
                  <a:latin typeface="Times New Roman" panose="02020603050405020304" pitchFamily="18" charset="0"/>
                </a:rPr>
                <a:t>)</a:t>
              </a:r>
            </a:p>
            <a:p>
              <a:endParaRPr lang="en-US" altLang="zh-CN" sz="2000" dirty="0">
                <a:solidFill>
                  <a:srgbClr val="346182"/>
                </a:solidFill>
                <a:latin typeface="微软雅黑" panose="020B0503020204020204" pitchFamily="34" charset="-122"/>
                <a:ea typeface="微软雅黑" panose="020B0503020204020204" pitchFamily="34" charset="-122"/>
              </a:endParaRPr>
            </a:p>
            <a:p>
              <a:r>
                <a:rPr lang="en-US" altLang="zh-CN" sz="2000" dirty="0">
                  <a:solidFill>
                    <a:srgbClr val="346182"/>
                  </a:solidFill>
                  <a:latin typeface="微软雅黑" panose="020B0503020204020204" pitchFamily="34" charset="-122"/>
                  <a:ea typeface="微软雅黑" panose="020B0503020204020204" pitchFamily="34" charset="-122"/>
                </a:rPr>
                <a:t>2.</a:t>
              </a:r>
              <a:r>
                <a:rPr lang="zh-CN" altLang="en-US" sz="2000" dirty="0">
                  <a:solidFill>
                    <a:srgbClr val="346182"/>
                  </a:solidFill>
                  <a:latin typeface="微软雅黑" panose="020B0503020204020204" pitchFamily="34" charset="-122"/>
                  <a:ea typeface="微软雅黑" panose="020B0503020204020204" pitchFamily="34" charset="-122"/>
                </a:rPr>
                <a:t>具有巨磁热效应的材料中的负热膨胀行为研究</a:t>
              </a:r>
              <a:endParaRPr lang="en-US" altLang="zh-CN" sz="2000" dirty="0">
                <a:solidFill>
                  <a:srgbClr val="346182"/>
                </a:solidFill>
                <a:latin typeface="微软雅黑" panose="020B0503020204020204" pitchFamily="34" charset="-122"/>
                <a:ea typeface="微软雅黑" panose="020B0503020204020204" pitchFamily="34" charset="-122"/>
              </a:endParaRPr>
            </a:p>
            <a:p>
              <a:r>
                <a:rPr lang="en-US" altLang="zh-CN" sz="2000" dirty="0">
                  <a:solidFill>
                    <a:srgbClr val="346182"/>
                  </a:solidFill>
                  <a:latin typeface="微软雅黑" panose="020B0503020204020204" pitchFamily="34" charset="-122"/>
                  <a:ea typeface="微软雅黑" panose="020B0503020204020204" pitchFamily="34" charset="-122"/>
                </a:rPr>
                <a:t>(</a:t>
              </a:r>
              <a:r>
                <a:rPr lang="en-US" altLang="zh-CN" sz="2000" b="1" i="1" dirty="0">
                  <a:solidFill>
                    <a:srgbClr val="FF0000"/>
                  </a:solidFill>
                  <a:latin typeface="Times New Roman" panose="02020603050405020304" pitchFamily="18" charset="0"/>
                </a:rPr>
                <a:t>Frontiers in Chemistry</a:t>
              </a:r>
              <a:r>
                <a:rPr lang="en-US" altLang="zh-CN" sz="2000" dirty="0">
                  <a:solidFill>
                    <a:srgbClr val="346182"/>
                  </a:solidFill>
                  <a:latin typeface="Times New Roman" panose="02020603050405020304" pitchFamily="18" charset="0"/>
                </a:rPr>
                <a:t>. </a:t>
              </a:r>
              <a:r>
                <a:rPr lang="en-US" altLang="zh-CN" sz="2000" b="1" dirty="0">
                  <a:solidFill>
                    <a:srgbClr val="346182"/>
                  </a:solidFill>
                  <a:latin typeface="Times New Roman" panose="02020603050405020304" pitchFamily="18" charset="0"/>
                </a:rPr>
                <a:t>2018</a:t>
              </a:r>
              <a:r>
                <a:rPr lang="en-US" altLang="zh-CN" sz="2000" dirty="0">
                  <a:solidFill>
                    <a:srgbClr val="346182"/>
                  </a:solidFill>
                  <a:latin typeface="Times New Roman" panose="02020603050405020304" pitchFamily="18" charset="0"/>
                </a:rPr>
                <a:t>, 6: 438 </a:t>
              </a:r>
              <a:r>
                <a:rPr lang="en-US" altLang="zh-CN" sz="2000" b="1" dirty="0">
                  <a:solidFill>
                    <a:srgbClr val="FF0000"/>
                  </a:solidFill>
                  <a:latin typeface="Times New Roman" panose="02020603050405020304" pitchFamily="18" charset="0"/>
                </a:rPr>
                <a:t>IF:5.211</a:t>
              </a:r>
              <a:r>
                <a:rPr lang="en-US" altLang="zh-CN" sz="2000" dirty="0">
                  <a:solidFill>
                    <a:srgbClr val="346182"/>
                  </a:solidFill>
                  <a:latin typeface="微软雅黑" panose="020B0503020204020204" pitchFamily="34" charset="-122"/>
                  <a:ea typeface="微软雅黑" panose="020B0503020204020204" pitchFamily="34" charset="-122"/>
                </a:rPr>
                <a:t>)</a:t>
              </a:r>
            </a:p>
            <a:p>
              <a:endParaRPr lang="en-US" altLang="zh-CN" sz="2000" dirty="0">
                <a:solidFill>
                  <a:srgbClr val="346182"/>
                </a:solidFill>
                <a:latin typeface="微软雅黑" panose="020B0503020204020204" pitchFamily="34" charset="-122"/>
                <a:ea typeface="微软雅黑" panose="020B0503020204020204" pitchFamily="34" charset="-122"/>
              </a:endParaRPr>
            </a:p>
            <a:p>
              <a:r>
                <a:rPr lang="en-US" altLang="zh-CN" sz="2000" dirty="0">
                  <a:solidFill>
                    <a:srgbClr val="346182"/>
                  </a:solidFill>
                  <a:latin typeface="微软雅黑" panose="020B0503020204020204" pitchFamily="34" charset="-122"/>
                  <a:ea typeface="微软雅黑" panose="020B0503020204020204" pitchFamily="34" charset="-122"/>
                </a:rPr>
                <a:t>3. </a:t>
              </a:r>
              <a:r>
                <a:rPr lang="en-US" altLang="zh-CN" sz="2000" dirty="0" err="1">
                  <a:solidFill>
                    <a:srgbClr val="346182"/>
                  </a:solidFill>
                  <a:latin typeface="微软雅黑" panose="020B0503020204020204" pitchFamily="34" charset="-122"/>
                  <a:ea typeface="微软雅黑" panose="020B0503020204020204" pitchFamily="34" charset="-122"/>
                </a:rPr>
                <a:t>MnCoGeIn</a:t>
              </a:r>
              <a:r>
                <a:rPr lang="zh-CN" altLang="en-US" sz="2000" dirty="0">
                  <a:solidFill>
                    <a:srgbClr val="346182"/>
                  </a:solidFill>
                  <a:latin typeface="微软雅黑" panose="020B0503020204020204" pitchFamily="34" charset="-122"/>
                  <a:ea typeface="微软雅黑" panose="020B0503020204020204" pitchFamily="34" charset="-122"/>
                </a:rPr>
                <a:t>合金自补偿效应实现的超低热膨胀行为</a:t>
              </a:r>
              <a:endParaRPr lang="en-US" altLang="zh-CN" sz="2000" dirty="0">
                <a:solidFill>
                  <a:srgbClr val="346182"/>
                </a:solidFill>
                <a:latin typeface="微软雅黑" panose="020B0503020204020204" pitchFamily="34" charset="-122"/>
                <a:ea typeface="微软雅黑" panose="020B0503020204020204" pitchFamily="34" charset="-122"/>
              </a:endParaRPr>
            </a:p>
            <a:p>
              <a:r>
                <a:rPr lang="en-US" altLang="zh-CN" sz="2000" dirty="0">
                  <a:solidFill>
                    <a:srgbClr val="346182"/>
                  </a:solidFill>
                  <a:latin typeface="Times New Roman" panose="02020603050405020304" pitchFamily="18" charset="0"/>
                </a:rPr>
                <a:t>(</a:t>
              </a:r>
              <a:r>
                <a:rPr lang="en-US" altLang="zh-CN" sz="2000" b="1" i="1" dirty="0">
                  <a:solidFill>
                    <a:srgbClr val="FF0000"/>
                  </a:solidFill>
                  <a:latin typeface="Times New Roman" panose="02020603050405020304" pitchFamily="18" charset="0"/>
                </a:rPr>
                <a:t>APL Materials</a:t>
              </a:r>
              <a:r>
                <a:rPr lang="en-US" altLang="zh-CN" sz="2000" i="1" dirty="0">
                  <a:solidFill>
                    <a:srgbClr val="346182"/>
                  </a:solidFill>
                  <a:latin typeface="Times New Roman" panose="02020603050405020304" pitchFamily="18" charset="0"/>
                </a:rPr>
                <a:t>.</a:t>
              </a:r>
              <a:r>
                <a:rPr lang="en-US" altLang="zh-CN" sz="2000" dirty="0">
                  <a:solidFill>
                    <a:srgbClr val="346182"/>
                  </a:solidFill>
                  <a:latin typeface="Times New Roman" panose="02020603050405020304" pitchFamily="18" charset="0"/>
                </a:rPr>
                <a:t> </a:t>
              </a:r>
              <a:r>
                <a:rPr lang="en-US" altLang="zh-CN" sz="2000" b="1" dirty="0">
                  <a:solidFill>
                    <a:srgbClr val="346182"/>
                  </a:solidFill>
                  <a:latin typeface="Times New Roman" panose="02020603050405020304" pitchFamily="18" charset="0"/>
                </a:rPr>
                <a:t>2017,</a:t>
              </a:r>
              <a:r>
                <a:rPr lang="en-US" altLang="zh-CN" sz="2000" dirty="0">
                  <a:solidFill>
                    <a:srgbClr val="346182"/>
                  </a:solidFill>
                  <a:latin typeface="Times New Roman" panose="02020603050405020304" pitchFamily="18" charset="0"/>
                </a:rPr>
                <a:t> 5, 106102 </a:t>
              </a:r>
              <a:r>
                <a:rPr lang="en-US" altLang="zh-CN" sz="2000" b="1" dirty="0">
                  <a:solidFill>
                    <a:srgbClr val="FF0000"/>
                  </a:solidFill>
                  <a:latin typeface="Times New Roman" panose="02020603050405020304" pitchFamily="18" charset="0"/>
                </a:rPr>
                <a:t>IF:5.096</a:t>
              </a:r>
              <a:r>
                <a:rPr lang="en-US" altLang="zh-CN" sz="2000" dirty="0">
                  <a:solidFill>
                    <a:srgbClr val="346182"/>
                  </a:solidFill>
                  <a:latin typeface="Times New Roman" panose="02020603050405020304" pitchFamily="18" charset="0"/>
                </a:rPr>
                <a:t>)</a:t>
              </a:r>
              <a:endParaRPr lang="en-US" altLang="zh-CN" sz="2000" dirty="0">
                <a:solidFill>
                  <a:srgbClr val="346182"/>
                </a:solidFill>
                <a:latin typeface="微软雅黑" panose="020B0503020204020204" pitchFamily="34" charset="-122"/>
                <a:ea typeface="微软雅黑" panose="020B0503020204020204" pitchFamily="34" charset="-122"/>
              </a:endParaRPr>
            </a:p>
            <a:p>
              <a:endParaRPr lang="en-US" altLang="zh-CN" sz="2000" dirty="0">
                <a:solidFill>
                  <a:srgbClr val="346182"/>
                </a:solidFill>
                <a:latin typeface="微软雅黑" panose="020B0503020204020204" pitchFamily="34" charset="-122"/>
                <a:ea typeface="微软雅黑" panose="020B0503020204020204" pitchFamily="34" charset="-122"/>
              </a:endParaRPr>
            </a:p>
            <a:p>
              <a:endParaRPr lang="en-US" altLang="zh-CN" sz="2000" dirty="0">
                <a:solidFill>
                  <a:srgbClr val="346182"/>
                </a:solidFill>
                <a:latin typeface="微软雅黑" panose="020B0503020204020204" pitchFamily="34" charset="-122"/>
                <a:ea typeface="微软雅黑" panose="020B0503020204020204" pitchFamily="34" charset="-122"/>
              </a:endParaRPr>
            </a:p>
            <a:p>
              <a:r>
                <a:rPr lang="en-US" altLang="zh-CN" sz="2000" dirty="0">
                  <a:solidFill>
                    <a:srgbClr val="346182"/>
                  </a:solidFill>
                  <a:latin typeface="微软雅黑" panose="020B0503020204020204" pitchFamily="34" charset="-122"/>
                  <a:ea typeface="微软雅黑" panose="020B0503020204020204" pitchFamily="34" charset="-122"/>
                </a:rPr>
                <a:t>4. </a:t>
              </a:r>
              <a:r>
                <a:rPr lang="zh-CN" altLang="en-US" sz="2000" dirty="0">
                  <a:solidFill>
                    <a:srgbClr val="346182"/>
                  </a:solidFill>
                  <a:latin typeface="微软雅黑" panose="020B0503020204020204" pitchFamily="34" charset="-122"/>
                  <a:ea typeface="微软雅黑" panose="020B0503020204020204" pitchFamily="34" charset="-122"/>
                </a:rPr>
                <a:t>静水压调控的磁</a:t>
              </a:r>
              <a:r>
                <a:rPr lang="en-US" altLang="zh-CN" sz="2000" dirty="0">
                  <a:solidFill>
                    <a:srgbClr val="346182"/>
                  </a:solidFill>
                  <a:latin typeface="微软雅黑" panose="020B0503020204020204" pitchFamily="34" charset="-122"/>
                  <a:ea typeface="微软雅黑" panose="020B0503020204020204" pitchFamily="34" charset="-122"/>
                </a:rPr>
                <a:t>-</a:t>
              </a:r>
              <a:r>
                <a:rPr lang="zh-CN" altLang="en-US" sz="2000" dirty="0">
                  <a:solidFill>
                    <a:srgbClr val="346182"/>
                  </a:solidFill>
                  <a:latin typeface="微软雅黑" panose="020B0503020204020204" pitchFamily="34" charset="-122"/>
                  <a:ea typeface="微软雅黑" panose="020B0503020204020204" pitchFamily="34" charset="-122"/>
                </a:rPr>
                <a:t>结构相变以及磁热效应</a:t>
              </a:r>
              <a:endParaRPr lang="en-US" altLang="zh-CN" sz="2000" dirty="0">
                <a:solidFill>
                  <a:srgbClr val="346182"/>
                </a:solidFill>
                <a:latin typeface="微软雅黑" panose="020B0503020204020204" pitchFamily="34" charset="-122"/>
                <a:ea typeface="微软雅黑" panose="020B0503020204020204" pitchFamily="34" charset="-122"/>
              </a:endParaRPr>
            </a:p>
            <a:p>
              <a:r>
                <a:rPr lang="en-US" altLang="zh-CN" sz="2000" dirty="0">
                  <a:solidFill>
                    <a:srgbClr val="346182"/>
                  </a:solidFill>
                  <a:latin typeface="Times New Roman" panose="02020603050405020304" pitchFamily="18" charset="0"/>
                </a:rPr>
                <a:t>(</a:t>
              </a:r>
              <a:r>
                <a:rPr lang="en-US" altLang="zh-CN" sz="2000" b="1" i="1" dirty="0">
                  <a:solidFill>
                    <a:srgbClr val="FF0000"/>
                  </a:solidFill>
                  <a:latin typeface="Times New Roman" panose="02020603050405020304" pitchFamily="18" charset="0"/>
                </a:rPr>
                <a:t>Journal of Applied Physics</a:t>
              </a:r>
              <a:r>
                <a:rPr lang="en-US" altLang="zh-CN" sz="2000" i="1" dirty="0">
                  <a:solidFill>
                    <a:srgbClr val="346182"/>
                  </a:solidFill>
                  <a:latin typeface="Times New Roman" panose="02020603050405020304" pitchFamily="18" charset="0"/>
                </a:rPr>
                <a:t>.</a:t>
              </a:r>
              <a:r>
                <a:rPr lang="en-US" altLang="zh-CN" sz="2000" dirty="0">
                  <a:solidFill>
                    <a:srgbClr val="346182"/>
                  </a:solidFill>
                  <a:latin typeface="Times New Roman" panose="02020603050405020304" pitchFamily="18" charset="0"/>
                </a:rPr>
                <a:t> </a:t>
              </a:r>
              <a:r>
                <a:rPr lang="en-US" altLang="zh-CN" sz="2000" b="1" dirty="0">
                  <a:solidFill>
                    <a:srgbClr val="346182"/>
                  </a:solidFill>
                  <a:latin typeface="Times New Roman" panose="02020603050405020304" pitchFamily="18" charset="0"/>
                </a:rPr>
                <a:t>2020,</a:t>
              </a:r>
              <a:r>
                <a:rPr lang="en-US" altLang="zh-CN" sz="2000" dirty="0">
                  <a:solidFill>
                    <a:srgbClr val="346182"/>
                  </a:solidFill>
                  <a:latin typeface="Times New Roman" panose="02020603050405020304" pitchFamily="18" charset="0"/>
                </a:rPr>
                <a:t> 127, 133905</a:t>
              </a:r>
              <a:r>
                <a:rPr lang="en-US" altLang="zh-CN" sz="2000" b="1" dirty="0">
                  <a:solidFill>
                    <a:srgbClr val="FF0000"/>
                  </a:solidFill>
                  <a:latin typeface="Times New Roman" panose="02020603050405020304" pitchFamily="18" charset="0"/>
                </a:rPr>
                <a:t> IF:2.546</a:t>
              </a:r>
              <a:r>
                <a:rPr lang="en-US" altLang="zh-CN" sz="2000" dirty="0">
                  <a:solidFill>
                    <a:srgbClr val="346182"/>
                  </a:solidFill>
                  <a:latin typeface="Times New Roman" panose="02020603050405020304" pitchFamily="18" charset="0"/>
                </a:rPr>
                <a:t>)</a:t>
              </a:r>
              <a:endParaRPr lang="en-US" altLang="zh-CN" sz="2000" dirty="0">
                <a:solidFill>
                  <a:srgbClr val="346182"/>
                </a:solidFill>
                <a:latin typeface="微软雅黑" panose="020B0503020204020204" pitchFamily="34" charset="-122"/>
                <a:ea typeface="微软雅黑" panose="020B0503020204020204" pitchFamily="34" charset="-122"/>
              </a:endParaRPr>
            </a:p>
            <a:p>
              <a:endParaRPr lang="en-US" altLang="zh-CN" sz="2000" dirty="0">
                <a:solidFill>
                  <a:srgbClr val="346182"/>
                </a:solidFill>
                <a:latin typeface="微软雅黑" panose="020B0503020204020204" pitchFamily="34" charset="-122"/>
                <a:ea typeface="微软雅黑" panose="020B0503020204020204" pitchFamily="34" charset="-122"/>
              </a:endParaRPr>
            </a:p>
            <a:p>
              <a:r>
                <a:rPr lang="en-US" altLang="zh-CN" sz="2000" dirty="0">
                  <a:solidFill>
                    <a:srgbClr val="346182"/>
                  </a:solidFill>
                  <a:latin typeface="微软雅黑" panose="020B0503020204020204" pitchFamily="34" charset="-122"/>
                  <a:ea typeface="微软雅黑" panose="020B0503020204020204" pitchFamily="34" charset="-122"/>
                </a:rPr>
                <a:t>5. </a:t>
              </a:r>
              <a:r>
                <a:rPr lang="zh-CN" altLang="en-US" sz="2000" dirty="0">
                  <a:solidFill>
                    <a:srgbClr val="346182"/>
                  </a:solidFill>
                  <a:latin typeface="微软雅黑" panose="020B0503020204020204" pitchFamily="34" charset="-122"/>
                  <a:ea typeface="微软雅黑" panose="020B0503020204020204" pitchFamily="34" charset="-122"/>
                </a:rPr>
                <a:t>颗粒度依赖的磁</a:t>
              </a:r>
              <a:r>
                <a:rPr lang="en-US" altLang="zh-CN" sz="2000" dirty="0">
                  <a:solidFill>
                    <a:srgbClr val="346182"/>
                  </a:solidFill>
                  <a:latin typeface="微软雅黑" panose="020B0503020204020204" pitchFamily="34" charset="-122"/>
                  <a:ea typeface="微软雅黑" panose="020B0503020204020204" pitchFamily="34" charset="-122"/>
                </a:rPr>
                <a:t>-</a:t>
              </a:r>
              <a:r>
                <a:rPr lang="zh-CN" altLang="en-US" sz="2000" dirty="0">
                  <a:solidFill>
                    <a:srgbClr val="346182"/>
                  </a:solidFill>
                  <a:latin typeface="微软雅黑" panose="020B0503020204020204" pitchFamily="34" charset="-122"/>
                  <a:ea typeface="微软雅黑" panose="020B0503020204020204" pitchFamily="34" charset="-122"/>
                </a:rPr>
                <a:t>结构耦合及磁热效应</a:t>
              </a:r>
              <a:endParaRPr lang="en-US" altLang="zh-CN" sz="2000" dirty="0">
                <a:solidFill>
                  <a:srgbClr val="346182"/>
                </a:solidFill>
                <a:latin typeface="微软雅黑" panose="020B0503020204020204" pitchFamily="34" charset="-122"/>
                <a:ea typeface="微软雅黑" panose="020B0503020204020204" pitchFamily="34" charset="-122"/>
              </a:endParaRPr>
            </a:p>
            <a:p>
              <a:r>
                <a:rPr lang="en-US" altLang="zh-CN" sz="2000" dirty="0">
                  <a:solidFill>
                    <a:srgbClr val="346182"/>
                  </a:solidFill>
                  <a:latin typeface="Times New Roman" panose="02020603050405020304" pitchFamily="18" charset="0"/>
                </a:rPr>
                <a:t>(</a:t>
              </a:r>
              <a:r>
                <a:rPr lang="en-US" altLang="zh-CN" sz="2000" b="1" i="1" dirty="0">
                  <a:solidFill>
                    <a:srgbClr val="FF0000"/>
                  </a:solidFill>
                  <a:latin typeface="Times New Roman" panose="02020603050405020304" pitchFamily="18" charset="0"/>
                  <a:cs typeface="Times New Roman" panose="02020603050405020304" pitchFamily="18" charset="0"/>
                </a:rPr>
                <a:t>Scientific Reports</a:t>
              </a:r>
              <a:r>
                <a:rPr lang="en-US" altLang="zh-CN" sz="2000" dirty="0">
                  <a:solidFill>
                    <a:srgbClr val="346182"/>
                  </a:solidFill>
                  <a:latin typeface="Times New Roman" panose="02020603050405020304" pitchFamily="18" charset="0"/>
                  <a:cs typeface="Times New Roman" panose="02020603050405020304" pitchFamily="18" charset="0"/>
                </a:rPr>
                <a:t>. </a:t>
              </a:r>
              <a:r>
                <a:rPr lang="en-US" altLang="zh-CN" sz="2000" b="1" dirty="0">
                  <a:solidFill>
                    <a:srgbClr val="346182"/>
                  </a:solidFill>
                  <a:latin typeface="Times New Roman" panose="02020603050405020304" pitchFamily="18" charset="0"/>
                  <a:cs typeface="Times New Roman" panose="02020603050405020304" pitchFamily="18" charset="0"/>
                </a:rPr>
                <a:t>2016</a:t>
              </a:r>
              <a:r>
                <a:rPr lang="en-US" altLang="zh-CN" sz="2000" dirty="0">
                  <a:solidFill>
                    <a:srgbClr val="346182"/>
                  </a:solidFill>
                  <a:latin typeface="Times New Roman" panose="02020603050405020304" pitchFamily="18" charset="0"/>
                  <a:cs typeface="Times New Roman" panose="02020603050405020304" pitchFamily="18" charset="0"/>
                </a:rPr>
                <a:t>, 6, 20993 </a:t>
              </a:r>
              <a:r>
                <a:rPr lang="en-US" altLang="zh-CN" sz="2000" b="1" dirty="0">
                  <a:solidFill>
                    <a:srgbClr val="FF0000"/>
                  </a:solidFill>
                  <a:latin typeface="Times New Roman" panose="02020603050405020304" pitchFamily="18" charset="0"/>
                </a:rPr>
                <a:t>IF:4.379</a:t>
              </a:r>
              <a:r>
                <a:rPr lang="en-US" altLang="zh-CN" sz="2000" dirty="0">
                  <a:solidFill>
                    <a:srgbClr val="346182"/>
                  </a:solidFill>
                  <a:latin typeface="Times New Roman" panose="02020603050405020304" pitchFamily="18" charset="0"/>
                </a:rPr>
                <a:t>)</a:t>
              </a:r>
              <a:endParaRPr lang="en-US" altLang="zh-CN" sz="2000" dirty="0">
                <a:solidFill>
                  <a:srgbClr val="346182"/>
                </a:solidFill>
                <a:latin typeface="微软雅黑" panose="020B0503020204020204" pitchFamily="34" charset="-122"/>
                <a:ea typeface="微软雅黑" panose="020B0503020204020204" pitchFamily="34" charset="-122"/>
              </a:endParaRPr>
            </a:p>
          </p:txBody>
        </p:sp>
        <p:sp>
          <p:nvSpPr>
            <p:cNvPr id="3" name="左大括号 2">
              <a:extLst>
                <a:ext uri="{FF2B5EF4-FFF2-40B4-BE49-F238E27FC236}">
                  <a16:creationId xmlns:a16="http://schemas.microsoft.com/office/drawing/2014/main" id="{F20EFB66-13EF-4A6A-8D5B-65CA54B0E4A6}"/>
                </a:ext>
              </a:extLst>
            </p:cNvPr>
            <p:cNvSpPr/>
            <p:nvPr/>
          </p:nvSpPr>
          <p:spPr>
            <a:xfrm>
              <a:off x="1907704" y="1844824"/>
              <a:ext cx="432048" cy="2592288"/>
            </a:xfrm>
            <a:prstGeom prst="leftBrace">
              <a:avLst/>
            </a:prstGeom>
            <a:ln w="28575">
              <a:solidFill>
                <a:srgbClr val="3461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左大括号 28">
              <a:extLst>
                <a:ext uri="{FF2B5EF4-FFF2-40B4-BE49-F238E27FC236}">
                  <a16:creationId xmlns:a16="http://schemas.microsoft.com/office/drawing/2014/main" id="{A3E8F1C3-DA41-43EC-9818-880503616419}"/>
                </a:ext>
              </a:extLst>
            </p:cNvPr>
            <p:cNvSpPr/>
            <p:nvPr/>
          </p:nvSpPr>
          <p:spPr>
            <a:xfrm>
              <a:off x="1907704" y="4991157"/>
              <a:ext cx="432048" cy="1540521"/>
            </a:xfrm>
            <a:prstGeom prst="leftBrace">
              <a:avLst/>
            </a:prstGeom>
            <a:ln w="28575">
              <a:solidFill>
                <a:srgbClr val="34618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31" name="文本框 30">
            <a:extLst>
              <a:ext uri="{FF2B5EF4-FFF2-40B4-BE49-F238E27FC236}">
                <a16:creationId xmlns:a16="http://schemas.microsoft.com/office/drawing/2014/main" id="{A7DB4E96-3258-4E96-A443-E87CC02800DF}"/>
              </a:ext>
            </a:extLst>
          </p:cNvPr>
          <p:cNvSpPr txBox="1"/>
          <p:nvPr/>
        </p:nvSpPr>
        <p:spPr>
          <a:xfrm>
            <a:off x="29252" y="5561363"/>
            <a:ext cx="1878452" cy="400110"/>
          </a:xfrm>
          <a:prstGeom prst="rect">
            <a:avLst/>
          </a:prstGeom>
          <a:noFill/>
        </p:spPr>
        <p:txBody>
          <a:bodyPr wrap="square">
            <a:spAutoFit/>
          </a:bodyPr>
          <a:lstStyle/>
          <a:p>
            <a:r>
              <a:rPr lang="zh-CN" altLang="en-US" sz="2000" dirty="0">
                <a:solidFill>
                  <a:srgbClr val="346182"/>
                </a:solidFill>
                <a:latin typeface="微软雅黑" panose="020B0503020204020204" pitchFamily="34" charset="-122"/>
                <a:ea typeface="微软雅黑" panose="020B0503020204020204" pitchFamily="34" charset="-122"/>
              </a:rPr>
              <a:t>磁热效应</a:t>
            </a:r>
            <a:r>
              <a:rPr lang="en-US" altLang="zh-CN" sz="2000" dirty="0">
                <a:solidFill>
                  <a:srgbClr val="346182"/>
                </a:solidFill>
                <a:latin typeface="微软雅黑" panose="020B0503020204020204" pitchFamily="34" charset="-122"/>
                <a:ea typeface="微软雅黑" panose="020B0503020204020204" pitchFamily="34" charset="-122"/>
              </a:rPr>
              <a:t>(MCE)</a:t>
            </a:r>
            <a:endParaRPr lang="zh-CN" altLang="en-US" sz="2000" dirty="0">
              <a:solidFill>
                <a:srgbClr val="346182"/>
              </a:solidFill>
              <a:latin typeface="微软雅黑" panose="020B0503020204020204" pitchFamily="34" charset="-122"/>
              <a:ea typeface="微软雅黑" panose="020B0503020204020204" pitchFamily="34" charset="-122"/>
            </a:endParaRPr>
          </a:p>
        </p:txBody>
      </p:sp>
      <p:sp>
        <p:nvSpPr>
          <p:cNvPr id="6" name="矩形: 圆角 5">
            <a:extLst>
              <a:ext uri="{FF2B5EF4-FFF2-40B4-BE49-F238E27FC236}">
                <a16:creationId xmlns:a16="http://schemas.microsoft.com/office/drawing/2014/main" id="{69B296BD-B3AC-48B4-8607-890B544C5B29}"/>
              </a:ext>
            </a:extLst>
          </p:cNvPr>
          <p:cNvSpPr/>
          <p:nvPr/>
        </p:nvSpPr>
        <p:spPr>
          <a:xfrm>
            <a:off x="2339752" y="1844824"/>
            <a:ext cx="6048672" cy="7883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886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796570" y="787717"/>
            <a:ext cx="78973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平行四边形 7"/>
          <p:cNvSpPr/>
          <p:nvPr/>
        </p:nvSpPr>
        <p:spPr>
          <a:xfrm>
            <a:off x="361594" y="316056"/>
            <a:ext cx="1038811"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41"/>
          <p:cNvSpPr txBox="1"/>
          <p:nvPr/>
        </p:nvSpPr>
        <p:spPr>
          <a:xfrm>
            <a:off x="370687" y="294028"/>
            <a:ext cx="1020626"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2</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24" name="图片 23">
            <a:extLst>
              <a:ext uri="{FF2B5EF4-FFF2-40B4-BE49-F238E27FC236}">
                <a16:creationId xmlns:a16="http://schemas.microsoft.com/office/drawing/2014/main" id="{1C434703-B9FB-4E0F-9290-327D04B98A29}"/>
              </a:ext>
            </a:extLst>
          </p:cNvPr>
          <p:cNvPicPr>
            <a:picLocks noChangeAspect="1"/>
          </p:cNvPicPr>
          <p:nvPr/>
        </p:nvPicPr>
        <p:blipFill>
          <a:blip r:embed="rId3"/>
          <a:stretch>
            <a:fillRect/>
          </a:stretch>
        </p:blipFill>
        <p:spPr>
          <a:xfrm>
            <a:off x="5418557" y="1962756"/>
            <a:ext cx="2833102" cy="3754649"/>
          </a:xfrm>
          <a:prstGeom prst="rect">
            <a:avLst/>
          </a:prstGeom>
        </p:spPr>
      </p:pic>
      <p:pic>
        <p:nvPicPr>
          <p:cNvPr id="25" name="图片 24">
            <a:extLst>
              <a:ext uri="{FF2B5EF4-FFF2-40B4-BE49-F238E27FC236}">
                <a16:creationId xmlns:a16="http://schemas.microsoft.com/office/drawing/2014/main" id="{FC79C121-BFA2-44AD-89A5-A59EAEBD78D8}"/>
              </a:ext>
            </a:extLst>
          </p:cNvPr>
          <p:cNvPicPr>
            <a:picLocks noChangeAspect="1"/>
          </p:cNvPicPr>
          <p:nvPr/>
        </p:nvPicPr>
        <p:blipFill>
          <a:blip r:embed="rId4"/>
          <a:stretch>
            <a:fillRect/>
          </a:stretch>
        </p:blipFill>
        <p:spPr>
          <a:xfrm>
            <a:off x="444771" y="1492364"/>
            <a:ext cx="3970990" cy="1822641"/>
          </a:xfrm>
          <a:prstGeom prst="rect">
            <a:avLst/>
          </a:prstGeom>
        </p:spPr>
      </p:pic>
      <p:sp>
        <p:nvSpPr>
          <p:cNvPr id="27" name="文本框 26">
            <a:extLst>
              <a:ext uri="{FF2B5EF4-FFF2-40B4-BE49-F238E27FC236}">
                <a16:creationId xmlns:a16="http://schemas.microsoft.com/office/drawing/2014/main" id="{443FF5F2-3A8B-4E88-98D5-9CF8E5D669EF}"/>
              </a:ext>
            </a:extLst>
          </p:cNvPr>
          <p:cNvSpPr txBox="1"/>
          <p:nvPr/>
        </p:nvSpPr>
        <p:spPr>
          <a:xfrm>
            <a:off x="4734984" y="1354358"/>
            <a:ext cx="4288777" cy="584775"/>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Materials Horizons</a:t>
            </a:r>
            <a:r>
              <a:rPr lang="en-US" altLang="zh-CN" sz="2000" dirty="0">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 </a:t>
            </a:r>
            <a:r>
              <a:rPr lang="en-US" altLang="zh-CN" sz="3200" b="1" dirty="0">
                <a:solidFill>
                  <a:srgbClr val="FF0000"/>
                </a:solidFill>
                <a:latin typeface="Times New Roman" panose="02020603050405020304" pitchFamily="18" charset="0"/>
                <a:cs typeface="Times New Roman" panose="02020603050405020304" pitchFamily="18" charset="0"/>
              </a:rPr>
              <a:t>IF: 13.266</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6F589136-1E2C-4509-9BEF-970082A8714B}"/>
              </a:ext>
            </a:extLst>
          </p:cNvPr>
          <p:cNvSpPr txBox="1"/>
          <p:nvPr/>
        </p:nvSpPr>
        <p:spPr>
          <a:xfrm>
            <a:off x="1454967" y="6024275"/>
            <a:ext cx="599846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由于内容的新颖以及成果的突出，</a:t>
            </a:r>
            <a:r>
              <a:rPr lang="zh-CN" altLang="en-US" b="1" dirty="0">
                <a:solidFill>
                  <a:srgbClr val="FF0000"/>
                </a:solidFill>
                <a:latin typeface="微软雅黑" panose="020B0503020204020204" pitchFamily="34" charset="-122"/>
                <a:ea typeface="微软雅黑" panose="020B0503020204020204" pitchFamily="34" charset="-122"/>
              </a:rPr>
              <a:t>被编辑选为</a:t>
            </a:r>
            <a:r>
              <a:rPr lang="en-US" altLang="zh-CN" b="1" dirty="0" err="1">
                <a:solidFill>
                  <a:srgbClr val="FF0000"/>
                </a:solidFill>
                <a:latin typeface="微软雅黑" panose="020B0503020204020204" pitchFamily="34" charset="-122"/>
                <a:ea typeface="微软雅黑" panose="020B0503020204020204" pitchFamily="34" charset="-122"/>
              </a:rPr>
              <a:t>backcover</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41D1BA72-C2BB-44BA-83F2-D96E29004934}"/>
              </a:ext>
            </a:extLst>
          </p:cNvPr>
          <p:cNvSpPr/>
          <p:nvPr/>
        </p:nvSpPr>
        <p:spPr>
          <a:xfrm>
            <a:off x="5795948" y="6425903"/>
            <a:ext cx="3373488" cy="400110"/>
          </a:xfrm>
          <a:prstGeom prst="rect">
            <a:avLst/>
          </a:prstGeom>
        </p:spPr>
        <p:txBody>
          <a:bodyPr wrap="none">
            <a:spAutoFit/>
          </a:bodyPr>
          <a:lstStyle/>
          <a:p>
            <a:r>
              <a:rPr lang="en-US" altLang="zh-CN" sz="2000" i="1" dirty="0">
                <a:solidFill>
                  <a:srgbClr val="FF0000"/>
                </a:solidFill>
                <a:latin typeface="Times New Roman" panose="02020603050405020304" pitchFamily="18" charset="0"/>
              </a:rPr>
              <a:t>Mater. </a:t>
            </a:r>
            <a:r>
              <a:rPr lang="en-US" altLang="zh-CN" sz="2000" i="1" dirty="0" err="1">
                <a:solidFill>
                  <a:srgbClr val="FF0000"/>
                </a:solidFill>
                <a:latin typeface="Times New Roman" panose="02020603050405020304" pitchFamily="18" charset="0"/>
              </a:rPr>
              <a:t>Horiz</a:t>
            </a:r>
            <a:r>
              <a:rPr lang="en-US" altLang="zh-CN" sz="2000" i="1" dirty="0">
                <a:solidFill>
                  <a:srgbClr val="FF0000"/>
                </a:solidFill>
                <a:latin typeface="Times New Roman" panose="02020603050405020304" pitchFamily="18" charset="0"/>
              </a:rPr>
              <a:t>.</a:t>
            </a:r>
            <a:r>
              <a:rPr lang="en-US" altLang="zh-CN" sz="2000" dirty="0">
                <a:latin typeface="Times New Roman" panose="02020603050405020304" pitchFamily="18" charset="0"/>
              </a:rPr>
              <a:t> </a:t>
            </a:r>
            <a:r>
              <a:rPr lang="en-US" altLang="zh-CN" sz="2000" b="1" dirty="0">
                <a:latin typeface="Times New Roman" panose="02020603050405020304" pitchFamily="18" charset="0"/>
              </a:rPr>
              <a:t>2020,</a:t>
            </a:r>
            <a:r>
              <a:rPr lang="en-US" altLang="zh-CN" sz="2000" dirty="0">
                <a:latin typeface="Times New Roman" panose="02020603050405020304" pitchFamily="18" charset="0"/>
              </a:rPr>
              <a:t> 7, 804-810</a:t>
            </a:r>
            <a:endParaRPr lang="zh-CN" altLang="en-US" sz="2000" dirty="0"/>
          </a:p>
        </p:txBody>
      </p:sp>
      <p:pic>
        <p:nvPicPr>
          <p:cNvPr id="33" name="图片 32">
            <a:extLst>
              <a:ext uri="{FF2B5EF4-FFF2-40B4-BE49-F238E27FC236}">
                <a16:creationId xmlns:a16="http://schemas.microsoft.com/office/drawing/2014/main" id="{9EFDF25E-2CAC-4F31-BF3B-D77F682D75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76" y="3373929"/>
            <a:ext cx="4081816" cy="2495550"/>
          </a:xfrm>
          <a:prstGeom prst="rect">
            <a:avLst/>
          </a:prstGeom>
        </p:spPr>
      </p:pic>
      <p:sp>
        <p:nvSpPr>
          <p:cNvPr id="12" name="矩形 11">
            <a:extLst>
              <a:ext uri="{FF2B5EF4-FFF2-40B4-BE49-F238E27FC236}">
                <a16:creationId xmlns:a16="http://schemas.microsoft.com/office/drawing/2014/main" id="{E9BE2328-A181-4373-8C1E-08FE836467BA}"/>
              </a:ext>
            </a:extLst>
          </p:cNvPr>
          <p:cNvSpPr/>
          <p:nvPr/>
        </p:nvSpPr>
        <p:spPr>
          <a:xfrm>
            <a:off x="1826288" y="344811"/>
            <a:ext cx="4545912"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前期工作</a:t>
            </a:r>
          </a:p>
        </p:txBody>
      </p:sp>
      <p:sp>
        <p:nvSpPr>
          <p:cNvPr id="13" name="文本框 12">
            <a:extLst>
              <a:ext uri="{FF2B5EF4-FFF2-40B4-BE49-F238E27FC236}">
                <a16:creationId xmlns:a16="http://schemas.microsoft.com/office/drawing/2014/main" id="{EB06A0E2-1C22-4C91-92C9-835DC86B260C}"/>
              </a:ext>
            </a:extLst>
          </p:cNvPr>
          <p:cNvSpPr txBox="1"/>
          <p:nvPr/>
        </p:nvSpPr>
        <p:spPr>
          <a:xfrm>
            <a:off x="361594" y="878211"/>
            <a:ext cx="6226630" cy="461665"/>
          </a:xfrm>
          <a:prstGeom prst="rect">
            <a:avLst/>
          </a:prstGeom>
          <a:noFill/>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rPr>
              <a:t>磁结构调控的织构以及巨大负热膨胀效应</a:t>
            </a:r>
            <a:endParaRPr lang="zh-CN" altLang="en-US" sz="2400" b="1" dirty="0"/>
          </a:p>
        </p:txBody>
      </p:sp>
    </p:spTree>
    <p:extLst>
      <p:ext uri="{BB962C8B-B14F-4D97-AF65-F5344CB8AC3E}">
        <p14:creationId xmlns:p14="http://schemas.microsoft.com/office/powerpoint/2010/main" val="3143493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0" y="411510"/>
            <a:ext cx="539750" cy="576064"/>
          </a:xfrm>
          <a:prstGeom prst="rect">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p:nvCxnSpPr>
        <p:spPr>
          <a:xfrm>
            <a:off x="600710" y="411510"/>
            <a:ext cx="0" cy="576064"/>
          </a:xfrm>
          <a:prstGeom prst="line">
            <a:avLst/>
          </a:prstGeom>
          <a:ln w="28575">
            <a:solidFill>
              <a:srgbClr val="346182"/>
            </a:solidFill>
          </a:ln>
        </p:spPr>
        <p:style>
          <a:lnRef idx="1">
            <a:schemeClr val="accent1"/>
          </a:lnRef>
          <a:fillRef idx="0">
            <a:schemeClr val="accent1"/>
          </a:fillRef>
          <a:effectRef idx="0">
            <a:schemeClr val="accent1"/>
          </a:effectRef>
          <a:fontRef idx="minor">
            <a:schemeClr val="tx1"/>
          </a:fontRef>
        </p:style>
      </p:cxnSp>
      <p:sp>
        <p:nvSpPr>
          <p:cNvPr id="29" name="TextBox 7"/>
          <p:cNvSpPr txBox="1"/>
          <p:nvPr/>
        </p:nvSpPr>
        <p:spPr>
          <a:xfrm>
            <a:off x="661670" y="345599"/>
            <a:ext cx="3553140" cy="707886"/>
          </a:xfrm>
          <a:prstGeom prst="rect">
            <a:avLst/>
          </a:prstGeom>
          <a:noFill/>
        </p:spPr>
        <p:txBody>
          <a:bodyPr wrap="square" rtlCol="0" anchor="ctr">
            <a:spAutoFit/>
          </a:bodyPr>
          <a:lstStyle/>
          <a:p>
            <a:r>
              <a:rPr lang="zh-CN" altLang="en-US" sz="4000" b="1" dirty="0">
                <a:solidFill>
                  <a:srgbClr val="346182"/>
                </a:solidFill>
                <a:latin typeface="微软雅黑" panose="020B0503020204020204" pitchFamily="34" charset="-122"/>
                <a:ea typeface="微软雅黑" panose="020B0503020204020204" pitchFamily="34" charset="-122"/>
              </a:rPr>
              <a:t>目录</a:t>
            </a:r>
            <a:r>
              <a:rPr lang="en-US" altLang="zh-CN" sz="4000" b="1" dirty="0">
                <a:solidFill>
                  <a:srgbClr val="346182"/>
                </a:solidFill>
                <a:latin typeface="微软雅黑" panose="020B0503020204020204" pitchFamily="34" charset="-122"/>
                <a:ea typeface="微软雅黑" panose="020B0503020204020204" pitchFamily="34" charset="-122"/>
              </a:rPr>
              <a:t> </a:t>
            </a:r>
            <a:endParaRPr lang="zh-CN" altLang="en-US" sz="4000" b="1" dirty="0">
              <a:solidFill>
                <a:srgbClr val="346182"/>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2189533" y="1756083"/>
            <a:ext cx="6332495" cy="523220"/>
            <a:chOff x="2929753" y="1756083"/>
            <a:chExt cx="6332495" cy="523220"/>
          </a:xfrm>
        </p:grpSpPr>
        <p:cxnSp>
          <p:nvCxnSpPr>
            <p:cNvPr id="32" name="直接连接符 31"/>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3" name="组合 14"/>
            <p:cNvGrpSpPr/>
            <p:nvPr/>
          </p:nvGrpSpPr>
          <p:grpSpPr>
            <a:xfrm>
              <a:off x="2929753" y="1756083"/>
              <a:ext cx="590550" cy="523220"/>
              <a:chOff x="2929753" y="1794183"/>
              <a:chExt cx="590550" cy="523220"/>
            </a:xfrm>
          </p:grpSpPr>
          <p:sp>
            <p:nvSpPr>
              <p:cNvPr id="34" name="平行四边形 33"/>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13"/>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1</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grpSp>
        <p:nvGrpSpPr>
          <p:cNvPr id="36" name="组合 35"/>
          <p:cNvGrpSpPr/>
          <p:nvPr/>
        </p:nvGrpSpPr>
        <p:grpSpPr>
          <a:xfrm>
            <a:off x="2189533" y="3789040"/>
            <a:ext cx="6332495" cy="523220"/>
            <a:chOff x="2929753" y="1756083"/>
            <a:chExt cx="6332495" cy="523220"/>
          </a:xfrm>
        </p:grpSpPr>
        <p:cxnSp>
          <p:nvCxnSpPr>
            <p:cNvPr id="37" name="直接连接符 36"/>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8" name="组合 77"/>
            <p:cNvGrpSpPr/>
            <p:nvPr/>
          </p:nvGrpSpPr>
          <p:grpSpPr>
            <a:xfrm>
              <a:off x="2929753" y="1756083"/>
              <a:ext cx="590550" cy="523220"/>
              <a:chOff x="2929753" y="1794183"/>
              <a:chExt cx="590550" cy="523220"/>
            </a:xfrm>
          </p:grpSpPr>
          <p:sp>
            <p:nvSpPr>
              <p:cNvPr id="39" name="平行四边形 38"/>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79"/>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3</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grpSp>
        <p:nvGrpSpPr>
          <p:cNvPr id="41" name="组合 40"/>
          <p:cNvGrpSpPr/>
          <p:nvPr/>
        </p:nvGrpSpPr>
        <p:grpSpPr>
          <a:xfrm>
            <a:off x="2188409" y="4904996"/>
            <a:ext cx="6332495" cy="523220"/>
            <a:chOff x="2929753" y="1756083"/>
            <a:chExt cx="6332495" cy="523220"/>
          </a:xfrm>
        </p:grpSpPr>
        <p:cxnSp>
          <p:nvCxnSpPr>
            <p:cNvPr id="42" name="直接连接符 41"/>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3" name="组合 84"/>
            <p:cNvGrpSpPr/>
            <p:nvPr/>
          </p:nvGrpSpPr>
          <p:grpSpPr>
            <a:xfrm>
              <a:off x="2929753" y="1756083"/>
              <a:ext cx="590550" cy="523220"/>
              <a:chOff x="2929753" y="1794183"/>
              <a:chExt cx="590550" cy="523220"/>
            </a:xfrm>
          </p:grpSpPr>
          <p:sp>
            <p:nvSpPr>
              <p:cNvPr id="44" name="平行四边形 43"/>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86"/>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4</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sp>
        <p:nvSpPr>
          <p:cNvPr id="51" name="矩形 17"/>
          <p:cNvSpPr/>
          <p:nvPr/>
        </p:nvSpPr>
        <p:spPr>
          <a:xfrm>
            <a:off x="3237124" y="1797236"/>
            <a:ext cx="4791260" cy="461665"/>
          </a:xfrm>
          <a:prstGeom prst="rect">
            <a:avLst/>
          </a:prstGeom>
        </p:spPr>
        <p:txBody>
          <a:bodyPr wrap="square">
            <a:spAutoFit/>
          </a:bodyPr>
          <a:lstStyle/>
          <a:p>
            <a:r>
              <a:rPr lang="zh-CN" altLang="en-US" sz="2400" b="1"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研究背景</a:t>
            </a:r>
          </a:p>
        </p:txBody>
      </p:sp>
      <p:sp>
        <p:nvSpPr>
          <p:cNvPr id="52" name="矩形 51"/>
          <p:cNvSpPr/>
          <p:nvPr/>
        </p:nvSpPr>
        <p:spPr>
          <a:xfrm>
            <a:off x="3237124" y="3789040"/>
            <a:ext cx="4423006" cy="461665"/>
          </a:xfrm>
          <a:prstGeom prst="rect">
            <a:avLst/>
          </a:prstGeom>
        </p:spPr>
        <p:txBody>
          <a:bodyPr wrap="square">
            <a:spAutoFit/>
          </a:bodyPr>
          <a:lstStyle/>
          <a:p>
            <a:r>
              <a:rPr lang="zh-CN" altLang="en-US" sz="2400" b="1" kern="100" dirty="0">
                <a:solidFill>
                  <a:srgbClr val="315B7B"/>
                </a:solidFill>
                <a:latin typeface="Times New Roman" panose="02020603050405020304" pitchFamily="18" charset="0"/>
                <a:ea typeface="微软雅黑" panose="020B0503020204020204" pitchFamily="34" charset="-122"/>
                <a:cs typeface="Times New Roman" panose="02020603050405020304" pitchFamily="18" charset="0"/>
              </a:rPr>
              <a:t>最新工作</a:t>
            </a:r>
          </a:p>
        </p:txBody>
      </p:sp>
      <p:sp>
        <p:nvSpPr>
          <p:cNvPr id="53" name="矩形 52"/>
          <p:cNvSpPr/>
          <p:nvPr/>
        </p:nvSpPr>
        <p:spPr>
          <a:xfrm>
            <a:off x="3236000" y="4815172"/>
            <a:ext cx="4423006" cy="581057"/>
          </a:xfrm>
          <a:prstGeom prst="rect">
            <a:avLst/>
          </a:prstGeom>
        </p:spPr>
        <p:txBody>
          <a:bodyPr wrap="square">
            <a:spAutoFit/>
          </a:bodyPr>
          <a:lstStyle/>
          <a:p>
            <a:pPr lvl="0">
              <a:lnSpc>
                <a:spcPct val="150000"/>
              </a:lnSpc>
            </a:pPr>
            <a:r>
              <a:rPr lang="zh-CN" altLang="en-US" sz="2400" b="1" kern="100" dirty="0">
                <a:solidFill>
                  <a:srgbClr val="346182"/>
                </a:solidFill>
                <a:latin typeface="微软雅黑" panose="020B0503020204020204" pitchFamily="34" charset="-122"/>
                <a:ea typeface="微软雅黑" panose="020B0503020204020204" pitchFamily="34" charset="-122"/>
                <a:cs typeface="Times New Roman" panose="02020603050405020304" pitchFamily="18" charset="0"/>
              </a:rPr>
              <a:t>成果总结</a:t>
            </a:r>
          </a:p>
        </p:txBody>
      </p:sp>
      <p:grpSp>
        <p:nvGrpSpPr>
          <p:cNvPr id="47" name="组合 46">
            <a:extLst>
              <a:ext uri="{FF2B5EF4-FFF2-40B4-BE49-F238E27FC236}">
                <a16:creationId xmlns:a16="http://schemas.microsoft.com/office/drawing/2014/main" id="{DF0C484A-69C2-43B9-5FDA-F5F76EE4C1BA}"/>
              </a:ext>
            </a:extLst>
          </p:cNvPr>
          <p:cNvGrpSpPr/>
          <p:nvPr/>
        </p:nvGrpSpPr>
        <p:grpSpPr>
          <a:xfrm>
            <a:off x="2188409" y="2750160"/>
            <a:ext cx="6332495" cy="523220"/>
            <a:chOff x="2929753" y="1756083"/>
            <a:chExt cx="6332495" cy="523220"/>
          </a:xfrm>
        </p:grpSpPr>
        <p:cxnSp>
          <p:nvCxnSpPr>
            <p:cNvPr id="48" name="直接连接符 47">
              <a:extLst>
                <a:ext uri="{FF2B5EF4-FFF2-40B4-BE49-F238E27FC236}">
                  <a16:creationId xmlns:a16="http://schemas.microsoft.com/office/drawing/2014/main" id="{4051EEE3-F0F2-37BC-78FC-1271B6E9E1AE}"/>
                </a:ext>
              </a:extLst>
            </p:cNvPr>
            <p:cNvCxnSpPr/>
            <p:nvPr/>
          </p:nvCxnSpPr>
          <p:spPr>
            <a:xfrm>
              <a:off x="3364728" y="2249772"/>
              <a:ext cx="58975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9" name="组合 77">
              <a:extLst>
                <a:ext uri="{FF2B5EF4-FFF2-40B4-BE49-F238E27FC236}">
                  <a16:creationId xmlns:a16="http://schemas.microsoft.com/office/drawing/2014/main" id="{C4E63FEC-4DF4-C084-A947-64BF1C07119C}"/>
                </a:ext>
              </a:extLst>
            </p:cNvPr>
            <p:cNvGrpSpPr/>
            <p:nvPr/>
          </p:nvGrpSpPr>
          <p:grpSpPr>
            <a:xfrm>
              <a:off x="2929753" y="1756083"/>
              <a:ext cx="590550" cy="523220"/>
              <a:chOff x="2929753" y="1794183"/>
              <a:chExt cx="590550" cy="523220"/>
            </a:xfrm>
          </p:grpSpPr>
          <p:sp>
            <p:nvSpPr>
              <p:cNvPr id="50" name="平行四边形 49">
                <a:extLst>
                  <a:ext uri="{FF2B5EF4-FFF2-40B4-BE49-F238E27FC236}">
                    <a16:creationId xmlns:a16="http://schemas.microsoft.com/office/drawing/2014/main" id="{C91EEB34-80AD-348F-55B7-D606147DDC80}"/>
                  </a:ext>
                </a:extLst>
              </p:cNvPr>
              <p:cNvSpPr/>
              <p:nvPr/>
            </p:nvSpPr>
            <p:spPr>
              <a:xfrm>
                <a:off x="2929753" y="1816211"/>
                <a:ext cx="590550" cy="479165"/>
              </a:xfrm>
              <a:prstGeom prst="parallelogram">
                <a:avLst/>
              </a:prstGeom>
              <a:solidFill>
                <a:srgbClr val="34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79">
                <a:extLst>
                  <a:ext uri="{FF2B5EF4-FFF2-40B4-BE49-F238E27FC236}">
                    <a16:creationId xmlns:a16="http://schemas.microsoft.com/office/drawing/2014/main" id="{D5E9E852-AE16-24AC-F66E-BDB054A8072B}"/>
                  </a:ext>
                </a:extLst>
              </p:cNvPr>
              <p:cNvSpPr txBox="1"/>
              <p:nvPr/>
            </p:nvSpPr>
            <p:spPr>
              <a:xfrm>
                <a:off x="2934922" y="1794183"/>
                <a:ext cx="580212" cy="523220"/>
              </a:xfrm>
              <a:prstGeom prst="rect">
                <a:avLst/>
              </a:prstGeom>
              <a:noFill/>
            </p:spPr>
            <p:txBody>
              <a:bodyPr wrap="square" rtlCol="0">
                <a:spAutoFit/>
              </a:bodyPr>
              <a:lstStyle/>
              <a:p>
                <a:pPr algn="ctr"/>
                <a:r>
                  <a:rPr lang="en-US" altLang="zh-CN" sz="2800" dirty="0">
                    <a:solidFill>
                      <a:schemeClr val="bg1"/>
                    </a:solidFill>
                    <a:latin typeface="微软雅黑" panose="020B0503020204020204" pitchFamily="34" charset="-122"/>
                    <a:ea typeface="微软雅黑" panose="020B0503020204020204" pitchFamily="34" charset="-122"/>
                  </a:rPr>
                  <a:t>2</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sp>
        <p:nvSpPr>
          <p:cNvPr id="55" name="矩形 54">
            <a:extLst>
              <a:ext uri="{FF2B5EF4-FFF2-40B4-BE49-F238E27FC236}">
                <a16:creationId xmlns:a16="http://schemas.microsoft.com/office/drawing/2014/main" id="{6C0F86E7-2FDB-AF50-487A-795332301C49}"/>
              </a:ext>
            </a:extLst>
          </p:cNvPr>
          <p:cNvSpPr/>
          <p:nvPr/>
        </p:nvSpPr>
        <p:spPr>
          <a:xfrm>
            <a:off x="3236000" y="2750160"/>
            <a:ext cx="4423006" cy="461665"/>
          </a:xfrm>
          <a:prstGeom prst="rect">
            <a:avLst/>
          </a:prstGeom>
        </p:spPr>
        <p:txBody>
          <a:bodyPr wrap="square">
            <a:spAutoFit/>
          </a:bodyPr>
          <a:lstStyle/>
          <a:p>
            <a:r>
              <a:rPr lang="zh-CN" altLang="en-US" sz="2400" b="1" kern="100" dirty="0">
                <a:solidFill>
                  <a:srgbClr val="315B7B"/>
                </a:solidFill>
                <a:latin typeface="Times New Roman" panose="02020603050405020304" pitchFamily="18" charset="0"/>
                <a:ea typeface="微软雅黑" panose="020B0503020204020204" pitchFamily="34" charset="-122"/>
                <a:cs typeface="Times New Roman" panose="02020603050405020304" pitchFamily="18" charset="0"/>
              </a:rPr>
              <a:t>前期工作</a:t>
            </a:r>
          </a:p>
        </p:txBody>
      </p:sp>
    </p:spTree>
    <p:extLst>
      <p:ext uri="{BB962C8B-B14F-4D97-AF65-F5344CB8AC3E}">
        <p14:creationId xmlns:p14="http://schemas.microsoft.com/office/powerpoint/2010/main" val="274242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afterEffect">
                                  <p:stCondLst>
                                    <p:cond delay="500"/>
                                  </p:stCondLst>
                                  <p:iterate type="lt">
                                    <p:tmPct val="4000"/>
                                  </p:iterate>
                                  <p:childTnLst>
                                    <p:set>
                                      <p:cBhvr override="childStyle">
                                        <p:cTn id="6" dur="500" fill="hold"/>
                                        <p:tgtEl>
                                          <p:spTgt spid="52"/>
                                        </p:tgtEl>
                                        <p:attrNameLst>
                                          <p:attrName>style.color</p:attrName>
                                        </p:attrNameLst>
                                      </p:cBhvr>
                                      <p:to>
                                        <p:clrVal>
                                          <a:schemeClr val="accent2"/>
                                        </p:clrVal>
                                      </p:to>
                                    </p:set>
                                    <p:set>
                                      <p:cBhvr>
                                        <p:cTn id="7" dur="500" fill="hold"/>
                                        <p:tgtEl>
                                          <p:spTgt spid="52"/>
                                        </p:tgtEl>
                                        <p:attrNameLst>
                                          <p:attrName>fillcolor</p:attrName>
                                        </p:attrNameLst>
                                      </p:cBhvr>
                                      <p:to>
                                        <p:clrVal>
                                          <a:schemeClr val="accent2"/>
                                        </p:clrVal>
                                      </p:to>
                                    </p:set>
                                    <p:set>
                                      <p:cBhvr>
                                        <p:cTn id="8" dur="500" fill="hold"/>
                                        <p:tgtEl>
                                          <p:spTgt spid="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12128</TotalTime>
  <Words>2846</Words>
  <Application>Microsoft Office PowerPoint</Application>
  <PresentationFormat>全屏显示(4:3)</PresentationFormat>
  <Paragraphs>265</Paragraphs>
  <Slides>27</Slides>
  <Notes>26</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27</vt:i4>
      </vt:variant>
    </vt:vector>
  </HeadingPairs>
  <TitlesOfParts>
    <vt:vector size="36" baseType="lpstr">
      <vt:lpstr>等线</vt:lpstr>
      <vt:lpstr>黑体</vt:lpstr>
      <vt:lpstr>华文行楷</vt:lpstr>
      <vt:lpstr>微软雅黑</vt:lpstr>
      <vt:lpstr>Arial</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pp</dc:creator>
  <cp:lastModifiedBy>shenfeiran@ihep.ac.cn</cp:lastModifiedBy>
  <cp:revision>299</cp:revision>
  <dcterms:created xsi:type="dcterms:W3CDTF">2015-02-24T11:17:02Z</dcterms:created>
  <dcterms:modified xsi:type="dcterms:W3CDTF">2022-06-29T05:53:48Z</dcterms:modified>
</cp:coreProperties>
</file>