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sldIdLst>
    <p:sldId id="309" r:id="rId2"/>
    <p:sldId id="720" r:id="rId3"/>
    <p:sldId id="722" r:id="rId4"/>
    <p:sldId id="591" r:id="rId5"/>
    <p:sldId id="592" r:id="rId6"/>
    <p:sldId id="687" r:id="rId7"/>
    <p:sldId id="536" r:id="rId8"/>
    <p:sldId id="701" r:id="rId9"/>
    <p:sldId id="693" r:id="rId10"/>
    <p:sldId id="724" r:id="rId11"/>
    <p:sldId id="689" r:id="rId12"/>
    <p:sldId id="696" r:id="rId13"/>
    <p:sldId id="695" r:id="rId14"/>
    <p:sldId id="725" r:id="rId15"/>
    <p:sldId id="726" r:id="rId16"/>
    <p:sldId id="727" r:id="rId17"/>
    <p:sldId id="699" r:id="rId18"/>
    <p:sldId id="704" r:id="rId19"/>
    <p:sldId id="703" r:id="rId20"/>
    <p:sldId id="705" r:id="rId21"/>
    <p:sldId id="707" r:id="rId22"/>
    <p:sldId id="708" r:id="rId23"/>
    <p:sldId id="710" r:id="rId24"/>
    <p:sldId id="728" r:id="rId25"/>
    <p:sldId id="711" r:id="rId26"/>
    <p:sldId id="712" r:id="rId27"/>
    <p:sldId id="729" r:id="rId28"/>
    <p:sldId id="713" r:id="rId29"/>
    <p:sldId id="721" r:id="rId3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5257"/>
    <a:srgbClr val="C5181F"/>
    <a:srgbClr val="807F7F"/>
    <a:srgbClr val="3815EF"/>
    <a:srgbClr val="0000FF"/>
    <a:srgbClr val="FFFFFF"/>
    <a:srgbClr val="6666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44" autoAdjust="0"/>
    <p:restoredTop sz="87153" autoAdjust="0"/>
  </p:normalViewPr>
  <p:slideViewPr>
    <p:cSldViewPr>
      <p:cViewPr varScale="1">
        <p:scale>
          <a:sx n="114" d="100"/>
          <a:sy n="114" d="100"/>
        </p:scale>
        <p:origin x="1494" y="96"/>
      </p:cViewPr>
      <p:guideLst>
        <p:guide orient="horz" pos="211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F5A172D-4690-42BD-9761-BA9CB3A067E9}" type="datetimeFigureOut">
              <a:rPr lang="zh-CN" altLang="en-US"/>
              <a:t>2022/6/28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37893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1DAA3FD-C889-4D60-80EC-D7021DA9B5A5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429496729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988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fld id="{3AF96F72-9D62-4EB5-8B40-0872B8770D8B}" type="slidenum">
              <a:rPr lang="en-GB" altLang="zh-CN" sz="1800" smtClean="0"/>
              <a:t>8</a:t>
            </a:fld>
            <a:endParaRPr lang="en-GB" altLang="zh-CN" sz="18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2286000"/>
            <a:ext cx="6934200" cy="942975"/>
          </a:xfrm>
          <a:effectLst>
            <a:outerShdw dist="35921" dir="2700000" algn="ctr" rotWithShape="0">
              <a:srgbClr val="FFFFFF"/>
            </a:outerShdw>
          </a:effectLst>
        </p:spPr>
        <p:txBody>
          <a:bodyPr/>
          <a:lstStyle>
            <a:lvl1pPr algn="ctr">
              <a:defRPr sz="4400">
                <a:solidFill>
                  <a:schemeClr val="tx2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单击此处编辑母版标题样式</a:t>
            </a:r>
            <a:endParaRPr lang="en-US" altLang="zh-CN" noProof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352800"/>
            <a:ext cx="5791200" cy="304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zh-CN" altLang="en-US" noProof="0"/>
              <a:t>单击此处编辑母版副标题样式</a:t>
            </a:r>
            <a:endParaRPr lang="en-US" altLang="zh-CN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37325"/>
            <a:ext cx="19812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324600" y="6537325"/>
            <a:ext cx="1839913" cy="244475"/>
          </a:xfrm>
          <a:prstGeom prst="rect">
            <a:avLst/>
          </a:prstGeom>
        </p:spPr>
        <p:txBody>
          <a:bodyPr/>
          <a:lstStyle>
            <a:lvl1pPr eaLnBrk="1" hangingPunct="1">
              <a:defRPr sz="1200" b="0" i="1">
                <a:solidFill>
                  <a:srgbClr val="FFFFFF"/>
                </a:solidFill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r>
              <a:rPr lang="en-US" altLang="zh-CN"/>
              <a:t>www.themegallery.com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6537325"/>
            <a:ext cx="381000" cy="24447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423F0F23-332D-472C-B14E-98E4604215B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C59A4412-23DB-489B-B1FC-CF5C6F280158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77025" y="304800"/>
            <a:ext cx="2047875" cy="5638800"/>
          </a:xfrm>
        </p:spPr>
        <p:txBody>
          <a:bodyPr vert="eaVert"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5991225" cy="5638800"/>
          </a:xfrm>
        </p:spPr>
        <p:txBody>
          <a:bodyPr vert="eaVert"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95BB37A4-51D7-4798-84B0-FA14C2011BA7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341EA71D-B818-4F45-B944-FB604CB24FDC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灯片编号占位符 4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D0000553-8789-4CA9-ABE4-4A3A22651DD3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5" name="日期占位符 5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3400" y="990600"/>
            <a:ext cx="4019550" cy="49530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705350" y="990600"/>
            <a:ext cx="4019550" cy="4953000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0C81A426-4C05-460E-91A3-A680504CFC4C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7" name="灯片编号占位符 7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E1FF3290-A1CE-4163-B7B0-1A1200074ACD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8" name="日期占位符 8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9140AE15-9485-410E-BAD8-CA669B016F73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4" name="日期占位符 4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2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C47D6C83-276D-41E3-BD38-0B4A5349A95B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2A0EDF00-0D64-415B-9986-007465AF07F5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4191000" y="6505575"/>
            <a:ext cx="8382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/>
            </a:lvl1pPr>
          </a:lstStyle>
          <a:p>
            <a:pPr>
              <a:defRPr/>
            </a:pPr>
            <a:fld id="{FDA3A3A0-C317-4757-B50C-4E2BC799025E}" type="slidenum">
              <a:rPr lang="en-US" altLang="zh-CN"/>
              <a:t>‹#›</a:t>
            </a:fld>
            <a:endParaRPr lang="en-US" altLang="zh-CN"/>
          </a:p>
        </p:txBody>
      </p:sp>
      <p:sp>
        <p:nvSpPr>
          <p:cNvPr id="6" name="日期占位符 6"/>
          <p:cNvSpPr>
            <a:spLocks noGrp="1"/>
          </p:cNvSpPr>
          <p:nvPr>
            <p:ph type="dt" sz="half" idx="11"/>
          </p:nvPr>
        </p:nvSpPr>
        <p:spPr>
          <a:xfrm>
            <a:off x="381000" y="6505575"/>
            <a:ext cx="1905000" cy="2619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Rectangle 104"/>
          <p:cNvSpPr>
            <a:spLocks noChangeArrowheads="1"/>
          </p:cNvSpPr>
          <p:nvPr/>
        </p:nvSpPr>
        <p:spPr bwMode="gray">
          <a:xfrm>
            <a:off x="0" y="0"/>
            <a:ext cx="9144000" cy="2286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533400" y="990600"/>
            <a:ext cx="81915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zh-CN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 idx="9"/>
          </p:nvPr>
        </p:nvSpPr>
        <p:spPr bwMode="auto">
          <a:xfrm>
            <a:off x="1219200" y="304800"/>
            <a:ext cx="7086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  <a:endParaRPr lang="en-US" altLang="zh-CN"/>
          </a:p>
        </p:txBody>
      </p:sp>
      <p:pic>
        <p:nvPicPr>
          <p:cNvPr id="1029" name="图片 8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v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图片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0"/>
            <a:ext cx="9144000" cy="227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矩形 10"/>
          <p:cNvSpPr/>
          <p:nvPr/>
        </p:nvSpPr>
        <p:spPr>
          <a:xfrm>
            <a:off x="0" y="4129978"/>
            <a:ext cx="9144000" cy="71414"/>
          </a:xfrm>
          <a:prstGeom prst="rect">
            <a:avLst/>
          </a:prstGeom>
          <a:solidFill>
            <a:srgbClr val="0055EE"/>
          </a:solidFill>
          <a:ln>
            <a:solidFill>
              <a:srgbClr val="0055EE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zh-CN" altLang="en-US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6628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11264" r="1129" b="11264"/>
          <a:stretch>
            <a:fillRect/>
          </a:stretch>
        </p:blipFill>
        <p:spPr bwMode="auto">
          <a:xfrm>
            <a:off x="85725" y="66675"/>
            <a:ext cx="3838575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文本框 2"/>
          <p:cNvSpPr txBox="1">
            <a:spLocks noChangeArrowheads="1"/>
          </p:cNvSpPr>
          <p:nvPr/>
        </p:nvSpPr>
        <p:spPr bwMode="auto">
          <a:xfrm>
            <a:off x="593725" y="4376420"/>
            <a:ext cx="7908925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汇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报</a:t>
            </a:r>
            <a:r>
              <a:rPr lang="en-US" altLang="zh-CN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</a:t>
            </a:r>
            <a:r>
              <a:rPr lang="zh-CN" altLang="en-US" sz="2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人：马江将</a:t>
            </a:r>
          </a:p>
          <a:p>
            <a:pPr algn="ctr" eaLnBrk="1" latinLnBrk="0" hangingPunct="1">
              <a:lnSpc>
                <a:spcPct val="15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</a:rPr>
              <a:t>合作导师：王保田</a:t>
            </a:r>
          </a:p>
          <a:p>
            <a:pPr algn="ctr" eaLnBrk="1" latinLnBrk="0" hangingPunct="1">
              <a:lnSpc>
                <a:spcPct val="150000"/>
              </a:lnSpc>
              <a:spcBef>
                <a:spcPct val="0"/>
              </a:spcBef>
              <a:buClrTx/>
              <a:buFontTx/>
              <a:buNone/>
            </a:pPr>
            <a:r>
              <a:rPr lang="zh-CN" altLang="en-US" b="1" dirty="0">
                <a:latin typeface="Times New Roman" panose="02020603050405020304" pitchFamily="18" charset="0"/>
                <a:ea typeface="楷体" panose="02010609060101010101" pitchFamily="49" charset="-122"/>
              </a:rPr>
              <a:t>2022年高能所博士后学术交流会</a:t>
            </a:r>
          </a:p>
        </p:txBody>
      </p:sp>
      <p:sp>
        <p:nvSpPr>
          <p:cNvPr id="26630" name="TextBox 2"/>
          <p:cNvSpPr txBox="1">
            <a:spLocks noChangeArrowheads="1"/>
          </p:cNvSpPr>
          <p:nvPr/>
        </p:nvSpPr>
        <p:spPr bwMode="auto">
          <a:xfrm>
            <a:off x="0" y="2259013"/>
            <a:ext cx="9096375" cy="1322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sz="4000" b="1">
                <a:solidFill>
                  <a:srgbClr val="FFFF00"/>
                </a:solidFill>
              </a:rPr>
              <a:t>重金属化合物的晶体结构与晶格动力学性质研究</a:t>
            </a:r>
          </a:p>
        </p:txBody>
      </p:sp>
      <p:pic>
        <p:nvPicPr>
          <p:cNvPr id="26631" name="图片 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Qing- Yi Liu, Tao Ouyang*, Bao-Tian Wang*, et al. to be submitted.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011" name="图片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0" y="1628800"/>
            <a:ext cx="617220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330842D2-F36E-4340-8943-5BFBDDB4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6667833-9C56-4B0D-B9C1-89DD3855CE3F}"/>
              </a:ext>
            </a:extLst>
          </p:cNvPr>
          <p:cNvSpPr txBox="1"/>
          <p:nvPr/>
        </p:nvSpPr>
        <p:spPr>
          <a:xfrm>
            <a:off x="6407932" y="3789387"/>
            <a:ext cx="2627784" cy="128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By solving the Boltzmann</a:t>
            </a:r>
            <a:b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transport equation, </a:t>
            </a:r>
            <a:r>
              <a:rPr lang="en-US" altLang="zh-CN" sz="1800" b="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kl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can be calculated by: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0AC1DFC-D4D7-4102-A2F8-04D5BD7CD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6070" y="5239286"/>
            <a:ext cx="2627785" cy="49894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836CCD9A-1CFF-49E0-81F8-536CB0849E4F}"/>
              </a:ext>
            </a:extLst>
          </p:cNvPr>
          <p:cNvSpPr/>
          <p:nvPr/>
        </p:nvSpPr>
        <p:spPr>
          <a:xfrm>
            <a:off x="6439794" y="3861047"/>
            <a:ext cx="2564060" cy="186846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EE4B78-E2E8-4924-8BF0-868166B3F50F}"/>
              </a:ext>
            </a:extLst>
          </p:cNvPr>
          <p:cNvSpPr txBox="1"/>
          <p:nvPr/>
        </p:nvSpPr>
        <p:spPr>
          <a:xfrm>
            <a:off x="6439794" y="1641648"/>
            <a:ext cx="2564060" cy="211974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</a:t>
            </a:r>
            <a:r>
              <a:rPr lang="en-US" altLang="zh-CN" sz="1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atoms vibrate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lowest optical branch</a:t>
            </a:r>
          </a:p>
          <a:p>
            <a:pPr>
              <a:lnSpc>
                <a:spcPct val="150000"/>
              </a:lnSpc>
            </a:pPr>
            <a:r>
              <a:rPr lang="en-US" altLang="zh-CN" sz="1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l-GR" altLang="zh-CN" sz="1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point </a:t>
            </a:r>
            <a:r>
              <a:rPr lang="en-US" altLang="zh-CN" sz="1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only along the directions that parallel to the layers.</a:t>
            </a:r>
            <a:endParaRPr lang="zh-CN" altLang="en-US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8C86B3CC-4DA4-4A3A-9C67-2F1CA46DF6D8}"/>
              </a:ext>
            </a:extLst>
          </p:cNvPr>
          <p:cNvSpPr/>
          <p:nvPr/>
        </p:nvSpPr>
        <p:spPr>
          <a:xfrm>
            <a:off x="107950" y="970112"/>
            <a:ext cx="463715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1.1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层状材料热电性能</a:t>
            </a:r>
          </a:p>
        </p:txBody>
      </p:sp>
    </p:spTree>
    <p:extLst>
      <p:ext uri="{BB962C8B-B14F-4D97-AF65-F5344CB8AC3E}">
        <p14:creationId xmlns:p14="http://schemas.microsoft.com/office/powerpoint/2010/main" val="1952655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图片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3" r="23801"/>
          <a:stretch/>
        </p:blipFill>
        <p:spPr bwMode="auto">
          <a:xfrm>
            <a:off x="6973431" y="1124744"/>
            <a:ext cx="2088232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sp>
        <p:nvSpPr>
          <p:cNvPr id="11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Qing- Yi Liu, Tao Ouyang*, Bao-Tian Wang*, et al. to be submitted.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93C33A89-9D2F-43EE-BB29-412A02580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>
            <a:extLst>
              <a:ext uri="{FF2B5EF4-FFF2-40B4-BE49-F238E27FC236}">
                <a16:creationId xmlns:a16="http://schemas.microsoft.com/office/drawing/2014/main" id="{ACB26E13-6E8E-4005-8EEB-9C51DDB7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286" y="1130291"/>
            <a:ext cx="2616200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图表&#10;&#10;描述已自动生成">
            <a:extLst>
              <a:ext uri="{FF2B5EF4-FFF2-40B4-BE49-F238E27FC236}">
                <a16:creationId xmlns:a16="http://schemas.microsoft.com/office/drawing/2014/main" id="{AE3D2480-84A0-493E-99CE-E474DD02E28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6" y="1124745"/>
            <a:ext cx="4179162" cy="3367674"/>
          </a:xfrm>
          <a:prstGeom prst="rect">
            <a:avLst/>
          </a:prstGeom>
        </p:spPr>
      </p:pic>
      <p:pic>
        <p:nvPicPr>
          <p:cNvPr id="8" name="图片 7" descr="图表, 折线图, 直方图&#10;&#10;描述已自动生成">
            <a:extLst>
              <a:ext uri="{FF2B5EF4-FFF2-40B4-BE49-F238E27FC236}">
                <a16:creationId xmlns:a16="http://schemas.microsoft.com/office/drawing/2014/main" id="{61DC953B-455A-425E-A9CC-035309D005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" y="4591823"/>
            <a:ext cx="4345647" cy="188578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46085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"/>
          <a:stretch>
            <a:fillRect/>
          </a:stretch>
        </p:blipFill>
        <p:spPr bwMode="auto">
          <a:xfrm>
            <a:off x="85725" y="1646709"/>
            <a:ext cx="4486275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Wang*, et al. (In preparation).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9">
            <a:extLst>
              <a:ext uri="{FF2B5EF4-FFF2-40B4-BE49-F238E27FC236}">
                <a16:creationId xmlns:a16="http://schemas.microsoft.com/office/drawing/2014/main" id="{7962A7C3-E270-476D-98DB-22E2B75B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F8459AF-9F80-47DB-870D-8285A657C2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0132" y="3151415"/>
            <a:ext cx="4266364" cy="337392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3090529-1040-4FC1-9D1D-31DD5A423F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7729" y="1474215"/>
            <a:ext cx="4321176" cy="1810769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:a16="http://schemas.microsoft.com/office/drawing/2014/main" id="{7D1671EB-5493-4248-96F9-0C6E47D3A277}"/>
              </a:ext>
            </a:extLst>
          </p:cNvPr>
          <p:cNvSpPr/>
          <p:nvPr/>
        </p:nvSpPr>
        <p:spPr>
          <a:xfrm>
            <a:off x="107950" y="970112"/>
            <a:ext cx="518413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 Cs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卤化物钙钛矿热电性能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Wang*, et al. (In preparation).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E0E686-C292-48A9-AB8F-592170CB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8A9B335-8CD2-402C-996A-494925511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647114"/>
            <a:ext cx="5472162" cy="231246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47FAE56-B98D-4BD0-9630-48B35B255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4120366"/>
            <a:ext cx="5472162" cy="228878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2071F6AC-8BA7-4468-98B2-8748D8FF5E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4882" y="1647114"/>
            <a:ext cx="3605732" cy="238678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F439022-387E-4904-A8A8-AB57BC7A9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4883" y="4149080"/>
            <a:ext cx="3583622" cy="2276930"/>
          </a:xfrm>
          <a:prstGeom prst="rect">
            <a:avLst/>
          </a:prstGeom>
        </p:spPr>
      </p:pic>
      <p:sp>
        <p:nvSpPr>
          <p:cNvPr id="25" name="矩形 24">
            <a:extLst>
              <a:ext uri="{FF2B5EF4-FFF2-40B4-BE49-F238E27FC236}">
                <a16:creationId xmlns:a16="http://schemas.microsoft.com/office/drawing/2014/main" id="{FB232134-1915-41E0-B237-50EAF624FB52}"/>
              </a:ext>
            </a:extLst>
          </p:cNvPr>
          <p:cNvSpPr/>
          <p:nvPr/>
        </p:nvSpPr>
        <p:spPr>
          <a:xfrm>
            <a:off x="107950" y="970112"/>
            <a:ext cx="518413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 Cs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卤化物钙钛矿热电性能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CEE03FC-D694-4CCC-956A-C9DD4C017A0B}"/>
              </a:ext>
            </a:extLst>
          </p:cNvPr>
          <p:cNvSpPr txBox="1"/>
          <p:nvPr/>
        </p:nvSpPr>
        <p:spPr>
          <a:xfrm>
            <a:off x="6444208" y="1167135"/>
            <a:ext cx="2016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简谐声子谱</a:t>
            </a:r>
            <a:endParaRPr lang="zh-CN" altLang="en-US" sz="2400" dirty="0">
              <a:highlight>
                <a:srgbClr val="FF0000"/>
              </a:highlight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Wang*, et al. (In preparation).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CE0E686-C292-48A9-AB8F-592170CB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ACCD3DA-6C35-4F28-8359-13CF3765F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63" y="1489075"/>
            <a:ext cx="6679257" cy="2231103"/>
          </a:xfrm>
          <a:prstGeom prst="rect">
            <a:avLst/>
          </a:prstGeom>
        </p:spPr>
      </p:pic>
      <p:sp>
        <p:nvSpPr>
          <p:cNvPr id="17" name="文本框 20">
            <a:extLst>
              <a:ext uri="{FF2B5EF4-FFF2-40B4-BE49-F238E27FC236}">
                <a16:creationId xmlns:a16="http://schemas.microsoft.com/office/drawing/2014/main" id="{53EF5EA9-3D51-4CDA-84DE-975FB9B9A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4038" y="1701800"/>
            <a:ext cx="2127250" cy="1704569"/>
          </a:xfrm>
          <a:prstGeom prst="rect">
            <a:avLst/>
          </a:prstGeom>
          <a:noFill/>
          <a:ln w="28575">
            <a:solidFill>
              <a:srgbClr val="3815E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高温声子谱；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局域化平带；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低声子群速度；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散射通道。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8FC4ABC7-6880-4C72-885B-6E16940FAEC9}"/>
              </a:ext>
            </a:extLst>
          </p:cNvPr>
          <p:cNvSpPr/>
          <p:nvPr/>
        </p:nvSpPr>
        <p:spPr>
          <a:xfrm>
            <a:off x="107950" y="970112"/>
            <a:ext cx="518413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 Cs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卤化物钙钛矿热电性能</a:t>
            </a:r>
          </a:p>
        </p:txBody>
      </p:sp>
      <p:pic>
        <p:nvPicPr>
          <p:cNvPr id="12" name="图片 11" descr="图表, 散点图&#10;&#10;描述已自动生成">
            <a:extLst>
              <a:ext uri="{FF2B5EF4-FFF2-40B4-BE49-F238E27FC236}">
                <a16:creationId xmlns:a16="http://schemas.microsoft.com/office/drawing/2014/main" id="{515D6949-2E36-40DD-A4BD-758A7092C6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5" y="3882792"/>
            <a:ext cx="9031288" cy="260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7275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Wang*, et al. (In preparation).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47113" name="图片 2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10"/>
          <a:stretch/>
        </p:blipFill>
        <p:spPr bwMode="auto">
          <a:xfrm>
            <a:off x="323528" y="4179553"/>
            <a:ext cx="5688632" cy="234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CE0E686-C292-48A9-AB8F-592170CB2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122CB8C-B8AF-4BDB-8285-F24C64A42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488752"/>
            <a:ext cx="3756097" cy="270336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713763-15C1-43BF-95CD-164B775A8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1485516"/>
            <a:ext cx="3253646" cy="2682148"/>
          </a:xfrm>
          <a:prstGeom prst="rect">
            <a:avLst/>
          </a:prstGeom>
        </p:spPr>
      </p:pic>
      <p:sp>
        <p:nvSpPr>
          <p:cNvPr id="13" name="文本框 20">
            <a:extLst>
              <a:ext uri="{FF2B5EF4-FFF2-40B4-BE49-F238E27FC236}">
                <a16:creationId xmlns:a16="http://schemas.microsoft.com/office/drawing/2014/main" id="{0199D90B-1BCF-46F5-9EE0-449292C21D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216" y="4285947"/>
            <a:ext cx="2127250" cy="1704975"/>
          </a:xfrm>
          <a:prstGeom prst="rect">
            <a:avLst/>
          </a:prstGeom>
          <a:noFill/>
          <a:ln w="28575">
            <a:solidFill>
              <a:srgbClr val="3815E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宽带隙半导体；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低晶格热导率；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高热电优值；</a:t>
            </a:r>
            <a:endParaRPr lang="en-US" altLang="zh-CN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具有各项异性。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E7C8F702-ED63-483D-A8D0-027522D9B00A}"/>
              </a:ext>
            </a:extLst>
          </p:cNvPr>
          <p:cNvSpPr/>
          <p:nvPr/>
        </p:nvSpPr>
        <p:spPr>
          <a:xfrm>
            <a:off x="107950" y="970112"/>
            <a:ext cx="518413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1.2 Cs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Bi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X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卤化物钙钛矿热电性能</a:t>
            </a:r>
          </a:p>
        </p:txBody>
      </p:sp>
    </p:spTree>
    <p:extLst>
      <p:ext uri="{BB962C8B-B14F-4D97-AF65-F5344CB8AC3E}">
        <p14:creationId xmlns:p14="http://schemas.microsoft.com/office/powerpoint/2010/main" val="38115564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550" y="1485900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0915" y="3358198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200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1486049"/>
            <a:ext cx="6408713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热电材料热输运、电输运理论研究</a:t>
            </a:r>
            <a:endParaRPr lang="en-US" altLang="zh-CN" sz="2000" b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062" y="3357379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锕系化合物晶体结构和相关物性的理论研究</a:t>
            </a:r>
          </a:p>
        </p:txBody>
      </p:sp>
      <p:sp>
        <p:nvSpPr>
          <p:cNvPr id="8" name="矩形 7"/>
          <p:cNvSpPr/>
          <p:nvPr/>
        </p:nvSpPr>
        <p:spPr>
          <a:xfrm>
            <a:off x="971550" y="5157153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5697" y="5156954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zh-CN" altLang="en-US" sz="2000" b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666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Outline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1505" y="2207895"/>
            <a:ext cx="649478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b="1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="1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= Cu, Ag; Ch = S, Se)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层状材料热电输运性质；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= Br, I)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卤化物钙钛矿的热电输运性质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08175" y="4083685"/>
            <a:ext cx="5138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b="1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高压相变和电子结构相变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合金高温相结构和</a:t>
            </a:r>
            <a:r>
              <a:rPr lang="zh-CN">
                <a:latin typeface="Times New Roman" panose="02020603050405020304" pitchFamily="18" charset="0"/>
                <a:cs typeface="Times New Roman" panose="02020603050405020304" pitchFamily="18" charset="0"/>
              </a:rPr>
              <a:t>动力学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性质研究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14CD2F3-C215-46EE-8DBD-3CE8E646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0" y="65336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1256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altLang="zh-CN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Idriss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Surf. Sci. Rep., 2010, 65: 67-109.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79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  <p:pic>
        <p:nvPicPr>
          <p:cNvPr id="50180" name="图片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" b="7573"/>
          <a:stretch>
            <a:fillRect/>
          </a:stretch>
        </p:blipFill>
        <p:spPr bwMode="auto">
          <a:xfrm>
            <a:off x="522288" y="1004888"/>
            <a:ext cx="24828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文本框 19"/>
          <p:cNvSpPr txBox="1">
            <a:spLocks noChangeArrowheads="1"/>
          </p:cNvSpPr>
          <p:nvPr/>
        </p:nvSpPr>
        <p:spPr bwMode="auto">
          <a:xfrm>
            <a:off x="500063" y="2741613"/>
            <a:ext cx="4333875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Char char="Ø"/>
            </a:pPr>
            <a:r>
              <a:rPr lang="en-US" altLang="zh-CN" sz="2000" b="1">
                <a:latin typeface="Times New Roman" panose="02020603050405020304" pitchFamily="18" charset="0"/>
              </a:rPr>
              <a:t> 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the partially filled 5</a:t>
            </a:r>
            <a:r>
              <a:rPr lang="en-US" altLang="zh-CN" sz="2000" b="1" i="1">
                <a:solidFill>
                  <a:srgbClr val="FF0000"/>
                </a:solidFill>
                <a:latin typeface="Times New Roman" panose="02020603050405020304" pitchFamily="18" charset="0"/>
              </a:rPr>
              <a:t>f</a:t>
            </a:r>
            <a:r>
              <a:rPr lang="en-US" altLang="zh-CN" sz="2000" b="1">
                <a:solidFill>
                  <a:srgbClr val="FF0000"/>
                </a:solidFill>
                <a:latin typeface="Times New Roman" panose="02020603050405020304" pitchFamily="18" charset="0"/>
              </a:rPr>
              <a:t>-electrons</a:t>
            </a:r>
            <a:endParaRPr lang="zh-CN" altLang="en-US" sz="2000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sp>
        <p:nvSpPr>
          <p:cNvPr id="50182" name="文本框 20"/>
          <p:cNvSpPr txBox="1">
            <a:spLocks noChangeArrowheads="1"/>
          </p:cNvSpPr>
          <p:nvPr/>
        </p:nvSpPr>
        <p:spPr bwMode="auto">
          <a:xfrm>
            <a:off x="468313" y="3236913"/>
            <a:ext cx="28082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600" b="1">
                <a:latin typeface="Times New Roman" panose="02020603050405020304" pitchFamily="18" charset="0"/>
              </a:rPr>
              <a:t>Large relativistic effects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600" b="1">
                <a:latin typeface="Times New Roman" panose="02020603050405020304" pitchFamily="18" charset="0"/>
              </a:rPr>
              <a:t>Itinerant features</a:t>
            </a:r>
          </a:p>
        </p:txBody>
      </p:sp>
      <p:sp>
        <p:nvSpPr>
          <p:cNvPr id="50183" name="文本框 22"/>
          <p:cNvSpPr txBox="1">
            <a:spLocks noChangeArrowheads="1"/>
          </p:cNvSpPr>
          <p:nvPr/>
        </p:nvSpPr>
        <p:spPr bwMode="auto">
          <a:xfrm>
            <a:off x="6516688" y="3100388"/>
            <a:ext cx="1844675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u"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晶体结构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u"/>
            </a:pPr>
            <a:r>
              <a:rPr lang="zh-CN" alt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物理性质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endParaRPr lang="zh-CN" altLang="en-US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79388" y="4265613"/>
            <a:ext cx="8636000" cy="1285875"/>
          </a:xfrm>
          <a:prstGeom prst="rect">
            <a:avLst/>
          </a:prstGeom>
          <a:noFill/>
          <a:ln w="28575">
            <a:solidFill>
              <a:srgbClr val="3815E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 eaLnBrk="1" hangingPunct="1">
              <a:lnSpc>
                <a:spcPct val="150000"/>
              </a:lnSpc>
              <a:defRPr/>
            </a:pPr>
            <a:r>
              <a:rPr lang="zh-CN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铀元素</a:t>
            </a:r>
            <a:r>
              <a:rPr lang="zh-CN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的物理性质、化学活性及核反应能力在整个元素周期表中具有非常特殊的地位。由于铀的不稳定性和变价性，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铀化物种类复杂，容易随温度、压强等环境条件发生结构相变</a:t>
            </a:r>
            <a:r>
              <a:rPr lang="zh-CN" altLang="zh-CN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r>
              <a:rPr lang="zh-CN" altLang="en-US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研究铀化物结构、稳定性和物性对其应用具有重要意义。</a:t>
            </a:r>
          </a:p>
        </p:txBody>
      </p:sp>
      <p:pic>
        <p:nvPicPr>
          <p:cNvPr id="50185" name="图片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1006475"/>
            <a:ext cx="248285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6" name="文本框 20"/>
          <p:cNvSpPr txBox="1">
            <a:spLocks noChangeArrowheads="1"/>
          </p:cNvSpPr>
          <p:nvPr/>
        </p:nvSpPr>
        <p:spPr bwMode="auto">
          <a:xfrm>
            <a:off x="3186113" y="3251200"/>
            <a:ext cx="280828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600" b="1">
                <a:latin typeface="Times New Roman" panose="02020603050405020304" pitchFamily="18" charset="0"/>
              </a:rPr>
              <a:t>Localized features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600" b="1">
                <a:latin typeface="Times New Roman" panose="02020603050405020304" pitchFamily="18" charset="0"/>
              </a:rPr>
              <a:t>Multiple competing states</a:t>
            </a:r>
            <a:endParaRPr lang="zh-CN" altLang="en-US" sz="1600" b="1">
              <a:latin typeface="Times New Roman" panose="02020603050405020304" pitchFamily="18" charset="0"/>
            </a:endParaRPr>
          </a:p>
        </p:txBody>
      </p:sp>
      <p:pic>
        <p:nvPicPr>
          <p:cNvPr id="5018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976313"/>
            <a:ext cx="3116262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8" name="文本框 1"/>
          <p:cNvSpPr txBox="1">
            <a:spLocks noChangeArrowheads="1"/>
          </p:cNvSpPr>
          <p:nvPr/>
        </p:nvSpPr>
        <p:spPr bwMode="auto">
          <a:xfrm>
            <a:off x="983456" y="5621185"/>
            <a:ext cx="7831932" cy="92333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dirty="0">
                <a:latin typeface="宋体" panose="02010600030101010101" pitchFamily="2" charset="-122"/>
              </a:rPr>
              <a:t>广东省基础与应用基础研究基金委员会，粤莞联合基金青年基金项目，</a:t>
            </a:r>
            <a:r>
              <a:rPr lang="en-US" altLang="zh-CN" sz="1800" dirty="0">
                <a:latin typeface="宋体" panose="02010600030101010101" pitchFamily="2" charset="-122"/>
              </a:rPr>
              <a:t>2021A1515110587</a:t>
            </a:r>
            <a:r>
              <a:rPr lang="zh-CN" altLang="en-US" sz="1800" dirty="0">
                <a:latin typeface="宋体" panose="02010600030101010101" pitchFamily="2" charset="-122"/>
              </a:rPr>
              <a:t>，多价态铀氧化物高压相变和热输运性质研究，</a:t>
            </a:r>
            <a:r>
              <a:rPr lang="en-US" altLang="zh-CN" sz="1800" dirty="0">
                <a:latin typeface="宋体" panose="02010600030101010101" pitchFamily="2" charset="-122"/>
              </a:rPr>
              <a:t>2021-10</a:t>
            </a:r>
            <a:r>
              <a:rPr lang="zh-CN" altLang="en-US" sz="1800" dirty="0">
                <a:latin typeface="宋体" panose="02010600030101010101" pitchFamily="2" charset="-122"/>
              </a:rPr>
              <a:t>至</a:t>
            </a:r>
            <a:r>
              <a:rPr lang="en-US" altLang="zh-CN" sz="1800" dirty="0">
                <a:latin typeface="宋体" panose="02010600030101010101" pitchFamily="2" charset="-122"/>
              </a:rPr>
              <a:t>2024-9</a:t>
            </a:r>
            <a:r>
              <a:rPr lang="zh-CN" altLang="en-US" sz="1800" dirty="0">
                <a:latin typeface="宋体" panose="02010600030101010101" pitchFamily="2" charset="-122"/>
              </a:rPr>
              <a:t>，</a:t>
            </a:r>
            <a:r>
              <a:rPr lang="en-US" altLang="zh-CN" sz="1800" dirty="0">
                <a:latin typeface="宋体" panose="02010600030101010101" pitchFamily="2" charset="-122"/>
              </a:rPr>
              <a:t>10</a:t>
            </a:r>
            <a:r>
              <a:rPr lang="zh-CN" altLang="en-US" sz="1800" dirty="0">
                <a:latin typeface="宋体" panose="02010600030101010101" pitchFamily="2" charset="-122"/>
              </a:rPr>
              <a:t>万元。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250968" y="5673152"/>
            <a:ext cx="719528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项目支持</a:t>
            </a: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3C912EB5-DDDB-428C-8941-DCA63FDFEB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44"/>
          <a:stretch>
            <a:fillRect/>
          </a:stretch>
        </p:blipFill>
        <p:spPr bwMode="auto">
          <a:xfrm>
            <a:off x="900113" y="1235075"/>
            <a:ext cx="6938962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图片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2370"/>
          <a:stretch>
            <a:fillRect/>
          </a:stretch>
        </p:blipFill>
        <p:spPr bwMode="auto">
          <a:xfrm>
            <a:off x="1258888" y="3522663"/>
            <a:ext cx="2649537" cy="284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96838" y="936625"/>
            <a:ext cx="4876800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2.1 UO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高压相变和电子结构相变</a:t>
            </a:r>
          </a:p>
        </p:txBody>
      </p:sp>
      <p:pic>
        <p:nvPicPr>
          <p:cNvPr id="51206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88" y="3525838"/>
            <a:ext cx="3571875" cy="294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 et al., Physical Review B, 2021, 104(17): 174103.</a:t>
            </a:r>
            <a:endParaRPr lang="en-US" altLang="zh-CN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1302438-2313-4E09-828F-7628C05F9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FAB8F9E6-D4A0-4A7A-92C2-36B3227A0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6838" y="936625"/>
            <a:ext cx="4876800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2.1 UO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高压相变和电子结构相变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22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3848100"/>
            <a:ext cx="8347075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582738"/>
            <a:ext cx="8523288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 et al., Physical Review B, 2021, 104(17): 174103.</a:t>
            </a:r>
            <a:endParaRPr lang="en-US" altLang="zh-CN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D9FC07AF-FD22-4D5A-A462-4AE75F5D6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AC120218-8F3F-41A9-85E6-41C750B98D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550" y="1485900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0915" y="3358198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200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1486049"/>
            <a:ext cx="6408713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热电材料热输运、电输运理论研究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062" y="3357379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锕系化合物晶体结构和相关物性的理论研究</a:t>
            </a:r>
          </a:p>
        </p:txBody>
      </p:sp>
      <p:sp>
        <p:nvSpPr>
          <p:cNvPr id="8" name="矩形 7"/>
          <p:cNvSpPr/>
          <p:nvPr/>
        </p:nvSpPr>
        <p:spPr>
          <a:xfrm>
            <a:off x="971550" y="5157153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5697" y="5156954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666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Outline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1505" y="2207895"/>
            <a:ext cx="64947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= Cu, Ag; Ch = S, Se)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层状材料热电输运性质；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= Br, I)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卤化物钙钛矿的热电输运性质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08175" y="4083685"/>
            <a:ext cx="51384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b="1" baseline="-250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高压相变和电子结构相变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合金高温相结构和</a:t>
            </a:r>
            <a:r>
              <a:rPr lang="zh-CN">
                <a:latin typeface="Times New Roman" panose="02020603050405020304" pitchFamily="18" charset="0"/>
                <a:cs typeface="Times New Roman" panose="02020603050405020304" pitchFamily="18" charset="0"/>
              </a:rPr>
              <a:t>动力学</a:t>
            </a:r>
            <a:r>
              <a:rPr>
                <a:latin typeface="Times New Roman" panose="02020603050405020304" pitchFamily="18" charset="0"/>
                <a:cs typeface="Times New Roman" panose="02020603050405020304" pitchFamily="18" charset="0"/>
              </a:rPr>
              <a:t>性质研究</a:t>
            </a:r>
            <a:r>
              <a:rPr lang="en-US" altLang="zh-CN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14CD2F3-C215-46EE-8DBD-3CE8E646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0" y="65336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96838" y="936625"/>
            <a:ext cx="4876800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2.1 UO</a:t>
            </a:r>
            <a:r>
              <a:rPr lang="en-US" altLang="zh-CN" sz="2400" b="1" baseline="-25000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高压相变和电子结构相变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253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071688"/>
            <a:ext cx="41021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4" name="图片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938" y="2024063"/>
            <a:ext cx="4335462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文本框 1"/>
          <p:cNvSpPr txBox="1">
            <a:spLocks noChangeArrowheads="1"/>
          </p:cNvSpPr>
          <p:nvPr/>
        </p:nvSpPr>
        <p:spPr bwMode="auto">
          <a:xfrm>
            <a:off x="331788" y="1654175"/>
            <a:ext cx="82724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>
                <a:solidFill>
                  <a:srgbClr val="FF0000"/>
                </a:solidFill>
              </a:rPr>
              <a:t>力学性质                                                                  热力学性质</a:t>
            </a: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Bao-Tian Wang et al., Physical Review B, 2021, 104(17): 174103.</a:t>
            </a:r>
            <a:endParaRPr lang="en-US" altLang="zh-CN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311E1EEB-B482-4784-9EC3-7C5C4C5BE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A3778F59-4AF0-4112-A6FF-81412613AA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7950" y="981075"/>
            <a:ext cx="5627688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合金高温相结构和力学性质研究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(Under review)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301" name="图片 2" descr="图示&#10;&#10;描述已自动生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512888"/>
            <a:ext cx="39830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图片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217863"/>
            <a:ext cx="403225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147638" y="1687513"/>
            <a:ext cx="4211637" cy="1285875"/>
          </a:xfrm>
          <a:prstGeom prst="rect">
            <a:avLst/>
          </a:prstGeom>
          <a:noFill/>
          <a:ln w="28575">
            <a:solidFill>
              <a:srgbClr val="3815EF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l-GR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-U(BCC)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zh-CN" altLang="en-US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具有各项同性性质和良好的耐腐蚀性；</a:t>
            </a:r>
            <a:endParaRPr lang="en-US" altLang="zh-CN" b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-U </a:t>
            </a:r>
            <a:r>
              <a:rPr lang="zh-CN" altLang="en-US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结构稳定性差，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合金化处理</a:t>
            </a:r>
            <a:r>
              <a:rPr lang="zh-CN" altLang="en-US" b="1" kern="1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b="1" kern="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94238" y="4738688"/>
            <a:ext cx="4332287" cy="1701800"/>
          </a:xfrm>
          <a:prstGeom prst="rect">
            <a:avLst/>
          </a:prstGeom>
          <a:noFill/>
          <a:ln w="28575">
            <a:solidFill>
              <a:srgbClr val="3815EF"/>
            </a:solidFill>
          </a:ln>
        </p:spPr>
        <p:txBody>
          <a:bodyPr>
            <a:spAutoFit/>
          </a:bodyPr>
          <a:lstStyle/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l-GR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b="1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合金，</a:t>
            </a:r>
            <a:r>
              <a:rPr lang="zh-CN" altLang="en-US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提高结构稳定性同时保留</a:t>
            </a:r>
            <a:r>
              <a:rPr lang="en-US" altLang="zh-CN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zh-CN" altLang="en-US" b="1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优异的物性，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高温相。</a:t>
            </a:r>
            <a:endParaRPr lang="en-US" altLang="zh-CN" b="1" kern="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hangingPunct="1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研究高温相</a:t>
            </a:r>
            <a:r>
              <a:rPr lang="en-US" altLang="zh-CN" b="1" kern="1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kern="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合金的结构、稳定性和物性对其应用具有重要意义。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05" name="文本框 1"/>
          <p:cNvSpPr txBox="1">
            <a:spLocks noChangeArrowheads="1"/>
          </p:cNvSpPr>
          <p:nvPr/>
        </p:nvSpPr>
        <p:spPr bwMode="auto">
          <a:xfrm>
            <a:off x="1258888" y="6164263"/>
            <a:ext cx="2305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zh-CN" sz="1800"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r>
              <a:rPr lang="zh-CN" altLang="en-US" sz="1800">
                <a:latin typeface="Times New Roman" panose="02020603050405020304" pitchFamily="18" charset="0"/>
                <a:cs typeface="Times New Roman" panose="02020603050405020304" pitchFamily="18" charset="0"/>
              </a:rPr>
              <a:t>计算得到声子谱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023DFF-A391-42AC-915C-8EB782141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4">
            <a:extLst>
              <a:ext uri="{FF2B5EF4-FFF2-40B4-BE49-F238E27FC236}">
                <a16:creationId xmlns:a16="http://schemas.microsoft.com/office/drawing/2014/main" id="{861611EB-0225-4C73-9722-0487551E19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7950" y="981075"/>
            <a:ext cx="5627688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合金高温相结构和力学性质研究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(Under review)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FA061E47-A937-40DD-B726-396E4C3893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363808E-E377-4B5F-AD89-6447B36AF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31" y="1634869"/>
            <a:ext cx="4548188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F552675-3377-49FF-8DDC-BF2DC2AFB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24" y="1634869"/>
            <a:ext cx="3876675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5">
            <a:extLst>
              <a:ext uri="{FF2B5EF4-FFF2-40B4-BE49-F238E27FC236}">
                <a16:creationId xmlns:a16="http://schemas.microsoft.com/office/drawing/2014/main" id="{400192DC-EB5E-44E8-8475-AB809B13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6065" y="5152938"/>
            <a:ext cx="7488832" cy="12862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-U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和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空间群 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Im-3m (No. 229)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空间群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Pm3m (No. 221)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随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浓度增加，</a:t>
            </a:r>
            <a:r>
              <a:rPr lang="en-US" altLang="zh-C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合金的晶格常数线性增加，结合能线性减小；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RDF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计算结果显示三种结构中原子间距满足：</a:t>
            </a:r>
            <a:r>
              <a:rPr lang="en-US" altLang="zh-CN" sz="1800" b="1" i="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800" b="1" i="0" baseline="-25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Zr</a:t>
            </a:r>
            <a:r>
              <a:rPr lang="en-US" altLang="zh-CN" sz="1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-Zr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&gt; R</a:t>
            </a:r>
            <a:r>
              <a:rPr lang="en-US" altLang="zh-CN" sz="1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U-Zr</a:t>
            </a:r>
            <a:r>
              <a:rPr lang="en-US" altLang="zh-CN" sz="1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&gt; R</a:t>
            </a:r>
            <a:r>
              <a:rPr lang="en-US" altLang="zh-CN" sz="1800" b="1" i="0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U-U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。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1">
            <a:extLst>
              <a:ext uri="{FF2B5EF4-FFF2-40B4-BE49-F238E27FC236}">
                <a16:creationId xmlns:a16="http://schemas.microsoft.com/office/drawing/2014/main" id="{964ABE97-1891-4006-B532-526A70F86BB3}"/>
              </a:ext>
            </a:extLst>
          </p:cNvPr>
          <p:cNvSpPr txBox="1"/>
          <p:nvPr/>
        </p:nvSpPr>
        <p:spPr>
          <a:xfrm>
            <a:off x="527993" y="5135866"/>
            <a:ext cx="553998" cy="141891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highlight>
                  <a:srgbClr val="FFFF00"/>
                </a:highlight>
              </a:rPr>
              <a:t>主要结论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1F2E111-1BAE-4196-A09C-73C6528261F5}"/>
              </a:ext>
            </a:extLst>
          </p:cNvPr>
          <p:cNvSpPr txBox="1"/>
          <p:nvPr/>
        </p:nvSpPr>
        <p:spPr>
          <a:xfrm>
            <a:off x="5940152" y="1027390"/>
            <a:ext cx="25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高温相结构特征</a:t>
            </a:r>
            <a:endParaRPr lang="zh-CN" altLang="en-US" sz="2400" dirty="0">
              <a:highlight>
                <a:srgbClr val="FF0000"/>
              </a:highlight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7CD7A5B0-0A66-439F-AE19-2187D6918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7950" y="981075"/>
            <a:ext cx="5627688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合金高温相结构和力学性质研究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(Under review)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7349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9144000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4801766"/>
            <a:ext cx="3243262" cy="157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图片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4825578"/>
            <a:ext cx="302418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图片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588" y="4884316"/>
            <a:ext cx="2906712" cy="147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9CCB738-6874-424E-A82B-DE97EFEAF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CC3D9EE-3F95-47C4-A9E8-1B33706E1E07}"/>
              </a:ext>
            </a:extLst>
          </p:cNvPr>
          <p:cNvSpPr txBox="1"/>
          <p:nvPr/>
        </p:nvSpPr>
        <p:spPr>
          <a:xfrm>
            <a:off x="323528" y="4320848"/>
            <a:ext cx="46516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高温相的关联函数</a:t>
            </a:r>
          </a:p>
        </p:txBody>
      </p:sp>
      <p:sp>
        <p:nvSpPr>
          <p:cNvPr id="13" name="TextBox 4">
            <a:extLst>
              <a:ext uri="{FF2B5EF4-FFF2-40B4-BE49-F238E27FC236}">
                <a16:creationId xmlns:a16="http://schemas.microsoft.com/office/drawing/2014/main" id="{AD40C2AC-D519-4E5F-93FE-1DB644D47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07950" y="981075"/>
            <a:ext cx="5627688" cy="46196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2.2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合金高温相结构和力学性质研究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(In preparation)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08827BE1-6D1C-4E1A-AB81-75F89263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B86A2F-4A0A-4CAF-B061-FA322BD35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762132"/>
            <a:ext cx="8087326" cy="288991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A1F1D7B-3DB9-4A8A-AB2B-6CCEA3E8F994}"/>
              </a:ext>
            </a:extLst>
          </p:cNvPr>
          <p:cNvSpPr txBox="1"/>
          <p:nvPr/>
        </p:nvSpPr>
        <p:spPr>
          <a:xfrm>
            <a:off x="261163" y="1857397"/>
            <a:ext cx="553998" cy="23990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动力学结构因子</a:t>
            </a:r>
          </a:p>
        </p:txBody>
      </p:sp>
      <p:sp>
        <p:nvSpPr>
          <p:cNvPr id="14" name="文本框 15">
            <a:extLst>
              <a:ext uri="{FF2B5EF4-FFF2-40B4-BE49-F238E27FC236}">
                <a16:creationId xmlns:a16="http://schemas.microsoft.com/office/drawing/2014/main" id="{0F64B9BE-349A-40D6-A4F6-5E1FA5D9C9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5121763"/>
            <a:ext cx="7200800" cy="128625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动力学结构因子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(q, 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与高温声子散射关系一致；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(q, 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强度随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减小而增强；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ü"/>
            </a:pP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</a:t>
            </a:r>
            <a:r>
              <a:rPr lang="en-US" altLang="zh-CN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(q, </a:t>
            </a:r>
            <a:r>
              <a:rPr lang="el-GR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与单质不同，证明合金化后的独特结构特征。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id="{83FD2BEC-50FC-4EEA-93EB-CAB97F98CAE1}"/>
              </a:ext>
            </a:extLst>
          </p:cNvPr>
          <p:cNvSpPr txBox="1"/>
          <p:nvPr/>
        </p:nvSpPr>
        <p:spPr>
          <a:xfrm>
            <a:off x="261163" y="4532078"/>
            <a:ext cx="197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highlight>
                  <a:srgbClr val="FFFF00"/>
                </a:highlight>
              </a:rPr>
              <a:t>主要结论：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ABB287E5-834D-4DE9-9BF8-77ADB45515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847A0CF-1A92-483F-81D2-E56282DB78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885" y="989596"/>
            <a:ext cx="2739780" cy="70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1713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(Under review)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08827BE1-6D1C-4E1A-AB81-75F892631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7">
            <a:extLst>
              <a:ext uri="{FF2B5EF4-FFF2-40B4-BE49-F238E27FC236}">
                <a16:creationId xmlns:a16="http://schemas.microsoft.com/office/drawing/2014/main" id="{97EB5782-498A-4565-B423-0270D7BF7A4A}"/>
              </a:ext>
            </a:extLst>
          </p:cNvPr>
          <p:cNvSpPr txBox="1"/>
          <p:nvPr/>
        </p:nvSpPr>
        <p:spPr>
          <a:xfrm>
            <a:off x="4670326" y="3377853"/>
            <a:ext cx="4062189" cy="2948243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中子散射截面显示：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Å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以下存在明显的布拉格边界和峰值；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在短波区，散射截面主要由中子的非相干弹性散射和非弹散射贡献；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计算得到了</a:t>
            </a: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高温相的布拉格衍射（实线所示）、非弹和非相干弹性散射角分布（点所示）。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8">
            <a:extLst>
              <a:ext uri="{FF2B5EF4-FFF2-40B4-BE49-F238E27FC236}">
                <a16:creationId xmlns:a16="http://schemas.microsoft.com/office/drawing/2014/main" id="{92FD14D8-4CCA-4680-B283-66CF093DED93}"/>
              </a:ext>
            </a:extLst>
          </p:cNvPr>
          <p:cNvSpPr txBox="1"/>
          <p:nvPr/>
        </p:nvSpPr>
        <p:spPr>
          <a:xfrm>
            <a:off x="4753187" y="1442393"/>
            <a:ext cx="3811835" cy="1286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根据高温相声子态密度和中子散射截面，利用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NCrystal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计算得到</a:t>
            </a: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的中子散射截面。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9">
            <a:extLst>
              <a:ext uri="{FF2B5EF4-FFF2-40B4-BE49-F238E27FC236}">
                <a16:creationId xmlns:a16="http://schemas.microsoft.com/office/drawing/2014/main" id="{BD7D1870-50D6-4241-95ED-BE9C940A29C8}"/>
              </a:ext>
            </a:extLst>
          </p:cNvPr>
          <p:cNvSpPr txBox="1"/>
          <p:nvPr/>
        </p:nvSpPr>
        <p:spPr>
          <a:xfrm>
            <a:off x="4670326" y="2916188"/>
            <a:ext cx="197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highlight>
                  <a:srgbClr val="FFFF00"/>
                </a:highlight>
              </a:rPr>
              <a:t>主要结论：</a:t>
            </a:r>
          </a:p>
        </p:txBody>
      </p:sp>
      <p:sp>
        <p:nvSpPr>
          <p:cNvPr id="21" name="文本框 10">
            <a:extLst>
              <a:ext uri="{FF2B5EF4-FFF2-40B4-BE49-F238E27FC236}">
                <a16:creationId xmlns:a16="http://schemas.microsoft.com/office/drawing/2014/main" id="{532AC604-B4EC-45AC-ABD4-8A0C0572D224}"/>
              </a:ext>
            </a:extLst>
          </p:cNvPr>
          <p:cNvSpPr txBox="1"/>
          <p:nvPr/>
        </p:nvSpPr>
        <p:spPr>
          <a:xfrm>
            <a:off x="4644008" y="980728"/>
            <a:ext cx="197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highlight>
                  <a:srgbClr val="FFFF00"/>
                </a:highlight>
              </a:rPr>
              <a:t>研究方法：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71B635A2-D465-49FD-8FBC-F65C64AFE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137" y="1421301"/>
            <a:ext cx="4355976" cy="491282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A8A4C31-BFD6-496E-A850-23E815151017}"/>
              </a:ext>
            </a:extLst>
          </p:cNvPr>
          <p:cNvSpPr txBox="1"/>
          <p:nvPr/>
        </p:nvSpPr>
        <p:spPr>
          <a:xfrm>
            <a:off x="98275" y="941092"/>
            <a:ext cx="4132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γ-</a:t>
            </a:r>
            <a:r>
              <a:rPr lang="en-US" altLang="zh-CN" sz="24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高温相中子散射截面</a:t>
            </a:r>
            <a:endParaRPr lang="zh-CN" altLang="en-US" sz="2400" dirty="0">
              <a:highlight>
                <a:srgbClr val="FF0000"/>
              </a:highlight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BC5CDFCF-1DF6-44AC-AFDD-64C0D32D8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stabilization and mechanical properties of high-temperature phase of </a:t>
            </a:r>
            <a:r>
              <a:rPr lang="el-GR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sz="12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U-Zr alloys (In preparation)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D9C33BF8-4CAB-4742-9FE1-64861CB24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3" descr="形状&#10;&#10;描述已自动生成">
            <a:extLst>
              <a:ext uri="{FF2B5EF4-FFF2-40B4-BE49-F238E27FC236}">
                <a16:creationId xmlns:a16="http://schemas.microsoft.com/office/drawing/2014/main" id="{CDFFB184-C073-41FA-821C-2914CB533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8" t="17665" r="22932" b="7368"/>
          <a:stretch>
            <a:fillRect/>
          </a:stretch>
        </p:blipFill>
        <p:spPr bwMode="auto">
          <a:xfrm>
            <a:off x="4610500" y="1570833"/>
            <a:ext cx="1775193" cy="164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 descr="图片包含 文具, 游戏机, 伞, 凳子&#10;&#10;描述已自动生成">
            <a:extLst>
              <a:ext uri="{FF2B5EF4-FFF2-40B4-BE49-F238E27FC236}">
                <a16:creationId xmlns:a16="http://schemas.microsoft.com/office/drawing/2014/main" id="{70ED6D25-3058-4438-8E00-5CA1FBA52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12822" r="17973" b="-461"/>
          <a:stretch>
            <a:fillRect/>
          </a:stretch>
        </p:blipFill>
        <p:spPr bwMode="auto">
          <a:xfrm>
            <a:off x="7067730" y="1567012"/>
            <a:ext cx="1775193" cy="17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本框 14">
            <a:extLst>
              <a:ext uri="{FF2B5EF4-FFF2-40B4-BE49-F238E27FC236}">
                <a16:creationId xmlns:a16="http://schemas.microsoft.com/office/drawing/2014/main" id="{5C45C982-8665-41C7-81ED-DC94B0B22E89}"/>
              </a:ext>
            </a:extLst>
          </p:cNvPr>
          <p:cNvSpPr txBox="1"/>
          <p:nvPr/>
        </p:nvSpPr>
        <p:spPr>
          <a:xfrm>
            <a:off x="4839582" y="4382324"/>
            <a:ext cx="4062189" cy="2117246"/>
          </a:xfrm>
          <a:prstGeom prst="rect">
            <a:avLst/>
          </a:prstGeom>
          <a:noFill/>
          <a:ln w="28575">
            <a:solidFill>
              <a:srgbClr val="0000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高温相满足力学稳定性；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合金化后</a:t>
            </a: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的力学强度增加，有助核燃料的应用；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无序结构和化学计量比对</a:t>
            </a:r>
            <a:r>
              <a:rPr lang="el-GR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γ-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的力学性质具有重要的影响。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15">
            <a:extLst>
              <a:ext uri="{FF2B5EF4-FFF2-40B4-BE49-F238E27FC236}">
                <a16:creationId xmlns:a16="http://schemas.microsoft.com/office/drawing/2014/main" id="{80A0B04D-24F3-4A2F-B554-6112EFA4287C}"/>
              </a:ext>
            </a:extLst>
          </p:cNvPr>
          <p:cNvSpPr txBox="1"/>
          <p:nvPr/>
        </p:nvSpPr>
        <p:spPr>
          <a:xfrm>
            <a:off x="4772465" y="3857923"/>
            <a:ext cx="1979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sz="2400" b="1" dirty="0">
                <a:highlight>
                  <a:srgbClr val="FFFF00"/>
                </a:highlight>
              </a:rPr>
              <a:t>主要结论：</a:t>
            </a:r>
          </a:p>
        </p:txBody>
      </p:sp>
      <p:sp>
        <p:nvSpPr>
          <p:cNvPr id="18" name="文本框 16">
            <a:extLst>
              <a:ext uri="{FF2B5EF4-FFF2-40B4-BE49-F238E27FC236}">
                <a16:creationId xmlns:a16="http://schemas.microsoft.com/office/drawing/2014/main" id="{DC5F9E7F-F818-48D7-A8C5-FE214DCBAE78}"/>
              </a:ext>
            </a:extLst>
          </p:cNvPr>
          <p:cNvSpPr txBox="1"/>
          <p:nvPr/>
        </p:nvSpPr>
        <p:spPr>
          <a:xfrm>
            <a:off x="4818834" y="3311297"/>
            <a:ext cx="4103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r>
              <a:rPr lang="zh-CN" altLang="en-US" dirty="0"/>
              <a:t>     有序结构                      无序结构</a:t>
            </a: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00003A4-99AA-48C1-AE1F-E3607729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92" y="1495081"/>
            <a:ext cx="3959994" cy="503026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16D0F353-6B1E-47C2-A240-08B971ED20CF}"/>
              </a:ext>
            </a:extLst>
          </p:cNvPr>
          <p:cNvSpPr txBox="1"/>
          <p:nvPr/>
        </p:nvSpPr>
        <p:spPr>
          <a:xfrm>
            <a:off x="107777" y="936340"/>
            <a:ext cx="4599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γ- </a:t>
            </a:r>
            <a:r>
              <a:rPr lang="en-US" altLang="zh-CN" sz="2400" b="1" dirty="0" err="1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UZr</a:t>
            </a:r>
            <a:r>
              <a:rPr lang="zh-CN" altLang="en-US" sz="24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合金高温相的力学性质</a:t>
            </a:r>
            <a:endParaRPr lang="zh-CN" altLang="en-US" sz="2400" dirty="0">
              <a:highlight>
                <a:srgbClr val="FF0000"/>
              </a:highlight>
            </a:endParaRP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6F5D9203-C3FD-4C4B-819F-481B36E19B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3177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2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锕系化合物晶体结构和相关物性的理论研究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550" y="1485900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0915" y="3358198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200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1486049"/>
            <a:ext cx="6408713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热电材料热输运、电输运理论研究</a:t>
            </a:r>
            <a:endParaRPr lang="en-US" altLang="zh-CN" sz="2000" b="1" dirty="0">
              <a:solidFill>
                <a:schemeClr val="tx2">
                  <a:lumMod val="50000"/>
                  <a:lumOff val="5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062" y="3357379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锕系化合物晶体结构和相关物性的理论研究</a:t>
            </a:r>
          </a:p>
        </p:txBody>
      </p:sp>
      <p:sp>
        <p:nvSpPr>
          <p:cNvPr id="8" name="矩形 7"/>
          <p:cNvSpPr/>
          <p:nvPr/>
        </p:nvSpPr>
        <p:spPr>
          <a:xfrm>
            <a:off x="971550" y="5157153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5697" y="5156954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zh-CN" altLang="en-US" sz="2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666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Outline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1505" y="2207895"/>
            <a:ext cx="649478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b="1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="1" i="1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= Cu, Ag; Ch = S, Se)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层状材料热电输运性质；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baseline="-25000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= Br, I)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卤化物钙钛矿的热电输运性质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08175" y="4083685"/>
            <a:ext cx="513842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b="1" baseline="-25000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高压相变和电子结构相变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>
              <a:solidFill>
                <a:schemeClr val="bg1">
                  <a:lumMod val="8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合金高温相结构和</a:t>
            </a:r>
            <a:r>
              <a:rPr 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动力学</a:t>
            </a:r>
            <a:r>
              <a:rPr dirty="0" err="1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性质研究</a:t>
            </a:r>
            <a:r>
              <a:rPr lang="en-US" altLang="zh-CN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1">
                    <a:lumMod val="8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14CD2F3-C215-46EE-8DBD-3CE8E646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0" y="65336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6894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3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总结</a:t>
            </a: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1" name="文本框 20"/>
          <p:cNvSpPr txBox="1">
            <a:spLocks noChangeArrowheads="1"/>
          </p:cNvSpPr>
          <p:nvPr/>
        </p:nvSpPr>
        <p:spPr bwMode="auto">
          <a:xfrm>
            <a:off x="359532" y="1003845"/>
            <a:ext cx="8424936" cy="5455148"/>
          </a:xfrm>
          <a:prstGeom prst="rect">
            <a:avLst/>
          </a:prstGeom>
          <a:noFill/>
          <a:ln w="28575">
            <a:solidFill>
              <a:srgbClr val="3815E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8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zh-CN" altLang="en-US" sz="18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热电材料晶体结构和热输运性质：</a:t>
            </a:r>
            <a:endParaRPr lang="en-US" altLang="zh-CN" sz="18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18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sz="18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8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sz="1800" b="1" i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层状材料具有各向异性和超低的晶格热导率；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Ultralow thermal conductivity and anisotropy thermoelectric performance in layered materials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LaMOCh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(M=Cu, Ag; Ch=S, Se)</a:t>
            </a: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Chem. Chem. Phys., 2022,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Revisions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s-ES" altLang="zh-CN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s-ES" altLang="zh-CN" sz="1800" b="1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s-ES" altLang="zh-CN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s-ES" altLang="zh-CN" sz="1800" b="1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altLang="zh-CN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s-ES" altLang="zh-CN" sz="1800" b="1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zh-CN" altLang="en-US" sz="180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卤化物钙钛矿结构具有超低的晶格热导率和优异热电性能</a:t>
            </a:r>
            <a:r>
              <a:rPr lang="zh-CN" alt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Prediction of high thermoelectric performance in the halide perovskite Cs3Bi2X9 (X = Br, I), 2022,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preparation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8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zh-CN" altLang="en-US" sz="1800" b="1" dirty="0">
                <a:solidFill>
                  <a:srgbClr val="FFFF00"/>
                </a:solidFill>
                <a:highlight>
                  <a:srgbClr val="FF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锕系化合物晶体结构和热输运性质：</a:t>
            </a:r>
            <a:endParaRPr lang="en-US" altLang="zh-CN" sz="1800" b="1" dirty="0">
              <a:solidFill>
                <a:srgbClr val="FFFF00"/>
              </a:solidFill>
              <a:highlight>
                <a:srgbClr val="FF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en-US" altLang="zh-CN" sz="1800" b="1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lang="en-US" altLang="zh-CN" sz="1800" b="1" baseline="-25000" dirty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高压相变和电子结构相变；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Pressure-induced structural and electronic phase transitions of uranium trioxide, Phys. Rev. B, 104, 174103, 2021.</a:t>
            </a:r>
          </a:p>
          <a:p>
            <a:pPr marL="36000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zh-CN" alt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广东省基础与应用基础研究基金委员会，粤莞联合基金青年基金项目，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2021A1515110587.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ClrTx/>
              <a:buFont typeface="Wingdings" panose="05000000000000000000" pitchFamily="2" charset="2"/>
              <a:buChar char="p"/>
            </a:pP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高温环境下，</a:t>
            </a:r>
            <a:r>
              <a:rPr lang="en-US" altLang="zh-CN" sz="1800" b="1" dirty="0" err="1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lang="zh-CN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合金的动力学稳定性和热力学性质研究。</a:t>
            </a:r>
            <a:endParaRPr lang="en-US" altLang="zh-C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60000" indent="0" eaLnBrk="1" hangingPunct="1">
              <a:lnSpc>
                <a:spcPct val="150000"/>
              </a:lnSpc>
              <a:spcBef>
                <a:spcPct val="0"/>
              </a:spcBef>
              <a:buClrTx/>
              <a:buNone/>
            </a:pP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High-temperature thermodynamic stability and properties of γ-U-Zr alloys, J. </a:t>
            </a:r>
            <a:r>
              <a:rPr lang="en-US" altLang="zh-CN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Nucl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Mater., 2022, </a:t>
            </a:r>
            <a:r>
              <a:rPr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 review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C90D0750-ECBC-41FC-ADD6-5313E2A2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id="{35A63FD6-5AAB-47C8-9138-346405881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44624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id="{03FCCDF3-079C-4840-A4BA-7663AF407D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3254" r="1129" b="11264"/>
          <a:stretch/>
        </p:blipFill>
        <p:spPr bwMode="auto">
          <a:xfrm>
            <a:off x="0" y="-35773"/>
            <a:ext cx="3563888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6E564CA-ED5F-4FB9-A9FD-5ED647F22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3848" y="2132856"/>
            <a:ext cx="292914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>
            <a:extLst>
              <a:ext uri="{FF2B5EF4-FFF2-40B4-BE49-F238E27FC236}">
                <a16:creationId xmlns:a16="http://schemas.microsoft.com/office/drawing/2014/main" id="{AB2A9776-5F0B-4750-9367-1CE6B74A61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4398349"/>
            <a:ext cx="5184576" cy="8143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t">
            <a:no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None/>
            </a:pPr>
            <a:r>
              <a:rPr lang="en-US" altLang="zh-CN" sz="7200" i="1" dirty="0">
                <a:latin typeface="Algerian" panose="04020705040A02060702" pitchFamily="82" charset="0"/>
                <a:ea typeface="华文新魏" panose="02010800040101010101" pitchFamily="2" charset="-122"/>
                <a:cs typeface="+mj-cs"/>
              </a:rPr>
              <a:t>Thanks!</a:t>
            </a:r>
            <a:endParaRPr lang="zh-CN" altLang="en-US" sz="7200" i="1" dirty="0">
              <a:latin typeface="Algerian" panose="04020705040A02060702" pitchFamily="82" charset="0"/>
              <a:ea typeface="华文新魏" panose="02010800040101010101" pitchFamily="2" charset="-122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575511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971550" y="1485900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1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970915" y="3358198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2</a:t>
            </a:r>
            <a:endParaRPr lang="zh-CN" altLang="en-US" sz="200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835696" y="1486049"/>
            <a:ext cx="6408713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热电材料热输运、电输运理论研究</a:t>
            </a:r>
            <a:endParaRPr lang="en-US" altLang="zh-CN" sz="2000" b="1" dirty="0">
              <a:solidFill>
                <a:schemeClr val="bg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35062" y="3357379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锕系化合物晶体结构和相关物性的理论研究</a:t>
            </a:r>
          </a:p>
        </p:txBody>
      </p:sp>
      <p:sp>
        <p:nvSpPr>
          <p:cNvPr id="8" name="矩形 7"/>
          <p:cNvSpPr/>
          <p:nvPr/>
        </p:nvSpPr>
        <p:spPr>
          <a:xfrm>
            <a:off x="971550" y="5157153"/>
            <a:ext cx="762000" cy="574675"/>
          </a:xfrm>
          <a:prstGeom prst="rect">
            <a:avLst/>
          </a:prstGeom>
          <a:solidFill>
            <a:srgbClr val="0066FF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CN" sz="2000" dirty="0">
                <a:solidFill>
                  <a:srgbClr val="FFFFFF"/>
                </a:solidFill>
                <a:latin typeface="Broadway" panose="04040905080B02020502" pitchFamily="82" charset="0"/>
                <a:ea typeface="宋体" panose="02010600030101010101" pitchFamily="2" charset="-122"/>
              </a:rPr>
              <a:t>3</a:t>
            </a:r>
            <a:endParaRPr lang="zh-CN" altLang="en-US" sz="2000" dirty="0">
              <a:solidFill>
                <a:srgbClr val="FFFFFF"/>
              </a:solidFill>
              <a:latin typeface="Broadway" panose="04040905080B02020502" pitchFamily="82" charset="0"/>
              <a:ea typeface="宋体" panose="0201060003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35697" y="5156954"/>
            <a:ext cx="6408712" cy="576064"/>
          </a:xfrm>
          <a:prstGeom prst="rect">
            <a:avLst/>
          </a:prstGeom>
          <a:solidFill>
            <a:srgbClr val="0066FF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zh-CN" altLang="en-US" sz="2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</a:t>
            </a:r>
            <a:endParaRPr lang="zh-CN" altLang="en-US" sz="2000" b="1" dirty="0">
              <a:solidFill>
                <a:schemeClr val="accent1">
                  <a:lumMod val="60000"/>
                  <a:lumOff val="40000"/>
                </a:schemeClr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666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>
                <a:solidFill>
                  <a:schemeClr val="bg1"/>
                </a:solidFill>
                <a:latin typeface="Times New Roman" panose="02020603050405020304" pitchFamily="18" charset="0"/>
              </a:rPr>
              <a:t>Outline</a:t>
            </a:r>
            <a:endParaRPr lang="zh-CN" alt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81505" y="2207895"/>
            <a:ext cx="64947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r>
              <a:rPr lang="en-US" altLang="zh-CN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CN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= Cu, Ag; Ch = S, Se)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层状材料热电输运性质；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baseline="-250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= Br, I)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卤化物钙钛矿的热电输运性质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908175" y="4083685"/>
            <a:ext cx="5138420" cy="870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①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UO</a:t>
            </a:r>
            <a:r>
              <a:rPr b="1" baseline="-25000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高压相变和电子结构相变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  <a:endParaRPr lang="en-US" altLang="zh-CN" dirty="0">
              <a:solidFill>
                <a:schemeClr val="bg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atinLnBrk="0">
              <a:lnSpc>
                <a:spcPct val="150000"/>
              </a:lnSpc>
            </a:pP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②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b="1"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UZr</a:t>
            </a:r>
            <a:r>
              <a:rPr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合金高温相结构和</a:t>
            </a:r>
            <a:r>
              <a:rPr 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动力学</a:t>
            </a:r>
            <a:r>
              <a:rPr dirty="0" err="1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性质研究</a:t>
            </a:r>
            <a:r>
              <a:rPr lang="en-US" altLang="zh-CN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CN" altLang="en-US" dirty="0">
                <a:solidFill>
                  <a:schemeClr val="bg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；</a:t>
            </a:r>
          </a:p>
        </p:txBody>
      </p:sp>
      <p:pic>
        <p:nvPicPr>
          <p:cNvPr id="13" name="图片 9">
            <a:extLst>
              <a:ext uri="{FF2B5EF4-FFF2-40B4-BE49-F238E27FC236}">
                <a16:creationId xmlns:a16="http://schemas.microsoft.com/office/drawing/2014/main" id="{814CD2F3-C215-46EE-8DBD-3CE8E6467A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30" y="65336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95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653894" y="3989785"/>
            <a:ext cx="4719638" cy="46196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节能                            环境保护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7890" name="矩形 4"/>
          <p:cNvSpPr>
            <a:spLocks noChangeArrowheads="1"/>
          </p:cNvSpPr>
          <p:nvPr/>
        </p:nvSpPr>
        <p:spPr bwMode="auto">
          <a:xfrm>
            <a:off x="0" y="25082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803" y="976312"/>
            <a:ext cx="1831975" cy="584200"/>
          </a:xfrm>
          <a:prstGeom prst="rect">
            <a:avLst/>
          </a:prstGeom>
          <a:solidFill>
            <a:srgbClr val="FF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lstStyle/>
          <a:p>
            <a:pPr algn="ctr" eaLnBrk="1" hangingPunct="1">
              <a:defRPr/>
            </a:pPr>
            <a:r>
              <a:rPr lang="zh-CN" altLang="en-US" sz="3200" b="1" dirty="0">
                <a:solidFill>
                  <a:schemeClr val="bg1"/>
                </a:solidFill>
                <a:latin typeface="隶书" panose="02010509060101010101" pitchFamily="49" charset="-122"/>
                <a:ea typeface="隶书" panose="02010509060101010101" pitchFamily="49" charset="-122"/>
                <a:cs typeface="Times New Roman" panose="02020603050405020304" pitchFamily="18" charset="0"/>
              </a:rPr>
              <a:t>热电材料</a:t>
            </a:r>
          </a:p>
        </p:txBody>
      </p:sp>
      <p:sp>
        <p:nvSpPr>
          <p:cNvPr id="14" name="上箭头 13"/>
          <p:cNvSpPr/>
          <p:nvPr/>
        </p:nvSpPr>
        <p:spPr>
          <a:xfrm>
            <a:off x="8799513" y="2624138"/>
            <a:ext cx="217487" cy="504825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 flipV="1">
            <a:off x="8810625" y="3675063"/>
            <a:ext cx="217488" cy="533400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/>
          </a:p>
        </p:txBody>
      </p:sp>
      <p:pic>
        <p:nvPicPr>
          <p:cNvPr id="37894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5" y="2649538"/>
            <a:ext cx="3657600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913" y="933450"/>
            <a:ext cx="36576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7897" name="Picture 2" descr="http://5b0988e595225.cdn.sohucs.com/images/20171107/ac21073f1b87479696209c34693736ad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063"/>
            <a:ext cx="43846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4" descr="https://timgsa.baidu.com/timg?image&amp;quality=80&amp;size=b9999_10000&amp;sec=1572968513132&amp;di=7eb5214a58baf6603ed09c0c4e98fa6d&amp;imgtype=0&amp;src=http%3A%2F%2Fwww.cose.edu.cn%2F__local%2F6%2F51%2F97%2F3950D7E7741585B62D6098AF921_D69415EA_208F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4437063"/>
            <a:ext cx="49180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图片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701006"/>
            <a:ext cx="4719637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9">
            <a:extLst>
              <a:ext uri="{FF2B5EF4-FFF2-40B4-BE49-F238E27FC236}">
                <a16:creationId xmlns:a16="http://schemas.microsoft.com/office/drawing/2014/main" id="{91278C10-5898-4FE0-9C18-E78426ED00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81213" y="1052513"/>
            <a:ext cx="4981575" cy="5238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影响功率因子</a:t>
            </a:r>
            <a:r>
              <a:rPr lang="en-US" altLang="zh-CN" sz="28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(S</a:t>
            </a:r>
            <a:r>
              <a:rPr lang="en-US" altLang="zh-CN" sz="2800" b="1" baseline="30000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</a:t>
            </a:r>
            <a:r>
              <a:rPr lang="el-GR" altLang="zh-CN" sz="28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σ)</a:t>
            </a:r>
            <a:r>
              <a:rPr lang="zh-CN" altLang="en-US" sz="28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的物理机制</a:t>
            </a:r>
          </a:p>
        </p:txBody>
      </p:sp>
      <p:sp>
        <p:nvSpPr>
          <p:cNvPr id="3" name="矩形 2"/>
          <p:cNvSpPr/>
          <p:nvPr/>
        </p:nvSpPr>
        <p:spPr>
          <a:xfrm>
            <a:off x="468313" y="1576388"/>
            <a:ext cx="8351837" cy="4619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散射参数、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2. </a:t>
            </a: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能态密度、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3. </a:t>
            </a: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载流子迁移率、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4. </a:t>
            </a:r>
            <a:r>
              <a:rPr lang="zh-CN" altLang="en-US" sz="2400" b="1" dirty="0">
                <a:solidFill>
                  <a:schemeClr val="tx1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费米能级</a:t>
            </a: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8665" y="3933051"/>
            <a:ext cx="4143375" cy="25812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矩形 4"/>
          <p:cNvSpPr/>
          <p:nvPr/>
        </p:nvSpPr>
        <p:spPr>
          <a:xfrm>
            <a:off x="2081213" y="2482850"/>
            <a:ext cx="4981575" cy="52228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隶书" panose="02010509060101010101" pitchFamily="49" charset="-122"/>
                <a:ea typeface="隶书" panose="02010509060101010101" pitchFamily="49" charset="-122"/>
              </a:rPr>
              <a:t>固体材料热传导的组成</a:t>
            </a:r>
          </a:p>
        </p:txBody>
      </p:sp>
      <p:sp>
        <p:nvSpPr>
          <p:cNvPr id="6" name="矩形 5"/>
          <p:cNvSpPr/>
          <p:nvPr/>
        </p:nvSpPr>
        <p:spPr>
          <a:xfrm>
            <a:off x="468313" y="2986088"/>
            <a:ext cx="8351837" cy="584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1. </a:t>
            </a:r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晶格热传导系数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κ</a:t>
            </a:r>
            <a:r>
              <a:rPr lang="en-US" altLang="zh-CN" sz="2400" b="1" baseline="-25000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)、</a:t>
            </a: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电子热传导系数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(</a:t>
            </a:r>
            <a:r>
              <a:rPr lang="en-US" altLang="zh-CN" sz="2400" b="1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κ</a:t>
            </a:r>
            <a:r>
              <a:rPr lang="en-US" altLang="zh-CN" sz="2400" b="1" baseline="-25000" dirty="0" err="1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24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ea typeface="隶书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上箭头 20"/>
          <p:cNvSpPr/>
          <p:nvPr/>
        </p:nvSpPr>
        <p:spPr>
          <a:xfrm>
            <a:off x="7667625" y="1071563"/>
            <a:ext cx="217488" cy="504825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8" name="上箭头 25"/>
          <p:cNvSpPr/>
          <p:nvPr/>
        </p:nvSpPr>
        <p:spPr>
          <a:xfrm flipV="1">
            <a:off x="7667625" y="2482850"/>
            <a:ext cx="217488" cy="533400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38921" name="矩形 4"/>
          <p:cNvSpPr>
            <a:spLocks noChangeArrowheads="1"/>
          </p:cNvSpPr>
          <p:nvPr/>
        </p:nvSpPr>
        <p:spPr bwMode="auto">
          <a:xfrm>
            <a:off x="0" y="25082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  <a:endParaRPr lang="zh-CN" alt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2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62"/>
          <a:stretch>
            <a:fillRect/>
          </a:stretch>
        </p:blipFill>
        <p:spPr bwMode="auto">
          <a:xfrm>
            <a:off x="396875" y="3925888"/>
            <a:ext cx="719138" cy="108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6228183" y="4737918"/>
            <a:ext cx="110799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altLang="zh-CN" sz="5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ZT</a:t>
            </a:r>
            <a:endParaRPr lang="zh-CN" altLang="en-US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24" name="图片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2"/>
          <a:stretch>
            <a:fillRect/>
          </a:stretch>
        </p:blipFill>
        <p:spPr bwMode="auto">
          <a:xfrm>
            <a:off x="7346950" y="4602163"/>
            <a:ext cx="99695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燕尾形 7"/>
          <p:cNvSpPr/>
          <p:nvPr/>
        </p:nvSpPr>
        <p:spPr>
          <a:xfrm>
            <a:off x="5330825" y="5013325"/>
            <a:ext cx="144463" cy="431800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6" name="燕尾形 13"/>
          <p:cNvSpPr/>
          <p:nvPr/>
        </p:nvSpPr>
        <p:spPr>
          <a:xfrm>
            <a:off x="5483225" y="5013325"/>
            <a:ext cx="144463" cy="431800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" name="燕尾形 14"/>
          <p:cNvSpPr/>
          <p:nvPr/>
        </p:nvSpPr>
        <p:spPr>
          <a:xfrm>
            <a:off x="5635625" y="5013325"/>
            <a:ext cx="144463" cy="431800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燕尾形 16"/>
          <p:cNvSpPr/>
          <p:nvPr/>
        </p:nvSpPr>
        <p:spPr>
          <a:xfrm>
            <a:off x="5788025" y="5013325"/>
            <a:ext cx="144463" cy="431800"/>
          </a:xfrm>
          <a:prstGeom prst="chevron">
            <a:avLst/>
          </a:prstGeom>
          <a:gradFill flip="none" rotWithShape="1">
            <a:gsLst>
              <a:gs pos="0">
                <a:schemeClr val="accent4">
                  <a:lumMod val="67000"/>
                </a:schemeClr>
              </a:gs>
              <a:gs pos="48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9" name="TextBox 5"/>
          <p:cNvSpPr txBox="1"/>
          <p:nvPr/>
        </p:nvSpPr>
        <p:spPr>
          <a:xfrm>
            <a:off x="6008688" y="4114800"/>
            <a:ext cx="1546225" cy="70802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PbTe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SnSe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altLang="zh-C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MgAgSb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!!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Phys. Rev. B, 2010, 82, 020404; Phys. Rev. B, 2015, 91, 075133</a:t>
            </a: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A6F6D45E-D682-497B-9F01-074BE8F0C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320" y="1682115"/>
            <a:ext cx="5189855" cy="3404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17" y="1705611"/>
            <a:ext cx="3201035" cy="217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图片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6" y="4500563"/>
            <a:ext cx="34956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sp>
        <p:nvSpPr>
          <p:cNvPr id="7" name="矩形 6"/>
          <p:cNvSpPr/>
          <p:nvPr/>
        </p:nvSpPr>
        <p:spPr>
          <a:xfrm>
            <a:off x="1766888" y="1046163"/>
            <a:ext cx="6000750" cy="5238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CN" altLang="en-US" sz="2800" b="1" dirty="0">
                <a:latin typeface="Times New Roman" panose="02020603050405020304" pitchFamily="18" charset="0"/>
                <a:ea typeface="隶书" panose="02010509060101010101" pitchFamily="49" charset="-122"/>
                <a:cs typeface="Times New Roman" panose="02020603050405020304" pitchFamily="18" charset="0"/>
              </a:rPr>
              <a:t>半导体材料热输运性能的调控机制</a:t>
            </a:r>
          </a:p>
        </p:txBody>
      </p:sp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781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endParaRPr lang="en-US" altLang="zh-C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03F8F09-4D80-4B80-9EFD-A20CD22FE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B69CA00-8368-49D5-AF02-CF67D671F41E}"/>
              </a:ext>
            </a:extLst>
          </p:cNvPr>
          <p:cNvSpPr/>
          <p:nvPr/>
        </p:nvSpPr>
        <p:spPr>
          <a:xfrm>
            <a:off x="4084509" y="5429986"/>
            <a:ext cx="481574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声子散射机制调控！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31750" y="1556792"/>
            <a:ext cx="9144000" cy="95408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main mechanisms for low thermal conductivity of high-performance thermoelectric materials: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771" name="矩形 4"/>
          <p:cNvSpPr>
            <a:spLocks noChangeArrowheads="1"/>
          </p:cNvSpPr>
          <p:nvPr/>
        </p:nvSpPr>
        <p:spPr bwMode="auto">
          <a:xfrm>
            <a:off x="0" y="2779936"/>
            <a:ext cx="9144000" cy="13234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 eaLnBrk="1" hangingPunct="1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en-US" altLang="zh-CN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Giant </a:t>
            </a:r>
            <a:r>
              <a:rPr lang="en-US" altLang="zh-CN" sz="24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Anharmonic</a:t>
            </a:r>
            <a:r>
              <a:rPr lang="en-US" altLang="zh-CN" sz="24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Phonon Scattering</a:t>
            </a: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SnSe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SnTe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PbTe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en-US" altLang="zh-CN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LaMOCh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 = Cu, Ag; Ch = S, Se) </a:t>
            </a:r>
            <a:endParaRPr lang="zh-CN" altLang="en-US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Phys., 2015, 11, 1063; Nat. Mater., 2011, 10, 614; </a:t>
            </a: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Mater., 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2018, 17, 226; </a:t>
            </a: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Nat. Phys.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2019,</a:t>
            </a:r>
            <a:r>
              <a:rPr lang="en-US" altLang="zh-C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73.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1" name="矩形 3"/>
          <p:cNvSpPr>
            <a:spLocks noChangeArrowheads="1"/>
          </p:cNvSpPr>
          <p:nvPr/>
        </p:nvSpPr>
        <p:spPr bwMode="auto">
          <a:xfrm>
            <a:off x="0" y="4552841"/>
            <a:ext cx="9144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rgbClr val="6600FF"/>
                </a:solidFill>
                <a:latin typeface="Times New Roman" panose="02020603050405020304" pitchFamily="18" charset="0"/>
              </a:rPr>
              <a:t>2. Suppressing Phonon Scattering by Disordered Structures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latin typeface="Times New Roman" panose="02020603050405020304" pitchFamily="18" charset="0"/>
              </a:rPr>
              <a:t>CuCrSe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</a:rPr>
              <a:t>、</a:t>
            </a:r>
            <a:r>
              <a:rPr lang="en-US" altLang="zh-CN" b="1" dirty="0">
                <a:latin typeface="Times New Roman" panose="02020603050405020304" pitchFamily="18" charset="0"/>
              </a:rPr>
              <a:t>AgCrSe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2</a:t>
            </a:r>
            <a:r>
              <a:rPr lang="zh-CN" altLang="en-US" b="1" dirty="0">
                <a:latin typeface="Times New Roman" panose="02020603050405020304" pitchFamily="18" charset="0"/>
              </a:rPr>
              <a:t>、</a:t>
            </a:r>
            <a:r>
              <a:rPr lang="en-US" altLang="zh-CN" b="1" dirty="0">
                <a:latin typeface="Times New Roman" panose="02020603050405020304" pitchFamily="18" charset="0"/>
              </a:rPr>
              <a:t>CsAg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5</a:t>
            </a:r>
            <a:r>
              <a:rPr lang="en-US" altLang="zh-CN" b="1" dirty="0">
                <a:latin typeface="Times New Roman" panose="02020603050405020304" pitchFamily="18" charset="0"/>
              </a:rPr>
              <a:t>Te</a:t>
            </a:r>
            <a:r>
              <a:rPr lang="en-US" altLang="zh-CN" b="1" baseline="-25000" dirty="0">
                <a:latin typeface="Times New Roman" panose="02020603050405020304" pitchFamily="18" charset="0"/>
              </a:rPr>
              <a:t>3</a:t>
            </a:r>
            <a:endParaRPr lang="en-US" altLang="zh-CN" b="1" dirty="0"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Cs</a:t>
            </a:r>
            <a:r>
              <a:rPr lang="en-US" altLang="zh-CN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</a:t>
            </a:r>
            <a:r>
              <a:rPr lang="en-US" altLang="zh-CN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altLang="zh-CN" b="1" baseline="-250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altLang="zh-CN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(X = Br, I)</a:t>
            </a:r>
            <a:endParaRPr lang="zh-CN" altLang="en-US" b="1" baseline="-250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04F468D-677C-475A-9322-EB656B39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文本框 1">
            <a:extLst>
              <a:ext uri="{FF2B5EF4-FFF2-40B4-BE49-F238E27FC236}">
                <a16:creationId xmlns:a16="http://schemas.microsoft.com/office/drawing/2014/main" id="{08B32260-81A6-4CB0-9BF3-0C1E21A3F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" y="928688"/>
            <a:ext cx="3593604" cy="41549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100" b="1" dirty="0">
                <a:solidFill>
                  <a:srgbClr val="FF0000"/>
                </a:solidFill>
                <a:latin typeface="宋体" panose="02010600030101010101" pitchFamily="2" charset="-122"/>
              </a:rPr>
              <a:t>材料热输运性质的调控机制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文本框 1"/>
          <p:cNvSpPr txBox="1">
            <a:spLocks noChangeArrowheads="1"/>
          </p:cNvSpPr>
          <p:nvPr/>
        </p:nvSpPr>
        <p:spPr bwMode="auto">
          <a:xfrm>
            <a:off x="114300" y="928688"/>
            <a:ext cx="2971800" cy="4143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2100" b="1">
                <a:solidFill>
                  <a:srgbClr val="FF0000"/>
                </a:solidFill>
                <a:latin typeface="宋体" panose="02010600030101010101" pitchFamily="2" charset="-122"/>
              </a:rPr>
              <a:t>材料热电性能计算方法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03188" y="1870075"/>
            <a:ext cx="342900" cy="1476375"/>
          </a:xfrm>
          <a:prstGeom prst="rect">
            <a:avLst/>
          </a:prstGeom>
          <a:solidFill>
            <a:schemeClr val="accent6"/>
          </a:solidFill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zh-CN" altLang="en-US" b="1" noProof="1">
                <a:latin typeface="宋体" panose="02010600030101010101" pitchFamily="2" charset="-122"/>
              </a:rPr>
              <a:t>电</a:t>
            </a:r>
            <a:endParaRPr lang="en-US" altLang="zh-CN" b="1" noProof="1">
              <a:latin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b="1" noProof="1">
              <a:latin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b="1" noProof="1">
                <a:latin typeface="宋体" panose="02010600030101010101" pitchFamily="2" charset="-122"/>
              </a:rPr>
              <a:t>输</a:t>
            </a:r>
            <a:endParaRPr lang="en-US" altLang="zh-CN" b="1" noProof="1">
              <a:latin typeface="宋体" panose="02010600030101010101" pitchFamily="2" charset="-122"/>
            </a:endParaRPr>
          </a:p>
          <a:p>
            <a:pPr eaLnBrk="1" hangingPunct="1">
              <a:defRPr/>
            </a:pPr>
            <a:endParaRPr lang="en-US" altLang="zh-CN" b="1" noProof="1">
              <a:latin typeface="宋体" panose="02010600030101010101" pitchFamily="2" charset="-122"/>
            </a:endParaRPr>
          </a:p>
          <a:p>
            <a:pPr eaLnBrk="1" hangingPunct="1">
              <a:defRPr/>
            </a:pPr>
            <a:r>
              <a:rPr lang="zh-CN" altLang="en-US" b="1" noProof="1">
                <a:latin typeface="宋体" panose="02010600030101010101" pitchFamily="2" charset="-122"/>
              </a:rPr>
              <a:t>运</a:t>
            </a:r>
          </a:p>
        </p:txBody>
      </p:sp>
      <p:grpSp>
        <p:nvGrpSpPr>
          <p:cNvPr id="40964" name="组合 8212"/>
          <p:cNvGrpSpPr/>
          <p:nvPr/>
        </p:nvGrpSpPr>
        <p:grpSpPr bwMode="auto">
          <a:xfrm>
            <a:off x="5641975" y="1625600"/>
            <a:ext cx="3475038" cy="4500563"/>
            <a:chOff x="7478432" y="720720"/>
            <a:chExt cx="4632101" cy="6000193"/>
          </a:xfrm>
        </p:grpSpPr>
        <p:sp>
          <p:nvSpPr>
            <p:cNvPr id="23" name="椭圆 22"/>
            <p:cNvSpPr/>
            <p:nvPr/>
          </p:nvSpPr>
          <p:spPr>
            <a:xfrm>
              <a:off x="8729036" y="5590718"/>
              <a:ext cx="2361546" cy="1130195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cxnSp>
          <p:nvCxnSpPr>
            <p:cNvPr id="42" name="直接连接符 41"/>
            <p:cNvCxnSpPr/>
            <p:nvPr/>
          </p:nvCxnSpPr>
          <p:spPr>
            <a:xfrm flipH="1">
              <a:off x="8506847" y="5046785"/>
              <a:ext cx="0" cy="2624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8087863" y="720720"/>
              <a:ext cx="3093710" cy="59896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40986" name="文本框 9"/>
            <p:cNvSpPr txBox="1">
              <a:spLocks noChangeArrowheads="1"/>
            </p:cNvSpPr>
            <p:nvPr/>
          </p:nvSpPr>
          <p:spPr bwMode="auto">
            <a:xfrm>
              <a:off x="8034288" y="836688"/>
              <a:ext cx="3200400" cy="408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Relaxation and Optimization</a:t>
              </a:r>
              <a:endParaRPr lang="zh-CN" altLang="en-US" sz="14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14" name="直接连接符 13"/>
            <p:cNvCxnSpPr>
              <a:stCxn id="9" idx="2"/>
            </p:cNvCxnSpPr>
            <p:nvPr/>
          </p:nvCxnSpPr>
          <p:spPr>
            <a:xfrm flipH="1">
              <a:off x="9634719" y="1319682"/>
              <a:ext cx="0" cy="2624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>
              <a:stCxn id="9" idx="2"/>
            </p:cNvCxnSpPr>
            <p:nvPr/>
          </p:nvCxnSpPr>
          <p:spPr>
            <a:xfrm flipV="1">
              <a:off x="8479339" y="1586357"/>
              <a:ext cx="257950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>
              <a:stCxn id="9" idx="2"/>
            </p:cNvCxnSpPr>
            <p:nvPr/>
          </p:nvCxnSpPr>
          <p:spPr>
            <a:xfrm>
              <a:off x="8492035" y="1575774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>
              <a:stCxn id="9" idx="2"/>
            </p:cNvCxnSpPr>
            <p:nvPr/>
          </p:nvCxnSpPr>
          <p:spPr>
            <a:xfrm>
              <a:off x="11056725" y="1575774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/>
            <p:cNvSpPr/>
            <p:nvPr/>
          </p:nvSpPr>
          <p:spPr>
            <a:xfrm>
              <a:off x="10148926" y="1886896"/>
              <a:ext cx="1826178" cy="10667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184900" y="1944040"/>
              <a:ext cx="1743650" cy="98204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Phonon Dispersion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altLang="zh-CN" sz="1050" b="1" baseline="300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order IFCs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altLang="zh-CN" sz="1050" b="1" baseline="300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nd</a:t>
              </a: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order IFCs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Higher order IFCs</a:t>
              </a:r>
              <a:endParaRPr lang="zh-CN" altLang="en-US" sz="105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直接箭头连接符 24"/>
            <p:cNvCxnSpPr>
              <a:stCxn id="9" idx="2"/>
            </p:cNvCxnSpPr>
            <p:nvPr/>
          </p:nvCxnSpPr>
          <p:spPr>
            <a:xfrm>
              <a:off x="11056725" y="2953596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: 圆角 19"/>
            <p:cNvSpPr/>
            <p:nvPr/>
          </p:nvSpPr>
          <p:spPr>
            <a:xfrm>
              <a:off x="10087560" y="3258368"/>
              <a:ext cx="1970070" cy="76192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002917" y="3275300"/>
              <a:ext cx="2107616" cy="7682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Phonopy  &amp;  Phono3py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ShengBTE 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ALAMODE</a:t>
              </a:r>
              <a:endParaRPr lang="zh-CN" altLang="en-US" sz="105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10148926" y="4325069"/>
              <a:ext cx="1826178" cy="7386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0193364" y="4433008"/>
              <a:ext cx="1741534" cy="55239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Lattice thermal conductivity (</a:t>
              </a:r>
              <a:r>
                <a:rPr lang="el-GR" altLang="zh-CN" sz="1050" b="1" i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κ</a:t>
              </a:r>
              <a:r>
                <a:rPr lang="en-US" altLang="zh-CN" sz="1050" b="1" i="1" baseline="-25000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05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直接箭头连接符 29"/>
            <p:cNvCxnSpPr>
              <a:stCxn id="9" idx="2"/>
            </p:cNvCxnSpPr>
            <p:nvPr/>
          </p:nvCxnSpPr>
          <p:spPr>
            <a:xfrm>
              <a:off x="11056725" y="4020297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矩形 30"/>
            <p:cNvSpPr/>
            <p:nvPr/>
          </p:nvSpPr>
          <p:spPr>
            <a:xfrm>
              <a:off x="7573656" y="1886896"/>
              <a:ext cx="1826177" cy="62012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609629" y="1944040"/>
              <a:ext cx="1741535" cy="550282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 self consistent calculations</a:t>
              </a:r>
              <a:endParaRPr lang="zh-CN" altLang="en-US" sz="105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接箭头连接符 32"/>
            <p:cNvCxnSpPr>
              <a:stCxn id="9" idx="2"/>
            </p:cNvCxnSpPr>
            <p:nvPr/>
          </p:nvCxnSpPr>
          <p:spPr>
            <a:xfrm>
              <a:off x="8479339" y="2507021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: 圆角 33"/>
            <p:cNvSpPr/>
            <p:nvPr/>
          </p:nvSpPr>
          <p:spPr>
            <a:xfrm>
              <a:off x="7514406" y="2807559"/>
              <a:ext cx="1970070" cy="764046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7531335" y="2832957"/>
              <a:ext cx="1936213" cy="76827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QE  &amp;  VASP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BoltzTrap</a:t>
              </a:r>
            </a:p>
            <a:p>
              <a:pPr algn="ctr" eaLnBrk="1" hangingPunct="1">
                <a:defRPr/>
              </a:pPr>
              <a:r>
                <a:rPr lang="en-US" altLang="zh-CN" sz="1050" b="1" noProof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AMSET</a:t>
              </a:r>
              <a:endParaRPr lang="zh-CN" altLang="en-US" sz="1050" b="1" noProof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直接箭头连接符 35"/>
            <p:cNvCxnSpPr>
              <a:stCxn id="9" idx="2"/>
            </p:cNvCxnSpPr>
            <p:nvPr/>
          </p:nvCxnSpPr>
          <p:spPr>
            <a:xfrm>
              <a:off x="8504732" y="3592770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7478432" y="3901775"/>
              <a:ext cx="2361546" cy="12254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00" noProof="1"/>
            </a:p>
          </p:txBody>
        </p:sp>
        <p:sp>
          <p:nvSpPr>
            <p:cNvPr id="41006" name="文本框 37"/>
            <p:cNvSpPr txBox="1">
              <a:spLocks noChangeArrowheads="1"/>
            </p:cNvSpPr>
            <p:nvPr/>
          </p:nvSpPr>
          <p:spPr bwMode="auto">
            <a:xfrm>
              <a:off x="7563075" y="3895425"/>
              <a:ext cx="2276903" cy="1200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v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Thermoelectric Properties: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-Seebeck coefficient (S)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-Electrical conductivity (</a:t>
              </a:r>
              <a:r>
                <a:rPr lang="el-GR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σ</a:t>
              </a: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)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-Electrical thermal</a:t>
              </a:r>
            </a:p>
            <a:p>
              <a:pPr algn="just"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 Conductivity (</a:t>
              </a:r>
              <a:r>
                <a:rPr lang="el-GR" altLang="zh-CN" sz="1000" b="1" i="1">
                  <a:solidFill>
                    <a:schemeClr val="bg1"/>
                  </a:solidFill>
                  <a:latin typeface="Times New Roman" panose="02020603050405020304" pitchFamily="18" charset="0"/>
                </a:rPr>
                <a:t>κ</a:t>
              </a:r>
              <a:r>
                <a:rPr lang="en-US" altLang="zh-CN" sz="1000" b="1" i="1" baseline="-25000">
                  <a:solidFill>
                    <a:schemeClr val="bg1"/>
                  </a:solidFill>
                  <a:latin typeface="Times New Roman" panose="02020603050405020304" pitchFamily="18" charset="0"/>
                </a:rPr>
                <a:t>e</a:t>
              </a:r>
              <a:r>
                <a:rPr lang="en-US" altLang="zh-CN" sz="10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)</a:t>
              </a:r>
              <a:endParaRPr lang="zh-CN" altLang="en-US" sz="1000" b="1">
                <a:solidFill>
                  <a:schemeClr val="bg1"/>
                </a:solidFill>
                <a:latin typeface="Times New Roman" panose="02020603050405020304" pitchFamily="18" charset="0"/>
              </a:endParaRPr>
            </a:p>
          </p:txBody>
        </p:sp>
        <p:cxnSp>
          <p:nvCxnSpPr>
            <p:cNvPr id="41" name="直接连接符 40"/>
            <p:cNvCxnSpPr>
              <a:stCxn id="9" idx="2"/>
            </p:cNvCxnSpPr>
            <p:nvPr/>
          </p:nvCxnSpPr>
          <p:spPr>
            <a:xfrm flipH="1">
              <a:off x="11063072" y="5038319"/>
              <a:ext cx="0" cy="26244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08" name="文本框 45"/>
            <p:cNvSpPr txBox="1">
              <a:spLocks noRot="1" noChangeAspect="1" noMove="1" noResize="1" noEditPoints="1" noAdjustHandles="1" noChangeArrowheads="1" noTextEdit="1"/>
            </p:cNvSpPr>
            <p:nvPr/>
          </p:nvSpPr>
          <p:spPr bwMode="auto">
            <a:xfrm>
              <a:off x="8752510" y="5623989"/>
              <a:ext cx="2211060" cy="925407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cxnSp>
          <p:nvCxnSpPr>
            <p:cNvPr id="47" name="直接箭头连接符 46"/>
            <p:cNvCxnSpPr>
              <a:stCxn id="9" idx="2"/>
            </p:cNvCxnSpPr>
            <p:nvPr/>
          </p:nvCxnSpPr>
          <p:spPr>
            <a:xfrm>
              <a:off x="9933085" y="5315577"/>
              <a:ext cx="0" cy="30477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>
              <a:stCxn id="9" idx="2"/>
            </p:cNvCxnSpPr>
            <p:nvPr/>
          </p:nvCxnSpPr>
          <p:spPr>
            <a:xfrm flipV="1">
              <a:off x="8494151" y="5294412"/>
              <a:ext cx="2577386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965" name="文本框 52"/>
          <p:cNvSpPr txBox="1">
            <a:spLocks noChangeArrowheads="1"/>
          </p:cNvSpPr>
          <p:nvPr/>
        </p:nvSpPr>
        <p:spPr bwMode="auto">
          <a:xfrm>
            <a:off x="106363" y="4384675"/>
            <a:ext cx="342900" cy="1476375"/>
          </a:xfrm>
          <a:prstGeom prst="rect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>
                <a:latin typeface="宋体" panose="02010600030101010101" pitchFamily="2" charset="-122"/>
              </a:rPr>
              <a:t>热</a:t>
            </a:r>
            <a:endParaRPr lang="en-US" altLang="zh-CN" sz="18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>
                <a:latin typeface="宋体" panose="02010600030101010101" pitchFamily="2" charset="-122"/>
              </a:rPr>
              <a:t>输</a:t>
            </a:r>
            <a:endParaRPr lang="en-US" altLang="zh-CN" sz="18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zh-CN" sz="1800" b="1">
              <a:latin typeface="宋体" panose="02010600030101010101" pitchFamily="2" charset="-12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zh-CN" altLang="en-US" sz="1800" b="1">
                <a:latin typeface="宋体" panose="02010600030101010101" pitchFamily="2" charset="-122"/>
              </a:rPr>
              <a:t>运</a:t>
            </a:r>
          </a:p>
        </p:txBody>
      </p:sp>
      <p:pic>
        <p:nvPicPr>
          <p:cNvPr id="40966" name="图片 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70"/>
          <a:stretch>
            <a:fillRect/>
          </a:stretch>
        </p:blipFill>
        <p:spPr bwMode="auto">
          <a:xfrm>
            <a:off x="715963" y="1778000"/>
            <a:ext cx="3700462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图片 5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4691063"/>
            <a:ext cx="30321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" name="文本框 61"/>
          <p:cNvSpPr txBox="1"/>
          <p:nvPr/>
        </p:nvSpPr>
        <p:spPr>
          <a:xfrm>
            <a:off x="568325" y="1479550"/>
            <a:ext cx="4097338" cy="346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165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(1) Deformation potential theory_BoltzTrap</a:t>
            </a:r>
            <a:endParaRPr lang="zh-CN" altLang="en-US" sz="165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633413" y="4181475"/>
            <a:ext cx="3641725" cy="598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165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Boltzmann transport equation under the relaxation time:</a:t>
            </a:r>
            <a:endParaRPr lang="zh-CN" altLang="en-US" sz="165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0" name="图片 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5" t="48451" b="2721"/>
          <a:stretch>
            <a:fillRect/>
          </a:stretch>
        </p:blipFill>
        <p:spPr bwMode="auto">
          <a:xfrm>
            <a:off x="757238" y="2282825"/>
            <a:ext cx="3027362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1" name="图片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2325688"/>
            <a:ext cx="100965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文本框 71"/>
          <p:cNvSpPr txBox="1"/>
          <p:nvPr/>
        </p:nvSpPr>
        <p:spPr>
          <a:xfrm>
            <a:off x="542925" y="2722563"/>
            <a:ext cx="4365625" cy="3444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altLang="zh-CN" sz="1650" noProof="1">
                <a:latin typeface="Times New Roman" panose="02020603050405020304" pitchFamily="18" charset="0"/>
                <a:cs typeface="Times New Roman" panose="02020603050405020304" pitchFamily="18" charset="0"/>
              </a:rPr>
              <a:t>(2) Calculating carrier scattering rates_BoltzTrap</a:t>
            </a:r>
            <a:endParaRPr lang="zh-CN" altLang="en-US" sz="1650" noProof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73" name="图片 819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3144838"/>
            <a:ext cx="2179637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4" name="图片 82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130550"/>
            <a:ext cx="1379538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5" name="图片 820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300" y="5146675"/>
            <a:ext cx="112871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6" name="图片 820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/>
          <a:stretch>
            <a:fillRect/>
          </a:stretch>
        </p:blipFill>
        <p:spPr bwMode="auto">
          <a:xfrm>
            <a:off x="3705225" y="4845050"/>
            <a:ext cx="1182688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7" name="图片 820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5330825"/>
            <a:ext cx="17875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0" name="矩形: 圆角 8209"/>
          <p:cNvSpPr/>
          <p:nvPr/>
        </p:nvSpPr>
        <p:spPr>
          <a:xfrm>
            <a:off x="498475" y="1435100"/>
            <a:ext cx="4548188" cy="2381250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0" noProof="1"/>
          </a:p>
        </p:txBody>
      </p:sp>
      <p:sp>
        <p:nvSpPr>
          <p:cNvPr id="86" name="矩形: 圆角 85"/>
          <p:cNvSpPr/>
          <p:nvPr/>
        </p:nvSpPr>
        <p:spPr>
          <a:xfrm>
            <a:off x="528638" y="4132263"/>
            <a:ext cx="4548187" cy="2100262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CN" altLang="en-US" sz="100" noProof="1"/>
          </a:p>
        </p:txBody>
      </p:sp>
      <p:pic>
        <p:nvPicPr>
          <p:cNvPr id="40980" name="图片 82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1223963"/>
            <a:ext cx="1212850" cy="82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2"/>
          <p:cNvSpPr>
            <a:spLocks noChangeArrowheads="1"/>
          </p:cNvSpPr>
          <p:nvPr/>
        </p:nvSpPr>
        <p:spPr bwMode="auto">
          <a:xfrm>
            <a:off x="0" y="6577013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0982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52" name="图片 9">
            <a:extLst>
              <a:ext uri="{FF2B5EF4-FFF2-40B4-BE49-F238E27FC236}">
                <a16:creationId xmlns:a16="http://schemas.microsoft.com/office/drawing/2014/main" id="{DC88BCA1-AA48-41BE-A375-0EBAA2CFA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>
            <a:spLocks noChangeArrowheads="1"/>
          </p:cNvSpPr>
          <p:nvPr/>
        </p:nvSpPr>
        <p:spPr bwMode="auto">
          <a:xfrm>
            <a:off x="0" y="6581775"/>
            <a:ext cx="9144000" cy="2762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Jiang-Jiang Ma, Qing- Yi Liu, Tao Ouyang*, Bao-Tian Wang*, et al. to be submitted.</a:t>
            </a:r>
            <a:endParaRPr lang="en-US" altLang="zh-CN" sz="12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7950" y="970112"/>
            <a:ext cx="4637158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1.1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La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</a:t>
            </a:r>
            <a:r>
              <a:rPr lang="en-US" altLang="zh-CN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Ch</a:t>
            </a:r>
            <a:r>
              <a:rPr lang="zh-CN" altLang="en-US" sz="2400" b="1" dirty="0">
                <a:solidFill>
                  <a:srgbClr val="FFFF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层状材料热电性能</a:t>
            </a:r>
          </a:p>
        </p:txBody>
      </p:sp>
      <p:sp>
        <p:nvSpPr>
          <p:cNvPr id="43014" name="TextBox 4"/>
          <p:cNvSpPr txBox="1">
            <a:spLocks noChangeArrowheads="1"/>
          </p:cNvSpPr>
          <p:nvPr/>
        </p:nvSpPr>
        <p:spPr bwMode="auto">
          <a:xfrm>
            <a:off x="0" y="231775"/>
            <a:ext cx="9144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1 </a:t>
            </a:r>
            <a:r>
              <a: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热电材料热输运、电输运理论研究</a:t>
            </a:r>
          </a:p>
        </p:txBody>
      </p:sp>
      <p:pic>
        <p:nvPicPr>
          <p:cNvPr id="7" name="图片 9">
            <a:extLst>
              <a:ext uri="{FF2B5EF4-FFF2-40B4-BE49-F238E27FC236}">
                <a16:creationId xmlns:a16="http://schemas.microsoft.com/office/drawing/2014/main" id="{330842D2-F36E-4340-8943-5BFBDDB40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6675"/>
            <a:ext cx="1512887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6AA5750-80E1-4A20-91BE-FA6D2B4347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236" b="14499"/>
          <a:stretch/>
        </p:blipFill>
        <p:spPr>
          <a:xfrm>
            <a:off x="107950" y="1472740"/>
            <a:ext cx="4781620" cy="29952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6848D0A-2D64-4B27-B964-6D93FBC78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108" y="1481129"/>
            <a:ext cx="4159873" cy="465434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137633C-E6E0-482D-8CC3-771CEF09FA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729" y="4559738"/>
            <a:ext cx="4397331" cy="179469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130658"/>
      </a:dk2>
      <a:lt2>
        <a:srgbClr val="C0C0C0"/>
      </a:lt2>
      <a:accent1>
        <a:srgbClr val="2353D9"/>
      </a:accent1>
      <a:accent2>
        <a:srgbClr val="38A0DA"/>
      </a:accent2>
      <a:accent3>
        <a:srgbClr val="FFFFFF"/>
      </a:accent3>
      <a:accent4>
        <a:srgbClr val="000000"/>
      </a:accent4>
      <a:accent5>
        <a:srgbClr val="ACB3E9"/>
      </a:accent5>
      <a:accent6>
        <a:srgbClr val="3291C5"/>
      </a:accent6>
      <a:hlink>
        <a:srgbClr val="009999"/>
      </a:hlink>
      <a:folHlink>
        <a:srgbClr val="D77A5D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660033"/>
        </a:dk2>
        <a:lt2>
          <a:srgbClr val="C0C0C0"/>
        </a:lt2>
        <a:accent1>
          <a:srgbClr val="0E50A8"/>
        </a:accent1>
        <a:accent2>
          <a:srgbClr val="E3892F"/>
        </a:accent2>
        <a:accent3>
          <a:srgbClr val="FFFFFF"/>
        </a:accent3>
        <a:accent4>
          <a:srgbClr val="000000"/>
        </a:accent4>
        <a:accent5>
          <a:srgbClr val="AAB3D1"/>
        </a:accent5>
        <a:accent6>
          <a:srgbClr val="CE7C2A"/>
        </a:accent6>
        <a:hlink>
          <a:srgbClr val="0099CC"/>
        </a:hlink>
        <a:folHlink>
          <a:srgbClr val="736FC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3399"/>
        </a:dk2>
        <a:lt2>
          <a:srgbClr val="C0C0C0"/>
        </a:lt2>
        <a:accent1>
          <a:srgbClr val="64B4DC"/>
        </a:accent1>
        <a:accent2>
          <a:srgbClr val="EA4A46"/>
        </a:accent2>
        <a:accent3>
          <a:srgbClr val="FFFFFF"/>
        </a:accent3>
        <a:accent4>
          <a:srgbClr val="000000"/>
        </a:accent4>
        <a:accent5>
          <a:srgbClr val="B8D6EB"/>
        </a:accent5>
        <a:accent6>
          <a:srgbClr val="D4423F"/>
        </a:accent6>
        <a:hlink>
          <a:srgbClr val="441FCD"/>
        </a:hlink>
        <a:folHlink>
          <a:srgbClr val="AAC85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130658"/>
        </a:dk2>
        <a:lt2>
          <a:srgbClr val="C0C0C0"/>
        </a:lt2>
        <a:accent1>
          <a:srgbClr val="2353D9"/>
        </a:accent1>
        <a:accent2>
          <a:srgbClr val="38A0DA"/>
        </a:accent2>
        <a:accent3>
          <a:srgbClr val="FFFFFF"/>
        </a:accent3>
        <a:accent4>
          <a:srgbClr val="000000"/>
        </a:accent4>
        <a:accent5>
          <a:srgbClr val="ACB3E9"/>
        </a:accent5>
        <a:accent6>
          <a:srgbClr val="3291C5"/>
        </a:accent6>
        <a:hlink>
          <a:srgbClr val="009999"/>
        </a:hlink>
        <a:folHlink>
          <a:srgbClr val="D77A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206TGp_way_light</Template>
  <TotalTime>789</TotalTime>
  <Words>1976</Words>
  <Application>Microsoft Office PowerPoint</Application>
  <PresentationFormat>全屏显示(4:3)</PresentationFormat>
  <Paragraphs>222</Paragraphs>
  <Slides>29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29</vt:i4>
      </vt:variant>
    </vt:vector>
  </HeadingPairs>
  <TitlesOfParts>
    <vt:vector size="38" baseType="lpstr">
      <vt:lpstr>隶书</vt:lpstr>
      <vt:lpstr>宋体</vt:lpstr>
      <vt:lpstr>Algerian</vt:lpstr>
      <vt:lpstr>Arial</vt:lpstr>
      <vt:lpstr>Broadway</vt:lpstr>
      <vt:lpstr>Calibri</vt:lpstr>
      <vt:lpstr>Times New Roman</vt:lpstr>
      <vt:lpstr>Wingdings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Guoqiang Wang</dc:creator>
  <cp:lastModifiedBy>jingjing</cp:lastModifiedBy>
  <cp:revision>1173</cp:revision>
  <dcterms:created xsi:type="dcterms:W3CDTF">2014-09-13T14:22:00Z</dcterms:created>
  <dcterms:modified xsi:type="dcterms:W3CDTF">2022-06-28T07:55:56Z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D9913DA01C994DF390F5DE033E844D9E</vt:lpwstr>
  </property>
  <property fmtid="{D5CDD505-2E9C-101B-9397-08002B2CF9AE}" pid="3" name="KSOProductBuildVer">
    <vt:lpwstr>2052-11.1.0.11411</vt:lpwstr>
  </property>
</Properties>
</file>