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</p:sldMasterIdLst>
  <p:notesMasterIdLst>
    <p:notesMasterId r:id="rId31"/>
  </p:notesMasterIdLst>
  <p:sldIdLst>
    <p:sldId id="256" r:id="rId2"/>
    <p:sldId id="1163" r:id="rId3"/>
    <p:sldId id="1125" r:id="rId4"/>
    <p:sldId id="1147" r:id="rId5"/>
    <p:sldId id="1134" r:id="rId6"/>
    <p:sldId id="1164" r:id="rId7"/>
    <p:sldId id="1135" r:id="rId8"/>
    <p:sldId id="1136" r:id="rId9"/>
    <p:sldId id="1162" r:id="rId10"/>
    <p:sldId id="310" r:id="rId11"/>
    <p:sldId id="1158" r:id="rId12"/>
    <p:sldId id="1161" r:id="rId13"/>
    <p:sldId id="1152" r:id="rId14"/>
    <p:sldId id="1137" r:id="rId15"/>
    <p:sldId id="1142" r:id="rId16"/>
    <p:sldId id="1143" r:id="rId17"/>
    <p:sldId id="1153" r:id="rId18"/>
    <p:sldId id="1145" r:id="rId19"/>
    <p:sldId id="1130" r:id="rId20"/>
    <p:sldId id="1129" r:id="rId21"/>
    <p:sldId id="1133" r:id="rId22"/>
    <p:sldId id="1156" r:id="rId23"/>
    <p:sldId id="1157" r:id="rId24"/>
    <p:sldId id="1154" r:id="rId25"/>
    <p:sldId id="1138" r:id="rId26"/>
    <p:sldId id="1149" r:id="rId27"/>
    <p:sldId id="1150" r:id="rId28"/>
    <p:sldId id="1151" r:id="rId29"/>
    <p:sldId id="1141" r:id="rId30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5DDDDC7D-4616-445D-9AE3-E29063B76F21}">
          <p14:sldIdLst>
            <p14:sldId id="256"/>
            <p14:sldId id="1163"/>
            <p14:sldId id="1125"/>
            <p14:sldId id="1147"/>
            <p14:sldId id="1134"/>
            <p14:sldId id="1164"/>
            <p14:sldId id="1135"/>
            <p14:sldId id="1136"/>
            <p14:sldId id="1162"/>
            <p14:sldId id="310"/>
            <p14:sldId id="1158"/>
            <p14:sldId id="1161"/>
            <p14:sldId id="1152"/>
            <p14:sldId id="1137"/>
            <p14:sldId id="1142"/>
            <p14:sldId id="1143"/>
            <p14:sldId id="1153"/>
            <p14:sldId id="1145"/>
            <p14:sldId id="1130"/>
            <p14:sldId id="1129"/>
            <p14:sldId id="1133"/>
            <p14:sldId id="1156"/>
            <p14:sldId id="1157"/>
            <p14:sldId id="1154"/>
            <p14:sldId id="1138"/>
            <p14:sldId id="1149"/>
            <p14:sldId id="1150"/>
            <p14:sldId id="1151"/>
            <p14:sldId id="11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DEDD8"/>
    <a:srgbClr val="FBCFD6"/>
    <a:srgbClr val="CDE6F9"/>
    <a:srgbClr val="426BB3"/>
    <a:srgbClr val="FC5356"/>
    <a:srgbClr val="00A82D"/>
    <a:srgbClr val="50A63B"/>
    <a:srgbClr val="E2595A"/>
    <a:srgbClr val="536A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 varScale="1">
        <p:scale>
          <a:sx n="88" d="100"/>
          <a:sy n="88" d="100"/>
        </p:scale>
        <p:origin x="91" y="26"/>
      </p:cViewPr>
      <p:guideLst>
        <p:guide orient="horz" pos="2183"/>
        <p:guide pos="380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EE8E7-328D-43EB-947A-795AAAF6B27D}" type="datetimeFigureOut">
              <a:rPr lang="zh-CN" altLang="en-US" smtClean="0"/>
              <a:t>2022/6/29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8980D-A838-4887-B2E1-6AB30147E4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82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>
            <a:extLst>
              <a:ext uri="{FF2B5EF4-FFF2-40B4-BE49-F238E27FC236}">
                <a16:creationId xmlns:a16="http://schemas.microsoft.com/office/drawing/2014/main" id="{152E5577-A334-4A08-841E-7DE847FE6199}"/>
              </a:ext>
            </a:extLst>
          </p:cNvPr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D8D5928-DE81-4E23-8A76-88C2094FF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4A1EA39-3242-42BD-B9FF-157F2C2C9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336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3360" y="4530354"/>
            <a:ext cx="37993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83360" y="4966488"/>
            <a:ext cx="37993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374861F3-13E5-45F5-B254-5E916B3358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0653"/>
          <a:stretch/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AF97306-6238-41F4-BBB4-2F0E96B9E3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AD06EAE2-71C6-441F-BD3B-D335E62076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503"/>
          <a:stretch/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AA57B0-E397-4C31-B034-D4B594B5AF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981"/>
          <a:stretch/>
        </p:blipFill>
        <p:spPr>
          <a:xfrm>
            <a:off x="6723445" y="1966231"/>
            <a:ext cx="5408496" cy="435874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CA51656-CB98-47CC-8A43-FD0C7C690EF2}"/>
              </a:ext>
            </a:extLst>
          </p:cNvPr>
          <p:cNvSpPr/>
          <p:nvPr/>
        </p:nvSpPr>
        <p:spPr>
          <a:xfrm>
            <a:off x="6591300" y="1721421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3" y="1967696"/>
            <a:ext cx="620068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20" name="文本占位符 19">
            <a:extLst>
              <a:ext uri="{FF2B5EF4-FFF2-40B4-BE49-F238E27FC236}">
                <a16:creationId xmlns:a16="http://schemas.microsoft.com/office/drawing/2014/main" id="{A44C1AB1-E880-4B10-B9E8-EC9EB6D824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613" y="6037867"/>
            <a:ext cx="620068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B4BB99F-624D-438F-A872-B897031E1075}"/>
              </a:ext>
            </a:extLst>
          </p:cNvPr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63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49829" y="105353"/>
            <a:ext cx="10724408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05353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1" y="6430455"/>
            <a:ext cx="12191997" cy="429867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/>
        </p:nvSpPr>
        <p:spPr>
          <a:xfrm>
            <a:off x="10277090" y="6521982"/>
            <a:ext cx="1092523" cy="267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endParaRPr lang="zh-CN" altLang="en-US" sz="1800" b="1" dirty="0"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2" name="直接连接符 11"/>
          <p:cNvCxnSpPr>
            <a:cxnSpLocks/>
          </p:cNvCxnSpPr>
          <p:nvPr/>
        </p:nvCxnSpPr>
        <p:spPr>
          <a:xfrm>
            <a:off x="11445105" y="6430455"/>
            <a:ext cx="0" cy="424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E5B416D-315A-45B6-A6D8-60CADF52EF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9653" y="6493173"/>
            <a:ext cx="652471" cy="324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26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355250" y="105353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459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448414"/>
            <a:ext cx="11152909" cy="44916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4" name="矩形 13"/>
          <p:cNvSpPr/>
          <p:nvPr/>
        </p:nvSpPr>
        <p:spPr>
          <a:xfrm>
            <a:off x="1167537" y="738661"/>
            <a:ext cx="11024463" cy="108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/>
        </p:nvSpPr>
        <p:spPr>
          <a:xfrm>
            <a:off x="0" y="1"/>
            <a:ext cx="1300480" cy="84666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矩形 16"/>
          <p:cNvSpPr/>
          <p:nvPr/>
        </p:nvSpPr>
        <p:spPr>
          <a:xfrm>
            <a:off x="0" y="6431373"/>
            <a:ext cx="12191999" cy="42388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050282" y="6423220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latin typeface="+mn-ea"/>
                <a:ea typeface="+mn-ea"/>
                <a:cs typeface="Calibri" panose="020F0502020204030204" pitchFamily="34" charset="0"/>
              </a:rPr>
              <a:pPr/>
              <a:t>‹#›</a:t>
            </a:fld>
            <a:endParaRPr lang="zh-CN" altLang="en-US" sz="1800" b="1" dirty="0"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36134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5314" y="6477477"/>
            <a:ext cx="652471" cy="32485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81AC481-5F32-4818-90FA-09E5D993992F}"/>
              </a:ext>
            </a:extLst>
          </p:cNvPr>
          <p:cNvSpPr txBox="1"/>
          <p:nvPr/>
        </p:nvSpPr>
        <p:spPr>
          <a:xfrm>
            <a:off x="190710" y="6455237"/>
            <a:ext cx="129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  <a:cs typeface="Arial" panose="020B0604020202020204" pitchFamily="34" charset="0"/>
              </a:rPr>
              <a:t>HEPS  ·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B12549-6B4E-4F0A-BE62-F57F92D83AEE}"/>
              </a:ext>
            </a:extLst>
          </p:cNvPr>
          <p:cNvSpPr txBox="1"/>
          <p:nvPr/>
        </p:nvSpPr>
        <p:spPr>
          <a:xfrm>
            <a:off x="1195037" y="6470626"/>
            <a:ext cx="3874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高频系统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959DBAE-39F5-4FA1-8D78-597D656F71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9" y="45032"/>
            <a:ext cx="1184042" cy="70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94" r:id="rId2"/>
    <p:sldLayoutId id="2147483682" r:id="rId3"/>
    <p:sldLayoutId id="2147483683" r:id="rId4"/>
    <p:sldLayoutId id="2147483703" r:id="rId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B55C2948-18EC-41EC-8CFB-AEBD27DAD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757" y="1517759"/>
            <a:ext cx="6357544" cy="24423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HEPS</a:t>
            </a:r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储存环数字低电平系统的研究</a:t>
            </a:r>
            <a:endParaRPr lang="zh-CN" altLang="en-US" sz="54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A8296D2-AE50-4846-BAFE-7BCDA25808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高能所博士后学术交流会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E13825C9-0F30-3FBD-1156-6131C4BCAB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031908"/>
              </p:ext>
            </p:extLst>
          </p:nvPr>
        </p:nvGraphicFramePr>
        <p:xfrm>
          <a:off x="1542297" y="4217977"/>
          <a:ext cx="4347132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073">
                  <a:extLst>
                    <a:ext uri="{9D8B030D-6E8A-4147-A177-3AD203B41FA5}">
                      <a16:colId xmlns:a16="http://schemas.microsoft.com/office/drawing/2014/main" val="1341304163"/>
                    </a:ext>
                  </a:extLst>
                </a:gridCol>
                <a:gridCol w="304800">
                  <a:extLst>
                    <a:ext uri="{9D8B030D-6E8A-4147-A177-3AD203B41FA5}">
                      <a16:colId xmlns:a16="http://schemas.microsoft.com/office/drawing/2014/main" val="1519528742"/>
                    </a:ext>
                  </a:extLst>
                </a:gridCol>
                <a:gridCol w="2624259">
                  <a:extLst>
                    <a:ext uri="{9D8B030D-6E8A-4147-A177-3AD203B41FA5}">
                      <a16:colId xmlns:a16="http://schemas.microsoft.com/office/drawing/2014/main" val="11320712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dist"/>
                      <a:r>
                        <a:rPr lang="zh-CN" altLang="en-US" sz="2400" b="0" kern="1200" baseline="0" dirty="0">
                          <a:solidFill>
                            <a:srgbClr val="A4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汇报人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b="0" kern="1200" baseline="0" dirty="0">
                          <a:solidFill>
                            <a:srgbClr val="A4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：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b="0" kern="1200" baseline="0" dirty="0">
                          <a:solidFill>
                            <a:srgbClr val="A4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李冬兵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8002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dist"/>
                      <a:r>
                        <a:rPr lang="zh-CN" altLang="en-US" sz="2400" b="0" kern="1200" baseline="0" dirty="0">
                          <a:solidFill>
                            <a:srgbClr val="A4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合作导师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b="0" kern="1200" baseline="0" dirty="0">
                          <a:solidFill>
                            <a:srgbClr val="A4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：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b="0" kern="1200" baseline="0" dirty="0">
                          <a:solidFill>
                            <a:srgbClr val="A4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张沛、辛天牧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586967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dist"/>
                      <a:r>
                        <a:rPr lang="zh-CN" altLang="en-US" sz="2400" b="0" kern="1200" baseline="0" dirty="0">
                          <a:solidFill>
                            <a:srgbClr val="A4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汇报日期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400" b="0" kern="1200" baseline="0" dirty="0">
                          <a:solidFill>
                            <a:srgbClr val="A4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：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400" b="0" kern="1200" baseline="0" dirty="0">
                          <a:solidFill>
                            <a:srgbClr val="A4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2022.06.30</a:t>
                      </a:r>
                      <a:endParaRPr lang="zh-CN" altLang="en-US" sz="2400" b="0" kern="1200" baseline="0" dirty="0">
                        <a:solidFill>
                          <a:srgbClr val="A4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29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6550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44FD8A8-CD74-4E01-8199-3734498F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高频低电平技术的发展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A0E82A-A17E-4780-943D-B4DACA257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1"/>
          <a:stretch/>
        </p:blipFill>
        <p:spPr>
          <a:xfrm>
            <a:off x="138545" y="982738"/>
            <a:ext cx="11462328" cy="52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55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44FD8A8-CD74-4E01-8199-3734498F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高频低电平技术的发展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E175C3B-04A5-08CD-7B62-6B978FA36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1"/>
          <a:stretch/>
        </p:blipFill>
        <p:spPr>
          <a:xfrm>
            <a:off x="138545" y="982738"/>
            <a:ext cx="11462328" cy="52116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B206B6C-F2FF-312F-791E-D73BB796F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69" y="992898"/>
            <a:ext cx="3279594" cy="52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2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F44FD8A8-CD74-4E01-8199-3734498F6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高频低电平技术的发展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F6D62A-BA64-5489-84A8-B46042A7ED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1"/>
          <a:stretch/>
        </p:blipFill>
        <p:spPr>
          <a:xfrm>
            <a:off x="138545" y="982738"/>
            <a:ext cx="11462328" cy="52116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E1F243-E1FE-A6C6-BC79-68D16D7FC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68" y="992898"/>
            <a:ext cx="3279594" cy="521166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AC1CD5-1602-B2A9-70DD-83E722117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8856" y="992898"/>
            <a:ext cx="3467523" cy="52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27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F1C9C09-3A6F-4F65-A8CB-73A6D76CB9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708728"/>
            <a:ext cx="8783781" cy="1403928"/>
          </a:xfrm>
        </p:spPr>
        <p:txBody>
          <a:bodyPr>
            <a:normAutofit/>
          </a:bodyPr>
          <a:lstStyle/>
          <a:p>
            <a:pPr indent="180000"/>
            <a:r>
              <a:rPr lang="en-US" altLang="zh-CN" sz="6600" dirty="0"/>
              <a:t>HEPS</a:t>
            </a:r>
            <a:r>
              <a:rPr lang="zh-CN" altLang="en-US" sz="6600" dirty="0"/>
              <a:t>低电平系统研究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FCA8052-F992-46FE-9C11-4AA564CEA51F}"/>
              </a:ext>
            </a:extLst>
          </p:cNvPr>
          <p:cNvSpPr txBox="1"/>
          <p:nvPr/>
        </p:nvSpPr>
        <p:spPr>
          <a:xfrm>
            <a:off x="886691" y="3114965"/>
            <a:ext cx="4110182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200" b="1" dirty="0"/>
              <a:t>硬件组成</a:t>
            </a:r>
            <a:endParaRPr lang="en-US" altLang="zh-CN" sz="3200" b="1" dirty="0"/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bg1">
                    <a:lumMod val="75000"/>
                  </a:schemeClr>
                </a:solidFill>
              </a:rPr>
              <a:t>控制算法</a:t>
            </a:r>
            <a:endParaRPr lang="en-US" altLang="zh-CN" sz="3200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bg1">
                    <a:lumMod val="75000"/>
                  </a:schemeClr>
                </a:solidFill>
              </a:rPr>
              <a:t>上层控制系统</a:t>
            </a:r>
            <a:endParaRPr lang="en-US" altLang="zh-CN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4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A83D0C9-4354-413D-ABA8-313A9D824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LLRF</a:t>
            </a:r>
            <a:r>
              <a:rPr lang="zh-CN" altLang="en-US" dirty="0"/>
              <a:t>硬件组成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5754CCF-9C9D-47C7-9395-C5890DCF1D35}"/>
              </a:ext>
            </a:extLst>
          </p:cNvPr>
          <p:cNvSpPr txBox="1"/>
          <p:nvPr/>
        </p:nvSpPr>
        <p:spPr>
          <a:xfrm>
            <a:off x="1113390" y="852463"/>
            <a:ext cx="7463118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+mj-lt"/>
              </a:rPr>
              <a:t>射频前端板卡</a:t>
            </a:r>
            <a:endParaRPr lang="en-US" altLang="zh-CN" sz="28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+mj-lt"/>
              </a:rPr>
              <a:t>数字信号处理板卡</a:t>
            </a:r>
            <a:endParaRPr lang="en-US" altLang="zh-CN" sz="28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+mj-lt"/>
              </a:rPr>
              <a:t>机箱（带散热器）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247193E-794D-4BC0-8124-BFB4DF09C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" b="50000"/>
          <a:stretch/>
        </p:blipFill>
        <p:spPr>
          <a:xfrm>
            <a:off x="2898141" y="3098800"/>
            <a:ext cx="6395718" cy="301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04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BA0D153-C0C2-40EA-90F9-4E22697D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LLRF</a:t>
            </a:r>
            <a:r>
              <a:rPr lang="zh-CN" altLang="en-US" dirty="0"/>
              <a:t>硬件组成：射频前端板卡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87B43A-4A82-43A7-854C-92DA826C8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717" y="2907015"/>
            <a:ext cx="4816265" cy="213278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C13C8A4-3E58-4184-AAD4-C06E8ACEA5FA}"/>
              </a:ext>
            </a:extLst>
          </p:cNvPr>
          <p:cNvSpPr txBox="1"/>
          <p:nvPr/>
        </p:nvSpPr>
        <p:spPr>
          <a:xfrm>
            <a:off x="1011790" y="815317"/>
            <a:ext cx="7463118" cy="1822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组成：</a:t>
            </a:r>
            <a:r>
              <a:rPr lang="en-US" altLang="zh-CN" sz="2600" dirty="0">
                <a:latin typeface="+mj-lt"/>
              </a:rPr>
              <a:t>5</a:t>
            </a:r>
            <a:r>
              <a:rPr lang="zh-CN" altLang="en-US" sz="2600" dirty="0">
                <a:latin typeface="+mj-lt"/>
              </a:rPr>
              <a:t>路下变频通道、</a:t>
            </a:r>
            <a:r>
              <a:rPr lang="en-US" altLang="zh-CN" sz="2600" dirty="0">
                <a:latin typeface="+mj-lt"/>
              </a:rPr>
              <a:t>1</a:t>
            </a:r>
            <a:r>
              <a:rPr lang="zh-CN" altLang="en-US" sz="2600" dirty="0">
                <a:latin typeface="+mj-lt"/>
              </a:rPr>
              <a:t>路上变频通道</a:t>
            </a:r>
            <a:endParaRPr lang="en-US" altLang="zh-CN" sz="26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作用：</a:t>
            </a:r>
            <a:r>
              <a:rPr lang="zh-CN" altLang="en-US" sz="2600" dirty="0">
                <a:latin typeface="+mj-lt"/>
              </a:rPr>
              <a:t>实现信号的变频</a:t>
            </a:r>
            <a:endParaRPr lang="en-US" altLang="zh-CN" sz="2600" dirty="0"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特点：</a:t>
            </a:r>
            <a:r>
              <a:rPr lang="zh-CN" altLang="en-US" sz="2600" dirty="0">
                <a:latin typeface="+mj-lt"/>
              </a:rPr>
              <a:t>良好的通道线性度和隔离度</a:t>
            </a:r>
            <a:endParaRPr lang="en-US" altLang="zh-CN" sz="2600" dirty="0">
              <a:latin typeface="+mj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55CAD1F-89C2-4686-A179-320F36E8A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717" y="5159971"/>
            <a:ext cx="4816265" cy="12304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76AA36-61FF-4510-A1E6-D2F4E3C55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806" y="2961585"/>
            <a:ext cx="2678543" cy="342879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8231F36-DB9A-86D2-B488-FCD8A5D05F56}"/>
              </a:ext>
            </a:extLst>
          </p:cNvPr>
          <p:cNvSpPr txBox="1"/>
          <p:nvPr/>
        </p:nvSpPr>
        <p:spPr>
          <a:xfrm>
            <a:off x="8395854" y="970208"/>
            <a:ext cx="367838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latin typeface="+mj-lt"/>
              </a:rPr>
              <a:t>合作老师：王群要、林海英、张沛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8763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BA0D153-C0C2-40EA-90F9-4E22697D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LLRF</a:t>
            </a:r>
            <a:r>
              <a:rPr lang="zh-CN" altLang="en-US" dirty="0"/>
              <a:t>硬件组成：数字信号处理板卡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8F442F9-F9D4-46DE-9750-1E619E8072F4}"/>
              </a:ext>
            </a:extLst>
          </p:cNvPr>
          <p:cNvSpPr txBox="1"/>
          <p:nvPr/>
        </p:nvSpPr>
        <p:spPr>
          <a:xfrm>
            <a:off x="1011790" y="815317"/>
            <a:ext cx="10007192" cy="1822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组成：</a:t>
            </a:r>
            <a:r>
              <a:rPr lang="en-US" altLang="zh-CN" sz="2600" dirty="0">
                <a:latin typeface="+mj-lt"/>
              </a:rPr>
              <a:t>FPGA</a:t>
            </a:r>
            <a:r>
              <a:rPr lang="zh-CN" altLang="en-US" sz="2600" dirty="0">
                <a:latin typeface="+mj-lt"/>
              </a:rPr>
              <a:t>、</a:t>
            </a:r>
            <a:r>
              <a:rPr lang="en-US" altLang="zh-CN" sz="2600" dirty="0">
                <a:latin typeface="+mj-lt"/>
              </a:rPr>
              <a:t>ADC</a:t>
            </a:r>
            <a:r>
              <a:rPr lang="zh-CN" altLang="en-US" sz="2600" dirty="0">
                <a:latin typeface="+mj-lt"/>
              </a:rPr>
              <a:t>、</a:t>
            </a:r>
            <a:r>
              <a:rPr lang="en-US" altLang="zh-CN" sz="2600" dirty="0">
                <a:latin typeface="+mj-lt"/>
              </a:rPr>
              <a:t>DAC</a:t>
            </a:r>
            <a:r>
              <a:rPr lang="zh-CN" altLang="en-US" sz="2600" dirty="0">
                <a:latin typeface="+mj-lt"/>
              </a:rPr>
              <a:t>、</a:t>
            </a:r>
            <a:r>
              <a:rPr lang="en-US" altLang="zh-CN" sz="2600" dirty="0" err="1">
                <a:latin typeface="+mj-lt"/>
              </a:rPr>
              <a:t>SDRAM</a:t>
            </a:r>
            <a:r>
              <a:rPr lang="zh-CN" altLang="en-US" sz="2600" dirty="0">
                <a:latin typeface="+mj-lt"/>
              </a:rPr>
              <a:t>、时钟芯片、网口、串口等</a:t>
            </a:r>
            <a:endParaRPr lang="en-US" altLang="zh-CN" sz="26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作用：</a:t>
            </a:r>
            <a:r>
              <a:rPr lang="zh-CN" altLang="en-US" sz="2600" dirty="0">
                <a:latin typeface="+mj-lt"/>
              </a:rPr>
              <a:t>实现信号的高速采集和一些功能算法</a:t>
            </a:r>
            <a:endParaRPr lang="en-US" altLang="zh-CN" sz="2600" dirty="0"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特点：</a:t>
            </a:r>
            <a:r>
              <a:rPr lang="zh-CN" altLang="en-US" sz="2600" dirty="0">
                <a:latin typeface="+mj-lt"/>
              </a:rPr>
              <a:t>控制精度高、功能更加丰富、可靠性更高</a:t>
            </a:r>
            <a:endParaRPr lang="en-US" altLang="zh-CN" sz="2600" dirty="0">
              <a:latin typeface="+mj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60BF9E3-B616-49FB-BEBF-E0EDA3F5D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354" y="2868489"/>
            <a:ext cx="4906210" cy="352075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86ABF8-E349-44DC-B19D-F147387FE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872" y="2950087"/>
            <a:ext cx="3619500" cy="335756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4DC914F-6E69-AF3C-5897-7B93A4366620}"/>
              </a:ext>
            </a:extLst>
          </p:cNvPr>
          <p:cNvSpPr txBox="1"/>
          <p:nvPr/>
        </p:nvSpPr>
        <p:spPr>
          <a:xfrm>
            <a:off x="9295584" y="2499157"/>
            <a:ext cx="274320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latin typeface="+mj-lt"/>
              </a:rPr>
              <a:t>合作老师：王群要、张沛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745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F1C9C09-3A6F-4F65-A8CB-73A6D76CB9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708728"/>
            <a:ext cx="8783781" cy="1403928"/>
          </a:xfrm>
        </p:spPr>
        <p:txBody>
          <a:bodyPr>
            <a:normAutofit/>
          </a:bodyPr>
          <a:lstStyle/>
          <a:p>
            <a:pPr indent="180000"/>
            <a:r>
              <a:rPr lang="en-US" altLang="zh-CN" sz="6600" dirty="0"/>
              <a:t>HEPS</a:t>
            </a:r>
            <a:r>
              <a:rPr lang="zh-CN" altLang="en-US" sz="6600" dirty="0"/>
              <a:t>低电平系统研究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FCA8052-F992-46FE-9C11-4AA564CEA51F}"/>
              </a:ext>
            </a:extLst>
          </p:cNvPr>
          <p:cNvSpPr txBox="1"/>
          <p:nvPr/>
        </p:nvSpPr>
        <p:spPr>
          <a:xfrm>
            <a:off x="886691" y="3114965"/>
            <a:ext cx="4110182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bg1">
                    <a:lumMod val="75000"/>
                  </a:schemeClr>
                </a:solidFill>
              </a:rPr>
              <a:t>硬件组成</a:t>
            </a:r>
            <a:endParaRPr lang="en-US" altLang="zh-CN" sz="3200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200" b="1" dirty="0"/>
              <a:t>控制算法</a:t>
            </a:r>
            <a:endParaRPr lang="en-US" altLang="zh-CN" sz="3200" b="1" dirty="0"/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bg1">
                    <a:lumMod val="75000"/>
                  </a:schemeClr>
                </a:solidFill>
              </a:rPr>
              <a:t>上层控制系统</a:t>
            </a:r>
            <a:endParaRPr lang="en-US" altLang="zh-CN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06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B689676-3A3B-44AF-B6E7-56E0184A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控制算法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3672629-00E7-4771-8373-DC3E5EFBAE43}"/>
              </a:ext>
            </a:extLst>
          </p:cNvPr>
          <p:cNvSpPr/>
          <p:nvPr/>
        </p:nvSpPr>
        <p:spPr>
          <a:xfrm>
            <a:off x="839416" y="980728"/>
            <a:ext cx="8482168" cy="3512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幅相控制环路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0" indent="-457200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频率控制环路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0" indent="-457200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噪声抑制环路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反射功率保护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最大功率保护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</a:p>
        </p:txBody>
      </p:sp>
    </p:spTree>
    <p:extLst>
      <p:ext uri="{BB962C8B-B14F-4D97-AF65-F5344CB8AC3E}">
        <p14:creationId xmlns:p14="http://schemas.microsoft.com/office/powerpoint/2010/main" val="2178386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E6366009-3180-4CB2-9688-C1FFBF8A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控制算法</a:t>
            </a:r>
            <a:r>
              <a:rPr lang="en-US" altLang="zh-CN" dirty="0"/>
              <a:t>1</a:t>
            </a:r>
            <a:r>
              <a:rPr lang="zh-CN" altLang="en-US" dirty="0"/>
              <a:t>：幅相控制环路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2C51223-E51E-4AD0-86C7-F02FBFED0549}"/>
              </a:ext>
            </a:extLst>
          </p:cNvPr>
          <p:cNvSpPr txBox="1"/>
          <p:nvPr/>
        </p:nvSpPr>
        <p:spPr>
          <a:xfrm>
            <a:off x="1011790" y="815317"/>
            <a:ext cx="10718986" cy="12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组成：</a:t>
            </a:r>
            <a:r>
              <a:rPr lang="en-US" altLang="zh-CN" sz="2600" dirty="0">
                <a:latin typeface="+mj-lt"/>
              </a:rPr>
              <a:t>IQ</a:t>
            </a:r>
            <a:r>
              <a:rPr lang="zh-CN" altLang="en-US" sz="2600" dirty="0">
                <a:latin typeface="+mj-lt"/>
              </a:rPr>
              <a:t>解调器、</a:t>
            </a:r>
            <a:r>
              <a:rPr lang="en-US" altLang="zh-CN" sz="2600" dirty="0">
                <a:latin typeface="+mj-lt"/>
              </a:rPr>
              <a:t>CORDIC</a:t>
            </a:r>
            <a:r>
              <a:rPr lang="zh-CN" altLang="en-US" sz="2600" dirty="0">
                <a:latin typeface="+mj-lt"/>
              </a:rPr>
              <a:t>、数字滤波器、数字移相器、</a:t>
            </a:r>
            <a:r>
              <a:rPr lang="en-US" altLang="zh-CN" sz="2600" dirty="0">
                <a:latin typeface="+mj-lt"/>
              </a:rPr>
              <a:t>PI</a:t>
            </a:r>
            <a:r>
              <a:rPr lang="zh-CN" altLang="en-US" sz="2600" dirty="0">
                <a:latin typeface="+mj-lt"/>
              </a:rPr>
              <a:t>控制器等</a:t>
            </a:r>
            <a:endParaRPr lang="en-US" altLang="zh-CN" sz="26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作用：</a:t>
            </a:r>
            <a:r>
              <a:rPr lang="zh-CN" altLang="en-US" sz="2600" dirty="0">
                <a:latin typeface="+mj-lt"/>
              </a:rPr>
              <a:t>维持高频腔内电磁场的幅度、相位的稳定</a:t>
            </a:r>
            <a:endParaRPr lang="en-US" altLang="zh-CN" sz="2600" dirty="0">
              <a:latin typeface="+mj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7D363B-FC1B-47AC-850F-F70E9F0D8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38" y="2537969"/>
            <a:ext cx="6269230" cy="3330134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52B2F8-82F2-4997-BA4C-2388FF208A6B}"/>
              </a:ext>
            </a:extLst>
          </p:cNvPr>
          <p:cNvGrpSpPr/>
          <p:nvPr/>
        </p:nvGrpSpPr>
        <p:grpSpPr>
          <a:xfrm>
            <a:off x="7158782" y="2537969"/>
            <a:ext cx="4350326" cy="3330135"/>
            <a:chOff x="7380450" y="2537969"/>
            <a:chExt cx="4350326" cy="3330135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874DFDB-C6CC-462C-B254-4C8A9E375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0450" y="2537969"/>
              <a:ext cx="4350326" cy="333013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ECCFD5B-FD41-4837-B4D1-3366520C6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80450" y="5708073"/>
              <a:ext cx="949523" cy="160031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BCC9E50-1271-4055-A471-2893FE46E0F7}"/>
              </a:ext>
            </a:extLst>
          </p:cNvPr>
          <p:cNvSpPr txBox="1"/>
          <p:nvPr/>
        </p:nvSpPr>
        <p:spPr>
          <a:xfrm>
            <a:off x="2898156" y="5788088"/>
            <a:ext cx="1984593" cy="532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幅相环路原理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EF586EF-7EF5-4491-AA13-E6BAC781D074}"/>
              </a:ext>
            </a:extLst>
          </p:cNvPr>
          <p:cNvSpPr txBox="1"/>
          <p:nvPr/>
        </p:nvSpPr>
        <p:spPr>
          <a:xfrm>
            <a:off x="7932473" y="5785780"/>
            <a:ext cx="3374444" cy="532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幅相稳定度（长时、带常温腔）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1390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4FCAA3-B91B-DFD2-957E-C93FA37B1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提纲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0987E4-E9DA-C7A7-C79F-70E85033A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C8085-B6DD-E656-0074-5E4C79B3E7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研究背景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9741D91-80F6-0110-6069-2AE5DA6F48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C483094-E7D2-55E9-DC51-FE6DDCD49A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高频低电平技术的发展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2F3B8398-CDB4-3F92-66CF-218DD48F85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85396F01-970F-5D97-2B92-D18EE5B221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zh-CN" dirty="0"/>
              <a:t>HEPS</a:t>
            </a:r>
            <a:r>
              <a:rPr lang="zh-CN" altLang="en-US" dirty="0"/>
              <a:t>低电平系统的研究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E3E60EB3-7DE1-614B-C746-0A2103FC793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CEB749EE-DA6A-1655-696E-6ECAF9FCE2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CN" altLang="en-US" dirty="0"/>
              <a:t>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2122068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3B6B9272-05C5-495F-A2DB-153E7B6B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控制算法</a:t>
            </a:r>
            <a:r>
              <a:rPr lang="en-US" altLang="zh-CN" dirty="0"/>
              <a:t>2</a:t>
            </a:r>
            <a:r>
              <a:rPr lang="zh-CN" altLang="en-US" dirty="0"/>
              <a:t>：频率控制环路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8229559-8463-4B3D-88AE-E88E31C10A34}"/>
              </a:ext>
            </a:extLst>
          </p:cNvPr>
          <p:cNvSpPr txBox="1"/>
          <p:nvPr/>
        </p:nvSpPr>
        <p:spPr>
          <a:xfrm>
            <a:off x="1011789" y="815317"/>
            <a:ext cx="10487483" cy="12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组成：</a:t>
            </a:r>
            <a:r>
              <a:rPr lang="en-US" altLang="zh-CN" sz="2600" dirty="0">
                <a:latin typeface="+mj-lt"/>
              </a:rPr>
              <a:t>IQ</a:t>
            </a:r>
            <a:r>
              <a:rPr lang="zh-CN" altLang="en-US" sz="2600" dirty="0">
                <a:latin typeface="+mj-lt"/>
              </a:rPr>
              <a:t>解调、数字移相器、</a:t>
            </a:r>
            <a:r>
              <a:rPr lang="en-US" altLang="zh-CN" sz="2600" dirty="0">
                <a:latin typeface="+mj-lt"/>
              </a:rPr>
              <a:t>CORDIC</a:t>
            </a:r>
            <a:r>
              <a:rPr lang="zh-CN" altLang="en-US" sz="2600" dirty="0">
                <a:latin typeface="+mj-lt"/>
              </a:rPr>
              <a:t>、</a:t>
            </a:r>
            <a:r>
              <a:rPr lang="en-US" altLang="zh-CN" sz="2600" dirty="0">
                <a:latin typeface="+mj-lt"/>
              </a:rPr>
              <a:t>PI</a:t>
            </a:r>
            <a:r>
              <a:rPr lang="zh-CN" altLang="en-US" sz="2600" dirty="0">
                <a:latin typeface="+mj-lt"/>
              </a:rPr>
              <a:t>控制器、电机、</a:t>
            </a:r>
            <a:r>
              <a:rPr lang="en-US" altLang="zh-CN" sz="2600" dirty="0">
                <a:latin typeface="+mj-lt"/>
              </a:rPr>
              <a:t>piezo</a:t>
            </a:r>
            <a:r>
              <a:rPr lang="zh-CN" altLang="en-US" sz="2600" dirty="0">
                <a:latin typeface="+mj-lt"/>
              </a:rPr>
              <a:t>等</a:t>
            </a:r>
            <a:endParaRPr lang="en-US" altLang="zh-CN" sz="26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作用：</a:t>
            </a:r>
            <a:r>
              <a:rPr lang="zh-CN" altLang="en-US" sz="2600" dirty="0">
                <a:latin typeface="+mj-lt"/>
              </a:rPr>
              <a:t>与电机、</a:t>
            </a:r>
            <a:r>
              <a:rPr lang="en-US" altLang="zh-CN" sz="2600" dirty="0">
                <a:latin typeface="+mj-lt"/>
              </a:rPr>
              <a:t>piezo</a:t>
            </a:r>
            <a:r>
              <a:rPr lang="zh-CN" altLang="en-US" sz="2600" dirty="0">
                <a:latin typeface="+mj-lt"/>
              </a:rPr>
              <a:t>协同工作锁定高频腔的频率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61D4B22-3CB5-4973-BBA5-BAC407E05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14" y="2546925"/>
            <a:ext cx="5154919" cy="3300089"/>
          </a:xfrm>
          <a:prstGeom prst="rect">
            <a:avLst/>
          </a:prstGeom>
        </p:spPr>
      </p:pic>
      <p:pic>
        <p:nvPicPr>
          <p:cNvPr id="12" name="电机调谐">
            <a:hlinkClick r:id="" action="ppaction://media"/>
            <a:extLst>
              <a:ext uri="{FF2B5EF4-FFF2-40B4-BE49-F238E27FC236}">
                <a16:creationId xmlns:a16="http://schemas.microsoft.com/office/drawing/2014/main" id="{C2C7D03D-3216-4F1A-BD78-D5402BE094F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78" end="0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8059" y="2546925"/>
            <a:ext cx="1859478" cy="330008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FEB78BA-4DE5-41D1-A3A9-665156FDA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8987" y="2546925"/>
            <a:ext cx="4163377" cy="33000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5FDDB3D-08D0-4FEC-A3CA-8784C0C26F03}"/>
              </a:ext>
            </a:extLst>
          </p:cNvPr>
          <p:cNvSpPr txBox="1"/>
          <p:nvPr/>
        </p:nvSpPr>
        <p:spPr>
          <a:xfrm>
            <a:off x="1825776" y="5776680"/>
            <a:ext cx="1984593" cy="532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频控环路原理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3065DDD-6D7F-40F8-B18C-C27ED576FFF8}"/>
              </a:ext>
            </a:extLst>
          </p:cNvPr>
          <p:cNvSpPr txBox="1"/>
          <p:nvPr/>
        </p:nvSpPr>
        <p:spPr>
          <a:xfrm>
            <a:off x="6397040" y="5770925"/>
            <a:ext cx="1984593" cy="532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电机动作原理图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527F619-E1C3-6CF3-8A23-9C8FDAC0A324}"/>
              </a:ext>
            </a:extLst>
          </p:cNvPr>
          <p:cNvSpPr txBox="1"/>
          <p:nvPr/>
        </p:nvSpPr>
        <p:spPr>
          <a:xfrm>
            <a:off x="10028639" y="5770924"/>
            <a:ext cx="1984593" cy="532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电机动作图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BB05B54-ACAA-BF71-0E1E-EBADA815F2BE}"/>
              </a:ext>
            </a:extLst>
          </p:cNvPr>
          <p:cNvSpPr txBox="1"/>
          <p:nvPr/>
        </p:nvSpPr>
        <p:spPr>
          <a:xfrm>
            <a:off x="8992416" y="1963270"/>
            <a:ext cx="307076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latin typeface="+mj-lt"/>
              </a:rPr>
              <a:t>合作老师：王群要、米正辉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693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0FC1A17-916E-4F44-A618-EB076F46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控制算法</a:t>
            </a:r>
            <a:r>
              <a:rPr lang="en-US" altLang="zh-CN" dirty="0"/>
              <a:t>3</a:t>
            </a:r>
            <a:r>
              <a:rPr lang="zh-CN" altLang="en-US" dirty="0"/>
              <a:t>：噪声抑制环路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23588C5-9695-4C4B-81D1-E40518DDACD7}"/>
              </a:ext>
            </a:extLst>
          </p:cNvPr>
          <p:cNvSpPr txBox="1"/>
          <p:nvPr/>
        </p:nvSpPr>
        <p:spPr>
          <a:xfrm>
            <a:off x="1011790" y="815317"/>
            <a:ext cx="9868646" cy="12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组成：</a:t>
            </a:r>
            <a:r>
              <a:rPr lang="zh-CN" altLang="en-US" sz="2600" dirty="0">
                <a:latin typeface="+mj-lt"/>
              </a:rPr>
              <a:t>干扰观测器、数字低通滤波器等</a:t>
            </a:r>
            <a:endParaRPr lang="en-US" altLang="zh-CN" sz="26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作用：</a:t>
            </a:r>
            <a:r>
              <a:rPr lang="zh-CN" altLang="en-US" sz="2600" dirty="0">
                <a:latin typeface="+mj-lt"/>
              </a:rPr>
              <a:t>观测并估计噪声，抑制高频腔内的低频噪声</a:t>
            </a:r>
            <a:endParaRPr lang="en-US" altLang="zh-CN" sz="2600" dirty="0">
              <a:latin typeface="+mj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282270-F630-47B1-A148-248F60C75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827" y="2622055"/>
            <a:ext cx="2036562" cy="122193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E6DACA2-7AB2-4B3E-9750-69E756760AB6}"/>
              </a:ext>
            </a:extLst>
          </p:cNvPr>
          <p:cNvSpPr txBox="1"/>
          <p:nvPr/>
        </p:nvSpPr>
        <p:spPr>
          <a:xfrm>
            <a:off x="1530683" y="5834702"/>
            <a:ext cx="2970289" cy="4396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zh-CN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166MHz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超导腔麦克风效应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8BDD990-CF59-48FE-A277-70684A280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103" y="2334598"/>
            <a:ext cx="5512879" cy="1793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3A7BCCD-6D27-425A-88DE-7AB5C2795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449" y="4311966"/>
            <a:ext cx="3112654" cy="16845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926AC3-F719-4C2F-8E36-4E84B119E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851" y="4328316"/>
            <a:ext cx="2970289" cy="158084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33DDAA1-3D86-4DD6-A100-7F04BD04D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6711" y="3989329"/>
            <a:ext cx="3751195" cy="20149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54841FB4-51A3-4A1F-919C-FAA98123A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266" y="2436267"/>
            <a:ext cx="2036562" cy="1553062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B5EDF20F-6C58-4452-8857-AB4933C93C28}"/>
              </a:ext>
            </a:extLst>
          </p:cNvPr>
          <p:cNvSpPr txBox="1"/>
          <p:nvPr/>
        </p:nvSpPr>
        <p:spPr>
          <a:xfrm>
            <a:off x="7018958" y="5834702"/>
            <a:ext cx="2970289" cy="4396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噪声抑制环路原理及测试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B043677-E425-7400-6304-A16323EAD5F1}"/>
              </a:ext>
            </a:extLst>
          </p:cNvPr>
          <p:cNvSpPr txBox="1"/>
          <p:nvPr/>
        </p:nvSpPr>
        <p:spPr>
          <a:xfrm>
            <a:off x="9041314" y="1907052"/>
            <a:ext cx="30329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latin typeface="+mj-lt"/>
              </a:rPr>
              <a:t>合作老师：王群要、张新颖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6121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0FC1A17-916E-4F44-A618-EB076F46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控制算法</a:t>
            </a:r>
            <a:r>
              <a:rPr lang="en-US" altLang="zh-CN" dirty="0"/>
              <a:t>4</a:t>
            </a:r>
            <a:r>
              <a:rPr lang="zh-CN" altLang="en-US" dirty="0"/>
              <a:t>：反射功率保护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23588C5-9695-4C4B-81D1-E40518DDACD7}"/>
              </a:ext>
            </a:extLst>
          </p:cNvPr>
          <p:cNvSpPr txBox="1"/>
          <p:nvPr/>
        </p:nvSpPr>
        <p:spPr>
          <a:xfrm>
            <a:off x="1011790" y="815317"/>
            <a:ext cx="9868646" cy="12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组成：</a:t>
            </a:r>
            <a:r>
              <a:rPr lang="zh-CN" altLang="en-US" sz="2600" dirty="0">
                <a:latin typeface="+mj-lt"/>
              </a:rPr>
              <a:t>比较器</a:t>
            </a:r>
            <a:endParaRPr lang="en-US" altLang="zh-CN" sz="26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作用：</a:t>
            </a:r>
            <a:r>
              <a:rPr lang="zh-CN" altLang="en-US" sz="2600" dirty="0">
                <a:latin typeface="+mj-lt"/>
              </a:rPr>
              <a:t>防止高频腔在老练过程腔体打火引起的高频腔毁坏</a:t>
            </a:r>
            <a:endParaRPr lang="en-US" altLang="zh-CN" sz="2600" dirty="0">
              <a:latin typeface="+mj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77E8B7-E14E-4D84-9423-68E3A6B91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1" y="3157361"/>
            <a:ext cx="4150449" cy="26174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C4FE53B-1495-4063-9F71-7ED70A5F8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642" y="3157361"/>
            <a:ext cx="4346922" cy="261740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2AC408A-45CB-4D09-8918-FDA925D035CE}"/>
              </a:ext>
            </a:extLst>
          </p:cNvPr>
          <p:cNvSpPr txBox="1"/>
          <p:nvPr/>
        </p:nvSpPr>
        <p:spPr>
          <a:xfrm>
            <a:off x="7203441" y="5774763"/>
            <a:ext cx="3210310" cy="4396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altLang="zh-CN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增强器</a:t>
            </a:r>
            <a:r>
              <a:rPr lang="en-US" altLang="zh-CN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500MHz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铜腔老练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71DC9E7-4B4E-5EBE-2EBA-D513D2100D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81" r="6444"/>
          <a:stretch/>
        </p:blipFill>
        <p:spPr bwMode="auto">
          <a:xfrm>
            <a:off x="8885499" y="3157361"/>
            <a:ext cx="3011861" cy="26174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B87A3C6-9846-10D4-3549-3A977D0F46D7}"/>
              </a:ext>
            </a:extLst>
          </p:cNvPr>
          <p:cNvSpPr txBox="1"/>
          <p:nvPr/>
        </p:nvSpPr>
        <p:spPr>
          <a:xfrm>
            <a:off x="894081" y="5774098"/>
            <a:ext cx="3210310" cy="4396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4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反射功率保护原理</a:t>
            </a:r>
            <a:endParaRPr lang="en-US" altLang="zh-CN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6E75D15-E653-6B64-D2B5-E56DB8E12C76}"/>
              </a:ext>
            </a:extLst>
          </p:cNvPr>
          <p:cNvSpPr txBox="1"/>
          <p:nvPr/>
        </p:nvSpPr>
        <p:spPr>
          <a:xfrm>
            <a:off x="8396887" y="2227976"/>
            <a:ext cx="367735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latin typeface="+mj-lt"/>
              </a:rPr>
              <a:t>合作老师：王群要、黄彤明、张沛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4881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0FC1A17-916E-4F44-A618-EB076F46D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控制算法</a:t>
            </a:r>
            <a:r>
              <a:rPr lang="en-US" altLang="zh-CN" dirty="0"/>
              <a:t>5</a:t>
            </a:r>
            <a:r>
              <a:rPr lang="zh-CN" altLang="en-US" dirty="0"/>
              <a:t>：最大功率保护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23588C5-9695-4C4B-81D1-E40518DDACD7}"/>
              </a:ext>
            </a:extLst>
          </p:cNvPr>
          <p:cNvSpPr txBox="1"/>
          <p:nvPr/>
        </p:nvSpPr>
        <p:spPr>
          <a:xfrm>
            <a:off x="1011790" y="815317"/>
            <a:ext cx="9868646" cy="122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组成：</a:t>
            </a:r>
            <a:r>
              <a:rPr lang="zh-CN" altLang="en-US" sz="2600" dirty="0">
                <a:latin typeface="+mj-lt"/>
              </a:rPr>
              <a:t>比较器</a:t>
            </a:r>
            <a:endParaRPr lang="en-US" altLang="zh-CN" sz="26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作用：</a:t>
            </a:r>
            <a:r>
              <a:rPr lang="zh-CN" altLang="en-US" sz="2600" dirty="0">
                <a:latin typeface="+mj-lt"/>
              </a:rPr>
              <a:t>防止功率过载及误操作，保护超导腔</a:t>
            </a:r>
            <a:endParaRPr lang="en-US" altLang="zh-CN" sz="2600" dirty="0">
              <a:latin typeface="+mj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EAF1B8-AE16-4DBD-8840-0C55C362A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366" y="2311486"/>
            <a:ext cx="8099267" cy="406867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FF07DCA-7947-F5D0-E9BF-43977FCC2657}"/>
              </a:ext>
            </a:extLst>
          </p:cNvPr>
          <p:cNvSpPr txBox="1"/>
          <p:nvPr/>
        </p:nvSpPr>
        <p:spPr>
          <a:xfrm>
            <a:off x="8968999" y="1898978"/>
            <a:ext cx="303555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dirty="0">
                <a:latin typeface="+mj-lt"/>
              </a:rPr>
              <a:t>合作老师：王群要、林海英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0502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F1C9C09-3A6F-4F65-A8CB-73A6D76CB9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708728"/>
            <a:ext cx="8783781" cy="1403928"/>
          </a:xfrm>
        </p:spPr>
        <p:txBody>
          <a:bodyPr>
            <a:normAutofit/>
          </a:bodyPr>
          <a:lstStyle/>
          <a:p>
            <a:pPr indent="180000"/>
            <a:r>
              <a:rPr lang="en-US" altLang="zh-CN" sz="6600" dirty="0"/>
              <a:t>HEPS</a:t>
            </a:r>
            <a:r>
              <a:rPr lang="zh-CN" altLang="en-US" sz="6600" dirty="0"/>
              <a:t>低电平系统研究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FCA8052-F992-46FE-9C11-4AA564CEA51F}"/>
              </a:ext>
            </a:extLst>
          </p:cNvPr>
          <p:cNvSpPr txBox="1"/>
          <p:nvPr/>
        </p:nvSpPr>
        <p:spPr>
          <a:xfrm>
            <a:off x="886691" y="3114965"/>
            <a:ext cx="4110182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bg1">
                    <a:lumMod val="75000"/>
                  </a:schemeClr>
                </a:solidFill>
              </a:rPr>
              <a:t>硬件组成</a:t>
            </a:r>
            <a:endParaRPr lang="en-US" altLang="zh-CN" sz="3200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200" b="1" dirty="0">
                <a:solidFill>
                  <a:schemeClr val="bg1">
                    <a:lumMod val="75000"/>
                  </a:schemeClr>
                </a:solidFill>
              </a:rPr>
              <a:t>控制算法</a:t>
            </a:r>
            <a:endParaRPr lang="en-US" altLang="zh-CN" sz="3200" b="1" dirty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3200" b="1" dirty="0"/>
              <a:t>上层控制系统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184876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AAF706A-9BD8-447F-823F-A6685E279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上层控制系统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41015C1-9801-4BF6-91C9-7E81C649E891}"/>
              </a:ext>
            </a:extLst>
          </p:cNvPr>
          <p:cNvSpPr txBox="1"/>
          <p:nvPr/>
        </p:nvSpPr>
        <p:spPr>
          <a:xfrm>
            <a:off x="1011790" y="815317"/>
            <a:ext cx="10016428" cy="1268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组成：</a:t>
            </a:r>
            <a:r>
              <a:rPr lang="en-US" altLang="zh-CN" sz="2800" dirty="0"/>
              <a:t>EPICS </a:t>
            </a:r>
            <a:r>
              <a:rPr lang="en-US" altLang="zh-CN" sz="2800" dirty="0" err="1"/>
              <a:t>v3.15</a:t>
            </a:r>
            <a:r>
              <a:rPr lang="en-US" altLang="zh-CN" sz="2800" dirty="0"/>
              <a:t> </a:t>
            </a:r>
            <a:r>
              <a:rPr lang="zh-CN" altLang="en-US" sz="2800" dirty="0"/>
              <a:t>、</a:t>
            </a:r>
            <a:r>
              <a:rPr lang="en-US" altLang="zh-CN" sz="2600" dirty="0">
                <a:latin typeface="+mj-lt"/>
              </a:rPr>
              <a:t>IOC</a:t>
            </a:r>
            <a:r>
              <a:rPr lang="zh-CN" altLang="en-US" sz="2600" dirty="0">
                <a:latin typeface="+mj-lt"/>
              </a:rPr>
              <a:t>、</a:t>
            </a:r>
            <a:r>
              <a:rPr lang="en-US" altLang="zh-CN" sz="2600" dirty="0">
                <a:latin typeface="+mj-lt"/>
              </a:rPr>
              <a:t>OPI</a:t>
            </a:r>
            <a:r>
              <a:rPr lang="zh-CN" altLang="en-US" sz="2600" dirty="0">
                <a:latin typeface="+mj-lt"/>
              </a:rPr>
              <a:t>、</a:t>
            </a:r>
            <a:r>
              <a:rPr lang="en-US" altLang="zh-CN" sz="2600" dirty="0">
                <a:latin typeface="+mj-lt"/>
              </a:rPr>
              <a:t>Archiver Appliance</a:t>
            </a:r>
            <a:r>
              <a:rPr lang="zh-CN" altLang="en-US" sz="2600" dirty="0">
                <a:latin typeface="+mj-lt"/>
              </a:rPr>
              <a:t>等</a:t>
            </a:r>
            <a:endParaRPr lang="en-US" altLang="zh-CN" sz="26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600" b="1" dirty="0">
                <a:latin typeface="+mj-lt"/>
              </a:rPr>
              <a:t>作用：</a:t>
            </a:r>
            <a:r>
              <a:rPr lang="zh-CN" altLang="en-US" sz="2600" dirty="0">
                <a:latin typeface="+mj-lt"/>
              </a:rPr>
              <a:t>实现对</a:t>
            </a:r>
            <a:r>
              <a:rPr lang="en-US" altLang="zh-CN" sz="2600" dirty="0" err="1">
                <a:latin typeface="+mj-lt"/>
              </a:rPr>
              <a:t>LLRF</a:t>
            </a:r>
            <a:r>
              <a:rPr lang="zh-CN" altLang="en-US" sz="2600" dirty="0">
                <a:latin typeface="+mj-lt"/>
              </a:rPr>
              <a:t>系统的状态监测、环路控制和数据存储</a:t>
            </a:r>
            <a:endParaRPr lang="en-US" altLang="zh-CN" sz="2600" dirty="0">
              <a:latin typeface="+mj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7788ED5F-4546-4D13-89A7-A234AF3E2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809" y="2687782"/>
            <a:ext cx="6030531" cy="304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A745004-1A6C-408A-89FD-4D4F7B7C6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09" y="2560577"/>
            <a:ext cx="5192474" cy="3717997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238C2642-00B5-4A40-BFF9-EA3EA2C93C8D}"/>
              </a:ext>
            </a:extLst>
          </p:cNvPr>
          <p:cNvSpPr txBox="1"/>
          <p:nvPr/>
        </p:nvSpPr>
        <p:spPr>
          <a:xfrm>
            <a:off x="7889436" y="5644969"/>
            <a:ext cx="1984593" cy="532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CSS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主界面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7161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F1C9C09-3A6F-4F65-A8CB-73A6D76CB9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708728"/>
            <a:ext cx="8783781" cy="1403928"/>
          </a:xfrm>
        </p:spPr>
        <p:txBody>
          <a:bodyPr>
            <a:normAutofit/>
          </a:bodyPr>
          <a:lstStyle/>
          <a:p>
            <a:pPr indent="180000"/>
            <a:r>
              <a:rPr lang="zh-CN" altLang="en-US" sz="6600" dirty="0"/>
              <a:t>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3719467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A929236-B890-4384-A4E4-ACA34CE2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2CCF725-52E5-4FC9-9CFD-D532C1A28CF4}"/>
              </a:ext>
            </a:extLst>
          </p:cNvPr>
          <p:cNvSpPr txBox="1"/>
          <p:nvPr/>
        </p:nvSpPr>
        <p:spPr>
          <a:xfrm>
            <a:off x="551384" y="980728"/>
            <a:ext cx="11377264" cy="369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4200"/>
              </a:lnSpc>
              <a:spcBef>
                <a:spcPts val="600"/>
              </a:spcBef>
              <a:spcAft>
                <a:spcPts val="300"/>
              </a:spcAft>
              <a:defRPr/>
            </a:pP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课题针对</a:t>
            </a:r>
            <a:r>
              <a:rPr lang="en-US" altLang="zh-CN" sz="3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HEPS</a:t>
            </a: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全新研制的</a:t>
            </a:r>
            <a:r>
              <a:rPr lang="en-US" altLang="zh-CN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166MHz</a:t>
            </a:r>
            <a:r>
              <a:rPr lang="zh-CN" alt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超导腔开发一套高精度的数字低电平系统，目前的主要进展如下：</a:t>
            </a:r>
            <a:endParaRPr lang="en-US" altLang="zh-CN" sz="3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0000" lvl="0" indent="-450000" algn="just">
              <a:lnSpc>
                <a:spcPts val="46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初步完成了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166MHz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LLRF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硬件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软件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的研制</a:t>
            </a:r>
            <a:endParaRPr lang="en-US" altLang="zh-CN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0000" lvl="0" indent="-450000" algn="just">
              <a:lnSpc>
                <a:spcPts val="46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实现并应用了部分控制算法，有效提高了控制精度，将常温原型腔内高频信号的幅相稳定度分别控制在</a:t>
            </a:r>
            <a:r>
              <a:rPr lang="en-US" altLang="zh-CN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±0.03%</a:t>
            </a:r>
            <a:r>
              <a:rPr lang="zh-CN" altLang="en-US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±0.02°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，优于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HEPS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物理要求（</a:t>
            </a:r>
            <a:r>
              <a:rPr lang="en-US" altLang="zh-CN" sz="2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±0.1%</a:t>
            </a:r>
            <a:r>
              <a:rPr lang="zh-CN" altLang="en-US" sz="2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6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±0.1°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5111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A929236-B890-4384-A4E4-ACA34CE2C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展望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087F90-B1FB-45F8-AE4B-DDBEBFDDAC21}"/>
              </a:ext>
            </a:extLst>
          </p:cNvPr>
          <p:cNvSpPr txBox="1"/>
          <p:nvPr/>
        </p:nvSpPr>
        <p:spPr>
          <a:xfrm>
            <a:off x="551384" y="980728"/>
            <a:ext cx="112332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050" indent="-4572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进一步</a:t>
            </a:r>
            <a:r>
              <a:rPr lang="zh-CN" altLang="en-US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优化系统硬件设计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2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完善控制算法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，进一步</a:t>
            </a:r>
            <a:r>
              <a:rPr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提高控制精度</a:t>
            </a:r>
            <a:endParaRPr lang="en-US" altLang="zh-CN" sz="32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8050" indent="-4572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kumimoji="0" lang="zh-CN" altLang="en-US" sz="3200" i="0" u="none" strike="noStrike" kern="1200" cap="none" spc="0" normalizeH="0" baseline="0" noProof="0" dirty="0"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进一步</a:t>
            </a:r>
            <a:r>
              <a:rPr kumimoji="0" lang="zh-CN" altLang="en-US" sz="3200" i="0" u="none" strike="noStrike" kern="1200" cap="none" spc="0" normalizeH="0" baseline="0" noProof="0" dirty="0">
                <a:solidFill>
                  <a:srgbClr val="0000CC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优化上层控制系统</a:t>
            </a:r>
            <a:r>
              <a:rPr kumimoji="0" lang="zh-CN" altLang="en-US" sz="3200" i="0" u="none" strike="noStrike" kern="1200" cap="none" spc="0" normalizeH="0" baseline="0" noProof="0" dirty="0"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（数据库、</a:t>
            </a:r>
            <a:r>
              <a:rPr kumimoji="0" lang="en-US" altLang="zh-CN" sz="3200" i="0" u="none" strike="noStrike" kern="1200" cap="none" spc="0" normalizeH="0" baseline="0" noProof="0" dirty="0"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OPI</a:t>
            </a:r>
            <a:r>
              <a:rPr kumimoji="0" lang="zh-CN" altLang="en-US" sz="3200" i="0" u="none" strike="noStrike" kern="1200" cap="none" spc="0" normalizeH="0" baseline="0" noProof="0" dirty="0"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界面）</a:t>
            </a:r>
            <a:endParaRPr lang="en-US" altLang="zh-CN" sz="3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3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3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166MHz</a:t>
            </a:r>
            <a:r>
              <a:rPr lang="zh-CN" altLang="en-US" sz="3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超导腔带束流运行时，</a:t>
            </a:r>
            <a:r>
              <a:rPr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验证</a:t>
            </a:r>
            <a:r>
              <a:rPr lang="en-US" altLang="zh-CN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LLRF</a:t>
            </a:r>
            <a:r>
              <a:rPr lang="zh-CN" altLang="en-US" sz="32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endParaRPr lang="en-US" altLang="zh-CN" sz="3200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276FDE88-C201-97C1-0742-77802A779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0949" y="4041981"/>
            <a:ext cx="3561278" cy="220320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8F9644E-CD23-2338-4585-5F6113ED5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235" y="4041980"/>
            <a:ext cx="3292380" cy="22032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6B1576E-6544-8271-4A7D-1058FB1E8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9286" y="3630808"/>
            <a:ext cx="2137444" cy="295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69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37167C2-0F6B-49F2-B419-23D67F034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543" y="2140066"/>
            <a:ext cx="10718987" cy="25778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000" b="1" dirty="0">
                <a:solidFill>
                  <a:srgbClr val="C00000"/>
                </a:solidFill>
              </a:rPr>
              <a:t>请各位老师、同学批评指正！</a:t>
            </a:r>
            <a:endParaRPr lang="en-US" altLang="zh-CN" sz="60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6000" b="1" dirty="0">
                <a:solidFill>
                  <a:srgbClr val="C00000"/>
                </a:solidFill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34868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68AAA6A-7D87-4CF5-AF72-D3A962AF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84" y="1"/>
            <a:ext cx="10622754" cy="835818"/>
          </a:xfrm>
        </p:spPr>
        <p:txBody>
          <a:bodyPr/>
          <a:lstStyle/>
          <a:p>
            <a:r>
              <a:rPr lang="zh-CN" altLang="en-US" sz="4400" dirty="0"/>
              <a:t>名词简称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1E3EADB-9A88-5171-41D6-C3CAA26009E9}"/>
              </a:ext>
            </a:extLst>
          </p:cNvPr>
          <p:cNvSpPr txBox="1"/>
          <p:nvPr/>
        </p:nvSpPr>
        <p:spPr>
          <a:xfrm>
            <a:off x="393001" y="1251752"/>
            <a:ext cx="11681237" cy="335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高能同步辐射光源（</a:t>
            </a:r>
            <a:r>
              <a:rPr lang="en-US" altLang="zh-CN" sz="2400" dirty="0"/>
              <a:t>High Energy Photon Source</a:t>
            </a:r>
            <a:r>
              <a:rPr lang="zh-CN" altLang="en-US" sz="2400" dirty="0"/>
              <a:t>，</a:t>
            </a:r>
            <a:r>
              <a:rPr lang="en-US" altLang="zh-CN" sz="2400" dirty="0"/>
              <a:t>HEPS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高频（</a:t>
            </a:r>
            <a:r>
              <a:rPr lang="en-US" altLang="zh-CN" sz="2400" dirty="0"/>
              <a:t> Radio Frequency</a:t>
            </a:r>
            <a:r>
              <a:rPr lang="zh-CN" altLang="en-US" sz="2400" dirty="0"/>
              <a:t>，</a:t>
            </a:r>
            <a:r>
              <a:rPr lang="en-US" altLang="zh-CN" sz="2400" dirty="0"/>
              <a:t>RF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低电平（</a:t>
            </a:r>
            <a:r>
              <a:rPr lang="en-US" altLang="zh-CN" sz="2400" dirty="0"/>
              <a:t>Low-Level Radio Frequency</a:t>
            </a:r>
            <a:r>
              <a:rPr lang="zh-CN" altLang="en-US" sz="2400" dirty="0"/>
              <a:t>，</a:t>
            </a:r>
            <a:r>
              <a:rPr lang="en-US" altLang="zh-CN" sz="2400" dirty="0" err="1"/>
              <a:t>LLRF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/>
              <a:t>实验物理与工业控制系统（</a:t>
            </a:r>
            <a:r>
              <a:rPr lang="en-US" altLang="zh-CN" sz="2400" dirty="0"/>
              <a:t>Experimental Physics and Industrial Control System</a:t>
            </a:r>
            <a:r>
              <a:rPr lang="zh-CN" altLang="en-US" sz="2400" dirty="0"/>
              <a:t>，</a:t>
            </a:r>
            <a:r>
              <a:rPr lang="en-US" altLang="zh-CN" sz="2400" dirty="0"/>
              <a:t>EPICS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CS-S</a:t>
            </a:r>
            <a:r>
              <a:rPr lang="zh-CN" altLang="en-US" sz="2400" dirty="0"/>
              <a:t>（</a:t>
            </a:r>
            <a:r>
              <a:rPr lang="en-US" altLang="zh-CN" sz="2400" dirty="0"/>
              <a:t>Control System Studio</a:t>
            </a:r>
            <a:r>
              <a:rPr lang="zh-CN" altLang="en-US" sz="24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220223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F1C9C09-3A6F-4F65-A8CB-73A6D76CB9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708728"/>
            <a:ext cx="8783781" cy="1403928"/>
          </a:xfrm>
        </p:spPr>
        <p:txBody>
          <a:bodyPr>
            <a:normAutofit/>
          </a:bodyPr>
          <a:lstStyle/>
          <a:p>
            <a:pPr indent="180000"/>
            <a:r>
              <a:rPr lang="zh-CN" altLang="en-US" sz="6600" dirty="0"/>
              <a:t>研究背景</a:t>
            </a:r>
          </a:p>
        </p:txBody>
      </p:sp>
    </p:spTree>
    <p:extLst>
      <p:ext uri="{BB962C8B-B14F-4D97-AF65-F5344CB8AC3E}">
        <p14:creationId xmlns:p14="http://schemas.microsoft.com/office/powerpoint/2010/main" val="3512287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AE5D2C8-8B7F-4978-95A3-7441778D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同步辐射光源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0F4F2D-A75D-4ACF-B50B-223D368B1DAA}"/>
              </a:ext>
            </a:extLst>
          </p:cNvPr>
          <p:cNvSpPr txBox="1"/>
          <p:nvPr/>
        </p:nvSpPr>
        <p:spPr>
          <a:xfrm>
            <a:off x="752383" y="841582"/>
            <a:ext cx="110230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FF"/>
                </a:solidFill>
                <a:latin typeface="+mj-lt"/>
              </a:rPr>
              <a:t>同步辐射光源</a:t>
            </a:r>
            <a:r>
              <a:rPr lang="zh-CN" altLang="en-US" sz="2400" dirty="0">
                <a:latin typeface="+mj-lt"/>
              </a:rPr>
              <a:t>是基础科学研究领域应用最为广泛的高性能</a:t>
            </a:r>
            <a:r>
              <a:rPr lang="en-US" altLang="zh-CN" sz="2400" dirty="0">
                <a:latin typeface="+mj-lt"/>
              </a:rPr>
              <a:t>X</a:t>
            </a:r>
            <a:r>
              <a:rPr lang="zh-CN" altLang="en-US" sz="2400" dirty="0">
                <a:latin typeface="+mj-lt"/>
              </a:rPr>
              <a:t>射线源</a:t>
            </a:r>
            <a:endParaRPr lang="en-US" altLang="zh-CN" sz="2400" dirty="0">
              <a:latin typeface="+mj-lt"/>
            </a:endParaRPr>
          </a:p>
          <a:p>
            <a:pPr indent="360000"/>
            <a:r>
              <a:rPr lang="en-US" altLang="zh-CN" sz="2000" dirty="0"/>
              <a:t>-  </a:t>
            </a:r>
            <a:r>
              <a:rPr lang="zh-CN" altLang="en-US" sz="2000" dirty="0"/>
              <a:t>全世界</a:t>
            </a:r>
            <a:r>
              <a:rPr lang="en-US" altLang="zh-CN" sz="2000" dirty="0"/>
              <a:t>~50</a:t>
            </a:r>
            <a:r>
              <a:rPr lang="zh-CN" altLang="en-US" sz="2000" dirty="0"/>
              <a:t>台运行，中国大陆有</a:t>
            </a:r>
            <a:r>
              <a:rPr lang="en-US" altLang="zh-CN" sz="2000" dirty="0"/>
              <a:t>3</a:t>
            </a:r>
            <a:r>
              <a:rPr lang="zh-CN" altLang="en-US" sz="2000" dirty="0"/>
              <a:t>台（北京同步辐射装置、合肥光源、上海光源）</a:t>
            </a:r>
            <a:endParaRPr lang="en-US" altLang="zh-CN" sz="24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j-lt"/>
              </a:rPr>
              <a:t>近十年升级换代热潮，</a:t>
            </a:r>
            <a:r>
              <a:rPr lang="zh-CN" altLang="en-US" sz="2400" dirty="0">
                <a:solidFill>
                  <a:srgbClr val="0000FF"/>
                </a:solidFill>
                <a:latin typeface="+mj-lt"/>
              </a:rPr>
              <a:t>衍射极限光源</a:t>
            </a:r>
            <a:r>
              <a:rPr lang="zh-CN" altLang="en-US" sz="2400" dirty="0">
                <a:latin typeface="+mj-lt"/>
              </a:rPr>
              <a:t>是目前国际竞争的焦点</a:t>
            </a:r>
            <a:endParaRPr lang="en-US" altLang="zh-CN" sz="24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FF"/>
                </a:solidFill>
                <a:latin typeface="+mj-lt"/>
              </a:rPr>
              <a:t>HEPS</a:t>
            </a:r>
            <a:r>
              <a:rPr lang="zh-CN" altLang="en-US" sz="2400" dirty="0">
                <a:latin typeface="+mj-lt"/>
              </a:rPr>
              <a:t>是一台第四代衍射极限同步辐射光源（</a:t>
            </a:r>
            <a:r>
              <a:rPr lang="zh-CN" altLang="en-US" sz="2000" dirty="0"/>
              <a:t>我国唯一的一台</a:t>
            </a:r>
            <a:r>
              <a:rPr lang="zh-CN" altLang="en-US" sz="2000" dirty="0">
                <a:solidFill>
                  <a:srgbClr val="0000FF"/>
                </a:solidFill>
              </a:rPr>
              <a:t>高能区同步辐射光源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marL="720000" indent="-342900">
              <a:buFontTx/>
              <a:buChar char="-"/>
            </a:pPr>
            <a:r>
              <a:rPr lang="zh-CN" altLang="en-US" sz="2000" dirty="0"/>
              <a:t>十三五期间布局，为满足国家战略需求、驱动科学原始创新</a:t>
            </a:r>
            <a:endParaRPr lang="en-US" altLang="zh-CN" sz="2000" dirty="0"/>
          </a:p>
          <a:p>
            <a:pPr marL="720000" indent="-342900">
              <a:buFontTx/>
              <a:buChar char="-"/>
            </a:pPr>
            <a:r>
              <a:rPr lang="zh-CN" altLang="en-US" sz="2000" dirty="0"/>
              <a:t>建成后发射度、亮度将是世界最好水平</a:t>
            </a:r>
            <a:endParaRPr lang="en-US" altLang="zh-CN" sz="20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58FADE4-AE4F-4C41-950B-F53AB53CA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" r="2407"/>
          <a:stretch/>
        </p:blipFill>
        <p:spPr>
          <a:xfrm>
            <a:off x="5625212" y="3917204"/>
            <a:ext cx="5477919" cy="24201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B3F4C8F-7235-A85C-38E4-D1796C928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36"/>
          <a:stretch/>
        </p:blipFill>
        <p:spPr>
          <a:xfrm>
            <a:off x="1435126" y="3985121"/>
            <a:ext cx="3643731" cy="111809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EEA8585-BEE4-FABD-F419-0EC610A45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91"/>
          <a:stretch/>
        </p:blipFill>
        <p:spPr>
          <a:xfrm>
            <a:off x="1461892" y="5181719"/>
            <a:ext cx="3643731" cy="114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72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AE5D2C8-8B7F-4978-95A3-7441778D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HEPS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20F4F2D-A75D-4ACF-B50B-223D368B1DAA}"/>
              </a:ext>
            </a:extLst>
          </p:cNvPr>
          <p:cNvSpPr txBox="1"/>
          <p:nvPr/>
        </p:nvSpPr>
        <p:spPr>
          <a:xfrm>
            <a:off x="752383" y="841582"/>
            <a:ext cx="9923929" cy="2243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FF"/>
                </a:solidFill>
                <a:latin typeface="+mj-lt"/>
              </a:rPr>
              <a:t>高能同步辐射光源</a:t>
            </a:r>
            <a:r>
              <a:rPr lang="zh-CN" altLang="en-US" sz="2400" dirty="0">
                <a:latin typeface="+mj-lt"/>
              </a:rPr>
              <a:t>（</a:t>
            </a:r>
            <a:r>
              <a:rPr lang="en-US" altLang="zh-CN" sz="2400" dirty="0">
                <a:latin typeface="+mj-lt"/>
              </a:rPr>
              <a:t>High Energy Photon Source</a:t>
            </a:r>
            <a:r>
              <a:rPr lang="zh-CN" altLang="en-US" sz="2400" dirty="0">
                <a:latin typeface="+mj-lt"/>
              </a:rPr>
              <a:t>，</a:t>
            </a:r>
            <a:r>
              <a:rPr lang="en-US" altLang="zh-CN" sz="2400" dirty="0">
                <a:solidFill>
                  <a:srgbClr val="0000FF"/>
                </a:solidFill>
                <a:latin typeface="+mj-lt"/>
              </a:rPr>
              <a:t>HEPS</a:t>
            </a:r>
            <a:r>
              <a:rPr lang="zh-CN" altLang="en-US" sz="2400" dirty="0">
                <a:latin typeface="+mj-lt"/>
              </a:rPr>
              <a:t>）</a:t>
            </a:r>
            <a:endParaRPr lang="en-US" altLang="zh-CN" sz="24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+mj-lt"/>
              </a:rPr>
              <a:t>采用</a:t>
            </a:r>
            <a:r>
              <a:rPr lang="zh-CN" altLang="en-US" sz="2400" dirty="0">
                <a:solidFill>
                  <a:srgbClr val="0000FF"/>
                </a:solidFill>
                <a:latin typeface="+mj-lt"/>
              </a:rPr>
              <a:t>多弯转磁铁消色散结构</a:t>
            </a:r>
            <a:endParaRPr lang="en-US" altLang="zh-CN" sz="2400" dirty="0"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0000FF"/>
                </a:solidFill>
                <a:latin typeface="+mj-lt"/>
              </a:rPr>
              <a:t>低发射度</a:t>
            </a:r>
            <a:r>
              <a:rPr lang="zh-CN" altLang="en-US" sz="2400" dirty="0">
                <a:latin typeface="+mj-lt"/>
              </a:rPr>
              <a:t>、</a:t>
            </a:r>
            <a:r>
              <a:rPr lang="zh-CN" altLang="en-US" sz="2400" dirty="0">
                <a:solidFill>
                  <a:srgbClr val="0000FF"/>
                </a:solidFill>
                <a:latin typeface="+mj-lt"/>
              </a:rPr>
              <a:t>高亮度</a:t>
            </a:r>
            <a:endParaRPr lang="en-US" altLang="zh-CN" sz="2400" dirty="0">
              <a:solidFill>
                <a:srgbClr val="0000FF"/>
              </a:solidFill>
              <a:latin typeface="+mj-lt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+mj-lt"/>
              </a:rPr>
              <a:t>2019.06</a:t>
            </a:r>
            <a:r>
              <a:rPr lang="zh-CN" altLang="en-US" sz="2400" dirty="0">
                <a:latin typeface="+mj-lt"/>
              </a:rPr>
              <a:t>开始建设，预计</a:t>
            </a:r>
            <a:r>
              <a:rPr lang="en-US" altLang="zh-CN" sz="2400" dirty="0">
                <a:latin typeface="+mj-lt"/>
              </a:rPr>
              <a:t>2025.12</a:t>
            </a:r>
            <a:r>
              <a:rPr lang="zh-CN" altLang="en-US" sz="2400" dirty="0">
                <a:latin typeface="+mj-lt"/>
              </a:rPr>
              <a:t>月底建成</a:t>
            </a:r>
            <a:endParaRPr lang="en-US" altLang="zh-CN" sz="2400" dirty="0">
              <a:latin typeface="+mj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EEC1DF6-E6AF-4236-81EC-609D413069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0" r="2050" b="3089"/>
          <a:stretch/>
        </p:blipFill>
        <p:spPr>
          <a:xfrm>
            <a:off x="1163880" y="3429000"/>
            <a:ext cx="10038604" cy="288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22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AAFE975-8C40-46D7-B6EE-17B9AEFF7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RF</a:t>
            </a:r>
            <a:r>
              <a:rPr lang="zh-CN" altLang="en-US" dirty="0"/>
              <a:t>系统</a:t>
            </a: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0E41062A-981C-4CAE-A529-1409243F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231" y="2823215"/>
            <a:ext cx="3410905" cy="30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EB59DCD-6F0B-4A70-9C34-658E633AD0A6}"/>
              </a:ext>
            </a:extLst>
          </p:cNvPr>
          <p:cNvSpPr txBox="1"/>
          <p:nvPr/>
        </p:nvSpPr>
        <p:spPr>
          <a:xfrm>
            <a:off x="371867" y="831098"/>
            <a:ext cx="11448266" cy="1547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000" indent="-450000" algn="just">
              <a:lnSpc>
                <a:spcPts val="34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高频系统是</a:t>
            </a:r>
            <a:r>
              <a:rPr lang="en-US" altLang="zh-CN" sz="24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重要组成部分之一，起到</a:t>
            </a: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为束流提供加速电压、使束流获得能量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等作用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0000" indent="-450000" algn="just">
              <a:lnSpc>
                <a:spcPts val="45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储存环高频系统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增强器高频系统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组成</a:t>
            </a:r>
            <a:endParaRPr lang="en-US" altLang="zh-CN" sz="24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bject 9">
            <a:extLst>
              <a:ext uri="{FF2B5EF4-FFF2-40B4-BE49-F238E27FC236}">
                <a16:creationId xmlns:a16="http://schemas.microsoft.com/office/drawing/2014/main" id="{7E162F75-6E7A-45DD-8429-0D0E3C9409DB}"/>
              </a:ext>
            </a:extLst>
          </p:cNvPr>
          <p:cNvSpPr txBox="1"/>
          <p:nvPr/>
        </p:nvSpPr>
        <p:spPr>
          <a:xfrm>
            <a:off x="1107524" y="6000524"/>
            <a:ext cx="300231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US" sz="20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HEPS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高频系统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cs typeface="微软雅黑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DB65545-5EAE-A96C-F6CA-BBE8D47164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970"/>
          <a:stretch/>
        </p:blipFill>
        <p:spPr>
          <a:xfrm>
            <a:off x="4914063" y="2943134"/>
            <a:ext cx="6693737" cy="327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61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7004E033-D27C-4511-A933-5789DCCC4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LLRF</a:t>
            </a:r>
            <a:r>
              <a:rPr lang="zh-CN" altLang="en-US" dirty="0"/>
              <a:t>系统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0722EF1-C27B-4088-B37D-4ED4A0094006}"/>
              </a:ext>
            </a:extLst>
          </p:cNvPr>
          <p:cNvSpPr txBox="1"/>
          <p:nvPr/>
        </p:nvSpPr>
        <p:spPr>
          <a:xfrm>
            <a:off x="371866" y="904448"/>
            <a:ext cx="11196742" cy="1829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000" indent="-450000" algn="just">
              <a:lnSpc>
                <a:spcPts val="45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每套</a:t>
            </a:r>
            <a:r>
              <a:rPr lang="en-US" altLang="zh-CN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由</a:t>
            </a: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高频腔、功率源和低电平系统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等组成</a:t>
            </a: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0000" indent="-450000" algn="just">
              <a:lnSpc>
                <a:spcPts val="45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为了保证束流的高品质，</a:t>
            </a:r>
            <a:r>
              <a:rPr lang="en-US" altLang="zh-CN" sz="2400" dirty="0" err="1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LLRF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系统被用来</a:t>
            </a: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维持高频腔内电磁场的幅度和相位的稳定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，并</a:t>
            </a:r>
            <a:r>
              <a:rPr lang="zh-CN" altLang="en-US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与调谐器协同工作锁定高频腔的频率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DE6C467-ED62-CD10-2440-F79E87117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03"/>
          <a:stretch/>
        </p:blipFill>
        <p:spPr>
          <a:xfrm>
            <a:off x="5261354" y="3220720"/>
            <a:ext cx="6307254" cy="28535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BB0403-892C-AB07-B2EF-5E8929AE9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194" y="3145760"/>
            <a:ext cx="3651926" cy="280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2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F1C9C09-3A6F-4F65-A8CB-73A6D76CB9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708728"/>
            <a:ext cx="8783781" cy="1403928"/>
          </a:xfrm>
        </p:spPr>
        <p:txBody>
          <a:bodyPr>
            <a:normAutofit/>
          </a:bodyPr>
          <a:lstStyle/>
          <a:p>
            <a:pPr indent="180000"/>
            <a:r>
              <a:rPr lang="zh-CN" altLang="en-US" sz="6600" dirty="0"/>
              <a:t>高频低电平技术的发展</a:t>
            </a:r>
          </a:p>
        </p:txBody>
      </p:sp>
    </p:spTree>
    <p:extLst>
      <p:ext uri="{BB962C8B-B14F-4D97-AF65-F5344CB8AC3E}">
        <p14:creationId xmlns:p14="http://schemas.microsoft.com/office/powerpoint/2010/main" val="1570275350"/>
      </p:ext>
    </p:extLst>
  </p:cSld>
  <p:clrMapOvr>
    <a:masterClrMapping/>
  </p:clrMapOvr>
</p:sld>
</file>

<file path=ppt/theme/theme1.xml><?xml version="1.0" encoding="utf-8"?>
<a:theme xmlns:a="http://schemas.openxmlformats.org/drawingml/2006/main" name="HEPS-PPT主题-V3-蓝色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EPS-PPT主题-V3-蓝色" id="{0BBD021F-B0AA-4DB3-8628-C8C3FA39026F}" vid="{E6971C7F-4A11-43BE-9661-43D2527719E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1019010211C4775FC1071B062B5E88F35186565F</Template>
  <TotalTime>5017</TotalTime>
  <Words>903</Words>
  <Application>Microsoft Office PowerPoint</Application>
  <PresentationFormat>宽屏</PresentationFormat>
  <Paragraphs>122</Paragraphs>
  <Slides>29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6" baseType="lpstr">
      <vt:lpstr>等线</vt:lpstr>
      <vt:lpstr>微软雅黑</vt:lpstr>
      <vt:lpstr>Arial</vt:lpstr>
      <vt:lpstr>Calibri</vt:lpstr>
      <vt:lpstr>Wingdings</vt:lpstr>
      <vt:lpstr>Wingdings 2</vt:lpstr>
      <vt:lpstr>HEPS-PPT主题-V3-蓝色</vt:lpstr>
      <vt:lpstr>HEPS储存环数字低电平系统的研究</vt:lpstr>
      <vt:lpstr>提纲</vt:lpstr>
      <vt:lpstr>名词简称</vt:lpstr>
      <vt:lpstr>PowerPoint 演示文稿</vt:lpstr>
      <vt:lpstr>同步辐射光源</vt:lpstr>
      <vt:lpstr>HEPS</vt:lpstr>
      <vt:lpstr>RF系统</vt:lpstr>
      <vt:lpstr>LLRF系统</vt:lpstr>
      <vt:lpstr>PowerPoint 演示文稿</vt:lpstr>
      <vt:lpstr>高频低电平技术的发展</vt:lpstr>
      <vt:lpstr>高频低电平技术的发展</vt:lpstr>
      <vt:lpstr>高频低电平技术的发展</vt:lpstr>
      <vt:lpstr>PowerPoint 演示文稿</vt:lpstr>
      <vt:lpstr>LLRF硬件组成</vt:lpstr>
      <vt:lpstr>LLRF硬件组成：射频前端板卡</vt:lpstr>
      <vt:lpstr>LLRF硬件组成：数字信号处理板卡</vt:lpstr>
      <vt:lpstr>PowerPoint 演示文稿</vt:lpstr>
      <vt:lpstr>控制算法</vt:lpstr>
      <vt:lpstr>控制算法1：幅相控制环路</vt:lpstr>
      <vt:lpstr>控制算法2：频率控制环路</vt:lpstr>
      <vt:lpstr>控制算法3：噪声抑制环路</vt:lpstr>
      <vt:lpstr>控制算法4：反射功率保护</vt:lpstr>
      <vt:lpstr>控制算法5：最大功率保护</vt:lpstr>
      <vt:lpstr>PowerPoint 演示文稿</vt:lpstr>
      <vt:lpstr>上层控制系统</vt:lpstr>
      <vt:lpstr>PowerPoint 演示文稿</vt:lpstr>
      <vt:lpstr>总结</vt:lpstr>
      <vt:lpstr>展望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Pei Zhang</dc:creator>
  <cp:lastModifiedBy>Li db</cp:lastModifiedBy>
  <cp:revision>424</cp:revision>
  <dcterms:created xsi:type="dcterms:W3CDTF">2020-11-12T05:53:28Z</dcterms:created>
  <dcterms:modified xsi:type="dcterms:W3CDTF">2022-06-29T15:03:26Z</dcterms:modified>
</cp:coreProperties>
</file>