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495" r:id="rId3"/>
    <p:sldId id="259" r:id="rId4"/>
    <p:sldId id="319" r:id="rId5"/>
    <p:sldId id="569" r:id="rId6"/>
    <p:sldId id="536" r:id="rId7"/>
    <p:sldId id="570" r:id="rId8"/>
    <p:sldId id="583" r:id="rId9"/>
    <p:sldId id="691" r:id="rId10"/>
    <p:sldId id="695" r:id="rId11"/>
    <p:sldId id="666" r:id="rId12"/>
    <p:sldId id="676" r:id="rId13"/>
    <p:sldId id="679" r:id="rId14"/>
    <p:sldId id="687" r:id="rId15"/>
    <p:sldId id="296" r:id="rId16"/>
    <p:sldId id="688" r:id="rId17"/>
    <p:sldId id="689" r:id="rId18"/>
    <p:sldId id="696" r:id="rId19"/>
    <p:sldId id="681" r:id="rId20"/>
    <p:sldId id="690" r:id="rId21"/>
    <p:sldId id="684" r:id="rId22"/>
    <p:sldId id="372" r:id="rId23"/>
    <p:sldId id="680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2016" autoAdjust="0"/>
  </p:normalViewPr>
  <p:slideViewPr>
    <p:cSldViewPr snapToGrid="0">
      <p:cViewPr varScale="1">
        <p:scale>
          <a:sx n="76" d="100"/>
          <a:sy n="76" d="100"/>
        </p:scale>
        <p:origin x="9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6E493-E7E9-4511-AE30-F12D4A0D92ED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E38FD-4B59-498B-8932-B82F1D703D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800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38FD-4B59-498B-8932-B82F1D703D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68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38FD-4B59-498B-8932-B82F1D703D4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6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38FD-4B59-498B-8932-B82F1D703D4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138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38FD-4B59-498B-8932-B82F1D703D4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7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C5626-A70B-405D-9FCE-491B3A020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DDE2B8F-CD34-4BBA-AF02-F171F5F7D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CE5E89-B582-44BE-AA11-448BDCFA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43FF-A9BF-4BB8-AE03-9DBACA4058EF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9071BB-C5E1-4F7E-B8BA-7CF43ED8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32FD95-7754-47CC-9C82-5D959AFDF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23E98-634D-4D02-B4C1-A1C05108E5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9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63B6-0D7F-4B06-80EE-1B013E94D09A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B9D26-8CF0-4781-8933-3ACA9518D02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22" y="154941"/>
            <a:ext cx="2433980" cy="4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2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22" y="154941"/>
            <a:ext cx="2433980" cy="49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63B6-0D7F-4B06-80EE-1B013E94D09A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B9D26-8CF0-4781-8933-3ACA9518D0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163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22" y="154941"/>
            <a:ext cx="2433980" cy="49353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63B6-0D7F-4B06-80EE-1B013E94D09A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B9D26-8CF0-4781-8933-3ACA9518D0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553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短领域-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9940" y="6482444"/>
            <a:ext cx="2743200" cy="365125"/>
          </a:xfrm>
        </p:spPr>
        <p:txBody>
          <a:bodyPr/>
          <a:lstStyle/>
          <a:p>
            <a:fld id="{2FDB9D26-8CF0-4781-8933-3ACA9518D02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160461" y="139006"/>
            <a:ext cx="10036379" cy="544769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anchor="ctr">
            <a:normAutofit/>
          </a:bodyPr>
          <a:lstStyle>
            <a:lvl1pPr marL="0" indent="0" algn="l">
              <a:buNone/>
              <a:defRPr sz="157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2805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7698"/>
          <a:stretch/>
        </p:blipFill>
        <p:spPr>
          <a:xfrm>
            <a:off x="-36621" y="561260"/>
            <a:ext cx="12228623" cy="5154506"/>
          </a:xfrm>
          <a:prstGeom prst="rect">
            <a:avLst/>
          </a:prstGeom>
          <a:noFill/>
          <a:ln w="0">
            <a:noFill/>
          </a:ln>
          <a:effectLst>
            <a:softEdge rad="6604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605" y="5619974"/>
            <a:ext cx="2452915" cy="1238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6" y="103615"/>
            <a:ext cx="3569092" cy="7237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38725" y="6200885"/>
            <a:ext cx="4743451" cy="4154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100" dirty="0">
                <a:latin typeface="华文行楷" panose="02010800040101010101" pitchFamily="2" charset="-122"/>
                <a:ea typeface="华文行楷" panose="02010800040101010101" pitchFamily="2" charset="-122"/>
              </a:rPr>
              <a:t>中科院高能物理所东莞分部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474123" y="169906"/>
            <a:ext cx="2069797" cy="4154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100" dirty="0">
                <a:solidFill>
                  <a:srgbClr val="3F99C7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中国散裂中子源</a:t>
            </a:r>
          </a:p>
        </p:txBody>
      </p:sp>
    </p:spTree>
    <p:extLst>
      <p:ext uri="{BB962C8B-B14F-4D97-AF65-F5344CB8AC3E}">
        <p14:creationId xmlns:p14="http://schemas.microsoft.com/office/powerpoint/2010/main" val="1041614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22" y="154941"/>
            <a:ext cx="2433980" cy="49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24"/>
            <a:ext cx="9591040" cy="510862"/>
          </a:xfrm>
        </p:spPr>
        <p:txBody>
          <a:bodyPr>
            <a:noAutofit/>
          </a:bodyPr>
          <a:lstStyle>
            <a:lvl1pPr>
              <a:defRPr sz="27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5657"/>
            <a:ext cx="10515600" cy="50013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54"/>
            <a:ext cx="1286692" cy="365125"/>
          </a:xfrm>
        </p:spPr>
        <p:txBody>
          <a:bodyPr/>
          <a:lstStyle/>
          <a:p>
            <a:fld id="{143963B6-0D7F-4B06-80EE-1B013E94D09A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29667" y="6339025"/>
            <a:ext cx="1124132" cy="365125"/>
          </a:xfrm>
        </p:spPr>
        <p:txBody>
          <a:bodyPr/>
          <a:lstStyle/>
          <a:p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1CEFFD7-FC22-4C3A-A1E4-4FA0035022F6}"/>
              </a:ext>
            </a:extLst>
          </p:cNvPr>
          <p:cNvCxnSpPr/>
          <p:nvPr/>
        </p:nvCxnSpPr>
        <p:spPr>
          <a:xfrm>
            <a:off x="0" y="716701"/>
            <a:ext cx="12192000" cy="0"/>
          </a:xfrm>
          <a:prstGeom prst="line">
            <a:avLst/>
          </a:prstGeom>
          <a:ln w="28575">
            <a:solidFill>
              <a:srgbClr val="3E95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816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63B6-0D7F-4B06-80EE-1B013E94D09A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B9D26-8CF0-4781-8933-3ACA9518D02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22" y="154941"/>
            <a:ext cx="2433980" cy="493535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541EBBD-90F1-4ACC-B734-968F6A00F62D}"/>
              </a:ext>
            </a:extLst>
          </p:cNvPr>
          <p:cNvCxnSpPr/>
          <p:nvPr/>
        </p:nvCxnSpPr>
        <p:spPr>
          <a:xfrm>
            <a:off x="0" y="692696"/>
            <a:ext cx="12192000" cy="0"/>
          </a:xfrm>
          <a:prstGeom prst="line">
            <a:avLst/>
          </a:prstGeom>
          <a:ln w="28575">
            <a:solidFill>
              <a:srgbClr val="3E95C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29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63B6-0D7F-4B06-80EE-1B013E94D09A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B9D26-8CF0-4781-8933-3ACA9518D02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22" y="154941"/>
            <a:ext cx="2433980" cy="4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4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22" y="154941"/>
            <a:ext cx="2433980" cy="49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63B6-0D7F-4B06-80EE-1B013E94D09A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B9D26-8CF0-4781-8933-3ACA9518D0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27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22" y="154941"/>
            <a:ext cx="2433980" cy="49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63B6-0D7F-4B06-80EE-1B013E94D09A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B9D26-8CF0-4781-8933-3ACA9518D02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31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63B6-0D7F-4B06-80EE-1B013E94D09A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22" y="154941"/>
            <a:ext cx="2433980" cy="493535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64466AA-0773-4E4D-956F-97DCCC107B84}"/>
              </a:ext>
            </a:extLst>
          </p:cNvPr>
          <p:cNvCxnSpPr/>
          <p:nvPr/>
        </p:nvCxnSpPr>
        <p:spPr>
          <a:xfrm>
            <a:off x="0" y="716701"/>
            <a:ext cx="12192000" cy="0"/>
          </a:xfrm>
          <a:prstGeom prst="line">
            <a:avLst/>
          </a:prstGeom>
          <a:ln w="28575">
            <a:solidFill>
              <a:srgbClr val="3E95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06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63B6-0D7F-4B06-80EE-1B013E94D09A}" type="datetimeFigureOut">
              <a:rPr lang="zh-CN" altLang="en-US" smtClean="0"/>
              <a:pPr/>
              <a:t>2022/6/30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B9D26-8CF0-4781-8933-3ACA9518D02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22" y="154941"/>
            <a:ext cx="2433980" cy="4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9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F433000-E13B-475E-B91A-428D10243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FD7B77-C90C-4E04-9F9D-F22DA53BA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4548E-0BD2-4E01-8769-CADD9CD5F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E43FF-A9BF-4BB8-AE03-9DBACA4058EF}" type="datetimeFigureOut">
              <a:rPr lang="zh-CN" altLang="en-US" smtClean="0"/>
              <a:t>2022/6/30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1BA935-F48A-4D82-8278-0D43C72248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CEE810-0FAD-45FC-B3D2-B0D6AB74B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23E98-634D-4D02-B4C1-A1C05108E5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3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"/><Relationship Id="rId3" Type="http://schemas.openxmlformats.org/officeDocument/2006/relationships/image" Target="../media/image34.tif"/><Relationship Id="rId7" Type="http://schemas.openxmlformats.org/officeDocument/2006/relationships/image" Target="../media/image38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F1735-3D9F-435D-9C98-11D0D20D5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069" y="1919419"/>
            <a:ext cx="8771861" cy="621252"/>
          </a:xfrm>
        </p:spPr>
        <p:txBody>
          <a:bodyPr>
            <a:noAutofit/>
          </a:bodyPr>
          <a:lstStyle/>
          <a:p>
            <a:r>
              <a:rPr lang="en-US" altLang="zh-CN" sz="6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60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年博士后学术交流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204EDB8-AF98-4153-BE71-952505451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5177"/>
            <a:ext cx="9144000" cy="2623339"/>
          </a:xfrm>
        </p:spPr>
        <p:txBody>
          <a:bodyPr>
            <a:normAutofit fontScale="62500" lnSpcReduction="20000"/>
          </a:bodyPr>
          <a:lstStyle/>
          <a:p>
            <a:r>
              <a:rPr lang="zh-CN" altLang="en-US" sz="4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 报 人：王新利</a:t>
            </a:r>
            <a:endParaRPr lang="en-US" altLang="zh-CN" sz="4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合作导师：殷雯 研究员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入站时间：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2022-02-18</a:t>
            </a:r>
          </a:p>
          <a:p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多物理谱仪项目组 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东莞研究部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2022-06-30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818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84"/>
    </mc:Choice>
    <mc:Fallback xmlns="">
      <p:transition advTm="178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4FB792-9C2E-5345-2951-EF109367EE01}"/>
              </a:ext>
            </a:extLst>
          </p:cNvPr>
          <p:cNvSpPr/>
          <p:nvPr/>
        </p:nvSpPr>
        <p:spPr>
          <a:xfrm>
            <a:off x="5741578" y="204905"/>
            <a:ext cx="350874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合金表面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2d-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AFAE90B-B928-62B5-F421-5A0C7ACF2EB0}"/>
              </a:ext>
            </a:extLst>
          </p:cNvPr>
          <p:cNvSpPr txBox="1"/>
          <p:nvPr/>
        </p:nvSpPr>
        <p:spPr>
          <a:xfrm>
            <a:off x="548361" y="1837921"/>
            <a:ext cx="33327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NiAl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/2d-Al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/Cu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催化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的氧化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FFE5B09-69D3-6CF8-44B6-9D1B369787AD}"/>
              </a:ext>
            </a:extLst>
          </p:cNvPr>
          <p:cNvSpPr txBox="1"/>
          <p:nvPr/>
        </p:nvSpPr>
        <p:spPr>
          <a:xfrm>
            <a:off x="1192174" y="5004694"/>
            <a:ext cx="238260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半导体材料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光催化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金属材料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电催化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BBEB416-9AAA-D1E2-2375-3C6BEFA5EE81}"/>
              </a:ext>
            </a:extLst>
          </p:cNvPr>
          <p:cNvSpPr txBox="1"/>
          <p:nvPr/>
        </p:nvSpPr>
        <p:spPr>
          <a:xfrm>
            <a:off x="1237024" y="4492552"/>
            <a:ext cx="25619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ACS </a:t>
            </a:r>
            <a:r>
              <a:rPr lang="en-US" altLang="zh-CN" sz="1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Catal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 2015, 5, 2719−2726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8B0A7884-72A1-363A-57A1-047044555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" y="2397136"/>
            <a:ext cx="3962487" cy="1786693"/>
          </a:xfrm>
          <a:prstGeom prst="rect">
            <a:avLst/>
          </a:prstGeom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83C05213-5DC6-CF74-EA67-2B7FC9F18CF8}"/>
              </a:ext>
            </a:extLst>
          </p:cNvPr>
          <p:cNvSpPr/>
          <p:nvPr/>
        </p:nvSpPr>
        <p:spPr>
          <a:xfrm>
            <a:off x="0" y="152705"/>
            <a:ext cx="584790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极化增强引起的半导体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金属转变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15293DF-0054-4C80-1007-1AA23B20804E}"/>
              </a:ext>
            </a:extLst>
          </p:cNvPr>
          <p:cNvSpPr txBox="1"/>
          <p:nvPr/>
        </p:nvSpPr>
        <p:spPr>
          <a:xfrm>
            <a:off x="356968" y="6226733"/>
            <a:ext cx="1132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2d-Al</a:t>
            </a:r>
            <a:r>
              <a:rPr lang="en-US" altLang="zh-CN" sz="18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8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材料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稳定、耐腐蚀、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在半导体电子器件中具有广泛应用，理解二维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电子性质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有助于拓展其应用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FB96EB3-4BAB-E480-ECD3-37EB28671B79}"/>
              </a:ext>
            </a:extLst>
          </p:cNvPr>
          <p:cNvSpPr txBox="1"/>
          <p:nvPr/>
        </p:nvSpPr>
        <p:spPr>
          <a:xfrm>
            <a:off x="318053" y="1068869"/>
            <a:ext cx="374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2d-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18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是理想的催化材料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045E92C-7E6E-758C-D4F9-6FD26E7D9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429" y="1726819"/>
            <a:ext cx="2460476" cy="18954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C6EBC78-55F2-4C44-AAAA-2B5465F1E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509" y="3721722"/>
            <a:ext cx="2314395" cy="1583534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3EFBA657-23C3-634C-3D88-2A781A600128}"/>
              </a:ext>
            </a:extLst>
          </p:cNvPr>
          <p:cNvSpPr txBox="1"/>
          <p:nvPr/>
        </p:nvSpPr>
        <p:spPr>
          <a:xfrm>
            <a:off x="10063219" y="5429729"/>
            <a:ext cx="212878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DOI:10.1039/d0nh00255k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752C9814-2584-DA7F-8FD0-3E63A19EA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056" y="1831146"/>
            <a:ext cx="3436998" cy="127998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6748ED0-F35B-01BB-ACF2-933310AE3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018736" y="2735905"/>
            <a:ext cx="528976" cy="27036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B913BC7-1622-E168-7103-AC71D5B868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0695" y="3161285"/>
            <a:ext cx="1630510" cy="8688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0BBDE18-325F-DB34-5333-AD968EB3AF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162" t="61079" b="2696"/>
          <a:stretch/>
        </p:blipFill>
        <p:spPr>
          <a:xfrm>
            <a:off x="5333057" y="4091596"/>
            <a:ext cx="2593001" cy="1359665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EF846600-9413-0947-A482-12ED65879F23}"/>
              </a:ext>
            </a:extLst>
          </p:cNvPr>
          <p:cNvSpPr txBox="1"/>
          <p:nvPr/>
        </p:nvSpPr>
        <p:spPr>
          <a:xfrm>
            <a:off x="4628935" y="5535005"/>
            <a:ext cx="20494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Nat. Commun. 5:5062 (2014)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9E0EBB3-0AA1-6999-82F1-0115AAD9BE00}"/>
              </a:ext>
            </a:extLst>
          </p:cNvPr>
          <p:cNvSpPr txBox="1"/>
          <p:nvPr/>
        </p:nvSpPr>
        <p:spPr>
          <a:xfrm>
            <a:off x="6567774" y="5535005"/>
            <a:ext cx="20494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Sci. Adv. 7, eabk0115 (2021) 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DB70987-311A-AC96-10F3-4C004B47E7BE}"/>
              </a:ext>
            </a:extLst>
          </p:cNvPr>
          <p:cNvSpPr txBox="1"/>
          <p:nvPr/>
        </p:nvSpPr>
        <p:spPr>
          <a:xfrm>
            <a:off x="9780113" y="1048633"/>
            <a:ext cx="2028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铁电隧道结和半导体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P-N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3579498-2B03-7D3B-5FC3-5BD7D2B0C284}"/>
              </a:ext>
            </a:extLst>
          </p:cNvPr>
          <p:cNvSpPr txBox="1"/>
          <p:nvPr/>
        </p:nvSpPr>
        <p:spPr>
          <a:xfrm>
            <a:off x="4857920" y="1048633"/>
            <a:ext cx="4235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thinAl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NiAl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是生长单晶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graphene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的良好衬底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34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"/>
    </mc:Choice>
    <mc:Fallback xmlns="">
      <p:transition spd="slow" advTm="25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r="30119"/>
          <a:stretch/>
        </p:blipFill>
        <p:spPr>
          <a:xfrm>
            <a:off x="909579" y="1477944"/>
            <a:ext cx="4197220" cy="375644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4B3A3A8-FF12-47A8-B83F-7ECE19EE2F64}"/>
              </a:ext>
            </a:extLst>
          </p:cNvPr>
          <p:cNvSpPr txBox="1"/>
          <p:nvPr/>
        </p:nvSpPr>
        <p:spPr>
          <a:xfrm>
            <a:off x="909579" y="952557"/>
            <a:ext cx="7641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通过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氧化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的方法，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</a:t>
            </a:r>
            <a:r>
              <a:rPr lang="en-US" altLang="zh-CN" kern="1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合金表面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AlN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表面形成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~5Å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厚度的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kern="1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kern="1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膜。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DC9F3DF-63AE-40C6-941D-1403CB4AA375}"/>
              </a:ext>
            </a:extLst>
          </p:cNvPr>
          <p:cNvSpPr txBox="1"/>
          <p:nvPr/>
        </p:nvSpPr>
        <p:spPr>
          <a:xfrm>
            <a:off x="1957671" y="5268960"/>
            <a:ext cx="19325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Science 308, 1440 (2005) 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BDD97F7-3936-848C-5118-127262D7C0E5}"/>
              </a:ext>
            </a:extLst>
          </p:cNvPr>
          <p:cNvSpPr/>
          <p:nvPr/>
        </p:nvSpPr>
        <p:spPr>
          <a:xfrm>
            <a:off x="0" y="152705"/>
            <a:ext cx="584790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极化增强引起的半导体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金属转变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76793ABF-5708-7A49-FFDE-EB882D79B437}"/>
              </a:ext>
            </a:extLst>
          </p:cNvPr>
          <p:cNvSpPr/>
          <p:nvPr/>
        </p:nvSpPr>
        <p:spPr>
          <a:xfrm>
            <a:off x="5741578" y="204905"/>
            <a:ext cx="350874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合金表面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2d-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1529B2D-329D-3FEE-5345-690FB391B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907" y="1465923"/>
            <a:ext cx="5725778" cy="368779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06B4781-7047-381E-9E01-04FF5B3882CE}"/>
              </a:ext>
            </a:extLst>
          </p:cNvPr>
          <p:cNvSpPr txBox="1"/>
          <p:nvPr/>
        </p:nvSpPr>
        <p:spPr>
          <a:xfrm>
            <a:off x="7254944" y="5234393"/>
            <a:ext cx="36824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ACS Appl. Mater. Interfaces 2018, 10, 10607−10611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E86F94E-F02E-9EF2-63EB-CE176F864004}"/>
              </a:ext>
            </a:extLst>
          </p:cNvPr>
          <p:cNvSpPr txBox="1"/>
          <p:nvPr/>
        </p:nvSpPr>
        <p:spPr>
          <a:xfrm>
            <a:off x="142351" y="5915836"/>
            <a:ext cx="11907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表面（极化表面）的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2d-Al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原子结构非常清晰。研究这种新型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2d-Al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原子结构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电子性质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也有助于理解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2d-Al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的原子结构及形核过程。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"/>
    </mc:Choice>
    <mc:Fallback xmlns="">
      <p:transition spd="slow" advTm="542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705BB75-4037-310F-37BF-4BEBF8DDD417}"/>
              </a:ext>
            </a:extLst>
          </p:cNvPr>
          <p:cNvSpPr txBox="1"/>
          <p:nvPr/>
        </p:nvSpPr>
        <p:spPr>
          <a:xfrm>
            <a:off x="1278520" y="5162823"/>
            <a:ext cx="2602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单层和双层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的原子结构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A6372DD3-22D6-11AC-C767-37DE469BD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72"/>
          <a:stretch/>
        </p:blipFill>
        <p:spPr>
          <a:xfrm>
            <a:off x="412180" y="2026092"/>
            <a:ext cx="3614272" cy="30357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0B6910-12AA-C4C1-002D-2EA4F5A16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2" t="8217" r="9713" b="13953"/>
          <a:stretch/>
        </p:blipFill>
        <p:spPr>
          <a:xfrm>
            <a:off x="8238548" y="2175600"/>
            <a:ext cx="3614272" cy="27201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B1220D-949C-82D7-D328-B59B237170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8372" r="9000" b="13333"/>
          <a:stretch/>
        </p:blipFill>
        <p:spPr>
          <a:xfrm>
            <a:off x="4465740" y="2209100"/>
            <a:ext cx="3614272" cy="270401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018CDA8-24F1-D64B-F751-418A62459AAF}"/>
              </a:ext>
            </a:extLst>
          </p:cNvPr>
          <p:cNvSpPr txBox="1"/>
          <p:nvPr/>
        </p:nvSpPr>
        <p:spPr>
          <a:xfrm>
            <a:off x="5246544" y="5178912"/>
            <a:ext cx="5666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PBE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HSE06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泛函计算的（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）单层 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）双层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结构的能带图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3201CE2-5AA9-EFEE-F977-D58538FC7A04}"/>
              </a:ext>
            </a:extLst>
          </p:cNvPr>
          <p:cNvSpPr txBox="1"/>
          <p:nvPr/>
        </p:nvSpPr>
        <p:spPr>
          <a:xfrm>
            <a:off x="4769943" y="5896763"/>
            <a:ext cx="4594856" cy="87440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单层的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是间接带隙半导体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堆叠的双层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体系表现出金属性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37F56B-45FD-93E2-D95C-255F11642479}"/>
              </a:ext>
            </a:extLst>
          </p:cNvPr>
          <p:cNvSpPr txBox="1"/>
          <p:nvPr/>
        </p:nvSpPr>
        <p:spPr>
          <a:xfrm>
            <a:off x="4548066" y="4858059"/>
            <a:ext cx="3718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M                 K                                   </a:t>
            </a:r>
            <a:r>
              <a:rPr lang="el-GR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</a:t>
            </a:r>
            <a:endParaRPr lang="zh-CN" altLang="en-US" sz="1200" b="1" dirty="0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2E0A84C8-2526-7BCE-E8BE-5C2A9EC738AC}"/>
              </a:ext>
            </a:extLst>
          </p:cNvPr>
          <p:cNvSpPr/>
          <p:nvPr/>
        </p:nvSpPr>
        <p:spPr>
          <a:xfrm>
            <a:off x="0" y="152705"/>
            <a:ext cx="673040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2.1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层间极化增强引起的半导体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金属转变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4D636DD-1A1B-EE2A-5CBD-78E24977A8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3450" r="9594" b="90436"/>
          <a:stretch/>
        </p:blipFill>
        <p:spPr>
          <a:xfrm>
            <a:off x="5974309" y="1999474"/>
            <a:ext cx="1836758" cy="2291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C17DE51-9265-4269-D193-624BB345F7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3450" r="9594" b="90436"/>
          <a:stretch/>
        </p:blipFill>
        <p:spPr>
          <a:xfrm>
            <a:off x="9674642" y="1968577"/>
            <a:ext cx="1836758" cy="22914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7A9BAAC-9E41-E80A-B7BF-8D3ECE8C017E}"/>
              </a:ext>
            </a:extLst>
          </p:cNvPr>
          <p:cNvSpPr txBox="1"/>
          <p:nvPr/>
        </p:nvSpPr>
        <p:spPr>
          <a:xfrm>
            <a:off x="4658674" y="1832186"/>
            <a:ext cx="4906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2C3170A-0F7E-01F5-96CA-1C7F563E6D01}"/>
              </a:ext>
            </a:extLst>
          </p:cNvPr>
          <p:cNvSpPr txBox="1"/>
          <p:nvPr/>
        </p:nvSpPr>
        <p:spPr>
          <a:xfrm>
            <a:off x="8484811" y="1832186"/>
            <a:ext cx="4906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E2BAA7F-F635-0057-1817-AF06C967D291}"/>
              </a:ext>
            </a:extLst>
          </p:cNvPr>
          <p:cNvSpPr txBox="1"/>
          <p:nvPr/>
        </p:nvSpPr>
        <p:spPr>
          <a:xfrm>
            <a:off x="8292966" y="4870599"/>
            <a:ext cx="3718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M                 K                                   </a:t>
            </a:r>
            <a:r>
              <a:rPr lang="el-GR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</a:t>
            </a:r>
            <a:endParaRPr lang="zh-CN" altLang="en-US" sz="1200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3BC63F1-FAC8-4F40-7865-115A8588105F}"/>
              </a:ext>
            </a:extLst>
          </p:cNvPr>
          <p:cNvSpPr/>
          <p:nvPr/>
        </p:nvSpPr>
        <p:spPr>
          <a:xfrm>
            <a:off x="5812437" y="2254308"/>
            <a:ext cx="777453" cy="2600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4EC4357-5A50-AE05-1849-B941D556E641}"/>
              </a:ext>
            </a:extLst>
          </p:cNvPr>
          <p:cNvSpPr/>
          <p:nvPr/>
        </p:nvSpPr>
        <p:spPr>
          <a:xfrm>
            <a:off x="9581254" y="2241151"/>
            <a:ext cx="777453" cy="2629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8C7A977-CE4A-350A-E11B-373579AF6C9B}"/>
              </a:ext>
            </a:extLst>
          </p:cNvPr>
          <p:cNvSpPr txBox="1"/>
          <p:nvPr/>
        </p:nvSpPr>
        <p:spPr>
          <a:xfrm>
            <a:off x="0" y="828432"/>
            <a:ext cx="6939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新型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2d-Al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材料的原子结构及层数依赖的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电子性质</a:t>
            </a:r>
            <a:endParaRPr lang="zh-CN" altLang="en-US" sz="20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477CF9F-AC33-5BF3-1455-D36C98D2B10E}"/>
              </a:ext>
            </a:extLst>
          </p:cNvPr>
          <p:cNvSpPr txBox="1"/>
          <p:nvPr/>
        </p:nvSpPr>
        <p:spPr>
          <a:xfrm rot="16200000">
            <a:off x="4079846" y="3397193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(eV)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DB2701C-0670-3E44-5E3E-FB933C145427}"/>
              </a:ext>
            </a:extLst>
          </p:cNvPr>
          <p:cNvSpPr txBox="1"/>
          <p:nvPr/>
        </p:nvSpPr>
        <p:spPr>
          <a:xfrm>
            <a:off x="762293" y="1944769"/>
            <a:ext cx="4906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4D7F717-2571-4D06-ECBD-BBAB91D0F524}"/>
              </a:ext>
            </a:extLst>
          </p:cNvPr>
          <p:cNvSpPr txBox="1"/>
          <p:nvPr/>
        </p:nvSpPr>
        <p:spPr>
          <a:xfrm>
            <a:off x="2851898" y="3197139"/>
            <a:ext cx="4906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5F00FBC-BF02-A8F6-0DC9-246F155BA3BD}"/>
              </a:ext>
            </a:extLst>
          </p:cNvPr>
          <p:cNvSpPr txBox="1"/>
          <p:nvPr/>
        </p:nvSpPr>
        <p:spPr>
          <a:xfrm>
            <a:off x="2549772" y="1968577"/>
            <a:ext cx="4906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61E4EA3-5460-FBCF-AD36-0697186406D7}"/>
              </a:ext>
            </a:extLst>
          </p:cNvPr>
          <p:cNvSpPr txBox="1"/>
          <p:nvPr/>
        </p:nvSpPr>
        <p:spPr>
          <a:xfrm>
            <a:off x="3826601" y="2103850"/>
            <a:ext cx="4906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B6E20E9-3389-7CF8-840D-AE55A4829643}"/>
              </a:ext>
            </a:extLst>
          </p:cNvPr>
          <p:cNvSpPr txBox="1"/>
          <p:nvPr/>
        </p:nvSpPr>
        <p:spPr>
          <a:xfrm rot="16200000">
            <a:off x="7869305" y="3422605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(eV)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0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"/>
    </mc:Choice>
    <mc:Fallback xmlns="">
      <p:transition spd="slow" advTm="270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6689E33-4D57-F5ED-EA64-C625F588A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35" y="1207405"/>
            <a:ext cx="9835945" cy="46301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46FBEBE-3CA3-B580-DB86-335125A3D0D1}"/>
              </a:ext>
            </a:extLst>
          </p:cNvPr>
          <p:cNvSpPr txBox="1"/>
          <p:nvPr/>
        </p:nvSpPr>
        <p:spPr>
          <a:xfrm>
            <a:off x="8636381" y="3371511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14Å</a:t>
            </a:r>
            <a:endParaRPr lang="zh-CN" altLang="en-US" sz="1200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EC709CC-3603-79CE-2FCE-85C9ABFF1B77}"/>
              </a:ext>
            </a:extLst>
          </p:cNvPr>
          <p:cNvSpPr txBox="1"/>
          <p:nvPr/>
        </p:nvSpPr>
        <p:spPr>
          <a:xfrm>
            <a:off x="5565056" y="3406801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7Å</a:t>
            </a:r>
            <a:endParaRPr lang="zh-CN" altLang="en-US" sz="1200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3D3C06B-6B3B-432A-8320-32EAE2A89E55}"/>
              </a:ext>
            </a:extLst>
          </p:cNvPr>
          <p:cNvSpPr txBox="1"/>
          <p:nvPr/>
        </p:nvSpPr>
        <p:spPr>
          <a:xfrm>
            <a:off x="2245209" y="3371511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3Å</a:t>
            </a:r>
            <a:endParaRPr lang="zh-CN" altLang="en-US" sz="1200" b="1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B920118-77A2-5790-E935-DFEAFD4CA951}"/>
              </a:ext>
            </a:extLst>
          </p:cNvPr>
          <p:cNvSpPr txBox="1"/>
          <p:nvPr/>
        </p:nvSpPr>
        <p:spPr>
          <a:xfrm>
            <a:off x="4029389" y="5837519"/>
            <a:ext cx="361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体系的电子能带和投影态密度图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5335F8B-B9AD-7E9E-3124-C660A5AE0271}"/>
              </a:ext>
            </a:extLst>
          </p:cNvPr>
          <p:cNvSpPr/>
          <p:nvPr/>
        </p:nvSpPr>
        <p:spPr>
          <a:xfrm>
            <a:off x="0" y="152705"/>
            <a:ext cx="673040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2.1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层间极化增强引起的半导体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金属转变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F01D4DB-5FF7-1732-DA59-F78BACF6C75F}"/>
              </a:ext>
            </a:extLst>
          </p:cNvPr>
          <p:cNvSpPr txBox="1"/>
          <p:nvPr/>
        </p:nvSpPr>
        <p:spPr>
          <a:xfrm>
            <a:off x="0" y="775684"/>
            <a:ext cx="424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层间距的改变与半导体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金属转变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5F1C6A0-9EEB-C8BC-264E-7880E876BEA3}"/>
              </a:ext>
            </a:extLst>
          </p:cNvPr>
          <p:cNvSpPr txBox="1"/>
          <p:nvPr/>
        </p:nvSpPr>
        <p:spPr>
          <a:xfrm>
            <a:off x="686053" y="6335987"/>
            <a:ext cx="10470382" cy="45890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随着层间距变小，右层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tet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原子能级下移，左层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oct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原子能级上移，体现出金属性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42AD004-F90D-FC2E-5B9B-2CF9628A48C5}"/>
              </a:ext>
            </a:extLst>
          </p:cNvPr>
          <p:cNvSpPr txBox="1"/>
          <p:nvPr/>
        </p:nvSpPr>
        <p:spPr>
          <a:xfrm rot="16200000">
            <a:off x="795186" y="2171230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(eV)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20B3ABA-2C1A-0339-4366-3B11CDCC1D95}"/>
              </a:ext>
            </a:extLst>
          </p:cNvPr>
          <p:cNvSpPr txBox="1"/>
          <p:nvPr/>
        </p:nvSpPr>
        <p:spPr>
          <a:xfrm rot="16200000">
            <a:off x="4155807" y="2172632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(eV)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7363784-BEAF-C2E0-8140-26D6D40D6D93}"/>
              </a:ext>
            </a:extLst>
          </p:cNvPr>
          <p:cNvSpPr txBox="1"/>
          <p:nvPr/>
        </p:nvSpPr>
        <p:spPr>
          <a:xfrm rot="16200000">
            <a:off x="7301387" y="2171230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(eV)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4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40"/>
    </mc:Choice>
    <mc:Fallback xmlns="">
      <p:transition spd="slow" advTm="16664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4431EFA4-6F89-0246-39B3-49A908445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84" y="1275607"/>
            <a:ext cx="10747458" cy="420483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C07DCB0-C688-928F-90CA-CAEACDABE7D7}"/>
              </a:ext>
            </a:extLst>
          </p:cNvPr>
          <p:cNvSpPr txBox="1"/>
          <p:nvPr/>
        </p:nvSpPr>
        <p:spPr>
          <a:xfrm>
            <a:off x="1148317" y="5542266"/>
            <a:ext cx="9431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双层 </a:t>
            </a:r>
            <a:r>
              <a:rPr lang="en-US" altLang="zh-CN" sz="1600" dirty="0"/>
              <a:t>Al</a:t>
            </a:r>
            <a:r>
              <a:rPr lang="en-US" altLang="zh-CN" sz="1600" baseline="-25000" dirty="0"/>
              <a:t>2</a:t>
            </a:r>
            <a:r>
              <a:rPr lang="en-US" altLang="zh-CN" sz="1600" dirty="0"/>
              <a:t>O</a:t>
            </a:r>
            <a:r>
              <a:rPr lang="en-US" altLang="zh-CN" sz="1600" baseline="-25000" dirty="0"/>
              <a:t>3</a:t>
            </a:r>
            <a:r>
              <a:rPr lang="zh-CN" altLang="en-US" sz="1600" dirty="0"/>
              <a:t>随界面间距的变化的（</a:t>
            </a:r>
            <a:r>
              <a:rPr lang="en-US" altLang="zh-CN" sz="1600" dirty="0"/>
              <a:t>a-c</a:t>
            </a:r>
            <a:r>
              <a:rPr lang="zh-CN" altLang="en-US" sz="1600" dirty="0"/>
              <a:t>）静电势分布图及电荷分布示意图（</a:t>
            </a:r>
            <a:r>
              <a:rPr lang="en-US" altLang="zh-CN" sz="1600" dirty="0"/>
              <a:t>d-f</a:t>
            </a:r>
            <a:r>
              <a:rPr lang="zh-CN" altLang="en-US" sz="1600" dirty="0"/>
              <a:t>）界面差分电荷密度图</a:t>
            </a: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24F79F6F-98BD-9512-349D-5754432A81F8}"/>
              </a:ext>
            </a:extLst>
          </p:cNvPr>
          <p:cNvSpPr/>
          <p:nvPr/>
        </p:nvSpPr>
        <p:spPr>
          <a:xfrm>
            <a:off x="0" y="152705"/>
            <a:ext cx="673040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2.1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层间极化增强引起的半导体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金属转变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7F036DF-02BE-67D6-0E32-24620F54DED3}"/>
              </a:ext>
            </a:extLst>
          </p:cNvPr>
          <p:cNvSpPr txBox="1"/>
          <p:nvPr/>
        </p:nvSpPr>
        <p:spPr>
          <a:xfrm rot="-5400000">
            <a:off x="-218167" y="2549281"/>
            <a:ext cx="1964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Potential (eV)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5F829D9-C941-481A-23F5-8EF81776597C}"/>
              </a:ext>
            </a:extLst>
          </p:cNvPr>
          <p:cNvCxnSpPr/>
          <p:nvPr/>
        </p:nvCxnSpPr>
        <p:spPr>
          <a:xfrm>
            <a:off x="6692201" y="1949384"/>
            <a:ext cx="612949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5DDBE79-D106-6DBA-8786-0BCFD85BC604}"/>
              </a:ext>
            </a:extLst>
          </p:cNvPr>
          <p:cNvCxnSpPr>
            <a:cxnSpLocks/>
          </p:cNvCxnSpPr>
          <p:nvPr/>
        </p:nvCxnSpPr>
        <p:spPr>
          <a:xfrm>
            <a:off x="3455636" y="1647481"/>
            <a:ext cx="0" cy="24841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1B0E5336-B121-18F4-8055-70DCC3878854}"/>
              </a:ext>
            </a:extLst>
          </p:cNvPr>
          <p:cNvCxnSpPr>
            <a:cxnSpLocks/>
          </p:cNvCxnSpPr>
          <p:nvPr/>
        </p:nvCxnSpPr>
        <p:spPr>
          <a:xfrm>
            <a:off x="6990301" y="1542453"/>
            <a:ext cx="0" cy="36524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12ACFC3-6506-D818-0F38-71A5178F97BA}"/>
              </a:ext>
            </a:extLst>
          </p:cNvPr>
          <p:cNvCxnSpPr>
            <a:cxnSpLocks/>
          </p:cNvCxnSpPr>
          <p:nvPr/>
        </p:nvCxnSpPr>
        <p:spPr>
          <a:xfrm>
            <a:off x="10519107" y="1494028"/>
            <a:ext cx="0" cy="5400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5C4FD8B5-78A5-B551-AF28-B84C0C208109}"/>
              </a:ext>
            </a:extLst>
          </p:cNvPr>
          <p:cNvSpPr txBox="1"/>
          <p:nvPr/>
        </p:nvSpPr>
        <p:spPr>
          <a:xfrm>
            <a:off x="1427248" y="5961108"/>
            <a:ext cx="8731635" cy="87440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随着层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间距减小，体系极化增强。同时层间的电荷转移增多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电荷转移增加即使得体系能级发生移动，引起半导体到金属性的转变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2689025-798B-60DB-7D51-D84FBFFDB308}"/>
              </a:ext>
            </a:extLst>
          </p:cNvPr>
          <p:cNvSpPr txBox="1"/>
          <p:nvPr/>
        </p:nvSpPr>
        <p:spPr>
          <a:xfrm>
            <a:off x="0" y="791100"/>
            <a:ext cx="55734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层间距改变与体系极化的变化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7032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FBFB691-192C-B0CA-8254-F43B73A41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64064" r="81936" b="10462"/>
          <a:stretch/>
        </p:blipFill>
        <p:spPr>
          <a:xfrm>
            <a:off x="1062192" y="2740617"/>
            <a:ext cx="485690" cy="6924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55CE98-36F8-20F6-32F0-4F9527669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65086" r="82890" b="17126"/>
          <a:stretch/>
        </p:blipFill>
        <p:spPr>
          <a:xfrm>
            <a:off x="2282179" y="2883528"/>
            <a:ext cx="494670" cy="5306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C2DE71-8BA5-3444-8BCD-6EED3D622D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2" r="13423"/>
          <a:stretch/>
        </p:blipFill>
        <p:spPr>
          <a:xfrm>
            <a:off x="2436284" y="1656921"/>
            <a:ext cx="842866" cy="14399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CCD62F-32C3-AC3D-5A4E-AEE5EFD993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/>
          <a:stretch/>
        </p:blipFill>
        <p:spPr>
          <a:xfrm>
            <a:off x="5655742" y="1766377"/>
            <a:ext cx="1041750" cy="14098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082318-BB16-2822-B4D1-56127190D6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/>
          <a:stretch/>
        </p:blipFill>
        <p:spPr>
          <a:xfrm>
            <a:off x="8836196" y="1742725"/>
            <a:ext cx="940185" cy="15459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22D2A6B-A4A1-9295-F796-5EBBE34B7E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9" t="39848" r="49047" b="31986"/>
          <a:stretch/>
        </p:blipFill>
        <p:spPr>
          <a:xfrm>
            <a:off x="7348896" y="1880237"/>
            <a:ext cx="870873" cy="1328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F23BBC-6371-3E73-E389-0312455F51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8" t="43269" r="49127" b="35786"/>
          <a:stretch/>
        </p:blipFill>
        <p:spPr>
          <a:xfrm>
            <a:off x="4385473" y="1910610"/>
            <a:ext cx="824719" cy="129524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320843-FA62-B38B-06D9-01ACDCEB8C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89" y="1911015"/>
            <a:ext cx="684752" cy="117583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26D3F15-C58E-6865-2322-4A6B9CC5C917}"/>
              </a:ext>
            </a:extLst>
          </p:cNvPr>
          <p:cNvSpPr txBox="1"/>
          <p:nvPr/>
        </p:nvSpPr>
        <p:spPr>
          <a:xfrm>
            <a:off x="4803674" y="1406076"/>
            <a:ext cx="1258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5EABBE1-C94F-F5A0-6047-C8FD54423F96}"/>
              </a:ext>
            </a:extLst>
          </p:cNvPr>
          <p:cNvSpPr txBox="1"/>
          <p:nvPr/>
        </p:nvSpPr>
        <p:spPr>
          <a:xfrm>
            <a:off x="7931903" y="1406076"/>
            <a:ext cx="1289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endParaRPr lang="zh-CN" alt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0BAB9C1-5875-C474-4A01-07C05B254ABC}"/>
              </a:ext>
            </a:extLst>
          </p:cNvPr>
          <p:cNvSpPr txBox="1"/>
          <p:nvPr/>
        </p:nvSpPr>
        <p:spPr>
          <a:xfrm>
            <a:off x="1721364" y="1413374"/>
            <a:ext cx="838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baseline="-250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A68CFFB-A514-B020-3FAA-1EFD3F3B6CD1}"/>
              </a:ext>
            </a:extLst>
          </p:cNvPr>
          <p:cNvSpPr txBox="1"/>
          <p:nvPr/>
        </p:nvSpPr>
        <p:spPr>
          <a:xfrm>
            <a:off x="7376530" y="1375298"/>
            <a:ext cx="4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0AB790B-5586-DC3B-BF4B-DD2D9E14B49F}"/>
              </a:ext>
            </a:extLst>
          </p:cNvPr>
          <p:cNvSpPr txBox="1"/>
          <p:nvPr/>
        </p:nvSpPr>
        <p:spPr>
          <a:xfrm>
            <a:off x="4286662" y="1406076"/>
            <a:ext cx="4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D6FC458-C1A6-7DB6-5EF9-268A83AAA9C6}"/>
              </a:ext>
            </a:extLst>
          </p:cNvPr>
          <p:cNvSpPr txBox="1"/>
          <p:nvPr/>
        </p:nvSpPr>
        <p:spPr>
          <a:xfrm>
            <a:off x="1114994" y="1397985"/>
            <a:ext cx="4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1600" b="1" dirty="0">
                <a:latin typeface="+mn-ea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231AEA0-6863-4FEA-6151-B2F3704EB97E}"/>
              </a:ext>
            </a:extLst>
          </p:cNvPr>
          <p:cNvSpPr txBox="1"/>
          <p:nvPr/>
        </p:nvSpPr>
        <p:spPr>
          <a:xfrm>
            <a:off x="11430" y="777278"/>
            <a:ext cx="8265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极化强度改变引起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2d-Al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体系的半导体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金属转变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55B512D-3A91-CD4D-7605-0FC20893DCCE}"/>
              </a:ext>
            </a:extLst>
          </p:cNvPr>
          <p:cNvSpPr txBox="1"/>
          <p:nvPr/>
        </p:nvSpPr>
        <p:spPr>
          <a:xfrm>
            <a:off x="3953290" y="3336816"/>
            <a:ext cx="3706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原子结构模型（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）单层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b-c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2D623C8-2F7C-9D88-5E9F-C0CA13E83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2208" y="3807787"/>
            <a:ext cx="8544173" cy="2412423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60B6DDC4-5C60-788D-9DC4-75ED682C560F}"/>
              </a:ext>
            </a:extLst>
          </p:cNvPr>
          <p:cNvSpPr txBox="1"/>
          <p:nvPr/>
        </p:nvSpPr>
        <p:spPr>
          <a:xfrm>
            <a:off x="2529514" y="6268522"/>
            <a:ext cx="6481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PBE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HSE06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泛函计算的（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b-c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d-f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结构的能带图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3A6EEA6-50CA-86FD-35BB-37FF3F41FB42}"/>
              </a:ext>
            </a:extLst>
          </p:cNvPr>
          <p:cNvSpPr txBox="1"/>
          <p:nvPr/>
        </p:nvSpPr>
        <p:spPr>
          <a:xfrm>
            <a:off x="9912048" y="4325705"/>
            <a:ext cx="2200597" cy="184390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是间接带隙的半导体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表面的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替代后，转变成金属性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0DA48F57-C192-C684-0F23-DFDD71311C94}"/>
              </a:ext>
            </a:extLst>
          </p:cNvPr>
          <p:cNvSpPr/>
          <p:nvPr/>
        </p:nvSpPr>
        <p:spPr>
          <a:xfrm>
            <a:off x="0" y="152705"/>
            <a:ext cx="673040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2.2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层内极化增强引起的半导体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金属转变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BE5D939-AE68-D710-44EA-B451D8552E12}"/>
              </a:ext>
            </a:extLst>
          </p:cNvPr>
          <p:cNvSpPr txBox="1"/>
          <p:nvPr/>
        </p:nvSpPr>
        <p:spPr>
          <a:xfrm rot="16200000">
            <a:off x="818550" y="5017586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(eV)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35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2C0270C-417D-27B6-1445-6CEDC959E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254" y="1168948"/>
            <a:ext cx="6207589" cy="536330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0FEAE01-D21B-7BE0-AC15-40B3F0559667}"/>
              </a:ext>
            </a:extLst>
          </p:cNvPr>
          <p:cNvSpPr txBox="1"/>
          <p:nvPr/>
        </p:nvSpPr>
        <p:spPr>
          <a:xfrm>
            <a:off x="2542819" y="6522254"/>
            <a:ext cx="5434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a-c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d-f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g-i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oct</a:t>
            </a:r>
            <a:endParaRPr lang="zh-CN" altLang="en-US" sz="1400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B01111D-CD17-50B3-3323-A98CA1068FC6}"/>
              </a:ext>
            </a:extLst>
          </p:cNvPr>
          <p:cNvSpPr txBox="1"/>
          <p:nvPr/>
        </p:nvSpPr>
        <p:spPr>
          <a:xfrm>
            <a:off x="8437461" y="3137978"/>
            <a:ext cx="3505200" cy="295189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替代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表面的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后，体系极化增强，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tet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有效正电荷增多。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导带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tet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能级向费米能级移动。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表面的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oct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后，体系极化减弱，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oct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有效正电荷增多。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A71011A-B4D6-7223-8C6A-4F2EBDD806FA}"/>
              </a:ext>
            </a:extLst>
          </p:cNvPr>
          <p:cNvSpPr/>
          <p:nvPr/>
        </p:nvSpPr>
        <p:spPr>
          <a:xfrm>
            <a:off x="0" y="152705"/>
            <a:ext cx="673040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2.2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层内极化增强引起的半导体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金属转变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9702219-5589-7BE8-1698-68AFEC676EB3}"/>
              </a:ext>
            </a:extLst>
          </p:cNvPr>
          <p:cNvSpPr txBox="1"/>
          <p:nvPr/>
        </p:nvSpPr>
        <p:spPr>
          <a:xfrm>
            <a:off x="26983" y="728278"/>
            <a:ext cx="4833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电子能带、态密度与静电势分布的关连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5D8C0F-833B-E819-52F0-3E26E68CFA7A}"/>
              </a:ext>
            </a:extLst>
          </p:cNvPr>
          <p:cNvSpPr txBox="1"/>
          <p:nvPr/>
        </p:nvSpPr>
        <p:spPr>
          <a:xfrm rot="16200000">
            <a:off x="1732114" y="1862718"/>
            <a:ext cx="5020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(eV)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CC7035-289A-F3FF-31F3-58C5648AFA9B}"/>
              </a:ext>
            </a:extLst>
          </p:cNvPr>
          <p:cNvSpPr txBox="1"/>
          <p:nvPr/>
        </p:nvSpPr>
        <p:spPr>
          <a:xfrm rot="16200000">
            <a:off x="1732114" y="3564614"/>
            <a:ext cx="5020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(eV)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92E0473-5EEF-EE56-C4EE-7B3978FAA95C}"/>
              </a:ext>
            </a:extLst>
          </p:cNvPr>
          <p:cNvSpPr txBox="1"/>
          <p:nvPr/>
        </p:nvSpPr>
        <p:spPr>
          <a:xfrm rot="16200000">
            <a:off x="1732114" y="5473106"/>
            <a:ext cx="5020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(eV)</a:t>
            </a:r>
            <a:endParaRPr lang="zh-CN" alt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52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D03BE3-9D80-65A1-59B7-35DDD4EC0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671" y="1118267"/>
            <a:ext cx="6340510" cy="541286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3E04594-6BB8-F0BE-7F9E-380B0C05DF01}"/>
              </a:ext>
            </a:extLst>
          </p:cNvPr>
          <p:cNvSpPr txBox="1"/>
          <p:nvPr/>
        </p:nvSpPr>
        <p:spPr>
          <a:xfrm>
            <a:off x="3658506" y="6531939"/>
            <a:ext cx="3415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单层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端掺杂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2, 3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14CE6E9-6ACE-9490-DBD2-DDD319D6FCB2}"/>
              </a:ext>
            </a:extLst>
          </p:cNvPr>
          <p:cNvSpPr txBox="1"/>
          <p:nvPr/>
        </p:nvSpPr>
        <p:spPr>
          <a:xfrm>
            <a:off x="15553" y="739708"/>
            <a:ext cx="4833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电子能带、态密度与静电势分布的关连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E24747B-93F2-A989-F847-C9007E765047}"/>
              </a:ext>
            </a:extLst>
          </p:cNvPr>
          <p:cNvSpPr/>
          <p:nvPr/>
        </p:nvSpPr>
        <p:spPr>
          <a:xfrm>
            <a:off x="0" y="152705"/>
            <a:ext cx="673040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2.2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层内极化增强引起的半导体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金属转变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386876F-6D7A-CADC-49AF-EADAD7487FE7}"/>
              </a:ext>
            </a:extLst>
          </p:cNvPr>
          <p:cNvSpPr txBox="1"/>
          <p:nvPr/>
        </p:nvSpPr>
        <p:spPr>
          <a:xfrm>
            <a:off x="8686800" y="3004151"/>
            <a:ext cx="3341077" cy="25364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逐步替代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表面的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被后，极化逐步增强，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tet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有效正电荷增多。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导带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tet-4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向费米能级移动。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金属性起源于层内极化增强引起的电荷转移。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332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>
            <a:extLst>
              <a:ext uri="{FF2B5EF4-FFF2-40B4-BE49-F238E27FC236}">
                <a16:creationId xmlns:a16="http://schemas.microsoft.com/office/drawing/2014/main" id="{D87BDB65-1FCD-683A-B269-F61EAD8B75E4}"/>
              </a:ext>
            </a:extLst>
          </p:cNvPr>
          <p:cNvSpPr txBox="1">
            <a:spLocks/>
          </p:cNvSpPr>
          <p:nvPr/>
        </p:nvSpPr>
        <p:spPr>
          <a:xfrm>
            <a:off x="-2" y="161238"/>
            <a:ext cx="7955282" cy="510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多物理谱仪运行工作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iPDF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方法学研究</a:t>
            </a:r>
            <a:endParaRPr lang="zh-CN" altLang="en-US" sz="2800" dirty="0"/>
          </a:p>
          <a:p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C67E013-B335-BEA6-BFA4-D32C42D30E5F}"/>
              </a:ext>
            </a:extLst>
          </p:cNvPr>
          <p:cNvSpPr txBox="1"/>
          <p:nvPr/>
        </p:nvSpPr>
        <p:spPr>
          <a:xfrm>
            <a:off x="1977390" y="6335691"/>
            <a:ext cx="7216059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PDF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NMF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能揭示复合材料体系内界面信息及微小成分信息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939A4AE-567F-AC2C-51A3-53C897264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65" y="2144412"/>
            <a:ext cx="4434669" cy="2769477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4DC6B906-E0C6-0EA1-C993-6D696A5A6FAE}"/>
              </a:ext>
            </a:extLst>
          </p:cNvPr>
          <p:cNvSpPr txBox="1"/>
          <p:nvPr/>
        </p:nvSpPr>
        <p:spPr>
          <a:xfrm>
            <a:off x="1547344" y="1795660"/>
            <a:ext cx="33418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Fe/Fe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界面的原子结构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1689508-8D2C-E763-67B7-3C5090D6693D}"/>
              </a:ext>
            </a:extLst>
          </p:cNvPr>
          <p:cNvSpPr txBox="1"/>
          <p:nvPr/>
        </p:nvSpPr>
        <p:spPr>
          <a:xfrm>
            <a:off x="1553313" y="4903691"/>
            <a:ext cx="2617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Nanoscale, 2021, 13, 13220–13224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5BB8759-CC8B-00E4-34D3-72A0BE61053E}"/>
              </a:ext>
            </a:extLst>
          </p:cNvPr>
          <p:cNvSpPr txBox="1"/>
          <p:nvPr/>
        </p:nvSpPr>
        <p:spPr>
          <a:xfrm>
            <a:off x="629920" y="927920"/>
            <a:ext cx="1130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复合材料界面通过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XRD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很难进行全域表征。利用界面对分布函数分析方法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iPDF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物理谱仪能够解析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复合材料的界面结构。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EB7E71-4188-8189-AA3D-6AAA07AD1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153" y="2363259"/>
            <a:ext cx="5886134" cy="348974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C0DE665-A277-B4F4-C017-298958A67C7F}"/>
              </a:ext>
            </a:extLst>
          </p:cNvPr>
          <p:cNvSpPr txBox="1"/>
          <p:nvPr/>
        </p:nvSpPr>
        <p:spPr>
          <a:xfrm>
            <a:off x="6456523" y="5930080"/>
            <a:ext cx="2736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Nat. Mater. 20, 841–850 (2021)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39F24B-1039-B845-8B29-9584ADCE30D5}"/>
              </a:ext>
            </a:extLst>
          </p:cNvPr>
          <p:cNvSpPr txBox="1"/>
          <p:nvPr/>
        </p:nvSpPr>
        <p:spPr>
          <a:xfrm>
            <a:off x="6061192" y="1746848"/>
            <a:ext cx="4210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电极材料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FeF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在充放电时会产生中间相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FeF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FeF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+ A-Li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5989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759E71F1-BF4A-F4BA-165F-6BA5C4739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2" y="1390523"/>
            <a:ext cx="3041454" cy="1118877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6DEB78ED-D103-5023-2368-B364C602E34A}"/>
              </a:ext>
            </a:extLst>
          </p:cNvPr>
          <p:cNvSpPr txBox="1"/>
          <p:nvPr/>
        </p:nvSpPr>
        <p:spPr>
          <a:xfrm>
            <a:off x="77877" y="167380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1-71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55F9396-4043-5866-C918-EE4331E83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249" y="1042376"/>
            <a:ext cx="3108447" cy="207670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FF50E-63FA-8054-0155-4FB795D81C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8" y="3296610"/>
            <a:ext cx="2234799" cy="11067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EA5FEC3-1758-C217-C579-BFD7F34DD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6" y="2335515"/>
            <a:ext cx="2496508" cy="107118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E60FF90-6BDA-9CAC-7596-ADFC8B01C3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2" y="4402437"/>
            <a:ext cx="3253889" cy="113131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A97F93-0DE2-369F-AD0B-06F443E043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1" y="5551264"/>
            <a:ext cx="3676839" cy="98216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3D93BDFC-8581-5D67-1C66-148118BB71D7}"/>
              </a:ext>
            </a:extLst>
          </p:cNvPr>
          <p:cNvSpPr txBox="1"/>
          <p:nvPr/>
        </p:nvSpPr>
        <p:spPr>
          <a:xfrm>
            <a:off x="77877" y="360054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3-31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9777F28-FF13-B9FD-8891-CD01670F1EFC}"/>
              </a:ext>
            </a:extLst>
          </p:cNvPr>
          <p:cNvSpPr txBox="1"/>
          <p:nvPr/>
        </p:nvSpPr>
        <p:spPr>
          <a:xfrm>
            <a:off x="77877" y="2605277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2-51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4044245-8D96-2375-C868-7952EF37A55A}"/>
              </a:ext>
            </a:extLst>
          </p:cNvPr>
          <p:cNvSpPr txBox="1"/>
          <p:nvPr/>
        </p:nvSpPr>
        <p:spPr>
          <a:xfrm>
            <a:off x="77877" y="4704940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4-52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D3ECC51-A2F1-3610-3205-4B0C36C3C514}"/>
              </a:ext>
            </a:extLst>
          </p:cNvPr>
          <p:cNvSpPr txBox="1"/>
          <p:nvPr/>
        </p:nvSpPr>
        <p:spPr>
          <a:xfrm>
            <a:off x="77877" y="582780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5-53</a:t>
            </a:r>
            <a:endParaRPr lang="zh-CN" altLang="en-US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78D75499-6F91-B733-FB3E-D8F7942EB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97" y="1282526"/>
            <a:ext cx="3870902" cy="1835143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87C42AD5-0959-2AF3-2A6D-B826670A4DCB}"/>
              </a:ext>
            </a:extLst>
          </p:cNvPr>
          <p:cNvSpPr txBox="1"/>
          <p:nvPr/>
        </p:nvSpPr>
        <p:spPr>
          <a:xfrm>
            <a:off x="417412" y="913698"/>
            <a:ext cx="3293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Fe/Fe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界面原子模型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5277F83-7936-02CD-2F23-C65BD3A0EE18}"/>
              </a:ext>
            </a:extLst>
          </p:cNvPr>
          <p:cNvSpPr txBox="1"/>
          <p:nvPr/>
        </p:nvSpPr>
        <p:spPr>
          <a:xfrm>
            <a:off x="4255892" y="3176837"/>
            <a:ext cx="2593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完成矩阵分解</a:t>
            </a:r>
          </a:p>
        </p:txBody>
      </p:sp>
      <p:sp>
        <p:nvSpPr>
          <p:cNvPr id="39" name="标题 1">
            <a:extLst>
              <a:ext uri="{FF2B5EF4-FFF2-40B4-BE49-F238E27FC236}">
                <a16:creationId xmlns:a16="http://schemas.microsoft.com/office/drawing/2014/main" id="{68B754D0-9E1A-37CC-2F6C-727062CC086B}"/>
              </a:ext>
            </a:extLst>
          </p:cNvPr>
          <p:cNvSpPr txBox="1">
            <a:spLocks/>
          </p:cNvSpPr>
          <p:nvPr/>
        </p:nvSpPr>
        <p:spPr>
          <a:xfrm>
            <a:off x="-2" y="161238"/>
            <a:ext cx="7955282" cy="510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多物理谱仪相关工作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iPDF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方法学研究</a:t>
            </a:r>
            <a:endParaRPr lang="zh-CN" altLang="en-US" sz="2800" dirty="0"/>
          </a:p>
          <a:p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F36C228-6C32-D88B-911C-A2AE1331246A}"/>
              </a:ext>
            </a:extLst>
          </p:cNvPr>
          <p:cNvSpPr txBox="1"/>
          <p:nvPr/>
        </p:nvSpPr>
        <p:spPr>
          <a:xfrm>
            <a:off x="9286478" y="4402437"/>
            <a:ext cx="25864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得到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Fe/Fe</a:t>
            </a:r>
            <a:r>
              <a:rPr lang="en-US" altLang="zh-CN" sz="18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8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界面所占比重的信息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成键结构的信息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35FCD90-83E4-1D1C-A44A-43136EF4B508}"/>
              </a:ext>
            </a:extLst>
          </p:cNvPr>
          <p:cNvSpPr txBox="1"/>
          <p:nvPr/>
        </p:nvSpPr>
        <p:spPr>
          <a:xfrm>
            <a:off x="4213491" y="913698"/>
            <a:ext cx="2809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计算理论模型的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G(r)</a:t>
            </a:r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D72359A-3C82-417C-3036-BD9964E27E79}"/>
              </a:ext>
            </a:extLst>
          </p:cNvPr>
          <p:cNvSpPr txBox="1"/>
          <p:nvPr/>
        </p:nvSpPr>
        <p:spPr>
          <a:xfrm>
            <a:off x="6251543" y="3010403"/>
            <a:ext cx="264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E2DDC9C-C99E-374B-2BE8-7AB88C731F10}"/>
              </a:ext>
            </a:extLst>
          </p:cNvPr>
          <p:cNvSpPr txBox="1"/>
          <p:nvPr/>
        </p:nvSpPr>
        <p:spPr>
          <a:xfrm rot="-5400000">
            <a:off x="4082069" y="1904638"/>
            <a:ext cx="624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G(r)</a:t>
            </a:r>
            <a:endParaRPr lang="zh-CN" altLang="en-US" sz="1200" dirty="0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89482434-0D66-F95C-7BC0-32C4CC9EA4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14" y="3520697"/>
            <a:ext cx="2405741" cy="139488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B0509AEE-B6B3-F485-C0B2-08A547534E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21" y="3539821"/>
            <a:ext cx="2406415" cy="13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02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s_1">
            <a:extLst>
              <a:ext uri="{FF2B5EF4-FFF2-40B4-BE49-F238E27FC236}">
                <a16:creationId xmlns:a16="http://schemas.microsoft.com/office/drawing/2014/main" id="{80A3B8DA-F07A-4166-A788-AABE6E858D3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32542" y="10048"/>
            <a:ext cx="2105025" cy="606425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个人简介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0935222-CFF6-A0AA-51C6-271AF84619D9}"/>
              </a:ext>
            </a:extLst>
          </p:cNvPr>
          <p:cNvSpPr txBox="1"/>
          <p:nvPr/>
        </p:nvSpPr>
        <p:spPr>
          <a:xfrm>
            <a:off x="579455" y="927308"/>
            <a:ext cx="11033090" cy="4308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姓       名</a:t>
            </a:r>
            <a:r>
              <a:rPr lang="zh-CN" altLang="en-US" sz="20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：王新利</a:t>
            </a:r>
            <a:endParaRPr lang="en-US" altLang="zh-CN" sz="20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毕业院校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：湘潭大学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材料科学与工程学院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</a:t>
            </a:r>
            <a:r>
              <a:rPr lang="zh-CN" altLang="en-US" sz="20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：蔡灿英 教授</a:t>
            </a:r>
            <a:r>
              <a:rPr lang="en-US" altLang="zh-CN" sz="20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周光文 教授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研究方向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：高温热防护涂层破坏理论与评价技术</a:t>
            </a:r>
            <a:endParaRPr lang="en-US" altLang="zh-CN" sz="2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0" kern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（</a:t>
            </a:r>
            <a:r>
              <a:rPr lang="en-US" altLang="zh-CN" sz="2000" b="0" kern="1200" baseline="0" dirty="0" err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en-US" sz="2000" b="0" kern="1200" baseline="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合金氧化机理</a:t>
            </a:r>
            <a:r>
              <a:rPr lang="zh-CN" altLang="en-US" sz="2000" b="0" kern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的第一性原理研究）</a:t>
            </a:r>
            <a:endParaRPr lang="en-US" altLang="zh-CN" sz="2000" b="0" kern="1200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kern="1200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科研项目</a:t>
            </a:r>
            <a:r>
              <a:rPr lang="zh-CN" altLang="en-US" sz="20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国家自然科学基金</a:t>
            </a:r>
            <a:r>
              <a:rPr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面上项目</a:t>
            </a:r>
            <a:r>
              <a:rPr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 12074326,  </a:t>
            </a:r>
            <a:r>
              <a:rPr lang="zh-CN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一种基于</a:t>
            </a:r>
            <a:r>
              <a:rPr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EBSD</a:t>
            </a:r>
            <a:r>
              <a:rPr lang="zh-CN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的晶体结构缺陷解析新方法</a:t>
            </a:r>
            <a:r>
              <a:rPr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2021-01-01 </a:t>
            </a:r>
            <a:r>
              <a:rPr lang="zh-CN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至</a:t>
            </a:r>
            <a:r>
              <a:rPr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2024-12-31, 62</a:t>
            </a:r>
            <a:r>
              <a:rPr lang="zh-CN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万元</a:t>
            </a:r>
            <a:r>
              <a:rPr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在研</a:t>
            </a:r>
            <a:r>
              <a:rPr lang="en-US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zh-CN" sz="20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参与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32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"/>
    </mc:Choice>
    <mc:Fallback xmlns="">
      <p:transition spd="slow" advTm="19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05BF4F9-DED8-CF68-08D4-2739C9BC8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9546" y="2469527"/>
            <a:ext cx="3973813" cy="297686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C42988A6-5327-54ED-9C93-153A6921E0A1}"/>
              </a:ext>
            </a:extLst>
          </p:cNvPr>
          <p:cNvSpPr txBox="1"/>
          <p:nvPr/>
        </p:nvSpPr>
        <p:spPr>
          <a:xfrm>
            <a:off x="3761714" y="1181681"/>
            <a:ext cx="30831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电池原位充放电测试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样品安装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3C0DB8E-507D-D4C9-80AE-261B9EC4872B}"/>
              </a:ext>
            </a:extLst>
          </p:cNvPr>
          <p:cNvSpPr txBox="1"/>
          <p:nvPr/>
        </p:nvSpPr>
        <p:spPr>
          <a:xfrm>
            <a:off x="1024088" y="1181681"/>
            <a:ext cx="2146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协助开展用户实验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890E257A-0D94-EE5B-6B28-57EEF3E2A50E}"/>
              </a:ext>
            </a:extLst>
          </p:cNvPr>
          <p:cNvSpPr txBox="1">
            <a:spLocks/>
          </p:cNvSpPr>
          <p:nvPr/>
        </p:nvSpPr>
        <p:spPr>
          <a:xfrm>
            <a:off x="-2" y="161238"/>
            <a:ext cx="7955282" cy="510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多物理谱仪相关工作</a:t>
            </a:r>
            <a:endParaRPr lang="zh-CN" altLang="en-US" sz="2800" dirty="0"/>
          </a:p>
          <a:p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5C8FE38-CF13-09DB-958B-B4CF9C5F7B33}"/>
              </a:ext>
            </a:extLst>
          </p:cNvPr>
          <p:cNvSpPr txBox="1"/>
          <p:nvPr/>
        </p:nvSpPr>
        <p:spPr>
          <a:xfrm>
            <a:off x="8327500" y="1131563"/>
            <a:ext cx="1921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全散射数据分析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D59F57-4B19-F41E-5169-47201A8F0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36666" r="29665" b="24001"/>
          <a:stretch/>
        </p:blipFill>
        <p:spPr>
          <a:xfrm>
            <a:off x="767010" y="1979510"/>
            <a:ext cx="2444432" cy="39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7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FFA131E-0617-1751-D8A2-2C38B01D17FC}"/>
              </a:ext>
            </a:extLst>
          </p:cNvPr>
          <p:cNvSpPr txBox="1">
            <a:spLocks/>
          </p:cNvSpPr>
          <p:nvPr/>
        </p:nvSpPr>
        <p:spPr>
          <a:xfrm>
            <a:off x="-1" y="161238"/>
            <a:ext cx="6209880" cy="5108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7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下一步工作计划</a:t>
            </a:r>
            <a:endParaRPr lang="zh-CN" altLang="en-US" sz="27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BDCA55F-A4EF-8542-A6B7-666868A15975}"/>
              </a:ext>
            </a:extLst>
          </p:cNvPr>
          <p:cNvSpPr txBox="1"/>
          <p:nvPr/>
        </p:nvSpPr>
        <p:spPr>
          <a:xfrm>
            <a:off x="2796984" y="2274838"/>
            <a:ext cx="68257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合金表面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2d-Al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的形核机理研究；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  <a:p>
            <a:pPr>
              <a:defRPr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</a:t>
            </a:r>
          </a:p>
          <a:p>
            <a:pPr>
              <a:defRPr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二维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析出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/O</a:t>
            </a:r>
            <a:r>
              <a:rPr lang="en-US" altLang="zh-CN" sz="24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反应的催化机理研究；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界面对分布函数方法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iPDF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5405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9"/>
          <p:cNvSpPr/>
          <p:nvPr/>
        </p:nvSpPr>
        <p:spPr>
          <a:xfrm>
            <a:off x="91971" y="148264"/>
            <a:ext cx="160066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5.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致谢</a:t>
            </a:r>
          </a:p>
        </p:txBody>
      </p:sp>
      <p:sp>
        <p:nvSpPr>
          <p:cNvPr id="12" name="矩形 11"/>
          <p:cNvSpPr/>
          <p:nvPr/>
        </p:nvSpPr>
        <p:spPr>
          <a:xfrm>
            <a:off x="1957706" y="1251593"/>
            <a:ext cx="7483474" cy="168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感谢课题组老师的悉心指导！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请各位老师批评指正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957831" y="3635022"/>
            <a:ext cx="4504126" cy="2678784"/>
            <a:chOff x="2903" y="2801"/>
            <a:chExt cx="9357" cy="5313"/>
          </a:xfrm>
        </p:grpSpPr>
        <p:pic>
          <p:nvPicPr>
            <p:cNvPr id="7" name="图片 6" descr="图片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14017" r="3876"/>
            <a:stretch/>
          </p:blipFill>
          <p:spPr>
            <a:xfrm>
              <a:off x="2903" y="2801"/>
              <a:ext cx="9357" cy="5313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910" y="5462"/>
              <a:ext cx="4984" cy="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chemeClr val="bg1"/>
                  </a:solidFill>
                </a:rPr>
                <a:t>THANK YOU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351A960-5C72-0043-BA80-25234BE27134}"/>
              </a:ext>
            </a:extLst>
          </p:cNvPr>
          <p:cNvSpPr txBox="1"/>
          <p:nvPr/>
        </p:nvSpPr>
        <p:spPr>
          <a:xfrm>
            <a:off x="1860" y="3680331"/>
            <a:ext cx="58302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θ is the scattering angle.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f=L/L1+L2 with L1 being the distance between moderator and the sample and L2 being the distance between the sample and the detector.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ϕ1 is the first order incident flux coefficient.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ϵ1 is the first order detector efficiency coefficient.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Cα is the number proportion of species α.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bα is the total scattering length of species α.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 is the mass of neutron.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Mα refers to the atomic mass of species α.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0A7B21E-9AB1-9002-1B99-0678039AC8F3}"/>
              </a:ext>
            </a:extLst>
          </p:cNvPr>
          <p:cNvSpPr txBox="1"/>
          <p:nvPr/>
        </p:nvSpPr>
        <p:spPr>
          <a:xfrm>
            <a:off x="6501160" y="3680331"/>
            <a:ext cx="51602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kB is the Boltzmann constant.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is the temperature in Kelvin.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 is the energy of the incident neutron as E=h2/(2mλ2i).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ϕ2 is the second order incident flux coefficient.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l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zh-CN" sz="16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ϵ2 is the second order detector efficiency coefficient.</a:t>
            </a:r>
            <a:endParaRPr lang="zh-CN" altLang="zh-CN" sz="16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A55ADE-2D89-BBD0-5B08-EBD2D73C6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4" y="1733321"/>
            <a:ext cx="4497192" cy="70879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A0957C-2407-DCBC-683B-F1D0A8D4A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99" y="1733321"/>
            <a:ext cx="5906012" cy="4877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E2E7020-AEC5-CD3E-CB57-A7F4969B1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09" y="2221043"/>
            <a:ext cx="4564776" cy="3581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26CB484-559A-CCB2-FDC6-B374A93FD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60" y="2659776"/>
            <a:ext cx="5523666" cy="51467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59D0FBF-8767-A9BE-F88C-0EC9933ED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09" y="3228549"/>
            <a:ext cx="4320181" cy="400154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53509B0-46BD-0BC5-DE2F-31AC7CDACA17}"/>
              </a:ext>
            </a:extLst>
          </p:cNvPr>
          <p:cNvSpPr txBox="1"/>
          <p:nvPr/>
        </p:nvSpPr>
        <p:spPr>
          <a:xfrm>
            <a:off x="0" y="168391"/>
            <a:ext cx="6209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一、</a:t>
            </a:r>
            <a:r>
              <a:rPr lang="en-US" altLang="zh-CN" sz="32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MPI-</a:t>
            </a:r>
            <a:r>
              <a:rPr lang="zh-CN" altLang="en-US" sz="3200" dirty="0"/>
              <a:t>非弹修正的数据处理</a:t>
            </a:r>
            <a:endParaRPr lang="en-US" altLang="zh-CN" sz="3200" b="1" dirty="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85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9D9D37-B117-4DB7-9424-FCE69706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063" y="80387"/>
            <a:ext cx="1890584" cy="510862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报告内容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B8F8D4-470D-43DF-AFD3-7BDA69753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18" y="801810"/>
            <a:ext cx="11023041" cy="582613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b="1" dirty="0" err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en-US" sz="24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合金氧化的原子机理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水蒸气对</a:t>
            </a:r>
            <a:r>
              <a:rPr lang="en-US" altLang="zh-CN" sz="22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合金表面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22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2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生长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的影响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0">
              <a:lnSpc>
                <a:spcPct val="200000"/>
              </a:lnSpc>
              <a:buNone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Hf </a:t>
            </a:r>
            <a:r>
              <a:rPr lang="en-US" altLang="zh-CN" sz="22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掺杂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</a:t>
            </a:r>
            <a:r>
              <a:rPr lang="en-US" altLang="zh-CN" sz="22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22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2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界面氧化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的影响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、极化增强引起的半导体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金属转变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0">
              <a:lnSpc>
                <a:spcPct val="200000"/>
              </a:lnSpc>
              <a:buNone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层间极化增强引起半导体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金属转变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0">
              <a:lnSpc>
                <a:spcPct val="200000"/>
              </a:lnSpc>
              <a:buNone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层内极化增强引起半导体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金属转变</a:t>
            </a:r>
            <a:endParaRPr lang="en-US" altLang="zh-CN"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、多物理谱仪相关工作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、下一步工作计划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、致谢</a:t>
            </a:r>
          </a:p>
        </p:txBody>
      </p:sp>
    </p:spTree>
    <p:extLst>
      <p:ext uri="{BB962C8B-B14F-4D97-AF65-F5344CB8AC3E}">
        <p14:creationId xmlns:p14="http://schemas.microsoft.com/office/powerpoint/2010/main" val="15702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"/>
    </mc:Choice>
    <mc:Fallback xmlns="">
      <p:transition spd="slow" advTm="7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9"/>
          <p:cNvSpPr/>
          <p:nvPr/>
        </p:nvSpPr>
        <p:spPr>
          <a:xfrm>
            <a:off x="4720477" y="158269"/>
            <a:ext cx="236151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热障涂层简介</a:t>
            </a:r>
          </a:p>
        </p:txBody>
      </p:sp>
      <p:sp>
        <p:nvSpPr>
          <p:cNvPr id="39940" name="Text Box 4"/>
          <p:cNvSpPr txBox="1"/>
          <p:nvPr/>
        </p:nvSpPr>
        <p:spPr>
          <a:xfrm>
            <a:off x="1183899" y="769916"/>
            <a:ext cx="7073156" cy="39658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1953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NASA-Lewis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研究中心提出了热障涂层的概念。</a:t>
            </a:r>
          </a:p>
        </p:txBody>
      </p:sp>
      <p:sp>
        <p:nvSpPr>
          <p:cNvPr id="43014" name="矩形 43013"/>
          <p:cNvSpPr/>
          <p:nvPr/>
        </p:nvSpPr>
        <p:spPr>
          <a:xfrm>
            <a:off x="1548737" y="1254927"/>
            <a:ext cx="3908425" cy="1292086"/>
          </a:xfrm>
          <a:prstGeom prst="rect">
            <a:avLst/>
          </a:prstGeom>
          <a:noFill/>
          <a:ln w="19050">
            <a:noFill/>
          </a:ln>
        </p:spPr>
        <p:txBody>
          <a:bodyPr wrap="square" lIns="90000" tIns="46800" rIns="90000" bIns="46800">
            <a:spAutoFit/>
          </a:bodyPr>
          <a:lstStyle/>
          <a:p>
            <a:pPr marL="190500" indent="-1905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使高温合金承受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更高温度</a:t>
            </a:r>
          </a:p>
          <a:p>
            <a:pPr marL="190500" indent="-1905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提高发动机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工作效率</a:t>
            </a:r>
          </a:p>
          <a:p>
            <a:pPr marL="190500" indent="-1905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延长部件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寿命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365930" y="5845146"/>
            <a:ext cx="3031599" cy="24622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 eaLnBrk="1" hangingPunct="1"/>
            <a:r>
              <a:rPr lang="en-US" altLang="x-none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NASA Technical Memorandum, 2004, 213129.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3401" t="2631" r="50884" b="29673"/>
          <a:stretch/>
        </p:blipFill>
        <p:spPr>
          <a:xfrm>
            <a:off x="1023981" y="2596092"/>
            <a:ext cx="5072019" cy="31999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47494" y="1796966"/>
            <a:ext cx="4961334" cy="646331"/>
          </a:xfrm>
          <a:prstGeom prst="rect">
            <a:avLst/>
          </a:prstGeom>
          <a:noFill/>
          <a:ln w="63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合金高熔点、低密度、超塑性、强韧化、抗氧化，被用作粘结层。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8D81E7A-FB5B-8950-47F7-972FC6C671AE}"/>
              </a:ext>
            </a:extLst>
          </p:cNvPr>
          <p:cNvSpPr txBox="1"/>
          <p:nvPr/>
        </p:nvSpPr>
        <p:spPr>
          <a:xfrm>
            <a:off x="7258223" y="5774894"/>
            <a:ext cx="1997663" cy="24622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 eaLnBrk="1" hangingPunct="1"/>
            <a:r>
              <a:rPr lang="en-US" altLang="x-none" sz="1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Science, 2002, 296: 280-284. 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CC1BD35-B58A-EE91-8779-B8FA9CCE7DE2}"/>
              </a:ext>
            </a:extLst>
          </p:cNvPr>
          <p:cNvSpPr/>
          <p:nvPr/>
        </p:nvSpPr>
        <p:spPr>
          <a:xfrm>
            <a:off x="2683945" y="6396956"/>
            <a:ext cx="5747152" cy="3488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304800" algn="just">
              <a:lnSpc>
                <a:spcPts val="2000"/>
              </a:lnSpc>
            </a:pP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热障涂层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是航空涡轮发动机</a:t>
            </a:r>
            <a:r>
              <a:rPr lang="zh-CN" altLang="en-US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高温环境部件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的关键材料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8FC72B1-C991-A003-18F0-E31DFDD64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44" t="2631" r="4930" b="29673"/>
          <a:stretch/>
        </p:blipFill>
        <p:spPr>
          <a:xfrm>
            <a:off x="6141399" y="2596094"/>
            <a:ext cx="4773524" cy="319997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84E051B-E401-D5D8-F3C6-885A95CC81DD}"/>
              </a:ext>
            </a:extLst>
          </p:cNvPr>
          <p:cNvSpPr txBox="1"/>
          <p:nvPr/>
        </p:nvSpPr>
        <p:spPr>
          <a:xfrm>
            <a:off x="-4182" y="127491"/>
            <a:ext cx="47435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en-US" altLang="zh-CN" sz="2800" b="1" dirty="0" err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合金氧化的原子机理</a:t>
            </a:r>
            <a:endParaRPr lang="zh-CN" altLang="en-US" sz="28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8400953" y="3073764"/>
            <a:ext cx="655949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"/>
    </mc:Choice>
    <mc:Fallback xmlns="">
      <p:transition spd="slow" advTm="5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206990" y="1756916"/>
            <a:ext cx="1813560" cy="1323439"/>
          </a:xfrm>
          <a:prstGeom prst="rect">
            <a:avLst/>
          </a:prstGeom>
          <a:noFill/>
          <a:ln w="1905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首先生成亚稳态的</a:t>
            </a:r>
            <a:r>
              <a:rPr lang="el-GR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θ-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l-GR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γ-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然后转变为稳态的 </a:t>
            </a:r>
            <a:r>
              <a:rPr lang="el-GR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α-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40" name="矩形 39"/>
          <p:cNvSpPr/>
          <p:nvPr/>
        </p:nvSpPr>
        <p:spPr>
          <a:xfrm>
            <a:off x="6748631" y="5882945"/>
            <a:ext cx="26274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Annu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Rev. Mater. Res. 2008. 38:275–98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5183" y="1534122"/>
            <a:ext cx="4142060" cy="4401842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49DD034A-63FA-2319-894D-04EA7807C3EE}"/>
              </a:ext>
            </a:extLst>
          </p:cNvPr>
          <p:cNvSpPr/>
          <p:nvPr/>
        </p:nvSpPr>
        <p:spPr>
          <a:xfrm>
            <a:off x="4739351" y="158268"/>
            <a:ext cx="315092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400" dirty="0" err="1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NiAl</a:t>
            </a:r>
            <a:r>
              <a:rPr lang="en-US" altLang="zh-CN" sz="2400" dirty="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400" dirty="0" err="1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合金氧化</a:t>
            </a:r>
            <a:r>
              <a:rPr lang="zh-CN" altLang="en-US" sz="2400" dirty="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现状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7011D86-8D27-3F04-B56C-33E16C9DE5B1}"/>
              </a:ext>
            </a:extLst>
          </p:cNvPr>
          <p:cNvSpPr txBox="1"/>
          <p:nvPr/>
        </p:nvSpPr>
        <p:spPr>
          <a:xfrm>
            <a:off x="-4182" y="127491"/>
            <a:ext cx="47435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en-US" altLang="zh-CN" sz="2800" b="1" dirty="0" err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合金氧化的原子机理</a:t>
            </a:r>
            <a:endParaRPr lang="zh-CN" altLang="en-US" sz="2800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CD2C9E0-2CD5-8B35-8918-C2E5839A842A}"/>
              </a:ext>
            </a:extLst>
          </p:cNvPr>
          <p:cNvSpPr/>
          <p:nvPr/>
        </p:nvSpPr>
        <p:spPr>
          <a:xfrm>
            <a:off x="38226" y="789870"/>
            <a:ext cx="5759673" cy="4589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粘结层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kern="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en-US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高温氧化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是导致</a:t>
            </a: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热障涂层失效的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重要因素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DB44060-521D-0056-DD68-EA238E8F3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3" t="47358" r="49623" b="6914"/>
          <a:stretch>
            <a:fillRect/>
          </a:stretch>
        </p:blipFill>
        <p:spPr>
          <a:xfrm>
            <a:off x="1333642" y="1576821"/>
            <a:ext cx="2998233" cy="215822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A33C315-8C10-E66D-25A4-99E3370DB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86" t="47358" r="-382" b="6914"/>
          <a:stretch>
            <a:fillRect/>
          </a:stretch>
        </p:blipFill>
        <p:spPr>
          <a:xfrm>
            <a:off x="1340787" y="3815528"/>
            <a:ext cx="3028950" cy="219052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E4F4F25-E33C-03BE-6F9B-1EB39362E842}"/>
              </a:ext>
            </a:extLst>
          </p:cNvPr>
          <p:cNvSpPr txBox="1"/>
          <p:nvPr/>
        </p:nvSpPr>
        <p:spPr>
          <a:xfrm>
            <a:off x="-10048" y="6271601"/>
            <a:ext cx="9050420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</a:pP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揭示</a:t>
            </a:r>
            <a:r>
              <a:rPr lang="en-US" altLang="zh-CN" kern="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合金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高温</a:t>
            </a: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氧化机理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，控制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其高温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氧化是热障涂层</a:t>
            </a:r>
            <a:r>
              <a:rPr lang="zh-CN" altLang="zh-CN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安全可靠应用</a:t>
            </a:r>
            <a:r>
              <a:rPr lang="zh-CN" altLang="zh-CN" kern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的关键。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2EFF401-BBA9-09CD-9A42-05884D1C4706}"/>
              </a:ext>
            </a:extLst>
          </p:cNvPr>
          <p:cNvSpPr txBox="1"/>
          <p:nvPr/>
        </p:nvSpPr>
        <p:spPr>
          <a:xfrm>
            <a:off x="6266819" y="874617"/>
            <a:ext cx="5038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高温大气环境下</a:t>
            </a:r>
            <a:r>
              <a:rPr lang="en-US" altLang="zh-CN" sz="1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合金的氧化物相非常复杂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B3CA595-7EFE-B377-4DD2-61265783BCA5}"/>
              </a:ext>
            </a:extLst>
          </p:cNvPr>
          <p:cNvSpPr/>
          <p:nvPr/>
        </p:nvSpPr>
        <p:spPr>
          <a:xfrm>
            <a:off x="1535065" y="5963748"/>
            <a:ext cx="26274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1100" dirty="0">
                <a:ea typeface="Times New Roman" panose="02020603050405020304" charset="0"/>
              </a:rPr>
              <a:t>Acta materialia, 2000, 48(15): 3963-3976.</a:t>
            </a:r>
            <a:r>
              <a:rPr lang="zh-CN" altLang="en-US" sz="1100" dirty="0">
                <a:ea typeface="Times New Roman" panose="02020603050405020304" charset="0"/>
              </a:rPr>
              <a:t> </a:t>
            </a:r>
            <a:endParaRPr lang="en-US" altLang="zh-CN" sz="1100" dirty="0">
              <a:ea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"/>
    </mc:Choice>
    <mc:Fallback xmlns="">
      <p:transition spd="slow" advTm="3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82" y="1704815"/>
            <a:ext cx="2054813" cy="173420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647" y="1719278"/>
            <a:ext cx="2119584" cy="173420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771925" y="1255913"/>
            <a:ext cx="358763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理论（薄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膜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&lt;10nm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70" y="3626465"/>
            <a:ext cx="2834640" cy="18669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/>
          <a:srcRect l="4710" r="5849" b="46153"/>
          <a:stretch>
            <a:fillRect/>
          </a:stretch>
        </p:blipFill>
        <p:spPr>
          <a:xfrm>
            <a:off x="6409612" y="1738030"/>
            <a:ext cx="1775187" cy="1746972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/>
          <a:srcRect t="53361"/>
          <a:stretch>
            <a:fillRect/>
          </a:stretch>
        </p:blipFill>
        <p:spPr>
          <a:xfrm>
            <a:off x="8277289" y="1710420"/>
            <a:ext cx="2455236" cy="1871793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6465571" y="3025043"/>
            <a:ext cx="1035861" cy="48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kern="100" dirty="0" err="1">
                <a:latin typeface="Times New Roman" panose="02020603050405020304" charset="0"/>
              </a:rPr>
              <a:t>NiAl</a:t>
            </a:r>
            <a:r>
              <a:rPr lang="en-US" altLang="zh-CN" sz="1200" kern="100" dirty="0">
                <a:latin typeface="Times New Roman" panose="02020603050405020304" charset="0"/>
                <a:cs typeface="Times New Roman" panose="02020603050405020304" charset="0"/>
              </a:rPr>
              <a:t> 300</a:t>
            </a:r>
            <a:r>
              <a:rPr lang="zh-CN" altLang="en-US" sz="2000" kern="100" baseline="30000" dirty="0">
                <a:latin typeface="Times New Roman" panose="02020603050405020304" charset="0"/>
                <a:cs typeface="Times New Roman" panose="02020603050405020304" charset="0"/>
              </a:rPr>
              <a:t>。</a:t>
            </a:r>
            <a:r>
              <a:rPr lang="en-US" altLang="zh-CN" sz="1200" kern="100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  <a:p>
            <a:r>
              <a:rPr lang="en-US" altLang="zh-CN" sz="1200" kern="100" dirty="0">
                <a:latin typeface="Times New Roman" panose="02020603050405020304" charset="0"/>
                <a:cs typeface="Times New Roman" panose="02020603050405020304" charset="0"/>
              </a:rPr>
              <a:t>10 </a:t>
            </a:r>
            <a:r>
              <a:rPr lang="en-US" altLang="zh-CN" sz="1200" kern="100" baseline="30000" dirty="0">
                <a:latin typeface="Times New Roman" panose="02020603050405020304" charset="0"/>
                <a:cs typeface="Times New Roman" panose="02020603050405020304" charset="0"/>
              </a:rPr>
              <a:t>−8</a:t>
            </a:r>
            <a:r>
              <a:rPr lang="en-US" altLang="zh-CN" sz="1200" kern="1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1200" kern="100" dirty="0" err="1">
                <a:latin typeface="Times New Roman" panose="02020603050405020304" charset="0"/>
                <a:cs typeface="Times New Roman" panose="02020603050405020304" charset="0"/>
              </a:rPr>
              <a:t>Torr</a:t>
            </a:r>
            <a:endParaRPr lang="en-US" altLang="zh-CN" sz="1200" kern="1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554178" y="1284467"/>
            <a:ext cx="3587632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Wagner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理论（厚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膜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&gt;1</a:t>
            </a:r>
            <a:r>
              <a:rPr lang="el-GR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5" name="矩形 4"/>
          <p:cNvSpPr/>
          <p:nvPr/>
        </p:nvSpPr>
        <p:spPr>
          <a:xfrm>
            <a:off x="6409612" y="5949773"/>
            <a:ext cx="4322913" cy="646331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膜厚度随时间成对数生长规律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原子扩散的驱动力是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界面电场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203837" y="5938963"/>
            <a:ext cx="4228822" cy="646331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膜厚度随时间成抛物线生长规律，原子扩散驱动力是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化学势梯度</a:t>
            </a:r>
          </a:p>
        </p:txBody>
      </p:sp>
      <p:sp>
        <p:nvSpPr>
          <p:cNvPr id="8" name="矩形 7"/>
          <p:cNvSpPr/>
          <p:nvPr/>
        </p:nvSpPr>
        <p:spPr>
          <a:xfrm>
            <a:off x="1263330" y="1715611"/>
            <a:ext cx="4169329" cy="383376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6425266" y="1715610"/>
            <a:ext cx="4260401" cy="383376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881" y="3465176"/>
            <a:ext cx="2292985" cy="20580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347995" y="5575537"/>
            <a:ext cx="274800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Surf. &amp; Coat. Tech. 201 (2006) 3852–3856</a:t>
            </a:r>
            <a:endParaRPr lang="fr-FR" altLang="zh-CN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65749" y="834246"/>
            <a:ext cx="1210588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氧化理论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45559" y="1757193"/>
            <a:ext cx="1074333" cy="29751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200" kern="100" dirty="0" err="1">
                <a:solidFill>
                  <a:schemeClr val="bg1"/>
                </a:solidFill>
                <a:latin typeface="Times New Roman" panose="02020603050405020304" charset="0"/>
                <a:sym typeface="+mn-ea"/>
              </a:rPr>
              <a:t>NiAl</a:t>
            </a:r>
            <a:r>
              <a:rPr lang="en-US" altLang="zh-CN" sz="1200" kern="1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950</a:t>
            </a:r>
            <a:r>
              <a:rPr lang="zh-CN" altLang="en-US" sz="2000" kern="100" baseline="30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  <a:r>
              <a:rPr lang="en-US" altLang="zh-CN" sz="1200" kern="1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 </a:t>
            </a:r>
            <a:endParaRPr lang="zh-CN" altLang="en-US" sz="12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88B3B74-1B2F-1982-333C-F43FF7E2FB8F}"/>
              </a:ext>
            </a:extLst>
          </p:cNvPr>
          <p:cNvSpPr txBox="1"/>
          <p:nvPr/>
        </p:nvSpPr>
        <p:spPr>
          <a:xfrm>
            <a:off x="1292717" y="5592722"/>
            <a:ext cx="22929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Corro. Sci. 53 (2011) 2943–2947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0AA1D13-30EB-922D-7FA5-3277749C5172}"/>
              </a:ext>
            </a:extLst>
          </p:cNvPr>
          <p:cNvSpPr txBox="1"/>
          <p:nvPr/>
        </p:nvSpPr>
        <p:spPr>
          <a:xfrm>
            <a:off x="7646441" y="5611190"/>
            <a:ext cx="22929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Surf. Sci. 618 (2013) 20–26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94E3B3A4-02A3-F901-C514-53B5A79C87D7}"/>
              </a:ext>
            </a:extLst>
          </p:cNvPr>
          <p:cNvSpPr/>
          <p:nvPr/>
        </p:nvSpPr>
        <p:spPr>
          <a:xfrm>
            <a:off x="4739351" y="158268"/>
            <a:ext cx="315092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400" dirty="0" err="1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NiAl</a:t>
            </a:r>
            <a:r>
              <a:rPr lang="en-US" altLang="zh-CN" sz="2400" dirty="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400" dirty="0" err="1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合金氧化</a:t>
            </a:r>
            <a:r>
              <a:rPr lang="zh-CN" altLang="en-US" sz="2400" dirty="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现状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5DB9207-03BD-1286-B525-B462D0DFF06C}"/>
              </a:ext>
            </a:extLst>
          </p:cNvPr>
          <p:cNvSpPr txBox="1"/>
          <p:nvPr/>
        </p:nvSpPr>
        <p:spPr>
          <a:xfrm>
            <a:off x="-4182" y="127491"/>
            <a:ext cx="47435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en-US" altLang="zh-CN" sz="2800" b="1" dirty="0" err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en-US" sz="28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合金氧化的原子机理</a:t>
            </a:r>
            <a:endParaRPr lang="zh-CN" altLang="en-US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"/>
    </mc:Choice>
    <mc:Fallback xmlns="">
      <p:transition spd="slow" advTm="43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60287" y="5695704"/>
            <a:ext cx="5203260" cy="36933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水蒸气下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膜生长速率更快且存在更多孔洞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400471" y="5426404"/>
            <a:ext cx="5109539" cy="6463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水蒸气环境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H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+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促进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V</a:t>
            </a:r>
            <a:r>
              <a:rPr lang="en-US" altLang="zh-CN" baseline="-25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Al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V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形成、扩散、聚集，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促进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的生长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3" name="文本框 1">
            <a:extLst>
              <a:ext uri="{FF2B5EF4-FFF2-40B4-BE49-F238E27FC236}">
                <a16:creationId xmlns:a16="http://schemas.microsoft.com/office/drawing/2014/main" id="{823F98AE-35D6-3C0B-A575-EC7FF1838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82" y="5087850"/>
            <a:ext cx="5563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在</a:t>
            </a:r>
            <a:r>
              <a:rPr lang="en-US" altLang="ko-KR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20%O</a:t>
            </a:r>
            <a:r>
              <a:rPr lang="en-US" altLang="ko-KR" sz="1600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a-b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和</a:t>
            </a:r>
            <a:r>
              <a:rPr lang="en-US" altLang="ko-KR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20%H</a:t>
            </a:r>
            <a:r>
              <a:rPr lang="en-US" altLang="ko-KR" sz="1600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en-US" altLang="ko-KR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O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(c-d)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950℃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氧化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 h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F0449E1-01D0-8CA8-8C5A-9BC3574F1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7" y="1446030"/>
            <a:ext cx="5091275" cy="3701746"/>
          </a:xfrm>
          <a:prstGeom prst="rect">
            <a:avLst/>
          </a:prstGeom>
        </p:spPr>
      </p:pic>
      <p:sp>
        <p:nvSpPr>
          <p:cNvPr id="17" name="Rectangle 9">
            <a:extLst>
              <a:ext uri="{FF2B5EF4-FFF2-40B4-BE49-F238E27FC236}">
                <a16:creationId xmlns:a16="http://schemas.microsoft.com/office/drawing/2014/main" id="{B9DE63A1-10C0-9B45-95C1-C261B38DA0A3}"/>
              </a:ext>
            </a:extLst>
          </p:cNvPr>
          <p:cNvSpPr/>
          <p:nvPr/>
        </p:nvSpPr>
        <p:spPr>
          <a:xfrm>
            <a:off x="-13583" y="117780"/>
            <a:ext cx="72277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1.1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水蒸气对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合金表面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28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8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生长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的影响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6634FF4-DBEA-D1AE-DE4B-70713065AF2C}"/>
              </a:ext>
            </a:extLst>
          </p:cNvPr>
          <p:cNvSpPr txBox="1"/>
          <p:nvPr/>
        </p:nvSpPr>
        <p:spPr>
          <a:xfrm>
            <a:off x="0" y="648930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Zhu</a:t>
            </a:r>
            <a:r>
              <a:rPr lang="en-US" altLang="zh-CN" sz="1600" b="1" baseline="30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Wang</a:t>
            </a:r>
            <a:r>
              <a:rPr lang="en-US" altLang="zh-CN" sz="1600" b="1" baseline="30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et al. 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Corrosion Science 177 (2020) 108963 </a:t>
            </a:r>
            <a:endParaRPr lang="zh-CN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302575B-00AD-73D0-2FD7-BB26D87AE3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1641E7-9F1C-A65A-D8CA-B825ADAC8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74" y="1547446"/>
            <a:ext cx="5712350" cy="344357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43D2171-5F26-B831-2D94-C3CD50ED3468}"/>
              </a:ext>
            </a:extLst>
          </p:cNvPr>
          <p:cNvSpPr/>
          <p:nvPr/>
        </p:nvSpPr>
        <p:spPr>
          <a:xfrm>
            <a:off x="0" y="777386"/>
            <a:ext cx="5091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水蒸气促进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合金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表面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Al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的生长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222D2A8-EE1C-FF7D-95E4-50F7F7C62F99}"/>
              </a:ext>
            </a:extLst>
          </p:cNvPr>
          <p:cNvSpPr txBox="1"/>
          <p:nvPr/>
        </p:nvSpPr>
        <p:spPr>
          <a:xfrm>
            <a:off x="6286913" y="6405832"/>
            <a:ext cx="5559725" cy="418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Wang et al.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J. Phys. Chem. C 125 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2021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9736−9746</a:t>
            </a:r>
            <a:endParaRPr lang="en-US" altLang="zh-CN" sz="1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"/>
    </mc:Choice>
    <mc:Fallback xmlns="">
      <p:transition spd="slow" advTm="32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" r="963"/>
          <a:stretch>
            <a:fillRect/>
          </a:stretch>
        </p:blipFill>
        <p:spPr>
          <a:xfrm>
            <a:off x="523711" y="1479475"/>
            <a:ext cx="6812395" cy="348351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523712" y="1451766"/>
            <a:ext cx="10346722" cy="3528797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9"/>
          <p:cNvSpPr txBox="1"/>
          <p:nvPr/>
        </p:nvSpPr>
        <p:spPr>
          <a:xfrm>
            <a:off x="825182" y="5445737"/>
            <a:ext cx="6158548" cy="87440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界面析出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HfO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颗粒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Hf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扩散通过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θ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界面，分布到</a:t>
            </a:r>
            <a:r>
              <a:rPr lang="zh-CN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θ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baseline="-25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aseline="-25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晶格中</a:t>
            </a:r>
            <a:endParaRPr lang="en-US" altLang="zh-CN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0" y="757138"/>
            <a:ext cx="7934960" cy="499624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Hf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Al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界面和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NiAl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θ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界面不同的氧化行为</a:t>
            </a:r>
            <a:endParaRPr lang="en-US" altLang="zh-CN" sz="2000" baseline="-25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 descr="图片1"/>
          <p:cNvPicPr>
            <a:picLocks noChangeAspect="1"/>
          </p:cNvPicPr>
          <p:nvPr/>
        </p:nvPicPr>
        <p:blipFill rotWithShape="1">
          <a:blip r:embed="rId4"/>
          <a:srcRect r="50000"/>
          <a:stretch>
            <a:fillRect/>
          </a:stretch>
        </p:blipFill>
        <p:spPr>
          <a:xfrm>
            <a:off x="7378701" y="1460296"/>
            <a:ext cx="3503307" cy="17723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 descr="图片1"/>
          <p:cNvPicPr>
            <a:picLocks noChangeAspect="1"/>
          </p:cNvPicPr>
          <p:nvPr/>
        </p:nvPicPr>
        <p:blipFill rotWithShape="1">
          <a:blip r:embed="rId4"/>
          <a:srcRect l="50136"/>
          <a:stretch>
            <a:fillRect/>
          </a:stretch>
        </p:blipFill>
        <p:spPr>
          <a:xfrm>
            <a:off x="7367127" y="3181708"/>
            <a:ext cx="3503307" cy="17771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307434" y="1905778"/>
            <a:ext cx="829271" cy="249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99455" y="5017400"/>
            <a:ext cx="96382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左图 </a:t>
            </a: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9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50℃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氧化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24h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后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界面处的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BF-TEM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形貌。右图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Wingdings" panose="05000000000000000000" pitchFamily="2" charset="2"/>
              </a:rPr>
              <a:t>(a-b)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Wingdings" panose="05000000000000000000" pitchFamily="2" charset="2"/>
              </a:rPr>
              <a:t>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Wingdings" panose="05000000000000000000" pitchFamily="2" charset="2"/>
              </a:rPr>
              <a:t>(c-d)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分别对应左图的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区域和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区域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742D221-3C05-C993-9D37-1A3E247EDC31}"/>
              </a:ext>
            </a:extLst>
          </p:cNvPr>
          <p:cNvSpPr txBox="1"/>
          <p:nvPr/>
        </p:nvSpPr>
        <p:spPr>
          <a:xfrm>
            <a:off x="5875020" y="6491418"/>
            <a:ext cx="6273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Zhang</a:t>
            </a:r>
            <a:r>
              <a:rPr lang="en-US" altLang="zh-CN" sz="1600" b="1" baseline="30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，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Wang</a:t>
            </a:r>
            <a:r>
              <a:rPr lang="en-US" altLang="zh-CN" sz="1600" b="1" baseline="30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et al.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Corrosion Science 189 (2021) 109604 </a:t>
            </a:r>
            <a:endParaRPr lang="zh-CN" altLang="en-US" sz="1600" b="1" dirty="0">
              <a:solidFill>
                <a:schemeClr val="accent1"/>
              </a:solidFill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4436CD10-53C0-8760-D906-3ADC20A071FE}"/>
              </a:ext>
            </a:extLst>
          </p:cNvPr>
          <p:cNvSpPr/>
          <p:nvPr/>
        </p:nvSpPr>
        <p:spPr>
          <a:xfrm>
            <a:off x="-13583" y="117780"/>
            <a:ext cx="72277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1.2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Hf掺杂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28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8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界面氧化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的影响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"/>
    </mc:Choice>
    <mc:Fallback xmlns="">
      <p:transition spd="slow" advTm="59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3584" y="793869"/>
            <a:ext cx="8883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Hf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在</a:t>
            </a:r>
            <a:r>
              <a:rPr lang="en-US" altLang="zh-CN" sz="200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NiAl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/γ-Al</a:t>
            </a:r>
            <a:r>
              <a:rPr lang="en-US" altLang="zh-CN" sz="2000" kern="1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en-US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O</a:t>
            </a:r>
            <a:r>
              <a:rPr lang="en-US" altLang="zh-CN" sz="2000" kern="1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界面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和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NiAl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r>
              <a:rPr lang="el-GR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θ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Al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O</a:t>
            </a:r>
            <a:r>
              <a:rPr lang="en-US" altLang="zh-CN" sz="20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界面扩散受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界面电场</a:t>
            </a: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的影响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BB9F085-6860-9B61-EDCA-53BD308738D9}"/>
              </a:ext>
            </a:extLst>
          </p:cNvPr>
          <p:cNvSpPr/>
          <p:nvPr/>
        </p:nvSpPr>
        <p:spPr>
          <a:xfrm>
            <a:off x="1281901" y="5678095"/>
            <a:ext cx="2563876" cy="307777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原子偏析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763CF85-EB9B-74FE-E62C-A137A13AE551}"/>
              </a:ext>
            </a:extLst>
          </p:cNvPr>
          <p:cNvSpPr/>
          <p:nvPr/>
        </p:nvSpPr>
        <p:spPr>
          <a:xfrm>
            <a:off x="8058777" y="2684118"/>
            <a:ext cx="3841821" cy="97872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NiAl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界面和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NiAl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/</a:t>
            </a:r>
            <a:r>
              <a:rPr lang="el-GR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θ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Al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O</a:t>
            </a:r>
            <a:r>
              <a:rPr lang="en-US" altLang="zh-CN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界面电场分布不同</a:t>
            </a:r>
            <a:endParaRPr lang="en-US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Hf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扩散需要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en-US" altLang="zh-CN" baseline="-25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的存在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E7DDC6AD-2FE9-3DE7-C7C9-1FDBE985C553}"/>
              </a:ext>
            </a:extLst>
          </p:cNvPr>
          <p:cNvSpPr/>
          <p:nvPr/>
        </p:nvSpPr>
        <p:spPr>
          <a:xfrm>
            <a:off x="-13583" y="117780"/>
            <a:ext cx="72277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1.2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Hf掺杂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NiAl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</a:t>
            </a:r>
            <a:r>
              <a:rPr lang="en-US" altLang="zh-CN" sz="28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28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界面氧化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的影响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A9A366-E488-2BC3-B6A4-7202E8EE34F2}"/>
              </a:ext>
            </a:extLst>
          </p:cNvPr>
          <p:cNvSpPr txBox="1"/>
          <p:nvPr/>
        </p:nvSpPr>
        <p:spPr>
          <a:xfrm>
            <a:off x="7244859" y="6486324"/>
            <a:ext cx="48533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Wang et al. 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Appl. Surf. Sci  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578</a:t>
            </a: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(2022) 151946 </a:t>
            </a:r>
            <a:endParaRPr lang="zh-CN" altLang="en-US" sz="1600" b="1" dirty="0">
              <a:solidFill>
                <a:schemeClr val="accent1"/>
              </a:solidFill>
            </a:endParaRPr>
          </a:p>
        </p:txBody>
      </p:sp>
      <p:pic>
        <p:nvPicPr>
          <p:cNvPr id="11" name="图片 10" descr="图片13">
            <a:extLst>
              <a:ext uri="{FF2B5EF4-FFF2-40B4-BE49-F238E27FC236}">
                <a16:creationId xmlns:a16="http://schemas.microsoft.com/office/drawing/2014/main" id="{660EDFB1-B869-4A4F-0467-1B6C799968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00" y="1316070"/>
            <a:ext cx="6680120" cy="233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 descr="图片11">
            <a:extLst>
              <a:ext uri="{FF2B5EF4-FFF2-40B4-BE49-F238E27FC236}">
                <a16:creationId xmlns:a16="http://schemas.microsoft.com/office/drawing/2014/main" id="{9A2E45A8-31E2-EA1A-5EAF-FAD686EE5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00" y="4015071"/>
            <a:ext cx="6680120" cy="24004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D129716D-EC78-3942-44E5-0E14B172872A}"/>
              </a:ext>
            </a:extLst>
          </p:cNvPr>
          <p:cNvSpPr/>
          <p:nvPr/>
        </p:nvSpPr>
        <p:spPr>
          <a:xfrm>
            <a:off x="2634959" y="6433860"/>
            <a:ext cx="2951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NiAl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r>
              <a:rPr lang="el-GR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θ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O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界面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的静电势分布图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2120637-0417-3D3C-FD19-0A2F73C92B9D}"/>
              </a:ext>
            </a:extLst>
          </p:cNvPr>
          <p:cNvSpPr/>
          <p:nvPr/>
        </p:nvSpPr>
        <p:spPr>
          <a:xfrm>
            <a:off x="2636044" y="3673313"/>
            <a:ext cx="2811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NiAl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/</a:t>
            </a:r>
            <a:r>
              <a:rPr lang="el-GR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γ-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Al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O</a:t>
            </a:r>
            <a:r>
              <a:rPr lang="en-US" altLang="zh-CN" sz="14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界面静电势分布图</a:t>
            </a:r>
          </a:p>
        </p:txBody>
      </p:sp>
    </p:spTree>
    <p:extLst>
      <p:ext uri="{BB962C8B-B14F-4D97-AF65-F5344CB8AC3E}">
        <p14:creationId xmlns:p14="http://schemas.microsoft.com/office/powerpoint/2010/main" val="25140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"/>
    </mc:Choice>
    <mc:Fallback xmlns="">
      <p:transition spd="slow" advTm="54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5145405"/>
  <p:tag name="MH_LIBRARY" val="CONTENTS"/>
  <p:tag name="MH_TYPE" val="OTHERS"/>
  <p:tag name="ID" val="547138"/>
  <p:tag name="KSO_WM_TAG_VERSION" val="1.0"/>
  <p:tag name="KSO_WM_BEAUTIFY_FLAG" val="#wm#"/>
  <p:tag name="KSO_WM_UNIT_TYPE" val="i"/>
  <p:tag name="KSO_WM_UNIT_ID" val="custom223_10*i*0"/>
  <p:tag name="KSO_WM_TEMPLATE_CATEGORY" val="custom"/>
  <p:tag name="KSO_WM_TEMPLATE_INDEX" val="223"/>
  <p:tag name="KSO_WM_UNIT_INDEX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11596</TotalTime>
  <Words>1890</Words>
  <Application>Microsoft Office PowerPoint</Application>
  <PresentationFormat>宽屏</PresentationFormat>
  <Paragraphs>213</Paragraphs>
  <Slides>23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等线</vt:lpstr>
      <vt:lpstr>等线 Light</vt:lpstr>
      <vt:lpstr>华文行楷</vt:lpstr>
      <vt:lpstr>微软雅黑</vt:lpstr>
      <vt:lpstr>Arial</vt:lpstr>
      <vt:lpstr>Calibri</vt:lpstr>
      <vt:lpstr>Symbol</vt:lpstr>
      <vt:lpstr>Times New Roman</vt:lpstr>
      <vt:lpstr>Wingdings</vt:lpstr>
      <vt:lpstr>Office 主题​​</vt:lpstr>
      <vt:lpstr>2022年博士后学术交流</vt:lpstr>
      <vt:lpstr>PowerPoint 演示文稿</vt:lpstr>
      <vt:lpstr>报告内容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2021年中考核工作汇报</dc:title>
  <dc:creator>XuJP</dc:creator>
  <cp:lastModifiedBy>新利</cp:lastModifiedBy>
  <cp:revision>419</cp:revision>
  <dcterms:created xsi:type="dcterms:W3CDTF">2021-06-03T05:08:31Z</dcterms:created>
  <dcterms:modified xsi:type="dcterms:W3CDTF">2022-06-30T01:29:01Z</dcterms:modified>
</cp:coreProperties>
</file>