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387" r:id="rId3"/>
    <p:sldId id="257" r:id="rId4"/>
    <p:sldId id="388" r:id="rId5"/>
    <p:sldId id="420" r:id="rId6"/>
    <p:sldId id="390" r:id="rId7"/>
    <p:sldId id="391" r:id="rId8"/>
    <p:sldId id="421" r:id="rId9"/>
    <p:sldId id="392" r:id="rId10"/>
    <p:sldId id="444" r:id="rId11"/>
    <p:sldId id="445" r:id="rId12"/>
    <p:sldId id="261" r:id="rId13"/>
    <p:sldId id="355" r:id="rId15"/>
    <p:sldId id="356" r:id="rId16"/>
    <p:sldId id="393" r:id="rId17"/>
    <p:sldId id="320" r:id="rId18"/>
    <p:sldId id="263" r:id="rId19"/>
    <p:sldId id="446" r:id="rId20"/>
    <p:sldId id="448" r:id="rId21"/>
    <p:sldId id="343" r:id="rId22"/>
    <p:sldId id="378" r:id="rId23"/>
    <p:sldId id="266" r:id="rId24"/>
    <p:sldId id="315" r:id="rId25"/>
    <p:sldId id="344" r:id="rId26"/>
    <p:sldId id="305" r:id="rId27"/>
    <p:sldId id="276" r:id="rId28"/>
    <p:sldId id="415" r:id="rId29"/>
    <p:sldId id="416" r:id="rId30"/>
    <p:sldId id="417" r:id="rId31"/>
    <p:sldId id="418" r:id="rId32"/>
    <p:sldId id="419" r:id="rId33"/>
    <p:sldId id="447" r:id="rId34"/>
  </p:sldIdLst>
  <p:sldSz cx="9144000" cy="6858000" type="screen4x3"/>
  <p:notesSz cx="6858000" cy="9144000"/>
  <p:defaultTextStyle>
    <a:defPPr>
      <a:defRPr lang="en-US"/>
    </a:defPPr>
    <a:lvl1pPr marL="0" lvl="0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1pPr>
    <a:lvl2pPr marL="457200" lvl="1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2pPr>
    <a:lvl3pPr marL="914400" lvl="2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3pPr>
    <a:lvl4pPr marL="1371600" lvl="3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4pPr>
    <a:lvl5pPr marL="1828800" lvl="4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5pPr>
    <a:lvl6pPr marL="2286000" lvl="5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6pPr>
    <a:lvl7pPr marL="2743200" lvl="6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7pPr>
    <a:lvl8pPr marL="3200400" lvl="7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8pPr>
    <a:lvl9pPr marL="3657600" lvl="8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/>
    <p:restoredTop sz="94576"/>
  </p:normalViewPr>
  <p:slideViewPr>
    <p:cSldViewPr showGuides="1">
      <p:cViewPr varScale="1">
        <p:scale>
          <a:sx n="75" d="100"/>
          <a:sy n="75" d="100"/>
        </p:scale>
        <p:origin x="1020" y="56"/>
      </p:cViewPr>
      <p:guideLst>
        <p:guide orient="horz" pos="220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EA37A33-2F33-49A4-BAF1-4A9B16A25DA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zh-CN" altLang="en-US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>
              <a:ea typeface="等线" panose="02010600030101010101" pitchFamily="2" charset="-122"/>
            </a:endParaRPr>
          </a:p>
        </p:txBody>
      </p:sp>
      <p:sp>
        <p:nvSpPr>
          <p:cNvPr id="2970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zh-CN" altLang="en-US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>
              <a:ea typeface="等线" panose="02010600030101010101" pitchFamily="2" charset="-122"/>
            </a:endParaRPr>
          </a:p>
        </p:txBody>
      </p:sp>
      <p:sp>
        <p:nvSpPr>
          <p:cNvPr id="3174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zh-CN" altLang="en-US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>
              <a:ea typeface="等线" panose="02010600030101010101" pitchFamily="2" charset="-122"/>
            </a:endParaRPr>
          </a:p>
        </p:txBody>
      </p:sp>
      <p:sp>
        <p:nvSpPr>
          <p:cNvPr id="2970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zh-CN" altLang="en-US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>
              <a:ea typeface="等线" panose="02010600030101010101" pitchFamily="2" charset="-122"/>
            </a:endParaRPr>
          </a:p>
        </p:txBody>
      </p:sp>
      <p:sp>
        <p:nvSpPr>
          <p:cNvPr id="2970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zh-CN" altLang="en-US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>
              <a:ea typeface="等线" panose="02010600030101010101" pitchFamily="2" charset="-122"/>
            </a:endParaRPr>
          </a:p>
        </p:txBody>
      </p:sp>
      <p:sp>
        <p:nvSpPr>
          <p:cNvPr id="2970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zh-CN" altLang="en-US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>
              <a:ea typeface="等线" panose="02010600030101010101" pitchFamily="2" charset="-122"/>
            </a:endParaRPr>
          </a:p>
        </p:txBody>
      </p:sp>
      <p:sp>
        <p:nvSpPr>
          <p:cNvPr id="2970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zh-CN" altLang="en-US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>
              <a:ea typeface="等线" panose="02010600030101010101" pitchFamily="2" charset="-122"/>
            </a:endParaRPr>
          </a:p>
        </p:txBody>
      </p:sp>
      <p:sp>
        <p:nvSpPr>
          <p:cNvPr id="3174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zh-CN" altLang="en-US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>
              <a:ea typeface="等线" panose="02010600030101010101" pitchFamily="2" charset="-122"/>
            </a:endParaRPr>
          </a:p>
        </p:txBody>
      </p:sp>
      <p:sp>
        <p:nvSpPr>
          <p:cNvPr id="3174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zh-CN" altLang="en-US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>
              <a:ea typeface="等线" panose="02010600030101010101" pitchFamily="2" charset="-122"/>
            </a:endParaRPr>
          </a:p>
        </p:txBody>
      </p:sp>
      <p:sp>
        <p:nvSpPr>
          <p:cNvPr id="3174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zh-CN" altLang="en-US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>
              <a:ea typeface="等线" panose="02010600030101010101" pitchFamily="2" charset="-122"/>
            </a:endParaRPr>
          </a:p>
        </p:txBody>
      </p:sp>
      <p:sp>
        <p:nvSpPr>
          <p:cNvPr id="4506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zh-CN" altLang="en-US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gradFill rotWithShape="1">
          <a:gsLst>
            <a:gs pos="0">
              <a:srgbClr val="FFFFFF"/>
            </a:gs>
            <a:gs pos="100000">
              <a:srgbClr val="B8B8B8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7" descr="Droplets-SD-Title-R1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/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113" y="5883275"/>
            <a:ext cx="5730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en-US" altLang="zh-CN" dirty="0">
                <a:ea typeface="宋体" panose="02010600030101010101" pitchFamily="2" charset="-122"/>
              </a:rPr>
            </a:fld>
            <a:endParaRPr lang="en-US" altLang="zh-CN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bg>
      <p:bgPr>
        <a:gradFill rotWithShape="1">
          <a:gsLst>
            <a:gs pos="0">
              <a:srgbClr val="FFFFFF"/>
            </a:gs>
            <a:gs pos="100000">
              <a:srgbClr val="B8B8B8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8" descr="Droplets-SD-Content-R1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vert="horz" lIns="91440" tIns="45720" rIns="91440" bIns="45720" rtlCol="0" anchor="t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all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32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2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885113" y="5883275"/>
            <a:ext cx="5730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en-US" altLang="zh-CN" dirty="0">
                <a:ea typeface="宋体" panose="02010600030101010101" pitchFamily="2" charset="-122"/>
              </a:rPr>
            </a:fld>
            <a:endParaRPr lang="en-US" altLang="zh-CN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bg>
      <p:bgPr>
        <a:gradFill rotWithShape="1">
          <a:gsLst>
            <a:gs pos="0">
              <a:srgbClr val="FFFFFF"/>
            </a:gs>
            <a:gs pos="100000">
              <a:srgbClr val="B8B8B8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8" descr="Droplets-SD-Content-R1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2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885113" y="5883275"/>
            <a:ext cx="5730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en-US" altLang="zh-CN" dirty="0">
                <a:ea typeface="宋体" panose="02010600030101010101" pitchFamily="2" charset="-122"/>
              </a:rPr>
            </a:fld>
            <a:endParaRPr lang="en-US" altLang="zh-CN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bg>
      <p:bgPr>
        <a:gradFill rotWithShape="1">
          <a:gsLst>
            <a:gs pos="0">
              <a:srgbClr val="FFFFFF"/>
            </a:gs>
            <a:gs pos="100000">
              <a:srgbClr val="B8B8B8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12" descr="Droplets-SD-Content-R1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Box 10"/>
          <p:cNvSpPr txBox="1"/>
          <p:nvPr/>
        </p:nvSpPr>
        <p:spPr>
          <a:xfrm>
            <a:off x="738188" y="887413"/>
            <a:ext cx="546100" cy="58578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“</a:t>
            </a:r>
            <a:endParaRPr kumimoji="0" lang="en-US" altLang="zh-CN" sz="8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10" name="TextBox 13"/>
          <p:cNvSpPr txBox="1"/>
          <p:nvPr/>
        </p:nvSpPr>
        <p:spPr>
          <a:xfrm>
            <a:off x="7850188" y="3119438"/>
            <a:ext cx="554038" cy="58578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”</a:t>
            </a:r>
            <a:endParaRPr kumimoji="0" lang="en-US" altLang="zh-CN" sz="8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1290484" y="3610032"/>
            <a:ext cx="6564224" cy="594788"/>
          </a:xfrm>
        </p:spPr>
        <p:txBody>
          <a:bodyPr anchor="t"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85331" y="4372797"/>
            <a:ext cx="7773339" cy="1421053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2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885113" y="5883275"/>
            <a:ext cx="5730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en-US" altLang="zh-CN" dirty="0">
                <a:ea typeface="宋体" panose="02010600030101010101" pitchFamily="2" charset="-122"/>
              </a:rPr>
            </a:fld>
            <a:endParaRPr lang="en-US" altLang="zh-CN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bg>
      <p:bgPr>
        <a:gradFill rotWithShape="1">
          <a:gsLst>
            <a:gs pos="0">
              <a:srgbClr val="FFFFFF"/>
            </a:gs>
            <a:gs pos="100000">
              <a:srgbClr val="B8B8B8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8" descr="Droplets-SD-Content-R1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2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885113" y="5883275"/>
            <a:ext cx="5730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en-US" altLang="zh-CN" dirty="0">
                <a:ea typeface="宋体" panose="02010600030101010101" pitchFamily="2" charset="-122"/>
              </a:rPr>
            </a:fld>
            <a:endParaRPr lang="en-US" altLang="zh-CN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栏">
    <p:bg>
      <p:bgPr>
        <a:gradFill rotWithShape="1">
          <a:gsLst>
            <a:gs pos="0">
              <a:srgbClr val="FFFFFF"/>
            </a:gs>
            <a:gs pos="100000">
              <a:srgbClr val="B8B8B8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13" descr="Droplets-SD-Content-R1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685331" y="2943356"/>
            <a:ext cx="2474232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3331012" y="2943356"/>
            <a:ext cx="2477513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 hasCustomPrompt="1"/>
          </p:nvPr>
        </p:nvSpPr>
        <p:spPr>
          <a:xfrm>
            <a:off x="5979974" y="2943356"/>
            <a:ext cx="2478696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2" name="Date Placeholder 2"/>
          <p:cNvSpPr>
            <a:spLocks noGrp="1"/>
          </p:cNvSpPr>
          <p:nvPr>
            <p:ph type="dt" sz="half" idx="2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23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885113" y="5883275"/>
            <a:ext cx="5730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en-US" altLang="zh-CN" dirty="0">
                <a:ea typeface="宋体" panose="02010600030101010101" pitchFamily="2" charset="-122"/>
              </a:rPr>
            </a:fld>
            <a:endParaRPr lang="en-US" altLang="zh-CN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图片栏">
    <p:bg>
      <p:bgPr>
        <a:gradFill rotWithShape="1">
          <a:gsLst>
            <a:gs pos="0">
              <a:srgbClr val="FFFFFF"/>
            </a:gs>
            <a:gs pos="100000">
              <a:srgbClr val="B8B8B8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16" descr="Droplets-SD-Content-R1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vert="horz" lIns="91440" tIns="45720" rIns="91440" bIns="45720"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i="0" u="none" strike="noStrike" kern="1200" cap="all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16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 hasCustomPrompt="1"/>
          </p:nvPr>
        </p:nvSpPr>
        <p:spPr>
          <a:xfrm>
            <a:off x="685331" y="4781082"/>
            <a:ext cx="2472307" cy="101011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vert="horz" lIns="91440" tIns="45720" rIns="91440" bIns="45720"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i="0" u="none" strike="noStrike" kern="1200" cap="all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16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 hasCustomPrompt="1"/>
          </p:nvPr>
        </p:nvSpPr>
        <p:spPr>
          <a:xfrm>
            <a:off x="3331011" y="4781081"/>
            <a:ext cx="2477514" cy="1010119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vert="horz" lIns="91440" tIns="45720" rIns="91440" bIns="45720"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i="0" u="none" strike="noStrike" kern="1200" cap="all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16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 hasCustomPrompt="1"/>
          </p:nvPr>
        </p:nvSpPr>
        <p:spPr>
          <a:xfrm>
            <a:off x="5979880" y="4781079"/>
            <a:ext cx="2478790" cy="1010121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23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885113" y="5883275"/>
            <a:ext cx="5730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en-US" altLang="zh-CN" dirty="0">
                <a:ea typeface="宋体" panose="02010600030101010101" pitchFamily="2" charset="-122"/>
              </a:rPr>
            </a:fld>
            <a:endParaRPr lang="en-US" altLang="zh-CN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gradFill rotWithShape="1">
          <a:gsLst>
            <a:gs pos="0">
              <a:srgbClr val="FFFFFF"/>
            </a:gs>
            <a:gs pos="100000">
              <a:srgbClr val="B8B8B8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8" descr="Droplets-SD-Content-R1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 hasCustomPrompt="1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113" y="5883275"/>
            <a:ext cx="5730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en-US" altLang="zh-CN" dirty="0">
                <a:ea typeface="宋体" panose="02010600030101010101" pitchFamily="2" charset="-122"/>
              </a:rPr>
            </a:fld>
            <a:endParaRPr lang="en-US" altLang="zh-CN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gradFill rotWithShape="1">
          <a:gsLst>
            <a:gs pos="0">
              <a:srgbClr val="FFFFFF"/>
            </a:gs>
            <a:gs pos="100000">
              <a:srgbClr val="B8B8B8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9" descr="Droplets-SD-Content-R1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 hasCustomPrompt="1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113" y="5883275"/>
            <a:ext cx="5730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en-US" altLang="zh-CN" dirty="0">
                <a:ea typeface="宋体" panose="02010600030101010101" pitchFamily="2" charset="-122"/>
              </a:rPr>
            </a:fld>
            <a:endParaRPr lang="en-US" altLang="zh-CN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Tw Cen MT" panose="020B0602020104020603" pitchFamily="34" charset="0"/>
              </a:rPr>
            </a:fld>
            <a:endParaRPr lang="en-US" altLang="zh-CN" dirty="0">
              <a:latin typeface="Tw Cen MT" panose="020B0602020104020603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gradFill rotWithShape="1">
          <a:gsLst>
            <a:gs pos="0">
              <a:srgbClr val="FFFFFF"/>
            </a:gs>
            <a:gs pos="100000">
              <a:srgbClr val="B8B8B8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6" descr="Droplets-SD-Content-R1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113" y="5883275"/>
            <a:ext cx="5730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en-US" altLang="zh-CN" dirty="0">
                <a:ea typeface="宋体" panose="02010600030101010101" pitchFamily="2" charset="-122"/>
              </a:rPr>
            </a:fld>
            <a:endParaRPr lang="en-US" altLang="zh-CN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gradFill rotWithShape="1">
          <a:gsLst>
            <a:gs pos="0">
              <a:srgbClr val="FFFFFF"/>
            </a:gs>
            <a:gs pos="100000">
              <a:srgbClr val="B8B8B8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7" descr="Droplets-SD-Content-R1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331" y="3657458"/>
            <a:ext cx="7763814" cy="1368183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113" y="5883275"/>
            <a:ext cx="5730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en-US" altLang="zh-CN" dirty="0">
                <a:ea typeface="宋体" panose="02010600030101010101" pitchFamily="2" charset="-122"/>
              </a:rPr>
            </a:fld>
            <a:endParaRPr lang="en-US" altLang="zh-CN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gradFill rotWithShape="1">
          <a:gsLst>
            <a:gs pos="0">
              <a:srgbClr val="FFFFFF"/>
            </a:gs>
            <a:gs pos="100000">
              <a:srgbClr val="B8B8B8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8" descr="Droplets-SD-Content-R1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2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885113" y="5883275"/>
            <a:ext cx="5730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en-US" altLang="zh-CN" dirty="0">
                <a:ea typeface="宋体" panose="02010600030101010101" pitchFamily="2" charset="-122"/>
              </a:rPr>
            </a:fld>
            <a:endParaRPr lang="en-US" altLang="zh-CN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gradFill rotWithShape="1">
          <a:gsLst>
            <a:gs pos="0">
              <a:srgbClr val="FFFFFF"/>
            </a:gs>
            <a:gs pos="100000">
              <a:srgbClr val="B8B8B8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10" descr="Droplets-SD-Content-R1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 hasCustomPrompt="1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2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23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7885113" y="5883275"/>
            <a:ext cx="5730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en-US" altLang="zh-CN" dirty="0">
                <a:ea typeface="宋体" panose="02010600030101010101" pitchFamily="2" charset="-122"/>
              </a:rPr>
            </a:fld>
            <a:endParaRPr lang="en-US" altLang="zh-CN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gradFill rotWithShape="1">
          <a:gsLst>
            <a:gs pos="0">
              <a:srgbClr val="FFFFFF"/>
            </a:gs>
            <a:gs pos="100000">
              <a:srgbClr val="B8B8B8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6" descr="Droplets-SD-Content-R1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885113" y="5883275"/>
            <a:ext cx="5730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en-US" altLang="zh-CN" dirty="0">
                <a:ea typeface="宋体" panose="02010600030101010101" pitchFamily="2" charset="-122"/>
              </a:rPr>
            </a:fld>
            <a:endParaRPr lang="en-US" altLang="zh-CN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gradFill rotWithShape="1">
          <a:gsLst>
            <a:gs pos="0">
              <a:srgbClr val="FFFFFF"/>
            </a:gs>
            <a:gs pos="100000">
              <a:srgbClr val="B8B8B8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5" descr="Droplets-SD-Content-R1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Date Placeholder 1"/>
          <p:cNvSpPr>
            <a:spLocks noGrp="1"/>
          </p:cNvSpPr>
          <p:nvPr>
            <p:ph type="dt" sz="half" idx="2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885113" y="5883275"/>
            <a:ext cx="5730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en-US" altLang="zh-CN" dirty="0">
                <a:ea typeface="宋体" panose="02010600030101010101" pitchFamily="2" charset="-122"/>
              </a:rPr>
            </a:fld>
            <a:endParaRPr lang="en-US" altLang="zh-CN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gradFill rotWithShape="1">
          <a:gsLst>
            <a:gs pos="0">
              <a:srgbClr val="FFFFFF"/>
            </a:gs>
            <a:gs pos="100000">
              <a:srgbClr val="B8B8B8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8" descr="Droplets-SD-Content-R1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2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885113" y="5883275"/>
            <a:ext cx="5730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en-US" altLang="zh-CN" dirty="0">
                <a:ea typeface="宋体" panose="02010600030101010101" pitchFamily="2" charset="-122"/>
              </a:rPr>
            </a:fld>
            <a:endParaRPr lang="en-US" altLang="zh-CN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gradFill rotWithShape="1">
          <a:gsLst>
            <a:gs pos="0">
              <a:srgbClr val="FFFFFF"/>
            </a:gs>
            <a:gs pos="100000">
              <a:srgbClr val="B8B8B8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8" descr="Droplets-SD-Content-R1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all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32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2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885113" y="5883275"/>
            <a:ext cx="5730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en-US" altLang="zh-CN" dirty="0">
                <a:ea typeface="宋体" panose="02010600030101010101" pitchFamily="2" charset="-122"/>
              </a:rPr>
            </a:fld>
            <a:endParaRPr lang="en-US" altLang="zh-CN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3.png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100000">
              <a:srgbClr val="B8B8B8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19125"/>
            <a:ext cx="7772400" cy="15954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366963"/>
            <a:ext cx="7772400" cy="3424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altLang="zh-C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113" y="5883275"/>
            <a:ext cx="5730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000">
                <a:ea typeface="宋体" panose="02010600030101010101" pitchFamily="2" charset="-122"/>
              </a:defRPr>
            </a:lvl1pPr>
          </a:lstStyle>
          <a:p>
            <a:pPr lvl="0" eaLnBrk="1" hangingPunct="1"/>
            <a:fld id="{9A0DB2DC-4C9A-4742-B13C-FB6460FD3503}" type="slidenum">
              <a:rPr lang="en-US" altLang="zh-CN" dirty="0">
                <a:latin typeface="Tw Cen MT" panose="020B0602020104020603" pitchFamily="34" charset="0"/>
              </a:rPr>
            </a:fld>
            <a:endParaRPr lang="en-US" altLang="zh-CN" dirty="0">
              <a:latin typeface="Tw Cen MT" panose="020B06020201040206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sldNum="0"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9pPr>
    </p:titleStyle>
    <p:bodyStyle>
      <a:lvl1pPr marL="228600" indent="-228600" algn="l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 kern="1200" cap="all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kern="1200" cap="all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600" kern="1200" cap="all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slideLayout" Target="../slideLayouts/slideLayout18.xml"/><Relationship Id="rId7" Type="http://schemas.openxmlformats.org/officeDocument/2006/relationships/image" Target="../media/image34.png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18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image" Target="../media/image50.png"/><Relationship Id="rId7" Type="http://schemas.openxmlformats.org/officeDocument/2006/relationships/image" Target="../media/image49.png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0" Type="http://schemas.openxmlformats.org/officeDocument/2006/relationships/notesSlide" Target="../notesSlides/notesSlide7.xml"/><Relationship Id="rId1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59.png"/><Relationship Id="rId8" Type="http://schemas.openxmlformats.org/officeDocument/2006/relationships/image" Target="../media/image58.png"/><Relationship Id="rId7" Type="http://schemas.openxmlformats.org/officeDocument/2006/relationships/image" Target="../media/image57.png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3" Type="http://schemas.openxmlformats.org/officeDocument/2006/relationships/notesSlide" Target="../notesSlides/notesSlide8.xml"/><Relationship Id="rId12" Type="http://schemas.openxmlformats.org/officeDocument/2006/relationships/slideLayout" Target="../slideLayouts/slideLayout18.xml"/><Relationship Id="rId11" Type="http://schemas.openxmlformats.org/officeDocument/2006/relationships/image" Target="../media/image61.png"/><Relationship Id="rId10" Type="http://schemas.openxmlformats.org/officeDocument/2006/relationships/image" Target="../media/image60.png"/><Relationship Id="rId1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65.png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18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72.png"/><Relationship Id="rId1" Type="http://schemas.openxmlformats.org/officeDocument/2006/relationships/image" Target="../media/image71.pn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81.png"/><Relationship Id="rId8" Type="http://schemas.openxmlformats.org/officeDocument/2006/relationships/image" Target="../media/image80.png"/><Relationship Id="rId7" Type="http://schemas.openxmlformats.org/officeDocument/2006/relationships/image" Target="../media/image79.png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0" Type="http://schemas.openxmlformats.org/officeDocument/2006/relationships/slideLayout" Target="../slideLayouts/slideLayout18.xml"/><Relationship Id="rId1" Type="http://schemas.openxmlformats.org/officeDocument/2006/relationships/image" Target="../media/image7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86.png"/><Relationship Id="rId1" Type="http://schemas.openxmlformats.org/officeDocument/2006/relationships/image" Target="../media/image6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2.png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743585" y="990600"/>
                <a:ext cx="7926705" cy="107632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algn="ctr"/>
                <a:r>
                  <a:rPr lang="zh-CN" altLang="en-US" sz="3200">
                    <a:solidFill>
                      <a:srgbClr val="FF0000"/>
                    </a:solidFill>
                  </a:rPr>
                  <a:t>Nonleptonic two-body decays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b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32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sz="32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zh-CN" sz="3200">
                    <a:solidFill>
                      <a:srgbClr val="FF0000"/>
                    </a:solidFill>
                  </a:rPr>
                  <a:t> baryon</a:t>
                </a:r>
                <a:r>
                  <a:rPr lang="zh-CN" altLang="en-US" sz="3200">
                    <a:solidFill>
                      <a:srgbClr val="FF0000"/>
                    </a:solidFill>
                  </a:rPr>
                  <a:t> in the perturbative QCD approach</a:t>
                </a:r>
                <a:endParaRPr lang="zh-CN" altLang="en-US" sz="320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585" y="990600"/>
                <a:ext cx="7926705" cy="1076325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484" name="矩形 1"/>
          <p:cNvSpPr/>
          <p:nvPr/>
        </p:nvSpPr>
        <p:spPr>
          <a:xfrm>
            <a:off x="5257800" y="2285683"/>
            <a:ext cx="341249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57200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1800" b="1" dirty="0">
                <a:solidFill>
                  <a:srgbClr val="92D050"/>
                </a:solidFill>
                <a:latin typeface="Arial" panose="020B0604020202020204" pitchFamily="34" charset="0"/>
                <a:ea typeface="等线" panose="02010600030101010101" pitchFamily="2" charset="-122"/>
              </a:rPr>
              <a:t>Based on arXiv:2202.09181</a:t>
            </a:r>
            <a:endParaRPr lang="zh-CN" altLang="en-US" sz="1800" b="1" dirty="0">
              <a:solidFill>
                <a:srgbClr val="92D05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20483" name="Text Box 5"/>
          <p:cNvSpPr txBox="1"/>
          <p:nvPr/>
        </p:nvSpPr>
        <p:spPr>
          <a:xfrm>
            <a:off x="2828925" y="3276600"/>
            <a:ext cx="348678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457200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sz="3600" b="1" dirty="0">
                <a:solidFill>
                  <a:srgbClr val="00B0F0"/>
                </a:solidFill>
                <a:latin typeface="Arial" panose="020B0604020202020204" pitchFamily="34" charset="0"/>
                <a:ea typeface="等线" panose="02010600030101010101" pitchFamily="2" charset="-122"/>
              </a:rPr>
              <a:t>周锐</a:t>
            </a:r>
            <a:endParaRPr lang="zh-CN" altLang="en-US" sz="3600" b="1" dirty="0">
              <a:solidFill>
                <a:srgbClr val="00B0F0"/>
              </a:solidFill>
              <a:latin typeface="Arial" panose="020B0604020202020204" pitchFamily="34" charset="0"/>
              <a:ea typeface="等线" panose="02010600030101010101" pitchFamily="2" charset="-122"/>
            </a:endParaRPr>
          </a:p>
          <a:p>
            <a:pPr marL="0" lvl="0" indent="0" algn="ctr" defTabSz="457200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zh-CN" sz="3600" dirty="0">
              <a:solidFill>
                <a:srgbClr val="00B0F0"/>
              </a:solidFill>
              <a:latin typeface="Arial" panose="020B0604020202020204" pitchFamily="34" charset="0"/>
              <a:ea typeface="等线" panose="02010600030101010101" pitchFamily="2" charset="-122"/>
            </a:endParaRPr>
          </a:p>
          <a:p>
            <a:pPr marL="0" lvl="0" indent="0" algn="ctr" defTabSz="457200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sz="2400" dirty="0">
                <a:solidFill>
                  <a:schemeClr val="bg2"/>
                </a:solidFill>
                <a:latin typeface="Arial" panose="020B0604020202020204" pitchFamily="34" charset="0"/>
                <a:ea typeface="等线" panose="02010600030101010101" pitchFamily="2" charset="-122"/>
              </a:rPr>
              <a:t>华北理工大学</a:t>
            </a:r>
            <a:endParaRPr lang="zh-CN" altLang="en-US" sz="2400" dirty="0">
              <a:solidFill>
                <a:schemeClr val="bg2"/>
              </a:solidFill>
              <a:latin typeface="Arial" panose="020B0604020202020204" pitchFamily="34" charset="0"/>
              <a:ea typeface="等线" panose="02010600030101010101" pitchFamily="2" charset="-122"/>
            </a:endParaRPr>
          </a:p>
        </p:txBody>
      </p:sp>
      <p:sp>
        <p:nvSpPr>
          <p:cNvPr id="20486" name="矩形 3"/>
          <p:cNvSpPr/>
          <p:nvPr/>
        </p:nvSpPr>
        <p:spPr>
          <a:xfrm>
            <a:off x="1911350" y="5562283"/>
            <a:ext cx="555752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57200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1800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@</a:t>
            </a:r>
            <a:r>
              <a:rPr lang="zh-CN" altLang="en-US" sz="1800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河南师范大学</a:t>
            </a:r>
            <a:r>
              <a:rPr lang="en-US" altLang="zh-CN" sz="1800" b="1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  4.23.2022 </a:t>
            </a:r>
            <a:endParaRPr lang="zh-CN" altLang="en-US" sz="18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969645" y="457835"/>
                <a:ext cx="7204710" cy="62357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t">
                <a:spAutoFit/>
              </a:bodyPr>
              <a:p>
                <a:pPr>
                  <a:buFont typeface="Arial" panose="020B0604020202020204" pitchFamily="34" charset="0"/>
                </a:pPr>
                <a:r>
                  <a:rPr lang="en-US" altLang="zh-CN" sz="2400">
                    <a:solidFill>
                      <a:schemeClr val="accent1"/>
                    </a:solidFill>
                  </a:rPr>
                  <a:t>For ground-state (S-wave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𝑞𝑞</m:t>
                        </m:r>
                        <m: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’</m:t>
                        </m:r>
                      </m:sub>
                    </m:sSub>
                    <m:r>
                      <a:rPr lang="en-US" altLang="zh-CN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altLang="zh-CN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zh-CN" sz="2400">
                    <a:solidFill>
                      <a:schemeClr val="accent1"/>
                    </a:solidFill>
                  </a:rPr>
                  <a:t>, Q: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 </m:t>
                        </m:r>
                        <m:f>
                          <m:fPr>
                            <m:ctrlPr>
                              <a:rPr lang="en-US" altLang="zh-CN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  <m:sup>
                        <m: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sz="2400">
                    <a:solidFill>
                      <a:schemeClr val="accent1"/>
                    </a:solidFill>
                  </a:rPr>
                  <a:t>)</a:t>
                </a:r>
                <a:endParaRPr lang="en-US" altLang="zh-CN" sz="2400">
                  <a:solidFill>
                    <a:schemeClr val="accent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>
                    <a:solidFill>
                      <a:schemeClr val="accent5"/>
                    </a:solidFill>
                  </a:rPr>
                  <a:t>Total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qq</m:t>
                    </m:r>
                    <m:r>
                      <a:rPr lang="en-US" altLang="zh-CN" sz="240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altLang="zh-CN" sz="2400">
                    <a:solidFill>
                      <a:schemeClr val="accent5"/>
                    </a:solidFill>
                  </a:rPr>
                  <a:t> spin,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altLang="zh-CN" sz="240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4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altLang="zh-CN" sz="24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4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  <m:sup>
                        <m:r>
                          <a:rPr lang="en-US" altLang="zh-CN" sz="24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2400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⊕</m:t>
                    </m:r>
                    <m:sSup>
                      <m:sSupPr>
                        <m:ctrlPr>
                          <a:rPr lang="en-US" altLang="zh-CN" sz="24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altLang="zh-CN" sz="24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4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  <m:sup>
                        <m:r>
                          <a:rPr lang="en-US" altLang="zh-CN" sz="24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2400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4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altLang="zh-CN" sz="24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2400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sz="24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zh-CN" sz="24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US" altLang="zh-CN" sz="2400" i="1">
                  <a:solidFill>
                    <a:schemeClr val="accent5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altLang="zh-CN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  <m:sup>
                        <m: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2400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⊕</m:t>
                    </m:r>
                    <m:sSup>
                      <m:sSupPr>
                        <m:ctrlPr>
                          <a:rPr lang="en-US" altLang="zh-CN" sz="24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altLang="zh-CN" sz="24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2400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4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altLang="zh-CN" sz="24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4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  <m:sup>
                        <m:r>
                          <a:rPr lang="en-US" altLang="zh-CN" sz="24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2400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 </m:t>
                    </m:r>
                  </m:oMath>
                </a14:m>
                <a:r>
                  <a:rPr lang="en-US" altLang="zh-CN" sz="2400">
                    <a:solidFill>
                      <a:schemeClr val="accent5"/>
                    </a:solidFill>
                  </a:rPr>
                  <a:t>corresponds to </a:t>
                </a:r>
                <a:r>
                  <a:rPr lang="en-US" altLang="zh-CN" sz="2400">
                    <a:solidFill>
                      <a:schemeClr val="accent5"/>
                    </a:solidFill>
                  </a:rPr>
                  <a:t>I=0 singlet,</a:t>
                </a:r>
                <a:endParaRPr lang="en-US" altLang="zh-CN" sz="2400">
                  <a:solidFill>
                    <a:schemeClr val="accent5"/>
                  </a:solidFill>
                </a:endParaRPr>
              </a:p>
              <a:p>
                <a:pPr>
                  <a:buFont typeface="Arial" panose="020B0604020202020204" pitchFamily="34" charset="0"/>
                </a:pP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     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2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sz="2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zh-CN" sz="2400">
                    <a:solidFill>
                      <a:schemeClr val="accent5"/>
                    </a:solidFill>
                  </a:rPr>
                  <a:t>=b[ud] belonging to the representation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24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3</m:t>
                        </m:r>
                      </m:e>
                    </m:acc>
                  </m:oMath>
                </a14:m>
                <a:r>
                  <a:rPr lang="en-US" altLang="zh-CN" sz="2400">
                    <a:solidFill>
                      <a:schemeClr val="accent5"/>
                    </a:solidFill>
                  </a:rPr>
                  <a:t>.</a:t>
                </a:r>
                <a:endParaRPr lang="en-US" altLang="zh-CN" sz="2400">
                  <a:solidFill>
                    <a:schemeClr val="accent5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altLang="zh-CN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  <m:sup>
                        <m: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2400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⊕</m:t>
                    </m:r>
                    <m:sSup>
                      <m:sSupPr>
                        <m:ctrlPr>
                          <a:rPr lang="en-US" altLang="zh-CN" sz="24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zh-CN" sz="24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2400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4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altLang="zh-CN" sz="24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4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  <m:sup>
                        <m:r>
                          <a:rPr lang="en-US" altLang="zh-CN" sz="24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2400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⊕</m:t>
                    </m:r>
                    <m:sSup>
                      <m:sSupPr>
                        <m:ctrlPr>
                          <a:rPr lang="en-US" altLang="zh-CN" sz="24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altLang="zh-CN" sz="24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altLang="zh-CN" sz="24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  <m:sup>
                        <m:r>
                          <a:rPr lang="en-US" altLang="zh-CN" sz="24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sz="2400">
                    <a:solidFill>
                      <a:schemeClr val="accent5"/>
                    </a:solidFill>
                  </a:rPr>
                  <a:t>correspond to two isospin I = 1 triplets,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𝛴</m:t>
                        </m:r>
                      </m:e>
                      <m:sub>
                        <m:r>
                          <a:rPr lang="en-US" altLang="zh-CN" sz="2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en-US" altLang="zh-CN" sz="2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(∗)</m:t>
                        </m:r>
                      </m:sup>
                    </m:sSubSup>
                  </m:oMath>
                </a14:m>
                <a:r>
                  <a:rPr lang="en-US" altLang="zh-CN" sz="2400">
                    <a:solidFill>
                      <a:schemeClr val="accent5"/>
                    </a:solidFill>
                    <a:sym typeface="+mn-ea"/>
                  </a:rPr>
                  <a:t>=b{ud}  belonging to the sextet 6.</a:t>
                </a:r>
                <a:endParaRPr lang="en-US" altLang="zh-CN" sz="2400">
                  <a:solidFill>
                    <a:schemeClr val="accent5"/>
                  </a:solidFill>
                  <a:sym typeface="+mn-ea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>
                  <a:solidFill>
                    <a:schemeClr val="accent5"/>
                  </a:solidFill>
                  <a:sym typeface="+mn-ea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>
                  <a:solidFill>
                    <a:schemeClr val="accent5"/>
                  </a:solidFill>
                  <a:sym typeface="+mn-ea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>
                  <a:solidFill>
                    <a:schemeClr val="accent5"/>
                  </a:solidFill>
                  <a:sym typeface="+mn-ea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>
                  <a:solidFill>
                    <a:schemeClr val="accent5"/>
                  </a:solidFill>
                  <a:sym typeface="+mn-ea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>
                  <a:solidFill>
                    <a:schemeClr val="accent5"/>
                  </a:solidFill>
                  <a:sym typeface="+mn-ea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>
                  <a:solidFill>
                    <a:schemeClr val="accent5"/>
                  </a:solidFill>
                  <a:sym typeface="+mn-ea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>
                    <a:solidFill>
                      <a:schemeClr val="accent6"/>
                    </a:solidFill>
                    <a:sym typeface="+mn-ea"/>
                  </a:rPr>
                  <a:t>The [..] denotes a </a:t>
                </a:r>
                <a:r>
                  <a:rPr lang="en-US" altLang="zh-CN" sz="2400">
                    <a:solidFill>
                      <a:schemeClr val="accent6"/>
                    </a:solidFill>
                    <a:sym typeface="+mn-ea"/>
                  </a:rPr>
                  <a:t>pair antisymmetric in flavor and spin while {..} denotes a symmetric one.</a:t>
                </a:r>
                <a:endParaRPr lang="en-US" altLang="zh-CN" sz="2400">
                  <a:solidFill>
                    <a:schemeClr val="accent5"/>
                  </a:solidFill>
                </a:endParaRPr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45" y="457835"/>
                <a:ext cx="7204710" cy="6235700"/>
              </a:xfrm>
              <a:prstGeom prst="rect">
                <a:avLst/>
              </a:prstGeom>
              <a:blipFill rotWithShape="1">
                <a:blip r:embed="rId1"/>
                <a:stretch>
                  <a:fillRect l="-115" t="-132" r="-106" b="-122"/>
                </a:stretch>
              </a:blip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3810000"/>
            <a:ext cx="3595370" cy="20567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5970" y="4343400"/>
            <a:ext cx="3423920" cy="1524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762000" y="990600"/>
                <a:ext cx="7566025" cy="5644515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solidFill>
                      <a:schemeClr val="accent2"/>
                    </a:solidFill>
                  </a:rPr>
                  <a:t>The decay amplitudes are factorized into the convolution of hard scattering kernels with the universal hadronic wave functions.</a:t>
                </a:r>
                <a:endParaRPr lang="en-US" altLang="zh-CN" sz="2400" dirty="0">
                  <a:solidFill>
                    <a:schemeClr val="accent2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>
                    <a:gradFill>
                      <a:gsLst>
                        <a:gs pos="0">
                          <a:srgbClr val="007BD3"/>
                        </a:gs>
                        <a:gs pos="100000">
                          <a:srgbClr val="034373"/>
                        </a:gs>
                      </a:gsLst>
                      <a:lin scaled="0"/>
                    </a:gradFill>
                    <a:sym typeface="+mn-ea"/>
                  </a:rPr>
                  <a:t>The </a:t>
                </a:r>
                <a:r>
                  <a:rPr lang="zh-CN" altLang="en-US" sz="2400">
                    <a:gradFill>
                      <a:gsLst>
                        <a:gs pos="0">
                          <a:srgbClr val="007BD3"/>
                        </a:gs>
                        <a:gs pos="100000">
                          <a:srgbClr val="034373"/>
                        </a:gs>
                      </a:gsLst>
                      <a:lin scaled="0"/>
                    </a:gradFill>
                    <a:sym typeface="+mn-ea"/>
                  </a:rPr>
                  <a:t>hard</a:t>
                </a:r>
                <a:r>
                  <a:rPr lang="en-US" altLang="zh-CN" sz="2400">
                    <a:gradFill>
                      <a:gsLst>
                        <a:gs pos="0">
                          <a:srgbClr val="007BD3"/>
                        </a:gs>
                        <a:gs pos="100000">
                          <a:srgbClr val="034373"/>
                        </a:gs>
                      </a:gsLst>
                      <a:lin scaled="0"/>
                    </a:gradFill>
                    <a:sym typeface="+mn-ea"/>
                  </a:rPr>
                  <a:t> </a:t>
                </a:r>
                <a:r>
                  <a:rPr lang="zh-CN" altLang="en-US" sz="2400">
                    <a:gradFill>
                      <a:gsLst>
                        <a:gs pos="0">
                          <a:srgbClr val="007BD3"/>
                        </a:gs>
                        <a:gs pos="100000">
                          <a:srgbClr val="034373"/>
                        </a:gs>
                      </a:gsLst>
                      <a:lin scaled="0"/>
                    </a:gradFill>
                    <a:sym typeface="+mn-ea"/>
                  </a:rPr>
                  <a:t>kernels start 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>
                            <a:gradFill>
                              <a:gsLst>
                                <a:gs pos="0">
                                  <a:srgbClr val="007BD3"/>
                                </a:gs>
                                <a:gs pos="100000">
                                  <a:srgbClr val="034373"/>
                                </a:gs>
                              </a:gsLst>
                              <a:lin scaled="0"/>
                            </a:gra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gradFill>
                              <a:gsLst>
                                <a:gs pos="0">
                                  <a:srgbClr val="007BD3"/>
                                </a:gs>
                                <a:gs pos="100000">
                                  <a:srgbClr val="034373"/>
                                </a:gs>
                              </a:gsLst>
                              <a:lin scaled="0"/>
                            </a:gra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sz="2400" i="1">
                            <a:gradFill>
                              <a:gsLst>
                                <a:gs pos="0">
                                  <a:srgbClr val="007BD3"/>
                                </a:gs>
                                <a:gs pos="100000">
                                  <a:srgbClr val="034373"/>
                                </a:gs>
                              </a:gsLst>
                              <a:lin scaled="0"/>
                            </a:gra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sz="2400" i="1">
                            <a:gradFill>
                              <a:gsLst>
                                <a:gs pos="0">
                                  <a:srgbClr val="007BD3"/>
                                </a:gs>
                                <a:gs pos="100000">
                                  <a:srgbClr val="034373"/>
                                </a:gs>
                              </a:gsLst>
                              <a:lin scaled="0"/>
                            </a:gra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CN" sz="2400">
                    <a:gradFill>
                      <a:gsLst>
                        <a:gs pos="0">
                          <a:srgbClr val="007BD3"/>
                        </a:gs>
                        <a:gs pos="100000">
                          <a:srgbClr val="034373"/>
                        </a:gs>
                      </a:gsLst>
                      <a:lin scaled="0"/>
                    </a:gradFill>
                    <a:sym typeface="+mn-ea"/>
                  </a:rPr>
                  <a:t> </a:t>
                </a:r>
                <a:r>
                  <a:rPr lang="zh-CN" altLang="en-US" sz="2400">
                    <a:gradFill>
                      <a:gsLst>
                        <a:gs pos="0">
                          <a:srgbClr val="007BD3"/>
                        </a:gs>
                        <a:gs pos="100000">
                          <a:srgbClr val="034373"/>
                        </a:gs>
                      </a:gsLst>
                      <a:lin scaled="0"/>
                    </a:gradFill>
                    <a:sym typeface="+mn-ea"/>
                  </a:rPr>
                  <a:t>in the PQCD</a:t>
                </a:r>
                <a:r>
                  <a:rPr lang="en-US" altLang="zh-CN" sz="2400">
                    <a:gradFill>
                      <a:gsLst>
                        <a:gs pos="0">
                          <a:srgbClr val="007BD3"/>
                        </a:gs>
                        <a:gs pos="100000">
                          <a:srgbClr val="034373"/>
                        </a:gs>
                      </a:gsLst>
                      <a:lin scaled="0"/>
                    </a:gradFill>
                    <a:sym typeface="+mn-ea"/>
                  </a:rPr>
                  <a:t> </a:t>
                </a:r>
                <a:r>
                  <a:rPr lang="zh-CN" altLang="en-US" sz="2400">
                    <a:gradFill>
                      <a:gsLst>
                        <a:gs pos="0">
                          <a:srgbClr val="007BD3"/>
                        </a:gs>
                        <a:gs pos="100000">
                          <a:srgbClr val="034373"/>
                        </a:gs>
                      </a:gsLst>
                      <a:lin scaled="0"/>
                    </a:gradFill>
                    <a:sym typeface="+mn-ea"/>
                  </a:rPr>
                  <a:t>approach</a:t>
                </a:r>
                <a:r>
                  <a:rPr lang="en-US" altLang="zh-CN" sz="2400">
                    <a:gradFill>
                      <a:gsLst>
                        <a:gs pos="0">
                          <a:srgbClr val="007BD3"/>
                        </a:gs>
                        <a:gs pos="100000">
                          <a:srgbClr val="034373"/>
                        </a:gs>
                      </a:gsLst>
                      <a:lin scaled="0"/>
                    </a:gradFill>
                    <a:sym typeface="+mn-ea"/>
                  </a:rPr>
                  <a:t>.</a:t>
                </a:r>
                <a:endParaRPr lang="en-US" altLang="zh-CN" sz="2400">
                  <a:gradFill>
                    <a:gsLst>
                      <a:gs pos="0">
                        <a:srgbClr val="007BD3"/>
                      </a:gs>
                      <a:gs pos="100000">
                        <a:srgbClr val="034373"/>
                      </a:gs>
                    </a:gsLst>
                    <a:lin scaled="0"/>
                  </a:gradFill>
                  <a:sym typeface="+mn-ea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dirty="0"/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990600"/>
                <a:ext cx="7566025" cy="5644515"/>
              </a:xfrm>
              <a:prstGeom prst="rect">
                <a:avLst/>
              </a:prstGeom>
              <a:blipFill rotWithShape="1">
                <a:blip r:embed="rId1"/>
                <a:stretch>
                  <a:fillRect l="-109" t="-146" r="-101" b="-135"/>
                </a:stretch>
              </a:blip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5"/>
          <p:cNvSpPr>
            <a:spLocks noGrp="1"/>
          </p:cNvSpPr>
          <p:nvPr/>
        </p:nvSpPr>
        <p:spPr>
          <a:xfrm>
            <a:off x="762000" y="441325"/>
            <a:ext cx="4092575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700" b="1" i="0" u="none" strike="noStrike" kern="1200" cap="all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PQCD calculations</a:t>
            </a:r>
            <a:endParaRPr kumimoji="0" lang="en-US" altLang="zh-CN" sz="2700" b="1" i="0" u="none" strike="noStrike" kern="1200" cap="all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+mj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2318385" y="2133600"/>
                <a:ext cx="4453255" cy="45720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𝑀</m:t>
                      </m:r>
                      <m:r>
                        <a:rPr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𝛬</m:t>
                              </m:r>
                            </m:e>
                            <m:sub>
                              <m:r>
                                <a:rPr lang="en-US" altLang="zh-CN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sub>
                      </m:sSub>
                      <m:r>
                        <a:rPr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⊗</m:t>
                      </m:r>
                      <m:r>
                        <a:rPr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𝐻</m:t>
                      </m:r>
                      <m:r>
                        <a:rPr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𝛬</m:t>
                              </m:r>
                            </m:e>
                            <m:sub>
                              <m:r>
                                <a:rPr lang="en-US" altLang="zh-CN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sub>
                      </m:sSub>
                      <m:r>
                        <a:rPr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</m:oMath>
                  </m:oMathPara>
                </a14:m>
                <a:endParaRPr lang="en-US" altLang="zh-CN" sz="2400" i="1">
                  <a:solidFill>
                    <a:srgbClr val="FF0000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8385" y="2133600"/>
                <a:ext cx="4453255" cy="4572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3352800"/>
            <a:ext cx="4790440" cy="3214370"/>
          </a:xfrm>
          <a:prstGeom prst="rect">
            <a:avLst/>
          </a:prstGeom>
        </p:spPr>
      </p:pic>
      <p:sp>
        <p:nvSpPr>
          <p:cNvPr id="12" name="圆角矩形 11"/>
          <p:cNvSpPr/>
          <p:nvPr/>
        </p:nvSpPr>
        <p:spPr>
          <a:xfrm>
            <a:off x="2971800" y="4114800"/>
            <a:ext cx="2895600" cy="21336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下箭头 4"/>
          <p:cNvSpPr/>
          <p:nvPr/>
        </p:nvSpPr>
        <p:spPr>
          <a:xfrm>
            <a:off x="4267200" y="3048000"/>
            <a:ext cx="1524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990600" y="838200"/>
            <a:ext cx="7232650" cy="59391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r>
              <a:rPr lang="en-US" altLang="zh-CN" sz="2000">
                <a:solidFill>
                  <a:schemeClr val="accent1"/>
                </a:solidFill>
                <a:sym typeface="+mn-ea"/>
              </a:rPr>
              <a:t>T</a:t>
            </a:r>
            <a:r>
              <a:rPr lang="zh-CN" altLang="en-US" sz="2000">
                <a:solidFill>
                  <a:schemeClr val="accent1"/>
                </a:solidFill>
                <a:sym typeface="+mn-ea"/>
              </a:rPr>
              <a:t>he hard amplitude involves</a:t>
            </a:r>
            <a:r>
              <a:rPr lang="en-US" altLang="zh-CN" sz="2000">
                <a:solidFill>
                  <a:schemeClr val="accent1"/>
                </a:solidFill>
                <a:sym typeface="+mn-ea"/>
              </a:rPr>
              <a:t> </a:t>
            </a:r>
            <a:r>
              <a:rPr lang="zh-CN" altLang="en-US" sz="2000">
                <a:solidFill>
                  <a:srgbClr val="FF0000"/>
                </a:solidFill>
                <a:sym typeface="+mn-ea"/>
              </a:rPr>
              <a:t>eight</a:t>
            </a:r>
            <a:r>
              <a:rPr lang="zh-CN" altLang="en-US" sz="2000">
                <a:solidFill>
                  <a:schemeClr val="accent1"/>
                </a:solidFill>
                <a:sym typeface="+mn-ea"/>
              </a:rPr>
              <a:t> external on shell quarks, four of which correspond to the four-fermion operators and four of which are the</a:t>
            </a:r>
            <a:r>
              <a:rPr lang="en-US" altLang="zh-CN" sz="2000">
                <a:solidFill>
                  <a:schemeClr val="accent1"/>
                </a:solidFill>
                <a:sym typeface="+mn-ea"/>
              </a:rPr>
              <a:t> </a:t>
            </a:r>
            <a:r>
              <a:rPr lang="zh-CN" altLang="en-US" sz="2000">
                <a:solidFill>
                  <a:schemeClr val="accent1"/>
                </a:solidFill>
                <a:sym typeface="+mn-ea"/>
              </a:rPr>
              <a:t>spectator quarks in the initial and final states.</a:t>
            </a:r>
            <a:endParaRPr lang="zh-CN" altLang="en-US" sz="2000">
              <a:solidFill>
                <a:schemeClr val="accent1"/>
              </a:solidFill>
            </a:endParaRPr>
          </a:p>
          <a:p>
            <a:endParaRPr lang="en-US" altLang="zh-CN" sz="2000">
              <a:solidFill>
                <a:schemeClr val="accent2"/>
              </a:solidFill>
              <a:sym typeface="+mn-ea"/>
            </a:endParaRPr>
          </a:p>
          <a:p>
            <a:endParaRPr lang="en-US" altLang="zh-CN" sz="2000">
              <a:solidFill>
                <a:schemeClr val="accent2"/>
              </a:solidFill>
              <a:sym typeface="+mn-ea"/>
            </a:endParaRPr>
          </a:p>
          <a:p>
            <a:endParaRPr lang="en-US" altLang="zh-CN" sz="2000">
              <a:solidFill>
                <a:schemeClr val="accent2"/>
              </a:solidFill>
              <a:sym typeface="+mn-ea"/>
            </a:endParaRPr>
          </a:p>
          <a:p>
            <a:endParaRPr lang="en-US" altLang="zh-CN" sz="2000">
              <a:solidFill>
                <a:schemeClr val="accent2"/>
              </a:solidFill>
              <a:sym typeface="+mn-ea"/>
            </a:endParaRPr>
          </a:p>
          <a:p>
            <a:endParaRPr lang="en-US" altLang="zh-CN" sz="2000">
              <a:solidFill>
                <a:schemeClr val="accent2"/>
              </a:solidFill>
              <a:sym typeface="+mn-ea"/>
            </a:endParaRPr>
          </a:p>
          <a:p>
            <a:endParaRPr lang="en-US" altLang="zh-CN" sz="2000">
              <a:solidFill>
                <a:schemeClr val="accent2"/>
              </a:solidFill>
              <a:sym typeface="+mn-ea"/>
            </a:endParaRPr>
          </a:p>
          <a:p>
            <a:endParaRPr lang="en-US" altLang="zh-CN" sz="2000">
              <a:solidFill>
                <a:schemeClr val="accent2"/>
              </a:solidFill>
              <a:sym typeface="+mn-ea"/>
            </a:endParaRPr>
          </a:p>
          <a:p>
            <a:endParaRPr lang="en-US" altLang="zh-CN" sz="2000">
              <a:solidFill>
                <a:schemeClr val="accent2"/>
              </a:solidFill>
              <a:sym typeface="+mn-ea"/>
            </a:endParaRPr>
          </a:p>
          <a:p>
            <a:endParaRPr lang="en-US" altLang="zh-CN" sz="2000">
              <a:solidFill>
                <a:schemeClr val="accent2"/>
              </a:solidFill>
              <a:sym typeface="+mn-ea"/>
            </a:endParaRPr>
          </a:p>
          <a:p>
            <a:endParaRPr lang="en-US" altLang="zh-CN" sz="2000">
              <a:solidFill>
                <a:schemeClr val="accent2"/>
              </a:solidFill>
              <a:sym typeface="+mn-ea"/>
            </a:endParaRPr>
          </a:p>
          <a:p>
            <a:endParaRPr lang="en-US" altLang="zh-CN" sz="2000">
              <a:solidFill>
                <a:schemeClr val="accent2"/>
              </a:solidFill>
              <a:sym typeface="+mn-ea"/>
            </a:endParaRPr>
          </a:p>
          <a:p>
            <a:endParaRPr lang="en-US" altLang="zh-CN" sz="2000">
              <a:solidFill>
                <a:schemeClr val="accent2"/>
              </a:solidFill>
              <a:sym typeface="+mn-ea"/>
            </a:endParaRPr>
          </a:p>
          <a:p>
            <a:endParaRPr lang="en-US" altLang="zh-CN" sz="2000">
              <a:solidFill>
                <a:schemeClr val="accent2"/>
              </a:solidFill>
              <a:sym typeface="+mn-ea"/>
            </a:endParaRPr>
          </a:p>
          <a:p>
            <a:r>
              <a:rPr lang="en-US" altLang="zh-CN" sz="2000" dirty="0">
                <a:solidFill>
                  <a:schemeClr val="accent1"/>
                </a:solidFill>
                <a:sym typeface="+mn-ea"/>
              </a:rPr>
              <a:t>           External W-emission (T ) diagrams at the leading order</a:t>
            </a:r>
            <a:endParaRPr lang="en-US" altLang="zh-CN" sz="2000">
              <a:solidFill>
                <a:schemeClr val="accent2"/>
              </a:solidFill>
              <a:sym typeface="+mn-ea"/>
            </a:endParaRPr>
          </a:p>
          <a:p>
            <a:r>
              <a:rPr lang="en-US" altLang="zh-CN" sz="2000">
                <a:solidFill>
                  <a:schemeClr val="accent2"/>
                </a:solidFill>
                <a:sym typeface="+mn-ea"/>
              </a:rPr>
              <a:t>The </a:t>
            </a:r>
            <a:r>
              <a:rPr lang="zh-CN" altLang="en-US" sz="2000">
                <a:solidFill>
                  <a:schemeClr val="accent2"/>
                </a:solidFill>
                <a:sym typeface="+mn-ea"/>
              </a:rPr>
              <a:t>factorizable</a:t>
            </a:r>
            <a:r>
              <a:rPr lang="en-US" altLang="zh-CN" sz="2000">
                <a:solidFill>
                  <a:schemeClr val="accent2"/>
                </a:solidFill>
                <a:sym typeface="+mn-ea"/>
              </a:rPr>
              <a:t> diagrams: a1-a5, b1-b5, e1, e2, f1, and f2.</a:t>
            </a:r>
            <a:endParaRPr lang="en-US" altLang="zh-CN" sz="2000">
              <a:solidFill>
                <a:schemeClr val="accent2"/>
              </a:solidFill>
              <a:sym typeface="+mn-ea"/>
            </a:endParaRPr>
          </a:p>
          <a:p>
            <a:r>
              <a:rPr lang="en-US" altLang="zh-CN" sz="2000">
                <a:solidFill>
                  <a:schemeClr val="accent6"/>
                </a:solidFill>
                <a:sym typeface="+mn-ea"/>
              </a:rPr>
              <a:t>Exchanging two identical d quarks, one get 36 C-type diagrams.</a:t>
            </a:r>
            <a:endParaRPr lang="en-US" altLang="zh-CN" sz="2000">
              <a:solidFill>
                <a:schemeClr val="accent6"/>
              </a:solidFill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8700" y="1752600"/>
            <a:ext cx="7156450" cy="3999865"/>
          </a:xfrm>
          <a:prstGeom prst="rect">
            <a:avLst/>
          </a:prstGeom>
        </p:spPr>
      </p:pic>
      <p:sp>
        <p:nvSpPr>
          <p:cNvPr id="12" name="圆角矩形 11"/>
          <p:cNvSpPr/>
          <p:nvPr/>
        </p:nvSpPr>
        <p:spPr>
          <a:xfrm>
            <a:off x="3810000" y="2286000"/>
            <a:ext cx="1825625" cy="1076325"/>
          </a:xfrm>
          <a:prstGeom prst="roundRect">
            <a:avLst/>
          </a:prstGeom>
          <a:noFill/>
          <a:ln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581400" y="1828800"/>
            <a:ext cx="21399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>
                <a:solidFill>
                  <a:schemeClr val="accent6"/>
                </a:solidFill>
              </a:rPr>
              <a:t>Six quarks interaction</a:t>
            </a:r>
            <a:endParaRPr lang="en-US" altLang="zh-CN">
              <a:solidFill>
                <a:schemeClr val="accent6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/>
            </p:nvSpPr>
            <p:spPr>
              <a:xfrm>
                <a:off x="990600" y="381635"/>
                <a:ext cx="1825625" cy="52197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𝛬</m:t>
                          </m:r>
                        </m:e>
                        <m:sub>
                          <m:r>
                            <a:rPr lang="en-US" altLang="zh-CN" sz="28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altLang="zh-CN" sz="2800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altLang="zh-CN" sz="28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𝛬</m:t>
                          </m:r>
                        </m:e>
                        <m:sub>
                          <m:r>
                            <a:rPr lang="en-US" altLang="zh-CN" sz="28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altLang="zh-CN" sz="2800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altLang="zh-CN" sz="2800" i="1">
                  <a:solidFill>
                    <a:schemeClr val="accent6"/>
                  </a:solidFill>
                  <a:latin typeface="Cambria Math" panose="02040503050406030204" pitchFamily="18" charset="0"/>
                  <a:ea typeface="MS Mincho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81635"/>
                <a:ext cx="1825625" cy="52197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066800" y="3429000"/>
            <a:ext cx="6947535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accent1"/>
                </a:solidFill>
              </a:rPr>
              <a:t>W-exchange (E) diagrams </a:t>
            </a:r>
            <a:endParaRPr lang="en-US" altLang="zh-CN" sz="2400" dirty="0">
              <a:solidFill>
                <a:schemeClr val="accent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800" y="534035"/>
            <a:ext cx="7098030" cy="282638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34415" y="5711190"/>
            <a:ext cx="7553325" cy="46037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en-US" altLang="zh-CN" sz="2400" dirty="0">
                <a:solidFill>
                  <a:schemeClr val="accent1"/>
                </a:solidFill>
              </a:rPr>
              <a:t>Three-gluons vertex (G) diagrams</a:t>
            </a:r>
            <a:endParaRPr lang="en-US" altLang="zh-CN" sz="2400" dirty="0">
              <a:solidFill>
                <a:schemeClr val="accent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4016375"/>
            <a:ext cx="7263765" cy="168973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048000" y="6176645"/>
            <a:ext cx="298704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sym typeface="+mn-ea"/>
              </a:rPr>
              <a:t>36 × 4 + 16 = 160</a:t>
            </a:r>
            <a:endParaRPr lang="zh-CN" altLang="en-US" sz="240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1143000" y="457835"/>
            <a:ext cx="2279650" cy="58356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en-US" altLang="zh-CN" sz="3200" dirty="0">
                <a:solidFill>
                  <a:srgbClr val="FF0000"/>
                </a:solidFill>
              </a:rPr>
              <a:t>Kinematics:</a:t>
            </a:r>
            <a:endParaRPr lang="en-US" altLang="zh-CN" sz="3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3810000" y="488315"/>
                <a:ext cx="3920490" cy="52197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𝛬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altLang="zh-CN" sz="28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𝑝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)→</m:t>
                      </m:r>
                      <m:sSub>
                        <m:sSubPr>
                          <m:ctrlP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𝛬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altLang="zh-CN" sz="28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𝑝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’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𝜋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𝑞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800"/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488315"/>
                <a:ext cx="3920490" cy="521970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536700"/>
            <a:ext cx="5683250" cy="762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4775" y="4648200"/>
            <a:ext cx="6420485" cy="172593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3565" y="1676400"/>
            <a:ext cx="1078865" cy="34163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/>
              <p:cNvSpPr txBox="1"/>
              <p:nvPr/>
            </p:nvSpPr>
            <p:spPr>
              <a:xfrm>
                <a:off x="1219200" y="1143000"/>
                <a:ext cx="6731000" cy="39878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r>
                  <a:rPr lang="en-US" altLang="zh-CN" sz="2000" dirty="0">
                    <a:solidFill>
                      <a:schemeClr val="accent1"/>
                    </a:solidFill>
                    <a:sym typeface="+mn-ea"/>
                  </a:rPr>
                  <a:t>I</a:t>
                </a:r>
                <a:r>
                  <a:rPr lang="zh-CN" altLang="en-US" sz="2000" dirty="0">
                    <a:solidFill>
                      <a:schemeClr val="accent1"/>
                    </a:solidFill>
                    <a:sym typeface="+mn-ea"/>
                  </a:rPr>
                  <a:t>n the rest frame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000" b="1" i="1" u="none" strike="noStrike" cap="none" spc="0" normalizeH="0" baseline="0" noProof="0" dirty="0">
                            <a:ln>
                              <a:noFill/>
                            </a:ln>
                            <a:gradFill>
                              <a:gsLst>
                                <a:gs pos="0">
                                  <a:srgbClr val="14CD68"/>
                                </a:gs>
                                <a:gs pos="100000">
                                  <a:srgbClr val="0B6E38"/>
                                </a:gs>
                              </a:gsLst>
                              <a:lin scaled="0"/>
                            </a:gra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zh-CN" sz="2000" b="1" i="1" u="none" strike="noStrike" cap="none" spc="0" normalizeH="0" baseline="0" noProof="0" dirty="0">
                            <a:ln>
                              <a:noFill/>
                            </a:ln>
                            <a:gradFill>
                              <a:gsLst>
                                <a:gs pos="0">
                                  <a:srgbClr val="14CD68"/>
                                </a:gs>
                                <a:gs pos="100000">
                                  <a:srgbClr val="0B6E38"/>
                                </a:gs>
                              </a:gsLst>
                              <a:lin scaled="0"/>
                            </a:gra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𝜦</m:t>
                        </m:r>
                      </m:e>
                      <m:sub>
                        <m:r>
                          <a:rPr kumimoji="0" lang="en-US" altLang="zh-CN" sz="2000" b="1" i="1" u="none" strike="noStrike" cap="none" spc="0" normalizeH="0" baseline="0" noProof="0" dirty="0">
                            <a:ln>
                              <a:noFill/>
                            </a:ln>
                            <a:gradFill>
                              <a:gsLst>
                                <a:gs pos="0">
                                  <a:srgbClr val="14CD68"/>
                                </a:gs>
                                <a:gs pos="100000">
                                  <a:srgbClr val="0B6E38"/>
                                </a:gs>
                              </a:gsLst>
                              <a:lin scaled="0"/>
                            </a:gra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𝒃</m:t>
                        </m:r>
                      </m:sub>
                    </m:sSub>
                  </m:oMath>
                </a14:m>
                <a:r>
                  <a:rPr lang="zh-CN" altLang="en-US" sz="2000" dirty="0">
                    <a:solidFill>
                      <a:schemeClr val="accent1"/>
                    </a:solidFill>
                    <a:sym typeface="+mn-ea"/>
                  </a:rPr>
                  <a:t> in the light-cone</a:t>
                </a:r>
                <a:r>
                  <a:rPr lang="en-US" altLang="zh-CN" sz="2000" dirty="0">
                    <a:solidFill>
                      <a:schemeClr val="accent1"/>
                    </a:solidFill>
                    <a:sym typeface="+mn-ea"/>
                  </a:rPr>
                  <a:t> </a:t>
                </a:r>
                <a:r>
                  <a:rPr lang="zh-CN" altLang="en-US" sz="2000" dirty="0">
                    <a:solidFill>
                      <a:schemeClr val="accent1"/>
                    </a:solidFill>
                    <a:sym typeface="+mn-ea"/>
                  </a:rPr>
                  <a:t>coordinates</a:t>
                </a:r>
                <a:endParaRPr lang="zh-CN" altLang="en-US" sz="2000"/>
              </a:p>
            </p:txBody>
          </p:sp>
        </mc:Choice>
        <mc:Fallback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1143000"/>
                <a:ext cx="6731000" cy="39878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8200" y="2133600"/>
            <a:ext cx="3610610" cy="244983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447800" y="2614295"/>
            <a:ext cx="3030855" cy="1630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>
                <a:solidFill>
                  <a:schemeClr val="accent6"/>
                </a:solidFill>
              </a:rPr>
              <a:t>T</a:t>
            </a:r>
            <a:r>
              <a:rPr lang="zh-CN" altLang="en-US" sz="2000">
                <a:solidFill>
                  <a:schemeClr val="accent6"/>
                </a:solidFill>
              </a:rPr>
              <a:t>he b and c quarks are considered to be</a:t>
            </a:r>
            <a:r>
              <a:rPr lang="en-US" altLang="zh-CN" sz="2000">
                <a:solidFill>
                  <a:schemeClr val="accent6"/>
                </a:solidFill>
              </a:rPr>
              <a:t> </a:t>
            </a:r>
            <a:r>
              <a:rPr lang="zh-CN" altLang="en-US" sz="2000">
                <a:solidFill>
                  <a:schemeClr val="accent6"/>
                </a:solidFill>
              </a:rPr>
              <a:t>massive</a:t>
            </a:r>
            <a:r>
              <a:rPr lang="en-US" altLang="zh-CN" sz="2000">
                <a:solidFill>
                  <a:schemeClr val="accent6"/>
                </a:solidFill>
              </a:rPr>
              <a:t>, while the masses of all light quarks and meson are neglected.</a:t>
            </a:r>
            <a:endParaRPr lang="en-US" altLang="zh-CN" sz="2000">
              <a:solidFill>
                <a:schemeClr val="accent6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7600" y="6400800"/>
            <a:ext cx="3479800" cy="3302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371600" y="6362700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olidFill>
                  <a:srgbClr val="00B050"/>
                </a:solidFill>
              </a:rPr>
              <a:t>T</a:t>
            </a:r>
            <a:r>
              <a:rPr lang="zh-CN" altLang="en-US">
                <a:solidFill>
                  <a:srgbClr val="00B050"/>
                </a:solidFill>
              </a:rPr>
              <a:t>he conservation laws</a:t>
            </a:r>
            <a:endParaRPr lang="zh-CN" altLang="en-US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993140" y="1117600"/>
                <a:ext cx="7270115" cy="563118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t">
                <a:spAutoFit/>
              </a:bodyPr>
              <a:p>
                <a:r>
                  <a:rPr lang="en-US" altLang="zh-CN" sz="2000">
                    <a:solidFill>
                      <a:srgbClr val="FF0000"/>
                    </a:solidFill>
                  </a:rPr>
                  <a:t>I</a:t>
                </a:r>
                <a:r>
                  <a:rPr lang="zh-CN" altLang="en-US" sz="2000">
                    <a:solidFill>
                      <a:srgbClr val="FF0000"/>
                    </a:solidFill>
                  </a:rPr>
                  <a:t>n</a:t>
                </a:r>
                <a:r>
                  <a:rPr lang="en-US" altLang="zh-CN" sz="2000">
                    <a:solidFill>
                      <a:srgbClr val="FF0000"/>
                    </a:solidFill>
                  </a:rPr>
                  <a:t> </a:t>
                </a:r>
                <a:r>
                  <a:rPr lang="zh-CN" altLang="en-US" sz="2000">
                    <a:solidFill>
                      <a:srgbClr val="FF0000"/>
                    </a:solidFill>
                  </a:rPr>
                  <a:t>the heavy quark limit, the heavy quark can factorize from</a:t>
                </a:r>
                <a:endParaRPr lang="zh-CN" altLang="en-US" sz="2000">
                  <a:solidFill>
                    <a:srgbClr val="FF0000"/>
                  </a:solidFill>
                </a:endParaRPr>
              </a:p>
              <a:p>
                <a:r>
                  <a:rPr lang="zh-CN" altLang="en-US" sz="2000">
                    <a:solidFill>
                      <a:srgbClr val="FF0000"/>
                    </a:solidFill>
                  </a:rPr>
                  <a:t>the light degrees of freedom</a:t>
                </a:r>
                <a:r>
                  <a:rPr lang="en-US" altLang="zh-CN" sz="2000">
                    <a:solidFill>
                      <a:srgbClr val="FF0000"/>
                    </a:solidFill>
                  </a:rPr>
                  <a:t>.</a:t>
                </a:r>
                <a:endParaRPr lang="en-US" altLang="zh-CN" sz="2000">
                  <a:solidFill>
                    <a:srgbClr val="FF0000"/>
                  </a:solidFill>
                </a:endParaRPr>
              </a:p>
              <a:p>
                <a:endParaRPr lang="en-US" altLang="zh-CN" sz="2000">
                  <a:solidFill>
                    <a:srgbClr val="FF0000"/>
                  </a:solidFill>
                </a:endParaRPr>
              </a:p>
              <a:p>
                <a:endParaRPr lang="en-US" altLang="zh-CN" sz="2000">
                  <a:solidFill>
                    <a:srgbClr val="FF0000"/>
                  </a:solidFill>
                </a:endParaRPr>
              </a:p>
              <a:p>
                <a:endParaRPr lang="en-US" altLang="zh-CN" sz="2000">
                  <a:solidFill>
                    <a:srgbClr val="FF0000"/>
                  </a:solidFill>
                </a:endParaRPr>
              </a:p>
              <a:p>
                <a:endParaRPr lang="en-US" altLang="zh-CN" sz="2000">
                  <a:solidFill>
                    <a:srgbClr val="FF0000"/>
                  </a:solidFill>
                </a:endParaRPr>
              </a:p>
              <a:p>
                <a:r>
                  <a:rPr lang="zh-CN" altLang="en-US" sz="2000">
                    <a:sym typeface="+mn-ea"/>
                  </a:rPr>
                  <a:t>A simple model</a:t>
                </a:r>
                <a:r>
                  <a:rPr lang="en-US" altLang="zh-CN" sz="2000">
                    <a:sym typeface="+mn-ea"/>
                  </a:rPr>
                  <a:t>  </a:t>
                </a:r>
                <a:r>
                  <a:rPr lang="en-US" altLang="zh-CN" sz="2000">
                    <a:solidFill>
                      <a:schemeClr val="bg2"/>
                    </a:solidFill>
                    <a:sym typeface="+mn-ea"/>
                  </a:rPr>
                  <a:t>[F.Schlumpf (1992)]</a:t>
                </a:r>
                <a:endParaRPr lang="zh-CN" altLang="en-US" sz="2000">
                  <a:sym typeface="+mn-ea"/>
                </a:endParaRPr>
              </a:p>
              <a:p>
                <a:endParaRPr lang="en-US" altLang="zh-CN" sz="2000">
                  <a:solidFill>
                    <a:srgbClr val="FF0000"/>
                  </a:solidFill>
                </a:endParaRPr>
              </a:p>
              <a:p>
                <a:endParaRPr lang="en-US" altLang="zh-CN" sz="2000">
                  <a:solidFill>
                    <a:srgbClr val="FF0000"/>
                  </a:solidFill>
                </a:endParaRPr>
              </a:p>
              <a:p>
                <a:endParaRPr lang="en-US" altLang="zh-CN" sz="2000">
                  <a:solidFill>
                    <a:srgbClr val="FF0000"/>
                  </a:solidFill>
                </a:endParaRPr>
              </a:p>
              <a:p>
                <a:endParaRPr lang="en-US" altLang="zh-CN" sz="2000">
                  <a:solidFill>
                    <a:srgbClr val="FF0000"/>
                  </a:solidFill>
                </a:endParaRPr>
              </a:p>
              <a:p>
                <a:r>
                  <a:rPr lang="en-US" altLang="zh-CN" sz="2000">
                    <a:solidFill>
                      <a:schemeClr val="accent6"/>
                    </a:solidFill>
                  </a:rPr>
                  <a:t>Normalization condition</a:t>
                </a:r>
                <a:endParaRPr lang="en-US" altLang="zh-CN" sz="2000">
                  <a:solidFill>
                    <a:schemeClr val="accent6"/>
                  </a:solidFill>
                </a:endParaRPr>
              </a:p>
              <a:p>
                <a:endParaRPr lang="en-US" altLang="zh-CN" sz="2000">
                  <a:solidFill>
                    <a:srgbClr val="FF0000"/>
                  </a:solidFill>
                </a:endParaRPr>
              </a:p>
              <a:p>
                <a:endParaRPr lang="en-US" altLang="zh-CN" sz="2000">
                  <a:solidFill>
                    <a:srgbClr val="FF0000"/>
                  </a:solidFill>
                </a:endParaRPr>
              </a:p>
              <a:p>
                <a:r>
                  <a:rPr lang="en-US" altLang="zh-CN" sz="2000">
                    <a:solidFill>
                      <a:srgbClr val="FF0000"/>
                    </a:solidFill>
                  </a:rPr>
                  <a:t>The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𝛬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zh-CN" sz="2000">
                    <a:solidFill>
                      <a:srgbClr val="FF0000"/>
                    </a:solidFill>
                  </a:rPr>
                  <a:t> baryon LCDAs up to twist-4 has been available currently.</a:t>
                </a:r>
                <a:endParaRPr lang="en-US" altLang="zh-CN" sz="2000">
                  <a:solidFill>
                    <a:srgbClr val="FF0000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>
                    <a:solidFill>
                      <a:schemeClr val="bg2"/>
                    </a:solidFill>
                  </a:rPr>
                  <a:t>P.Ball, V.M.Braun, E.Gardi (2008)</a:t>
                </a:r>
                <a:endParaRPr lang="en-US" altLang="zh-CN" sz="2000">
                  <a:solidFill>
                    <a:schemeClr val="bg2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>
                    <a:solidFill>
                      <a:schemeClr val="bg2"/>
                    </a:solidFill>
                  </a:rPr>
                  <a:t>G.Bell, T.Feldmann, Yu-Ming Wang, M.W.Y.Yip (2013)</a:t>
                </a:r>
                <a:endParaRPr lang="en-US" altLang="zh-CN" sz="2000">
                  <a:solidFill>
                    <a:schemeClr val="bg2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>
                    <a:solidFill>
                      <a:schemeClr val="bg2"/>
                    </a:solidFill>
                  </a:rPr>
                  <a:t>Yu-Ming Wang, Yue-Long Shen (2016)</a:t>
                </a:r>
                <a:endParaRPr lang="en-US" altLang="zh-CN" sz="2000">
                  <a:solidFill>
                    <a:schemeClr val="bg2"/>
                  </a:solidFill>
                </a:endParaRPr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140" y="1117600"/>
                <a:ext cx="7270115" cy="5631180"/>
              </a:xfrm>
              <a:prstGeom prst="rect">
                <a:avLst/>
              </a:prstGeom>
              <a:blipFill rotWithShape="1">
                <a:blip r:embed="rId1"/>
                <a:stretch>
                  <a:fillRect l="-114" t="-147" r="-105" b="-135"/>
                </a:stretch>
              </a:blip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/>
          <p:cNvSpPr txBox="1"/>
          <p:nvPr/>
        </p:nvSpPr>
        <p:spPr>
          <a:xfrm>
            <a:off x="1066800" y="534035"/>
            <a:ext cx="6851015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chemeClr val="accent1"/>
                </a:solidFill>
              </a:rPr>
              <a:t>The leading-twist heavy baryon LCDAs</a:t>
            </a:r>
            <a:endParaRPr lang="en-US" altLang="zh-CN" sz="3200" dirty="0">
              <a:solidFill>
                <a:schemeClr val="accent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752600"/>
            <a:ext cx="6604000" cy="12890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t="18583" b="11260"/>
          <a:stretch>
            <a:fillRect/>
          </a:stretch>
        </p:blipFill>
        <p:spPr>
          <a:xfrm>
            <a:off x="2226310" y="3274060"/>
            <a:ext cx="5080000" cy="5657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3972560"/>
            <a:ext cx="2922270" cy="35052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410200" y="3970655"/>
            <a:ext cx="189611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olidFill>
                  <a:schemeClr val="bg2"/>
                </a:solidFill>
              </a:rPr>
              <a:t>[PRD61,114002]</a:t>
            </a:r>
            <a:endParaRPr lang="en-US" altLang="zh-CN">
              <a:solidFill>
                <a:schemeClr val="bg2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2675" y="4876800"/>
            <a:ext cx="4438650" cy="6159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14400" y="1226820"/>
            <a:ext cx="7315835" cy="53543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r>
              <a:rPr lang="zh-CN" altLang="en-US">
                <a:solidFill>
                  <a:schemeClr val="accent6"/>
                </a:solidFill>
              </a:rPr>
              <a:t>The kaon and pion meson distribution amplitudes up to twist-3</a:t>
            </a:r>
            <a:r>
              <a:rPr lang="en-US" altLang="zh-CN">
                <a:solidFill>
                  <a:schemeClr val="accent6"/>
                </a:solidFill>
              </a:rPr>
              <a:t> </a:t>
            </a:r>
            <a:r>
              <a:rPr lang="zh-CN" altLang="en-US">
                <a:solidFill>
                  <a:schemeClr val="accent6"/>
                </a:solidFill>
              </a:rPr>
              <a:t>are determined using the light-cone QCD sum rules</a:t>
            </a:r>
            <a:r>
              <a:rPr lang="en-US" altLang="zh-CN">
                <a:solidFill>
                  <a:schemeClr val="accent6"/>
                </a:solidFill>
              </a:rPr>
              <a:t>.</a:t>
            </a:r>
            <a:endParaRPr lang="en-US" altLang="zh-CN">
              <a:solidFill>
                <a:schemeClr val="accent6"/>
              </a:solidFill>
            </a:endParaRPr>
          </a:p>
          <a:p>
            <a:r>
              <a:rPr lang="en-US" altLang="zh-CN">
                <a:solidFill>
                  <a:schemeClr val="bg2"/>
                </a:solidFill>
              </a:rPr>
              <a:t>[P. Ball, 1999,P. Ball, V.M. Braun, and A. Lenz,2006]</a:t>
            </a:r>
            <a:endParaRPr lang="en-US" altLang="zh-CN">
              <a:solidFill>
                <a:schemeClr val="bg2"/>
              </a:solidFill>
            </a:endParaRPr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</p:txBody>
      </p:sp>
      <p:sp>
        <p:nvSpPr>
          <p:cNvPr id="11" name="文本框 10"/>
          <p:cNvSpPr txBox="1"/>
          <p:nvPr/>
        </p:nvSpPr>
        <p:spPr>
          <a:xfrm>
            <a:off x="838200" y="534035"/>
            <a:ext cx="7064375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chemeClr val="accent1"/>
                </a:solidFill>
              </a:rPr>
              <a:t>The LCDAs for the pseudoscalar mesons</a:t>
            </a:r>
            <a:endParaRPr lang="en-US" altLang="zh-CN" sz="3200" dirty="0">
              <a:solidFill>
                <a:schemeClr val="accent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8375" y="2057400"/>
            <a:ext cx="6934200" cy="6413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667000"/>
            <a:ext cx="5530850" cy="31623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5715000"/>
            <a:ext cx="3352800" cy="3873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838200" y="457835"/>
            <a:ext cx="7076440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One example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86200" y="381635"/>
            <a:ext cx="4915535" cy="28511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505200"/>
            <a:ext cx="4685030" cy="105854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9830" y="3658235"/>
            <a:ext cx="3811270" cy="6413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29177" t="58317" r="27709"/>
          <a:stretch>
            <a:fillRect/>
          </a:stretch>
        </p:blipFill>
        <p:spPr>
          <a:xfrm>
            <a:off x="5410200" y="4987290"/>
            <a:ext cx="1958340" cy="80200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1700530"/>
            <a:ext cx="1320800" cy="3746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719580"/>
            <a:ext cx="1238250" cy="3873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" y="2209800"/>
            <a:ext cx="1168400" cy="3556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30450" y="2242820"/>
            <a:ext cx="1117600" cy="28575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81000" y="938530"/>
            <a:ext cx="396430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olidFill>
                  <a:schemeClr val="accent1"/>
                </a:solidFill>
              </a:rPr>
              <a:t>The momenta of the four </a:t>
            </a:r>
            <a:r>
              <a:rPr lang="zh-CN" altLang="en-US">
                <a:solidFill>
                  <a:schemeClr val="accent1"/>
                </a:solidFill>
              </a:rPr>
              <a:t>internal particles</a:t>
            </a:r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57200" y="2908300"/>
            <a:ext cx="289179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olidFill>
                  <a:schemeClr val="accent1"/>
                </a:solidFill>
              </a:rPr>
              <a:t>The </a:t>
            </a:r>
            <a:r>
              <a:rPr lang="en-US">
                <a:solidFill>
                  <a:schemeClr val="accent1"/>
                </a:solidFill>
              </a:rPr>
              <a:t>hard</a:t>
            </a:r>
            <a:r>
              <a:rPr lang="en-US">
                <a:solidFill>
                  <a:schemeClr val="accent1"/>
                </a:solidFill>
              </a:rPr>
              <a:t> amplitude</a:t>
            </a:r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b="54752"/>
          <a:stretch>
            <a:fillRect/>
          </a:stretch>
        </p:blipFill>
        <p:spPr>
          <a:xfrm>
            <a:off x="304800" y="4953000"/>
            <a:ext cx="4542155" cy="87058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685800" y="3673475"/>
            <a:ext cx="5581015" cy="28613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r>
              <a:rPr lang="en-US" altLang="zh-CN" sz="2000">
                <a:solidFill>
                  <a:srgbClr val="FF0000"/>
                </a:solidFill>
              </a:rPr>
              <a:t>I</a:t>
            </a:r>
            <a:r>
              <a:rPr lang="zh-CN" altLang="en-US" sz="2000">
                <a:solidFill>
                  <a:srgbClr val="FF0000"/>
                </a:solidFill>
              </a:rPr>
              <a:t>nsert</a:t>
            </a:r>
            <a:r>
              <a:rPr lang="en-US" altLang="zh-CN" sz="2000">
                <a:solidFill>
                  <a:srgbClr val="FF0000"/>
                </a:solidFill>
              </a:rPr>
              <a:t>ing the operator to get the color factor.</a:t>
            </a:r>
            <a:endParaRPr lang="en-US" altLang="zh-CN" sz="2000">
              <a:solidFill>
                <a:srgbClr val="FF0000"/>
              </a:solidFill>
            </a:endParaRPr>
          </a:p>
          <a:p>
            <a:endParaRPr lang="zh-CN" altLang="en-US" sz="2000">
              <a:solidFill>
                <a:srgbClr val="FF0000"/>
              </a:solidFill>
            </a:endParaRPr>
          </a:p>
          <a:p>
            <a:endParaRPr lang="zh-CN" altLang="en-US" sz="2000">
              <a:solidFill>
                <a:srgbClr val="FF0000"/>
              </a:solidFill>
            </a:endParaRPr>
          </a:p>
          <a:p>
            <a:endParaRPr lang="zh-CN" altLang="en-US" sz="2000">
              <a:solidFill>
                <a:srgbClr val="FF0000"/>
              </a:solidFill>
            </a:endParaRPr>
          </a:p>
          <a:p>
            <a:endParaRPr lang="zh-CN" altLang="en-US" sz="2000">
              <a:solidFill>
                <a:srgbClr val="FF0000"/>
              </a:solidFill>
            </a:endParaRPr>
          </a:p>
          <a:p>
            <a:endParaRPr lang="zh-CN" altLang="en-US" sz="2000">
              <a:solidFill>
                <a:srgbClr val="FF0000"/>
              </a:solidFill>
            </a:endParaRPr>
          </a:p>
          <a:p>
            <a:endParaRPr lang="zh-CN" altLang="en-US" sz="2000">
              <a:solidFill>
                <a:srgbClr val="FF0000"/>
              </a:solidFill>
            </a:endParaRPr>
          </a:p>
          <a:p>
            <a:endParaRPr lang="zh-CN" altLang="en-US" sz="2000">
              <a:solidFill>
                <a:srgbClr val="FF0000"/>
              </a:solidFill>
            </a:endParaRPr>
          </a:p>
          <a:p>
            <a:endParaRPr lang="zh-CN" altLang="en-US" sz="2000">
              <a:solidFill>
                <a:srgbClr val="FF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04315" y="869950"/>
            <a:ext cx="5727700" cy="8128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300355"/>
            <a:ext cx="5981700" cy="5524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/>
              <p:cNvSpPr txBox="1"/>
              <p:nvPr/>
            </p:nvSpPr>
            <p:spPr>
              <a:xfrm>
                <a:off x="838454" y="2514536"/>
                <a:ext cx="7059930" cy="96520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∭"/>
                          <m:limLoc m:val="undOvr"/>
                          <m:subHide m:val="on"/>
                          <m:supHide m:val="on"/>
                          <m:ctrlPr>
                            <a:rPr lang="en-US" altLang="zh-CN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altLang="zh-CN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CN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sSub>
                        <m:sSubPr>
                          <m:ctrlPr>
                            <a:rPr lang="en-US" altLang="zh-CN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CN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CN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CN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altLang="zh-CN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CN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CN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zh-CN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’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CN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CN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CN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zh-CN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’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f>
                        <m:fPr>
                          <m:ctrlPr>
                            <a:rPr lang="en-US" altLang="zh-CN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altLang="zh-CN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CN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US" altLang="zh-CN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rad>
                        <m:radPr>
                          <m:degHide m:val="on"/>
                          <m:ctrlPr>
                            <a:rPr lang="en-US" altLang="zh-CN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𝐴</m:t>
                          </m:r>
                        </m:e>
                      </m:rad>
                      <m:r>
                        <a:rPr lang="en-US" altLang="zh-CN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|)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rad>
                        <m:radPr>
                          <m:degHide m:val="on"/>
                          <m:ctrlPr>
                            <a:rPr lang="en-US" altLang="zh-CN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𝐵</m:t>
                          </m:r>
                        </m:e>
                      </m:rad>
                      <m:r>
                        <a:rPr lang="en-US" altLang="zh-CN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zh-CN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’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zh-CN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’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|)</m:t>
                      </m:r>
                    </m:oMath>
                  </m:oMathPara>
                </a14:m>
                <a:endParaRPr lang="en-US" altLang="zh-CN" i="1">
                  <a:solidFill>
                    <a:schemeClr val="accent5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rad>
                        <m:radPr>
                          <m:degHide m:val="on"/>
                          <m:ctrlPr>
                            <a:rPr lang="en-US" altLang="zh-CN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𝐶</m:t>
                          </m:r>
                        </m:e>
                      </m:rad>
                      <m:r>
                        <a:rPr lang="en-US" altLang="zh-CN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zh-CN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’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zh-CN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’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|)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rad>
                        <m:radPr>
                          <m:degHide m:val="on"/>
                          <m:ctrlPr>
                            <a:rPr lang="en-US" altLang="zh-CN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𝐷</m:t>
                          </m:r>
                        </m:e>
                      </m:rad>
                      <m:r>
                        <a:rPr lang="en-US" altLang="zh-CN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zh-CN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’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|)</m:t>
                      </m:r>
                    </m:oMath>
                  </m:oMathPara>
                </a14:m>
                <a:endParaRPr lang="en-US" altLang="zh-CN" i="1">
                  <a:solidFill>
                    <a:schemeClr val="accent5"/>
                  </a:solidFill>
                  <a:latin typeface="Cambria Math" panose="02040503050406030204" pitchFamily="18" charset="0"/>
                  <a:ea typeface="MS Mincho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454" y="2514536"/>
                <a:ext cx="7059930" cy="965200"/>
              </a:xfrm>
              <a:prstGeom prst="rect">
                <a:avLst/>
              </a:prstGeom>
              <a:blipFill rotWithShape="1">
                <a:blip r:embed="rId3"/>
                <a:stretch>
                  <a:fillRect l="-4" t="-59" r="4" b="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/>
              <p:cNvSpPr txBox="1"/>
              <p:nvPr/>
            </p:nvSpPr>
            <p:spPr>
              <a:xfrm>
                <a:off x="6779260" y="3098165"/>
                <a:ext cx="1681480" cy="35814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𝑑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9260" y="3098165"/>
                <a:ext cx="1681480" cy="35814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图片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4800600"/>
            <a:ext cx="3050540" cy="14224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4110355"/>
            <a:ext cx="2635250" cy="4254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4" name="文本框 23"/>
              <p:cNvSpPr txBox="1"/>
              <p:nvPr/>
            </p:nvSpPr>
            <p:spPr>
              <a:xfrm>
                <a:off x="4171251" y="5141849"/>
                <a:ext cx="2129155" cy="60642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’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’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𝑏</m:t>
                          </m:r>
                        </m:sup>
                      </m:sSubSup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𝑚𝑗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𝑛𝑖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  <m:r>
                        <a:rPr lang="en-US" altLang="zh-CN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24" name="文本框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1251" y="5141849"/>
                <a:ext cx="2129155" cy="606425"/>
              </a:xfrm>
              <a:prstGeom prst="rect">
                <a:avLst/>
              </a:prstGeom>
              <a:blipFill rotWithShape="1">
                <a:blip r:embed="rId7"/>
                <a:stretch>
                  <a:fillRect l="-27" t="-42" r="27" b="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文本框 24"/>
          <p:cNvSpPr txBox="1"/>
          <p:nvPr/>
        </p:nvSpPr>
        <p:spPr>
          <a:xfrm>
            <a:off x="762000" y="1676400"/>
            <a:ext cx="4572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>
                <a:solidFill>
                  <a:schemeClr val="accent1"/>
                </a:solidFill>
              </a:rPr>
              <a:t>P</a:t>
            </a:r>
            <a:r>
              <a:rPr lang="zh-CN" altLang="en-US" sz="2000">
                <a:solidFill>
                  <a:schemeClr val="accent1"/>
                </a:solidFill>
              </a:rPr>
              <a:t>erforming the Fourier transformation</a:t>
            </a:r>
            <a:endParaRPr lang="zh-CN" altLang="en-US" sz="2000">
              <a:solidFill>
                <a:schemeClr val="accent1"/>
              </a:solidFill>
            </a:endParaRPr>
          </a:p>
        </p:txBody>
      </p:sp>
      <p:sp>
        <p:nvSpPr>
          <p:cNvPr id="27" name="下箭头 26"/>
          <p:cNvSpPr/>
          <p:nvPr/>
        </p:nvSpPr>
        <p:spPr>
          <a:xfrm>
            <a:off x="1981200" y="4535805"/>
            <a:ext cx="762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8" name="左箭头 27"/>
          <p:cNvSpPr/>
          <p:nvPr/>
        </p:nvSpPr>
        <p:spPr>
          <a:xfrm rot="10800000">
            <a:off x="3886200" y="5464810"/>
            <a:ext cx="152400" cy="76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2" name="组合 41"/>
          <p:cNvGrpSpPr/>
          <p:nvPr/>
        </p:nvGrpSpPr>
        <p:grpSpPr>
          <a:xfrm>
            <a:off x="6746240" y="4077970"/>
            <a:ext cx="1981200" cy="1798320"/>
            <a:chOff x="10680" y="7008"/>
            <a:chExt cx="3120" cy="2832"/>
          </a:xfrm>
        </p:grpSpPr>
        <p:cxnSp>
          <p:nvCxnSpPr>
            <p:cNvPr id="29" name="直接箭头连接符 28"/>
            <p:cNvCxnSpPr/>
            <p:nvPr/>
          </p:nvCxnSpPr>
          <p:spPr>
            <a:xfrm flipV="1">
              <a:off x="11050" y="9240"/>
              <a:ext cx="2750" cy="23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箭头连接符 29"/>
            <p:cNvCxnSpPr/>
            <p:nvPr/>
          </p:nvCxnSpPr>
          <p:spPr>
            <a:xfrm flipV="1">
              <a:off x="11096" y="8072"/>
              <a:ext cx="2496" cy="1191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箭头连接符 30"/>
            <p:cNvCxnSpPr/>
            <p:nvPr/>
          </p:nvCxnSpPr>
          <p:spPr>
            <a:xfrm flipV="1">
              <a:off x="11096" y="7376"/>
              <a:ext cx="1144" cy="1864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箭头连接符 31"/>
            <p:cNvCxnSpPr/>
            <p:nvPr/>
          </p:nvCxnSpPr>
          <p:spPr>
            <a:xfrm flipH="1" flipV="1">
              <a:off x="10680" y="7008"/>
              <a:ext cx="384" cy="2255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弧形 33"/>
            <p:cNvSpPr/>
            <p:nvPr/>
          </p:nvSpPr>
          <p:spPr>
            <a:xfrm>
              <a:off x="11880" y="8880"/>
              <a:ext cx="120" cy="720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7" name="弧形 36"/>
            <p:cNvSpPr/>
            <p:nvPr/>
          </p:nvSpPr>
          <p:spPr>
            <a:xfrm>
              <a:off x="11280" y="8640"/>
              <a:ext cx="360" cy="1200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9" name="文本框 38"/>
                <p:cNvSpPr txBox="1"/>
                <p:nvPr/>
              </p:nvSpPr>
              <p:spPr>
                <a:xfrm>
                  <a:off x="12306" y="8683"/>
                  <a:ext cx="1017" cy="580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/>
                </a:p>
              </p:txBody>
            </p:sp>
          </mc:Choice>
          <mc:Fallback>
            <p:sp>
              <p:nvSpPr>
                <p:cNvPr id="39" name="文本框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306" y="8683"/>
                  <a:ext cx="1017" cy="580"/>
                </a:xfrm>
                <a:prstGeom prst="rect">
                  <a:avLst/>
                </a:prstGeom>
                <a:blipFill rotWithShape="1">
                  <a:blip r:embed="rId8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0" name="文本框 39"/>
                <p:cNvSpPr txBox="1"/>
                <p:nvPr/>
              </p:nvSpPr>
              <p:spPr>
                <a:xfrm>
                  <a:off x="11880" y="7920"/>
                  <a:ext cx="836" cy="580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/>
                </a:p>
              </p:txBody>
            </p:sp>
          </mc:Choice>
          <mc:Fallback>
            <p:sp>
              <p:nvSpPr>
                <p:cNvPr id="40" name="文本框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80" y="7920"/>
                  <a:ext cx="836" cy="580"/>
                </a:xfrm>
                <a:prstGeom prst="rect">
                  <a:avLst/>
                </a:prstGeom>
                <a:blipFill rotWithShape="1">
                  <a:blip r:embed="rId9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1" name="文本框 40"/>
                <p:cNvSpPr txBox="1"/>
                <p:nvPr/>
              </p:nvSpPr>
              <p:spPr>
                <a:xfrm>
                  <a:off x="10863" y="7376"/>
                  <a:ext cx="836" cy="580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CN" altLang="en-US"/>
                </a:p>
              </p:txBody>
            </p:sp>
          </mc:Choice>
          <mc:Fallback>
            <p:sp>
              <p:nvSpPr>
                <p:cNvPr id="41" name="文本框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63" y="7376"/>
                  <a:ext cx="836" cy="580"/>
                </a:xfrm>
                <a:prstGeom prst="rect">
                  <a:avLst/>
                </a:prstGeom>
                <a:blipFill rotWithShape="1">
                  <a:blip r:embed="rId10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下箭头 42"/>
          <p:cNvSpPr/>
          <p:nvPr/>
        </p:nvSpPr>
        <p:spPr>
          <a:xfrm>
            <a:off x="7543800" y="3581400"/>
            <a:ext cx="1524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1"/>
          <a:srcRect r="13545" b="78218"/>
          <a:stretch>
            <a:fillRect/>
          </a:stretch>
        </p:blipFill>
        <p:spPr>
          <a:xfrm>
            <a:off x="5226685" y="1600200"/>
            <a:ext cx="3282950" cy="93916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 txBox="1"/>
          <p:nvPr/>
        </p:nvSpPr>
        <p:spPr>
          <a:xfrm>
            <a:off x="304800" y="457835"/>
            <a:ext cx="8252460" cy="86804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484505" lvl="0" indent="0" defTabSz="685800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3200" b="1" dirty="0">
                <a:solidFill>
                  <a:srgbClr val="FF0000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 Numerical results and discussions</a:t>
            </a:r>
            <a:endParaRPr lang="en-US" altLang="zh-CN" sz="3200" b="1" dirty="0">
              <a:solidFill>
                <a:srgbClr val="FF0000"/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66800" y="1219200"/>
            <a:ext cx="668718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/>
              <a:t>1. </a:t>
            </a:r>
            <a:r>
              <a:rPr lang="zh-CN" altLang="en-US" sz="2800" b="1"/>
              <a:t>baryonic transition form factors</a:t>
            </a:r>
            <a:endParaRPr lang="zh-CN" altLang="en-US" sz="2800" b="1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926465" y="1828800"/>
                <a:ext cx="7291070" cy="4276725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t">
                <a:spAutoFit/>
              </a:bodyPr>
              <a:p>
                <a:r>
                  <a:rPr lang="zh-CN" altLang="en-US">
                    <a:solidFill>
                      <a:schemeClr val="accent1"/>
                    </a:solidFill>
                  </a:rPr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2000" b="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sz="2000" b="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zh-CN" sz="20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CN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2000" b="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sz="2000" b="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zh-CN" altLang="en-US">
                    <a:solidFill>
                      <a:schemeClr val="accent1"/>
                    </a:solidFill>
                  </a:rPr>
                  <a:t> transition matrix elements induced by the vector and axial-vector currents can</a:t>
                </a:r>
                <a:r>
                  <a:rPr lang="en-US" altLang="zh-CN">
                    <a:solidFill>
                      <a:schemeClr val="accent1"/>
                    </a:solidFill>
                  </a:rPr>
                  <a:t> </a:t>
                </a:r>
                <a:r>
                  <a:rPr lang="zh-CN" altLang="en-US">
                    <a:solidFill>
                      <a:schemeClr val="accent1"/>
                    </a:solidFill>
                  </a:rPr>
                  <a:t>each be decomposed into three dimensionless invariant form factors</a:t>
                </a:r>
                <a:r>
                  <a:rPr lang="en-US" altLang="zh-CN">
                    <a:solidFill>
                      <a:schemeClr val="accent1"/>
                    </a:solidFill>
                  </a:rPr>
                  <a:t>.</a:t>
                </a:r>
                <a:endParaRPr lang="en-US" altLang="zh-CN">
                  <a:solidFill>
                    <a:schemeClr val="accent1"/>
                  </a:solidFill>
                </a:endParaRPr>
              </a:p>
              <a:p>
                <a:endParaRPr lang="en-US" altLang="zh-CN">
                  <a:solidFill>
                    <a:schemeClr val="accent1"/>
                  </a:solidFill>
                </a:endParaRPr>
              </a:p>
              <a:p>
                <a:endParaRPr lang="en-US" altLang="zh-CN">
                  <a:solidFill>
                    <a:schemeClr val="accent1"/>
                  </a:solidFill>
                </a:endParaRPr>
              </a:p>
              <a:p>
                <a:endParaRPr lang="en-US" altLang="zh-CN">
                  <a:solidFill>
                    <a:schemeClr val="accent1"/>
                  </a:solidFill>
                </a:endParaRPr>
              </a:p>
              <a:p>
                <a:endParaRPr lang="en-US" altLang="zh-CN">
                  <a:solidFill>
                    <a:schemeClr val="accent1"/>
                  </a:solidFill>
                </a:endParaRPr>
              </a:p>
              <a:p>
                <a:endParaRPr lang="en-US" altLang="zh-CN">
                  <a:solidFill>
                    <a:schemeClr val="accent1"/>
                  </a:solidFill>
                </a:endParaRPr>
              </a:p>
              <a:p>
                <a:r>
                  <a:rPr lang="en-US" altLang="zh-CN">
                    <a:solidFill>
                      <a:schemeClr val="accent1"/>
                    </a:solidFill>
                  </a:rPr>
                  <a:t>Contracting with q_{\mu} and considering the massless limit, one have</a:t>
                </a:r>
                <a:endParaRPr lang="en-US" altLang="zh-CN">
                  <a:solidFill>
                    <a:schemeClr val="accent1"/>
                  </a:solidFill>
                </a:endParaRPr>
              </a:p>
              <a:p>
                <a:endParaRPr lang="en-US" altLang="zh-CN">
                  <a:solidFill>
                    <a:schemeClr val="accent1"/>
                  </a:solidFill>
                </a:endParaRPr>
              </a:p>
              <a:p>
                <a:endParaRPr lang="en-US" altLang="zh-CN">
                  <a:solidFill>
                    <a:schemeClr val="accent1"/>
                  </a:solidFill>
                </a:endParaRPr>
              </a:p>
              <a:p>
                <a:endParaRPr lang="en-US" altLang="zh-CN">
                  <a:solidFill>
                    <a:schemeClr val="accent1"/>
                  </a:solidFill>
                </a:endParaRPr>
              </a:p>
              <a:p>
                <a:r>
                  <a:rPr lang="zh-CN" altLang="en-US">
                    <a:solidFill>
                      <a:schemeClr val="accent6"/>
                    </a:solidFill>
                    <a:sym typeface="+mn-ea"/>
                  </a:rPr>
                  <a:t>We shall concentrate on</a:t>
                </a:r>
                <a:r>
                  <a:rPr lang="en-US" altLang="zh-CN">
                    <a:solidFill>
                      <a:schemeClr val="accent6"/>
                    </a:solidFill>
                    <a:sym typeface="+mn-ea"/>
                  </a:rPr>
                  <a:t> </a:t>
                </a:r>
                <a:r>
                  <a:rPr lang="zh-CN" altLang="en-US">
                    <a:solidFill>
                      <a:schemeClr val="accent6"/>
                    </a:solidFill>
                    <a:sym typeface="+mn-ea"/>
                  </a:rPr>
                  <a:t>f</a:t>
                </a:r>
                <a:r>
                  <a:rPr lang="en-US" altLang="zh-CN">
                    <a:solidFill>
                      <a:schemeClr val="accent6"/>
                    </a:solidFill>
                    <a:sym typeface="+mn-ea"/>
                  </a:rPr>
                  <a:t>_</a:t>
                </a:r>
                <a:r>
                  <a:rPr lang="zh-CN" altLang="en-US">
                    <a:solidFill>
                      <a:schemeClr val="accent6"/>
                    </a:solidFill>
                    <a:sym typeface="+mn-ea"/>
                  </a:rPr>
                  <a:t>1 and g</a:t>
                </a:r>
                <a:r>
                  <a:rPr lang="en-US" altLang="zh-CN">
                    <a:solidFill>
                      <a:schemeClr val="accent6"/>
                    </a:solidFill>
                    <a:sym typeface="+mn-ea"/>
                  </a:rPr>
                  <a:t>_</a:t>
                </a:r>
                <a:r>
                  <a:rPr lang="zh-CN" altLang="en-US">
                    <a:solidFill>
                      <a:schemeClr val="accent6"/>
                    </a:solidFill>
                    <a:sym typeface="+mn-ea"/>
                  </a:rPr>
                  <a:t>1</a:t>
                </a:r>
                <a:r>
                  <a:rPr lang="en-US" altLang="zh-CN">
                    <a:solidFill>
                      <a:schemeClr val="accent6"/>
                    </a:solidFill>
                    <a:sym typeface="+mn-ea"/>
                  </a:rPr>
                  <a:t> at the </a:t>
                </a:r>
                <a:r>
                  <a:rPr lang="zh-CN" altLang="en-US">
                    <a:solidFill>
                      <a:schemeClr val="accent6"/>
                    </a:solidFill>
                    <a:sym typeface="+mn-ea"/>
                  </a:rPr>
                  <a:t>zero momentum transfer</a:t>
                </a:r>
                <a:r>
                  <a:rPr lang="en-US">
                    <a:solidFill>
                      <a:schemeClr val="accent6"/>
                    </a:solidFill>
                    <a:sym typeface="+mn-ea"/>
                  </a:rPr>
                  <a:t>.</a:t>
                </a:r>
                <a:endParaRPr lang="en-US" altLang="zh-CN">
                  <a:solidFill>
                    <a:schemeClr val="accent1"/>
                  </a:solidFill>
                </a:endParaRPr>
              </a:p>
              <a:p>
                <a:endParaRPr lang="en-US" altLang="zh-CN">
                  <a:solidFill>
                    <a:schemeClr val="accent1"/>
                  </a:solidFill>
                </a:endParaRPr>
              </a:p>
              <a:p>
                <a:endParaRPr lang="en-US" altLang="zh-CN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465" y="1828800"/>
                <a:ext cx="7291070" cy="4276725"/>
              </a:xfrm>
              <a:prstGeom prst="rect">
                <a:avLst/>
              </a:prstGeom>
              <a:blipFill rotWithShape="1">
                <a:blip r:embed="rId1"/>
                <a:stretch>
                  <a:fillRect l="-113" t="-193" r="-105" b="-178"/>
                </a:stretch>
              </a:blip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819400"/>
            <a:ext cx="6553200" cy="11239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4343400"/>
            <a:ext cx="6648450" cy="7239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1"/>
          <p:cNvSpPr>
            <a:spLocks noGrp="1"/>
          </p:cNvSpPr>
          <p:nvPr>
            <p:ph type="title"/>
          </p:nvPr>
        </p:nvSpPr>
        <p:spPr>
          <a:xfrm>
            <a:off x="649605" y="381635"/>
            <a:ext cx="4223385" cy="8032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all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Outline</a:t>
            </a:r>
            <a:endParaRPr kumimoji="0" lang="zh-CN" altLang="en-US" sz="4000" b="1" i="0" u="none" strike="noStrike" kern="1200" cap="all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099" name="Rectangle 3"/>
          <p:cNvSpPr>
            <a:spLocks noGrp="1"/>
          </p:cNvSpPr>
          <p:nvPr>
            <p:ph idx="1" hasCustomPrompt="1"/>
          </p:nvPr>
        </p:nvSpPr>
        <p:spPr>
          <a:xfrm>
            <a:off x="649605" y="1395730"/>
            <a:ext cx="7808595" cy="439547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3100" i="0" u="none" strike="noStrike" kern="1200" cap="all" spc="0" normalizeH="0" baseline="0">
                <a:solidFill>
                  <a:schemeClr val="accent1"/>
                </a:solidFill>
                <a:ea typeface="+mn-ea"/>
                <a:cs typeface="+mn-cs"/>
              </a:rPr>
              <a:t>Motivation</a:t>
            </a:r>
            <a:endParaRPr kumimoji="0" lang="en-US" sz="3100" i="0" u="none" strike="noStrike" kern="1200" cap="all" spc="0" normalizeH="0" baseline="0">
              <a:solidFill>
                <a:schemeClr val="accent1"/>
              </a:solidFill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sz="3100">
                <a:solidFill>
                  <a:schemeClr val="accent1"/>
                </a:solidFill>
                <a:sym typeface="+mn-ea"/>
              </a:rPr>
              <a:t>Baryons in Quark Model</a:t>
            </a:r>
            <a:endParaRPr kumimoji="0" lang="en-US" sz="3100" i="0" u="none" strike="noStrike" kern="1200" cap="all" spc="0" normalizeH="0" baseline="0">
              <a:solidFill>
                <a:schemeClr val="accent1"/>
              </a:solidFill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3100" i="0" u="none" strike="noStrike" kern="1200" cap="all" spc="0" normalizeH="0" baseline="0">
                <a:solidFill>
                  <a:schemeClr val="accent1"/>
                </a:solidFill>
                <a:ea typeface="+mn-ea"/>
                <a:cs typeface="+mn-cs"/>
              </a:rPr>
              <a:t>pqcd CALCULATIONS</a:t>
            </a:r>
            <a:endParaRPr kumimoji="0" lang="en-US" sz="3100" i="0" u="none" strike="noStrike" kern="1200" cap="all" spc="0" normalizeH="0" baseline="0">
              <a:solidFill>
                <a:schemeClr val="accent1"/>
              </a:solidFill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3100" i="0" u="none" strike="noStrike" kern="1200" cap="all" spc="0" normalizeH="0" baseline="0">
                <a:solidFill>
                  <a:schemeClr val="accent1"/>
                </a:solidFill>
                <a:ea typeface="+mn-ea"/>
                <a:cs typeface="+mn-cs"/>
              </a:rPr>
              <a:t>Results</a:t>
            </a:r>
            <a:endParaRPr kumimoji="0" lang="en-US" sz="3100" b="0" i="0" u="none" strike="noStrike" kern="1200" cap="all" spc="0" normalizeH="0" baseline="0">
              <a:solidFill>
                <a:schemeClr val="accent1"/>
              </a:solidFill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3100" i="0" u="none" strike="noStrike" kern="1200" cap="all" spc="0" normalizeH="0" baseline="0">
                <a:solidFill>
                  <a:schemeClr val="accent1"/>
                </a:solidFill>
                <a:ea typeface="+mn-ea"/>
                <a:cs typeface="+mn-cs"/>
              </a:rPr>
              <a:t>Summary</a:t>
            </a:r>
            <a:endParaRPr kumimoji="0" lang="en-US" sz="3100" b="0" i="0" u="none" strike="noStrike" kern="1200" cap="all" spc="0" normalizeH="0" baseline="0">
              <a:solidFill>
                <a:schemeClr val="accent1"/>
              </a:solidFill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anose="05000000000000000000" pitchFamily="2" charset="2"/>
              <a:buNone/>
              <a:defRPr/>
            </a:pPr>
            <a:endParaRPr kumimoji="0" lang="en-US" altLang="zh-CN" sz="3100" b="0" i="0" u="none" strike="noStrike" kern="1200" cap="all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838200"/>
            <a:ext cx="8460105" cy="14414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38835" y="2362200"/>
            <a:ext cx="7825740" cy="40614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accent6"/>
                </a:solidFill>
              </a:rPr>
              <a:t>The main uncertainties in our calculations come from the baryon LCDAs.</a:t>
            </a:r>
            <a:endParaRPr lang="en-US" altLang="zh-CN" sz="2000">
              <a:solidFill>
                <a:schemeClr val="accent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accent1"/>
                </a:solidFill>
              </a:rPr>
              <a:t>T</a:t>
            </a:r>
            <a:r>
              <a:rPr lang="zh-CN" altLang="en-US" sz="2000">
                <a:solidFill>
                  <a:schemeClr val="accent1"/>
                </a:solidFill>
              </a:rPr>
              <a:t>he higher-twists contributions of the baryon LCDAs</a:t>
            </a:r>
            <a:r>
              <a:rPr lang="en-US" altLang="zh-CN" sz="2000">
                <a:solidFill>
                  <a:schemeClr val="accent1"/>
                </a:solidFill>
              </a:rPr>
              <a:t> </a:t>
            </a:r>
            <a:r>
              <a:rPr lang="zh-CN" altLang="en-US" sz="2000">
                <a:solidFill>
                  <a:schemeClr val="accent1"/>
                </a:solidFill>
              </a:rPr>
              <a:t>are neglected</a:t>
            </a:r>
            <a:r>
              <a:rPr lang="en-US" sz="2000">
                <a:solidFill>
                  <a:schemeClr val="accent1"/>
                </a:solidFill>
              </a:rPr>
              <a:t>, </a:t>
            </a:r>
            <a:r>
              <a:rPr lang="zh-CN" altLang="en-US" sz="2000">
                <a:solidFill>
                  <a:schemeClr val="accent1"/>
                </a:solidFill>
              </a:rPr>
              <a:t>which may give significant uncertainties.</a:t>
            </a:r>
            <a:endParaRPr lang="zh-CN" altLang="en-US" sz="200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chemeClr val="accent3"/>
                </a:solidFill>
              </a:rPr>
              <a:t>Our results are</a:t>
            </a:r>
            <a:r>
              <a:rPr lang="en-US" altLang="zh-CN" sz="2000">
                <a:solidFill>
                  <a:schemeClr val="accent3"/>
                </a:solidFill>
              </a:rPr>
              <a:t> </a:t>
            </a:r>
            <a:r>
              <a:rPr lang="zh-CN" altLang="en-US" sz="2000">
                <a:solidFill>
                  <a:schemeClr val="accent3"/>
                </a:solidFill>
              </a:rPr>
              <a:t>comparable with other </a:t>
            </a:r>
            <a:r>
              <a:rPr lang="en-US" altLang="zh-CN" sz="2000">
                <a:solidFill>
                  <a:schemeClr val="accent3"/>
                </a:solidFill>
              </a:rPr>
              <a:t>predictions ranging from 0.4 to 0.7</a:t>
            </a:r>
            <a:r>
              <a:rPr lang="zh-CN" altLang="en-US" sz="2000">
                <a:solidFill>
                  <a:schemeClr val="accent3"/>
                </a:solidFill>
              </a:rPr>
              <a:t>.</a:t>
            </a:r>
            <a:endParaRPr lang="zh-CN" altLang="en-US" sz="2000">
              <a:solidFill>
                <a:schemeClr val="accent3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rgbClr val="FF0000"/>
                </a:solidFill>
                <a:sym typeface="+mn-ea"/>
              </a:rPr>
              <a:t>T</a:t>
            </a:r>
            <a:r>
              <a:rPr lang="zh-CN" altLang="en-US" sz="2000">
                <a:solidFill>
                  <a:srgbClr val="FF0000"/>
                </a:solidFill>
                <a:sym typeface="+mn-ea"/>
              </a:rPr>
              <a:t>he two form factors are nearly equal as expected in the heavy quark limit.</a:t>
            </a:r>
            <a:endParaRPr lang="zh-CN" altLang="en-US" sz="2000">
              <a:solidFill>
                <a:srgbClr val="FF0000"/>
              </a:solidFill>
              <a:sym typeface="+mn-ea"/>
            </a:endParaRPr>
          </a:p>
          <a:p>
            <a:r>
              <a:rPr lang="zh-CN" altLang="en-US" sz="2000">
                <a:solidFill>
                  <a:srgbClr val="7030A0"/>
                </a:solidFill>
                <a:sym typeface="+mn-ea"/>
              </a:rPr>
              <a:t>Our results were </a:t>
            </a:r>
            <a:r>
              <a:rPr lang="en-US" altLang="zh-CN" sz="2000">
                <a:solidFill>
                  <a:srgbClr val="7030A0"/>
                </a:solidFill>
                <a:sym typeface="+mn-ea"/>
              </a:rPr>
              <a:t>twice than the previous </a:t>
            </a:r>
            <a:r>
              <a:rPr lang="zh-CN" altLang="en-US" sz="2000">
                <a:solidFill>
                  <a:srgbClr val="7030A0"/>
                </a:solidFill>
                <a:sym typeface="+mn-ea"/>
              </a:rPr>
              <a:t>PQCD</a:t>
            </a:r>
            <a:r>
              <a:rPr lang="en-US" altLang="zh-CN" sz="2000">
                <a:solidFill>
                  <a:srgbClr val="7030A0"/>
                </a:solidFill>
                <a:sym typeface="+mn-ea"/>
              </a:rPr>
              <a:t> </a:t>
            </a:r>
            <a:r>
              <a:rPr lang="zh-CN" altLang="en-US" sz="2000">
                <a:solidFill>
                  <a:srgbClr val="7030A0"/>
                </a:solidFill>
                <a:sym typeface="+mn-ea"/>
              </a:rPr>
              <a:t>predict</a:t>
            </a:r>
            <a:r>
              <a:rPr lang="en-US" altLang="zh-CN" sz="2000">
                <a:solidFill>
                  <a:srgbClr val="7030A0"/>
                </a:solidFill>
                <a:sym typeface="+mn-ea"/>
              </a:rPr>
              <a:t>ions </a:t>
            </a:r>
            <a:r>
              <a:rPr lang="en-US" altLang="zh-CN" sz="1800">
                <a:solidFill>
                  <a:schemeClr val="bg2"/>
                </a:solidFill>
                <a:sym typeface="+mn-ea"/>
              </a:rPr>
              <a:t>[PRD61,114002]</a:t>
            </a:r>
            <a:endParaRPr lang="en-US" altLang="zh-CN" sz="200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>
                <a:sym typeface="+mn-ea"/>
              </a:rPr>
              <a:t>The transverse momentum of the internal quark propagators were neglected.</a:t>
            </a:r>
            <a:endParaRPr lang="en-US" altLang="zh-CN" sz="2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>
                <a:sym typeface="+mn-ea"/>
              </a:rPr>
              <a:t>The different treatment of the charm quark and charmed baryon masses.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86435" y="1131570"/>
            <a:ext cx="8035290" cy="50774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endParaRPr lang="zh-CN" altLang="en-US" sz="2000">
              <a:solidFill>
                <a:schemeClr val="accent1"/>
              </a:solidFill>
            </a:endParaRPr>
          </a:p>
          <a:p>
            <a:r>
              <a:rPr lang="zh-CN" altLang="en-US" sz="2400">
                <a:solidFill>
                  <a:schemeClr val="accent1"/>
                </a:solidFill>
              </a:rPr>
              <a:t>Their generic </a:t>
            </a:r>
            <a:r>
              <a:rPr lang="en-US" altLang="zh-CN" sz="2400">
                <a:solidFill>
                  <a:schemeClr val="accent1"/>
                </a:solidFill>
              </a:rPr>
              <a:t>f</a:t>
            </a:r>
            <a:r>
              <a:rPr lang="zh-CN" altLang="en-US" sz="2400">
                <a:solidFill>
                  <a:schemeClr val="accent1"/>
                </a:solidFill>
              </a:rPr>
              <a:t>actorization formula can be written as</a:t>
            </a:r>
            <a:endParaRPr lang="zh-CN" altLang="en-US" sz="2400">
              <a:solidFill>
                <a:schemeClr val="accent1"/>
              </a:solidFill>
            </a:endParaRPr>
          </a:p>
          <a:p>
            <a:endParaRPr lang="zh-CN" altLang="en-US" sz="2000">
              <a:solidFill>
                <a:schemeClr val="accent1"/>
              </a:solidFill>
            </a:endParaRPr>
          </a:p>
          <a:p>
            <a:endParaRPr lang="zh-CN" altLang="en-US" sz="2000">
              <a:solidFill>
                <a:schemeClr val="accent1"/>
              </a:solidFill>
            </a:endParaRPr>
          </a:p>
          <a:p>
            <a:endParaRPr lang="zh-CN" altLang="en-US" sz="2000">
              <a:solidFill>
                <a:schemeClr val="accent1"/>
              </a:solidFill>
            </a:endParaRPr>
          </a:p>
          <a:p>
            <a:endParaRPr lang="zh-CN" altLang="en-US" sz="2000">
              <a:solidFill>
                <a:schemeClr val="accent1"/>
              </a:solidFill>
            </a:endParaRPr>
          </a:p>
          <a:p>
            <a:endParaRPr lang="zh-CN" altLang="en-US" sz="2000">
              <a:solidFill>
                <a:schemeClr val="accent1"/>
              </a:solidFill>
            </a:endParaRPr>
          </a:p>
          <a:p>
            <a:endParaRPr lang="zh-CN" altLang="en-US" sz="200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chemeClr val="accent1"/>
                </a:solidFill>
                <a:sym typeface="+mn-ea"/>
              </a:rPr>
              <a:t>T -type diagrams</a:t>
            </a:r>
            <a:r>
              <a:rPr lang="en-US" altLang="zh-CN" sz="2000">
                <a:solidFill>
                  <a:schemeClr val="accent1"/>
                </a:solidFill>
                <a:sym typeface="+mn-ea"/>
              </a:rPr>
              <a:t> </a:t>
            </a:r>
            <a:endParaRPr lang="en-US" altLang="zh-CN" sz="2000">
              <a:solidFill>
                <a:schemeClr val="accent1"/>
              </a:solidFill>
              <a:sym typeface="+mn-ea"/>
            </a:endParaRPr>
          </a:p>
          <a:p>
            <a:pPr>
              <a:buFont typeface="Arial" panose="020B0604020202020204" pitchFamily="34" charset="0"/>
            </a:pPr>
            <a:r>
              <a:rPr lang="en-US" altLang="zh-CN" sz="2000">
                <a:solidFill>
                  <a:schemeClr val="accent1"/>
                </a:solidFill>
                <a:sym typeface="+mn-ea"/>
              </a:rPr>
              <a:t>    dominant</a:t>
            </a:r>
            <a:r>
              <a:rPr lang="en-US" altLang="zh-CN" sz="2000">
                <a:sym typeface="+mn-ea"/>
              </a:rPr>
              <a:t> </a:t>
            </a:r>
            <a:r>
              <a:rPr lang="en-US" altLang="zh-CN" sz="2000">
                <a:solidFill>
                  <a:srgbClr val="FF0000"/>
                </a:solidFill>
                <a:sym typeface="+mn-ea"/>
              </a:rPr>
              <a:t>(&gt;90%)</a:t>
            </a:r>
            <a:endParaRPr lang="en-US" altLang="zh-CN" sz="2000">
              <a:solidFill>
                <a:srgbClr val="FF0000"/>
              </a:solidFill>
              <a:sym typeface="+mn-ea"/>
            </a:endParaRPr>
          </a:p>
          <a:p>
            <a:pPr>
              <a:buFont typeface="Arial" panose="020B0604020202020204" pitchFamily="34" charset="0"/>
            </a:pPr>
            <a:endParaRPr lang="en-US" altLang="zh-CN" sz="2000">
              <a:solidFill>
                <a:srgbClr val="FF0000"/>
              </a:solidFill>
              <a:sym typeface="+mn-ea"/>
            </a:endParaRPr>
          </a:p>
          <a:p>
            <a:pPr>
              <a:buFont typeface="Arial" panose="020B0604020202020204" pitchFamily="34" charset="0"/>
            </a:pPr>
            <a:endParaRPr lang="en-US" altLang="zh-CN" sz="200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chemeClr val="accent1"/>
                </a:solidFill>
                <a:sym typeface="+mn-ea"/>
              </a:rPr>
              <a:t>hierarchy pattern</a:t>
            </a:r>
            <a:r>
              <a:rPr lang="en-US" altLang="zh-CN" sz="2000">
                <a:solidFill>
                  <a:schemeClr val="accent1"/>
                </a:solidFill>
                <a:sym typeface="+mn-ea"/>
              </a:rPr>
              <a:t>:</a:t>
            </a:r>
            <a:endParaRPr lang="zh-CN" altLang="en-US" sz="2000"/>
          </a:p>
          <a:p>
            <a:r>
              <a:rPr lang="en-US" altLang="zh-CN" sz="2000">
                <a:solidFill>
                  <a:srgbClr val="FF0000"/>
                </a:solidFill>
                <a:sym typeface="+mn-ea"/>
              </a:rPr>
              <a:t>     T&gt;C&gt;G&gt;E&gt;B</a:t>
            </a:r>
            <a:endParaRPr lang="zh-CN" altLang="en-US" sz="2000">
              <a:solidFill>
                <a:schemeClr val="accent1"/>
              </a:solidFill>
            </a:endParaRPr>
          </a:p>
          <a:p>
            <a:endParaRPr lang="zh-CN" altLang="en-US" sz="2000">
              <a:solidFill>
                <a:schemeClr val="accent1"/>
              </a:solidFill>
            </a:endParaRPr>
          </a:p>
          <a:p>
            <a:endParaRPr lang="zh-CN" altLang="en-US" sz="2000">
              <a:solidFill>
                <a:schemeClr val="accent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86435" y="609600"/>
            <a:ext cx="534352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/>
              <a:t>2. The </a:t>
            </a:r>
            <a:r>
              <a:rPr lang="en-US" altLang="zh-CN" sz="2800" b="1">
                <a:sym typeface="+mn-ea"/>
              </a:rPr>
              <a:t>Invariant amplitudes</a:t>
            </a:r>
            <a:endParaRPr lang="en-US" altLang="zh-CN" sz="2800" b="1"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3420" y="1916430"/>
            <a:ext cx="8028305" cy="6604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7580" y="1131570"/>
            <a:ext cx="4688840" cy="4540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" y="2743200"/>
            <a:ext cx="7963535" cy="4000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0065" y="3124200"/>
            <a:ext cx="5596890" cy="301053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3055" y="755015"/>
            <a:ext cx="1257300" cy="2603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838200" y="762000"/>
                <a:ext cx="7585075" cy="531368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t">
                <a:spAutoFit/>
              </a:bodyPr>
              <a:p>
                <a:endParaRPr lang="en-US" altLang="zh-CN" sz="2000">
                  <a:solidFill>
                    <a:schemeClr val="accent1"/>
                  </a:solidFill>
                </a:endParaRPr>
              </a:p>
              <a:p>
                <a:endParaRPr lang="en-US" altLang="zh-CN" sz="2000">
                  <a:solidFill>
                    <a:schemeClr val="accent1"/>
                  </a:solidFill>
                </a:endParaRPr>
              </a:p>
              <a:p>
                <a:endParaRPr lang="en-US" altLang="zh-CN" sz="2000">
                  <a:solidFill>
                    <a:schemeClr val="accent1"/>
                  </a:solidFill>
                </a:endParaRPr>
              </a:p>
              <a:p>
                <a:endParaRPr lang="en-US" altLang="zh-CN" sz="2000">
                  <a:solidFill>
                    <a:schemeClr val="accent1"/>
                  </a:solidFill>
                </a:endParaRPr>
              </a:p>
              <a:p>
                <a:endParaRPr lang="en-US" altLang="zh-CN" sz="2000">
                  <a:solidFill>
                    <a:schemeClr val="accent1"/>
                  </a:solidFill>
                </a:endParaRPr>
              </a:p>
              <a:p>
                <a:endParaRPr lang="en-US" altLang="zh-CN" sz="2000">
                  <a:solidFill>
                    <a:schemeClr val="accent1"/>
                  </a:solidFill>
                </a:endParaRPr>
              </a:p>
              <a:p>
                <a:endParaRPr lang="en-US" altLang="zh-CN" sz="2000">
                  <a:solidFill>
                    <a:schemeClr val="accent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>
                    <a:solidFill>
                      <a:schemeClr val="accent1"/>
                    </a:solidFill>
                  </a:rPr>
                  <a:t>T</a:t>
                </a:r>
                <a:r>
                  <a:rPr lang="zh-CN" altLang="en-US" sz="2000">
                    <a:solidFill>
                      <a:schemeClr val="accent1"/>
                    </a:solidFill>
                  </a:rPr>
                  <a:t>he factorizable contributions dominate</a:t>
                </a:r>
                <a:r>
                  <a:rPr lang="en-US" altLang="zh-CN" sz="2000">
                    <a:solidFill>
                      <a:schemeClr val="accent1"/>
                    </a:solidFill>
                  </a:rPr>
                  <a:t> </a:t>
                </a:r>
                <a:r>
                  <a:rPr lang="zh-CN" altLang="en-US" sz="2000">
                    <a:solidFill>
                      <a:schemeClr val="accent1"/>
                    </a:solidFill>
                  </a:rPr>
                  <a:t>over the nonfactorizable ones</a:t>
                </a:r>
                <a:r>
                  <a:rPr lang="en-US" altLang="zh-CN" sz="2000">
                    <a:solidFill>
                      <a:schemeClr val="accent1"/>
                    </a:solidFill>
                  </a:rPr>
                  <a:t>.</a:t>
                </a:r>
                <a:endParaRPr lang="en-US" altLang="zh-CN" sz="2000">
                  <a:solidFill>
                    <a:schemeClr val="accent1"/>
                  </a:solidFill>
                </a:endParaRPr>
              </a:p>
              <a:p>
                <a:endParaRPr lang="en-US" altLang="zh-CN" sz="2000">
                  <a:solidFill>
                    <a:schemeClr val="accent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>
                    <a:solidFill>
                      <a:schemeClr val="accent6"/>
                    </a:solidFill>
                    <a:sym typeface="+mn-ea"/>
                  </a:rPr>
                  <a:t>The </a:t>
                </a:r>
                <a:r>
                  <a:rPr lang="zh-CN" altLang="en-US" sz="2000">
                    <a:solidFill>
                      <a:schemeClr val="accent6"/>
                    </a:solidFill>
                    <a:sym typeface="+mn-ea"/>
                  </a:rPr>
                  <a:t>T</a:t>
                </a:r>
                <a:r>
                  <a:rPr lang="en-US" altLang="zh-CN" sz="2000">
                    <a:solidFill>
                      <a:schemeClr val="accent6"/>
                    </a:solidFill>
                    <a:sym typeface="+mn-ea"/>
                  </a:rPr>
                  <a:t>_</a:t>
                </a:r>
                <a:r>
                  <a:rPr lang="zh-CN" altLang="en-US" sz="2000">
                    <a:solidFill>
                      <a:schemeClr val="accent6"/>
                    </a:solidFill>
                    <a:sym typeface="+mn-ea"/>
                  </a:rPr>
                  <a:t>b4 and T</a:t>
                </a:r>
                <a:r>
                  <a:rPr lang="en-US" altLang="zh-CN" sz="2000">
                    <a:solidFill>
                      <a:schemeClr val="accent6"/>
                    </a:solidFill>
                    <a:sym typeface="+mn-ea"/>
                  </a:rPr>
                  <a:t>_</a:t>
                </a:r>
                <a:r>
                  <a:rPr lang="zh-CN" altLang="en-US" sz="2000">
                    <a:solidFill>
                      <a:schemeClr val="accent6"/>
                    </a:solidFill>
                    <a:sym typeface="+mn-ea"/>
                  </a:rPr>
                  <a:t>b5 play the most significant role</a:t>
                </a:r>
                <a:r>
                  <a:rPr lang="en-US" altLang="zh-CN" sz="2000">
                    <a:solidFill>
                      <a:schemeClr val="accent6"/>
                    </a:solidFill>
                    <a:sym typeface="+mn-ea"/>
                  </a:rPr>
                  <a:t>. </a:t>
                </a:r>
                <a:endParaRPr lang="en-US" altLang="zh-CN" sz="2000">
                  <a:solidFill>
                    <a:schemeClr val="accent6"/>
                  </a:solidFill>
                  <a:sym typeface="+mn-ea"/>
                </a:endParaRPr>
              </a:p>
              <a:p>
                <a:pPr>
                  <a:buFont typeface="Arial" panose="020B0604020202020204" pitchFamily="34" charset="0"/>
                </a:pPr>
                <a:endParaRPr lang="en-US" altLang="zh-CN" sz="2000" i="1">
                  <a:solidFill>
                    <a:schemeClr val="accent6"/>
                  </a:solidFill>
                  <a:latin typeface="Cambria Math" panose="02040503050406030204" pitchFamily="18" charset="0"/>
                  <a:cs typeface="Cambria Math" panose="02040503050406030204" pitchFamily="18" charset="0"/>
                  <a:sym typeface="+mn-ea"/>
                </a:endParaRPr>
              </a:p>
              <a:p>
                <a:pPr>
                  <a:buFont typeface="Arial" panose="020B0604020202020204" pitchFamily="34" charset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altLang="zh-CN" sz="20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sz="20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∼</m:t>
                      </m:r>
                      <m:r>
                        <a:rPr lang="en-US" altLang="zh-CN" sz="20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1</m:t>
                      </m:r>
                      <m:r>
                        <a:rPr lang="en-US" altLang="zh-CN" sz="20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CN" sz="20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altLang="zh-CN" sz="20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sz="20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CN" sz="20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altLang="zh-CN" sz="20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0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sz="20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0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  <a:sym typeface="+mn-ea"/>
                        </a:rPr>
                        <m:t>,      </m:t>
                      </m:r>
                      <m:r>
                        <a:rPr lang="en-US" altLang="zh-CN" sz="2000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  <a:sym typeface="+mn-ea"/>
                        </a:rPr>
                        <m:t>    </m:t>
                      </m:r>
                      <m:r>
                        <a:rPr lang="en-US" altLang="zh-CN" sz="20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  <a:sym typeface="+mn-ea"/>
                        </a:rPr>
                        <m:t> </m:t>
                      </m:r>
                      <m:r>
                        <a:rPr lang="en-US" altLang="zh-CN" sz="20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  <a:sym typeface="+mn-ea"/>
                        </a:rPr>
                        <m:t>𝑚</m:t>
                      </m:r>
                      <m:r>
                        <a:rPr lang="en-US" altLang="zh-CN" sz="20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  <a:sym typeface="+mn-ea"/>
                        </a:rPr>
                        <m:t>−</m:t>
                      </m:r>
                      <m:sSub>
                        <m:sSubPr>
                          <m:ctrlPr>
                            <a:rPr lang="en-US" altLang="zh-CN" sz="20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  <m:t>𝑐</m:t>
                          </m:r>
                        </m:sub>
                      </m:sSub>
                      <m:r>
                        <a:rPr lang="en-US" altLang="zh-CN" sz="20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  <a:sym typeface="+mn-ea"/>
                        </a:rPr>
                        <m:t>~</m:t>
                      </m:r>
                      <m:r>
                        <a:rPr lang="en-US" altLang="zh-CN" sz="20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  <a:sym typeface="+mn-ea"/>
                        </a:rPr>
                        <m:t>1</m:t>
                      </m:r>
                      <m:r>
                        <a:rPr lang="en-US" altLang="zh-CN" sz="20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  <a:sym typeface="+mn-ea"/>
                        </a:rPr>
                        <m:t> </m:t>
                      </m:r>
                      <m:r>
                        <a:rPr lang="en-US" altLang="zh-CN" sz="20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  <a:sym typeface="+mn-ea"/>
                        </a:rPr>
                        <m:t>𝐺𝑒𝑉</m:t>
                      </m:r>
                    </m:oMath>
                  </m:oMathPara>
                </a14:m>
                <a:endParaRPr lang="zh-CN" altLang="en-US" sz="2000">
                  <a:solidFill>
                    <a:schemeClr val="accent3"/>
                  </a:solidFill>
                  <a:sym typeface="+mn-ea"/>
                </a:endParaRPr>
              </a:p>
              <a:p>
                <a:endParaRPr lang="zh-CN" altLang="en-US" sz="2000">
                  <a:sym typeface="+mn-ea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>
                    <a:sym typeface="+mn-ea"/>
                  </a:rPr>
                  <a:t>O</a:t>
                </a:r>
                <a:r>
                  <a:rPr lang="zh-CN" altLang="en-US" sz="2000">
                    <a:sym typeface="+mn-ea"/>
                  </a:rPr>
                  <a:t>n shell in the large transverse momentum region.</a:t>
                </a:r>
                <a:endParaRPr lang="zh-CN" altLang="en-US" sz="2000"/>
              </a:p>
              <a:p>
                <a:endParaRPr lang="zh-CN" altLang="en-US" sz="2000"/>
              </a:p>
              <a:p>
                <a:endParaRPr lang="en-US" altLang="zh-CN" sz="200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762000"/>
                <a:ext cx="7585075" cy="5313680"/>
              </a:xfrm>
              <a:prstGeom prst="rect">
                <a:avLst/>
              </a:prstGeom>
              <a:blipFill rotWithShape="1">
                <a:blip r:embed="rId1"/>
                <a:stretch>
                  <a:fillRect l="-109" t="-155" r="-100" b="-143"/>
                </a:stretch>
              </a:blip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815" y="838200"/>
            <a:ext cx="7278370" cy="19488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838200" y="977900"/>
            <a:ext cx="7507605" cy="538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accent6"/>
                </a:solidFill>
              </a:rPr>
              <a:t>O</a:t>
            </a:r>
            <a:r>
              <a:rPr lang="zh-CN" altLang="en-US" sz="2000">
                <a:solidFill>
                  <a:schemeClr val="accent6"/>
                </a:solidFill>
              </a:rPr>
              <a:t>ur results are </a:t>
            </a:r>
            <a:r>
              <a:rPr lang="en-US" altLang="zh-CN" sz="2000">
                <a:solidFill>
                  <a:schemeClr val="accent6"/>
                </a:solidFill>
              </a:rPr>
              <a:t>generally </a:t>
            </a:r>
            <a:r>
              <a:rPr lang="zh-CN" altLang="en-US" sz="2000">
                <a:solidFill>
                  <a:schemeClr val="accent6"/>
                </a:solidFill>
              </a:rPr>
              <a:t>larger than other theoretical predictions due to the involved important nonfactorizable</a:t>
            </a:r>
            <a:r>
              <a:rPr lang="en-US" altLang="zh-CN" sz="2000">
                <a:solidFill>
                  <a:schemeClr val="accent6"/>
                </a:solidFill>
              </a:rPr>
              <a:t> </a:t>
            </a:r>
            <a:r>
              <a:rPr lang="zh-CN" altLang="en-US" sz="2000">
                <a:solidFill>
                  <a:schemeClr val="accent6"/>
                </a:solidFill>
              </a:rPr>
              <a:t>effects.</a:t>
            </a:r>
            <a:endParaRPr lang="zh-CN" altLang="en-US" sz="2000">
              <a:solidFill>
                <a:schemeClr val="accent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accent1"/>
                </a:solidFill>
              </a:rPr>
              <a:t>Without the NF, our results </a:t>
            </a:r>
            <a:r>
              <a:rPr lang="zh-CN" altLang="en-US" sz="2000">
                <a:solidFill>
                  <a:schemeClr val="accent1"/>
                </a:solidFill>
              </a:rPr>
              <a:t>will be reduced to</a:t>
            </a:r>
            <a:r>
              <a:rPr lang="en-US" altLang="zh-CN" sz="2000">
                <a:solidFill>
                  <a:schemeClr val="accent1"/>
                </a:solidFill>
              </a:rPr>
              <a:t>                and </a:t>
            </a:r>
            <a:endParaRPr lang="zh-CN" altLang="en-US" sz="200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/>
              <a:t>The nonfactorizable contributions can enhance the branching</a:t>
            </a:r>
            <a:r>
              <a:rPr lang="en-US" altLang="zh-CN" sz="2000"/>
              <a:t> </a:t>
            </a:r>
            <a:r>
              <a:rPr lang="zh-CN" altLang="en-US" sz="2000"/>
              <a:t>ratios by about 30%</a:t>
            </a:r>
            <a:r>
              <a:rPr lang="en-US" altLang="zh-CN" sz="2000"/>
              <a:t>.</a:t>
            </a:r>
            <a:endParaRPr lang="en-US" altLang="zh-CN" sz="2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rgbClr val="00B050"/>
                </a:solidFill>
              </a:rPr>
              <a:t>All the predicted asymmetry parameters are nearly -1.</a:t>
            </a:r>
            <a:endParaRPr lang="en-US" altLang="zh-CN" sz="200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>
              <a:solidFill>
                <a:srgbClr val="00B050"/>
              </a:solidFill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>
                <a:sym typeface="+mn-ea"/>
              </a:rPr>
              <a:t>The ratio</a:t>
            </a:r>
            <a:r>
              <a:rPr lang="en-US" altLang="zh-CN" sz="2000">
                <a:sym typeface="+mn-ea"/>
              </a:rPr>
              <a:t>                                   =0.071 is </a:t>
            </a:r>
            <a:r>
              <a:rPr lang="zh-CN" altLang="en-US" sz="2000">
                <a:sym typeface="+mn-ea"/>
              </a:rPr>
              <a:t>compatible with</a:t>
            </a:r>
            <a:r>
              <a:rPr lang="en-US" altLang="zh-CN" sz="2000">
                <a:sym typeface="+mn-ea"/>
              </a:rPr>
              <a:t> the LHCb </a:t>
            </a:r>
            <a:endParaRPr lang="en-US" altLang="zh-CN" sz="2000"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>
              <a:sym typeface="+mn-ea"/>
            </a:endParaRPr>
          </a:p>
          <a:p>
            <a:pPr>
              <a:buFont typeface="Arial" panose="020B0604020202020204" pitchFamily="34" charset="0"/>
            </a:pPr>
            <a:r>
              <a:rPr lang="en-US" altLang="zh-CN" sz="2000">
                <a:sym typeface="+mn-ea"/>
              </a:rPr>
              <a:t>     measurement</a:t>
            </a:r>
            <a:endParaRPr lang="en-US" altLang="zh-CN" sz="2000">
              <a:solidFill>
                <a:srgbClr val="00B05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320" y="1524000"/>
            <a:ext cx="7325360" cy="14103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981200"/>
            <a:ext cx="514350" cy="2730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590800"/>
            <a:ext cx="311150" cy="2159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3886200"/>
            <a:ext cx="920750" cy="2349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5350" y="3886200"/>
            <a:ext cx="920750" cy="23495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3200" y="5943600"/>
            <a:ext cx="2715895" cy="29718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0600" y="977900"/>
            <a:ext cx="3695700" cy="5397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29200" y="990600"/>
            <a:ext cx="3136900" cy="558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14600" y="5257800"/>
            <a:ext cx="1701800" cy="50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矩形 4"/>
              <p:cNvSpPr/>
              <p:nvPr/>
            </p:nvSpPr>
            <p:spPr>
              <a:xfrm>
                <a:off x="762000" y="990600"/>
                <a:ext cx="7942580" cy="5024755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285750" marR="0" lvl="0" indent="-2857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u"/>
                  <a:defRPr/>
                </a:pPr>
                <a:r>
                  <a:rPr kumimoji="0" lang="en-US" altLang="zh-CN" sz="2000" b="1" i="0" u="none" strike="noStrike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+mn-ea"/>
                  </a:rPr>
                  <a:t>We have performed a systematic analysis of the color allowed baryonic decays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000" b="1" i="1" u="none" strike="noStrike" cap="none" spc="0" normalizeH="0" baseline="0" noProof="0" dirty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zh-CN" sz="2000" b="1" i="1" u="none" strike="noStrike" cap="none" spc="0" normalizeH="0" baseline="0" noProof="0" dirty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𝜦</m:t>
                        </m:r>
                      </m:e>
                      <m:sub>
                        <m:r>
                          <a:rPr kumimoji="0" lang="en-US" altLang="zh-CN" sz="2000" b="1" i="1" u="none" strike="noStrike" cap="none" spc="0" normalizeH="0" baseline="0" noProof="0" dirty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𝒃</m:t>
                        </m:r>
                      </m:sub>
                    </m:sSub>
                    <m:sSub>
                      <m:sSubPr>
                        <m:ctrlPr>
                          <a:rPr kumimoji="0" lang="en-US" altLang="zh-CN" sz="2000" b="1" i="1" u="none" strike="noStrike" cap="none" spc="0" normalizeH="0" baseline="0" noProof="0" dirty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zh-CN" sz="2000" b="1" i="1" u="none" strike="noStrike" cap="none" spc="0" normalizeH="0" baseline="0" noProof="0" dirty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→</m:t>
                        </m:r>
                        <m:r>
                          <a:rPr kumimoji="0" lang="en-US" altLang="zh-CN" sz="2000" b="1" i="1" u="none" strike="noStrike" cap="none" spc="0" normalizeH="0" baseline="0" noProof="0" dirty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𝜦</m:t>
                        </m:r>
                      </m:e>
                      <m:sub>
                        <m:r>
                          <a:rPr kumimoji="0" lang="en-US" altLang="zh-CN" sz="2000" b="1" i="1" u="none" strike="noStrike" cap="none" spc="0" normalizeH="0" baseline="0" noProof="0" dirty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kumimoji="0" lang="en-US" altLang="zh-CN" sz="2000" b="1" i="1" u="none" strike="noStrike" cap="none" spc="0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𝝅</m:t>
                    </m:r>
                    <m:sSub>
                      <m:sSubPr>
                        <m:ctrlPr>
                          <a:rPr kumimoji="0" lang="en-US" altLang="zh-CN" sz="2000" b="1" i="1" u="none" strike="noStrike" cap="none" spc="0" normalizeH="0" baseline="0" noProof="0" dirty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zh-CN" sz="2000" b="1" i="1" u="none" strike="noStrike" cap="none" spc="0" normalizeH="0" baseline="0" noProof="0" dirty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,</m:t>
                        </m:r>
                        <m:r>
                          <a:rPr kumimoji="0" lang="en-US" altLang="zh-CN" sz="2000" b="1" i="1" u="none" strike="noStrike" cap="none" spc="0" normalizeH="0" baseline="0" noProof="0" dirty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𝜦</m:t>
                        </m:r>
                      </m:e>
                      <m:sub>
                        <m:r>
                          <a:rPr kumimoji="0" lang="en-US" altLang="zh-CN" sz="2000" b="1" i="1" u="none" strike="noStrike" cap="none" spc="0" normalizeH="0" baseline="0" noProof="0" dirty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kumimoji="0" lang="en-US" altLang="zh-CN" sz="2000" b="1" i="1" u="none" strike="noStrike" cap="none" spc="0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kumimoji="0" lang="en-US" altLang="zh-CN" sz="2000" b="1" i="0" u="none" strike="noStrike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+mn-ea"/>
                  </a:rPr>
                  <a:t>.</a:t>
                </a:r>
                <a:endParaRPr kumimoji="0" lang="en-US" altLang="zh-CN" sz="2000" b="1" i="0" u="none" strike="noStrike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ea"/>
                </a:endParaRPr>
              </a:p>
              <a:p>
                <a:pPr marL="285750" marR="0" lvl="0" indent="-2857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u"/>
                  <a:defRPr/>
                </a:pPr>
                <a:r>
                  <a:rPr kumimoji="0" lang="en-US" altLang="zh-CN" sz="2000" b="1" i="0" u="none" strike="noStrike" cap="none" spc="0" normalizeH="0" baseline="0" noProof="0" dirty="0">
                    <a:ln>
                      <a:noFill/>
                    </a:ln>
                    <a:gradFill>
                      <a:gsLst>
                        <a:gs pos="0">
                          <a:srgbClr val="14CD68"/>
                        </a:gs>
                        <a:gs pos="100000">
                          <a:srgbClr val="0B6E38"/>
                        </a:gs>
                      </a:gsLst>
                      <a:lin scaled="0"/>
                    </a:gradFill>
                    <a:effectLst/>
                    <a:uLnTx/>
                    <a:uFillTx/>
                    <a:latin typeface="+mn-ea"/>
                  </a:rPr>
                  <a:t>All the possible Feynman diagrams can be classified into five topological types, namely </a:t>
                </a:r>
                <a:r>
                  <a:rPr kumimoji="0" lang="en-US" altLang="zh-CN" sz="2000" b="1" i="0" u="none" strike="noStrike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ea"/>
                  </a:rPr>
                  <a:t>T</a:t>
                </a:r>
                <a:r>
                  <a:rPr kumimoji="0" lang="en-US" altLang="zh-CN" sz="2000" b="1" i="0" u="none" strike="noStrike" cap="none" spc="0" normalizeH="0" baseline="0" noProof="0" dirty="0">
                    <a:ln>
                      <a:noFill/>
                    </a:ln>
                    <a:gradFill>
                      <a:gsLst>
                        <a:gs pos="0">
                          <a:srgbClr val="14CD68"/>
                        </a:gs>
                        <a:gs pos="100000">
                          <a:srgbClr val="0B6E38"/>
                        </a:gs>
                      </a:gsLst>
                      <a:lin scaled="0"/>
                    </a:gradFill>
                    <a:effectLst/>
                    <a:uLnTx/>
                    <a:uFillTx/>
                    <a:latin typeface="+mn-ea"/>
                  </a:rPr>
                  <a:t> , C, E, B, and G.</a:t>
                </a:r>
                <a:endParaRPr kumimoji="0" lang="en-US" altLang="zh-CN" sz="2000" b="1" i="0" u="none" strike="noStrike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14CD68"/>
                      </a:gs>
                      <a:gs pos="100000">
                        <a:srgbClr val="0B6E38"/>
                      </a:gs>
                    </a:gsLst>
                    <a:lin scaled="0"/>
                  </a:gradFill>
                  <a:effectLst/>
                  <a:uLnTx/>
                  <a:uFillTx/>
                  <a:latin typeface="+mn-ea"/>
                </a:endParaRPr>
              </a:p>
              <a:p>
                <a:pPr marL="285750" marR="0" lvl="0" indent="-2857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u"/>
                  <a:defRPr/>
                </a:pPr>
                <a:r>
                  <a:rPr kumimoji="0" lang="en-US" altLang="zh-CN" sz="2000" b="1" i="0" u="none" strike="noStrike" cap="none" spc="0" normalizeH="0" baseline="0" noProof="0" dirty="0">
                    <a:ln>
                      <a:noFill/>
                    </a:ln>
                    <a:solidFill>
                      <a:schemeClr val="accent5"/>
                    </a:solidFill>
                    <a:effectLst/>
                    <a:uLnTx/>
                    <a:uFillTx/>
                    <a:latin typeface="+mn-ea"/>
                  </a:rPr>
                  <a:t>The nonfactorizable contributions are important and cannot be ignored.</a:t>
                </a:r>
                <a:endParaRPr kumimoji="0" lang="en-US" altLang="zh-CN" sz="2000" b="1" i="0" u="none" strike="noStrike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+mn-ea"/>
                </a:endParaRPr>
              </a:p>
              <a:p>
                <a:pPr marL="342900" marR="0" lvl="0" indent="-34290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charset="0"/>
                  <a:buChar char="u"/>
                  <a:defRPr/>
                </a:pPr>
                <a:r>
                  <a:rPr lang="en-US" altLang="zh-CN" sz="2000" b="1" noProof="0" dirty="0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  <a:latin typeface="+mn-ea"/>
                    <a:sym typeface="+mn-ea"/>
                  </a:rPr>
                  <a:t>The nonzero mass difference could numerically enhance the</a:t>
                </a:r>
                <a:endParaRPr kumimoji="0" lang="en-US" altLang="zh-CN" sz="2000" b="1" i="0" u="none" strike="noStrike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+mn-ea"/>
                </a:endParaRPr>
              </a:p>
              <a:p>
                <a:pPr marR="0" lvl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charset="0"/>
                  <a:defRPr/>
                </a:pPr>
                <a:r>
                  <a:rPr lang="en-US" altLang="zh-CN" sz="2000" b="1" noProof="0" dirty="0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  <a:latin typeface="+mn-ea"/>
                    <a:sym typeface="+mn-ea"/>
                  </a:rPr>
                  <a:t>   branching ratios of the two-body decay and improve</a:t>
                </a:r>
                <a:endParaRPr lang="en-US" altLang="zh-CN" sz="2000" b="1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+mn-ea"/>
                  <a:sym typeface="+mn-ea"/>
                </a:endParaRPr>
              </a:p>
              <a:p>
                <a:pPr marR="0" lvl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charset="0"/>
                  <a:defRPr/>
                </a:pPr>
                <a:r>
                  <a:rPr lang="en-US" altLang="zh-CN" sz="2000" b="1" noProof="0" dirty="0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  <a:latin typeface="+mn-ea"/>
                    <a:sym typeface="+mn-ea"/>
                  </a:rPr>
                  <a:t>   comparison with experiments.</a:t>
                </a:r>
                <a:endParaRPr kumimoji="0" lang="en-US" altLang="zh-CN" sz="2000" b="1" i="0" u="none" strike="noStrike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+mn-ea"/>
                </a:endParaRPr>
              </a:p>
              <a:p>
                <a:pPr marL="342900" marR="0" lvl="0" indent="-34290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charset="0"/>
                  <a:buChar char="u"/>
                  <a:defRPr/>
                </a:pPr>
                <a:r>
                  <a:rPr kumimoji="0" lang="en-US" altLang="zh-CN" sz="2000" b="1" i="0" u="none" strike="noStrike" cap="none" spc="0" normalizeH="0" baseline="0" noProof="0" dirty="0">
                    <a:ln>
                      <a:noFill/>
                    </a:ln>
                    <a:gradFill>
                      <a:gsLst>
                        <a:gs pos="0">
                          <a:srgbClr val="14CD68"/>
                        </a:gs>
                        <a:gs pos="100000">
                          <a:srgbClr val="035C7D"/>
                        </a:gs>
                      </a:gsLst>
                      <a:lin scaled="0"/>
                    </a:gradFill>
                    <a:effectLst/>
                    <a:uLnTx/>
                    <a:uFillTx/>
                    <a:latin typeface="+mn-ea"/>
                  </a:rPr>
                  <a:t>The asymmetry parameter is predicted to be -1.</a:t>
                </a:r>
                <a:endParaRPr kumimoji="0" lang="en-US" altLang="zh-CN" sz="2000" b="1" i="0" u="none" strike="noStrike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14CD68"/>
                      </a:gs>
                      <a:gs pos="100000">
                        <a:srgbClr val="035C7D"/>
                      </a:gs>
                    </a:gsLst>
                    <a:lin scaled="0"/>
                  </a:gradFill>
                  <a:effectLst/>
                  <a:uLnTx/>
                  <a:uFillTx/>
                  <a:latin typeface="+mn-ea"/>
                </a:endParaRPr>
              </a:p>
              <a:p>
                <a:pPr marL="342900" marR="0" lvl="0" indent="-34290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charset="0"/>
                  <a:buChar char="u"/>
                  <a:defRPr/>
                </a:pPr>
                <a:r>
                  <a:rPr lang="en-US" altLang="zh-CN" sz="2000" b="1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+mn-ea"/>
                    <a:sym typeface="+mn-ea"/>
                  </a:rPr>
                  <a:t>The branching ratios suffer a large theoretical uncertainties from the baryon LCDAs.</a:t>
                </a:r>
                <a:endParaRPr kumimoji="0" lang="en-US" altLang="zh-CN" sz="2000" b="1" i="0" u="none" strike="noStrike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ea"/>
                </a:endParaRPr>
              </a:p>
              <a:p>
                <a:pPr marL="342900" marR="0" lvl="0" indent="-34290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charset="0"/>
                  <a:buChar char="u"/>
                  <a:defRPr/>
                </a:pPr>
                <a:r>
                  <a:rPr kumimoji="0" lang="en-US" altLang="zh-CN" sz="2000" b="1" i="0" u="none" strike="noStrike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+mn-ea"/>
                  </a:rPr>
                  <a:t>Since only the tree operator contributes to the decays, the direct CP asymmetries are absent naturally.</a:t>
                </a:r>
                <a:endParaRPr kumimoji="0" lang="en-US" altLang="zh-CN" sz="2000" b="1" i="0" u="none" strike="noStrike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+mn-ea"/>
                </a:endParaRPr>
              </a:p>
              <a:p>
                <a:pPr marL="342900" marR="0" lvl="0" indent="-34290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charset="0"/>
                  <a:buChar char="u"/>
                  <a:defRPr/>
                </a:pPr>
                <a:r>
                  <a:rPr kumimoji="0" lang="en-US" altLang="zh-CN" sz="2000" b="1" i="0" u="none" strike="noStrike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ea"/>
                  </a:rPr>
                  <a:t>It is worthy to explore another two charmful nonleptonic decays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000" b="1" i="1" u="none" strike="noStrike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zh-CN" sz="2000" b="1" i="1" u="none" strike="noStrike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𝜦</m:t>
                        </m:r>
                      </m:e>
                      <m:sub>
                        <m:r>
                          <a:rPr kumimoji="0" lang="en-US" altLang="zh-CN" sz="2000" b="1" i="1" u="none" strike="noStrike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𝒃</m:t>
                        </m:r>
                      </m:sub>
                    </m:sSub>
                    <m:sSub>
                      <m:sSubPr>
                        <m:ctrlPr>
                          <a:rPr kumimoji="0" lang="en-US" altLang="zh-CN" sz="2000" b="1" i="1" u="none" strike="noStrike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zh-CN" sz="2000" b="1" i="1" u="none" strike="noStrike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→</m:t>
                        </m:r>
                        <m:r>
                          <a:rPr kumimoji="0" lang="en-US" altLang="zh-CN" sz="2000" b="1" i="1" u="none" strike="noStrike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𝜦</m:t>
                        </m:r>
                      </m:e>
                      <m:sub>
                        <m:r>
                          <a:rPr kumimoji="0" lang="en-US" altLang="zh-CN" sz="2000" b="1" i="1" u="none" strike="noStrike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𝒄</m:t>
                        </m:r>
                      </m:sub>
                    </m:sSub>
                    <m:sSub>
                      <m:sSubPr>
                        <m:ctrlPr>
                          <a:rPr kumimoji="0" lang="en-US" altLang="zh-CN" sz="2000" b="1" i="1" u="none" strike="noStrike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zh-CN" sz="2000" b="1" i="1" u="none" strike="noStrike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kumimoji="0" lang="en-US" altLang="zh-CN" sz="2000" b="1" i="1" u="none" strike="noStrike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(</m:t>
                        </m:r>
                        <m:r>
                          <a:rPr kumimoji="0" lang="en-US" altLang="zh-CN" sz="2000" b="1" i="1" u="none" strike="noStrike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𝒔</m:t>
                        </m:r>
                        <m:r>
                          <a:rPr kumimoji="0" lang="en-US" altLang="zh-CN" sz="2000" b="1" i="1" u="none" strike="noStrike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kumimoji="0" lang="en-US" altLang="zh-CN" sz="2000" b="1" i="0" u="none" strike="noStrike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ea"/>
                  </a:rPr>
                  <a:t>.</a:t>
                </a:r>
                <a:endParaRPr kumimoji="0" lang="en-US" altLang="zh-CN" sz="2000" b="1" i="0" u="none" strike="noStrike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</mc:Choice>
        <mc:Fallback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990600"/>
                <a:ext cx="7942580" cy="5024755"/>
              </a:xfrm>
              <a:prstGeom prst="rect">
                <a:avLst/>
              </a:prstGeom>
              <a:blipFill rotWithShape="1">
                <a:blip r:embed="rId1"/>
                <a:stretch>
                  <a:fillRect l="-104" t="-164" r="-96" b="-152"/>
                </a:stretch>
              </a:blip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1"/>
          <p:cNvSpPr>
            <a:spLocks noGrp="1"/>
          </p:cNvSpPr>
          <p:nvPr/>
        </p:nvSpPr>
        <p:spPr>
          <a:xfrm>
            <a:off x="628650" y="153035"/>
            <a:ext cx="7886700" cy="969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all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Summary</a:t>
            </a:r>
            <a:endParaRPr kumimoji="0" lang="zh-CN" altLang="en-US" sz="3600" b="0" i="0" u="none" strike="noStrike" kern="1200" cap="all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68020" y="2514600"/>
            <a:ext cx="7620635" cy="9220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Thank you for attention!</a:t>
            </a:r>
            <a:endParaRPr kumimoji="0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文字方塊 2"/>
          <p:cNvSpPr txBox="1"/>
          <p:nvPr/>
        </p:nvSpPr>
        <p:spPr>
          <a:xfrm>
            <a:off x="2903538" y="3089275"/>
            <a:ext cx="3533775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TW" sz="3600" dirty="0">
                <a:latin typeface="Arial" panose="020B0604020202020204" pitchFamily="34" charset="0"/>
              </a:rPr>
              <a:t>Spare slides</a:t>
            </a:r>
            <a:endParaRPr lang="zh-TW" altLang="en-US" sz="3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6850" y="1371600"/>
            <a:ext cx="8781415" cy="479552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875" y="1066800"/>
            <a:ext cx="7588250" cy="438785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8350" y="1012825"/>
            <a:ext cx="7607300" cy="48323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1"/>
          <p:cNvSpPr>
            <a:spLocks noGrp="1"/>
          </p:cNvSpPr>
          <p:nvPr>
            <p:ph type="title"/>
          </p:nvPr>
        </p:nvSpPr>
        <p:spPr>
          <a:xfrm>
            <a:off x="685800" y="534035"/>
            <a:ext cx="4223385" cy="8032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all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Motivation</a:t>
            </a:r>
            <a:endParaRPr kumimoji="0" lang="en-US" altLang="zh-CN" sz="4000" b="1" i="0" u="none" strike="noStrike" kern="1200" cap="all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12"/>
              <p:cNvSpPr txBox="1"/>
              <p:nvPr/>
            </p:nvSpPr>
            <p:spPr>
              <a:xfrm>
                <a:off x="685800" y="1295400"/>
                <a:ext cx="7783195" cy="4709795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b="1" dirty="0">
                    <a:solidFill>
                      <a:schemeClr val="accent1"/>
                    </a:solidFill>
                    <a:latin typeface="等线" panose="02010600030101010101" pitchFamily="2" charset="-122"/>
                    <a:ea typeface="等线" panose="02010600030101010101" pitchFamily="2" charset="-122"/>
                    <a:sym typeface="+mn-ea"/>
                  </a:rPr>
                  <a:t>CP violation is an intriguing topic of high energy physics. </a:t>
                </a:r>
                <a:endParaRPr lang="en-US" altLang="zh-CN" sz="2000" b="1" dirty="0">
                  <a:solidFill>
                    <a:schemeClr val="accent1"/>
                  </a:solidFill>
                  <a:latin typeface="等线" panose="02010600030101010101" pitchFamily="2" charset="-122"/>
                  <a:ea typeface="等线" panose="02010600030101010101" pitchFamily="2" charset="-122"/>
                  <a:sym typeface="+mn-ea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000" b="1" dirty="0">
                  <a:solidFill>
                    <a:schemeClr val="accent1"/>
                  </a:solidFill>
                  <a:latin typeface="等线" panose="02010600030101010101" pitchFamily="2" charset="-122"/>
                  <a:ea typeface="等线" panose="02010600030101010101" pitchFamily="2" charset="-122"/>
                  <a:sym typeface="+mn-ea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b="1" dirty="0">
                    <a:solidFill>
                      <a:schemeClr val="accent4"/>
                    </a:solidFill>
                    <a:latin typeface="等线" panose="02010600030101010101" pitchFamily="2" charset="-122"/>
                    <a:ea typeface="等线" panose="02010600030101010101" pitchFamily="2" charset="-122"/>
                    <a:sym typeface="+mn-ea"/>
                  </a:rPr>
                  <a:t>It has been observed in K, D, and B mesons. However, no compelling evidence exists for CP violation in baryonic decays.</a:t>
                </a:r>
                <a:endParaRPr lang="en-US" altLang="zh-CN" sz="2000" b="1" dirty="0">
                  <a:solidFill>
                    <a:schemeClr val="accent4"/>
                  </a:solidFill>
                  <a:latin typeface="等线" panose="02010600030101010101" pitchFamily="2" charset="-122"/>
                  <a:ea typeface="等线" panose="02010600030101010101" pitchFamily="2" charset="-122"/>
                  <a:sym typeface="+mn-ea"/>
                </a:endParaRPr>
              </a:p>
              <a:p>
                <a:pPr>
                  <a:buFont typeface="Arial" panose="020B0604020202020204" pitchFamily="34" charset="0"/>
                </a:pPr>
                <a:r>
                  <a:rPr kumimoji="1" lang="en-US" altLang="zh-CN" sz="2000" dirty="0">
                    <a:sym typeface="+mn-ea"/>
                  </a:rPr>
                  <a:t>     </a:t>
                </a:r>
                <a:r>
                  <a:rPr lang="en-US" altLang="zh-CN" sz="2000" b="1" dirty="0">
                    <a:solidFill>
                      <a:schemeClr val="accent4"/>
                    </a:solidFill>
                    <a:latin typeface="等线" panose="02010600030101010101" pitchFamily="2" charset="-122"/>
                    <a:ea typeface="等线" panose="02010600030101010101" pitchFamily="2" charset="-122"/>
                    <a:sym typeface="+mn-ea"/>
                  </a:rPr>
                  <a:t>Evidence was reported by LHCb:</a:t>
                </a:r>
                <a:r>
                  <a:rPr lang="en-US" altLang="zh-CN" sz="2000" dirty="0">
                    <a:cs typeface="+mn-lt"/>
                    <a:sym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20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sz="20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zh-CN" sz="20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0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sSup>
                      <m:sSupPr>
                        <m:ctrlPr>
                          <a:rPr lang="en-US" altLang="zh-CN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0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0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0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2000" dirty="0">
                    <a:cs typeface="+mn-lt"/>
                    <a:sym typeface="+mn-ea"/>
                  </a:rPr>
                  <a:t> [3.3 sigma].</a:t>
                </a:r>
                <a:endParaRPr lang="en-US" altLang="zh-CN" sz="2000" dirty="0">
                  <a:cs typeface="+mn-lt"/>
                  <a:sym typeface="+mn-ea"/>
                </a:endParaRPr>
              </a:p>
              <a:p>
                <a:pPr>
                  <a:buFont typeface="Arial" panose="020B0604020202020204" pitchFamily="34" charset="0"/>
                </a:pPr>
                <a:endParaRPr lang="en-US" altLang="zh-CN" sz="2000" dirty="0">
                  <a:cs typeface="+mn-lt"/>
                  <a:sym typeface="+mn-ea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20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sz="20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zh-CN" sz="2000" b="1" dirty="0">
                    <a:solidFill>
                      <a:srgbClr val="FF0000"/>
                    </a:solidFill>
                    <a:latin typeface="等线" panose="02010600030101010101" pitchFamily="2" charset="-122"/>
                    <a:ea typeface="等线" panose="02010600030101010101" pitchFamily="2" charset="-122"/>
                    <a:sym typeface="+mn-ea"/>
                  </a:rPr>
                  <a:t> is the ground state of beauty baryons so it can only decay via weak interactions, 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等线" panose="02010600030101010101" pitchFamily="2" charset="-122"/>
                    <a:ea typeface="等线" panose="02010600030101010101" pitchFamily="2" charset="-122"/>
                    <a:sym typeface="+mn-ea"/>
                  </a:rPr>
                  <a:t>offer a promising place to extract the CKM matrix elements, test the HQET, and search for the effects of physics beyond the SM in a complementary field to the B meson decays.</a:t>
                </a:r>
                <a:endParaRPr lang="en-US" altLang="zh-CN" sz="2000" b="1" dirty="0">
                  <a:solidFill>
                    <a:srgbClr val="FF0000"/>
                  </a:solidFill>
                  <a:latin typeface="等线" panose="02010600030101010101" pitchFamily="2" charset="-122"/>
                  <a:ea typeface="等线" panose="02010600030101010101" pitchFamily="2" charset="-122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000" b="1" dirty="0">
                  <a:solidFill>
                    <a:schemeClr val="accent4"/>
                  </a:solidFill>
                  <a:latin typeface="等线" panose="02010600030101010101" pitchFamily="2" charset="-122"/>
                  <a:ea typeface="等线" panose="02010600030101010101" pitchFamily="2" charset="-122"/>
                  <a:sym typeface="+mn-ea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20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sz="20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zh-CN" sz="2000" b="1" dirty="0">
                    <a:solidFill>
                      <a:schemeClr val="accent1"/>
                    </a:solidFill>
                    <a:latin typeface="等线" panose="02010600030101010101" pitchFamily="2" charset="-122"/>
                    <a:ea typeface="等线" panose="02010600030101010101" pitchFamily="2" charset="-122"/>
                    <a:sym typeface="+mn-ea"/>
                  </a:rPr>
                  <a:t> has rich decay channels, many of which </a:t>
                </a:r>
                <a:r>
                  <a:rPr lang="en-US" altLang="zh-CN" sz="2000" b="1" dirty="0">
                    <a:solidFill>
                      <a:schemeClr val="accent1"/>
                    </a:solidFill>
                    <a:latin typeface="等线" panose="02010600030101010101" pitchFamily="2" charset="-122"/>
                    <a:ea typeface="等线" panose="02010600030101010101" pitchFamily="2" charset="-122"/>
                  </a:rPr>
                  <a:t> have been reported recently by the LHCb collaboration.</a:t>
                </a:r>
                <a:endParaRPr lang="en-US" altLang="zh-CN" sz="2000" b="1" dirty="0">
                  <a:solidFill>
                    <a:schemeClr val="accent1"/>
                  </a:solidFill>
                  <a:latin typeface="等线" panose="02010600030101010101" pitchFamily="2" charset="-122"/>
                  <a:ea typeface="等线" panose="02010600030101010101" pitchFamily="2" charset="-122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000" b="1" dirty="0">
                  <a:solidFill>
                    <a:srgbClr val="FF0000"/>
                  </a:solidFill>
                  <a:latin typeface="等线" panose="02010600030101010101" pitchFamily="2" charset="-122"/>
                  <a:ea typeface="等线" panose="02010600030101010101" pitchFamily="2" charset="-122"/>
                </a:endParaRPr>
              </a:p>
            </p:txBody>
          </p:sp>
        </mc:Choice>
        <mc:Fallback>
          <p:sp>
            <p:nvSpPr>
              <p:cNvPr id="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295400"/>
                <a:ext cx="7783195" cy="4709795"/>
              </a:xfrm>
              <a:prstGeom prst="rect">
                <a:avLst/>
              </a:prstGeom>
              <a:blipFill rotWithShape="1">
                <a:blip r:embed="rId1"/>
                <a:stretch>
                  <a:fillRect l="-106" t="-175" r="-98" b="-162"/>
                </a:stretch>
              </a:blip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" y="609600"/>
            <a:ext cx="3797300" cy="43116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4953000"/>
            <a:ext cx="7531100" cy="12827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838200" y="457835"/>
            <a:ext cx="7076440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accent1"/>
                </a:solidFill>
              </a:rPr>
              <a:t>One example</a:t>
            </a:r>
            <a:endParaRPr lang="en-US" altLang="zh-CN" sz="2400" dirty="0">
              <a:solidFill>
                <a:schemeClr val="accent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rcRect l="8715" t="10399" r="10535" b="6080"/>
          <a:stretch>
            <a:fillRect/>
          </a:stretch>
        </p:blipFill>
        <p:spPr>
          <a:xfrm>
            <a:off x="838200" y="918210"/>
            <a:ext cx="7383780" cy="57226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1"/>
          <p:cNvSpPr>
            <a:spLocks noGrp="1"/>
          </p:cNvSpPr>
          <p:nvPr>
            <p:ph type="title"/>
          </p:nvPr>
        </p:nvSpPr>
        <p:spPr>
          <a:xfrm>
            <a:off x="685800" y="534035"/>
            <a:ext cx="4223385" cy="8032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all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Motivation</a:t>
            </a:r>
            <a:endParaRPr kumimoji="0" lang="en-US" altLang="zh-CN" sz="4000" b="1" i="0" u="none" strike="noStrike" kern="1200" cap="all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12"/>
              <p:cNvSpPr txBox="1"/>
              <p:nvPr/>
            </p:nvSpPr>
            <p:spPr>
              <a:xfrm>
                <a:off x="685800" y="1295400"/>
                <a:ext cx="7783195" cy="470789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b="1" dirty="0">
                    <a:solidFill>
                      <a:srgbClr val="7030A0"/>
                    </a:solidFill>
                    <a:latin typeface="等线" panose="02010600030101010101" pitchFamily="2" charset="-122"/>
                    <a:ea typeface="等线" panose="02010600030101010101" pitchFamily="2" charset="-122"/>
                    <a:sym typeface="+mn-ea"/>
                  </a:rPr>
                  <a:t>The charmful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20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sz="20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zh-CN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20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sz="20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sz="2000" b="1" dirty="0">
                    <a:solidFill>
                      <a:srgbClr val="7030A0"/>
                    </a:solidFill>
                    <a:latin typeface="等线" panose="02010600030101010101" pitchFamily="2" charset="-122"/>
                    <a:ea typeface="等线" panose="02010600030101010101" pitchFamily="2" charset="-122"/>
                    <a:sym typeface="+mn-ea"/>
                  </a:rPr>
                  <a:t> </a:t>
                </a:r>
                <a:r>
                  <a:rPr lang="en-US" altLang="zh-CN" sz="2000" b="1" dirty="0">
                    <a:solidFill>
                      <a:srgbClr val="7030A0"/>
                    </a:solidFill>
                    <a:latin typeface="等线" panose="02010600030101010101" pitchFamily="2" charset="-122"/>
                    <a:ea typeface="等线" panose="02010600030101010101" pitchFamily="2" charset="-122"/>
                    <a:sym typeface="+mn-ea"/>
                  </a:rPr>
                  <a:t>decays are expected to have sizable decay rates due to the large color-allowed tree operator contributions.</a:t>
                </a:r>
                <a:endParaRPr lang="en-US" altLang="zh-CN" sz="2000" b="1" dirty="0">
                  <a:solidFill>
                    <a:srgbClr val="7030A0"/>
                  </a:solidFill>
                  <a:latin typeface="等线" panose="02010600030101010101" pitchFamily="2" charset="-122"/>
                  <a:ea typeface="等线" panose="02010600030101010101" pitchFamily="2" charset="-122"/>
                  <a:sym typeface="+mn-ea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000" b="1" dirty="0">
                  <a:solidFill>
                    <a:schemeClr val="accent1"/>
                  </a:solidFill>
                  <a:latin typeface="等线" panose="02010600030101010101" pitchFamily="2" charset="-122"/>
                  <a:ea typeface="等线" panose="02010600030101010101" pitchFamily="2" charset="-122"/>
                  <a:sym typeface="+mn-ea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b="1" dirty="0">
                    <a:solidFill>
                      <a:srgbClr val="FF0000"/>
                    </a:solidFill>
                    <a:latin typeface="等线" panose="02010600030101010101" pitchFamily="2" charset="-122"/>
                    <a:ea typeface="等线" panose="02010600030101010101" pitchFamily="2" charset="-122"/>
                    <a:sym typeface="+mn-ea"/>
                  </a:rPr>
                  <a:t>As a normalization channel, the ratio of branching fractions with respect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20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sz="20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zh-CN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20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sz="20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sz="2000" b="1" dirty="0">
                    <a:solidFill>
                      <a:srgbClr val="FF0000"/>
                    </a:solidFill>
                    <a:latin typeface="等线" panose="02010600030101010101" pitchFamily="2" charset="-122"/>
                    <a:ea typeface="等线" panose="02010600030101010101" pitchFamily="2" charset="-122"/>
                    <a:sym typeface="+mn-ea"/>
                  </a:rPr>
                  <a:t> decays are measured.</a:t>
                </a:r>
                <a:endParaRPr lang="en-US" altLang="zh-CN" sz="2000" b="1" dirty="0">
                  <a:solidFill>
                    <a:srgbClr val="FF0000"/>
                  </a:solidFill>
                  <a:latin typeface="等线" panose="02010600030101010101" pitchFamily="2" charset="-122"/>
                  <a:ea typeface="等线" panose="02010600030101010101" pitchFamily="2" charset="-122"/>
                  <a:sym typeface="+mn-ea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000" b="1" dirty="0">
                  <a:solidFill>
                    <a:srgbClr val="FF0000"/>
                  </a:solidFill>
                  <a:latin typeface="等线" panose="02010600030101010101" pitchFamily="2" charset="-122"/>
                  <a:ea typeface="等线" panose="02010600030101010101" pitchFamily="2" charset="-122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b="1" dirty="0">
                    <a:solidFill>
                      <a:schemeClr val="accent1"/>
                    </a:solidFill>
                    <a:latin typeface="等线" panose="02010600030101010101" pitchFamily="2" charset="-122"/>
                    <a:ea typeface="等线" panose="02010600030101010101" pitchFamily="2" charset="-122"/>
                    <a:sym typeface="+mn-ea"/>
                  </a:rPr>
                  <a:t>No penguin pollution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20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sz="20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zh-CN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20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sz="20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𝜋</m:t>
                    </m:r>
                    <m:r>
                      <a:rPr lang="en-US" altLang="zh-CN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zh-CN" sz="2000" b="1" dirty="0">
                  <a:solidFill>
                    <a:schemeClr val="accent1"/>
                  </a:solidFill>
                  <a:latin typeface="等线" panose="02010600030101010101" pitchFamily="2" charset="-122"/>
                  <a:ea typeface="等线" panose="02010600030101010101" pitchFamily="2" charset="-122"/>
                  <a:sym typeface="+mn-ea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000" b="1" dirty="0">
                  <a:solidFill>
                    <a:schemeClr val="accent1"/>
                  </a:solidFill>
                  <a:latin typeface="等线" panose="02010600030101010101" pitchFamily="2" charset="-122"/>
                  <a:ea typeface="等线" panose="02010600030101010101" pitchFamily="2" charset="-122"/>
                  <a:sym typeface="+mn-ea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b="1" dirty="0">
                    <a:solidFill>
                      <a:schemeClr val="accent1"/>
                    </a:solidFill>
                    <a:latin typeface="等线" panose="02010600030101010101" pitchFamily="2" charset="-122"/>
                    <a:ea typeface="等线" panose="02010600030101010101" pitchFamily="2" charset="-122"/>
                    <a:sym typeface="+mn-ea"/>
                  </a:rPr>
                  <a:t>to test the factorization hypothesis.</a:t>
                </a:r>
                <a:endParaRPr lang="en-US" altLang="zh-CN" sz="2000" b="1" dirty="0">
                  <a:solidFill>
                    <a:schemeClr val="accent1"/>
                  </a:solidFill>
                  <a:latin typeface="等线" panose="02010600030101010101" pitchFamily="2" charset="-122"/>
                  <a:ea typeface="等线" panose="02010600030101010101" pitchFamily="2" charset="-122"/>
                  <a:sym typeface="+mn-ea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000" b="1" dirty="0">
                  <a:solidFill>
                    <a:srgbClr val="FF0000"/>
                  </a:solidFill>
                  <a:latin typeface="等线" panose="02010600030101010101" pitchFamily="2" charset="-122"/>
                  <a:ea typeface="等线" panose="02010600030101010101" pitchFamily="2" charset="-122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000" b="1" dirty="0">
                  <a:solidFill>
                    <a:schemeClr val="accent1"/>
                  </a:solidFill>
                  <a:latin typeface="等线" panose="02010600030101010101" pitchFamily="2" charset="-122"/>
                  <a:ea typeface="等线" panose="02010600030101010101" pitchFamily="2" charset="-122"/>
                  <a:sym typeface="+mn-ea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000" b="1" dirty="0">
                  <a:solidFill>
                    <a:schemeClr val="accent1"/>
                  </a:solidFill>
                  <a:latin typeface="等线" panose="02010600030101010101" pitchFamily="2" charset="-122"/>
                  <a:ea typeface="等线" panose="02010600030101010101" pitchFamily="2" charset="-122"/>
                  <a:sym typeface="+mn-ea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000" b="1" dirty="0">
                  <a:solidFill>
                    <a:schemeClr val="accent1"/>
                  </a:solidFill>
                  <a:latin typeface="等线" panose="02010600030101010101" pitchFamily="2" charset="-122"/>
                  <a:ea typeface="等线" panose="02010600030101010101" pitchFamily="2" charset="-122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000" b="1" dirty="0">
                  <a:solidFill>
                    <a:srgbClr val="FF0000"/>
                  </a:solidFill>
                  <a:latin typeface="等线" panose="02010600030101010101" pitchFamily="2" charset="-122"/>
                  <a:ea typeface="等线" panose="02010600030101010101" pitchFamily="2" charset="-122"/>
                </a:endParaRPr>
              </a:p>
            </p:txBody>
          </p:sp>
        </mc:Choice>
        <mc:Fallback>
          <p:sp>
            <p:nvSpPr>
              <p:cNvPr id="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295400"/>
                <a:ext cx="7783195" cy="4707890"/>
              </a:xfrm>
              <a:prstGeom prst="rect">
                <a:avLst/>
              </a:prstGeom>
              <a:blipFill rotWithShape="1">
                <a:blip r:embed="rId1"/>
                <a:stretch>
                  <a:fillRect l="-106" t="-175" r="-98" b="-162"/>
                </a:stretch>
              </a:blip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609600" y="534035"/>
                <a:ext cx="8159750" cy="5939155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t">
                <a:spAutoFit/>
              </a:bodyPr>
              <a:p>
                <a:r>
                  <a:rPr lang="en-US" altLang="zh-CN" sz="2000" b="1" dirty="0">
                    <a:solidFill>
                      <a:schemeClr val="accent1"/>
                    </a:solidFill>
                    <a:latin typeface="等线" panose="02010600030101010101" pitchFamily="2" charset="-122"/>
                    <a:ea typeface="等线" panose="02010600030101010101" pitchFamily="2" charset="-122"/>
                    <a:sym typeface="+mn-ea"/>
                  </a:rPr>
                  <a:t>Several semileptonic and nonleptonic decays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20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sz="20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zh-CN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20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sz="20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sz="2000" b="1" dirty="0">
                    <a:solidFill>
                      <a:schemeClr val="accent1"/>
                    </a:solidFill>
                    <a:latin typeface="等线" panose="02010600030101010101" pitchFamily="2" charset="-122"/>
                    <a:ea typeface="等线" panose="02010600030101010101" pitchFamily="2" charset="-122"/>
                    <a:sym typeface="+mn-ea"/>
                  </a:rPr>
                  <a:t>    were measured.</a:t>
                </a:r>
                <a:endParaRPr lang="en-US" altLang="zh-CN" sz="2000" b="1" dirty="0">
                  <a:solidFill>
                    <a:schemeClr val="accent1"/>
                  </a:solidFill>
                  <a:latin typeface="等线" panose="02010600030101010101" pitchFamily="2" charset="-122"/>
                  <a:ea typeface="等线" panose="02010600030101010101" pitchFamily="2" charset="-122"/>
                  <a:sym typeface="+mn-ea"/>
                </a:endParaRPr>
              </a:p>
              <a:p>
                <a:endParaRPr lang="zh-CN" altLang="en-US" sz="2000"/>
              </a:p>
              <a:p>
                <a:endParaRPr lang="zh-CN" altLang="en-US" sz="2000"/>
              </a:p>
              <a:p>
                <a:endParaRPr lang="zh-CN" altLang="en-US" sz="2000"/>
              </a:p>
              <a:p>
                <a:endParaRPr lang="zh-CN" altLang="en-US" sz="2000"/>
              </a:p>
              <a:p>
                <a:endParaRPr lang="zh-CN" altLang="en-US" sz="2000"/>
              </a:p>
              <a:p>
                <a:endParaRPr lang="zh-CN" altLang="en-US" sz="2000"/>
              </a:p>
              <a:p>
                <a:endParaRPr lang="zh-CN" altLang="en-US" sz="2000"/>
              </a:p>
              <a:p>
                <a:endParaRPr lang="zh-CN" altLang="en-US" sz="2000"/>
              </a:p>
              <a:p>
                <a:endParaRPr lang="zh-CN" altLang="en-US" sz="2000"/>
              </a:p>
              <a:p>
                <a:r>
                  <a:rPr lang="en-US" altLang="zh-CN" sz="2000" b="1" dirty="0">
                    <a:solidFill>
                      <a:srgbClr val="FF0000"/>
                    </a:solidFill>
                    <a:latin typeface="等线" panose="02010600030101010101" pitchFamily="2" charset="-122"/>
                    <a:ea typeface="等线" panose="02010600030101010101" pitchFamily="2" charset="-122"/>
                  </a:rPr>
                  <a:t>Very recently, the first observation of the semitauonic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20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sz="20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zh-CN" sz="2000" b="1" dirty="0">
                    <a:solidFill>
                      <a:srgbClr val="FF0000"/>
                    </a:solidFill>
                    <a:latin typeface="等线" panose="02010600030101010101" pitchFamily="2" charset="-122"/>
                    <a:ea typeface="等线" panose="02010600030101010101" pitchFamily="2" charset="-122"/>
                  </a:rPr>
                  <a:t> 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等线" panose="02010600030101010101" pitchFamily="2" charset="-122"/>
                    <a:ea typeface="等线" panose="02010600030101010101" pitchFamily="2" charset="-122"/>
                  </a:rPr>
                  <a:t>decay is reported with a significance of 6.1σ by LHCb</a:t>
                </a:r>
                <a:endParaRPr lang="en-US" altLang="zh-CN" sz="2000" b="1" dirty="0">
                  <a:solidFill>
                    <a:srgbClr val="FF0000"/>
                  </a:solidFill>
                  <a:latin typeface="等线" panose="02010600030101010101" pitchFamily="2" charset="-122"/>
                  <a:ea typeface="等线" panose="02010600030101010101" pitchFamily="2" charset="-122"/>
                </a:endParaRPr>
              </a:p>
              <a:p>
                <a:endParaRPr lang="zh-CN" altLang="en-US" sz="2000"/>
              </a:p>
              <a:p>
                <a:endParaRPr lang="zh-CN" altLang="en-US" sz="2000"/>
              </a:p>
              <a:p>
                <a:endParaRPr lang="zh-CN" altLang="en-US" sz="2000"/>
              </a:p>
              <a:p>
                <a:endParaRPr lang="zh-CN" altLang="en-US" sz="2000"/>
              </a:p>
              <a:p>
                <a:endParaRPr lang="zh-CN" altLang="en-US" sz="2000"/>
              </a:p>
              <a:p>
                <a:endParaRPr lang="zh-CN" altLang="en-US" sz="2000"/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34035"/>
                <a:ext cx="8159750" cy="5939155"/>
              </a:xfrm>
              <a:prstGeom prst="rect">
                <a:avLst/>
              </a:prstGeom>
              <a:blipFill rotWithShape="1">
                <a:blip r:embed="rId1"/>
                <a:stretch>
                  <a:fillRect l="-101" t="-139" r="-93" b="-128"/>
                </a:stretch>
              </a:blip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85" y="4572000"/>
            <a:ext cx="7917180" cy="18707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219200"/>
            <a:ext cx="6472555" cy="252349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915035" y="743585"/>
                <a:ext cx="7172960" cy="563118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t">
                <a:spAutoFit/>
              </a:bodyPr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b="1" dirty="0">
                    <a:solidFill>
                      <a:schemeClr val="accent1"/>
                    </a:solidFill>
                    <a:cs typeface="+mn-lt"/>
                    <a:sym typeface="+mn-ea"/>
                  </a:rPr>
                  <a:t>Advances in experiment  have posed great challenges to theory.</a:t>
                </a:r>
                <a:endParaRPr lang="en-US" altLang="zh-CN" sz="2400" b="1" dirty="0">
                  <a:solidFill>
                    <a:schemeClr val="accent1"/>
                  </a:solidFill>
                  <a:cs typeface="+mn-lt"/>
                  <a:sym typeface="+mn-ea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>
                    <a:solidFill>
                      <a:schemeClr val="accent6"/>
                    </a:solidFill>
                    <a:sym typeface="+mn-ea"/>
                  </a:rPr>
                  <a:t>One difficult thing is to evaluate the hadronic matrix element of local operators between the initial and final states.</a:t>
                </a:r>
                <a:endParaRPr lang="en-US" altLang="zh-CN" sz="2400">
                  <a:solidFill>
                    <a:schemeClr val="accent6"/>
                  </a:solidFill>
                  <a:sym typeface="+mn-ea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>
                    <a:solidFill>
                      <a:srgbClr val="FF0000"/>
                    </a:solidFill>
                    <a:sym typeface="+mn-ea"/>
                  </a:rPr>
                  <a:t>factorization hypothesis</a:t>
                </a:r>
                <a:endParaRPr lang="en-US" altLang="zh-CN" sz="2400">
                  <a:solidFill>
                    <a:srgbClr val="FF0000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>
                  <a:solidFill>
                    <a:srgbClr val="FF0000"/>
                  </a:solidFill>
                </a:endParaRPr>
              </a:p>
              <a:p>
                <a:endParaRPr lang="en-US" altLang="zh-CN" sz="2400">
                  <a:solidFill>
                    <a:srgbClr val="0070C0"/>
                  </a:solidFill>
                </a:endParaRPr>
              </a:p>
              <a:p>
                <a:endParaRPr lang="en-US" altLang="zh-CN" sz="2400">
                  <a:solidFill>
                    <a:srgbClr val="0070C0"/>
                  </a:solidFill>
                </a:endParaRPr>
              </a:p>
              <a:p>
                <a:r>
                  <a:rPr lang="en-US" altLang="zh-CN" sz="2400">
                    <a:solidFill>
                      <a:srgbClr val="0070C0"/>
                    </a:solidFill>
                  </a:rPr>
                  <a:t>                                                      </a:t>
                </a:r>
                <a:r>
                  <a:rPr lang="en-US" altLang="zh-CN" sz="2400">
                    <a:solidFill>
                      <a:schemeClr val="accent4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altLang="zh-CN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×</m:t>
                    </m:r>
                    <m:r>
                      <a:rPr lang="en-US" altLang="zh-CN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𝐹𝐹𝑠</m:t>
                    </m:r>
                  </m:oMath>
                </a14:m>
                <a:r>
                  <a:rPr lang="en-US" altLang="zh-CN" sz="2400">
                    <a:solidFill>
                      <a:srgbClr val="0070C0"/>
                    </a:solidFill>
                  </a:rPr>
                  <a:t>                                                                                 </a:t>
                </a:r>
                <a:endParaRPr lang="en-US" altLang="zh-CN" sz="2400">
                  <a:solidFill>
                    <a:srgbClr val="0070C0"/>
                  </a:solidFill>
                </a:endParaRPr>
              </a:p>
              <a:p>
                <a:r>
                  <a:rPr lang="en-US" altLang="zh-CN" sz="2400">
                    <a:solidFill>
                      <a:srgbClr val="0070C0"/>
                    </a:solidFill>
                  </a:rPr>
                  <a:t>M</a:t>
                </a:r>
                <a:r>
                  <a:rPr lang="zh-CN" altLang="en-US" sz="2400">
                    <a:solidFill>
                      <a:srgbClr val="0070C0"/>
                    </a:solidFill>
                  </a:rPr>
                  <a:t>any phenomenological methods based on the SM to explore the semileptonic and nonleptonic decays</a:t>
                </a:r>
                <a:r>
                  <a:rPr lang="en-US" altLang="zh-CN" sz="2400">
                    <a:solidFill>
                      <a:srgbClr val="0070C0"/>
                    </a:solidFill>
                  </a:rPr>
                  <a:t>.</a:t>
                </a:r>
                <a:endParaRPr lang="en-US" altLang="zh-CN" sz="2400">
                  <a:solidFill>
                    <a:srgbClr val="0070C0"/>
                  </a:solidFill>
                </a:endParaRPr>
              </a:p>
              <a:p>
                <a:endParaRPr lang="en-US" altLang="zh-CN" sz="2400">
                  <a:solidFill>
                    <a:srgbClr val="0070C0"/>
                  </a:solidFill>
                </a:endParaRPr>
              </a:p>
              <a:p>
                <a:endParaRPr lang="en-US" altLang="zh-CN" sz="2400">
                  <a:solidFill>
                    <a:srgbClr val="0070C0"/>
                  </a:solidFill>
                </a:endParaRPr>
              </a:p>
              <a:p>
                <a:endParaRPr lang="en-US" altLang="zh-CN" sz="240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035" y="743585"/>
                <a:ext cx="7172960" cy="5631180"/>
              </a:xfrm>
              <a:prstGeom prst="rect">
                <a:avLst/>
              </a:prstGeom>
              <a:blipFill rotWithShape="1">
                <a:blip r:embed="rId1"/>
                <a:stretch>
                  <a:fillRect l="-115" t="-147" r="-106" b="-135"/>
                </a:stretch>
              </a:blip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/>
          <p:cNvSpPr txBox="1"/>
          <p:nvPr/>
        </p:nvSpPr>
        <p:spPr>
          <a:xfrm>
            <a:off x="1581785" y="5410200"/>
            <a:ext cx="590804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/>
              <a:t>SCET</a:t>
            </a:r>
            <a:r>
              <a:rPr lang="en-US" altLang="zh-CN" sz="2400"/>
              <a:t>,LFQM,CCQM,BSM,NRQM,QCDF......</a:t>
            </a:r>
            <a:endParaRPr lang="en-US" altLang="zh-CN" sz="24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矩形 20"/>
              <p:cNvSpPr/>
              <p:nvPr/>
            </p:nvSpPr>
            <p:spPr>
              <a:xfrm>
                <a:off x="1581785" y="3048000"/>
                <a:ext cx="5792470" cy="8496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𝛬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e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ℋ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𝑒𝑓𝑓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𝛬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sSubSup>
                        <m:sSubSupPr>
                          <m:ctrlP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sSup>
                            <m:sSupPr>
                              <m:ctrlP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sSub>
                        <m:sSubPr>
                          <m:ctrlP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  <m:t>𝑐𝑞</m:t>
                          </m:r>
                        </m:sub>
                      </m:sSub>
                      <m:nary>
                        <m:naryPr>
                          <m:chr m:val="∑"/>
                          <m:supHide m:val="on"/>
                          <m:ctrlP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d>
                        <m:dPr>
                          <m:begChr m:val="⟨"/>
                          <m:endChr m:val="⟩"/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𝛬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𝛬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sz="1600" dirty="0"/>
              </a:p>
            </p:txBody>
          </p:sp>
        </mc:Choice>
        <mc:Fallback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1785" y="3048000"/>
                <a:ext cx="5792470" cy="84963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下箭头 3"/>
          <p:cNvSpPr/>
          <p:nvPr/>
        </p:nvSpPr>
        <p:spPr>
          <a:xfrm>
            <a:off x="6247765" y="3657600"/>
            <a:ext cx="2286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15035" y="743585"/>
            <a:ext cx="7172960" cy="58159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r>
              <a:rPr lang="en-US" altLang="zh-CN" sz="2400">
                <a:solidFill>
                  <a:srgbClr val="FF0000"/>
                </a:solidFill>
              </a:rPr>
              <a:t>IN PQCD</a:t>
            </a:r>
            <a:endParaRPr lang="en-US" altLang="zh-CN" sz="240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accent5"/>
                </a:solidFill>
              </a:rPr>
              <a:t>The basic ingredient is the decay amplitudes are factorized into the convolution of hard scattering kernels with the universal hadronic wave functions.</a:t>
            </a:r>
            <a:endParaRPr lang="en-US" altLang="zh-CN" sz="2000">
              <a:solidFill>
                <a:schemeClr val="accent5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accent6"/>
                </a:solidFill>
              </a:rPr>
              <a:t>Keeping the parton transverse momenta to avoid the endpoint singularity.</a:t>
            </a:r>
            <a:endParaRPr lang="en-US" altLang="zh-CN" sz="2000">
              <a:solidFill>
                <a:schemeClr val="accent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rgbClr val="0070C0"/>
                </a:solidFill>
              </a:rPr>
              <a:t>Large logarithmic corrections are organized to all orders by Sudakov resummation.</a:t>
            </a:r>
            <a:endParaRPr lang="en-US" altLang="zh-CN" sz="200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rgbClr val="FF0000"/>
                </a:solidFill>
                <a:latin typeface="Tw Cen MT" panose="020B0602020104020603" pitchFamily="34" charset="0"/>
                <a:sym typeface="+mn-ea"/>
              </a:rPr>
              <a:t>The</a:t>
            </a:r>
            <a:r>
              <a:rPr lang="en-US" altLang="zh-CN" sz="2000">
                <a:solidFill>
                  <a:srgbClr val="FF0000"/>
                </a:solidFill>
                <a:latin typeface="Tw Cen MT" panose="020B0602020104020603" pitchFamily="34" charset="0"/>
                <a:sym typeface="+mn-ea"/>
              </a:rPr>
              <a:t> </a:t>
            </a:r>
            <a:r>
              <a:rPr lang="zh-CN" altLang="en-US" sz="2000">
                <a:solidFill>
                  <a:srgbClr val="FF0000"/>
                </a:solidFill>
                <a:latin typeface="Tw Cen MT" panose="020B0602020104020603" pitchFamily="34" charset="0"/>
                <a:sym typeface="+mn-ea"/>
              </a:rPr>
              <a:t>PQCD factorization theorem have been applied to deal with the exclusive heavy baryon decays</a:t>
            </a:r>
            <a:r>
              <a:rPr lang="en-US" altLang="zh-CN" sz="2000">
                <a:solidFill>
                  <a:srgbClr val="FF0000"/>
                </a:solidFill>
                <a:latin typeface="Tw Cen MT" panose="020B0602020104020603" pitchFamily="34" charset="0"/>
                <a:sym typeface="+mn-ea"/>
              </a:rPr>
              <a:t>.</a:t>
            </a:r>
            <a:endParaRPr lang="zh-CN" altLang="en-US" sz="200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>
              <a:solidFill>
                <a:srgbClr val="0070C0"/>
              </a:solidFill>
            </a:endParaRPr>
          </a:p>
          <a:p>
            <a:r>
              <a:rPr lang="zh-CN" altLang="en-US" sz="2400">
                <a:solidFill>
                  <a:schemeClr val="tx1"/>
                </a:solidFill>
                <a:latin typeface="Tw Cen MT" panose="020B0602020104020603" pitchFamily="34" charset="0"/>
                <a:sym typeface="+mn-ea"/>
              </a:rPr>
              <a:t> </a:t>
            </a:r>
            <a:endParaRPr lang="en-US" altLang="zh-CN" sz="2400">
              <a:solidFill>
                <a:srgbClr val="0070C0"/>
              </a:solidFill>
            </a:endParaRPr>
          </a:p>
          <a:p>
            <a:endParaRPr lang="en-US" altLang="zh-CN" sz="2400">
              <a:solidFill>
                <a:srgbClr val="0070C0"/>
              </a:solidFill>
            </a:endParaRPr>
          </a:p>
          <a:p>
            <a:endParaRPr lang="en-US" altLang="zh-CN" sz="2400">
              <a:solidFill>
                <a:srgbClr val="0070C0"/>
              </a:solidFill>
            </a:endParaRPr>
          </a:p>
          <a:p>
            <a:endParaRPr lang="en-US" altLang="zh-CN" sz="2400">
              <a:solidFill>
                <a:srgbClr val="0070C0"/>
              </a:solidFill>
            </a:endParaRPr>
          </a:p>
          <a:p>
            <a:endParaRPr lang="en-US" altLang="zh-CN" sz="2400">
              <a:solidFill>
                <a:srgbClr val="0070C0"/>
              </a:solidFill>
            </a:endParaRPr>
          </a:p>
          <a:p>
            <a:endParaRPr lang="en-US" altLang="zh-CN" sz="2400">
              <a:solidFill>
                <a:srgbClr val="0070C0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371600" y="3962400"/>
            <a:ext cx="6515100" cy="258445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371600" y="5105400"/>
            <a:ext cx="5866765" cy="3048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976630" y="762000"/>
                <a:ext cx="7404100" cy="5262245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t">
                <a:spAutoFit/>
              </a:bodyPr>
              <a:p>
                <a:r>
                  <a:rPr lang="zh-CN" altLang="en-US" sz="2400">
                    <a:solidFill>
                      <a:schemeClr val="accent1"/>
                    </a:solidFill>
                  </a:rPr>
                  <a:t>Very recently,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2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sz="2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→</m:t>
                    </m:r>
                    <m:r>
                      <a:rPr lang="en-US" altLang="zh-CN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zh-CN" altLang="en-US" sz="2400">
                    <a:solidFill>
                      <a:schemeClr val="accent1"/>
                    </a:solidFill>
                  </a:rPr>
                  <a:t> transition form factors has been reanalyzed in PQCD by including</a:t>
                </a:r>
                <a:r>
                  <a:rPr lang="en-US" altLang="zh-CN" sz="2400">
                    <a:solidFill>
                      <a:srgbClr val="FF0000"/>
                    </a:solidFill>
                  </a:rPr>
                  <a:t> </a:t>
                </a:r>
                <a:r>
                  <a:rPr lang="zh-CN" altLang="en-US" sz="2400">
                    <a:solidFill>
                      <a:srgbClr val="FF0000"/>
                    </a:solidFill>
                  </a:rPr>
                  <a:t>higher-twist</a:t>
                </a:r>
                <a:r>
                  <a:rPr lang="zh-CN" altLang="en-US" sz="2400">
                    <a:solidFill>
                      <a:schemeClr val="accent1"/>
                    </a:solidFill>
                  </a:rPr>
                  <a:t> LCDAs of baryon</a:t>
                </a:r>
                <a:r>
                  <a:rPr lang="en-US" altLang="zh-CN" sz="2400">
                    <a:solidFill>
                      <a:schemeClr val="accent1"/>
                    </a:solidFill>
                  </a:rPr>
                  <a:t>s.</a:t>
                </a:r>
                <a:endParaRPr lang="en-US" altLang="zh-CN" sz="2400">
                  <a:solidFill>
                    <a:schemeClr val="accent1"/>
                  </a:solidFill>
                </a:endParaRPr>
              </a:p>
              <a:p>
                <a:endParaRPr lang="en-US" altLang="zh-CN" sz="2400">
                  <a:solidFill>
                    <a:schemeClr val="accent5"/>
                  </a:solidFill>
                </a:endParaRPr>
              </a:p>
              <a:p>
                <a:endParaRPr lang="en-US" altLang="zh-CN" sz="2400">
                  <a:solidFill>
                    <a:schemeClr val="accent5"/>
                  </a:solidFill>
                </a:endParaRPr>
              </a:p>
              <a:p>
                <a:endParaRPr lang="en-US" altLang="zh-CN" sz="2400">
                  <a:solidFill>
                    <a:schemeClr val="accent5"/>
                  </a:solidFill>
                </a:endParaRPr>
              </a:p>
              <a:p>
                <a:endParaRPr lang="en-US" altLang="zh-CN" sz="2400">
                  <a:solidFill>
                    <a:schemeClr val="accent5"/>
                  </a:solidFill>
                </a:endParaRPr>
              </a:p>
              <a:p>
                <a:endParaRPr lang="en-US" altLang="zh-CN" sz="2400">
                  <a:solidFill>
                    <a:schemeClr val="accent5"/>
                  </a:solidFill>
                </a:endParaRPr>
              </a:p>
              <a:p>
                <a:endParaRPr lang="en-US" altLang="zh-CN" sz="2400">
                  <a:solidFill>
                    <a:schemeClr val="accent5"/>
                  </a:solidFill>
                </a:endParaRPr>
              </a:p>
              <a:p>
                <a:endParaRPr lang="en-US" altLang="zh-CN" sz="2400">
                  <a:solidFill>
                    <a:schemeClr val="accent5"/>
                  </a:solidFill>
                </a:endParaRPr>
              </a:p>
              <a:p>
                <a:r>
                  <a:rPr lang="zh-CN" altLang="en-US" sz="2400">
                    <a:solidFill>
                      <a:schemeClr val="accent1"/>
                    </a:solidFill>
                    <a:sym typeface="+mn-ea"/>
                  </a:rPr>
                  <a:t>The heavy-to</a:t>
                </a:r>
                <a:r>
                  <a:rPr lang="en-US" altLang="zh-CN" sz="2400">
                    <a:solidFill>
                      <a:schemeClr val="accent1"/>
                    </a:solidFill>
                    <a:sym typeface="+mn-ea"/>
                  </a:rPr>
                  <a:t>-</a:t>
                </a:r>
                <a:r>
                  <a:rPr lang="zh-CN" altLang="en-US" sz="2400">
                    <a:solidFill>
                      <a:schemeClr val="accent1"/>
                    </a:solidFill>
                    <a:sym typeface="+mn-ea"/>
                  </a:rPr>
                  <a:t>heavy decays are more complicated than the heavy-to-light ones, because they involve an additional</a:t>
                </a:r>
                <a:endParaRPr lang="zh-CN" altLang="en-US" sz="2400">
                  <a:solidFill>
                    <a:schemeClr val="accent1"/>
                  </a:solidFill>
                </a:endParaRPr>
              </a:p>
              <a:p>
                <a:r>
                  <a:rPr lang="zh-CN" altLang="en-US" sz="2400">
                    <a:solidFill>
                      <a:srgbClr val="FF0000"/>
                    </a:solidFill>
                    <a:sym typeface="+mn-ea"/>
                  </a:rPr>
                  <a:t>heavy baryon mass</a:t>
                </a:r>
                <a:r>
                  <a:rPr lang="zh-CN" altLang="en-US" sz="2400">
                    <a:solidFill>
                      <a:schemeClr val="accent1"/>
                    </a:solidFill>
                    <a:sym typeface="+mn-ea"/>
                  </a:rPr>
                  <a:t> scale, which provides a test of the application of the PQCD formalism.</a:t>
                </a:r>
                <a:endParaRPr lang="zh-CN" altLang="en-US" sz="2400">
                  <a:solidFill>
                    <a:schemeClr val="accent1"/>
                  </a:solidFill>
                  <a:sym typeface="+mn-ea"/>
                </a:endParaRPr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630" y="762000"/>
                <a:ext cx="7404100" cy="5262245"/>
              </a:xfrm>
              <a:prstGeom prst="rect">
                <a:avLst/>
              </a:prstGeom>
              <a:blipFill rotWithShape="1">
                <a:blip r:embed="rId1"/>
                <a:stretch>
                  <a:fillRect l="-111" t="-157" r="-103" b="-145"/>
                </a:stretch>
              </a:blip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070" y="2286000"/>
            <a:ext cx="7008495" cy="18923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14400" y="979805"/>
            <a:ext cx="7404100" cy="52622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>
                <a:solidFill>
                  <a:schemeClr val="accent5"/>
                </a:solidFill>
              </a:rPr>
              <a:t>Baryons are fermions with baryon number 1.</a:t>
            </a:r>
            <a:endParaRPr lang="en-US" altLang="zh-CN" sz="2400">
              <a:solidFill>
                <a:schemeClr val="accent5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>
                <a:solidFill>
                  <a:schemeClr val="accent6"/>
                </a:solidFill>
              </a:rPr>
              <a:t>Baryons are 3-quark (qqq) configurations.</a:t>
            </a:r>
            <a:endParaRPr lang="en-US" altLang="zh-CN" sz="2400">
              <a:solidFill>
                <a:schemeClr val="accent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>
                <a:solidFill>
                  <a:schemeClr val="accent1"/>
                </a:solidFill>
                <a:sym typeface="+mn-ea"/>
              </a:rPr>
              <a:t>Fermi statistics require the state function must be antisymmetric under </a:t>
            </a:r>
            <a:r>
              <a:rPr lang="en-US" altLang="zh-CN" sz="2400">
                <a:solidFill>
                  <a:schemeClr val="accent1"/>
                </a:solidFill>
              </a:rPr>
              <a:t>interchange of any two equal-mass quarks.</a:t>
            </a:r>
            <a:endParaRPr lang="en-US" altLang="zh-CN" sz="240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>
              <a:solidFill>
                <a:schemeClr val="accent5"/>
              </a:solidFill>
            </a:endParaRPr>
          </a:p>
          <a:p>
            <a:endParaRPr lang="en-US" altLang="zh-CN" sz="2400">
              <a:solidFill>
                <a:schemeClr val="accent5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>
                <a:solidFill>
                  <a:schemeClr val="tx2"/>
                </a:solidFill>
              </a:rPr>
              <a:t>Light baryons (q=u,d,s)</a:t>
            </a:r>
            <a:endParaRPr lang="en-US" altLang="zh-CN" sz="2400">
              <a:solidFill>
                <a:schemeClr val="tx2"/>
              </a:solidFill>
            </a:endParaRPr>
          </a:p>
          <a:p>
            <a:endParaRPr lang="en-US" altLang="zh-CN" sz="2400">
              <a:solidFill>
                <a:schemeClr val="accent5"/>
              </a:solidFill>
            </a:endParaRPr>
          </a:p>
          <a:p>
            <a:endParaRPr lang="en-US" altLang="zh-CN" sz="2400">
              <a:solidFill>
                <a:schemeClr val="accent5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>
                <a:solidFill>
                  <a:schemeClr val="tx2"/>
                </a:solidFill>
              </a:rPr>
              <a:t>Single charmed and bottom baryons (Qqq’)</a:t>
            </a:r>
            <a:endParaRPr lang="en-US" altLang="zh-CN" sz="2400">
              <a:solidFill>
                <a:schemeClr val="tx2"/>
              </a:solidFill>
            </a:endParaRPr>
          </a:p>
          <a:p>
            <a:r>
              <a:rPr lang="en-US" altLang="zh-CN" sz="2400">
                <a:solidFill>
                  <a:schemeClr val="accent5"/>
                </a:solidFill>
              </a:rPr>
              <a:t>The light quarks needs to be symmetry under permutation.</a:t>
            </a:r>
            <a:endParaRPr lang="en-US" altLang="zh-CN" sz="2400">
              <a:solidFill>
                <a:schemeClr val="accent5"/>
              </a:solidFill>
            </a:endParaRPr>
          </a:p>
          <a:p>
            <a:endParaRPr lang="en-US" altLang="zh-CN" sz="2400">
              <a:solidFill>
                <a:schemeClr val="accent5"/>
              </a:solidFill>
            </a:endParaRPr>
          </a:p>
          <a:p>
            <a:endParaRPr lang="en-US" altLang="zh-CN" sz="2400">
              <a:solidFill>
                <a:schemeClr val="accent5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14400" y="457835"/>
            <a:ext cx="712724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en-US" sz="2800">
                <a:solidFill>
                  <a:srgbClr val="FF0000"/>
                </a:solidFill>
                <a:sym typeface="+mn-ea"/>
              </a:rPr>
              <a:t>Baryons in </a:t>
            </a:r>
            <a:r>
              <a:rPr sz="2800">
                <a:solidFill>
                  <a:srgbClr val="FF0000"/>
                </a:solidFill>
                <a:sym typeface="+mn-ea"/>
              </a:rPr>
              <a:t>Quark Model</a:t>
            </a:r>
            <a:r>
              <a:rPr lang="en-US" sz="2800">
                <a:solidFill>
                  <a:srgbClr val="FF0000"/>
                </a:solidFill>
                <a:sym typeface="+mn-ea"/>
              </a:rPr>
              <a:t> </a:t>
            </a:r>
            <a:r>
              <a:rPr lang="en-US" sz="2800">
                <a:solidFill>
                  <a:schemeClr val="bg2"/>
                </a:solidFill>
                <a:sym typeface="+mn-ea"/>
              </a:rPr>
              <a:t>[see the review of PDG]</a:t>
            </a:r>
            <a:endParaRPr lang="en-US" sz="2800">
              <a:solidFill>
                <a:schemeClr val="bg2"/>
              </a:solidFill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4600" y="2971800"/>
            <a:ext cx="3994150" cy="4127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4191000"/>
            <a:ext cx="3130550" cy="3302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5562600"/>
            <a:ext cx="1631950" cy="38735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4070,&quot;width&quot;:10260}"/>
</p:tagLst>
</file>

<file path=ppt/theme/theme1.xml><?xml version="1.0" encoding="utf-8"?>
<a:theme xmlns:a="http://schemas.openxmlformats.org/drawingml/2006/main" name="水滴">
  <a:themeElements>
    <a:clrScheme name="水滴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水滴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水滴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TM04033925[[fn=水滴]]</Template>
  <TotalTime>0</TotalTime>
  <Words>8049</Words>
  <Application>WPS 演示</Application>
  <PresentationFormat>全屏显示(4:3)</PresentationFormat>
  <Paragraphs>359</Paragraphs>
  <Slides>31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6" baseType="lpstr">
      <vt:lpstr>Arial</vt:lpstr>
      <vt:lpstr>宋体</vt:lpstr>
      <vt:lpstr>Wingdings</vt:lpstr>
      <vt:lpstr>Tw Cen MT</vt:lpstr>
      <vt:lpstr>等线</vt:lpstr>
      <vt:lpstr>Cambria Math</vt:lpstr>
      <vt:lpstr>Tahoma</vt:lpstr>
      <vt:lpstr>微软雅黑</vt:lpstr>
      <vt:lpstr>Times New Roman</vt:lpstr>
      <vt:lpstr>Arial Unicode MS</vt:lpstr>
      <vt:lpstr>MS Mincho</vt:lpstr>
      <vt:lpstr>等线 Light</vt:lpstr>
      <vt:lpstr>Wingdings</vt:lpstr>
      <vt:lpstr>Segoe Print</vt:lpstr>
      <vt:lpstr>水滴</vt:lpstr>
      <vt:lpstr>PowerPoint 演示文稿</vt:lpstr>
      <vt:lpstr>Outline</vt:lpstr>
      <vt:lpstr>Motivation</vt:lpstr>
      <vt:lpstr>Motivation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李亚</dc:creator>
  <cp:lastModifiedBy>金兑</cp:lastModifiedBy>
  <cp:revision>626</cp:revision>
  <dcterms:created xsi:type="dcterms:W3CDTF">2016-10-05T04:01:00Z</dcterms:created>
  <dcterms:modified xsi:type="dcterms:W3CDTF">2022-04-23T03:16:31Z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2052-11.1.0.11636</vt:lpwstr>
  </property>
  <property fmtid="{D5CDD505-2E9C-101B-9397-08002B2CF9AE}" pid="4" name="ICV">
    <vt:lpwstr>EB4B307177C24A38B252244883F8FDF7</vt:lpwstr>
  </property>
  <property fmtid="{D5CDD505-2E9C-101B-9397-08002B2CF9AE}" pid="5" name="commondata">
    <vt:lpwstr>eyJoZGlkIjoiYTY4MzFkYjRkNzRiMjg1MzY2ZTY3YmZiMWJlZThmMDgifQ==</vt:lpwstr>
  </property>
</Properties>
</file>