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7" r:id="rId4"/>
    <p:sldId id="26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029"/>
  </p:normalViewPr>
  <p:slideViewPr>
    <p:cSldViewPr snapToGrid="0" snapToObjects="1">
      <p:cViewPr varScale="1">
        <p:scale>
          <a:sx n="118" d="100"/>
          <a:sy n="118" d="100"/>
        </p:scale>
        <p:origin x="3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84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EFD99-1DA4-6F4A-9B2B-B9C526A665A6}" type="datetimeFigureOut">
              <a:rPr kumimoji="1" lang="zh-CN" altLang="en-US" smtClean="0"/>
              <a:t>2022/4/26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8170C-0D95-D446-8021-1B3EABB83D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868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CC95A6-B1F7-0F4E-B3E4-96843D8BF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1232" y="2"/>
            <a:ext cx="8634413" cy="64545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E1ABEA-5E60-E04D-B799-0087BAC2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1168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A2D5AD-C269-9D4B-8519-0AF002FA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8D0F3E-E4B9-F647-BAC7-7646A62A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876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BEFDE1-E3B2-DF42-8247-C71C269D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614D36-DB70-D047-BA5A-AEBCCCAD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1716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D4B0B1-6F7D-AE4D-8E82-7CCF6A3C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29400"/>
            <a:ext cx="2743200" cy="228600"/>
          </a:xfrm>
        </p:spPr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4993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9A0842F-9FBF-204B-9F0F-F23BFF56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8"/>
            <a:ext cx="10515600" cy="621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F69D70-8771-B642-8A3D-C56EB86B9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607174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FFC97774-79B1-E84F-ADE8-CD0CC48A02F5}"/>
              </a:ext>
            </a:extLst>
          </p:cNvPr>
          <p:cNvCxnSpPr/>
          <p:nvPr userDrawn="1"/>
        </p:nvCxnSpPr>
        <p:spPr>
          <a:xfrm>
            <a:off x="838200" y="643502"/>
            <a:ext cx="10515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20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DDDC2112-8BE8-A043-84C4-B27029302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8793" y="2721430"/>
            <a:ext cx="8634413" cy="2060604"/>
          </a:xfrm>
        </p:spPr>
        <p:txBody>
          <a:bodyPr>
            <a:normAutofit fontScale="90000"/>
          </a:bodyPr>
          <a:lstStyle/>
          <a:p>
            <a:br>
              <a:rPr lang="en-US" altLang="zh-CN" dirty="0"/>
            </a:br>
            <a:br>
              <a:rPr lang="en-US" altLang="zh-CN" dirty="0"/>
            </a:br>
            <a:r>
              <a:rPr lang="en-US" altLang="zh-CN" sz="4800" dirty="0"/>
              <a:t>Overcoming Depolarizing Resonance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 err="1"/>
              <a:t>ChenTao</a:t>
            </a:r>
            <a:br>
              <a:rPr lang="en-US" altLang="zh-CN"/>
            </a:br>
            <a:r>
              <a:rPr lang="en-US" altLang="zh-CN"/>
              <a:t>2022-4-26</a:t>
            </a:r>
            <a:endParaRPr lang="zh-CN" altLang="en-US" dirty="0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3E05E105-79D7-DB4E-81C9-C57826A1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736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BF2347-58A0-104A-A649-0773CD8BD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Overcoming Depolarizing Resonance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C6A2834-D808-4747-AEF3-87DE2AD71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2</a:t>
            </a:fld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14E00E7-20DD-5F48-AE7B-8B0EC37BACEE}"/>
              </a:ext>
            </a:extLst>
          </p:cNvPr>
          <p:cNvSpPr txBox="1"/>
          <p:nvPr/>
        </p:nvSpPr>
        <p:spPr>
          <a:xfrm>
            <a:off x="923473" y="820157"/>
            <a:ext cx="101938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Harmonic orbit correction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400" dirty="0"/>
              <a:t>to minimize the closed orbit distortion at all imperfection resonances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400" dirty="0"/>
              <a:t>Operationally difficult for high energy accelerators</a:t>
            </a:r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Tune Jump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solidFill>
                  <a:srgbClr val="FF0000"/>
                </a:solidFill>
              </a:rPr>
              <a:t>Example</a:t>
            </a:r>
            <a:r>
              <a:rPr kumimoji="1" lang="zh-CN" altLang="en-US" sz="2400" dirty="0">
                <a:solidFill>
                  <a:srgbClr val="FF0000"/>
                </a:solidFill>
              </a:rPr>
              <a:t>：</a:t>
            </a:r>
            <a:r>
              <a:rPr kumimoji="1" lang="en-US" altLang="zh-CN" sz="2400" dirty="0">
                <a:solidFill>
                  <a:srgbClr val="FF0000"/>
                </a:solidFill>
              </a:rPr>
              <a:t>ZGS</a:t>
            </a:r>
            <a:r>
              <a:rPr kumimoji="1" lang="zh-CN" altLang="en-US" sz="2400" dirty="0">
                <a:solidFill>
                  <a:srgbClr val="FF0000"/>
                </a:solidFill>
              </a:rPr>
              <a:t>、</a:t>
            </a:r>
            <a:r>
              <a:rPr kumimoji="1" lang="en-US" altLang="zh-CN" sz="2400" dirty="0">
                <a:solidFill>
                  <a:srgbClr val="FF0000"/>
                </a:solidFill>
              </a:rPr>
              <a:t>AGS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B9AAF62-3381-E14A-B149-027389993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499" y="3429000"/>
            <a:ext cx="3595077" cy="315014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706387C-3DC1-6C47-BC57-FF3AF26E6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693" y="3918461"/>
            <a:ext cx="4128477" cy="26887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DD92B0C-49E6-D546-AA9A-9FE7CF7F9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1775198"/>
            <a:ext cx="2070100" cy="546100"/>
          </a:xfrm>
          <a:prstGeom prst="rect">
            <a:avLst/>
          </a:prstGeom>
        </p:spPr>
      </p:pic>
      <p:pic>
        <p:nvPicPr>
          <p:cNvPr id="13" name="内容占位符 6">
            <a:extLst>
              <a:ext uri="{FF2B5EF4-FFF2-40B4-BE49-F238E27FC236}">
                <a16:creationId xmlns:a16="http://schemas.microsoft.com/office/drawing/2014/main" id="{253563DE-08CA-5B46-8D9F-9A0AA631C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021" y="2446472"/>
            <a:ext cx="3982958" cy="98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4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06A87A-B318-8844-8FA4-356649BC6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Acceleration of polarized proton in AGS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2750D61-DD3E-B84B-AFE8-85B0D1C40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3</a:t>
            </a:fld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37716E5-9142-BC42-B270-738B96549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486" y="1429641"/>
            <a:ext cx="4332514" cy="534080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5EEC69E-B054-444C-8A60-C7F43F461007}"/>
              </a:ext>
            </a:extLst>
          </p:cNvPr>
          <p:cNvSpPr txBox="1"/>
          <p:nvPr/>
        </p:nvSpPr>
        <p:spPr>
          <a:xfrm>
            <a:off x="0" y="6536808"/>
            <a:ext cx="3951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Ref : F.Z. </a:t>
            </a:r>
            <a:r>
              <a:rPr lang="en-US" altLang="zh-CN" dirty="0" err="1"/>
              <a:t>Khiari</a:t>
            </a:r>
            <a:r>
              <a:rPr lang="en-US" altLang="zh-CN" dirty="0"/>
              <a:t> et al, PRD 39 (1989) 45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6EBA2CD-8457-9148-BCC8-1CA482468CF6}"/>
                  </a:ext>
                </a:extLst>
              </p:cNvPr>
              <p:cNvSpPr txBox="1"/>
              <p:nvPr/>
            </p:nvSpPr>
            <p:spPr>
              <a:xfrm>
                <a:off x="707571" y="859972"/>
                <a:ext cx="5934638" cy="1905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chemeClr val="accent4">
                        <a:lumMod val="50000"/>
                      </a:schemeClr>
                    </a:solidFill>
                  </a:rPr>
                  <a:t>Accelerating polarized protons to 16 GeV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chemeClr val="accent4">
                        <a:lumMod val="50000"/>
                      </a:schemeClr>
                    </a:solidFill>
                  </a:rPr>
                  <a:t>45 depolarizing resonances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chemeClr val="accent4">
                        <a:lumMod val="50000"/>
                      </a:schemeClr>
                    </a:solidFill>
                  </a:rPr>
                  <a:t>The periodicity P is 12,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chemeClr val="accent4">
                        <a:lumMod val="50000"/>
                      </a:schemeClr>
                    </a:solidFill>
                  </a:rPr>
                  <a:t>=8.75.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chemeClr val="accent4">
                        <a:lumMod val="50000"/>
                      </a:schemeClr>
                    </a:solidFill>
                  </a:rPr>
                  <a:t>Intrinsic resonance at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altLang="zh-CN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𝑘𝑃</m:t>
                    </m:r>
                    <m:r>
                      <a:rPr lang="en-US" altLang="zh-CN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altLang="zh-CN" sz="2400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zh-CN" altLang="en-US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6EBA2CD-8457-9148-BCC8-1CA482468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71" y="859972"/>
                <a:ext cx="5934638" cy="1905009"/>
              </a:xfrm>
              <a:prstGeom prst="rect">
                <a:avLst/>
              </a:prstGeom>
              <a:blipFill>
                <a:blip r:embed="rId3"/>
                <a:stretch>
                  <a:fillRect l="-1493" t="-2649" r="-6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51ACC46B-70D1-E34F-8F41-DA3988692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085" y="3441584"/>
            <a:ext cx="3108230" cy="339418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103150C-0687-824F-B7DA-99034D2A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34679"/>
            <a:ext cx="5375598" cy="182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45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E1FC63-5D76-314A-BFF3-55EB714E7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Acceleration of polarized proton in AGS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1EFF385-7DAB-A343-9845-8B0B0FC28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4</a:t>
            </a:fld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96384D3-DE6D-2A4D-AFFD-70B92CA2E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0257"/>
            <a:ext cx="5894614" cy="316774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494249-6C38-304F-98D9-0EDE86CD6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379" y="685980"/>
            <a:ext cx="4409621" cy="45881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D12FC49-4A87-E54A-9260-C647B27BD409}"/>
                  </a:ext>
                </a:extLst>
              </p:cNvPr>
              <p:cNvSpPr txBox="1"/>
              <p:nvPr/>
            </p:nvSpPr>
            <p:spPr>
              <a:xfrm>
                <a:off x="838200" y="881743"/>
                <a:ext cx="6379028" cy="2884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A large tune shift by these pulsed quadrupoles could cause a beam blow-up resonance if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zh-CN" dirty="0"/>
                  <a:t> crossed an integer or half-integer value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Slow quadrupoles moves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altLang="zh-CN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=36±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kumimoji="1" lang="en-US" altLang="zh-CN" dirty="0"/>
                  <a:t> far from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altLang="zh-CN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=27</m:t>
                    </m:r>
                  </m:oMath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The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dirty="0"/>
                  <a:t> trigger pulse was determined by the AGS Gauss clock whose calibration against the true AGS ring magnetic field occasionally shifted by up to 1%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each fast quadrupole had a 1.6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altLang="zh-CN" dirty="0"/>
                  <a:t> risetime and then decayed back to zero in about 3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kumimoji="1" lang="zh-CN" alt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D12FC49-4A87-E54A-9260-C647B27BD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81743"/>
                <a:ext cx="6379028" cy="2884251"/>
              </a:xfrm>
              <a:prstGeom prst="rect">
                <a:avLst/>
              </a:prstGeom>
              <a:blipFill>
                <a:blip r:embed="rId4"/>
                <a:stretch>
                  <a:fillRect l="-795" t="-877" r="-5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C49132DD-D01F-B04F-8E63-490B8C84513A}"/>
              </a:ext>
            </a:extLst>
          </p:cNvPr>
          <p:cNvSpPr txBox="1"/>
          <p:nvPr/>
        </p:nvSpPr>
        <p:spPr>
          <a:xfrm>
            <a:off x="7184571" y="6097108"/>
            <a:ext cx="47080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‘Understanding and somehow separating these two overlapping resonances was perhaps the most unexpected and </a:t>
            </a:r>
            <a:r>
              <a:rPr lang="en-US" altLang="zh-CN" sz="1400" dirty="0" err="1"/>
              <a:t>diScult</a:t>
            </a:r>
            <a:r>
              <a:rPr lang="en-US" altLang="zh-CN" sz="1400" dirty="0"/>
              <a:t> problem in the entire polarized beam project’</a:t>
            </a:r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19540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465220-ACC7-6B4E-883E-2416D49E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Overcome Intrinsic Resonance w. RF Dipole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7B2F1E1-2E6E-014C-9784-816D8358A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5</a:t>
            </a:fld>
            <a:endParaRPr kumimoji="1"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20BDAF3-5BA5-C24D-86E4-B2633DCF7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829" y="1805177"/>
            <a:ext cx="8794446" cy="498538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39CFC90-FF08-EE49-8E4B-CBC5C3ABC8DE}"/>
              </a:ext>
            </a:extLst>
          </p:cNvPr>
          <p:cNvSpPr txBox="1"/>
          <p:nvPr/>
        </p:nvSpPr>
        <p:spPr>
          <a:xfrm>
            <a:off x="0" y="6466440"/>
            <a:ext cx="285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Ref:M.Bai</a:t>
            </a:r>
            <a:r>
              <a:rPr lang="en-US" altLang="zh-CN" dirty="0"/>
              <a:t>, PhD thesis, 1998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86CBF8B-B07F-634C-B2FB-63C4218858C0}"/>
                  </a:ext>
                </a:extLst>
              </p:cNvPr>
              <p:cNvSpPr txBox="1"/>
              <p:nvPr/>
            </p:nvSpPr>
            <p:spPr>
              <a:xfrm>
                <a:off x="2366102" y="816428"/>
                <a:ext cx="9183036" cy="1320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solidFill>
                      <a:schemeClr val="accent1"/>
                    </a:solidFill>
                  </a:rPr>
                  <a:t>intrinsic spin resonances at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zh-CN" sz="2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  <m:r>
                      <a:rPr lang="en-US" altLang="zh-CN" sz="2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zh-CN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</m:t>
                    </m:r>
                    <m:r>
                      <a:rPr lang="en-US" altLang="zh-CN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𝟑𝟔</m:t>
                    </m:r>
                    <m:r>
                      <a:rPr lang="en-US" altLang="zh-CN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zh-CN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chemeClr val="accent1"/>
                    </a:solidFill>
                  </a:rPr>
                  <a:t>,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solidFill>
                      <a:schemeClr val="accent1"/>
                    </a:solidFill>
                  </a:rPr>
                  <a:t>partial Siberian snake for overcoming the imperfection spin resonances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solidFill>
                      <a:schemeClr val="accent1"/>
                    </a:solidFill>
                  </a:rPr>
                  <a:t>50% polarization at the RHIC injection energy of 25 GeV.</a:t>
                </a:r>
              </a:p>
              <a:p>
                <a:endParaRPr kumimoji="1" lang="zh-CN" altLang="en-US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86CBF8B-B07F-634C-B2FB-63C421885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102" y="816428"/>
                <a:ext cx="9183036" cy="1320811"/>
              </a:xfrm>
              <a:prstGeom prst="rect">
                <a:avLst/>
              </a:prstGeom>
              <a:blipFill>
                <a:blip r:embed="rId3"/>
                <a:stretch>
                  <a:fillRect l="-552" t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2833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9E5976-21F1-BD47-8B1F-ABEBA0A50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Partial Siberian Snake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4F10925-8A28-0D46-9C13-20D76D0A7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6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D1872F5-33EB-3044-9A50-2BD2D3699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479" y="860879"/>
            <a:ext cx="8950778" cy="572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95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B210FF-4E10-9F4F-948F-89A2722EA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Dual partial snake configuration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D75FA6E-F3C1-2041-BA92-A4A6AEDD6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7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6A972BB-0B9A-F44C-B2A4-50C2BB632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591" y="866378"/>
            <a:ext cx="8004593" cy="512524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990318A-DB1C-0C44-834B-68E1DC082F56}"/>
              </a:ext>
            </a:extLst>
          </p:cNvPr>
          <p:cNvSpPr txBox="1"/>
          <p:nvPr/>
        </p:nvSpPr>
        <p:spPr>
          <a:xfrm>
            <a:off x="0" y="6550223"/>
            <a:ext cx="8741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/>
              <a:t>Ref</a:t>
            </a:r>
            <a:r>
              <a:rPr kumimoji="1" lang="zh-CN" altLang="en-US" sz="1400" dirty="0"/>
              <a:t>：</a:t>
            </a:r>
            <a:r>
              <a:rPr lang="en-US" altLang="zh-CN" sz="1400" dirty="0"/>
              <a:t> H. Huang, L</a:t>
            </a:r>
            <a:r>
              <a:rPr lang="zh-CN" altLang="en-US" sz="1400" dirty="0"/>
              <a:t> </a:t>
            </a:r>
            <a:r>
              <a:rPr lang="en-US" altLang="zh-CN" sz="1400" dirty="0"/>
              <a:t>.et al . PHYSICAL REVIEW SPECIAL TOPICS - ACCELERATORS AND BEAMS 17, 081001 (2014)</a:t>
            </a:r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02226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846F3-FDA9-5241-A679-20AF20F56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Spin tune with two partial snakes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80CDBC2-B079-8F4B-8903-224ECB117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8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2FC984A-8976-9648-979E-0AE235913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143" y="1785823"/>
            <a:ext cx="7380565" cy="47117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277FDE8-ECFA-E943-A442-1B64683AFD2E}"/>
              </a:ext>
            </a:extLst>
          </p:cNvPr>
          <p:cNvSpPr txBox="1"/>
          <p:nvPr/>
        </p:nvSpPr>
        <p:spPr>
          <a:xfrm>
            <a:off x="1099457" y="845333"/>
            <a:ext cx="800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chemeClr val="accent1"/>
                </a:solidFill>
              </a:rPr>
              <a:t>IN AGS: </a:t>
            </a:r>
            <a:r>
              <a:rPr lang="en-US" altLang="zh-CN" b="1" dirty="0">
                <a:solidFill>
                  <a:schemeClr val="accent1"/>
                </a:solidFill>
              </a:rPr>
              <a:t>The two partial snakes are separated by 1=3 of ring circumference</a:t>
            </a:r>
            <a:endParaRPr kumimoji="1" lang="zh-CN" alt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31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82BD2C-5E35-2F48-A73A-407D6FAE6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Horizontal intrinsic</a:t>
            </a:r>
            <a:r>
              <a:rPr lang="zh-CN" altLang="en-US" dirty="0"/>
              <a:t> </a:t>
            </a:r>
            <a:r>
              <a:rPr lang="en-US" altLang="zh-CN" dirty="0"/>
              <a:t>Resonance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A62FBDF-C004-124D-8B1C-15D1DF23A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9</a:t>
            </a:fld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6F9974B-83AF-9440-9E04-B2285BB0FD34}"/>
              </a:ext>
            </a:extLst>
          </p:cNvPr>
          <p:cNvSpPr txBox="1"/>
          <p:nvPr/>
        </p:nvSpPr>
        <p:spPr>
          <a:xfrm>
            <a:off x="87087" y="6185989"/>
            <a:ext cx="9808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V. </a:t>
            </a:r>
            <a:r>
              <a:rPr lang="en-US" altLang="zh-CN" dirty="0" err="1"/>
              <a:t>Schoefer</a:t>
            </a:r>
            <a:r>
              <a:rPr lang="en-US" altLang="zh-CN" dirty="0"/>
              <a:t> et al, INCREASINGTHEAGSBEAMPOLARIZATIONWITH80TUNEJUMPS, Proceedings of IPAC2012, New Orleans, Louisiana, USA</a:t>
            </a:r>
            <a:endParaRPr kumimoji="1"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CE5020D-E9BB-2A44-AB09-D6F28B86F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7" y="962200"/>
            <a:ext cx="7602056" cy="490509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066D530-8AC5-CA45-84AA-5954E63D3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143" y="2331339"/>
            <a:ext cx="4311187" cy="369530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D4C7B7A-3DF2-6B4C-A4D1-EBDCEBD2D197}"/>
              </a:ext>
            </a:extLst>
          </p:cNvPr>
          <p:cNvSpPr txBox="1"/>
          <p:nvPr/>
        </p:nvSpPr>
        <p:spPr>
          <a:xfrm>
            <a:off x="8735982" y="2012646"/>
            <a:ext cx="231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horizontal tune jump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5724389"/>
      </p:ext>
    </p:extLst>
  </p:cSld>
  <p:clrMapOvr>
    <a:masterClrMapping/>
  </p:clrMapOvr>
</p:sld>
</file>

<file path=ppt/theme/theme1.xml><?xml version="1.0" encoding="utf-8"?>
<a:theme xmlns:a="http://schemas.openxmlformats.org/drawingml/2006/main" name="ChenTao2.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2" id="{A18F115A-FE28-914E-840B-75ED9AFB638B}" vid="{649FF298-E8C9-0547-BDE6-8FE9EF6FA71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ChenTao2</Template>
  <TotalTime>768</TotalTime>
  <Words>340</Words>
  <Application>Microsoft Macintosh PowerPoint</Application>
  <PresentationFormat>宽屏</PresentationFormat>
  <Paragraphs>43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等线</vt:lpstr>
      <vt:lpstr>等线 Light</vt:lpstr>
      <vt:lpstr>Arial</vt:lpstr>
      <vt:lpstr>Cambria Math</vt:lpstr>
      <vt:lpstr>Wingdings</vt:lpstr>
      <vt:lpstr>ChenTao2.0</vt:lpstr>
      <vt:lpstr>  Overcoming Depolarizing Resonance  ChenTao 2022-4-26</vt:lpstr>
      <vt:lpstr>Overcoming Depolarizing Resonance</vt:lpstr>
      <vt:lpstr>Acceleration of polarized proton in AGS</vt:lpstr>
      <vt:lpstr>Acceleration of polarized proton in AGS</vt:lpstr>
      <vt:lpstr>Overcome Intrinsic Resonance w. RF Dipole</vt:lpstr>
      <vt:lpstr>Partial Siberian Snake</vt:lpstr>
      <vt:lpstr>Dual partial snake configuration</vt:lpstr>
      <vt:lpstr>Spin tune with two partial snakes</vt:lpstr>
      <vt:lpstr>Horizontal intrinsic Resonance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ChenTao</dc:title>
  <dc:creator>chentao201@mails.ucas.ac.cn</dc:creator>
  <cp:lastModifiedBy>chentao201@mails.ucas.ac.cn</cp:lastModifiedBy>
  <cp:revision>3</cp:revision>
  <dcterms:created xsi:type="dcterms:W3CDTF">2022-04-25T17:04:16Z</dcterms:created>
  <dcterms:modified xsi:type="dcterms:W3CDTF">2022-04-26T05:53:05Z</dcterms:modified>
</cp:coreProperties>
</file>